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0"/>
  </p:notesMasterIdLst>
  <p:sldIdLst>
    <p:sldId id="256" r:id="rId2"/>
    <p:sldId id="273" r:id="rId3"/>
    <p:sldId id="279" r:id="rId4"/>
    <p:sldId id="278" r:id="rId5"/>
    <p:sldId id="277" r:id="rId6"/>
    <p:sldId id="274" r:id="rId7"/>
    <p:sldId id="280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Štýl s motívom 1 - zvýrazneni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31361" autoAdjust="0"/>
    <p:restoredTop sz="94674"/>
  </p:normalViewPr>
  <p:slideViewPr>
    <p:cSldViewPr snapToGrid="0">
      <p:cViewPr varScale="1">
        <p:scale>
          <a:sx n="112" d="100"/>
          <a:sy n="112" d="100"/>
        </p:scale>
        <p:origin x="-26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50283-CD88-DE4C-BD2A-05A32FD48C18}" type="datetimeFigureOut">
              <a:rPr lang="sk-SK" smtClean="0"/>
              <a:pPr/>
              <a:t>10. 11. 2022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9B5F72-D94E-AF46-BE31-0DB182D350B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260198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DDEC3D3-EBCB-F1EE-D8E1-BBA972DE3B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879" y="-10417"/>
            <a:ext cx="12197879" cy="219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946651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04997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4323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103452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20113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75618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26227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09035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41258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9298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9713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83643-D7D3-4E53-9E2C-333B553B2ECB}" type="datetimeFigureOut">
              <a:rPr lang="cs-CZ" smtClean="0"/>
              <a:pPr/>
              <a:t>10.11.2022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FE56A-C26D-4CDC-880F-A8BF14AC8C42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E55570C-D55B-4F17-67D7-CC4B3ABC75D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73" y="6067652"/>
            <a:ext cx="3732927" cy="5773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3B01AC6-7E79-2B89-9B46-D239F3FCA1E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5218" y="0"/>
            <a:ext cx="1096782" cy="114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554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file:///C:\CKS_Bervnov\PPT\15_DKC_symposium_45\opsala_01.m4v" TargetMode="External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CKS_Bervnov\PPT\15_DKC_symposium_45\opsala_01.m4v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8.png"/><Relationship Id="rId5" Type="http://schemas.microsoft.com/office/2007/relationships/media" Target="file:///C:\CKS_Bervnov\PPT\15_DKC_symposium_45\ASD_ministernotomia.m4v" TargetMode="Externa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file:///C:\CKS_Bervnov\PPT\15_DKC_symposium_45\MAPCA_DKC_symposium.m4v" TargetMode="External"/><Relationship Id="rId13" Type="http://schemas.openxmlformats.org/officeDocument/2006/relationships/image" Target="../media/image14.png"/><Relationship Id="rId3" Type="http://schemas.openxmlformats.org/officeDocument/2006/relationships/video" Target="file:///C:\CKS_Bervnov\PPT\15_DKC_symposium_45\VSD_DKC_symposium.m4v" TargetMode="External"/><Relationship Id="rId7" Type="http://schemas.openxmlformats.org/officeDocument/2006/relationships/image" Target="../media/image11.png"/><Relationship Id="rId12" Type="http://schemas.microsoft.com/office/2007/relationships/media" Target="../media/media1.mp4"/><Relationship Id="rId2" Type="http://schemas.openxmlformats.org/officeDocument/2006/relationships/video" Target="file:///C:\CKS_Bervnov\PPT\15_DKC_symposium_45\MAPCA_DKC_symposium.m4v" TargetMode="External"/><Relationship Id="rId1" Type="http://schemas.openxmlformats.org/officeDocument/2006/relationships/video" Target="file:///C:\CKS_Bervnov\PPT\15_DKC_symposium_45\Nikaidoh_DKC_symposium.m4v" TargetMode="External"/><Relationship Id="rId6" Type="http://schemas.microsoft.com/office/2007/relationships/media" Target="file:///C:\CKS_Bervnov\PPT\15_DKC_symposium_45\Nikaidoh_DKC_symposium.m4v" TargetMode="Externa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0" Type="http://schemas.microsoft.com/office/2007/relationships/media" Target="file:///C:\CKS_Bervnov\PPT\15_DKC_symposium_45\VSD_DKC_symposium.m4v" TargetMode="External"/><Relationship Id="rId4" Type="http://schemas.openxmlformats.org/officeDocument/2006/relationships/video" Target="NULL" TargetMode="Externa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file:///C:\CKS_Bervnov\PPT\15_DKC_symposium_45\SrdceVideo.mov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KS_Bervnov\PPT\15_DKC_symposium_45\SrdceVideo.mov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0FB3DBC-98C6-4A1A-8694-8838248EF0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5575" y="2453863"/>
            <a:ext cx="9144000" cy="2387600"/>
          </a:xfrm>
        </p:spPr>
        <p:txBody>
          <a:bodyPr>
            <a:normAutofit/>
          </a:bodyPr>
          <a:lstStyle/>
          <a:p>
            <a:pPr lvl="0"/>
            <a:r>
              <a:rPr lang="en-GB" sz="4800" dirty="0"/>
              <a:t>HOW TO VISUALISE</a:t>
            </a:r>
            <a:br>
              <a:rPr lang="en-GB" sz="4800" dirty="0"/>
            </a:br>
            <a:r>
              <a:rPr lang="en-GB" sz="4800" dirty="0"/>
              <a:t>PAEDIATRIC CARDIAC SURGERY</a:t>
            </a:r>
            <a:br>
              <a:rPr lang="en-GB" sz="4800" dirty="0"/>
            </a:br>
            <a:r>
              <a:rPr lang="en-GB" sz="4800" dirty="0"/>
              <a:t>FOR THE PUBLIC</a:t>
            </a:r>
            <a:endParaRPr lang="x-none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BDBFBC62-F89A-4AA9-9CCB-A78A222F0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37978"/>
            <a:ext cx="9144000" cy="1154734"/>
          </a:xfrm>
        </p:spPr>
        <p:txBody>
          <a:bodyPr/>
          <a:lstStyle/>
          <a:p>
            <a:r>
              <a:rPr lang="cs-CZ" altLang="en-US" dirty="0"/>
              <a:t>R. Poruban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FC27E947-A226-5644-9A34-BD090C98C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491" y="5646068"/>
            <a:ext cx="549701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cs-CZ" altLang="cs-CZ" sz="1600" dirty="0" err="1">
                <a:solidFill>
                  <a:schemeClr val="accent1"/>
                </a:solidFill>
              </a:rPr>
              <a:t>Children´s</a:t>
            </a:r>
            <a:r>
              <a:rPr lang="cs-CZ" altLang="cs-CZ" sz="1600" dirty="0">
                <a:solidFill>
                  <a:schemeClr val="accent1"/>
                </a:solidFill>
              </a:rPr>
              <a:t> </a:t>
            </a:r>
            <a:r>
              <a:rPr lang="cs-CZ" altLang="cs-CZ" sz="1600" dirty="0" err="1">
                <a:solidFill>
                  <a:schemeClr val="accent1"/>
                </a:solidFill>
              </a:rPr>
              <a:t>Heart</a:t>
            </a:r>
            <a:r>
              <a:rPr lang="cs-CZ" altLang="cs-CZ" sz="1600" dirty="0">
                <a:solidFill>
                  <a:schemeClr val="accent1"/>
                </a:solidFill>
              </a:rPr>
              <a:t> Centre, University </a:t>
            </a:r>
            <a:r>
              <a:rPr lang="cs-CZ" altLang="cs-CZ" sz="1600" dirty="0" err="1">
                <a:solidFill>
                  <a:schemeClr val="accent1"/>
                </a:solidFill>
              </a:rPr>
              <a:t>Hospital</a:t>
            </a:r>
            <a:r>
              <a:rPr lang="cs-CZ" altLang="cs-CZ" sz="1600" dirty="0">
                <a:solidFill>
                  <a:schemeClr val="accent1"/>
                </a:solidFill>
              </a:rPr>
              <a:t> Motol, Prague</a:t>
            </a:r>
          </a:p>
        </p:txBody>
      </p:sp>
    </p:spTree>
    <p:extLst>
      <p:ext uri="{BB962C8B-B14F-4D97-AF65-F5344CB8AC3E}">
        <p14:creationId xmlns:p14="http://schemas.microsoft.com/office/powerpoint/2010/main" xmlns="" val="37409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918A0D-7558-EE49-B3AE-2A38EF6C1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004" y="660703"/>
            <a:ext cx="4786296" cy="723597"/>
          </a:xfrm>
        </p:spPr>
        <p:txBody>
          <a:bodyPr>
            <a:normAutofit/>
          </a:bodyPr>
          <a:lstStyle/>
          <a:p>
            <a:r>
              <a:rPr lang="en-US" sz="4400" dirty="0"/>
              <a:t>What we do…</a:t>
            </a:r>
          </a:p>
        </p:txBody>
      </p:sp>
      <p:pic>
        <p:nvPicPr>
          <p:cNvPr id="9" name="opsala_01.m4v">
            <a:hlinkClick r:id="" action="ppaction://media"/>
            <a:extLst>
              <a:ext uri="{FF2B5EF4-FFF2-40B4-BE49-F238E27FC236}">
                <a16:creationId xmlns:a16="http://schemas.microsoft.com/office/drawing/2014/main" xmlns="" id="{55A77AB2-0B94-7455-6026-D393486756AD}"/>
              </a:ext>
            </a:extLst>
          </p:cNvPr>
          <p:cNvPicPr>
            <a:picLocks noGrp="1" noChangeAspect="1"/>
          </p:cNvPicPr>
          <p:nvPr>
            <p:ph type="pic" idx="1"/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 rotWithShape="1">
          <a:blip r:embed="rId4" cstate="print"/>
          <a:srcRect t="1" b="1"/>
          <a:stretch/>
        </p:blipFill>
        <p:spPr>
          <a:xfrm>
            <a:off x="5571225" y="0"/>
            <a:ext cx="6620776" cy="3724102"/>
          </a:xfr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84006F6-F217-1662-FD10-5F00C08ECC9E}"/>
              </a:ext>
            </a:extLst>
          </p:cNvPr>
          <p:cNvSpPr txBox="1">
            <a:spLocks/>
          </p:cNvSpPr>
          <p:nvPr/>
        </p:nvSpPr>
        <p:spPr>
          <a:xfrm>
            <a:off x="82502" y="1604084"/>
            <a:ext cx="5619798" cy="5101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dirty="0"/>
              <a:t>Recording videos on a regular basis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dirty="0"/>
              <a:t>Using HD 3CCD thoracoscopic camera</a:t>
            </a:r>
          </a:p>
          <a:p>
            <a:pPr marL="285750" indent="-285750">
              <a:lnSpc>
                <a:spcPct val="160000"/>
              </a:lnSpc>
            </a:pPr>
            <a:r>
              <a:rPr lang="en-US" dirty="0"/>
              <a:t>Sharing online on local network</a:t>
            </a: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dirty="0"/>
              <a:t>Discussing surgical findings next day with processed surgical video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D5C7179-818C-4573-05F1-D8C1FC584A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1848" y="3831461"/>
            <a:ext cx="4439530" cy="276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371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281AC333-2624-6FC0-3E24-9EE45E75A5F8}"/>
              </a:ext>
            </a:extLst>
          </p:cNvPr>
          <p:cNvSpPr txBox="1">
            <a:spLocks/>
          </p:cNvSpPr>
          <p:nvPr/>
        </p:nvSpPr>
        <p:spPr>
          <a:xfrm>
            <a:off x="6599141" y="888820"/>
            <a:ext cx="5090807" cy="596918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GB" dirty="0"/>
              <a:t>Video recording:</a:t>
            </a:r>
          </a:p>
          <a:p>
            <a:pPr lvl="1">
              <a:lnSpc>
                <a:spcPct val="200000"/>
              </a:lnSpc>
            </a:pPr>
            <a:r>
              <a:rPr lang="en-GB" dirty="0"/>
              <a:t>Video8 / Hi8 formats (VHS C)</a:t>
            </a:r>
          </a:p>
          <a:p>
            <a:pPr lvl="1">
              <a:lnSpc>
                <a:spcPct val="200000"/>
              </a:lnSpc>
            </a:pPr>
            <a:r>
              <a:rPr lang="en-GB" dirty="0"/>
              <a:t>High definition (HD), 4K (UHD)</a:t>
            </a:r>
          </a:p>
          <a:p>
            <a:pPr>
              <a:lnSpc>
                <a:spcPct val="200000"/>
              </a:lnSpc>
            </a:pPr>
            <a:r>
              <a:rPr lang="en-GB" dirty="0"/>
              <a:t>Video formats</a:t>
            </a:r>
          </a:p>
          <a:p>
            <a:pPr lvl="1">
              <a:lnSpc>
                <a:spcPct val="200000"/>
              </a:lnSpc>
            </a:pPr>
            <a:r>
              <a:rPr lang="en-GB" dirty="0"/>
              <a:t>Digital 8, </a:t>
            </a:r>
            <a:r>
              <a:rPr lang="en-GB" dirty="0" err="1"/>
              <a:t>miniDV</a:t>
            </a:r>
            <a:r>
              <a:rPr lang="en-GB" dirty="0"/>
              <a:t>, DVD, flash memory, </a:t>
            </a:r>
            <a:r>
              <a:rPr lang="en-GB" dirty="0" err="1"/>
              <a:t>HardDisk</a:t>
            </a:r>
            <a:r>
              <a:rPr lang="en-GB" dirty="0"/>
              <a:t> </a:t>
            </a:r>
          </a:p>
          <a:p>
            <a:pPr>
              <a:lnSpc>
                <a:spcPct val="200000"/>
              </a:lnSpc>
            </a:pPr>
            <a:r>
              <a:rPr lang="en-GB" dirty="0"/>
              <a:t>1997 start recording videos</a:t>
            </a:r>
          </a:p>
          <a:p>
            <a:pPr>
              <a:lnSpc>
                <a:spcPct val="200000"/>
              </a:lnSpc>
            </a:pPr>
            <a:endParaRPr lang="en-GB" dirty="0"/>
          </a:p>
          <a:p>
            <a:pPr>
              <a:lnSpc>
                <a:spcPct val="200000"/>
              </a:lnSpc>
            </a:pPr>
            <a:endParaRPr lang="en-GB" dirty="0"/>
          </a:p>
          <a:p>
            <a:pPr>
              <a:lnSpc>
                <a:spcPct val="200000"/>
              </a:lnSpc>
            </a:pPr>
            <a:endParaRPr lang="en-GB" dirty="0"/>
          </a:p>
          <a:p>
            <a:pPr>
              <a:lnSpc>
                <a:spcPct val="200000"/>
              </a:lnSpc>
            </a:pPr>
            <a:r>
              <a:rPr lang="en-GB" dirty="0"/>
              <a:t>2007 Sankt Augustin – thoracoscopic camera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2D45A25D-8A09-C6E2-3DF2-754B84BAD0E1}"/>
              </a:ext>
            </a:extLst>
          </p:cNvPr>
          <p:cNvSpPr txBox="1">
            <a:spLocks/>
          </p:cNvSpPr>
          <p:nvPr/>
        </p:nvSpPr>
        <p:spPr>
          <a:xfrm>
            <a:off x="993378" y="89204"/>
            <a:ext cx="36170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History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5DF4884-F751-3531-A1DF-EFA7B2A86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9645" y="1137933"/>
            <a:ext cx="3265774" cy="22910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06FF74C-8601-30BF-D059-3D0F20FBC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35" y="1137933"/>
            <a:ext cx="3054756" cy="2291067"/>
          </a:xfrm>
          <a:prstGeom prst="rect">
            <a:avLst/>
          </a:prstGeom>
        </p:spPr>
      </p:pic>
      <p:pic>
        <p:nvPicPr>
          <p:cNvPr id="3" name="ASD_ministernotomia.m4v">
            <a:hlinkClick r:id="" action="ppaction://media"/>
            <a:extLst>
              <a:ext uri="{FF2B5EF4-FFF2-40B4-BE49-F238E27FC236}">
                <a16:creationId xmlns:a16="http://schemas.microsoft.com/office/drawing/2014/main" xmlns="" id="{FF9A314A-5564-36D7-715C-B1C5D7868F6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5">
                  <p14:trim st="46197.6339" end="33119.706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70132" y="3550978"/>
            <a:ext cx="4299026" cy="24182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F3214FD-4DEA-F4DA-C030-5C573B855A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2763" y="4163271"/>
            <a:ext cx="1607635" cy="18059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BE8904B-3B26-184C-A8DA-7BFA8930BD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3957" y="4220798"/>
            <a:ext cx="2095887" cy="17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101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82259E-CF34-D2F8-A946-5E65603D6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– Why do we record videos?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02DECF-AB68-AADD-06DF-005C840FA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95326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dirty="0"/>
              <a:t>   Presentations and lectures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CF3395E-49B6-D058-957D-0F84069E687F}"/>
              </a:ext>
            </a:extLst>
          </p:cNvPr>
          <p:cNvSpPr txBox="1"/>
          <p:nvPr/>
        </p:nvSpPr>
        <p:spPr>
          <a:xfrm>
            <a:off x="838200" y="2643951"/>
            <a:ext cx="57069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Education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D7B8EC3-376F-D282-8577-AFE873A2E913}"/>
              </a:ext>
            </a:extLst>
          </p:cNvPr>
          <p:cNvSpPr txBox="1"/>
          <p:nvPr/>
        </p:nvSpPr>
        <p:spPr>
          <a:xfrm>
            <a:off x="838200" y="3412816"/>
            <a:ext cx="6974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Documentation of the exact procedure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C0D9AC6-6DB2-E609-F3D7-E466809FBD22}"/>
              </a:ext>
            </a:extLst>
          </p:cNvPr>
          <p:cNvSpPr txBox="1"/>
          <p:nvPr/>
        </p:nvSpPr>
        <p:spPr>
          <a:xfrm>
            <a:off x="838200" y="3994166"/>
            <a:ext cx="5582653" cy="214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Visualization for professionals</a:t>
            </a:r>
          </a:p>
          <a:p>
            <a:pPr marL="914400" lvl="1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Complexity of the surgery</a:t>
            </a:r>
          </a:p>
          <a:p>
            <a:pPr marL="914400" lvl="1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Building trust</a:t>
            </a:r>
          </a:p>
          <a:p>
            <a:endParaRPr lang="en-US" dirty="0"/>
          </a:p>
        </p:txBody>
      </p:sp>
      <p:pic>
        <p:nvPicPr>
          <p:cNvPr id="9" name="Nikaidoh_DKC_symposium.m4v">
            <a:hlinkClick r:id="" action="ppaction://media"/>
            <a:extLst>
              <a:ext uri="{FF2B5EF4-FFF2-40B4-BE49-F238E27FC236}">
                <a16:creationId xmlns:a16="http://schemas.microsoft.com/office/drawing/2014/main" xmlns="" id="{7B0CED71-96ED-1348-CFC6-295A2C7CB83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950313" y="1380062"/>
            <a:ext cx="2958219" cy="1663998"/>
          </a:xfrm>
          <a:prstGeom prst="rect">
            <a:avLst/>
          </a:prstGeom>
        </p:spPr>
      </p:pic>
      <p:pic>
        <p:nvPicPr>
          <p:cNvPr id="11" name="MAPCA_DKC_symposium.m4v">
            <a:hlinkClick r:id="" action="ppaction://media"/>
            <a:extLst>
              <a:ext uri="{FF2B5EF4-FFF2-40B4-BE49-F238E27FC236}">
                <a16:creationId xmlns:a16="http://schemas.microsoft.com/office/drawing/2014/main" xmlns="" id="{620AB860-E706-F663-5D5A-FC34AB3876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link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6625221" y="4625815"/>
            <a:ext cx="3015917" cy="1696453"/>
          </a:xfrm>
          <a:prstGeom prst="rect">
            <a:avLst/>
          </a:prstGeom>
        </p:spPr>
      </p:pic>
      <p:pic>
        <p:nvPicPr>
          <p:cNvPr id="4" name="VSD_DKC_symposium.m4v">
            <a:hlinkClick r:id="" action="ppaction://media"/>
            <a:extLst>
              <a:ext uri="{FF2B5EF4-FFF2-40B4-BE49-F238E27FC236}">
                <a16:creationId xmlns:a16="http://schemas.microsoft.com/office/drawing/2014/main" xmlns="" id="{3889E417-24B9-F853-D472-F23593946CC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xmlns="" r:link="rId10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523513" y="3188164"/>
            <a:ext cx="3096293" cy="1741665"/>
          </a:xfrm>
          <a:prstGeom prst="rect">
            <a:avLst/>
          </a:prstGeom>
        </p:spPr>
      </p:pic>
      <p:pic>
        <p:nvPicPr>
          <p:cNvPr id="5" name="TGA_DKC_symposium.m4v">
            <a:hlinkClick r:id="" action="ppaction://media"/>
            <a:extLst>
              <a:ext uri="{FF2B5EF4-FFF2-40B4-BE49-F238E27FC236}">
                <a16:creationId xmlns:a16="http://schemas.microsoft.com/office/drawing/2014/main" xmlns="" id="{4100F871-5C27-F619-4FCF-3C2149C0C8F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6096000" y="1753500"/>
            <a:ext cx="3015917" cy="16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803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11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25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98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5291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6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5D902D-36BA-1845-90B4-C482AF0A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Future of visualization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5F5DD5-7AA6-F1E5-F20B-EF4B81B08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058" y="1476490"/>
            <a:ext cx="5607205" cy="435133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Virtual reality of surgical planning</a:t>
            </a:r>
          </a:p>
          <a:p>
            <a:pPr>
              <a:lnSpc>
                <a:spcPct val="200000"/>
              </a:lnSpc>
            </a:pPr>
            <a:r>
              <a:rPr lang="en-US" dirty="0"/>
              <a:t>Experimental learning</a:t>
            </a:r>
          </a:p>
          <a:p>
            <a:pPr>
              <a:lnSpc>
                <a:spcPct val="200000"/>
              </a:lnSpc>
            </a:pPr>
            <a:r>
              <a:rPr lang="en-US" dirty="0"/>
              <a:t>Virtual surgery </a:t>
            </a:r>
            <a:r>
              <a:rPr lang="en-US" dirty="0" err="1"/>
              <a:t>trainig</a:t>
            </a:r>
            <a:endParaRPr lang="en-US" dirty="0"/>
          </a:p>
          <a:p>
            <a:pPr>
              <a:lnSpc>
                <a:spcPct val="200000"/>
              </a:lnSpc>
            </a:pPr>
            <a:endParaRPr lang="en-US" dirty="0"/>
          </a:p>
        </p:txBody>
      </p:sp>
      <p:pic>
        <p:nvPicPr>
          <p:cNvPr id="5" name="SrdceVideo.mov">
            <a:hlinkClick r:id="" action="ppaction://media"/>
            <a:extLst>
              <a:ext uri="{FF2B5EF4-FFF2-40B4-BE49-F238E27FC236}">
                <a16:creationId xmlns:a16="http://schemas.microsoft.com/office/drawing/2014/main" xmlns="" id="{AEC59E95-9025-FC76-FC23-9913DF98D03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95245" y="365125"/>
            <a:ext cx="3208714" cy="3208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8803077-362F-4789-831B-E12AE06B55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6542" y="3923334"/>
            <a:ext cx="7772400" cy="267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915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C19219-8009-A94B-A20A-4DF6DBEE5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to share surgical videos?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18BBEE-3A8E-264F-8422-8F8044476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817" y="1690688"/>
            <a:ext cx="5960848" cy="4632994"/>
          </a:xfrm>
        </p:spPr>
        <p:txBody>
          <a:bodyPr>
            <a:normAutofit/>
          </a:bodyPr>
          <a:lstStyle/>
          <a:p>
            <a:endParaRPr lang="en-GB" sz="2400" dirty="0"/>
          </a:p>
          <a:p>
            <a:r>
              <a:rPr lang="en-GB" sz="2400" dirty="0"/>
              <a:t>Visualization for the professionals</a:t>
            </a:r>
          </a:p>
          <a:p>
            <a:pPr lvl="1"/>
            <a:r>
              <a:rPr lang="en-GB" sz="2000" dirty="0"/>
              <a:t>Complexity of the surgery</a:t>
            </a:r>
          </a:p>
          <a:p>
            <a:pPr lvl="1"/>
            <a:r>
              <a:rPr lang="en-GB" sz="2000" dirty="0"/>
              <a:t>Building trust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Clips</a:t>
            </a:r>
          </a:p>
          <a:p>
            <a:r>
              <a:rPr lang="en-GB" sz="2400" dirty="0"/>
              <a:t>Figures</a:t>
            </a:r>
          </a:p>
          <a:p>
            <a:r>
              <a:rPr lang="en-GB" sz="2400" dirty="0"/>
              <a:t>Anatomic landmarks</a:t>
            </a:r>
          </a:p>
          <a:p>
            <a:r>
              <a:rPr lang="en-GB" sz="2400" dirty="0"/>
              <a:t>Arrows and signs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xmlns="" val="180772608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32B3C7-986B-37E1-5ECA-85A9A70A7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10089" cy="1325563"/>
          </a:xfrm>
        </p:spPr>
        <p:txBody>
          <a:bodyPr/>
          <a:lstStyle/>
          <a:p>
            <a:r>
              <a:rPr lang="en-US" dirty="0"/>
              <a:t>Not everything could be shared… and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4AC144-8672-5BAF-0C48-48253A3DB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Sound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Dedicated professionals</a:t>
            </a:r>
          </a:p>
          <a:p>
            <a:r>
              <a:rPr lang="en-US" dirty="0"/>
              <a:t>Hardware </a:t>
            </a:r>
          </a:p>
          <a:p>
            <a:r>
              <a:rPr lang="en-US" dirty="0"/>
              <a:t>Digital storage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466643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AF6628-A71B-FD4E-AE63-B28D058CB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93BAA-AADE-5846-B35E-7374E00C0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358886"/>
          </a:xfrm>
        </p:spPr>
        <p:txBody>
          <a:bodyPr>
            <a:normAutofit/>
          </a:bodyPr>
          <a:lstStyle/>
          <a:p>
            <a:r>
              <a:rPr lang="cs-CZ" dirty="0" err="1"/>
              <a:t>Important</a:t>
            </a:r>
            <a:endParaRPr lang="cs-CZ" dirty="0"/>
          </a:p>
          <a:p>
            <a:endParaRPr lang="cs-CZ" dirty="0"/>
          </a:p>
          <a:p>
            <a:endParaRPr lang="en-US" dirty="0"/>
          </a:p>
          <a:p>
            <a:r>
              <a:rPr lang="cs-CZ" dirty="0" err="1"/>
              <a:t>Self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 and </a:t>
            </a:r>
            <a:r>
              <a:rPr lang="cs-CZ" dirty="0" err="1"/>
              <a:t>education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Teaching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9235749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3202</TotalTime>
  <Words>172</Words>
  <Application>Microsoft Office PowerPoint</Application>
  <PresentationFormat>Vlastní</PresentationFormat>
  <Paragraphs>55</Paragraphs>
  <Slides>8</Slides>
  <Notes>0</Notes>
  <HiddenSlides>3</HiddenSlides>
  <MMClips>7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Office Theme</vt:lpstr>
      <vt:lpstr>HOW TO VISUALISE PAEDIATRIC CARDIAC SURGERY FOR THE PUBLIC</vt:lpstr>
      <vt:lpstr>What we do…</vt:lpstr>
      <vt:lpstr>Snímek 3</vt:lpstr>
      <vt:lpstr>GOALS – Why do we record videos?</vt:lpstr>
      <vt:lpstr>Future of visualization</vt:lpstr>
      <vt:lpstr>Why to share surgical videos?</vt:lpstr>
      <vt:lpstr>Not everything could be shared… and problems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CND</dc:title>
  <dc:creator>Jan Janoušek 9133</dc:creator>
  <cp:lastModifiedBy>Vlastnik</cp:lastModifiedBy>
  <cp:revision>178</cp:revision>
  <dcterms:created xsi:type="dcterms:W3CDTF">2018-12-27T10:14:07Z</dcterms:created>
  <dcterms:modified xsi:type="dcterms:W3CDTF">2022-11-10T04:59:49Z</dcterms:modified>
</cp:coreProperties>
</file>