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2" r:id="rId2"/>
    <p:sldId id="418" r:id="rId3"/>
    <p:sldId id="383" r:id="rId4"/>
    <p:sldId id="384" r:id="rId5"/>
    <p:sldId id="379" r:id="rId6"/>
    <p:sldId id="380" r:id="rId7"/>
    <p:sldId id="409" r:id="rId8"/>
    <p:sldId id="410" r:id="rId9"/>
    <p:sldId id="386" r:id="rId10"/>
    <p:sldId id="414" r:id="rId11"/>
    <p:sldId id="388" r:id="rId12"/>
    <p:sldId id="389" r:id="rId13"/>
    <p:sldId id="411" r:id="rId14"/>
    <p:sldId id="390" r:id="rId15"/>
    <p:sldId id="391" r:id="rId16"/>
    <p:sldId id="392" r:id="rId17"/>
    <p:sldId id="378" r:id="rId1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94660"/>
  </p:normalViewPr>
  <p:slideViewPr>
    <p:cSldViewPr>
      <p:cViewPr varScale="1">
        <p:scale>
          <a:sx n="108" d="100"/>
          <a:sy n="108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34D70-4E5A-486E-9C6E-EA8B0C7D1B5F}" type="datetimeFigureOut">
              <a:rPr lang="cs-CZ" smtClean="0"/>
              <a:pPr/>
              <a:t>18.02.2017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4EC8-4B2D-4A29-8B75-4C7A6EC918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6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2F7-4F1B-47FD-A6C3-43CD29F7A6B4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7FD-E710-4114-8478-39DE310440E1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4612-47A1-48F3-99F7-136CAFD69450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57188" y="3429000"/>
            <a:ext cx="3991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0" name="Shape 50"/>
          <p:cNvSpPr/>
          <p:nvPr/>
        </p:nvSpPr>
        <p:spPr>
          <a:xfrm>
            <a:off x="357187" y="1946672"/>
            <a:ext cx="399116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357188" y="1506240"/>
            <a:ext cx="3991570" cy="37792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687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4794061" y="455414"/>
            <a:ext cx="3929063" cy="58578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57188" y="1973461"/>
            <a:ext cx="3991570" cy="1428750"/>
          </a:xfrm>
          <a:prstGeom prst="rect">
            <a:avLst/>
          </a:prstGeom>
        </p:spPr>
        <p:txBody>
          <a:bodyPr/>
          <a:lstStyle>
            <a:lvl1pPr algn="l">
              <a:defRPr sz="3937"/>
            </a:lvl1pPr>
          </a:lstStyle>
          <a:p>
            <a:r>
              <a:t>Text názvu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357188" y="3536156"/>
            <a:ext cx="3991570" cy="282178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87"/>
            </a:lvl1pPr>
            <a:lvl2pPr marL="0" indent="160729">
              <a:spcBef>
                <a:spcPts val="0"/>
              </a:spcBef>
              <a:buClrTx/>
              <a:buSzTx/>
              <a:buFontTx/>
              <a:buNone/>
              <a:defRPr sz="1687"/>
            </a:lvl2pPr>
            <a:lvl3pPr marL="0" indent="321457">
              <a:spcBef>
                <a:spcPts val="0"/>
              </a:spcBef>
              <a:buClrTx/>
              <a:buSzTx/>
              <a:buFontTx/>
              <a:buNone/>
              <a:defRPr sz="1687"/>
            </a:lvl3pPr>
            <a:lvl4pPr marL="0" indent="482186">
              <a:spcBef>
                <a:spcPts val="0"/>
              </a:spcBef>
              <a:buClrTx/>
              <a:buSzTx/>
              <a:buFontTx/>
              <a:buNone/>
              <a:defRPr sz="1687"/>
            </a:lvl4pPr>
            <a:lvl5pPr marL="0" indent="642915">
              <a:spcBef>
                <a:spcPts val="0"/>
              </a:spcBef>
              <a:buClrTx/>
              <a:buSzTx/>
              <a:buFontTx/>
              <a:buNone/>
              <a:defRPr sz="1687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4406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4091-EB21-47FD-BA0A-B7742E566161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997-7476-487E-910C-9A3B1696AF76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31B1-9997-4308-80A5-A92F8E3D2BD4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C1D-777C-4723-8709-E40FF39BAC15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FA6-0A62-4921-BB1C-1235B083943D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9C6D-E207-4346-8488-CFE40266699F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441-B2A0-46DE-8345-ABAE7A392F7E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6709-2EA2-4D5B-B1AA-3D28150B5137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90AF-16AD-4E10-9F42-C25A25CF5FB6}" type="datetime1">
              <a:rPr lang="cs-CZ" smtClean="0"/>
              <a:pPr/>
              <a:t>18.02.2017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ČAAMK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u="sng" dirty="0"/>
              <a:t>Vznik ČAAMK 1. 4. 2016 </a:t>
            </a:r>
          </a:p>
          <a:p>
            <a:pPr algn="just"/>
            <a:r>
              <a:rPr lang="cs-CZ" dirty="0"/>
              <a:t>ČAAMK program pro </a:t>
            </a:r>
            <a:r>
              <a:rPr lang="cs-CZ" b="1" dirty="0"/>
              <a:t>brněnský kardiologický sjezd</a:t>
            </a:r>
            <a:r>
              <a:rPr lang="cs-CZ" u="sng" dirty="0"/>
              <a:t>.</a:t>
            </a:r>
          </a:p>
          <a:p>
            <a:pPr algn="just"/>
            <a:r>
              <a:rPr lang="cs-CZ" dirty="0"/>
              <a:t>Tradičně </a:t>
            </a:r>
            <a:r>
              <a:rPr lang="cs-CZ" u="sng" dirty="0"/>
              <a:t>90 minutový blok vlastních kazuistik </a:t>
            </a:r>
            <a:r>
              <a:rPr lang="cs-CZ" dirty="0"/>
              <a:t>hodně navštívených (pro zájemce nebylo dost prostoru v sále Plzeň) a </a:t>
            </a:r>
            <a:r>
              <a:rPr lang="cs-CZ" u="sng" dirty="0"/>
              <a:t>60 minut blok aktuálně důležitých témat</a:t>
            </a:r>
            <a:r>
              <a:rPr lang="cs-CZ" dirty="0"/>
              <a:t>, pro rok 2016 koordinace činnosti, spolupráce </a:t>
            </a:r>
            <a:r>
              <a:rPr lang="cs-CZ" dirty="0" err="1"/>
              <a:t>kardiocenter</a:t>
            </a:r>
            <a:r>
              <a:rPr lang="cs-CZ" dirty="0"/>
              <a:t> a kardiologických ambulancí u nemocných se srdečním selháním.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Ve dnech 20. a 21. 1. 2017 proběhl</a:t>
            </a:r>
            <a:r>
              <a:rPr lang="cs-CZ" b="1" dirty="0"/>
              <a:t> 1. Sjezd České asociace ambulantních kardiologů </a:t>
            </a:r>
            <a:r>
              <a:rPr lang="cs-CZ" dirty="0"/>
              <a:t>za účasti           240 osob, hodnocen účastníky kladně s velmi dobrou finanční bilancí. Odborný program byl aktuálním „</a:t>
            </a:r>
            <a:r>
              <a:rPr lang="cs-CZ" b="1" dirty="0"/>
              <a:t>updatem kardiologie</a:t>
            </a:r>
            <a:r>
              <a:rPr lang="cs-CZ" dirty="0"/>
              <a:t>“ pro ambulantní kardiology v </a:t>
            </a:r>
            <a:r>
              <a:rPr lang="cs-CZ" dirty="0" err="1"/>
              <a:t>subspecializacích</a:t>
            </a:r>
            <a:r>
              <a:rPr lang="cs-CZ" dirty="0"/>
              <a:t>: </a:t>
            </a:r>
            <a:r>
              <a:rPr lang="cs-CZ" dirty="0" err="1"/>
              <a:t>arytmologie</a:t>
            </a:r>
            <a:r>
              <a:rPr lang="cs-CZ" dirty="0"/>
              <a:t>, zobrazovací metody, srdeční selhání a </a:t>
            </a:r>
            <a:r>
              <a:rPr lang="cs-CZ" dirty="0" err="1"/>
              <a:t>hypolipidemika</a:t>
            </a:r>
            <a:r>
              <a:rPr lang="cs-CZ" dirty="0"/>
              <a:t>. Obsah sdělení byl přednesen pozvanými předními odborníky, zájem dokumentován živými diskuzemi a naplněným sálem po celou dobu sjezdu. </a:t>
            </a:r>
          </a:p>
          <a:p>
            <a:endParaRPr lang="cs-CZ" u="sng" dirty="0"/>
          </a:p>
          <a:p>
            <a:pPr algn="just"/>
            <a:r>
              <a:rPr lang="cs-CZ" b="1" u="sng" dirty="0"/>
              <a:t>ČAAMK rok 2017</a:t>
            </a:r>
            <a:r>
              <a:rPr lang="cs-CZ" u="sng" dirty="0"/>
              <a:t>, </a:t>
            </a:r>
            <a:r>
              <a:rPr lang="cs-CZ" dirty="0"/>
              <a:t>zajistit kontinuitu odborné komunikace nejen na úrovni ambulantní kardiologie, ale především v návaznosti na činnost a spolupráci s </a:t>
            </a:r>
            <a:r>
              <a:rPr lang="cs-CZ" dirty="0" err="1"/>
              <a:t>kardiocentery</a:t>
            </a:r>
            <a:r>
              <a:rPr lang="cs-CZ" dirty="0"/>
              <a:t> </a:t>
            </a:r>
          </a:p>
          <a:p>
            <a:pPr marL="457200" indent="-457200" algn="just"/>
            <a:r>
              <a:rPr lang="cs-CZ" dirty="0"/>
              <a:t>příprava brněnského sjezdu ve 2 blocích, nově za účasti zahraničního řečníka</a:t>
            </a:r>
          </a:p>
          <a:p>
            <a:pPr marL="457200" indent="-457200" algn="just"/>
            <a:r>
              <a:rPr lang="cs-CZ" dirty="0"/>
              <a:t>organizace 2. sjezdu České asociace ambulantních kardiologů : plán 19. a 20.1.2018  v Olomouci</a:t>
            </a:r>
          </a:p>
          <a:p>
            <a:pPr marL="457200" indent="-457200" algn="just"/>
            <a:r>
              <a:rPr lang="cs-CZ" dirty="0"/>
              <a:t>lepší komunikace cestou webu ČKS – včasné informace, zasílání aktuálních newsletterů </a:t>
            </a:r>
          </a:p>
          <a:p>
            <a:pPr marL="457200" indent="-457200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512168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PS KV farmakoterapie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556793"/>
            <a:ext cx="6440760" cy="4082008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cs-CZ" dirty="0"/>
              <a:t>Bloky PS na XXIV. sjezdu ČKS Brno 2016</a:t>
            </a:r>
          </a:p>
          <a:p>
            <a:pPr marL="514350" indent="-514350" algn="l">
              <a:buAutoNum type="arabicPeriod"/>
            </a:pPr>
            <a:r>
              <a:rPr lang="cs-CZ" dirty="0"/>
              <a:t>Blok na 5. Kardiovaskulárních dnech 13.-14.10.2016, Ostrava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cs-CZ" dirty="0"/>
              <a:t>Cíle pro rok 2017:  bloky na </a:t>
            </a:r>
            <a:r>
              <a:rPr lang="cs-CZ" dirty="0" err="1"/>
              <a:t>XXV.sjezdu</a:t>
            </a:r>
            <a:r>
              <a:rPr lang="cs-CZ" dirty="0"/>
              <a:t> ČKS Brno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cs-CZ" dirty="0"/>
              <a:t>Blok na 6. KV dnech Ostrava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cs-CZ" dirty="0"/>
              <a:t>Příprava </a:t>
            </a:r>
            <a:r>
              <a:rPr lang="cs-CZ" dirty="0" err="1"/>
              <a:t>Remedií</a:t>
            </a:r>
            <a:r>
              <a:rPr lang="cs-CZ" dirty="0"/>
              <a:t> 2. čísla s </a:t>
            </a:r>
            <a:r>
              <a:rPr lang="cs-CZ"/>
              <a:t>KV tématikou   </a:t>
            </a:r>
            <a:endParaRPr lang="cs-CZ" dirty="0"/>
          </a:p>
          <a:p>
            <a:pPr marL="514350" indent="-514350" algn="l">
              <a:buAutoNum type="arabicPeriod"/>
            </a:pPr>
            <a:endParaRPr lang="cs-CZ" dirty="0"/>
          </a:p>
          <a:p>
            <a:pPr marL="514350" indent="-514350" algn="l">
              <a:buAutoNum type="arabicPeriod"/>
            </a:pPr>
            <a:endParaRPr lang="cs-CZ" dirty="0"/>
          </a:p>
          <a:p>
            <a:pPr marL="514350" indent="-514350" algn="l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0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KVRHB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Zúčastnit se práce na praktickém naplňování programu Zdraví 2020- schváleno vládou ČR</a:t>
            </a:r>
          </a:p>
          <a:p>
            <a:pPr marL="514350" indent="-514350">
              <a:buAutoNum type="arabicPeriod"/>
            </a:pPr>
            <a:r>
              <a:rPr lang="cs-CZ" dirty="0"/>
              <a:t>Vést jednání s ČSTL- vznik společného dokumentu pro předpis pohybové aktivity pro pacienty s civilizačními chorobami</a:t>
            </a:r>
          </a:p>
          <a:p>
            <a:pPr marL="514350" indent="-514350">
              <a:buAutoNum type="arabicPeriod"/>
            </a:pPr>
            <a:r>
              <a:rPr lang="cs-CZ" dirty="0"/>
              <a:t>Navrhnout jednotný protokol pro </a:t>
            </a:r>
            <a:r>
              <a:rPr lang="cs-CZ" dirty="0" err="1"/>
              <a:t>spiroergometrické</a:t>
            </a:r>
            <a:r>
              <a:rPr lang="cs-CZ"/>
              <a:t> vyšetření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96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Kardiologických sester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Odborné akce PS KSSP na rok 2017</a:t>
            </a:r>
          </a:p>
          <a:p>
            <a:endParaRPr lang="cs-CZ" dirty="0"/>
          </a:p>
          <a:p>
            <a:r>
              <a:rPr lang="cs-CZ" dirty="0"/>
              <a:t>    XI. KONGRES KARDIOLOGICKÝCH SESTER V Ostravě - 4.- 6. 10. 2017</a:t>
            </a:r>
          </a:p>
          <a:p>
            <a:endParaRPr lang="cs-CZ" dirty="0"/>
          </a:p>
          <a:p>
            <a:r>
              <a:rPr lang="cs-CZ" dirty="0"/>
              <a:t>    XI. Edukačně odborná konference v Praze  4. 11. 2017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Námět pro rozvoj PS  KSSP</a:t>
            </a:r>
          </a:p>
          <a:p>
            <a:endParaRPr lang="cs-CZ" dirty="0"/>
          </a:p>
          <a:p>
            <a:r>
              <a:rPr lang="cs-CZ" dirty="0"/>
              <a:t>    rozšíření členské základy – motivace </a:t>
            </a:r>
            <a:r>
              <a:rPr lang="cs-CZ" dirty="0" err="1"/>
              <a:t>nelékařů</a:t>
            </a:r>
            <a:endParaRPr lang="cs-CZ" dirty="0"/>
          </a:p>
          <a:p>
            <a:r>
              <a:rPr lang="cs-CZ" dirty="0"/>
              <a:t>     PS nemají provozní řád, asociace ano – je možno dotvořit? (statut, </a:t>
            </a:r>
            <a:r>
              <a:rPr lang="cs-CZ" dirty="0" err="1"/>
              <a:t>poslání,org</a:t>
            </a:r>
            <a:r>
              <a:rPr lang="cs-CZ" dirty="0"/>
              <a:t>.</a:t>
            </a:r>
          </a:p>
          <a:p>
            <a:r>
              <a:rPr lang="cs-CZ" dirty="0"/>
              <a:t>       struktura, členství…)</a:t>
            </a:r>
          </a:p>
          <a:p>
            <a:r>
              <a:rPr lang="cs-CZ" dirty="0"/>
              <a:t>     workshopy v rámci odborných akcí (Ostrava, Brno)</a:t>
            </a:r>
          </a:p>
          <a:p>
            <a:r>
              <a:rPr lang="cs-CZ" dirty="0"/>
              <a:t>     na webu PS KSSP ČKS vytvořit rychlé odkazy (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Links</a:t>
            </a:r>
            <a:r>
              <a:rPr lang="cs-CZ" dirty="0"/>
              <a:t>) na další organizace </a:t>
            </a:r>
          </a:p>
          <a:p>
            <a:r>
              <a:rPr lang="cs-CZ" dirty="0"/>
              <a:t>       (ČAS, CCNAP ESC, AHA,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Fedration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Nurses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)</a:t>
            </a:r>
          </a:p>
          <a:p>
            <a:r>
              <a:rPr lang="cs-CZ" dirty="0"/>
              <a:t>     PS KSSP na Facebooku</a:t>
            </a:r>
          </a:p>
          <a:p>
            <a:r>
              <a:rPr lang="cs-CZ" dirty="0"/>
              <a:t>     1x ročně vyhlásit kardiologickou sestru roku – hlasování by probíhalo přes online</a:t>
            </a:r>
          </a:p>
          <a:p>
            <a:r>
              <a:rPr lang="cs-CZ" dirty="0"/>
              <a:t>       systém ČKS, vyhlášení na sjezdu ČKS, kritéria budou dopracována</a:t>
            </a:r>
          </a:p>
          <a:p>
            <a:r>
              <a:rPr lang="cs-CZ" dirty="0"/>
              <a:t>     členství v PS KSSP lékaři, </a:t>
            </a:r>
            <a:r>
              <a:rPr lang="cs-CZ" dirty="0" err="1"/>
              <a:t>nelékaři</a:t>
            </a:r>
            <a:r>
              <a:rPr lang="cs-CZ" dirty="0"/>
              <a:t>, technici, ale nemožnost volit do výboru PS KSSP</a:t>
            </a:r>
          </a:p>
          <a:p>
            <a:r>
              <a:rPr lang="cs-CZ" dirty="0"/>
              <a:t>      lékaře</a:t>
            </a:r>
          </a:p>
          <a:p>
            <a:endParaRPr lang="cs-CZ" dirty="0"/>
          </a:p>
          <a:p>
            <a:r>
              <a:rPr lang="cs-CZ" dirty="0"/>
              <a:t>Zpracovali: PaedDr. Mgr. J. Doležel, Mgr. L. Klemsová, Ph.D.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2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88640"/>
            <a:ext cx="86764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EKG workshop pro sestry – Sjezd ČKS  2017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Odborný garant – mentor: Mgr. Jan </a:t>
            </a:r>
            <a:r>
              <a:rPr lang="cs-CZ" dirty="0" err="1"/>
              <a:t>Pospíchal,vedoucí</a:t>
            </a:r>
            <a:r>
              <a:rPr lang="cs-CZ" dirty="0"/>
              <a:t> Katedry klinických oborů, Univerzita Pardubice Fakulta zdravotnických studií</a:t>
            </a:r>
          </a:p>
          <a:p>
            <a:pPr>
              <a:buFont typeface="Arial" pitchFamily="34" charset="0"/>
              <a:buChar char="•"/>
            </a:pPr>
            <a:br>
              <a:rPr lang="cs-CZ" dirty="0"/>
            </a:b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 hodnocení křivky monitoru u lůžka pacienta + 12-ti svodové EKG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rozpoznání život ohrožujících arytmií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 hodnocení fyziologického rytmu a častých arytmií bezprostředně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  neohrožujících pacienta na životě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Výuka bude probíhat s pomocí simulačního software monitoru, kde je možné měnit a upravovat rytmy, včetně zastavení obrazu a zobrazení 12ti svodového EKG.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Ostatní životní funkce zobrazené na monitoru korespondují s EKG obrazem (při fibrilaci komor není křivka arteriálního tlaku aj.).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Závěrečný test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Pomocí hlasovacích zařízení bude sestaven z krátké prezentace pacienta, jeho EKG křivky, účastníci budou mít na výběr ze tří možností odpovědí.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Základním cílem je zopakovat a upevnit znalosti nezbytné pro práci na kardiologii.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Zasadit EKG obraz do kontextu pacienta a hodnotit ho spolu s klinickým obrazem.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5" name="Obrázek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175" y="188640"/>
            <a:ext cx="24098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Pediatrická kardiologie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Akce na rok 2017:</a:t>
            </a:r>
          </a:p>
          <a:p>
            <a:r>
              <a:rPr lang="cs-CZ" dirty="0"/>
              <a:t>2 bloky na Výročním sjezdu ČKS</a:t>
            </a:r>
          </a:p>
          <a:p>
            <a:r>
              <a:rPr lang="cs-CZ" dirty="0"/>
              <a:t>40 let Dětského </a:t>
            </a:r>
            <a:r>
              <a:rPr lang="cs-CZ" dirty="0" err="1"/>
              <a:t>kardiocentra</a:t>
            </a:r>
            <a:r>
              <a:rPr lang="cs-CZ" dirty="0"/>
              <a:t> a jeho přesah do dospělého věku</a:t>
            </a:r>
          </a:p>
          <a:p>
            <a:r>
              <a:rPr lang="cs-CZ" dirty="0"/>
              <a:t>Kvalita života po léčbě vrozených srdečních vad</a:t>
            </a:r>
            <a:br>
              <a:rPr lang="cs-CZ" dirty="0"/>
            </a:br>
            <a:endParaRPr lang="cs-CZ" dirty="0"/>
          </a:p>
          <a:p>
            <a:r>
              <a:rPr lang="cs-CZ" dirty="0"/>
              <a:t>Prague Symposium on </a:t>
            </a:r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/>
              <a:t>21. – 22. září 2017, Břevnovský klášter</a:t>
            </a:r>
          </a:p>
          <a:p>
            <a:r>
              <a:rPr lang="cs-CZ" dirty="0"/>
              <a:t>spojeno se 40. motolským seminářem a Postgraduálním kursem EKG - ECHO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37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Plicní cirkulace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 důvodu problému s organizací tradiční akce v lednovém termínu (lokalita – firmy) jsme přesunuli akci na termín říjen 2017, přesné datum bude upřesněno do konce tohoto týdne a členům PS bude sděleno</a:t>
            </a:r>
          </a:p>
          <a:p>
            <a:r>
              <a:rPr lang="cs-CZ" dirty="0"/>
              <a:t>Máme nový výbor, schůze v květnu v Brně, kde budou v programu 2 sekce, zadány OK</a:t>
            </a:r>
          </a:p>
          <a:p>
            <a:r>
              <a:rPr lang="cs-CZ" dirty="0"/>
              <a:t>Trvá aktivita ve vzdělávání – pravidelné semináře na II. interní klinice 4x ročně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1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Preventivní kardiologie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/>
            <a:r>
              <a:rPr lang="cs-CZ" dirty="0"/>
              <a:t>1. semináře/sjezdy/odborné akce organizované PS v r. 2016:</a:t>
            </a:r>
          </a:p>
          <a:p>
            <a:r>
              <a:rPr lang="cs-CZ" sz="2300" b="1" dirty="0">
                <a:solidFill>
                  <a:srgbClr val="7030A0"/>
                </a:solidFill>
              </a:rPr>
              <a:t>PS PK připravila 2 bloky na XXIV. výroční sjezd ČKS – Brno květen 2016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2000" b="1" dirty="0"/>
              <a:t>Ovlivnění hlavních rizikových faktorů kardiovaskulárního onemocnění u mladých dospělých.         </a:t>
            </a:r>
            <a:r>
              <a:rPr lang="cs-CZ" sz="1800" b="1" dirty="0"/>
              <a:t>                 </a:t>
            </a:r>
            <a:r>
              <a:rPr lang="cs-CZ" sz="1800" i="1" dirty="0"/>
              <a:t>Předsedající: Vaverková H., Cífková R.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VÝZNAM A LÉČBA DYSLIPIDEMIE U MLADÝCH DOSPĚLÝCH  M. </a:t>
            </a:r>
            <a:r>
              <a:rPr lang="cs-CZ" sz="1800" dirty="0" err="1"/>
              <a:t>Vrablík</a:t>
            </a:r>
            <a:r>
              <a:rPr lang="cs-CZ" sz="1800" dirty="0"/>
              <a:t>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ARTERIÁLNÍ HYPERTENZE U MLADÝCH DOSPĚLÝCH  R. Cífková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MOŽNOSTI OVLIVNĚNÍ KARDIOVASKULÁRNÍHO RIZIKA U MLADÝCH PACIENTŮ S PREDIABETEM A DIABETEM  M. Kvapil (Praha)</a:t>
            </a:r>
          </a:p>
          <a:p>
            <a:pPr marL="1257300" lvl="2" indent="-342900">
              <a:buFont typeface="+mj-lt"/>
              <a:buAutoNum type="arabi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r>
              <a:rPr lang="cs-CZ" sz="2000" b="1" dirty="0"/>
              <a:t>Deprese jako rizikový faktor kardiovaskulárního onemocnění                                                                                   </a:t>
            </a:r>
            <a:r>
              <a:rPr lang="cs-CZ" sz="1800" i="1" dirty="0"/>
              <a:t>Předsedající: Cífková R, Rosolová H.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DEPRESE A KARDIOVASKULÁRNÍ ONEMOCNĚNÍ  C. </a:t>
            </a:r>
            <a:r>
              <a:rPr lang="cs-CZ" sz="1800" dirty="0" err="1"/>
              <a:t>Höschl</a:t>
            </a:r>
            <a:r>
              <a:rPr lang="cs-CZ" sz="1800" dirty="0"/>
              <a:t>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PREVALENCE DEPRESE A ANXIETY U PACIENTŮ PO CMP  J. </a:t>
            </a:r>
            <a:r>
              <a:rPr lang="cs-CZ" sz="1800" dirty="0" err="1"/>
              <a:t>Bruthans</a:t>
            </a:r>
            <a:r>
              <a:rPr lang="cs-CZ" sz="1800" dirty="0"/>
              <a:t>, R. Cífková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SOUVISLOST DEPRESE A METABOLICKÉHO SYNDROMU V PLZEŇSKÉM POPULAČNÍM VZORKU.  H. Rosolova, J. Podlipný , F. </a:t>
            </a:r>
            <a:r>
              <a:rPr lang="cs-CZ" sz="1800" dirty="0" err="1"/>
              <a:t>Šefrna</a:t>
            </a:r>
            <a:r>
              <a:rPr lang="cs-CZ" sz="1800" dirty="0"/>
              <a:t> (Plzeň)</a:t>
            </a:r>
          </a:p>
          <a:p>
            <a:endParaRPr lang="cs-CZ" sz="1800" dirty="0"/>
          </a:p>
          <a:p>
            <a:r>
              <a:rPr lang="cs-CZ" sz="2300" b="1" dirty="0">
                <a:solidFill>
                  <a:srgbClr val="7030A0"/>
                </a:solidFill>
              </a:rPr>
              <a:t>PS PK připravila program 2 bloků na kongres hypertenze, PS PK a PS SS.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sz="2000" b="1" dirty="0"/>
              <a:t>Ovlivnění hlavních rizikových faktorů kardiovaskulárního onemocnění u mladých dospělých.</a:t>
            </a:r>
            <a:r>
              <a:rPr lang="cs-CZ" sz="2000" dirty="0"/>
              <a:t>                              </a:t>
            </a:r>
            <a:r>
              <a:rPr lang="cs-CZ" sz="1800" i="1" dirty="0"/>
              <a:t>Předsedající:  H. Vaverková,  </a:t>
            </a:r>
            <a:r>
              <a:rPr lang="cs-CZ" sz="1800" i="1" dirty="0" err="1"/>
              <a:t>R.Cífková</a:t>
            </a:r>
            <a:r>
              <a:rPr lang="cs-CZ" sz="1800" i="1" dirty="0"/>
              <a:t> (Olomouc, 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VÝZNAM A LÉČBA DYSLIPIDEMIE U MLADÝCH DOSPĚLÝCH  M. </a:t>
            </a:r>
            <a:r>
              <a:rPr lang="cs-CZ" sz="1800" dirty="0" err="1"/>
              <a:t>Vrablík</a:t>
            </a:r>
            <a:r>
              <a:rPr lang="cs-CZ" sz="1800" dirty="0"/>
              <a:t> M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ARTERIÁLNÍ HYPERTENZE U MLADÝCH DOSPĚLÝCH.  Cífková R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MOŽNOSTI OVLIVNĚNÍ KARDIOVASKULÁRNÍHO RIZIKA U MLADÝCH PACIENTŮ S PREDIABETEM A DIABETEM. Kvapil M (Praha)</a:t>
            </a:r>
          </a:p>
          <a:p>
            <a:pPr marL="1257300" lvl="2" indent="-342900">
              <a:buFont typeface="+mj-lt"/>
              <a:buAutoNum type="arabicPeriod"/>
            </a:pPr>
            <a:endParaRPr lang="cs-CZ" sz="1800" dirty="0"/>
          </a:p>
          <a:p>
            <a:pPr marL="857250" lvl="1" indent="-400050">
              <a:buFont typeface="+mj-lt"/>
              <a:buAutoNum type="romanUcPeriod"/>
            </a:pPr>
            <a:r>
              <a:rPr lang="cs-CZ" sz="2000" b="1" dirty="0"/>
              <a:t>Nová Evropská doporučení pro prevenci kardiovaskulárních onemocnění v klinické praxi 2016.                          </a:t>
            </a:r>
            <a:r>
              <a:rPr lang="cs-CZ" sz="1800" i="1" dirty="0"/>
              <a:t>Předsedající: Cífková R., Rosolová H.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ODHAD CELKOVÉHO KV RIZIKA. DOPORUČENÍ PRO LÉČBU HYPERTENZE ARTERIÁLNÍ. Cífková R (Praha)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DOPORUČENÍ PRO DIAGNOSTIKU A LÉČBU DYSLIPIDÉMIÍ. Vaverková H. (Olomouc)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800" dirty="0"/>
              <a:t>DIABETES MELLITUS (TYP 2 A TYP 1). PROTIDESTIČKOVÁ LÉČBA. Rosolová H. (Plzeň)</a:t>
            </a:r>
          </a:p>
          <a:p>
            <a:pPr marL="514350" indent="-514350"/>
            <a:r>
              <a:rPr lang="cs-CZ" sz="3500" dirty="0"/>
              <a:t>2. cíle pro rok 2017</a:t>
            </a:r>
          </a:p>
          <a:p>
            <a:r>
              <a:rPr lang="cs-CZ" sz="2300" b="1" dirty="0">
                <a:solidFill>
                  <a:srgbClr val="7030A0"/>
                </a:solidFill>
              </a:rPr>
              <a:t>Příprava 2. bloků PS PK na XXV. výroční sjezd ČKS – BRNO</a:t>
            </a:r>
          </a:p>
          <a:p>
            <a:endParaRPr lang="cs-CZ" sz="1800" b="1" dirty="0">
              <a:solidFill>
                <a:srgbClr val="7030A0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cs-CZ" sz="2000" b="1" dirty="0"/>
              <a:t>Riziko kardiovaskulárních onemocnění u onkologicky nemocných a možnosti jeho ovlivnění.                              </a:t>
            </a:r>
            <a:r>
              <a:rPr lang="cs-CZ" sz="1800" i="1" dirty="0"/>
              <a:t>Předsedající: A. Linhart (Praha) a </a:t>
            </a:r>
            <a:r>
              <a:rPr lang="cs-CZ" sz="1800" i="1" dirty="0" err="1"/>
              <a:t>M.Trněný</a:t>
            </a:r>
            <a:r>
              <a:rPr lang="cs-CZ" sz="1800" i="1" dirty="0"/>
              <a:t> (Praha)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KARDIOVASKULÁRNÍ PREVENCE U ONKOLOGICKY NEMOCNÝCH: STÁLE DŮLEŽITĚJŠÍ TÉMA.  M. </a:t>
            </a:r>
            <a:r>
              <a:rPr lang="cs-CZ" sz="1800" dirty="0" err="1"/>
              <a:t>Vrablík</a:t>
            </a:r>
            <a:r>
              <a:rPr lang="cs-CZ" sz="1800" dirty="0"/>
              <a:t> (Praha)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KARDIOTOXICITA PROTINÁDOROVÉ LÉČBY – POHLED KARDIOLOGA. J. Kořínek (Praha)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KARDIOVASKULÁRNÍ TOXICITA Z POHLEDU HEMATO-ONKOLOGA. M. Trněný (Praha)</a:t>
            </a:r>
          </a:p>
          <a:p>
            <a:endParaRPr lang="cs-CZ" sz="1800" dirty="0"/>
          </a:p>
          <a:p>
            <a:pPr marL="400050" indent="-400050">
              <a:buFont typeface="+mj-lt"/>
              <a:buAutoNum type="romanUcPeriod" startAt="2"/>
            </a:pPr>
            <a:r>
              <a:rPr lang="cs-CZ" sz="2000" b="1" dirty="0"/>
              <a:t>Ovlivnění hlavních rizikových faktorů kardiovaskulárních onemocnění u žen.                                                        </a:t>
            </a:r>
            <a:r>
              <a:rPr lang="cs-CZ" sz="1800" i="1" dirty="0"/>
              <a:t>Předsedající:  H. Rosolová (Plzeň), R. Cífková (Praha)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PŘÍSTUP K LÉČBĚ ARTERIÁLNÍ HYPERTENZE U ŽEN. R. Cífková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SPECIFIKA LÉČBY DYSLIPIDÉMIE U ŽEN. H. Vaverková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MOŽNOSTI OVLIVNĚNÍ KARDIOVASKULÁRNÍHO RIZIKA U ŽEN S PREDIABETEM A DIABETEM. M. Kvapil</a:t>
            </a:r>
          </a:p>
          <a:p>
            <a:pPr marL="514350" indent="-514350"/>
            <a:endParaRPr lang="cs-CZ" dirty="0"/>
          </a:p>
          <a:p>
            <a:r>
              <a:rPr lang="cs-CZ" sz="2300" b="1" dirty="0">
                <a:solidFill>
                  <a:schemeClr val="accent4">
                    <a:lumMod val="75000"/>
                  </a:schemeClr>
                </a:solidFill>
              </a:rPr>
              <a:t>Příprava 2 bloků PS PK na kongres hypertenze, PS PK a PS SS – Mikulov – program bude projednán na příští schůzi výboru PS PK v průběhu XXV. výročního sjezdu  ČKS.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76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4200" dirty="0"/>
              <a:t>	</a:t>
            </a:r>
            <a:r>
              <a:rPr lang="cs-CZ" sz="4200" b="1" dirty="0"/>
              <a:t>PS </a:t>
            </a:r>
            <a:r>
              <a:rPr lang="cs-CZ" sz="4200" b="1" dirty="0" err="1"/>
              <a:t>KardioTech</a:t>
            </a:r>
            <a:endParaRPr lang="cs-CZ" sz="4200" b="1" dirty="0"/>
          </a:p>
          <a:p>
            <a:pPr algn="ctr">
              <a:buNone/>
            </a:pPr>
            <a:endParaRPr lang="cs-CZ" sz="4200" b="1" dirty="0"/>
          </a:p>
          <a:p>
            <a:pPr>
              <a:buNone/>
            </a:pPr>
            <a:r>
              <a:rPr lang="cs-CZ" sz="3600" b="1" dirty="0"/>
              <a:t>	</a:t>
            </a:r>
            <a:r>
              <a:rPr lang="cs-CZ" sz="3300" b="1" dirty="0"/>
              <a:t>Semináře/sjezdy/odborné akce organizované PS</a:t>
            </a:r>
          </a:p>
          <a:p>
            <a:r>
              <a:rPr lang="cs-CZ" sz="3300" dirty="0"/>
              <a:t>XXV. Výroční sjezd ČKS 2017 v Brně – technická sekce</a:t>
            </a:r>
          </a:p>
          <a:p>
            <a:r>
              <a:rPr lang="cs-CZ" sz="3300" dirty="0"/>
              <a:t>XV. České a slovenské sympozium o arytmiích </a:t>
            </a:r>
            <a:br>
              <a:rPr lang="cs-CZ" sz="3300" dirty="0"/>
            </a:br>
            <a:r>
              <a:rPr lang="cs-CZ" sz="3300" dirty="0"/>
              <a:t>a </a:t>
            </a:r>
            <a:r>
              <a:rPr lang="cs-CZ" sz="3300" dirty="0" err="1"/>
              <a:t>kardiostimulaci</a:t>
            </a:r>
            <a:r>
              <a:rPr lang="cs-CZ" sz="3300" dirty="0"/>
              <a:t> – technická sekce </a:t>
            </a:r>
          </a:p>
          <a:p>
            <a:pPr>
              <a:buNone/>
            </a:pPr>
            <a:endParaRPr lang="cs-CZ" sz="3300" b="1" dirty="0"/>
          </a:p>
          <a:p>
            <a:pPr>
              <a:buNone/>
            </a:pPr>
            <a:r>
              <a:rPr lang="cs-CZ" sz="3300" b="1" dirty="0"/>
              <a:t>	Cíle PS </a:t>
            </a:r>
            <a:r>
              <a:rPr lang="cs-CZ" sz="3300" b="1" dirty="0" err="1"/>
              <a:t>KardioTech</a:t>
            </a:r>
            <a:r>
              <a:rPr lang="cs-CZ" sz="3300" b="1" dirty="0"/>
              <a:t> pro rok 2017</a:t>
            </a:r>
          </a:p>
          <a:p>
            <a:r>
              <a:rPr lang="cs-CZ" sz="3300" dirty="0"/>
              <a:t>Uspořádání voleb</a:t>
            </a:r>
          </a:p>
          <a:p>
            <a:r>
              <a:rPr lang="cs-CZ" sz="3300" dirty="0"/>
              <a:t>Ustanovení řádného výboru</a:t>
            </a:r>
          </a:p>
          <a:p>
            <a:pPr>
              <a:buNone/>
            </a:pP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6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69725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Česká asociace akutní kardiologie (ČAAK)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36496" cy="4896544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r>
              <a:rPr lang="cs-CZ" sz="3400" b="1" dirty="0">
                <a:solidFill>
                  <a:schemeClr val="tx1"/>
                </a:solidFill>
              </a:rPr>
              <a:t>Konference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	Konference akutní kardiologie, Karlovy Vary, prosinec 2017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   	Aktivní participace/sekce na kongresu ČSIM 2017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      	Workshop ECPR v rámci zasedání ECPR WG </a:t>
            </a:r>
            <a:r>
              <a:rPr lang="cs-CZ" sz="3400" dirty="0" err="1">
                <a:solidFill>
                  <a:schemeClr val="tx1"/>
                </a:solidFill>
              </a:rPr>
              <a:t>of</a:t>
            </a:r>
            <a:r>
              <a:rPr lang="cs-CZ" sz="3400" dirty="0">
                <a:solidFill>
                  <a:schemeClr val="tx1"/>
                </a:solidFill>
              </a:rPr>
              <a:t> EURO-ELSO</a:t>
            </a:r>
          </a:p>
          <a:p>
            <a:pPr algn="l"/>
            <a:r>
              <a:rPr lang="cs-CZ" sz="3400" b="1" u="sng" dirty="0">
                <a:solidFill>
                  <a:schemeClr val="tx1"/>
                </a:solidFill>
              </a:rPr>
              <a:t>2. cíle pro rok 2017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	- publikace mezioborového dokumentu o centrech pro srdeční zástavu, v peer </a:t>
            </a:r>
            <a:r>
              <a:rPr lang="cs-CZ" sz="3400" dirty="0" err="1">
                <a:solidFill>
                  <a:schemeClr val="tx1"/>
                </a:solidFill>
              </a:rPr>
              <a:t>review</a:t>
            </a:r>
            <a:r>
              <a:rPr lang="cs-CZ" sz="3400" dirty="0">
                <a:solidFill>
                  <a:schemeClr val="tx1"/>
                </a:solidFill>
              </a:rPr>
              <a:t> procesu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	- konsensus o centrech pro mechanické podpory oběhu a plic, finální kulatý stůl plánován na 2/2017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	- publikace dokumentu o </a:t>
            </a:r>
            <a:r>
              <a:rPr lang="cs-CZ" sz="3400" dirty="0" err="1">
                <a:solidFill>
                  <a:schemeClr val="tx1"/>
                </a:solidFill>
              </a:rPr>
              <a:t>echovyšetření</a:t>
            </a:r>
            <a:r>
              <a:rPr lang="cs-CZ" sz="3400" dirty="0">
                <a:solidFill>
                  <a:schemeClr val="tx1"/>
                </a:solidFill>
              </a:rPr>
              <a:t> v akutní KV péči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	- vytvoření certifikovaného kurzu ECMO</a:t>
            </a:r>
          </a:p>
          <a:p>
            <a:pPr algn="l"/>
            <a:r>
              <a:rPr lang="cs-CZ" sz="3400" dirty="0">
                <a:solidFill>
                  <a:schemeClr val="tx1"/>
                </a:solidFill>
              </a:rPr>
              <a:t>	- vytvoření návrhu </a:t>
            </a:r>
            <a:r>
              <a:rPr lang="cs-CZ" sz="3400" dirty="0" err="1">
                <a:solidFill>
                  <a:schemeClr val="tx1"/>
                </a:solidFill>
              </a:rPr>
              <a:t>vždělávacího</a:t>
            </a:r>
            <a:r>
              <a:rPr lang="cs-CZ" sz="3400" dirty="0">
                <a:solidFill>
                  <a:schemeClr val="tx1"/>
                </a:solidFill>
              </a:rPr>
              <a:t> programu akutní kardiologie</a:t>
            </a:r>
          </a:p>
          <a:p>
            <a:pPr algn="l"/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7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XXVII. workshop České asociace intervenční kardiologie, </a:t>
            </a:r>
            <a:br>
              <a:rPr lang="cs-CZ" dirty="0"/>
            </a:br>
            <a:r>
              <a:rPr lang="cs-CZ" dirty="0"/>
              <a:t>5.-7. dubna 2017 Praha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1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Příští konference ČASS – Praha, IKEM 1.12.2017</a:t>
            </a:r>
            <a:br>
              <a:rPr lang="cs-CZ" dirty="0"/>
            </a:br>
            <a:r>
              <a:rPr lang="cs-CZ" dirty="0"/>
              <a:t>Organizací pověřen doc. </a:t>
            </a:r>
            <a:r>
              <a:rPr lang="cs-CZ" dirty="0" err="1"/>
              <a:t>Melenovský</a:t>
            </a:r>
            <a:r>
              <a:rPr lang="cs-CZ" dirty="0"/>
              <a:t> a členové výboru z IKEMu.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 err="1"/>
              <a:t>Rokitanského</a:t>
            </a:r>
            <a:r>
              <a:rPr lang="cs-CZ" b="1" dirty="0"/>
              <a:t> den 8.2.2017</a:t>
            </a:r>
            <a:br>
              <a:rPr lang="cs-CZ" dirty="0"/>
            </a:br>
            <a:r>
              <a:rPr lang="cs-CZ" dirty="0"/>
              <a:t>Pořádá LF UK Hradec Králové (prof. Pudil) po záštitou ČASS.</a:t>
            </a:r>
            <a:br>
              <a:rPr lang="cs-CZ" b="1" dirty="0"/>
            </a:br>
            <a:br>
              <a:rPr lang="cs-CZ" dirty="0"/>
            </a:br>
            <a:r>
              <a:rPr lang="cs-CZ" dirty="0"/>
              <a:t>Konference ČASS 2018 – Hradec Králové (prof. Pudil)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Bloky ČASS na ČKS 2017 – Brno</a:t>
            </a:r>
            <a:br>
              <a:rPr lang="cs-CZ" b="1" dirty="0"/>
            </a:br>
            <a:r>
              <a:rPr lang="cs-CZ" b="1" dirty="0"/>
              <a:t>Blok ČASS na ČSH 2017 - Mikulov</a:t>
            </a:r>
            <a:r>
              <a:rPr lang="cs-CZ" sz="4800" dirty="0"/>
              <a:t> </a:t>
            </a:r>
            <a:br>
              <a:rPr lang="cs-CZ" sz="4800" dirty="0"/>
            </a:br>
            <a:br>
              <a:rPr lang="cs-CZ" sz="4800" dirty="0"/>
            </a:br>
            <a:r>
              <a:rPr lang="cs-CZ" sz="4000" dirty="0"/>
              <a:t>Aktivity 2017:</a:t>
            </a:r>
            <a:br>
              <a:rPr lang="cs-CZ" sz="4000" dirty="0"/>
            </a:br>
            <a:r>
              <a:rPr lang="cs-CZ" sz="4000" dirty="0"/>
              <a:t>pokračovat v aktivitách zahájených v roce 2016, především zavádění </a:t>
            </a:r>
            <a:r>
              <a:rPr lang="cs-CZ" sz="4000" dirty="0" err="1"/>
              <a:t>guidelines</a:t>
            </a:r>
            <a:r>
              <a:rPr lang="cs-CZ" sz="4000" dirty="0"/>
              <a:t> do praxe.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27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ČAKVZM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Odborné akce: </a:t>
            </a:r>
          </a:p>
          <a:p>
            <a:pPr marL="0" indent="0">
              <a:buNone/>
            </a:pPr>
            <a:r>
              <a:rPr lang="cs-CZ" dirty="0"/>
              <a:t>	organizované - </a:t>
            </a:r>
            <a:r>
              <a:rPr lang="cs-CZ" dirty="0" err="1"/>
              <a:t>Echodny</a:t>
            </a:r>
            <a:r>
              <a:rPr lang="cs-CZ" dirty="0"/>
              <a:t>    (22.-23.9.2017)</a:t>
            </a:r>
          </a:p>
          <a:p>
            <a:pPr marL="0" indent="0">
              <a:buNone/>
            </a:pPr>
            <a:r>
              <a:rPr lang="cs-CZ" dirty="0"/>
              <a:t>                                    - MOST (1 denní sympozium o CT a MR srdce, 		          předběžně počátek dubna 2017, ve FNM)</a:t>
            </a:r>
          </a:p>
          <a:p>
            <a:pPr marL="0" indent="0">
              <a:buNone/>
            </a:pPr>
            <a:r>
              <a:rPr lang="cs-CZ" dirty="0"/>
              <a:t>           podporované – </a:t>
            </a:r>
            <a:r>
              <a:rPr lang="cs-CZ" dirty="0" err="1"/>
              <a:t>Praguecho</a:t>
            </a:r>
            <a:r>
              <a:rPr lang="cs-CZ" dirty="0"/>
              <a:t> (20.4.2017, organizace 1. LF UK)</a:t>
            </a:r>
          </a:p>
          <a:p>
            <a:pPr marL="0" indent="0">
              <a:buNone/>
            </a:pPr>
            <a:r>
              <a:rPr lang="cs-CZ" dirty="0"/>
              <a:t>                  </a:t>
            </a:r>
          </a:p>
          <a:p>
            <a:r>
              <a:rPr lang="cs-CZ" dirty="0"/>
              <a:t>Hlavní cíle 2017:  </a:t>
            </a:r>
          </a:p>
          <a:p>
            <a:pPr marL="0" indent="0">
              <a:buNone/>
            </a:pPr>
            <a:r>
              <a:rPr lang="cs-CZ" dirty="0"/>
              <a:t>	prohloubení spolupráce s RS ČLS JE</a:t>
            </a:r>
          </a:p>
          <a:p>
            <a:pPr marL="0" indent="0">
              <a:buNone/>
            </a:pPr>
            <a:r>
              <a:rPr lang="cs-CZ" dirty="0"/>
              <a:t>vytvoření Výukového portálu zobrazovacích metod (edukační texty, obrazové kazuistiky) na www. stránkách ČKS </a:t>
            </a:r>
            <a:r>
              <a:rPr lang="cs-CZ" dirty="0">
                <a:sym typeface="Symbol" panose="05050102010706020507" pitchFamily="18" charset="2"/>
              </a:rPr>
              <a:t> aktivizace členů  	           asociace, edukace ve všech zobrazovacích metodách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09563" y="354211"/>
            <a:ext cx="8359258" cy="1428751"/>
          </a:xfrm>
          <a:prstGeom prst="rect">
            <a:avLst/>
          </a:prstGeom>
        </p:spPr>
        <p:txBody>
          <a:bodyPr/>
          <a:lstStyle/>
          <a:p>
            <a:r>
              <a:rPr dirty="0"/>
              <a:t>PS </a:t>
            </a:r>
            <a:r>
              <a:rPr dirty="0" err="1"/>
              <a:t>chlopenních</a:t>
            </a:r>
            <a:r>
              <a:rPr dirty="0"/>
              <a:t> a </a:t>
            </a:r>
            <a:r>
              <a:rPr dirty="0" err="1"/>
              <a:t>vrozených</a:t>
            </a:r>
            <a:r>
              <a:rPr dirty="0"/>
              <a:t> </a:t>
            </a:r>
            <a:r>
              <a:rPr dirty="0" err="1"/>
              <a:t>vad</a:t>
            </a:r>
            <a:r>
              <a:rPr dirty="0"/>
              <a:t> v </a:t>
            </a:r>
            <a:r>
              <a:rPr dirty="0" err="1"/>
              <a:t>dospělosti</a:t>
            </a:r>
            <a:endParaRPr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357188" y="1948905"/>
            <a:ext cx="7275649" cy="378435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320385">
              <a:defRPr sz="1871"/>
            </a:pPr>
            <a:r>
              <a:rPr dirty="0" err="1"/>
              <a:t>Akce</a:t>
            </a:r>
            <a:r>
              <a:rPr dirty="0"/>
              <a:t> 2016 </a:t>
            </a:r>
          </a:p>
          <a:p>
            <a:pPr defTabSz="320385">
              <a:defRPr sz="1871"/>
            </a:pP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/>
              <a:t>25.-26.2. 2016 </a:t>
            </a:r>
            <a:r>
              <a:rPr dirty="0" err="1"/>
              <a:t>Sympozium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téma</a:t>
            </a:r>
            <a:r>
              <a:rPr dirty="0"/>
              <a:t> </a:t>
            </a:r>
            <a:r>
              <a:rPr dirty="0" err="1"/>
              <a:t>infekční</a:t>
            </a:r>
            <a:r>
              <a:rPr dirty="0"/>
              <a:t> </a:t>
            </a:r>
            <a:r>
              <a:rPr dirty="0" err="1"/>
              <a:t>endokarditis</a:t>
            </a:r>
            <a:r>
              <a:rPr dirty="0"/>
              <a:t>, Hradec </a:t>
            </a:r>
            <a:r>
              <a:rPr dirty="0" err="1"/>
              <a:t>Králové</a:t>
            </a:r>
            <a:r>
              <a:rPr dirty="0"/>
              <a:t> - </a:t>
            </a:r>
            <a:r>
              <a:rPr dirty="0" err="1"/>
              <a:t>multioborová</a:t>
            </a:r>
            <a:r>
              <a:rPr dirty="0"/>
              <a:t> </a:t>
            </a:r>
            <a:r>
              <a:rPr dirty="0" err="1"/>
              <a:t>akce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účasti</a:t>
            </a:r>
            <a:r>
              <a:rPr dirty="0"/>
              <a:t> </a:t>
            </a:r>
            <a:r>
              <a:rPr dirty="0" err="1"/>
              <a:t>infektologů</a:t>
            </a:r>
            <a:r>
              <a:rPr dirty="0"/>
              <a:t>, </a:t>
            </a:r>
            <a:r>
              <a:rPr dirty="0" err="1"/>
              <a:t>mikrobiologů</a:t>
            </a:r>
            <a:r>
              <a:rPr dirty="0"/>
              <a:t>, </a:t>
            </a:r>
            <a:r>
              <a:rPr dirty="0" err="1"/>
              <a:t>kardiologů</a:t>
            </a:r>
            <a:r>
              <a:rPr dirty="0"/>
              <a:t>, </a:t>
            </a:r>
            <a:r>
              <a:rPr dirty="0" err="1"/>
              <a:t>kardiochirurgů</a:t>
            </a:r>
            <a:r>
              <a:rPr dirty="0"/>
              <a:t>, </a:t>
            </a:r>
            <a:r>
              <a:rPr dirty="0" err="1"/>
              <a:t>kardiopatologa</a:t>
            </a:r>
            <a:r>
              <a:rPr dirty="0"/>
              <a:t> a </a:t>
            </a:r>
            <a:r>
              <a:rPr dirty="0" err="1"/>
              <a:t>molekulárního</a:t>
            </a:r>
            <a:r>
              <a:rPr dirty="0"/>
              <a:t> </a:t>
            </a:r>
            <a:r>
              <a:rPr dirty="0" err="1"/>
              <a:t>genetika</a:t>
            </a: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Účast</a:t>
            </a:r>
            <a:r>
              <a:rPr dirty="0"/>
              <a:t> 3 </a:t>
            </a:r>
            <a:r>
              <a:rPr dirty="0" err="1"/>
              <a:t>bloky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sjezdu</a:t>
            </a:r>
            <a:r>
              <a:rPr dirty="0"/>
              <a:t> ČKS 2016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Akce</a:t>
            </a:r>
            <a:r>
              <a:rPr dirty="0"/>
              <a:t> 2017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/>
              <a:t>24.-25.2. </a:t>
            </a:r>
            <a:r>
              <a:rPr dirty="0" err="1"/>
              <a:t>Sympozium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téma</a:t>
            </a:r>
            <a:r>
              <a:rPr dirty="0"/>
              <a:t> </a:t>
            </a:r>
            <a:r>
              <a:rPr dirty="0" err="1"/>
              <a:t>pravá</a:t>
            </a:r>
            <a:r>
              <a:rPr dirty="0"/>
              <a:t> </a:t>
            </a:r>
            <a:r>
              <a:rPr dirty="0" err="1"/>
              <a:t>komora</a:t>
            </a:r>
            <a:r>
              <a:rPr dirty="0"/>
              <a:t> od A do Z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Účast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sjezdu</a:t>
            </a:r>
            <a:r>
              <a:rPr dirty="0"/>
              <a:t> ČKS 2017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Účast</a:t>
            </a:r>
            <a:r>
              <a:rPr dirty="0"/>
              <a:t> a </a:t>
            </a:r>
            <a:r>
              <a:rPr dirty="0" err="1"/>
              <a:t>prezentace</a:t>
            </a:r>
            <a:r>
              <a:rPr dirty="0"/>
              <a:t> </a:t>
            </a:r>
            <a:r>
              <a:rPr dirty="0" err="1"/>
              <a:t>výsledků</a:t>
            </a:r>
            <a:r>
              <a:rPr dirty="0"/>
              <a:t> </a:t>
            </a:r>
            <a:r>
              <a:rPr dirty="0" err="1"/>
              <a:t>EuroHeart</a:t>
            </a:r>
            <a:r>
              <a:rPr dirty="0"/>
              <a:t> Valve Survey, VHDII  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Volby</a:t>
            </a:r>
            <a:r>
              <a:rPr dirty="0"/>
              <a:t> </a:t>
            </a:r>
            <a:r>
              <a:rPr dirty="0" err="1"/>
              <a:t>nového</a:t>
            </a:r>
            <a:r>
              <a:rPr dirty="0"/>
              <a:t> </a:t>
            </a:r>
            <a:r>
              <a:rPr dirty="0" err="1"/>
              <a:t>výboru</a:t>
            </a:r>
            <a:r>
              <a:rPr dirty="0"/>
              <a:t> 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Nový</a:t>
            </a:r>
            <a:r>
              <a:rPr dirty="0"/>
              <a:t> </a:t>
            </a:r>
            <a:r>
              <a:rPr dirty="0" err="1"/>
              <a:t>předseda</a:t>
            </a:r>
            <a:r>
              <a:rPr dirty="0"/>
              <a:t> doc. MUDr. Dan Marek, PhD </a:t>
            </a:r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endParaRPr dirty="0"/>
          </a:p>
          <a:p>
            <a:pPr marL="171800" indent="-171800" defTabSz="320385">
              <a:buClr>
                <a:srgbClr val="929292"/>
              </a:buClr>
              <a:buSzPct val="60000"/>
              <a:buFont typeface="Zapf Dingbats"/>
              <a:buChar char="❖"/>
              <a:defRPr sz="1871"/>
            </a:pPr>
            <a:r>
              <a:rPr dirty="0" err="1"/>
              <a:t>Cíl</a:t>
            </a:r>
            <a:r>
              <a:rPr dirty="0"/>
              <a:t>: </a:t>
            </a:r>
            <a:r>
              <a:rPr dirty="0" err="1"/>
              <a:t>popularizace</a:t>
            </a:r>
            <a:r>
              <a:rPr dirty="0"/>
              <a:t> </a:t>
            </a:r>
            <a:r>
              <a:rPr dirty="0" err="1"/>
              <a:t>naší</a:t>
            </a:r>
            <a:r>
              <a:rPr dirty="0"/>
              <a:t> PS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společenství</a:t>
            </a:r>
            <a:r>
              <a:rPr dirty="0"/>
              <a:t> </a:t>
            </a:r>
            <a:r>
              <a:rPr dirty="0" err="1"/>
              <a:t>zabývající</a:t>
            </a:r>
            <a:r>
              <a:rPr dirty="0"/>
              <a:t> se </a:t>
            </a:r>
            <a:r>
              <a:rPr dirty="0" err="1"/>
              <a:t>populačně</a:t>
            </a:r>
            <a:r>
              <a:rPr dirty="0"/>
              <a:t> </a:t>
            </a:r>
            <a:r>
              <a:rPr dirty="0" err="1"/>
              <a:t>důležitou</a:t>
            </a:r>
            <a:r>
              <a:rPr dirty="0"/>
              <a:t> </a:t>
            </a:r>
            <a:r>
              <a:rPr dirty="0" err="1"/>
              <a:t>problematikou</a:t>
            </a:r>
            <a:r>
              <a:rPr dirty="0"/>
              <a:t> </a:t>
            </a:r>
            <a:r>
              <a:rPr dirty="0" err="1"/>
              <a:t>chlopenních</a:t>
            </a:r>
            <a:r>
              <a:rPr dirty="0"/>
              <a:t> </a:t>
            </a:r>
            <a:r>
              <a:rPr dirty="0" err="1"/>
              <a:t>vad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kterou</a:t>
            </a:r>
            <a:r>
              <a:rPr dirty="0"/>
              <a:t> se </a:t>
            </a:r>
            <a:r>
              <a:rPr dirty="0" err="1"/>
              <a:t>dokážeme</a:t>
            </a:r>
            <a:r>
              <a:rPr dirty="0"/>
              <a:t> </a:t>
            </a:r>
            <a:r>
              <a:rPr dirty="0" err="1"/>
              <a:t>dívat</a:t>
            </a:r>
            <a:r>
              <a:rPr dirty="0"/>
              <a:t> </a:t>
            </a:r>
            <a:r>
              <a:rPr dirty="0" err="1"/>
              <a:t>syntetizujícím</a:t>
            </a:r>
            <a:r>
              <a:rPr dirty="0"/>
              <a:t> </a:t>
            </a:r>
            <a:r>
              <a:rPr dirty="0" err="1"/>
              <a:t>multioborovým</a:t>
            </a:r>
            <a:r>
              <a:rPr dirty="0"/>
              <a:t> </a:t>
            </a:r>
            <a:r>
              <a:rPr dirty="0" err="1"/>
              <a:t>pohledem</a:t>
            </a:r>
            <a:r>
              <a:rPr dirty="0"/>
              <a:t> (imaging - </a:t>
            </a:r>
            <a:r>
              <a:rPr dirty="0" err="1"/>
              <a:t>farmakoterapie</a:t>
            </a:r>
            <a:r>
              <a:rPr dirty="0"/>
              <a:t> - </a:t>
            </a:r>
            <a:r>
              <a:rPr dirty="0" err="1"/>
              <a:t>intervence</a:t>
            </a:r>
            <a:r>
              <a:rPr dirty="0"/>
              <a:t> - </a:t>
            </a:r>
            <a:r>
              <a:rPr dirty="0" err="1"/>
              <a:t>chirurgie</a:t>
            </a:r>
            <a:r>
              <a:rPr dirty="0"/>
              <a:t>). </a:t>
            </a:r>
          </a:p>
        </p:txBody>
      </p:sp>
      <p:pic>
        <p:nvPicPr>
          <p:cNvPr id="135" name="PulmMorf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7561" y="2967980"/>
            <a:ext cx="2118516" cy="25418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84286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728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PS Chorob myokardu a perikardu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4248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Odborné akce pro rok 2017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3 bloky na výročním kongresu ČKS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>
                <a:solidFill>
                  <a:srgbClr val="002060"/>
                </a:solidFill>
              </a:rPr>
              <a:t>spoluorganizace </a:t>
            </a:r>
            <a:r>
              <a:rPr lang="cs-CZ" dirty="0" err="1">
                <a:solidFill>
                  <a:srgbClr val="002060"/>
                </a:solidFill>
              </a:rPr>
              <a:t>ECHOdnů</a:t>
            </a:r>
            <a:r>
              <a:rPr lang="cs-CZ" dirty="0">
                <a:solidFill>
                  <a:srgbClr val="002060"/>
                </a:solidFill>
              </a:rPr>
              <a:t>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Cíle pro rok 2017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spolupráce s ČASS a ČAKVZM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zvýraznění povědomí o srdečních amyloidózách (zejména senilní formě)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problematika </a:t>
            </a:r>
            <a:r>
              <a:rPr lang="cs-CZ" dirty="0" err="1">
                <a:solidFill>
                  <a:srgbClr val="002060"/>
                </a:solidFill>
              </a:rPr>
              <a:t>peripartální</a:t>
            </a:r>
            <a:r>
              <a:rPr lang="cs-CZ" dirty="0">
                <a:solidFill>
                  <a:srgbClr val="002060"/>
                </a:solidFill>
              </a:rPr>
              <a:t> KMP (navázání spolupráce s Gynekologicko-porodnickou společností)</a:t>
            </a:r>
          </a:p>
        </p:txBody>
      </p:sp>
    </p:spTree>
    <p:extLst>
      <p:ext uri="{BB962C8B-B14F-4D97-AF65-F5344CB8AC3E}">
        <p14:creationId xmlns:p14="http://schemas.microsoft.com/office/powerpoint/2010/main" val="362544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</a:t>
            </a:r>
            <a:r>
              <a:rPr lang="cs-CZ" dirty="0" err="1"/>
              <a:t>Kardio</a:t>
            </a:r>
            <a:r>
              <a:rPr lang="cs-CZ" dirty="0"/>
              <a:t>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3 sekce na výročním sjezdu ČKS</a:t>
            </a:r>
          </a:p>
          <a:p>
            <a:r>
              <a:rPr lang="cs-CZ" sz="2800" dirty="0"/>
              <a:t>Kardiostimulační workshop Ostrava</a:t>
            </a:r>
          </a:p>
          <a:p>
            <a:r>
              <a:rPr lang="cs-CZ" sz="2800" dirty="0"/>
              <a:t>Prezentace mladých kardiologů na kongrese ESC</a:t>
            </a:r>
          </a:p>
          <a:p>
            <a:pPr algn="ctr">
              <a:buNone/>
            </a:pPr>
            <a:r>
              <a:rPr lang="cs-CZ" b="1" dirty="0"/>
              <a:t>2017</a:t>
            </a:r>
          </a:p>
          <a:p>
            <a:r>
              <a:rPr lang="cs-CZ" sz="2800" dirty="0"/>
              <a:t>Semináře „Co byste měli vědět před atestací o“</a:t>
            </a:r>
          </a:p>
          <a:p>
            <a:pPr lvl="1"/>
            <a:r>
              <a:rPr lang="cs-CZ" sz="2400" dirty="0" err="1"/>
              <a:t>Angiologie</a:t>
            </a:r>
            <a:r>
              <a:rPr lang="cs-CZ" sz="2400" dirty="0"/>
              <a:t> (Ostrava), akutní kardiologie (Liberec)</a:t>
            </a:r>
          </a:p>
          <a:p>
            <a:r>
              <a:rPr lang="cs-CZ" sz="2800" dirty="0"/>
              <a:t>Výjezdní zasedání – sportovní kardiologie, NS (Motol)</a:t>
            </a:r>
          </a:p>
          <a:p>
            <a:r>
              <a:rPr lang="cs-CZ" sz="2800" dirty="0"/>
              <a:t>Česko-slovenské sympózium mladých kardiologů – 9/2017</a:t>
            </a:r>
          </a:p>
          <a:p>
            <a:r>
              <a:rPr lang="cs-CZ" sz="2800" dirty="0"/>
              <a:t>3 sekce na výročním sjezdu ČKS</a:t>
            </a:r>
          </a:p>
          <a:p>
            <a:r>
              <a:rPr lang="cs-CZ" sz="2800" dirty="0"/>
              <a:t>Kardiostimulační workshop Ostrava</a:t>
            </a:r>
          </a:p>
          <a:p>
            <a:r>
              <a:rPr lang="cs-CZ" sz="2800" dirty="0"/>
              <a:t>Prezentace mladých kardiologů na kongresu ESC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77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1342</Words>
  <Application>Microsoft Office PowerPoint</Application>
  <PresentationFormat>Předvádění na obrazovce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Wingdings</vt:lpstr>
      <vt:lpstr>Zapf Dingbats</vt:lpstr>
      <vt:lpstr>Motiv sady Office</vt:lpstr>
      <vt:lpstr>ČAAMK</vt:lpstr>
      <vt:lpstr>Česká asociace akutní kardiologie (ČAAK)</vt:lpstr>
      <vt:lpstr>ČAIK</vt:lpstr>
      <vt:lpstr>ČASR</vt:lpstr>
      <vt:lpstr>ČASS</vt:lpstr>
      <vt:lpstr>ČAKVZM</vt:lpstr>
      <vt:lpstr>PS chlopenních a vrozených vad v dospělosti</vt:lpstr>
      <vt:lpstr>PS Chorob myokardu a perikardu</vt:lpstr>
      <vt:lpstr>PS Kardio 35</vt:lpstr>
      <vt:lpstr>PS KV farmakoterapie</vt:lpstr>
      <vt:lpstr>PS KVRHB </vt:lpstr>
      <vt:lpstr>PS Kardiologických sester </vt:lpstr>
      <vt:lpstr>Prezentace aplikace PowerPoint</vt:lpstr>
      <vt:lpstr>PS Pediatrická kardiologie</vt:lpstr>
      <vt:lpstr>PS Plicní cirkulace </vt:lpstr>
      <vt:lpstr>PS Preventivní kardiologie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MT</dc:creator>
  <cp:lastModifiedBy>CKS</cp:lastModifiedBy>
  <cp:revision>87</cp:revision>
  <cp:lastPrinted>2016-09-18T05:52:07Z</cp:lastPrinted>
  <dcterms:created xsi:type="dcterms:W3CDTF">2012-04-26T07:01:17Z</dcterms:created>
  <dcterms:modified xsi:type="dcterms:W3CDTF">2017-02-18T12:39:56Z</dcterms:modified>
</cp:coreProperties>
</file>