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942" r:id="rId2"/>
  </p:sldMasterIdLst>
  <p:notesMasterIdLst>
    <p:notesMasterId r:id="rId37"/>
  </p:notesMasterIdLst>
  <p:handoutMasterIdLst>
    <p:handoutMasterId r:id="rId38"/>
  </p:handoutMasterIdLst>
  <p:sldIdLst>
    <p:sldId id="6265" r:id="rId3"/>
    <p:sldId id="13330" r:id="rId4"/>
    <p:sldId id="13333" r:id="rId5"/>
    <p:sldId id="6222" r:id="rId6"/>
    <p:sldId id="13297" r:id="rId7"/>
    <p:sldId id="13339" r:id="rId8"/>
    <p:sldId id="13340" r:id="rId9"/>
    <p:sldId id="13296" r:id="rId10"/>
    <p:sldId id="6513" r:id="rId11"/>
    <p:sldId id="6398" r:id="rId12"/>
    <p:sldId id="13341" r:id="rId13"/>
    <p:sldId id="6383" r:id="rId14"/>
    <p:sldId id="13359" r:id="rId15"/>
    <p:sldId id="6516" r:id="rId16"/>
    <p:sldId id="13343" r:id="rId17"/>
    <p:sldId id="6764" r:id="rId18"/>
    <p:sldId id="6729" r:id="rId19"/>
    <p:sldId id="13306" r:id="rId20"/>
    <p:sldId id="13307" r:id="rId21"/>
    <p:sldId id="13305" r:id="rId22"/>
    <p:sldId id="13308" r:id="rId23"/>
    <p:sldId id="13309" r:id="rId24"/>
    <p:sldId id="13310" r:id="rId25"/>
    <p:sldId id="13354" r:id="rId26"/>
    <p:sldId id="13356" r:id="rId27"/>
    <p:sldId id="13357" r:id="rId28"/>
    <p:sldId id="13358" r:id="rId29"/>
    <p:sldId id="13317" r:id="rId30"/>
    <p:sldId id="13321" r:id="rId31"/>
    <p:sldId id="13360" r:id="rId32"/>
    <p:sldId id="13361" r:id="rId33"/>
    <p:sldId id="13324" r:id="rId34"/>
    <p:sldId id="13326" r:id="rId35"/>
    <p:sldId id="13328" r:id="rId36"/>
  </p:sldIdLst>
  <p:sldSz cx="12192000" cy="6858000"/>
  <p:notesSz cx="6858000" cy="9144000"/>
  <p:defaultTextStyle>
    <a:lvl1pPr defTabSz="457200">
      <a:defRPr sz="1200">
        <a:latin typeface="Helvetica"/>
        <a:ea typeface="Helvetica"/>
        <a:cs typeface="Helvetica"/>
        <a:sym typeface="Helvetica"/>
      </a:defRPr>
    </a:lvl1pPr>
    <a:lvl2pPr indent="228600" defTabSz="457200">
      <a:defRPr sz="1200">
        <a:latin typeface="Helvetica"/>
        <a:ea typeface="Helvetica"/>
        <a:cs typeface="Helvetica"/>
        <a:sym typeface="Helvetica"/>
      </a:defRPr>
    </a:lvl2pPr>
    <a:lvl3pPr indent="457200" defTabSz="457200">
      <a:defRPr sz="1200">
        <a:latin typeface="Helvetica"/>
        <a:ea typeface="Helvetica"/>
        <a:cs typeface="Helvetica"/>
        <a:sym typeface="Helvetica"/>
      </a:defRPr>
    </a:lvl3pPr>
    <a:lvl4pPr indent="685800" defTabSz="457200">
      <a:defRPr sz="1200">
        <a:latin typeface="Helvetica"/>
        <a:ea typeface="Helvetica"/>
        <a:cs typeface="Helvetica"/>
        <a:sym typeface="Helvetica"/>
      </a:defRPr>
    </a:lvl4pPr>
    <a:lvl5pPr indent="914400" defTabSz="457200">
      <a:defRPr sz="1200">
        <a:latin typeface="Helvetica"/>
        <a:ea typeface="Helvetica"/>
        <a:cs typeface="Helvetica"/>
        <a:sym typeface="Helvetica"/>
      </a:defRPr>
    </a:lvl5pPr>
    <a:lvl6pPr indent="1143000" defTabSz="457200">
      <a:defRPr sz="1200">
        <a:latin typeface="Helvetica"/>
        <a:ea typeface="Helvetica"/>
        <a:cs typeface="Helvetica"/>
        <a:sym typeface="Helvetica"/>
      </a:defRPr>
    </a:lvl6pPr>
    <a:lvl7pPr indent="1371600" defTabSz="457200">
      <a:defRPr sz="1200">
        <a:latin typeface="Helvetica"/>
        <a:ea typeface="Helvetica"/>
        <a:cs typeface="Helvetica"/>
        <a:sym typeface="Helvetica"/>
      </a:defRPr>
    </a:lvl7pPr>
    <a:lvl8pPr indent="1600200" defTabSz="457200">
      <a:defRPr sz="1200">
        <a:latin typeface="Helvetica"/>
        <a:ea typeface="Helvetica"/>
        <a:cs typeface="Helvetica"/>
        <a:sym typeface="Helvetica"/>
      </a:defRPr>
    </a:lvl8pPr>
    <a:lvl9pPr indent="1828800" defTabSz="457200">
      <a:defRPr sz="1200">
        <a:latin typeface="Helvetica"/>
        <a:ea typeface="Helvetica"/>
        <a:cs typeface="Helvetica"/>
        <a:sym typeface="Helvetica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ilfried mullens" initials="wm" lastIdx="2" clrIdx="0"/>
  <p:cmAuthor id="1" name="Liesbet Van Brussel" initials="LVB" lastIdx="5" clrIdx="1">
    <p:extLst>
      <p:ext uri="{19B8F6BF-5375-455C-9EA6-DF929625EA0E}">
        <p15:presenceInfo xmlns:p15="http://schemas.microsoft.com/office/powerpoint/2012/main" userId="S-1-5-21-2000478354-813497703-854245398-13374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BEB"/>
    <a:srgbClr val="FFFF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8F44A2F1-9E1F-4B54-A3A2-5F16C0AD49E2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E9D4"/>
          </a:solidFill>
        </a:fill>
      </a:tcStyle>
    </a:wholeTbl>
    <a:band2H>
      <a:tcTxStyle/>
      <a:tcStyle>
        <a:tcBdr/>
        <a:fill>
          <a:solidFill>
            <a:srgbClr val="FFF5EB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381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91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91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9100"/>
          </a:solidFill>
        </a:fill>
      </a:tcStyle>
    </a:firstRow>
  </a:tblStyle>
  <a:tblStyle styleId="{D51ADE6A-740E-44AE-83CC-AE7238B6C88D}" styleName="">
    <a:tblBg/>
    <a:wholeTbl>
      <a:tcTxStyle b="off" i="off">
        <a:fontRef idx="minor">
          <a:srgbClr val="042356"/>
        </a:fontRef>
        <a:srgbClr val="042356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E6F1"/>
          </a:solidFill>
        </a:fill>
      </a:tcStyle>
    </a:wholeTbl>
    <a:band2H>
      <a:tcTxStyle/>
      <a:tcStyle>
        <a:tcBdr/>
        <a:fill>
          <a:solidFill>
            <a:srgbClr val="ECF3F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381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7DB8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7DB8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7DB8"/>
          </a:solidFill>
        </a:fill>
      </a:tcStyle>
    </a:firstRow>
  </a:tblStyle>
  <a:tblStyle styleId="{4A9BC294-FFE2-49D5-8D69-9E1BD2C41BD5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4FAFA"/>
          </a:solidFill>
        </a:fill>
      </a:tcStyle>
    </a:wholeTbl>
    <a:band2H>
      <a:tcTxStyle/>
      <a:tcStyle>
        <a:tcBdr/>
        <a:fill>
          <a:solidFill>
            <a:srgbClr val="FAFDF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381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6E6E9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6E6E9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6E6E9"/>
          </a:solidFill>
        </a:fill>
      </a:tcStyle>
    </a:firstRow>
  </a:tblStyle>
  <a:tblStyle styleId="{BBFC77FB-9ED0-4EC9-95AA-A1379042E64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8575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8575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28575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Row>
  </a:tblStyle>
  <a:tblStyle styleId="{3DC5C2F9-1CAC-4260-A1DD-9FCDBB87749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8575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FFFF">
              <a:alpha val="35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8575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FFFF">
              <a:alpha val="35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28575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FFFF">
              <a:alpha val="35000"/>
            </a:srgbClr>
          </a:solidFill>
        </a:fill>
      </a:tcStyle>
    </a:firstRow>
  </a:tblStyle>
  <a:tblStyle styleId="{2708684C-4D16-4618-839F-0558EEFCDFE6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05" autoAdjust="0"/>
    <p:restoredTop sz="92420" autoAdjust="0"/>
  </p:normalViewPr>
  <p:slideViewPr>
    <p:cSldViewPr snapToGrid="0" snapToObjects="1">
      <p:cViewPr varScale="1">
        <p:scale>
          <a:sx n="92" d="100"/>
          <a:sy n="92" d="100"/>
        </p:scale>
        <p:origin x="184" y="4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160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commentAuthors" Target="commentAuthor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0E1FA1-5D53-FF46-AB60-6AD4182EA889}" type="datetimeFigureOut">
              <a:rPr lang="en-US" smtClean="0"/>
              <a:t>11/28/22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8DA794-6205-4541-9D30-156D2AC5DF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6711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123" name="Shape 12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2233086452"/>
      </p:ext>
    </p:extLst>
  </p:cSld>
  <p:clrMap bg1="dk1" tx1="lt1" bg2="dk2" tx2="lt2" accent1="accent1" accent2="accent2" accent3="accent3" accent4="accent4" accent5="accent5" accent6="accent6" hlink="hlink" folHlink="folHlink"/>
  <p:notesStyle>
    <a:lvl1pPr>
      <a:spcBef>
        <a:spcPts val="400"/>
      </a:spcBef>
      <a:defRPr sz="1200">
        <a:solidFill>
          <a:srgbClr val="FFFFFF"/>
        </a:solidFill>
        <a:uFill>
          <a:solidFill>
            <a:srgbClr val="FFFFFF"/>
          </a:solidFill>
        </a:uFill>
        <a:latin typeface="Times New Roman"/>
        <a:ea typeface="Times New Roman"/>
        <a:cs typeface="Times New Roman"/>
        <a:sym typeface="Times New Roman"/>
      </a:defRPr>
    </a:lvl1pPr>
    <a:lvl2pPr indent="228600">
      <a:spcBef>
        <a:spcPts val="400"/>
      </a:spcBef>
      <a:defRPr sz="1200">
        <a:solidFill>
          <a:srgbClr val="FFFFFF"/>
        </a:solidFill>
        <a:uFill>
          <a:solidFill>
            <a:srgbClr val="FFFFFF"/>
          </a:solidFill>
        </a:uFill>
        <a:latin typeface="Times New Roman"/>
        <a:ea typeface="Times New Roman"/>
        <a:cs typeface="Times New Roman"/>
        <a:sym typeface="Times New Roman"/>
      </a:defRPr>
    </a:lvl2pPr>
    <a:lvl3pPr indent="457200">
      <a:spcBef>
        <a:spcPts val="400"/>
      </a:spcBef>
      <a:defRPr sz="1200">
        <a:solidFill>
          <a:srgbClr val="FFFFFF"/>
        </a:solidFill>
        <a:uFill>
          <a:solidFill>
            <a:srgbClr val="FFFFFF"/>
          </a:solidFill>
        </a:uFill>
        <a:latin typeface="Times New Roman"/>
        <a:ea typeface="Times New Roman"/>
        <a:cs typeface="Times New Roman"/>
        <a:sym typeface="Times New Roman"/>
      </a:defRPr>
    </a:lvl3pPr>
    <a:lvl4pPr indent="685800">
      <a:spcBef>
        <a:spcPts val="400"/>
      </a:spcBef>
      <a:defRPr sz="1200">
        <a:solidFill>
          <a:srgbClr val="FFFFFF"/>
        </a:solidFill>
        <a:uFill>
          <a:solidFill>
            <a:srgbClr val="FFFFFF"/>
          </a:solidFill>
        </a:uFill>
        <a:latin typeface="Times New Roman"/>
        <a:ea typeface="Times New Roman"/>
        <a:cs typeface="Times New Roman"/>
        <a:sym typeface="Times New Roman"/>
      </a:defRPr>
    </a:lvl4pPr>
    <a:lvl5pPr indent="914400">
      <a:spcBef>
        <a:spcPts val="400"/>
      </a:spcBef>
      <a:defRPr sz="1200">
        <a:solidFill>
          <a:srgbClr val="FFFFFF"/>
        </a:solidFill>
        <a:uFill>
          <a:solidFill>
            <a:srgbClr val="FFFFFF"/>
          </a:solidFill>
        </a:uFill>
        <a:latin typeface="Times New Roman"/>
        <a:ea typeface="Times New Roman"/>
        <a:cs typeface="Times New Roman"/>
        <a:sym typeface="Times New Roman"/>
      </a:defRPr>
    </a:lvl5pPr>
    <a:lvl6pPr indent="1143000">
      <a:spcBef>
        <a:spcPts val="400"/>
      </a:spcBef>
      <a:defRPr sz="1200">
        <a:solidFill>
          <a:srgbClr val="FFFFFF"/>
        </a:solidFill>
        <a:uFill>
          <a:solidFill>
            <a:srgbClr val="FFFFFF"/>
          </a:solidFill>
        </a:uFill>
        <a:latin typeface="Times New Roman"/>
        <a:ea typeface="Times New Roman"/>
        <a:cs typeface="Times New Roman"/>
        <a:sym typeface="Times New Roman"/>
      </a:defRPr>
    </a:lvl6pPr>
    <a:lvl7pPr indent="1371600">
      <a:spcBef>
        <a:spcPts val="400"/>
      </a:spcBef>
      <a:defRPr sz="1200">
        <a:solidFill>
          <a:srgbClr val="FFFFFF"/>
        </a:solidFill>
        <a:uFill>
          <a:solidFill>
            <a:srgbClr val="FFFFFF"/>
          </a:solidFill>
        </a:uFill>
        <a:latin typeface="Times New Roman"/>
        <a:ea typeface="Times New Roman"/>
        <a:cs typeface="Times New Roman"/>
        <a:sym typeface="Times New Roman"/>
      </a:defRPr>
    </a:lvl7pPr>
    <a:lvl8pPr indent="1600200">
      <a:spcBef>
        <a:spcPts val="400"/>
      </a:spcBef>
      <a:defRPr sz="1200">
        <a:solidFill>
          <a:srgbClr val="FFFFFF"/>
        </a:solidFill>
        <a:uFill>
          <a:solidFill>
            <a:srgbClr val="FFFFFF"/>
          </a:solidFill>
        </a:uFill>
        <a:latin typeface="Times New Roman"/>
        <a:ea typeface="Times New Roman"/>
        <a:cs typeface="Times New Roman"/>
        <a:sym typeface="Times New Roman"/>
      </a:defRPr>
    </a:lvl8pPr>
    <a:lvl9pPr indent="1828800">
      <a:spcBef>
        <a:spcPts val="400"/>
      </a:spcBef>
      <a:defRPr sz="1200">
        <a:solidFill>
          <a:srgbClr val="FFFFFF"/>
        </a:solidFill>
        <a:uFill>
          <a:solidFill>
            <a:srgbClr val="FFFFFF"/>
          </a:solidFill>
        </a:uFill>
        <a:latin typeface="Times New Roman"/>
        <a:ea typeface="Times New Roman"/>
        <a:cs typeface="Times New Roman"/>
        <a:sym typeface="Times New Roman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753608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/>
          <p:nvPr/>
        </p:nvSpPr>
        <p:spPr>
          <a:xfrm>
            <a:off x="635000" y="6324600"/>
            <a:ext cx="10922000" cy="0"/>
          </a:xfrm>
          <a:prstGeom prst="line">
            <a:avLst/>
          </a:prstGeom>
          <a:ln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/>
            <a:endParaRPr sz="1200"/>
          </a:p>
        </p:txBody>
      </p:sp>
      <p:pic>
        <p:nvPicPr>
          <p:cNvPr id="7" name="image1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662517" y="6402388"/>
            <a:ext cx="1716617" cy="227013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935567" y="1"/>
            <a:ext cx="10993967" cy="854075"/>
          </a:xfrm>
          <a:prstGeom prst="rect">
            <a:avLst/>
          </a:prstGeom>
        </p:spPr>
        <p:txBody>
          <a:bodyPr anchor="b"/>
          <a:lstStyle>
            <a:lvl1pPr algn="l">
              <a:spcBef>
                <a:spcPts val="1000"/>
              </a:spcBef>
              <a:defRPr sz="2800">
                <a:solidFill>
                  <a:srgbClr val="F0C200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0C200"/>
                  </a:solidFill>
                </a:u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800">
                <a:solidFill>
                  <a:srgbClr val="F0C200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0C200"/>
                  </a:solidFill>
                </a:uFill>
              </a:rPr>
              <a:t>Titeltekst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935567" y="1527176"/>
            <a:ext cx="9652000" cy="5330825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300"/>
              </a:spcBef>
              <a:buClr>
                <a:srgbClr val="F0C200"/>
              </a:buClr>
              <a:buSzPct val="120000"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1pPr>
            <a:lvl2pPr marL="568325" indent="-225425">
              <a:spcBef>
                <a:spcPts val="600"/>
              </a:spcBef>
              <a:buClr>
                <a:srgbClr val="FF9100"/>
              </a:buClr>
              <a:buSzPct val="120000"/>
              <a:buChar char="–"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2pPr>
            <a:lvl3pPr marL="863600" indent="-180975">
              <a:spcBef>
                <a:spcPts val="600"/>
              </a:spcBef>
              <a:buClr>
                <a:srgbClr val="F0C200"/>
              </a:buClr>
              <a:buSzPct val="120000"/>
              <a:buChar char="–"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3pPr>
            <a:lvl4pPr marL="1206500" indent="-179387">
              <a:spcBef>
                <a:spcPts val="600"/>
              </a:spcBef>
              <a:buClr>
                <a:srgbClr val="F0C200"/>
              </a:buClr>
              <a:buSzPct val="120000"/>
              <a:buChar char="–"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4pPr>
            <a:lvl5pPr marL="1598612" indent="-223837">
              <a:spcBef>
                <a:spcPts val="600"/>
              </a:spcBef>
              <a:buSzTx/>
              <a:buNone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één</a:t>
            </a:r>
          </a:p>
          <a:p>
            <a:pPr lvl="1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twee</a:t>
            </a:r>
          </a:p>
          <a:p>
            <a:pPr lvl="2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drie</a:t>
            </a:r>
          </a:p>
          <a:p>
            <a:pPr lvl="3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vier</a:t>
            </a:r>
          </a:p>
          <a:p>
            <a:pPr lvl="4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vijf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0C44F-6DFF-476F-A96B-0315FCDAF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985500" cy="76517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7B6773-548D-4A26-9C94-B20072B46B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6527800"/>
            <a:ext cx="9429750" cy="153888"/>
          </a:xfrm>
        </p:spPr>
        <p:txBody>
          <a:bodyPr wrap="square" anchor="b">
            <a:spAutoFit/>
          </a:bodyPr>
          <a:lstStyle>
            <a:lvl1pPr marL="0" indent="0">
              <a:buNone/>
              <a:defRPr sz="1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9997FB-DAAD-4739-9BCE-79BDC429BE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2456" y="6356350"/>
            <a:ext cx="462643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48804CB3-6643-4AD1-9C6A-415F7408E17C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1495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Espace réservé du texte 32">
            <a:extLst>
              <a:ext uri="{FF2B5EF4-FFF2-40B4-BE49-F238E27FC236}">
                <a16:creationId xmlns:a16="http://schemas.microsoft.com/office/drawing/2014/main" id="{E87A3DCC-5F52-46C1-83E5-0DCD52BF0AF8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1386361" y="3356071"/>
            <a:ext cx="9126120" cy="65646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133" b="0">
                <a:solidFill>
                  <a:schemeClr val="tx1"/>
                </a:solidFill>
                <a:latin typeface="+mn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/>
              <a:t>A short description about the subject of the presentation. Can be used as a subtitle. </a:t>
            </a:r>
          </a:p>
        </p:txBody>
      </p:sp>
      <p:sp>
        <p:nvSpPr>
          <p:cNvPr id="36" name="Espace réservé du texte 32">
            <a:extLst>
              <a:ext uri="{FF2B5EF4-FFF2-40B4-BE49-F238E27FC236}">
                <a16:creationId xmlns:a16="http://schemas.microsoft.com/office/drawing/2014/main" id="{16284A64-7B54-461F-9363-2BE4503F91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1463" y="5282092"/>
            <a:ext cx="7584835" cy="3840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133" b="0">
                <a:solidFill>
                  <a:srgbClr val="AE1022"/>
                </a:solidFill>
                <a:latin typeface="+mn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/>
              <a:t>Presentation date</a:t>
            </a:r>
          </a:p>
        </p:txBody>
      </p:sp>
      <p:sp>
        <p:nvSpPr>
          <p:cNvPr id="15" name="Espace réservé du texte 32">
            <a:extLst>
              <a:ext uri="{FF2B5EF4-FFF2-40B4-BE49-F238E27FC236}">
                <a16:creationId xmlns:a16="http://schemas.microsoft.com/office/drawing/2014/main" id="{DFFB4CC0-14B2-483B-83A6-DA9CE43781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1481" y="4770503"/>
            <a:ext cx="7584825" cy="3866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133" b="0">
                <a:solidFill>
                  <a:schemeClr val="tx1"/>
                </a:solidFill>
                <a:latin typeface="+mn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17" name="Espace réservé du texte 32">
            <a:extLst>
              <a:ext uri="{FF2B5EF4-FFF2-40B4-BE49-F238E27FC236}">
                <a16:creationId xmlns:a16="http://schemas.microsoft.com/office/drawing/2014/main" id="{495DAAF3-5ADD-3B4B-9B4A-F80003C2F6E4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391480" y="1237013"/>
            <a:ext cx="9024995" cy="1110904"/>
          </a:xfrm>
          <a:prstGeom prst="rect">
            <a:avLst/>
          </a:prstGeom>
        </p:spPr>
        <p:txBody>
          <a:bodyPr wrap="square" lIns="90000" tIns="46800" rIns="90000" bIns="46800">
            <a:spAutoFit/>
          </a:bodyPr>
          <a:lstStyle>
            <a:lvl1pPr marL="0" indent="0">
              <a:spcBef>
                <a:spcPts val="800"/>
              </a:spcBef>
              <a:buNone/>
              <a:defRPr sz="6400" b="1" i="0" baseline="0">
                <a:solidFill>
                  <a:schemeClr val="accent1"/>
                </a:solidFill>
                <a:latin typeface="+mn-lt"/>
              </a:defRPr>
            </a:lvl1pPr>
            <a:lvl2pPr marL="355591" indent="0">
              <a:buNone/>
              <a:defRPr/>
            </a:lvl2pPr>
            <a:lvl3pPr marL="709065" indent="0">
              <a:buNone/>
              <a:defRPr/>
            </a:lvl3pPr>
            <a:lvl4pPr marL="1079473" indent="0">
              <a:buNone/>
              <a:defRPr/>
            </a:lvl4pPr>
            <a:lvl5pPr marL="1435064" indent="0">
              <a:buNone/>
              <a:defRPr/>
            </a:lvl5pPr>
          </a:lstStyle>
          <a:p>
            <a:pPr lvl="0"/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921857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uFillTx/>
              </a:defRPr>
            </a:pPr>
            <a:r>
              <a:rPr sz="4400">
                <a:uFill>
                  <a:solidFill/>
                </a:uFill>
              </a:rPr>
              <a:t>Titeltekst</a:t>
            </a:r>
          </a:p>
        </p:txBody>
      </p:sp>
      <p:sp>
        <p:nvSpPr>
          <p:cNvPr id="37" name="Shape 37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5384800" cy="5257802"/>
          </a:xfrm>
          <a:prstGeom prst="rect">
            <a:avLst/>
          </a:prstGeom>
        </p:spPr>
        <p:txBody>
          <a:bodyPr/>
          <a:lstStyle>
            <a:lvl2pPr marL="742950" indent="-285750">
              <a:spcBef>
                <a:spcPts val="600"/>
              </a:spcBef>
              <a:buChar char="–"/>
              <a:defRPr sz="2800"/>
            </a:lvl2pPr>
            <a:lvl3pPr marL="1143000" indent="-228600">
              <a:spcBef>
                <a:spcPts val="500"/>
              </a:spcBef>
              <a:defRPr sz="2400"/>
            </a:lvl3pPr>
            <a:lvl4pPr marL="1600200" indent="-228600">
              <a:spcBef>
                <a:spcPts val="400"/>
              </a:spcBef>
              <a:buChar char="–"/>
              <a:defRPr sz="2000"/>
            </a:lvl4pPr>
            <a:lvl5pPr marL="2057400" indent="-228600">
              <a:spcBef>
                <a:spcPts val="400"/>
              </a:spcBef>
              <a:buChar char="»"/>
              <a:defRPr sz="2000"/>
            </a:lvl5pPr>
          </a:lstStyle>
          <a:p>
            <a:pPr lvl="0">
              <a:defRPr sz="1800">
                <a:uFillTx/>
              </a:defRPr>
            </a:pPr>
            <a:r>
              <a:rPr sz="3200">
                <a:uFill>
                  <a:solidFill/>
                </a:uFill>
              </a:rPr>
              <a:t>Hoofdtekst - niveau één</a:t>
            </a:r>
          </a:p>
          <a:p>
            <a:pPr lvl="1">
              <a:defRPr sz="1800">
                <a:uFillTx/>
              </a:defRPr>
            </a:pPr>
            <a:r>
              <a:rPr sz="2800">
                <a:uFill>
                  <a:solidFill/>
                </a:uFill>
              </a:rPr>
              <a:t>Hoofdtekst - niveau twee</a:t>
            </a:r>
          </a:p>
          <a:p>
            <a:pPr lvl="2">
              <a:defRPr sz="1800">
                <a:uFillTx/>
              </a:defRPr>
            </a:pPr>
            <a:r>
              <a:rPr sz="2400">
                <a:uFill>
                  <a:solidFill/>
                </a:uFill>
              </a:rPr>
              <a:t>Hoofdtekst - niveau drie</a:t>
            </a:r>
          </a:p>
          <a:p>
            <a:pPr lvl="3">
              <a:defRPr sz="1800">
                <a:uFillTx/>
              </a:defRPr>
            </a:pPr>
            <a:r>
              <a:rPr sz="2000">
                <a:uFill>
                  <a:solidFill/>
                </a:uFill>
              </a:rPr>
              <a:t>Hoofdtekst - niveau vier</a:t>
            </a:r>
          </a:p>
          <a:p>
            <a:pPr lvl="4">
              <a:defRPr sz="1800">
                <a:uFillTx/>
              </a:defRPr>
            </a:pPr>
            <a:r>
              <a:rPr sz="2000">
                <a:uFill>
                  <a:solidFill/>
                </a:uFill>
              </a:rPr>
              <a:t>Hoofdtekst - niveau vijf</a:t>
            </a:r>
          </a:p>
        </p:txBody>
      </p:sp>
      <p:sp>
        <p:nvSpPr>
          <p:cNvPr id="38" name="Shape 38"/>
          <p:cNvSpPr>
            <a:spLocks noGrp="1"/>
          </p:cNvSpPr>
          <p:nvPr>
            <p:ph type="sldNum" sz="quarter" idx="2"/>
          </p:nvPr>
        </p:nvSpPr>
        <p:spPr>
          <a:xfrm>
            <a:off x="11200176" y="6442075"/>
            <a:ext cx="382224" cy="273584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7435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Default - 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/>
        </p:nvSpPr>
        <p:spPr>
          <a:xfrm>
            <a:off x="635000" y="6324600"/>
            <a:ext cx="10922000" cy="0"/>
          </a:xfrm>
          <a:prstGeom prst="line">
            <a:avLst/>
          </a:prstGeom>
          <a:ln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/>
            <a:endParaRPr sz="1200"/>
          </a:p>
        </p:txBody>
      </p:sp>
      <p:pic>
        <p:nvPicPr>
          <p:cNvPr id="51" name="image1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662517" y="6402388"/>
            <a:ext cx="1716617" cy="227013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Shape 52"/>
          <p:cNvSpPr>
            <a:spLocks noGrp="1"/>
          </p:cNvSpPr>
          <p:nvPr>
            <p:ph type="title"/>
          </p:nvPr>
        </p:nvSpPr>
        <p:spPr>
          <a:xfrm>
            <a:off x="935567" y="1"/>
            <a:ext cx="10993967" cy="854075"/>
          </a:xfrm>
          <a:prstGeom prst="rect">
            <a:avLst/>
          </a:prstGeom>
        </p:spPr>
        <p:txBody>
          <a:bodyPr anchor="b"/>
          <a:lstStyle>
            <a:lvl1pPr algn="l">
              <a:spcBef>
                <a:spcPts val="1000"/>
              </a:spcBef>
              <a:defRPr sz="2800">
                <a:solidFill>
                  <a:srgbClr val="91B5B4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91B5B4"/>
                  </a:solidFill>
                </a:u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800">
                <a:solidFill>
                  <a:srgbClr val="91B5B4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91B5B4"/>
                  </a:solidFill>
                </a:uFill>
              </a:rPr>
              <a:t>Titeltekst</a:t>
            </a:r>
          </a:p>
        </p:txBody>
      </p:sp>
      <p:sp>
        <p:nvSpPr>
          <p:cNvPr id="53" name="Shape 53"/>
          <p:cNvSpPr>
            <a:spLocks noGrp="1"/>
          </p:cNvSpPr>
          <p:nvPr>
            <p:ph type="body" idx="1"/>
          </p:nvPr>
        </p:nvSpPr>
        <p:spPr>
          <a:xfrm>
            <a:off x="935567" y="1527176"/>
            <a:ext cx="9652000" cy="5330825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300"/>
              </a:spcBef>
              <a:buClr>
                <a:srgbClr val="F0C200"/>
              </a:buClr>
              <a:buSzPct val="120000"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1pPr>
            <a:lvl2pPr marL="568325" indent="-225425">
              <a:spcBef>
                <a:spcPts val="600"/>
              </a:spcBef>
              <a:buClr>
                <a:srgbClr val="007DB8"/>
              </a:buClr>
              <a:buSzPct val="120000"/>
              <a:buChar char="–"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2pPr>
            <a:lvl3pPr marL="863600" indent="-180975">
              <a:spcBef>
                <a:spcPts val="600"/>
              </a:spcBef>
              <a:buClr>
                <a:srgbClr val="91B5B4"/>
              </a:buClr>
              <a:buSzPct val="120000"/>
              <a:buChar char="–"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3pPr>
            <a:lvl4pPr marL="1206500" indent="-179387">
              <a:spcBef>
                <a:spcPts val="600"/>
              </a:spcBef>
              <a:buClr>
                <a:srgbClr val="91B5B4"/>
              </a:buClr>
              <a:buSzPct val="120000"/>
              <a:buChar char="–"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4pPr>
            <a:lvl5pPr marL="1598612" indent="-223837">
              <a:spcBef>
                <a:spcPts val="600"/>
              </a:spcBef>
              <a:buClr>
                <a:srgbClr val="042356"/>
              </a:buClr>
              <a:buSzTx/>
              <a:buNone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één</a:t>
            </a:r>
          </a:p>
          <a:p>
            <a:pPr lvl="1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twee</a:t>
            </a:r>
          </a:p>
          <a:p>
            <a:pPr lvl="2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drie</a:t>
            </a:r>
          </a:p>
          <a:p>
            <a:pPr lvl="3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vier</a:t>
            </a:r>
          </a:p>
          <a:p>
            <a:pPr lvl="4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vijf</a:t>
            </a:r>
          </a:p>
        </p:txBody>
      </p:sp>
    </p:spTree>
    <p:extLst>
      <p:ext uri="{BB962C8B-B14F-4D97-AF65-F5344CB8AC3E}">
        <p14:creationId xmlns:p14="http://schemas.microsoft.com/office/powerpoint/2010/main" val="5476702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Default - 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/>
        </p:nvSpPr>
        <p:spPr>
          <a:xfrm>
            <a:off x="635000" y="6324600"/>
            <a:ext cx="10922000" cy="0"/>
          </a:xfrm>
          <a:prstGeom prst="line">
            <a:avLst/>
          </a:prstGeom>
          <a:ln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/>
            <a:endParaRPr sz="1200"/>
          </a:p>
        </p:txBody>
      </p:sp>
      <p:pic>
        <p:nvPicPr>
          <p:cNvPr id="64" name="image1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662517" y="6402388"/>
            <a:ext cx="1716617" cy="227013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Shape 65"/>
          <p:cNvSpPr>
            <a:spLocks noGrp="1"/>
          </p:cNvSpPr>
          <p:nvPr>
            <p:ph type="title"/>
          </p:nvPr>
        </p:nvSpPr>
        <p:spPr>
          <a:xfrm>
            <a:off x="935567" y="1"/>
            <a:ext cx="10993967" cy="854075"/>
          </a:xfrm>
          <a:prstGeom prst="rect">
            <a:avLst/>
          </a:prstGeom>
        </p:spPr>
        <p:txBody>
          <a:bodyPr anchor="b"/>
          <a:lstStyle>
            <a:lvl1pPr algn="l">
              <a:spcBef>
                <a:spcPts val="1000"/>
              </a:spcBef>
              <a:defRPr sz="2800">
                <a:solidFill>
                  <a:srgbClr val="F0C200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0C200"/>
                  </a:solidFill>
                </a:u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800">
                <a:solidFill>
                  <a:srgbClr val="F0C200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0C200"/>
                  </a:solidFill>
                </a:uFill>
              </a:rPr>
              <a:t>Titeltekst</a:t>
            </a:r>
          </a:p>
        </p:txBody>
      </p:sp>
      <p:sp>
        <p:nvSpPr>
          <p:cNvPr id="66" name="Shape 66"/>
          <p:cNvSpPr>
            <a:spLocks noGrp="1"/>
          </p:cNvSpPr>
          <p:nvPr>
            <p:ph type="body" idx="1"/>
          </p:nvPr>
        </p:nvSpPr>
        <p:spPr>
          <a:xfrm>
            <a:off x="935567" y="1527176"/>
            <a:ext cx="4724400" cy="5330825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300"/>
              </a:spcBef>
              <a:buClr>
                <a:srgbClr val="F0C200"/>
              </a:buClr>
              <a:buSzPct val="120000"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1pPr>
            <a:lvl2pPr marL="568325" indent="-225425">
              <a:spcBef>
                <a:spcPts val="600"/>
              </a:spcBef>
              <a:buClr>
                <a:srgbClr val="FF9100"/>
              </a:buClr>
              <a:buSzPct val="120000"/>
              <a:buChar char="–"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2pPr>
            <a:lvl3pPr marL="863600" indent="-180975">
              <a:spcBef>
                <a:spcPts val="600"/>
              </a:spcBef>
              <a:buClr>
                <a:srgbClr val="F0C200"/>
              </a:buClr>
              <a:buSzPct val="120000"/>
              <a:buChar char="–"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3pPr>
            <a:lvl4pPr marL="1206500" indent="-179387">
              <a:spcBef>
                <a:spcPts val="600"/>
              </a:spcBef>
              <a:buClr>
                <a:srgbClr val="F0C200"/>
              </a:buClr>
              <a:buSzPct val="120000"/>
              <a:buChar char="–"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4pPr>
            <a:lvl5pPr marL="1598612" indent="-223837">
              <a:spcBef>
                <a:spcPts val="600"/>
              </a:spcBef>
              <a:buSzTx/>
              <a:buNone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één</a:t>
            </a:r>
          </a:p>
          <a:p>
            <a:pPr lvl="1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twee</a:t>
            </a:r>
          </a:p>
          <a:p>
            <a:pPr lvl="2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drie</a:t>
            </a:r>
          </a:p>
          <a:p>
            <a:pPr lvl="3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vier</a:t>
            </a:r>
          </a:p>
          <a:p>
            <a:pPr lvl="4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vijf</a:t>
            </a:r>
          </a:p>
        </p:txBody>
      </p:sp>
    </p:spTree>
    <p:extLst>
      <p:ext uri="{BB962C8B-B14F-4D97-AF65-F5344CB8AC3E}">
        <p14:creationId xmlns:p14="http://schemas.microsoft.com/office/powerpoint/2010/main" val="19447415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el, inhoud en 2 inhoudseleme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/>
        </p:nvSpPr>
        <p:spPr>
          <a:xfrm>
            <a:off x="635000" y="6324600"/>
            <a:ext cx="10922000" cy="0"/>
          </a:xfrm>
          <a:prstGeom prst="line">
            <a:avLst/>
          </a:prstGeom>
          <a:ln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/>
            <a:endParaRPr sz="1200"/>
          </a:p>
        </p:txBody>
      </p:sp>
      <p:pic>
        <p:nvPicPr>
          <p:cNvPr id="69" name="image1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662517" y="6402388"/>
            <a:ext cx="1716617" cy="227013"/>
          </a:xfrm>
          <a:prstGeom prst="rect">
            <a:avLst/>
          </a:prstGeom>
          <a:ln w="12700">
            <a:miter lim="400000"/>
          </a:ln>
        </p:spPr>
      </p:pic>
      <p:sp>
        <p:nvSpPr>
          <p:cNvPr id="70" name="Shape 70"/>
          <p:cNvSpPr>
            <a:spLocks noGrp="1"/>
          </p:cNvSpPr>
          <p:nvPr>
            <p:ph type="title"/>
          </p:nvPr>
        </p:nvSpPr>
        <p:spPr>
          <a:xfrm>
            <a:off x="935567" y="1"/>
            <a:ext cx="10993967" cy="854075"/>
          </a:xfrm>
          <a:prstGeom prst="rect">
            <a:avLst/>
          </a:prstGeom>
        </p:spPr>
        <p:txBody>
          <a:bodyPr anchor="b"/>
          <a:lstStyle>
            <a:lvl1pPr algn="l">
              <a:spcBef>
                <a:spcPts val="1000"/>
              </a:spcBef>
              <a:defRPr sz="2800">
                <a:solidFill>
                  <a:srgbClr val="F0C200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0C200"/>
                  </a:solidFill>
                </a:u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800">
                <a:solidFill>
                  <a:srgbClr val="F0C200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0C200"/>
                  </a:solidFill>
                </a:uFill>
              </a:rPr>
              <a:t>Titeltekst</a:t>
            </a:r>
          </a:p>
        </p:txBody>
      </p:sp>
      <p:sp>
        <p:nvSpPr>
          <p:cNvPr id="71" name="Shape 71"/>
          <p:cNvSpPr>
            <a:spLocks noGrp="1"/>
          </p:cNvSpPr>
          <p:nvPr>
            <p:ph type="body" idx="1"/>
          </p:nvPr>
        </p:nvSpPr>
        <p:spPr>
          <a:xfrm>
            <a:off x="935567" y="1527176"/>
            <a:ext cx="4724400" cy="5330825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300"/>
              </a:spcBef>
              <a:buClr>
                <a:srgbClr val="F0C200"/>
              </a:buClr>
              <a:buSzPct val="120000"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1pPr>
            <a:lvl2pPr marL="568325" indent="-225425">
              <a:spcBef>
                <a:spcPts val="600"/>
              </a:spcBef>
              <a:buClr>
                <a:srgbClr val="FF9100"/>
              </a:buClr>
              <a:buSzPct val="120000"/>
              <a:buChar char="–"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2pPr>
            <a:lvl3pPr marL="863600" indent="-180975">
              <a:spcBef>
                <a:spcPts val="600"/>
              </a:spcBef>
              <a:buClr>
                <a:srgbClr val="F0C200"/>
              </a:buClr>
              <a:buSzPct val="120000"/>
              <a:buChar char="–"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3pPr>
            <a:lvl4pPr marL="1206500" indent="-179387">
              <a:spcBef>
                <a:spcPts val="600"/>
              </a:spcBef>
              <a:buClr>
                <a:srgbClr val="F0C200"/>
              </a:buClr>
              <a:buSzPct val="120000"/>
              <a:buChar char="–"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4pPr>
            <a:lvl5pPr marL="1598612" indent="-223837">
              <a:spcBef>
                <a:spcPts val="600"/>
              </a:spcBef>
              <a:buSzTx/>
              <a:buNone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één</a:t>
            </a:r>
          </a:p>
          <a:p>
            <a:pPr lvl="1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twee</a:t>
            </a:r>
          </a:p>
          <a:p>
            <a:pPr lvl="2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drie</a:t>
            </a:r>
          </a:p>
          <a:p>
            <a:pPr lvl="3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vier</a:t>
            </a:r>
          </a:p>
          <a:p>
            <a:pPr lvl="4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vijf</a:t>
            </a:r>
          </a:p>
        </p:txBody>
      </p:sp>
    </p:spTree>
    <p:extLst>
      <p:ext uri="{BB962C8B-B14F-4D97-AF65-F5344CB8AC3E}">
        <p14:creationId xmlns:p14="http://schemas.microsoft.com/office/powerpoint/2010/main" val="2753992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levelandClinictemplate_white kopi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/>
        </p:nvSpPr>
        <p:spPr>
          <a:xfrm>
            <a:off x="635000" y="6324600"/>
            <a:ext cx="10922000" cy="1588"/>
          </a:xfrm>
          <a:prstGeom prst="line">
            <a:avLst/>
          </a:prstGeom>
          <a:ln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/>
            <a:endParaRPr sz="1200"/>
          </a:p>
        </p:txBody>
      </p:sp>
      <p:pic>
        <p:nvPicPr>
          <p:cNvPr id="99" name="image1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662517" y="6402388"/>
            <a:ext cx="1716617" cy="227013"/>
          </a:xfrm>
          <a:prstGeom prst="rect">
            <a:avLst/>
          </a:prstGeom>
          <a:ln w="12700">
            <a:miter lim="400000"/>
          </a:ln>
        </p:spPr>
      </p:pic>
      <p:sp>
        <p:nvSpPr>
          <p:cNvPr id="100" name="Shape 100"/>
          <p:cNvSpPr>
            <a:spLocks noGrp="1"/>
          </p:cNvSpPr>
          <p:nvPr>
            <p:ph type="title"/>
          </p:nvPr>
        </p:nvSpPr>
        <p:spPr>
          <a:xfrm>
            <a:off x="935567" y="1"/>
            <a:ext cx="10993967" cy="854075"/>
          </a:xfrm>
          <a:prstGeom prst="rect">
            <a:avLst/>
          </a:prstGeom>
        </p:spPr>
        <p:txBody>
          <a:bodyPr lIns="0" tIns="0" rIns="0" bIns="0" anchor="b"/>
          <a:lstStyle>
            <a:lvl1pPr marL="40626" marR="40626" algn="l">
              <a:spcBef>
                <a:spcPts val="900"/>
              </a:spcBef>
              <a:defRPr sz="2800">
                <a:solidFill>
                  <a:srgbClr val="91B5B4"/>
                </a:solidFill>
                <a:uFill>
                  <a:solidFill>
                    <a:srgbClr val="91B5B4"/>
                  </a:solidFill>
                </a:u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91B5B4"/>
                </a:solidFill>
                <a:uFill>
                  <a:solidFill>
                    <a:srgbClr val="91B5B4"/>
                  </a:solidFill>
                </a:uFill>
              </a:rPr>
              <a:t>Titeltekst</a:t>
            </a:r>
          </a:p>
        </p:txBody>
      </p:sp>
      <p:sp>
        <p:nvSpPr>
          <p:cNvPr id="101" name="Shape 101"/>
          <p:cNvSpPr>
            <a:spLocks noGrp="1"/>
          </p:cNvSpPr>
          <p:nvPr>
            <p:ph type="body" idx="1"/>
          </p:nvPr>
        </p:nvSpPr>
        <p:spPr>
          <a:xfrm>
            <a:off x="935567" y="1527176"/>
            <a:ext cx="9652000" cy="5330825"/>
          </a:xfrm>
          <a:prstGeom prst="rect">
            <a:avLst/>
          </a:prstGeom>
        </p:spPr>
        <p:txBody>
          <a:bodyPr lIns="0" tIns="0" rIns="0" bIns="0"/>
          <a:lstStyle>
            <a:lvl1pPr marL="269226" marR="40626" indent="-228600">
              <a:spcBef>
                <a:spcPts val="1300"/>
              </a:spcBef>
              <a:buClr>
                <a:srgbClr val="F0C200"/>
              </a:buClr>
              <a:buSzPct val="120000"/>
              <a:buFont typeface="Arial"/>
              <a:def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  <a:lvl2pPr marL="608951" marR="40626" indent="-225424">
              <a:spcBef>
                <a:spcPts val="600"/>
              </a:spcBef>
              <a:buClr>
                <a:srgbClr val="007DB8"/>
              </a:buClr>
              <a:buSzPct val="120000"/>
              <a:buFont typeface="Arial"/>
              <a:buChar char="–"/>
              <a:def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2pPr>
            <a:lvl3pPr marL="904226" marR="40626" indent="-180975">
              <a:spcBef>
                <a:spcPts val="600"/>
              </a:spcBef>
              <a:buClr>
                <a:srgbClr val="91B5B4"/>
              </a:buClr>
              <a:buSzPct val="120000"/>
              <a:buFont typeface="Arial"/>
              <a:buChar char="–"/>
              <a:def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3pPr>
            <a:lvl4pPr marL="1247126" marR="40626" indent="-179387">
              <a:spcBef>
                <a:spcPts val="600"/>
              </a:spcBef>
              <a:buClr>
                <a:srgbClr val="91B5B4"/>
              </a:buClr>
              <a:buSzPct val="120000"/>
              <a:buFont typeface="Arial"/>
              <a:buChar char="–"/>
              <a:def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4pPr>
            <a:lvl5pPr marL="1639238" marR="40626" indent="-223837">
              <a:spcBef>
                <a:spcPts val="600"/>
              </a:spcBef>
              <a:buClr>
                <a:srgbClr val="042356"/>
              </a:buClr>
              <a:buSzTx/>
              <a:buFont typeface="Arial"/>
              <a:buNone/>
              <a:def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Hoofdtekst - niveau één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Hoofdtekst - niveau twee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Hoofdtekst - niveau drie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Hoofdtekst - niveau vier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Hoofdtekst - niveau vijf</a:t>
            </a:r>
          </a:p>
        </p:txBody>
      </p:sp>
    </p:spTree>
    <p:extLst>
      <p:ext uri="{BB962C8B-B14F-4D97-AF65-F5344CB8AC3E}">
        <p14:creationId xmlns:p14="http://schemas.microsoft.com/office/powerpoint/2010/main" val="1240884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levelandClinictemplate_white kopi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/>
          <p:nvPr/>
        </p:nvSpPr>
        <p:spPr>
          <a:xfrm>
            <a:off x="635000" y="6324600"/>
            <a:ext cx="10922000" cy="1588"/>
          </a:xfrm>
          <a:prstGeom prst="line">
            <a:avLst/>
          </a:prstGeom>
          <a:ln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/>
            <a:endParaRPr sz="1200"/>
          </a:p>
        </p:txBody>
      </p:sp>
      <p:pic>
        <p:nvPicPr>
          <p:cNvPr id="104" name="image1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662517" y="6402388"/>
            <a:ext cx="1716617" cy="227013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Shape 105"/>
          <p:cNvSpPr>
            <a:spLocks noGrp="1"/>
          </p:cNvSpPr>
          <p:nvPr>
            <p:ph type="title"/>
          </p:nvPr>
        </p:nvSpPr>
        <p:spPr>
          <a:xfrm>
            <a:off x="935567" y="1"/>
            <a:ext cx="10993967" cy="854075"/>
          </a:xfrm>
          <a:prstGeom prst="rect">
            <a:avLst/>
          </a:prstGeom>
        </p:spPr>
        <p:txBody>
          <a:bodyPr lIns="0" tIns="0" rIns="0" bIns="0" anchor="b"/>
          <a:lstStyle>
            <a:lvl1pPr marL="40626" marR="40626" algn="l">
              <a:spcBef>
                <a:spcPts val="900"/>
              </a:spcBef>
              <a:defRPr sz="2800">
                <a:solidFill>
                  <a:srgbClr val="91B5B4"/>
                </a:solidFill>
                <a:uFill>
                  <a:solidFill>
                    <a:srgbClr val="91B5B4"/>
                  </a:solidFill>
                </a:u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91B5B4"/>
                </a:solidFill>
                <a:uFill>
                  <a:solidFill>
                    <a:srgbClr val="91B5B4"/>
                  </a:solidFill>
                </a:uFill>
              </a:rPr>
              <a:t>Titeltekst</a:t>
            </a:r>
          </a:p>
        </p:txBody>
      </p:sp>
      <p:sp>
        <p:nvSpPr>
          <p:cNvPr id="106" name="Shape 106"/>
          <p:cNvSpPr>
            <a:spLocks noGrp="1"/>
          </p:cNvSpPr>
          <p:nvPr>
            <p:ph type="body" idx="1"/>
          </p:nvPr>
        </p:nvSpPr>
        <p:spPr>
          <a:xfrm>
            <a:off x="935567" y="1527176"/>
            <a:ext cx="9652000" cy="5330825"/>
          </a:xfrm>
          <a:prstGeom prst="rect">
            <a:avLst/>
          </a:prstGeom>
        </p:spPr>
        <p:txBody>
          <a:bodyPr lIns="0" tIns="0" rIns="0" bIns="0"/>
          <a:lstStyle>
            <a:lvl1pPr marL="269226" marR="40626" indent="-228600">
              <a:spcBef>
                <a:spcPts val="1300"/>
              </a:spcBef>
              <a:buClr>
                <a:srgbClr val="F0C200"/>
              </a:buClr>
              <a:buSzPct val="120000"/>
              <a:buFont typeface="Arial"/>
              <a:def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  <a:lvl2pPr marL="608951" marR="40626" indent="-225424">
              <a:spcBef>
                <a:spcPts val="600"/>
              </a:spcBef>
              <a:buClr>
                <a:srgbClr val="007DB8"/>
              </a:buClr>
              <a:buSzPct val="120000"/>
              <a:buFont typeface="Arial"/>
              <a:buChar char="–"/>
              <a:def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2pPr>
            <a:lvl3pPr marL="904226" marR="40626" indent="-180975">
              <a:spcBef>
                <a:spcPts val="600"/>
              </a:spcBef>
              <a:buClr>
                <a:srgbClr val="91B5B4"/>
              </a:buClr>
              <a:buSzPct val="120000"/>
              <a:buFont typeface="Arial"/>
              <a:buChar char="–"/>
              <a:def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3pPr>
            <a:lvl4pPr marL="1247126" marR="40626" indent="-179387">
              <a:spcBef>
                <a:spcPts val="600"/>
              </a:spcBef>
              <a:buClr>
                <a:srgbClr val="91B5B4"/>
              </a:buClr>
              <a:buSzPct val="120000"/>
              <a:buFont typeface="Arial"/>
              <a:buChar char="–"/>
              <a:def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4pPr>
            <a:lvl5pPr marL="1639238" marR="40626" indent="-223837">
              <a:spcBef>
                <a:spcPts val="600"/>
              </a:spcBef>
              <a:buClr>
                <a:srgbClr val="042356"/>
              </a:buClr>
              <a:buSzTx/>
              <a:buFont typeface="Arial"/>
              <a:buNone/>
              <a:def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Hoofdtekst - niveau één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Hoofdtekst - niveau twee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Hoofdtekst - niveau drie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Hoofdtekst - niveau vier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Hoofdtekst - niveau vijf</a:t>
            </a:r>
          </a:p>
        </p:txBody>
      </p:sp>
    </p:spTree>
    <p:extLst>
      <p:ext uri="{BB962C8B-B14F-4D97-AF65-F5344CB8AC3E}">
        <p14:creationId xmlns:p14="http://schemas.microsoft.com/office/powerpoint/2010/main" val="30843293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B3094-1C22-524E-9A0C-48B2B6EAB0A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11/28/22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7505-1551-DC44-A2F3-DAE3CEC3569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35058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Klik om de tekststijl van het model te bewerken</a:t>
            </a:r>
          </a:p>
          <a:p>
            <a:pPr lvl="1"/>
            <a:r>
              <a:rPr lang="nl-BE"/>
              <a:t>Tweede niveau</a:t>
            </a:r>
          </a:p>
          <a:p>
            <a:pPr lvl="2"/>
            <a:r>
              <a:rPr lang="nl-BE"/>
              <a:t>Derde niveau</a:t>
            </a:r>
          </a:p>
          <a:p>
            <a:pPr lvl="3"/>
            <a:r>
              <a:rPr lang="nl-BE"/>
              <a:t>Vierde niveau</a:t>
            </a:r>
          </a:p>
          <a:p>
            <a:pPr lvl="4"/>
            <a:r>
              <a:rPr lang="nl-BE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Klik om de tekststijl van het model te bewerken</a:t>
            </a:r>
          </a:p>
          <a:p>
            <a:pPr lvl="1"/>
            <a:r>
              <a:rPr lang="nl-BE"/>
              <a:t>Tweede niveau</a:t>
            </a:r>
          </a:p>
          <a:p>
            <a:pPr lvl="2"/>
            <a:r>
              <a:rPr lang="nl-BE"/>
              <a:t>Derde niveau</a:t>
            </a:r>
          </a:p>
          <a:p>
            <a:pPr lvl="3"/>
            <a:r>
              <a:rPr lang="nl-BE"/>
              <a:t>Vierde niveau</a:t>
            </a:r>
          </a:p>
          <a:p>
            <a:pPr lvl="4"/>
            <a:r>
              <a:rPr lang="nl-BE"/>
              <a:t>Vijfde niveau</a:t>
            </a:r>
            <a:endParaRPr lang="nl-NL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Blokopening en Introductie Casus - W.Mullens 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479273-DC51-FD4B-AF3B-36102C283A99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715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/>
          <p:nvPr/>
        </p:nvSpPr>
        <p:spPr>
          <a:xfrm>
            <a:off x="635000" y="6324600"/>
            <a:ext cx="10922000" cy="0"/>
          </a:xfrm>
          <a:prstGeom prst="line">
            <a:avLst/>
          </a:prstGeom>
          <a:ln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/>
            <a:endParaRPr sz="1200"/>
          </a:p>
        </p:txBody>
      </p:sp>
      <p:pic>
        <p:nvPicPr>
          <p:cNvPr id="46" name="image1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662517" y="6402388"/>
            <a:ext cx="1716617" cy="227013"/>
          </a:xfrm>
          <a:prstGeom prst="rect">
            <a:avLst/>
          </a:prstGeom>
          <a:ln w="12700">
            <a:miter lim="400000"/>
          </a:ln>
        </p:spPr>
      </p:pic>
      <p:sp>
        <p:nvSpPr>
          <p:cNvPr id="47" name="Shape 47"/>
          <p:cNvSpPr>
            <a:spLocks noGrp="1"/>
          </p:cNvSpPr>
          <p:nvPr>
            <p:ph type="title"/>
          </p:nvPr>
        </p:nvSpPr>
        <p:spPr>
          <a:xfrm>
            <a:off x="935567" y="1"/>
            <a:ext cx="10993967" cy="854075"/>
          </a:xfrm>
          <a:prstGeom prst="rect">
            <a:avLst/>
          </a:prstGeom>
        </p:spPr>
        <p:txBody>
          <a:bodyPr anchor="b"/>
          <a:lstStyle>
            <a:lvl1pPr algn="l">
              <a:spcBef>
                <a:spcPts val="1000"/>
              </a:spcBef>
              <a:defRPr sz="2800">
                <a:solidFill>
                  <a:srgbClr val="91B5B4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91B5B4"/>
                  </a:solidFill>
                </a:u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800">
                <a:solidFill>
                  <a:srgbClr val="91B5B4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91B5B4"/>
                  </a:solidFill>
                </a:uFill>
              </a:rPr>
              <a:t>Titeltekst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idx="1"/>
          </p:nvPr>
        </p:nvSpPr>
        <p:spPr>
          <a:xfrm>
            <a:off x="935567" y="1527176"/>
            <a:ext cx="9652000" cy="5330825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300"/>
              </a:spcBef>
              <a:buClr>
                <a:srgbClr val="F0C200"/>
              </a:buClr>
              <a:buSzPct val="120000"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1pPr>
            <a:lvl2pPr marL="568325" indent="-225425">
              <a:spcBef>
                <a:spcPts val="600"/>
              </a:spcBef>
              <a:buClr>
                <a:srgbClr val="007DB8"/>
              </a:buClr>
              <a:buSzPct val="120000"/>
              <a:buChar char="–"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2pPr>
            <a:lvl3pPr marL="863600" indent="-180975">
              <a:spcBef>
                <a:spcPts val="600"/>
              </a:spcBef>
              <a:buClr>
                <a:srgbClr val="91B5B4"/>
              </a:buClr>
              <a:buSzPct val="120000"/>
              <a:buChar char="–"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3pPr>
            <a:lvl4pPr marL="1206500" indent="-179387">
              <a:spcBef>
                <a:spcPts val="600"/>
              </a:spcBef>
              <a:buClr>
                <a:srgbClr val="91B5B4"/>
              </a:buClr>
              <a:buSzPct val="120000"/>
              <a:buChar char="–"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4pPr>
            <a:lvl5pPr marL="1598612" indent="-223837">
              <a:spcBef>
                <a:spcPts val="600"/>
              </a:spcBef>
              <a:buClr>
                <a:srgbClr val="042356"/>
              </a:buClr>
              <a:buSzTx/>
              <a:buNone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één</a:t>
            </a:r>
          </a:p>
          <a:p>
            <a:pPr lvl="1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twee</a:t>
            </a:r>
          </a:p>
          <a:p>
            <a:pPr lvl="2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drie</a:t>
            </a:r>
          </a:p>
          <a:p>
            <a:pPr lvl="3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vier</a:t>
            </a:r>
          </a:p>
          <a:p>
            <a:pPr lvl="4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vijf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/>
        </p:nvSpPr>
        <p:spPr>
          <a:xfrm>
            <a:off x="635000" y="6324600"/>
            <a:ext cx="10922000" cy="0"/>
          </a:xfrm>
          <a:prstGeom prst="line">
            <a:avLst/>
          </a:prstGeom>
          <a:ln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/>
            <a:endParaRPr sz="1200"/>
          </a:p>
        </p:txBody>
      </p:sp>
      <p:pic>
        <p:nvPicPr>
          <p:cNvPr id="51" name="image1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662517" y="6402388"/>
            <a:ext cx="1716617" cy="227013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Shape 52"/>
          <p:cNvSpPr>
            <a:spLocks noGrp="1"/>
          </p:cNvSpPr>
          <p:nvPr>
            <p:ph type="title"/>
          </p:nvPr>
        </p:nvSpPr>
        <p:spPr>
          <a:xfrm>
            <a:off x="935567" y="1"/>
            <a:ext cx="10993967" cy="854075"/>
          </a:xfrm>
          <a:prstGeom prst="rect">
            <a:avLst/>
          </a:prstGeom>
        </p:spPr>
        <p:txBody>
          <a:bodyPr anchor="b"/>
          <a:lstStyle>
            <a:lvl1pPr algn="l">
              <a:spcBef>
                <a:spcPts val="1000"/>
              </a:spcBef>
              <a:defRPr sz="2800">
                <a:solidFill>
                  <a:srgbClr val="91B5B4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91B5B4"/>
                  </a:solidFill>
                </a:u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800">
                <a:solidFill>
                  <a:srgbClr val="91B5B4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91B5B4"/>
                  </a:solidFill>
                </a:uFill>
              </a:rPr>
              <a:t>Titeltekst</a:t>
            </a:r>
          </a:p>
        </p:txBody>
      </p:sp>
      <p:sp>
        <p:nvSpPr>
          <p:cNvPr id="53" name="Shape 53"/>
          <p:cNvSpPr>
            <a:spLocks noGrp="1"/>
          </p:cNvSpPr>
          <p:nvPr>
            <p:ph type="body" idx="1"/>
          </p:nvPr>
        </p:nvSpPr>
        <p:spPr>
          <a:xfrm>
            <a:off x="935567" y="1527176"/>
            <a:ext cx="9652000" cy="5330825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300"/>
              </a:spcBef>
              <a:buClr>
                <a:srgbClr val="F0C200"/>
              </a:buClr>
              <a:buSzPct val="120000"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1pPr>
            <a:lvl2pPr marL="568325" indent="-225425">
              <a:spcBef>
                <a:spcPts val="600"/>
              </a:spcBef>
              <a:buClr>
                <a:srgbClr val="007DB8"/>
              </a:buClr>
              <a:buSzPct val="120000"/>
              <a:buChar char="–"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2pPr>
            <a:lvl3pPr marL="863600" indent="-180975">
              <a:spcBef>
                <a:spcPts val="600"/>
              </a:spcBef>
              <a:buClr>
                <a:srgbClr val="91B5B4"/>
              </a:buClr>
              <a:buSzPct val="120000"/>
              <a:buChar char="–"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3pPr>
            <a:lvl4pPr marL="1206500" indent="-179387">
              <a:spcBef>
                <a:spcPts val="600"/>
              </a:spcBef>
              <a:buClr>
                <a:srgbClr val="91B5B4"/>
              </a:buClr>
              <a:buSzPct val="120000"/>
              <a:buChar char="–"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4pPr>
            <a:lvl5pPr marL="1598612" indent="-223837">
              <a:spcBef>
                <a:spcPts val="600"/>
              </a:spcBef>
              <a:buClr>
                <a:srgbClr val="042356"/>
              </a:buClr>
              <a:buSzTx/>
              <a:buNone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één</a:t>
            </a:r>
          </a:p>
          <a:p>
            <a:pPr lvl="1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twee</a:t>
            </a:r>
          </a:p>
          <a:p>
            <a:pPr lvl="2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drie</a:t>
            </a:r>
          </a:p>
          <a:p>
            <a:pPr lvl="3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vier</a:t>
            </a:r>
          </a:p>
          <a:p>
            <a:pPr lvl="4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vijf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/>
        </p:nvSpPr>
        <p:spPr>
          <a:xfrm>
            <a:off x="635000" y="6324600"/>
            <a:ext cx="10922000" cy="0"/>
          </a:xfrm>
          <a:prstGeom prst="line">
            <a:avLst/>
          </a:prstGeom>
          <a:ln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/>
            <a:endParaRPr sz="1200"/>
          </a:p>
        </p:txBody>
      </p:sp>
      <p:pic>
        <p:nvPicPr>
          <p:cNvPr id="64" name="image1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662517" y="6402388"/>
            <a:ext cx="1716617" cy="227013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Shape 65"/>
          <p:cNvSpPr>
            <a:spLocks noGrp="1"/>
          </p:cNvSpPr>
          <p:nvPr>
            <p:ph type="title"/>
          </p:nvPr>
        </p:nvSpPr>
        <p:spPr>
          <a:xfrm>
            <a:off x="935567" y="1"/>
            <a:ext cx="10993967" cy="854075"/>
          </a:xfrm>
          <a:prstGeom prst="rect">
            <a:avLst/>
          </a:prstGeom>
        </p:spPr>
        <p:txBody>
          <a:bodyPr anchor="b"/>
          <a:lstStyle>
            <a:lvl1pPr algn="l">
              <a:spcBef>
                <a:spcPts val="1000"/>
              </a:spcBef>
              <a:defRPr sz="2800">
                <a:solidFill>
                  <a:srgbClr val="F0C200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0C200"/>
                  </a:solidFill>
                </a:u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800">
                <a:solidFill>
                  <a:srgbClr val="F0C200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0C200"/>
                  </a:solidFill>
                </a:uFill>
              </a:rPr>
              <a:t>Titeltekst</a:t>
            </a:r>
          </a:p>
        </p:txBody>
      </p:sp>
      <p:sp>
        <p:nvSpPr>
          <p:cNvPr id="66" name="Shape 66"/>
          <p:cNvSpPr>
            <a:spLocks noGrp="1"/>
          </p:cNvSpPr>
          <p:nvPr>
            <p:ph type="body" idx="1"/>
          </p:nvPr>
        </p:nvSpPr>
        <p:spPr>
          <a:xfrm>
            <a:off x="935567" y="1527176"/>
            <a:ext cx="4724400" cy="5330825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300"/>
              </a:spcBef>
              <a:buClr>
                <a:srgbClr val="F0C200"/>
              </a:buClr>
              <a:buSzPct val="120000"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1pPr>
            <a:lvl2pPr marL="568325" indent="-225425">
              <a:spcBef>
                <a:spcPts val="600"/>
              </a:spcBef>
              <a:buClr>
                <a:srgbClr val="FF9100"/>
              </a:buClr>
              <a:buSzPct val="120000"/>
              <a:buChar char="–"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2pPr>
            <a:lvl3pPr marL="863600" indent="-180975">
              <a:spcBef>
                <a:spcPts val="600"/>
              </a:spcBef>
              <a:buClr>
                <a:srgbClr val="F0C200"/>
              </a:buClr>
              <a:buSzPct val="120000"/>
              <a:buChar char="–"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3pPr>
            <a:lvl4pPr marL="1206500" indent="-179387">
              <a:spcBef>
                <a:spcPts val="600"/>
              </a:spcBef>
              <a:buClr>
                <a:srgbClr val="F0C200"/>
              </a:buClr>
              <a:buSzPct val="120000"/>
              <a:buChar char="–"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4pPr>
            <a:lvl5pPr marL="1598612" indent="-223837">
              <a:spcBef>
                <a:spcPts val="600"/>
              </a:spcBef>
              <a:buSzTx/>
              <a:buNone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één</a:t>
            </a:r>
          </a:p>
          <a:p>
            <a:pPr lvl="1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twee</a:t>
            </a:r>
          </a:p>
          <a:p>
            <a:pPr lvl="2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drie</a:t>
            </a:r>
          </a:p>
          <a:p>
            <a:pPr lvl="3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vier</a:t>
            </a:r>
          </a:p>
          <a:p>
            <a:pPr lvl="4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vijf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el, inhoud en 2 inhoudseleme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/>
        </p:nvSpPr>
        <p:spPr>
          <a:xfrm>
            <a:off x="635000" y="6324600"/>
            <a:ext cx="10922000" cy="0"/>
          </a:xfrm>
          <a:prstGeom prst="line">
            <a:avLst/>
          </a:prstGeom>
          <a:ln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/>
            <a:endParaRPr sz="1200"/>
          </a:p>
        </p:txBody>
      </p:sp>
      <p:pic>
        <p:nvPicPr>
          <p:cNvPr id="69" name="image1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662517" y="6402388"/>
            <a:ext cx="1716617" cy="227013"/>
          </a:xfrm>
          <a:prstGeom prst="rect">
            <a:avLst/>
          </a:prstGeom>
          <a:ln w="12700">
            <a:miter lim="400000"/>
          </a:ln>
        </p:spPr>
      </p:pic>
      <p:sp>
        <p:nvSpPr>
          <p:cNvPr id="70" name="Shape 70"/>
          <p:cNvSpPr>
            <a:spLocks noGrp="1"/>
          </p:cNvSpPr>
          <p:nvPr>
            <p:ph type="title"/>
          </p:nvPr>
        </p:nvSpPr>
        <p:spPr>
          <a:xfrm>
            <a:off x="935567" y="1"/>
            <a:ext cx="10993967" cy="854075"/>
          </a:xfrm>
          <a:prstGeom prst="rect">
            <a:avLst/>
          </a:prstGeom>
        </p:spPr>
        <p:txBody>
          <a:bodyPr anchor="b"/>
          <a:lstStyle>
            <a:lvl1pPr algn="l">
              <a:spcBef>
                <a:spcPts val="1000"/>
              </a:spcBef>
              <a:defRPr sz="2800">
                <a:solidFill>
                  <a:srgbClr val="F0C200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0C200"/>
                  </a:solidFill>
                </a:u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800">
                <a:solidFill>
                  <a:srgbClr val="F0C200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0C200"/>
                  </a:solidFill>
                </a:uFill>
              </a:rPr>
              <a:t>Titeltekst</a:t>
            </a:r>
          </a:p>
        </p:txBody>
      </p:sp>
      <p:sp>
        <p:nvSpPr>
          <p:cNvPr id="71" name="Shape 71"/>
          <p:cNvSpPr>
            <a:spLocks noGrp="1"/>
          </p:cNvSpPr>
          <p:nvPr>
            <p:ph type="body" idx="1"/>
          </p:nvPr>
        </p:nvSpPr>
        <p:spPr>
          <a:xfrm>
            <a:off x="935567" y="1527176"/>
            <a:ext cx="4724400" cy="5330825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300"/>
              </a:spcBef>
              <a:buClr>
                <a:srgbClr val="F0C200"/>
              </a:buClr>
              <a:buSzPct val="120000"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1pPr>
            <a:lvl2pPr marL="568325" indent="-225425">
              <a:spcBef>
                <a:spcPts val="600"/>
              </a:spcBef>
              <a:buClr>
                <a:srgbClr val="FF9100"/>
              </a:buClr>
              <a:buSzPct val="120000"/>
              <a:buChar char="–"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2pPr>
            <a:lvl3pPr marL="863600" indent="-180975">
              <a:spcBef>
                <a:spcPts val="600"/>
              </a:spcBef>
              <a:buClr>
                <a:srgbClr val="F0C200"/>
              </a:buClr>
              <a:buSzPct val="120000"/>
              <a:buChar char="–"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3pPr>
            <a:lvl4pPr marL="1206500" indent="-179387">
              <a:spcBef>
                <a:spcPts val="600"/>
              </a:spcBef>
              <a:buClr>
                <a:srgbClr val="F0C200"/>
              </a:buClr>
              <a:buSzPct val="120000"/>
              <a:buChar char="–"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4pPr>
            <a:lvl5pPr marL="1598612" indent="-223837">
              <a:spcBef>
                <a:spcPts val="600"/>
              </a:spcBef>
              <a:buSzTx/>
              <a:buNone/>
              <a:def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één</a:t>
            </a:r>
          </a:p>
          <a:p>
            <a:pPr lvl="1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twee</a:t>
            </a:r>
          </a:p>
          <a:p>
            <a:pPr lvl="2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drie</a:t>
            </a:r>
          </a:p>
          <a:p>
            <a:pPr lvl="3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vier</a:t>
            </a:r>
          </a:p>
          <a:p>
            <a:pPr lvl="4">
              <a:defRPr sz="1800">
                <a:solidFill>
                  <a:srgbClr val="000000"/>
                </a:solidFill>
                <a:effectLst/>
                <a:uFillTx/>
              </a:defRPr>
            </a:pPr>
            <a:r>
              <a:rPr sz="2200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</a:rPr>
              <a:t>Hoofdtekst - niveau vijf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levelandClinictemplate_white kopi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/>
        </p:nvSpPr>
        <p:spPr>
          <a:xfrm>
            <a:off x="635000" y="6324600"/>
            <a:ext cx="10922000" cy="1588"/>
          </a:xfrm>
          <a:prstGeom prst="line">
            <a:avLst/>
          </a:prstGeom>
          <a:ln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/>
            <a:endParaRPr sz="1200"/>
          </a:p>
        </p:txBody>
      </p:sp>
      <p:pic>
        <p:nvPicPr>
          <p:cNvPr id="99" name="image1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662517" y="6402388"/>
            <a:ext cx="1716617" cy="227013"/>
          </a:xfrm>
          <a:prstGeom prst="rect">
            <a:avLst/>
          </a:prstGeom>
          <a:ln w="12700">
            <a:miter lim="400000"/>
          </a:ln>
        </p:spPr>
      </p:pic>
      <p:sp>
        <p:nvSpPr>
          <p:cNvPr id="100" name="Shape 100"/>
          <p:cNvSpPr>
            <a:spLocks noGrp="1"/>
          </p:cNvSpPr>
          <p:nvPr>
            <p:ph type="title"/>
          </p:nvPr>
        </p:nvSpPr>
        <p:spPr>
          <a:xfrm>
            <a:off x="935567" y="1"/>
            <a:ext cx="10993967" cy="854075"/>
          </a:xfrm>
          <a:prstGeom prst="rect">
            <a:avLst/>
          </a:prstGeom>
        </p:spPr>
        <p:txBody>
          <a:bodyPr lIns="0" tIns="0" rIns="0" bIns="0" anchor="b"/>
          <a:lstStyle>
            <a:lvl1pPr marL="40626" marR="40626" algn="l">
              <a:spcBef>
                <a:spcPts val="900"/>
              </a:spcBef>
              <a:defRPr sz="2800">
                <a:solidFill>
                  <a:srgbClr val="91B5B4"/>
                </a:solidFill>
                <a:uFill>
                  <a:solidFill>
                    <a:srgbClr val="91B5B4"/>
                  </a:solidFill>
                </a:u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91B5B4"/>
                </a:solidFill>
                <a:uFill>
                  <a:solidFill>
                    <a:srgbClr val="91B5B4"/>
                  </a:solidFill>
                </a:uFill>
              </a:rPr>
              <a:t>Titeltekst</a:t>
            </a:r>
          </a:p>
        </p:txBody>
      </p:sp>
      <p:sp>
        <p:nvSpPr>
          <p:cNvPr id="101" name="Shape 101"/>
          <p:cNvSpPr>
            <a:spLocks noGrp="1"/>
          </p:cNvSpPr>
          <p:nvPr>
            <p:ph type="body" idx="1"/>
          </p:nvPr>
        </p:nvSpPr>
        <p:spPr>
          <a:xfrm>
            <a:off x="935567" y="1527176"/>
            <a:ext cx="9652000" cy="5330825"/>
          </a:xfrm>
          <a:prstGeom prst="rect">
            <a:avLst/>
          </a:prstGeom>
        </p:spPr>
        <p:txBody>
          <a:bodyPr lIns="0" tIns="0" rIns="0" bIns="0"/>
          <a:lstStyle>
            <a:lvl1pPr marL="269226" marR="40626" indent="-228600">
              <a:spcBef>
                <a:spcPts val="1300"/>
              </a:spcBef>
              <a:buClr>
                <a:srgbClr val="F0C200"/>
              </a:buClr>
              <a:buSzPct val="120000"/>
              <a:buFont typeface="Arial"/>
              <a:def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  <a:lvl2pPr marL="608951" marR="40626" indent="-225424">
              <a:spcBef>
                <a:spcPts val="600"/>
              </a:spcBef>
              <a:buClr>
                <a:srgbClr val="007DB8"/>
              </a:buClr>
              <a:buSzPct val="120000"/>
              <a:buFont typeface="Arial"/>
              <a:buChar char="–"/>
              <a:def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2pPr>
            <a:lvl3pPr marL="904226" marR="40626" indent="-180975">
              <a:spcBef>
                <a:spcPts val="600"/>
              </a:spcBef>
              <a:buClr>
                <a:srgbClr val="91B5B4"/>
              </a:buClr>
              <a:buSzPct val="120000"/>
              <a:buFont typeface="Arial"/>
              <a:buChar char="–"/>
              <a:def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3pPr>
            <a:lvl4pPr marL="1247126" marR="40626" indent="-179387">
              <a:spcBef>
                <a:spcPts val="600"/>
              </a:spcBef>
              <a:buClr>
                <a:srgbClr val="91B5B4"/>
              </a:buClr>
              <a:buSzPct val="120000"/>
              <a:buFont typeface="Arial"/>
              <a:buChar char="–"/>
              <a:def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4pPr>
            <a:lvl5pPr marL="1639238" marR="40626" indent="-223837">
              <a:spcBef>
                <a:spcPts val="600"/>
              </a:spcBef>
              <a:buClr>
                <a:srgbClr val="042356"/>
              </a:buClr>
              <a:buSzTx/>
              <a:buFont typeface="Arial"/>
              <a:buNone/>
              <a:def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Hoofdtekst - niveau één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Hoofdtekst - niveau twee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Hoofdtekst - niveau drie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Hoofdtekst - niveau vier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Hoofdtekst - niveau vijf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levelandClinictemplate_white kopi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/>
          <p:nvPr/>
        </p:nvSpPr>
        <p:spPr>
          <a:xfrm>
            <a:off x="635000" y="6324600"/>
            <a:ext cx="10922000" cy="1588"/>
          </a:xfrm>
          <a:prstGeom prst="line">
            <a:avLst/>
          </a:prstGeom>
          <a:ln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/>
            <a:endParaRPr sz="1200"/>
          </a:p>
        </p:txBody>
      </p:sp>
      <p:pic>
        <p:nvPicPr>
          <p:cNvPr id="104" name="image1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662517" y="6402388"/>
            <a:ext cx="1716617" cy="227013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Shape 105"/>
          <p:cNvSpPr>
            <a:spLocks noGrp="1"/>
          </p:cNvSpPr>
          <p:nvPr>
            <p:ph type="title"/>
          </p:nvPr>
        </p:nvSpPr>
        <p:spPr>
          <a:xfrm>
            <a:off x="935567" y="1"/>
            <a:ext cx="10993967" cy="854075"/>
          </a:xfrm>
          <a:prstGeom prst="rect">
            <a:avLst/>
          </a:prstGeom>
        </p:spPr>
        <p:txBody>
          <a:bodyPr lIns="0" tIns="0" rIns="0" bIns="0" anchor="b"/>
          <a:lstStyle>
            <a:lvl1pPr marL="40626" marR="40626" algn="l">
              <a:spcBef>
                <a:spcPts val="900"/>
              </a:spcBef>
              <a:defRPr sz="2800">
                <a:solidFill>
                  <a:srgbClr val="91B5B4"/>
                </a:solidFill>
                <a:uFill>
                  <a:solidFill>
                    <a:srgbClr val="91B5B4"/>
                  </a:solidFill>
                </a:u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91B5B4"/>
                </a:solidFill>
                <a:uFill>
                  <a:solidFill>
                    <a:srgbClr val="91B5B4"/>
                  </a:solidFill>
                </a:uFill>
              </a:rPr>
              <a:t>Titeltekst</a:t>
            </a:r>
          </a:p>
        </p:txBody>
      </p:sp>
      <p:sp>
        <p:nvSpPr>
          <p:cNvPr id="106" name="Shape 106"/>
          <p:cNvSpPr>
            <a:spLocks noGrp="1"/>
          </p:cNvSpPr>
          <p:nvPr>
            <p:ph type="body" idx="1"/>
          </p:nvPr>
        </p:nvSpPr>
        <p:spPr>
          <a:xfrm>
            <a:off x="935567" y="1527176"/>
            <a:ext cx="9652000" cy="5330825"/>
          </a:xfrm>
          <a:prstGeom prst="rect">
            <a:avLst/>
          </a:prstGeom>
        </p:spPr>
        <p:txBody>
          <a:bodyPr lIns="0" tIns="0" rIns="0" bIns="0"/>
          <a:lstStyle>
            <a:lvl1pPr marL="269226" marR="40626" indent="-228600">
              <a:spcBef>
                <a:spcPts val="1300"/>
              </a:spcBef>
              <a:buClr>
                <a:srgbClr val="F0C200"/>
              </a:buClr>
              <a:buSzPct val="120000"/>
              <a:buFont typeface="Arial"/>
              <a:def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  <a:lvl2pPr marL="608951" marR="40626" indent="-225424">
              <a:spcBef>
                <a:spcPts val="600"/>
              </a:spcBef>
              <a:buClr>
                <a:srgbClr val="007DB8"/>
              </a:buClr>
              <a:buSzPct val="120000"/>
              <a:buFont typeface="Arial"/>
              <a:buChar char="–"/>
              <a:def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2pPr>
            <a:lvl3pPr marL="904226" marR="40626" indent="-180975">
              <a:spcBef>
                <a:spcPts val="600"/>
              </a:spcBef>
              <a:buClr>
                <a:srgbClr val="91B5B4"/>
              </a:buClr>
              <a:buSzPct val="120000"/>
              <a:buFont typeface="Arial"/>
              <a:buChar char="–"/>
              <a:def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3pPr>
            <a:lvl4pPr marL="1247126" marR="40626" indent="-179387">
              <a:spcBef>
                <a:spcPts val="600"/>
              </a:spcBef>
              <a:buClr>
                <a:srgbClr val="91B5B4"/>
              </a:buClr>
              <a:buSzPct val="120000"/>
              <a:buFont typeface="Arial"/>
              <a:buChar char="–"/>
              <a:def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4pPr>
            <a:lvl5pPr marL="1639238" marR="40626" indent="-223837">
              <a:spcBef>
                <a:spcPts val="600"/>
              </a:spcBef>
              <a:buClr>
                <a:srgbClr val="042356"/>
              </a:buClr>
              <a:buSzTx/>
              <a:buFont typeface="Arial"/>
              <a:buNone/>
              <a:def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Hoofdtekst - niveau één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Hoofdtekst - niveau twee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Hoofdtekst - niveau drie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Hoofdtekst - niveau vier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Hoofdtekst - niveau vijf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0B3094-1C22-524E-9A0C-48B2B6EAB0A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11/28/22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157505-1551-DC44-A2F3-DAE3CEC3569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‹nr.›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6962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Click to edit Master text styles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B3094-1C22-524E-9A0C-48B2B6EAB0A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11/28/22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7505-1551-DC44-A2F3-DAE3CEC3569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6242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609600" y="92076"/>
            <a:ext cx="10972800" cy="15081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 anchor="ctr"/>
          <a:lstStyle/>
          <a:p>
            <a:pPr lvl="0">
              <a:defRPr sz="1800">
                <a:uFillTx/>
              </a:defRPr>
            </a:pPr>
            <a:r>
              <a:rPr sz="4400">
                <a:uFill>
                  <a:solidFill/>
                </a:uFill>
              </a:rPr>
              <a:t>Titeltekst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10972800" cy="5257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/>
          <a:lstStyle>
            <a:lvl2pPr marL="742950" indent="-285750">
              <a:spcBef>
                <a:spcPts val="600"/>
              </a:spcBef>
              <a:buChar char="–"/>
              <a:defRPr sz="2800"/>
            </a:lvl2pPr>
            <a:lvl3pPr marL="1143000" indent="-228600">
              <a:spcBef>
                <a:spcPts val="500"/>
              </a:spcBef>
              <a:defRPr sz="2400"/>
            </a:lvl3pPr>
            <a:lvl4pPr marL="1600200" indent="-228600">
              <a:spcBef>
                <a:spcPts val="400"/>
              </a:spcBef>
              <a:buChar char="–"/>
              <a:defRPr sz="2000"/>
            </a:lvl4pPr>
            <a:lvl5pPr marL="2057400" indent="-228600">
              <a:spcBef>
                <a:spcPts val="400"/>
              </a:spcBef>
              <a:buChar char="»"/>
              <a:defRPr sz="2000"/>
            </a:lvl5pPr>
          </a:lstStyle>
          <a:p>
            <a:pPr lvl="0">
              <a:defRPr sz="1800">
                <a:uFillTx/>
              </a:defRPr>
            </a:pPr>
            <a:r>
              <a:rPr sz="3200">
                <a:uFill>
                  <a:solidFill/>
                </a:uFill>
              </a:rPr>
              <a:t>Hoofdtekst - niveau één</a:t>
            </a:r>
          </a:p>
          <a:p>
            <a:pPr lvl="1">
              <a:defRPr sz="1800">
                <a:uFillTx/>
              </a:defRPr>
            </a:pPr>
            <a:r>
              <a:rPr sz="2800">
                <a:uFill>
                  <a:solidFill/>
                </a:uFill>
              </a:rPr>
              <a:t>Hoofdtekst - niveau twee</a:t>
            </a:r>
          </a:p>
          <a:p>
            <a:pPr lvl="2">
              <a:defRPr sz="1800">
                <a:uFillTx/>
              </a:defRPr>
            </a:pPr>
            <a:r>
              <a:rPr sz="2400">
                <a:uFill>
                  <a:solidFill/>
                </a:uFill>
              </a:rPr>
              <a:t>Hoofdtekst - niveau drie</a:t>
            </a:r>
          </a:p>
          <a:p>
            <a:pPr lvl="3">
              <a:defRPr sz="1800">
                <a:uFillTx/>
              </a:defRPr>
            </a:pPr>
            <a:r>
              <a:rPr sz="2000">
                <a:uFill>
                  <a:solidFill/>
                </a:uFill>
              </a:rPr>
              <a:t>Hoofdtekst - niveau vier</a:t>
            </a:r>
          </a:p>
          <a:p>
            <a:pPr lvl="4">
              <a:defRPr sz="1800">
                <a:uFillTx/>
              </a:defRPr>
            </a:pPr>
            <a:r>
              <a:rPr sz="2000">
                <a:uFill>
                  <a:solidFill/>
                </a:uFill>
              </a:rPr>
              <a:t>Hoofdtekst - niveau vijf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9" r:id="rId3"/>
    <p:sldLayoutId id="2147483662" r:id="rId4"/>
    <p:sldLayoutId id="2147483663" r:id="rId5"/>
    <p:sldLayoutId id="2147483669" r:id="rId6"/>
    <p:sldLayoutId id="2147483670" r:id="rId7"/>
    <p:sldLayoutId id="2147483955" r:id="rId8"/>
    <p:sldLayoutId id="2147483958" r:id="rId9"/>
    <p:sldLayoutId id="2147483974" r:id="rId10"/>
    <p:sldLayoutId id="2147483985" r:id="rId11"/>
  </p:sldLayoutIdLst>
  <p:txStyles>
    <p:titleStyle>
      <a:lvl1pPr algn="ctr">
        <a:defRPr sz="4400">
          <a:uFill>
            <a:solidFill/>
          </a:uFill>
          <a:latin typeface="+mn-lt"/>
          <a:ea typeface="+mn-ea"/>
          <a:cs typeface="+mn-cs"/>
          <a:sym typeface="Arial"/>
        </a:defRPr>
      </a:lvl1pPr>
      <a:lvl2pPr indent="228600" algn="ctr">
        <a:defRPr sz="4400">
          <a:uFill>
            <a:solidFill/>
          </a:uFill>
          <a:latin typeface="+mn-lt"/>
          <a:ea typeface="+mn-ea"/>
          <a:cs typeface="+mn-cs"/>
          <a:sym typeface="Arial"/>
        </a:defRPr>
      </a:lvl2pPr>
      <a:lvl3pPr indent="457200" algn="ctr">
        <a:defRPr sz="4400">
          <a:uFill>
            <a:solidFill/>
          </a:uFill>
          <a:latin typeface="+mn-lt"/>
          <a:ea typeface="+mn-ea"/>
          <a:cs typeface="+mn-cs"/>
          <a:sym typeface="Arial"/>
        </a:defRPr>
      </a:lvl3pPr>
      <a:lvl4pPr indent="685800" algn="ctr">
        <a:defRPr sz="4400">
          <a:uFill>
            <a:solidFill/>
          </a:uFill>
          <a:latin typeface="+mn-lt"/>
          <a:ea typeface="+mn-ea"/>
          <a:cs typeface="+mn-cs"/>
          <a:sym typeface="Arial"/>
        </a:defRPr>
      </a:lvl4pPr>
      <a:lvl5pPr indent="914400" algn="ctr">
        <a:defRPr sz="4400">
          <a:uFill>
            <a:solidFill/>
          </a:uFill>
          <a:latin typeface="+mn-lt"/>
          <a:ea typeface="+mn-ea"/>
          <a:cs typeface="+mn-cs"/>
          <a:sym typeface="Arial"/>
        </a:defRPr>
      </a:lvl5pPr>
      <a:lvl6pPr indent="1143000" algn="ctr">
        <a:defRPr sz="4400">
          <a:uFill>
            <a:solidFill/>
          </a:uFill>
          <a:latin typeface="+mn-lt"/>
          <a:ea typeface="+mn-ea"/>
          <a:cs typeface="+mn-cs"/>
          <a:sym typeface="Arial"/>
        </a:defRPr>
      </a:lvl6pPr>
      <a:lvl7pPr indent="1371600" algn="ctr">
        <a:defRPr sz="4400">
          <a:uFill>
            <a:solidFill/>
          </a:uFill>
          <a:latin typeface="+mn-lt"/>
          <a:ea typeface="+mn-ea"/>
          <a:cs typeface="+mn-cs"/>
          <a:sym typeface="Arial"/>
        </a:defRPr>
      </a:lvl7pPr>
      <a:lvl8pPr indent="1600200" algn="ctr">
        <a:defRPr sz="4400">
          <a:uFill>
            <a:solidFill/>
          </a:uFill>
          <a:latin typeface="+mn-lt"/>
          <a:ea typeface="+mn-ea"/>
          <a:cs typeface="+mn-cs"/>
          <a:sym typeface="Arial"/>
        </a:defRPr>
      </a:lvl8pPr>
      <a:lvl9pPr indent="1828800" algn="ctr">
        <a:defRPr sz="4400">
          <a:uFill>
            <a:solidFill/>
          </a:uFill>
          <a:latin typeface="+mn-lt"/>
          <a:ea typeface="+mn-ea"/>
          <a:cs typeface="+mn-cs"/>
          <a:sym typeface="Arial"/>
        </a:defRPr>
      </a:lvl9pPr>
    </p:titleStyle>
    <p:bodyStyle>
      <a:lvl1pPr marL="342900" indent="-342900">
        <a:spcBef>
          <a:spcPts val="700"/>
        </a:spcBef>
        <a:buClr>
          <a:srgbClr val="000000"/>
        </a:buClr>
        <a:buSzPct val="100000"/>
        <a:buChar char="•"/>
        <a:defRPr sz="3200">
          <a:uFill>
            <a:solidFill/>
          </a:uFill>
          <a:latin typeface="+mn-lt"/>
          <a:ea typeface="+mn-ea"/>
          <a:cs typeface="+mn-cs"/>
          <a:sym typeface="Arial"/>
        </a:defRPr>
      </a:lvl1pPr>
      <a:lvl2pPr marL="783771" indent="-326571">
        <a:spcBef>
          <a:spcPts val="700"/>
        </a:spcBef>
        <a:buClr>
          <a:srgbClr val="000000"/>
        </a:buClr>
        <a:buSzPct val="100000"/>
        <a:buChar char="•"/>
        <a:defRPr sz="3200">
          <a:uFill>
            <a:solidFill/>
          </a:uFill>
          <a:latin typeface="+mn-lt"/>
          <a:ea typeface="+mn-ea"/>
          <a:cs typeface="+mn-cs"/>
          <a:sym typeface="Arial"/>
        </a:defRPr>
      </a:lvl2pPr>
      <a:lvl3pPr marL="1219200" indent="-304800">
        <a:spcBef>
          <a:spcPts val="700"/>
        </a:spcBef>
        <a:buClr>
          <a:srgbClr val="000000"/>
        </a:buClr>
        <a:buSzPct val="100000"/>
        <a:buChar char="•"/>
        <a:defRPr sz="3200">
          <a:uFill>
            <a:solidFill/>
          </a:uFill>
          <a:latin typeface="+mn-lt"/>
          <a:ea typeface="+mn-ea"/>
          <a:cs typeface="+mn-cs"/>
          <a:sym typeface="Arial"/>
        </a:defRPr>
      </a:lvl3pPr>
      <a:lvl4pPr marL="1737360" indent="-365760">
        <a:spcBef>
          <a:spcPts val="700"/>
        </a:spcBef>
        <a:buClr>
          <a:srgbClr val="000000"/>
        </a:buClr>
        <a:buSzPct val="100000"/>
        <a:buChar char="•"/>
        <a:defRPr sz="3200">
          <a:uFill>
            <a:solidFill/>
          </a:uFill>
          <a:latin typeface="+mn-lt"/>
          <a:ea typeface="+mn-ea"/>
          <a:cs typeface="+mn-cs"/>
          <a:sym typeface="Arial"/>
        </a:defRPr>
      </a:lvl4pPr>
      <a:lvl5pPr marL="2194560" indent="-365760">
        <a:spcBef>
          <a:spcPts val="700"/>
        </a:spcBef>
        <a:buClr>
          <a:srgbClr val="000000"/>
        </a:buClr>
        <a:buSzPct val="100000"/>
        <a:buChar char="•"/>
        <a:defRPr sz="3200">
          <a:uFill>
            <a:solidFill/>
          </a:uFill>
          <a:latin typeface="+mn-lt"/>
          <a:ea typeface="+mn-ea"/>
          <a:cs typeface="+mn-cs"/>
          <a:sym typeface="Arial"/>
        </a:defRPr>
      </a:lvl5pPr>
      <a:lvl6pPr marL="3365500" indent="-914400">
        <a:spcBef>
          <a:spcPts val="700"/>
        </a:spcBef>
        <a:buClr>
          <a:srgbClr val="000000"/>
        </a:buClr>
        <a:buSzPct val="171000"/>
        <a:buChar char="•"/>
        <a:defRPr sz="3200">
          <a:uFill>
            <a:solidFill/>
          </a:uFill>
          <a:latin typeface="+mn-lt"/>
          <a:ea typeface="+mn-ea"/>
          <a:cs typeface="+mn-cs"/>
          <a:sym typeface="Arial"/>
        </a:defRPr>
      </a:lvl6pPr>
      <a:lvl7pPr marL="3721100" indent="-914400">
        <a:spcBef>
          <a:spcPts val="700"/>
        </a:spcBef>
        <a:buClr>
          <a:srgbClr val="000000"/>
        </a:buClr>
        <a:buSzPct val="171000"/>
        <a:buChar char="•"/>
        <a:defRPr sz="3200">
          <a:uFill>
            <a:solidFill/>
          </a:uFill>
          <a:latin typeface="+mn-lt"/>
          <a:ea typeface="+mn-ea"/>
          <a:cs typeface="+mn-cs"/>
          <a:sym typeface="Arial"/>
        </a:defRPr>
      </a:lvl7pPr>
      <a:lvl8pPr marL="4076700" indent="-914400">
        <a:spcBef>
          <a:spcPts val="700"/>
        </a:spcBef>
        <a:buClr>
          <a:srgbClr val="000000"/>
        </a:buClr>
        <a:buSzPct val="171000"/>
        <a:buChar char="•"/>
        <a:defRPr sz="3200">
          <a:uFill>
            <a:solidFill/>
          </a:uFill>
          <a:latin typeface="+mn-lt"/>
          <a:ea typeface="+mn-ea"/>
          <a:cs typeface="+mn-cs"/>
          <a:sym typeface="Arial"/>
        </a:defRPr>
      </a:lvl8pPr>
      <a:lvl9pPr marL="4432300" indent="-914400">
        <a:spcBef>
          <a:spcPts val="700"/>
        </a:spcBef>
        <a:buClr>
          <a:srgbClr val="000000"/>
        </a:buClr>
        <a:buSzPct val="171000"/>
        <a:buChar char="•"/>
        <a:defRPr sz="3200">
          <a:uFill>
            <a:solidFill/>
          </a:uFill>
          <a:latin typeface="+mn-lt"/>
          <a:ea typeface="+mn-ea"/>
          <a:cs typeface="+mn-cs"/>
          <a:sym typeface="Arial"/>
        </a:defRPr>
      </a:lvl9pPr>
    </p:bodyStyle>
    <p:otherStyle>
      <a:lvl1pPr algn="r">
        <a:lnSpc>
          <a:spcPct val="90000"/>
        </a:lnSpc>
        <a:spcBef>
          <a:spcPts val="800"/>
        </a:spcBef>
        <a:defRPr sz="1400" b="1">
          <a:solidFill>
            <a:schemeClr val="tx1"/>
          </a:solidFill>
          <a:uFill>
            <a:solidFill/>
          </a:uFill>
          <a:latin typeface="+mn-lt"/>
          <a:ea typeface="+mn-ea"/>
          <a:cs typeface="+mn-cs"/>
          <a:sym typeface="Arial"/>
        </a:defRPr>
      </a:lvl1pPr>
      <a:lvl2pPr algn="r">
        <a:lnSpc>
          <a:spcPct val="90000"/>
        </a:lnSpc>
        <a:spcBef>
          <a:spcPts val="800"/>
        </a:spcBef>
        <a:defRPr sz="1400" b="1">
          <a:solidFill>
            <a:schemeClr val="tx1"/>
          </a:solidFill>
          <a:uFill>
            <a:solidFill/>
          </a:uFill>
          <a:latin typeface="+mn-lt"/>
          <a:ea typeface="+mn-ea"/>
          <a:cs typeface="+mn-cs"/>
          <a:sym typeface="Arial"/>
        </a:defRPr>
      </a:lvl2pPr>
      <a:lvl3pPr algn="r">
        <a:lnSpc>
          <a:spcPct val="90000"/>
        </a:lnSpc>
        <a:spcBef>
          <a:spcPts val="800"/>
        </a:spcBef>
        <a:defRPr sz="1400" b="1">
          <a:solidFill>
            <a:schemeClr val="tx1"/>
          </a:solidFill>
          <a:uFill>
            <a:solidFill/>
          </a:uFill>
          <a:latin typeface="+mn-lt"/>
          <a:ea typeface="+mn-ea"/>
          <a:cs typeface="+mn-cs"/>
          <a:sym typeface="Arial"/>
        </a:defRPr>
      </a:lvl3pPr>
      <a:lvl4pPr algn="r">
        <a:lnSpc>
          <a:spcPct val="90000"/>
        </a:lnSpc>
        <a:spcBef>
          <a:spcPts val="800"/>
        </a:spcBef>
        <a:defRPr sz="1400" b="1">
          <a:solidFill>
            <a:schemeClr val="tx1"/>
          </a:solidFill>
          <a:uFill>
            <a:solidFill/>
          </a:uFill>
          <a:latin typeface="+mn-lt"/>
          <a:ea typeface="+mn-ea"/>
          <a:cs typeface="+mn-cs"/>
          <a:sym typeface="Arial"/>
        </a:defRPr>
      </a:lvl4pPr>
      <a:lvl5pPr algn="r">
        <a:lnSpc>
          <a:spcPct val="90000"/>
        </a:lnSpc>
        <a:spcBef>
          <a:spcPts val="800"/>
        </a:spcBef>
        <a:defRPr sz="1400" b="1">
          <a:solidFill>
            <a:schemeClr val="tx1"/>
          </a:solidFill>
          <a:uFill>
            <a:solidFill/>
          </a:uFill>
          <a:latin typeface="+mn-lt"/>
          <a:ea typeface="+mn-ea"/>
          <a:cs typeface="+mn-cs"/>
          <a:sym typeface="Arial"/>
        </a:defRPr>
      </a:lvl5pPr>
      <a:lvl6pPr algn="r">
        <a:lnSpc>
          <a:spcPct val="90000"/>
        </a:lnSpc>
        <a:spcBef>
          <a:spcPts val="800"/>
        </a:spcBef>
        <a:defRPr sz="1400" b="1">
          <a:solidFill>
            <a:schemeClr val="tx1"/>
          </a:solidFill>
          <a:uFill>
            <a:solidFill/>
          </a:uFill>
          <a:latin typeface="+mn-lt"/>
          <a:ea typeface="+mn-ea"/>
          <a:cs typeface="+mn-cs"/>
          <a:sym typeface="Arial"/>
        </a:defRPr>
      </a:lvl6pPr>
      <a:lvl7pPr algn="r">
        <a:lnSpc>
          <a:spcPct val="90000"/>
        </a:lnSpc>
        <a:spcBef>
          <a:spcPts val="800"/>
        </a:spcBef>
        <a:defRPr sz="1400" b="1">
          <a:solidFill>
            <a:schemeClr val="tx1"/>
          </a:solidFill>
          <a:uFill>
            <a:solidFill/>
          </a:uFill>
          <a:latin typeface="+mn-lt"/>
          <a:ea typeface="+mn-ea"/>
          <a:cs typeface="+mn-cs"/>
          <a:sym typeface="Arial"/>
        </a:defRPr>
      </a:lvl7pPr>
      <a:lvl8pPr algn="r">
        <a:lnSpc>
          <a:spcPct val="90000"/>
        </a:lnSpc>
        <a:spcBef>
          <a:spcPts val="800"/>
        </a:spcBef>
        <a:defRPr sz="1400" b="1">
          <a:solidFill>
            <a:schemeClr val="tx1"/>
          </a:solidFill>
          <a:uFill>
            <a:solidFill/>
          </a:uFill>
          <a:latin typeface="+mn-lt"/>
          <a:ea typeface="+mn-ea"/>
          <a:cs typeface="+mn-cs"/>
          <a:sym typeface="Arial"/>
        </a:defRPr>
      </a:lvl8pPr>
      <a:lvl9pPr algn="r">
        <a:lnSpc>
          <a:spcPct val="90000"/>
        </a:lnSpc>
        <a:spcBef>
          <a:spcPts val="800"/>
        </a:spcBef>
        <a:defRPr sz="1400" b="1">
          <a:solidFill>
            <a:schemeClr val="tx1"/>
          </a:solidFill>
          <a:uFill>
            <a:solidFill/>
          </a:uFill>
          <a:latin typeface="+mn-lt"/>
          <a:ea typeface="+mn-ea"/>
          <a:cs typeface="+mn-cs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609600" y="92076"/>
            <a:ext cx="10972800" cy="15081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 anchor="ctr"/>
          <a:lstStyle/>
          <a:p>
            <a:pPr lvl="0">
              <a:defRPr sz="1800">
                <a:uFillTx/>
              </a:defRPr>
            </a:pPr>
            <a:r>
              <a:rPr sz="4400">
                <a:uFill>
                  <a:solidFill/>
                </a:uFill>
              </a:rPr>
              <a:t>Titeltekst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10972800" cy="5257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/>
          <a:lstStyle>
            <a:lvl2pPr marL="742950" indent="-285750">
              <a:spcBef>
                <a:spcPts val="600"/>
              </a:spcBef>
              <a:buChar char="–"/>
              <a:defRPr sz="2800"/>
            </a:lvl2pPr>
            <a:lvl3pPr marL="1143000" indent="-228600">
              <a:spcBef>
                <a:spcPts val="500"/>
              </a:spcBef>
              <a:defRPr sz="2400"/>
            </a:lvl3pPr>
            <a:lvl4pPr marL="1600200" indent="-228600">
              <a:spcBef>
                <a:spcPts val="400"/>
              </a:spcBef>
              <a:buChar char="–"/>
              <a:defRPr sz="2000"/>
            </a:lvl4pPr>
            <a:lvl5pPr marL="2057400" indent="-228600">
              <a:spcBef>
                <a:spcPts val="400"/>
              </a:spcBef>
              <a:buChar char="»"/>
              <a:defRPr sz="2000"/>
            </a:lvl5pPr>
          </a:lstStyle>
          <a:p>
            <a:pPr lvl="0">
              <a:defRPr sz="1800">
                <a:uFillTx/>
              </a:defRPr>
            </a:pPr>
            <a:r>
              <a:rPr sz="3200">
                <a:uFill>
                  <a:solidFill/>
                </a:uFill>
              </a:rPr>
              <a:t>Hoofdtekst - niveau één</a:t>
            </a:r>
          </a:p>
          <a:p>
            <a:pPr lvl="1">
              <a:defRPr sz="1800">
                <a:uFillTx/>
              </a:defRPr>
            </a:pPr>
            <a:r>
              <a:rPr sz="2800">
                <a:uFill>
                  <a:solidFill/>
                </a:uFill>
              </a:rPr>
              <a:t>Hoofdtekst - niveau twee</a:t>
            </a:r>
          </a:p>
          <a:p>
            <a:pPr lvl="2">
              <a:defRPr sz="1800">
                <a:uFillTx/>
              </a:defRPr>
            </a:pPr>
            <a:r>
              <a:rPr sz="2400">
                <a:uFill>
                  <a:solidFill/>
                </a:uFill>
              </a:rPr>
              <a:t>Hoofdtekst - niveau drie</a:t>
            </a:r>
          </a:p>
          <a:p>
            <a:pPr lvl="3">
              <a:defRPr sz="1800">
                <a:uFillTx/>
              </a:defRPr>
            </a:pPr>
            <a:r>
              <a:rPr sz="2000">
                <a:uFill>
                  <a:solidFill/>
                </a:uFill>
              </a:rPr>
              <a:t>Hoofdtekst - niveau vier</a:t>
            </a:r>
          </a:p>
          <a:p>
            <a:pPr lvl="4">
              <a:defRPr sz="1800">
                <a:uFillTx/>
              </a:defRPr>
            </a:pPr>
            <a:r>
              <a:rPr sz="2000">
                <a:uFill>
                  <a:solidFill/>
                </a:uFill>
              </a:rPr>
              <a:t>Hoofdtekst - niveau vijf</a:t>
            </a:r>
          </a:p>
        </p:txBody>
      </p:sp>
    </p:spTree>
    <p:extLst>
      <p:ext uri="{BB962C8B-B14F-4D97-AF65-F5344CB8AC3E}">
        <p14:creationId xmlns:p14="http://schemas.microsoft.com/office/powerpoint/2010/main" val="1199087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4" r:id="rId1"/>
    <p:sldLayoutId id="2147483946" r:id="rId2"/>
    <p:sldLayoutId id="2147483947" r:id="rId3"/>
    <p:sldLayoutId id="2147483948" r:id="rId4"/>
    <p:sldLayoutId id="2147483949" r:id="rId5"/>
    <p:sldLayoutId id="2147483950" r:id="rId6"/>
    <p:sldLayoutId id="2147483952" r:id="rId7"/>
    <p:sldLayoutId id="2147483954" r:id="rId8"/>
  </p:sldLayoutIdLst>
  <p:txStyles>
    <p:titleStyle>
      <a:lvl1pPr algn="ctr">
        <a:defRPr sz="4400">
          <a:uFill>
            <a:solidFill/>
          </a:uFill>
          <a:latin typeface="+mn-lt"/>
          <a:ea typeface="+mn-ea"/>
          <a:cs typeface="+mn-cs"/>
          <a:sym typeface="Arial"/>
        </a:defRPr>
      </a:lvl1pPr>
      <a:lvl2pPr indent="228600" algn="ctr">
        <a:defRPr sz="4400">
          <a:uFill>
            <a:solidFill/>
          </a:uFill>
          <a:latin typeface="+mn-lt"/>
          <a:ea typeface="+mn-ea"/>
          <a:cs typeface="+mn-cs"/>
          <a:sym typeface="Arial"/>
        </a:defRPr>
      </a:lvl2pPr>
      <a:lvl3pPr indent="457200" algn="ctr">
        <a:defRPr sz="4400">
          <a:uFill>
            <a:solidFill/>
          </a:uFill>
          <a:latin typeface="+mn-lt"/>
          <a:ea typeface="+mn-ea"/>
          <a:cs typeface="+mn-cs"/>
          <a:sym typeface="Arial"/>
        </a:defRPr>
      </a:lvl3pPr>
      <a:lvl4pPr indent="685800" algn="ctr">
        <a:defRPr sz="4400">
          <a:uFill>
            <a:solidFill/>
          </a:uFill>
          <a:latin typeface="+mn-lt"/>
          <a:ea typeface="+mn-ea"/>
          <a:cs typeface="+mn-cs"/>
          <a:sym typeface="Arial"/>
        </a:defRPr>
      </a:lvl4pPr>
      <a:lvl5pPr indent="914400" algn="ctr">
        <a:defRPr sz="4400">
          <a:uFill>
            <a:solidFill/>
          </a:uFill>
          <a:latin typeface="+mn-lt"/>
          <a:ea typeface="+mn-ea"/>
          <a:cs typeface="+mn-cs"/>
          <a:sym typeface="Arial"/>
        </a:defRPr>
      </a:lvl5pPr>
      <a:lvl6pPr indent="1143000" algn="ctr">
        <a:defRPr sz="4400">
          <a:uFill>
            <a:solidFill/>
          </a:uFill>
          <a:latin typeface="+mn-lt"/>
          <a:ea typeface="+mn-ea"/>
          <a:cs typeface="+mn-cs"/>
          <a:sym typeface="Arial"/>
        </a:defRPr>
      </a:lvl6pPr>
      <a:lvl7pPr indent="1371600" algn="ctr">
        <a:defRPr sz="4400">
          <a:uFill>
            <a:solidFill/>
          </a:uFill>
          <a:latin typeface="+mn-lt"/>
          <a:ea typeface="+mn-ea"/>
          <a:cs typeface="+mn-cs"/>
          <a:sym typeface="Arial"/>
        </a:defRPr>
      </a:lvl7pPr>
      <a:lvl8pPr indent="1600200" algn="ctr">
        <a:defRPr sz="4400">
          <a:uFill>
            <a:solidFill/>
          </a:uFill>
          <a:latin typeface="+mn-lt"/>
          <a:ea typeface="+mn-ea"/>
          <a:cs typeface="+mn-cs"/>
          <a:sym typeface="Arial"/>
        </a:defRPr>
      </a:lvl8pPr>
      <a:lvl9pPr indent="1828800" algn="ctr">
        <a:defRPr sz="4400">
          <a:uFill>
            <a:solidFill/>
          </a:uFill>
          <a:latin typeface="+mn-lt"/>
          <a:ea typeface="+mn-ea"/>
          <a:cs typeface="+mn-cs"/>
          <a:sym typeface="Arial"/>
        </a:defRPr>
      </a:lvl9pPr>
    </p:titleStyle>
    <p:bodyStyle>
      <a:lvl1pPr marL="342900" indent="-342900">
        <a:spcBef>
          <a:spcPts val="700"/>
        </a:spcBef>
        <a:buClr>
          <a:srgbClr val="000000"/>
        </a:buClr>
        <a:buSzPct val="100000"/>
        <a:buChar char="•"/>
        <a:defRPr sz="3200">
          <a:uFill>
            <a:solidFill/>
          </a:uFill>
          <a:latin typeface="+mn-lt"/>
          <a:ea typeface="+mn-ea"/>
          <a:cs typeface="+mn-cs"/>
          <a:sym typeface="Arial"/>
        </a:defRPr>
      </a:lvl1pPr>
      <a:lvl2pPr marL="783771" indent="-326571">
        <a:spcBef>
          <a:spcPts val="700"/>
        </a:spcBef>
        <a:buClr>
          <a:srgbClr val="000000"/>
        </a:buClr>
        <a:buSzPct val="100000"/>
        <a:buChar char="•"/>
        <a:defRPr sz="3200">
          <a:uFill>
            <a:solidFill/>
          </a:uFill>
          <a:latin typeface="+mn-lt"/>
          <a:ea typeface="+mn-ea"/>
          <a:cs typeface="+mn-cs"/>
          <a:sym typeface="Arial"/>
        </a:defRPr>
      </a:lvl2pPr>
      <a:lvl3pPr marL="1219200" indent="-304800">
        <a:spcBef>
          <a:spcPts val="700"/>
        </a:spcBef>
        <a:buClr>
          <a:srgbClr val="000000"/>
        </a:buClr>
        <a:buSzPct val="100000"/>
        <a:buChar char="•"/>
        <a:defRPr sz="3200">
          <a:uFill>
            <a:solidFill/>
          </a:uFill>
          <a:latin typeface="+mn-lt"/>
          <a:ea typeface="+mn-ea"/>
          <a:cs typeface="+mn-cs"/>
          <a:sym typeface="Arial"/>
        </a:defRPr>
      </a:lvl3pPr>
      <a:lvl4pPr marL="1737360" indent="-365760">
        <a:spcBef>
          <a:spcPts val="700"/>
        </a:spcBef>
        <a:buClr>
          <a:srgbClr val="000000"/>
        </a:buClr>
        <a:buSzPct val="100000"/>
        <a:buChar char="•"/>
        <a:defRPr sz="3200">
          <a:uFill>
            <a:solidFill/>
          </a:uFill>
          <a:latin typeface="+mn-lt"/>
          <a:ea typeface="+mn-ea"/>
          <a:cs typeface="+mn-cs"/>
          <a:sym typeface="Arial"/>
        </a:defRPr>
      </a:lvl4pPr>
      <a:lvl5pPr marL="2194560" indent="-365760">
        <a:spcBef>
          <a:spcPts val="700"/>
        </a:spcBef>
        <a:buClr>
          <a:srgbClr val="000000"/>
        </a:buClr>
        <a:buSzPct val="100000"/>
        <a:buChar char="•"/>
        <a:defRPr sz="3200">
          <a:uFill>
            <a:solidFill/>
          </a:uFill>
          <a:latin typeface="+mn-lt"/>
          <a:ea typeface="+mn-ea"/>
          <a:cs typeface="+mn-cs"/>
          <a:sym typeface="Arial"/>
        </a:defRPr>
      </a:lvl5pPr>
      <a:lvl6pPr marL="3365500" indent="-914400">
        <a:spcBef>
          <a:spcPts val="700"/>
        </a:spcBef>
        <a:buClr>
          <a:srgbClr val="000000"/>
        </a:buClr>
        <a:buSzPct val="171000"/>
        <a:buChar char="•"/>
        <a:defRPr sz="3200">
          <a:uFill>
            <a:solidFill/>
          </a:uFill>
          <a:latin typeface="+mn-lt"/>
          <a:ea typeface="+mn-ea"/>
          <a:cs typeface="+mn-cs"/>
          <a:sym typeface="Arial"/>
        </a:defRPr>
      </a:lvl6pPr>
      <a:lvl7pPr marL="3721100" indent="-914400">
        <a:spcBef>
          <a:spcPts val="700"/>
        </a:spcBef>
        <a:buClr>
          <a:srgbClr val="000000"/>
        </a:buClr>
        <a:buSzPct val="171000"/>
        <a:buChar char="•"/>
        <a:defRPr sz="3200">
          <a:uFill>
            <a:solidFill/>
          </a:uFill>
          <a:latin typeface="+mn-lt"/>
          <a:ea typeface="+mn-ea"/>
          <a:cs typeface="+mn-cs"/>
          <a:sym typeface="Arial"/>
        </a:defRPr>
      </a:lvl7pPr>
      <a:lvl8pPr marL="4076700" indent="-914400">
        <a:spcBef>
          <a:spcPts val="700"/>
        </a:spcBef>
        <a:buClr>
          <a:srgbClr val="000000"/>
        </a:buClr>
        <a:buSzPct val="171000"/>
        <a:buChar char="•"/>
        <a:defRPr sz="3200">
          <a:uFill>
            <a:solidFill/>
          </a:uFill>
          <a:latin typeface="+mn-lt"/>
          <a:ea typeface="+mn-ea"/>
          <a:cs typeface="+mn-cs"/>
          <a:sym typeface="Arial"/>
        </a:defRPr>
      </a:lvl8pPr>
      <a:lvl9pPr marL="4432300" indent="-914400">
        <a:spcBef>
          <a:spcPts val="700"/>
        </a:spcBef>
        <a:buClr>
          <a:srgbClr val="000000"/>
        </a:buClr>
        <a:buSzPct val="171000"/>
        <a:buChar char="•"/>
        <a:defRPr sz="3200">
          <a:uFill>
            <a:solidFill/>
          </a:uFill>
          <a:latin typeface="+mn-lt"/>
          <a:ea typeface="+mn-ea"/>
          <a:cs typeface="+mn-cs"/>
          <a:sym typeface="Arial"/>
        </a:defRPr>
      </a:lvl9pPr>
    </p:bodyStyle>
    <p:otherStyle>
      <a:lvl1pPr algn="r">
        <a:lnSpc>
          <a:spcPct val="90000"/>
        </a:lnSpc>
        <a:spcBef>
          <a:spcPts val="800"/>
        </a:spcBef>
        <a:defRPr sz="1400" b="1">
          <a:solidFill>
            <a:schemeClr val="tx1"/>
          </a:solidFill>
          <a:uFill>
            <a:solidFill/>
          </a:uFill>
          <a:latin typeface="+mn-lt"/>
          <a:ea typeface="+mn-ea"/>
          <a:cs typeface="+mn-cs"/>
          <a:sym typeface="Arial"/>
        </a:defRPr>
      </a:lvl1pPr>
      <a:lvl2pPr algn="r">
        <a:lnSpc>
          <a:spcPct val="90000"/>
        </a:lnSpc>
        <a:spcBef>
          <a:spcPts val="800"/>
        </a:spcBef>
        <a:defRPr sz="1400" b="1">
          <a:solidFill>
            <a:schemeClr val="tx1"/>
          </a:solidFill>
          <a:uFill>
            <a:solidFill/>
          </a:uFill>
          <a:latin typeface="+mn-lt"/>
          <a:ea typeface="+mn-ea"/>
          <a:cs typeface="+mn-cs"/>
          <a:sym typeface="Arial"/>
        </a:defRPr>
      </a:lvl2pPr>
      <a:lvl3pPr algn="r">
        <a:lnSpc>
          <a:spcPct val="90000"/>
        </a:lnSpc>
        <a:spcBef>
          <a:spcPts val="800"/>
        </a:spcBef>
        <a:defRPr sz="1400" b="1">
          <a:solidFill>
            <a:schemeClr val="tx1"/>
          </a:solidFill>
          <a:uFill>
            <a:solidFill/>
          </a:uFill>
          <a:latin typeface="+mn-lt"/>
          <a:ea typeface="+mn-ea"/>
          <a:cs typeface="+mn-cs"/>
          <a:sym typeface="Arial"/>
        </a:defRPr>
      </a:lvl3pPr>
      <a:lvl4pPr algn="r">
        <a:lnSpc>
          <a:spcPct val="90000"/>
        </a:lnSpc>
        <a:spcBef>
          <a:spcPts val="800"/>
        </a:spcBef>
        <a:defRPr sz="1400" b="1">
          <a:solidFill>
            <a:schemeClr val="tx1"/>
          </a:solidFill>
          <a:uFill>
            <a:solidFill/>
          </a:uFill>
          <a:latin typeface="+mn-lt"/>
          <a:ea typeface="+mn-ea"/>
          <a:cs typeface="+mn-cs"/>
          <a:sym typeface="Arial"/>
        </a:defRPr>
      </a:lvl4pPr>
      <a:lvl5pPr algn="r">
        <a:lnSpc>
          <a:spcPct val="90000"/>
        </a:lnSpc>
        <a:spcBef>
          <a:spcPts val="800"/>
        </a:spcBef>
        <a:defRPr sz="1400" b="1">
          <a:solidFill>
            <a:schemeClr val="tx1"/>
          </a:solidFill>
          <a:uFill>
            <a:solidFill/>
          </a:uFill>
          <a:latin typeface="+mn-lt"/>
          <a:ea typeface="+mn-ea"/>
          <a:cs typeface="+mn-cs"/>
          <a:sym typeface="Arial"/>
        </a:defRPr>
      </a:lvl5pPr>
      <a:lvl6pPr algn="r">
        <a:lnSpc>
          <a:spcPct val="90000"/>
        </a:lnSpc>
        <a:spcBef>
          <a:spcPts val="800"/>
        </a:spcBef>
        <a:defRPr sz="1400" b="1">
          <a:solidFill>
            <a:schemeClr val="tx1"/>
          </a:solidFill>
          <a:uFill>
            <a:solidFill/>
          </a:uFill>
          <a:latin typeface="+mn-lt"/>
          <a:ea typeface="+mn-ea"/>
          <a:cs typeface="+mn-cs"/>
          <a:sym typeface="Arial"/>
        </a:defRPr>
      </a:lvl6pPr>
      <a:lvl7pPr algn="r">
        <a:lnSpc>
          <a:spcPct val="90000"/>
        </a:lnSpc>
        <a:spcBef>
          <a:spcPts val="800"/>
        </a:spcBef>
        <a:defRPr sz="1400" b="1">
          <a:solidFill>
            <a:schemeClr val="tx1"/>
          </a:solidFill>
          <a:uFill>
            <a:solidFill/>
          </a:uFill>
          <a:latin typeface="+mn-lt"/>
          <a:ea typeface="+mn-ea"/>
          <a:cs typeface="+mn-cs"/>
          <a:sym typeface="Arial"/>
        </a:defRPr>
      </a:lvl7pPr>
      <a:lvl8pPr algn="r">
        <a:lnSpc>
          <a:spcPct val="90000"/>
        </a:lnSpc>
        <a:spcBef>
          <a:spcPts val="800"/>
        </a:spcBef>
        <a:defRPr sz="1400" b="1">
          <a:solidFill>
            <a:schemeClr val="tx1"/>
          </a:solidFill>
          <a:uFill>
            <a:solidFill/>
          </a:uFill>
          <a:latin typeface="+mn-lt"/>
          <a:ea typeface="+mn-ea"/>
          <a:cs typeface="+mn-cs"/>
          <a:sym typeface="Arial"/>
        </a:defRPr>
      </a:lvl8pPr>
      <a:lvl9pPr algn="r">
        <a:lnSpc>
          <a:spcPct val="90000"/>
        </a:lnSpc>
        <a:spcBef>
          <a:spcPts val="800"/>
        </a:spcBef>
        <a:defRPr sz="1400" b="1">
          <a:solidFill>
            <a:schemeClr val="tx1"/>
          </a:solidFill>
          <a:uFill>
            <a:solidFill/>
          </a:uFill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.xml"/><Relationship Id="rId5" Type="http://schemas.openxmlformats.org/officeDocument/2006/relationships/image" Target="../media/image30.tiff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4" Type="http://schemas.openxmlformats.org/officeDocument/2006/relationships/image" Target="../media/image3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3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ti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tif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.png"/><Relationship Id="rId4" Type="http://schemas.openxmlformats.org/officeDocument/2006/relationships/image" Target="../media/image55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.xml"/><Relationship Id="rId6" Type="http://schemas.openxmlformats.org/officeDocument/2006/relationships/image" Target="../media/image15.png"/><Relationship Id="rId5" Type="http://schemas.openxmlformats.org/officeDocument/2006/relationships/image" Target="../media/image14.tiff"/><Relationship Id="rId4" Type="http://schemas.openxmlformats.org/officeDocument/2006/relationships/image" Target="../media/image1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7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/>
        </p:nvSpPr>
        <p:spPr>
          <a:xfrm>
            <a:off x="2000250" y="6324600"/>
            <a:ext cx="8191500" cy="0"/>
          </a:xfrm>
          <a:prstGeom prst="line">
            <a:avLst/>
          </a:prstGeom>
          <a:ln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94" name="Shape 94"/>
          <p:cNvSpPr/>
          <p:nvPr/>
        </p:nvSpPr>
        <p:spPr>
          <a:xfrm>
            <a:off x="2190750" y="4882954"/>
            <a:ext cx="8001001" cy="1184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8100" tIns="38100" rIns="38100" bIns="38100">
            <a:spAutoFit/>
          </a:bodyPr>
          <a:lstStyle/>
          <a:p>
            <a:pPr marL="228600" indent="-228600" algn="ctr" defTabSz="914400">
              <a:buClr>
                <a:srgbClr val="F0C200"/>
              </a:buClr>
              <a:defRPr sz="1800"/>
            </a:pPr>
            <a:r>
              <a:rPr sz="18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rPr>
              <a:t>Wilfried Mullens MD, PhD</a:t>
            </a:r>
          </a:p>
          <a:p>
            <a:pPr marL="228600" indent="-228600" algn="ctr" defTabSz="914400">
              <a:buClr>
                <a:srgbClr val="F0C200"/>
              </a:buClr>
              <a:defRPr sz="1800"/>
            </a:pPr>
            <a:r>
              <a:rPr sz="1800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rPr>
              <a:t>Ziekenhuis</a:t>
            </a:r>
            <a:r>
              <a:rPr sz="18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rPr>
              <a:t> Oost-Limburg, Genk</a:t>
            </a:r>
          </a:p>
          <a:p>
            <a:pPr marL="228600" indent="-228600" algn="ctr" defTabSz="914400">
              <a:buClr>
                <a:srgbClr val="F0C200"/>
              </a:buClr>
              <a:defRPr sz="1800"/>
            </a:pPr>
            <a:r>
              <a:rPr sz="18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rPr>
              <a:t>University Hasselt, Belgium</a:t>
            </a:r>
            <a:endParaRPr lang="fr-FR" sz="1800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n-lt"/>
              <a:ea typeface="+mn-ea"/>
              <a:cs typeface="+mn-cs"/>
              <a:sym typeface="Arial"/>
            </a:endParaRPr>
          </a:p>
          <a:p>
            <a:pPr marL="228600" indent="-228600" algn="ctr" defTabSz="914400">
              <a:buClr>
                <a:srgbClr val="F0C200"/>
              </a:buClr>
              <a:defRPr sz="1800"/>
            </a:pPr>
            <a:r>
              <a:rPr lang="en" sz="18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rPr>
              <a:t>Fellow and Board Member of Heart Failure Association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3427DF11-9472-8C4A-A937-DF1CB1FFD792}"/>
              </a:ext>
            </a:extLst>
          </p:cNvPr>
          <p:cNvSpPr/>
          <p:nvPr/>
        </p:nvSpPr>
        <p:spPr>
          <a:xfrm>
            <a:off x="192617" y="6360549"/>
            <a:ext cx="1998133" cy="358560"/>
          </a:xfrm>
          <a:prstGeom prst="rect">
            <a:avLst/>
          </a:prstGeom>
          <a:solidFill>
            <a:schemeClr val="bg1"/>
          </a:solidFill>
          <a:ln w="9525" cap="flat">
            <a:solidFill>
              <a:srgbClr val="FFFFFF"/>
            </a:solidFill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defTabSz="914400" rtl="0" latinLnBrk="1" hangingPunct="0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</a:pPr>
            <a:endParaRPr lang="en-US" b="1">
              <a:solidFill>
                <a:srgbClr val="FFFFFF"/>
              </a:solidFill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3" name="image2.png">
            <a:extLst>
              <a:ext uri="{FF2B5EF4-FFF2-40B4-BE49-F238E27FC236}">
                <a16:creationId xmlns:a16="http://schemas.microsoft.com/office/drawing/2014/main" id="{50030006-9D83-1D4E-92D0-F135D341237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743313" y="6399190"/>
            <a:ext cx="1043971" cy="4284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image3.png">
            <a:extLst>
              <a:ext uri="{FF2B5EF4-FFF2-40B4-BE49-F238E27FC236}">
                <a16:creationId xmlns:a16="http://schemas.microsoft.com/office/drawing/2014/main" id="{40824794-8BCD-9149-8133-FA5BA56B60D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391349" y="6491168"/>
            <a:ext cx="1043971" cy="336454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Picture 2" descr="Heart Failure Association (HFA) of the ESC | RadcliffeCardiology">
            <a:extLst>
              <a:ext uri="{FF2B5EF4-FFF2-40B4-BE49-F238E27FC236}">
                <a16:creationId xmlns:a16="http://schemas.microsoft.com/office/drawing/2014/main" id="{DE419AF2-87AC-7347-B21F-939075794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7662" y="6362159"/>
            <a:ext cx="1184337" cy="49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hape 95">
            <a:extLst>
              <a:ext uri="{FF2B5EF4-FFF2-40B4-BE49-F238E27FC236}">
                <a16:creationId xmlns:a16="http://schemas.microsoft.com/office/drawing/2014/main" id="{164D1B86-BA3D-6844-9BDF-5D9EA7F913A6}"/>
              </a:ext>
            </a:extLst>
          </p:cNvPr>
          <p:cNvSpPr/>
          <p:nvPr/>
        </p:nvSpPr>
        <p:spPr>
          <a:xfrm>
            <a:off x="938530" y="1155952"/>
            <a:ext cx="10276840" cy="21976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8100" tIns="38100" rIns="38100" bIns="38100" anchor="ctr">
            <a:spAutoFit/>
          </a:bodyPr>
          <a:lstStyle>
            <a:lvl1pPr algn="ctr" defTabSz="777875">
              <a:lnSpc>
                <a:spcPct val="140000"/>
              </a:lnSpc>
              <a:spcBef>
                <a:spcPts val="1100"/>
              </a:spcBef>
              <a:buClr>
                <a:srgbClr val="FFFB00"/>
              </a:buClr>
              <a:defRPr sz="3000" b="1">
                <a:solidFill>
                  <a:srgbClr val="FFFB00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B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>
              <a:defRPr sz="1800" b="0">
                <a:solidFill>
                  <a:srgbClr val="000000"/>
                </a:solidFill>
                <a:effectLst/>
                <a:uFillTx/>
              </a:defRPr>
            </a:pPr>
            <a:endParaRPr lang="fr-FR" sz="1800" b="0" dirty="0">
              <a:effectLst/>
            </a:endParaRPr>
          </a:p>
          <a:p>
            <a:pPr>
              <a:defRPr sz="1800" b="0">
                <a:solidFill>
                  <a:srgbClr val="000000"/>
                </a:solidFill>
                <a:effectLst/>
                <a:uFillTx/>
              </a:defRPr>
            </a:pPr>
            <a:endParaRPr lang="fr-FR" sz="1800" b="0" dirty="0">
              <a:solidFill>
                <a:srgbClr val="000000"/>
              </a:solidFill>
              <a:effectLst/>
            </a:endParaRPr>
          </a:p>
          <a:p>
            <a:pPr lvl="0">
              <a:defRPr sz="1800" b="0">
                <a:solidFill>
                  <a:srgbClr val="000000"/>
                </a:solidFill>
                <a:effectLst/>
                <a:uFillTx/>
              </a:defRPr>
            </a:pPr>
            <a:endParaRPr lang="fr-FR" sz="1800" b="0" dirty="0">
              <a:solidFill>
                <a:srgbClr val="000000"/>
              </a:solidFill>
              <a:effectLst/>
            </a:endParaRPr>
          </a:p>
          <a:p>
            <a:pPr>
              <a:defRPr sz="1800" b="0">
                <a:solidFill>
                  <a:srgbClr val="000000"/>
                </a:solidFill>
                <a:effectLst/>
                <a:uFillTx/>
              </a:defRPr>
            </a:pPr>
            <a:r>
              <a:rPr lang="fr-FR" sz="2800" b="0" i="1" dirty="0" err="1">
                <a:solidFill>
                  <a:srgbClr val="000000"/>
                </a:solidFill>
                <a:effectLst/>
              </a:rPr>
              <a:t>Diuretic</a:t>
            </a:r>
            <a:r>
              <a:rPr lang="fr-FR" sz="2800" b="0" i="1" dirty="0">
                <a:solidFill>
                  <a:srgbClr val="000000"/>
                </a:solidFill>
                <a:effectLst/>
              </a:rPr>
              <a:t> Use in </a:t>
            </a:r>
            <a:r>
              <a:rPr lang="fr-FR" sz="2800" b="0" i="1" dirty="0" err="1">
                <a:solidFill>
                  <a:srgbClr val="000000"/>
                </a:solidFill>
                <a:effectLst/>
              </a:rPr>
              <a:t>Heart</a:t>
            </a:r>
            <a:r>
              <a:rPr lang="fr-FR" sz="2800" b="0" i="1" dirty="0">
                <a:solidFill>
                  <a:srgbClr val="000000"/>
                </a:solidFill>
                <a:effectLst/>
              </a:rPr>
              <a:t> Failure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1F1CE52-B0D9-6203-9254-7DAFA3B9E8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469" y="6507165"/>
            <a:ext cx="5934410" cy="317248"/>
          </a:xfrm>
          <a:prstGeom prst="rect">
            <a:avLst/>
          </a:prstGeom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C2B6BB8E-28C8-E3F3-5EBD-83D01FE24A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altLang="nl-BE" sz="1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FuturaAT"/>
              </a:rPr>
              <a:t>CzeCh CardiovasCular </a:t>
            </a:r>
            <a:endParaRPr kumimoji="0" lang="nl-BE" altLang="nl-B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9B5DA81-7F69-EA85-F8FC-AC35072759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0750" y="95905"/>
            <a:ext cx="7772400" cy="117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627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597">
            <a:extLst>
              <a:ext uri="{FF2B5EF4-FFF2-40B4-BE49-F238E27FC236}">
                <a16:creationId xmlns:a16="http://schemas.microsoft.com/office/drawing/2014/main" id="{A7C8B363-FB73-0E47-B140-2C1D91EC6187}"/>
              </a:ext>
            </a:extLst>
          </p:cNvPr>
          <p:cNvSpPr/>
          <p:nvPr/>
        </p:nvSpPr>
        <p:spPr>
          <a:xfrm>
            <a:off x="1498600" y="458074"/>
            <a:ext cx="9169400" cy="369332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marL="40639" marR="40639" algn="ctr" defTabSz="914400">
              <a:defRPr sz="3200" b="1">
                <a:solidFill>
                  <a:srgbClr val="38571A"/>
                </a:solidFill>
                <a:uFill>
                  <a:solidFill>
                    <a:srgbClr val="38571A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lang="fr-FR" sz="2400" b="0" dirty="0">
                <a:solidFill>
                  <a:srgbClr val="000000"/>
                </a:solidFill>
              </a:rPr>
              <a:t>’</a:t>
            </a:r>
            <a:r>
              <a:rPr lang="fr-FR" sz="2400" b="0" dirty="0" err="1">
                <a:solidFill>
                  <a:srgbClr val="000000"/>
                </a:solidFill>
              </a:rPr>
              <a:t>Diuretic</a:t>
            </a:r>
            <a:r>
              <a:rPr lang="fr-FR" sz="2400" b="0" dirty="0">
                <a:solidFill>
                  <a:srgbClr val="000000"/>
                </a:solidFill>
              </a:rPr>
              <a:t> </a:t>
            </a:r>
            <a:r>
              <a:rPr lang="fr-FR" sz="2400" b="0" dirty="0" err="1">
                <a:solidFill>
                  <a:srgbClr val="000000"/>
                </a:solidFill>
              </a:rPr>
              <a:t>resistance</a:t>
            </a:r>
            <a:r>
              <a:rPr lang="fr-FR" sz="2400" b="0" dirty="0">
                <a:solidFill>
                  <a:srgbClr val="000000"/>
                </a:solidFill>
              </a:rPr>
              <a:t>’ </a:t>
            </a:r>
            <a:r>
              <a:rPr lang="fr-FR" sz="2400" b="0" dirty="0" err="1">
                <a:solidFill>
                  <a:srgbClr val="000000"/>
                </a:solidFill>
              </a:rPr>
              <a:t>is</a:t>
            </a:r>
            <a:r>
              <a:rPr lang="fr-FR" sz="2400" b="0" dirty="0">
                <a:solidFill>
                  <a:srgbClr val="000000"/>
                </a:solidFill>
              </a:rPr>
              <a:t> </a:t>
            </a:r>
            <a:r>
              <a:rPr lang="fr-FR" sz="2400" b="0" dirty="0" err="1">
                <a:solidFill>
                  <a:srgbClr val="000000"/>
                </a:solidFill>
              </a:rPr>
              <a:t>omnipresent</a:t>
            </a:r>
            <a:r>
              <a:rPr lang="fr-FR" sz="2400" b="0" dirty="0">
                <a:solidFill>
                  <a:srgbClr val="000000"/>
                </a:solidFill>
              </a:rPr>
              <a:t> in HF patients</a:t>
            </a:r>
            <a:endParaRPr sz="2400" b="0" dirty="0">
              <a:solidFill>
                <a:srgbClr val="000000"/>
              </a:solidFill>
            </a:endParaRPr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30A0620E-9714-774C-A2F7-7FEBC8CCED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96666" y="1284585"/>
            <a:ext cx="6818709" cy="46220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</p:pic>
      <p:cxnSp>
        <p:nvCxnSpPr>
          <p:cNvPr id="5" name="Straight Arrow Connector 6">
            <a:extLst>
              <a:ext uri="{FF2B5EF4-FFF2-40B4-BE49-F238E27FC236}">
                <a16:creationId xmlns:a16="http://schemas.microsoft.com/office/drawing/2014/main" id="{BC0721BB-E957-8143-95E8-2E0EB416E0D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108699" y="3049149"/>
            <a:ext cx="0" cy="1352550"/>
          </a:xfrm>
          <a:prstGeom prst="straightConnector1">
            <a:avLst/>
          </a:prstGeom>
          <a:noFill/>
          <a:ln w="76200" algn="ctr">
            <a:solidFill>
              <a:srgbClr val="00B0F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TextBox 8">
            <a:extLst>
              <a:ext uri="{FF2B5EF4-FFF2-40B4-BE49-F238E27FC236}">
                <a16:creationId xmlns:a16="http://schemas.microsoft.com/office/drawing/2014/main" id="{85C7E27C-A18E-F94B-8554-CDA531933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9409" y="1827514"/>
            <a:ext cx="14250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000" b="1" dirty="0">
                <a:solidFill>
                  <a:srgbClr val="00B0F0"/>
                </a:solidFill>
              </a:rPr>
              <a:t>Normal diuretic response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2D98B860-A52E-8442-B46A-2347410468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4497" y="6449516"/>
            <a:ext cx="325493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</a:rPr>
              <a:t>Testani</a:t>
            </a:r>
            <a:r>
              <a:rPr lang="en-US" dirty="0">
                <a:solidFill>
                  <a:srgbClr val="000000"/>
                </a:solidFill>
              </a:rPr>
              <a:t> J et al. </a:t>
            </a:r>
            <a:r>
              <a:rPr lang="en-US" dirty="0" err="1">
                <a:solidFill>
                  <a:srgbClr val="000000"/>
                </a:solidFill>
              </a:rPr>
              <a:t>Circ</a:t>
            </a:r>
            <a:r>
              <a:rPr lang="en-US" dirty="0">
                <a:solidFill>
                  <a:srgbClr val="000000"/>
                </a:solidFill>
              </a:rPr>
              <a:t> Heart Fail 2014.</a:t>
            </a:r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818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1029BA9-EC63-4A58-A4F2-483049C639E1}"/>
              </a:ext>
            </a:extLst>
          </p:cNvPr>
          <p:cNvGrpSpPr>
            <a:grpSpLocks noChangeAspect="1"/>
          </p:cNvGrpSpPr>
          <p:nvPr/>
        </p:nvGrpSpPr>
        <p:grpSpPr>
          <a:xfrm>
            <a:off x="1441460" y="622818"/>
            <a:ext cx="3279793" cy="5612363"/>
            <a:chOff x="1778090" y="330167"/>
            <a:chExt cx="3509759" cy="6033478"/>
          </a:xfrm>
        </p:grpSpPr>
        <p:pic>
          <p:nvPicPr>
            <p:cNvPr id="11" name="Afbeelding 10">
              <a:extLst>
                <a:ext uri="{FF2B5EF4-FFF2-40B4-BE49-F238E27FC236}">
                  <a16:creationId xmlns:a16="http://schemas.microsoft.com/office/drawing/2014/main" id="{4C099D5B-CC1E-DD43-AC9D-4D9F0B8B04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1027"/>
            <a:stretch/>
          </p:blipFill>
          <p:spPr>
            <a:xfrm>
              <a:off x="1778090" y="330167"/>
              <a:ext cx="3509759" cy="1971698"/>
            </a:xfrm>
            <a:prstGeom prst="rect">
              <a:avLst/>
            </a:prstGeom>
          </p:spPr>
        </p:pic>
        <p:pic>
          <p:nvPicPr>
            <p:cNvPr id="12" name="Afbeelding 11">
              <a:extLst>
                <a:ext uri="{FF2B5EF4-FFF2-40B4-BE49-F238E27FC236}">
                  <a16:creationId xmlns:a16="http://schemas.microsoft.com/office/drawing/2014/main" id="{6402777B-4C15-B240-9B8D-E0AECB5A37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7472" y="2323897"/>
              <a:ext cx="3460377" cy="4039748"/>
            </a:xfrm>
            <a:prstGeom prst="rect">
              <a:avLst/>
            </a:prstGeom>
          </p:spPr>
        </p:pic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CE639F57-8E46-8B4C-8038-F66008CE506D}"/>
              </a:ext>
            </a:extLst>
          </p:cNvPr>
          <p:cNvSpPr txBox="1"/>
          <p:nvPr/>
        </p:nvSpPr>
        <p:spPr>
          <a:xfrm>
            <a:off x="-1219200" y="501830"/>
            <a:ext cx="102657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lvl="0" indent="0" algn="l" defTabSz="4572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E18BC207-B2DC-9149-92C3-58F3AEC7D1D1}"/>
              </a:ext>
            </a:extLst>
          </p:cNvPr>
          <p:cNvSpPr/>
          <p:nvPr/>
        </p:nvSpPr>
        <p:spPr>
          <a:xfrm>
            <a:off x="347473" y="6363645"/>
            <a:ext cx="1998133" cy="358560"/>
          </a:xfrm>
          <a:prstGeom prst="rect">
            <a:avLst/>
          </a:prstGeom>
          <a:solidFill>
            <a:schemeClr val="bg1"/>
          </a:solidFill>
          <a:ln w="9525" cap="flat">
            <a:solidFill>
              <a:srgbClr val="FFFFFF"/>
            </a:solidFill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endParaRPr kumimoji="0" lang="en-US" sz="1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  <a:uLnTx/>
              <a:uFill>
                <a:solidFill>
                  <a:srgbClr val="FFFFFF"/>
                </a:solidFill>
              </a:uFill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Espace réservé du texte 1">
            <a:extLst>
              <a:ext uri="{FF2B5EF4-FFF2-40B4-BE49-F238E27FC236}">
                <a16:creationId xmlns:a16="http://schemas.microsoft.com/office/drawing/2014/main" id="{98B3289F-9147-57D6-120E-9681853C0A90}"/>
              </a:ext>
            </a:extLst>
          </p:cNvPr>
          <p:cNvSpPr txBox="1">
            <a:spLocks/>
          </p:cNvSpPr>
          <p:nvPr/>
        </p:nvSpPr>
        <p:spPr>
          <a:xfrm>
            <a:off x="5929243" y="789088"/>
            <a:ext cx="5859206" cy="4368800"/>
          </a:xfrm>
          <a:prstGeom prst="rect">
            <a:avLst/>
          </a:prstGeom>
        </p:spPr>
        <p:txBody>
          <a:bodyPr lIns="0" tIns="0" rIns="0" bIns="0"/>
          <a:lstStyle>
            <a:lvl1pPr marL="342900" indent="-342900">
              <a:spcBef>
                <a:spcPts val="700"/>
              </a:spcBef>
              <a:buClr>
                <a:srgbClr val="000000"/>
              </a:buClr>
              <a:buSzPct val="100000"/>
              <a:buChar char="•"/>
              <a:defRPr sz="32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1pPr>
            <a:lvl2pPr marL="783771" indent="-326571">
              <a:spcBef>
                <a:spcPts val="700"/>
              </a:spcBef>
              <a:buClr>
                <a:srgbClr val="000000"/>
              </a:buClr>
              <a:buSzPct val="100000"/>
              <a:buChar char="•"/>
              <a:defRPr sz="32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2pPr>
            <a:lvl3pPr marL="1219200" indent="-304800">
              <a:spcBef>
                <a:spcPts val="700"/>
              </a:spcBef>
              <a:buClr>
                <a:srgbClr val="000000"/>
              </a:buClr>
              <a:buSzPct val="100000"/>
              <a:buChar char="•"/>
              <a:defRPr sz="32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3pPr>
            <a:lvl4pPr marL="1737360" indent="-365760">
              <a:spcBef>
                <a:spcPts val="700"/>
              </a:spcBef>
              <a:buClr>
                <a:srgbClr val="000000"/>
              </a:buClr>
              <a:buSzPct val="100000"/>
              <a:buChar char="•"/>
              <a:defRPr sz="32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4pPr>
            <a:lvl5pPr marL="2194560" indent="-365760">
              <a:spcBef>
                <a:spcPts val="700"/>
              </a:spcBef>
              <a:buClr>
                <a:srgbClr val="000000"/>
              </a:buClr>
              <a:buSzPct val="100000"/>
              <a:buChar char="•"/>
              <a:defRPr sz="32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5pPr>
            <a:lvl6pPr marL="3365500" indent="-914400">
              <a:spcBef>
                <a:spcPts val="700"/>
              </a:spcBef>
              <a:buClr>
                <a:srgbClr val="000000"/>
              </a:buClr>
              <a:buSzPct val="171000"/>
              <a:buChar char="•"/>
              <a:defRPr sz="32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6pPr>
            <a:lvl7pPr marL="3721100" indent="-914400">
              <a:spcBef>
                <a:spcPts val="700"/>
              </a:spcBef>
              <a:buClr>
                <a:srgbClr val="000000"/>
              </a:buClr>
              <a:buSzPct val="171000"/>
              <a:buChar char="•"/>
              <a:defRPr sz="32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7pPr>
            <a:lvl8pPr marL="4076700" indent="-914400">
              <a:spcBef>
                <a:spcPts val="700"/>
              </a:spcBef>
              <a:buClr>
                <a:srgbClr val="000000"/>
              </a:buClr>
              <a:buSzPct val="171000"/>
              <a:buChar char="•"/>
              <a:defRPr sz="32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8pPr>
            <a:lvl9pPr marL="4432300" indent="-914400">
              <a:spcBef>
                <a:spcPts val="700"/>
              </a:spcBef>
              <a:buClr>
                <a:srgbClr val="000000"/>
              </a:buClr>
              <a:buSzPct val="171000"/>
              <a:buChar char="•"/>
              <a:defRPr sz="32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/>
                </a:uFill>
                <a:latin typeface="Arial"/>
                <a:cs typeface="Arial"/>
                <a:sym typeface="Arial"/>
              </a:rPr>
              <a:t>Five </a:t>
            </a:r>
            <a:r>
              <a:rPr kumimoji="0" lang="fr-FR" sz="1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/>
                </a:uFill>
                <a:latin typeface="Arial"/>
                <a:cs typeface="Arial"/>
                <a:sym typeface="Arial"/>
              </a:rPr>
              <a:t>most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/>
                </a:uFill>
                <a:latin typeface="Arial"/>
                <a:cs typeface="Arial"/>
                <a:sym typeface="Arial"/>
              </a:rPr>
              <a:t> important </a:t>
            </a:r>
            <a:r>
              <a:rPr kumimoji="0" lang="fr-FR" sz="1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/>
                </a:uFill>
                <a:latin typeface="Arial"/>
                <a:cs typeface="Arial"/>
                <a:sym typeface="Arial"/>
              </a:rPr>
              <a:t>rules</a:t>
            </a: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/>
              </a:uFill>
              <a:latin typeface="Arial"/>
              <a:cs typeface="Arial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Char char="•"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Helvetica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ct val="100000"/>
              <a:buFontTx/>
              <a:buAutoNum type="arabicParenR"/>
              <a:tabLst/>
              <a:defRPr/>
            </a:pPr>
            <a:r>
              <a:rPr kumimoji="0" lang="fr-FR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Helvetica"/>
              </a:rPr>
              <a:t>Door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Helvetica"/>
              </a:rPr>
              <a:t> to </a:t>
            </a:r>
            <a:r>
              <a:rPr kumimoji="0" lang="fr-FR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Helvetica"/>
              </a:rPr>
              <a:t>diuretic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Helvetica"/>
              </a:rPr>
              <a:t> time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ct val="100000"/>
              <a:buFontTx/>
              <a:buAutoNum type="arabicParenR"/>
              <a:tabLst/>
              <a:defRPr/>
            </a:pPr>
            <a:r>
              <a:rPr kumimoji="0" lang="fr-FR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Helvetica"/>
              </a:rPr>
              <a:t>Early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Helvetica"/>
              </a:rPr>
              <a:t> </a:t>
            </a:r>
            <a:r>
              <a:rPr kumimoji="0" lang="fr-FR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Helvetica"/>
              </a:rPr>
              <a:t>evaluation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Helvetica"/>
              </a:rPr>
              <a:t> (</a:t>
            </a:r>
            <a:r>
              <a:rPr kumimoji="0" lang="fr-FR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Helvetica"/>
              </a:rPr>
              <a:t>within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Helvetica"/>
              </a:rPr>
              <a:t> HOURS) of the </a:t>
            </a:r>
            <a:r>
              <a:rPr kumimoji="0" lang="fr-FR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Helvetica"/>
              </a:rPr>
              <a:t>diuretic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Helvetica"/>
              </a:rPr>
              <a:t> </a:t>
            </a:r>
            <a:r>
              <a:rPr kumimoji="0" lang="fr-FR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Helvetica"/>
              </a:rPr>
              <a:t>effect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Helvetica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ct val="100000"/>
              <a:buFontTx/>
              <a:buAutoNum type="arabicParenR"/>
              <a:tabLst/>
              <a:defRPr/>
            </a:pPr>
            <a:r>
              <a:rPr kumimoji="0" lang="fr-FR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Helvetica"/>
              </a:rPr>
              <a:t>Appropriate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Helvetica"/>
              </a:rPr>
              <a:t> </a:t>
            </a:r>
            <a:r>
              <a:rPr kumimoji="0" lang="fr-FR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Helvetica"/>
              </a:rPr>
              <a:t>dosing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Helvetica"/>
              </a:rPr>
              <a:t> </a:t>
            </a:r>
            <a:r>
              <a:rPr kumimoji="0" lang="fr-FR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Helvetica"/>
              </a:rPr>
              <a:t>according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Helvetica"/>
              </a:rPr>
              <a:t> to </a:t>
            </a:r>
            <a:r>
              <a:rPr kumimoji="0" lang="fr-FR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Helvetica"/>
              </a:rPr>
              <a:t>natriuresis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Helvetica"/>
              </a:rPr>
              <a:t>/</a:t>
            </a:r>
            <a:r>
              <a:rPr kumimoji="0" lang="fr-FR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Helvetica"/>
              </a:rPr>
              <a:t>diuresis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Helvetica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ct val="100000"/>
              <a:buFontTx/>
              <a:buAutoNum type="arabicParenR"/>
              <a:tabLst/>
              <a:defRPr/>
            </a:pPr>
            <a:r>
              <a:rPr kumimoji="0" lang="fr-FR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Helvetica"/>
              </a:rPr>
              <a:t>Only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Helvetica"/>
              </a:rPr>
              <a:t> stop </a:t>
            </a:r>
            <a:r>
              <a:rPr kumimoji="0" lang="fr-FR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Helvetica"/>
              </a:rPr>
              <a:t>when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Helvetica"/>
              </a:rPr>
              <a:t> the patient </a:t>
            </a:r>
            <a:r>
              <a:rPr kumimoji="0" lang="fr-FR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Helvetica"/>
              </a:rPr>
              <a:t>is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Helvetica"/>
              </a:rPr>
              <a:t> ‘dry’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ct val="100000"/>
              <a:buFontTx/>
              <a:buAutoNum type="arabicParenR"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Helvetica"/>
              </a:rPr>
              <a:t>Continue guideline-</a:t>
            </a:r>
            <a:r>
              <a:rPr kumimoji="0" lang="fr-FR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Helvetica"/>
              </a:rPr>
              <a:t>directed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Helvetica"/>
              </a:rPr>
              <a:t> </a:t>
            </a:r>
            <a:r>
              <a:rPr kumimoji="0" lang="fr-FR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Helvetica"/>
              </a:rPr>
              <a:t>medical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Helvetica"/>
              </a:rPr>
              <a:t> </a:t>
            </a:r>
            <a:r>
              <a:rPr kumimoji="0" lang="fr-FR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Helvetica"/>
              </a:rPr>
              <a:t>therapy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Helvetica"/>
            </a:endParaRPr>
          </a:p>
        </p:txBody>
      </p:sp>
      <p:sp>
        <p:nvSpPr>
          <p:cNvPr id="10" name="Shape 137">
            <a:extLst>
              <a:ext uri="{FF2B5EF4-FFF2-40B4-BE49-F238E27FC236}">
                <a16:creationId xmlns:a16="http://schemas.microsoft.com/office/drawing/2014/main" id="{AE3DEB78-1FE8-587A-A489-28D57E0C8A01}"/>
              </a:ext>
            </a:extLst>
          </p:cNvPr>
          <p:cNvSpPr/>
          <p:nvPr/>
        </p:nvSpPr>
        <p:spPr>
          <a:xfrm>
            <a:off x="8570317" y="6460595"/>
            <a:ext cx="6159500" cy="2616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8100" tIns="38100" rIns="38100" bIns="38100">
            <a:spAutoFit/>
          </a:bodyPr>
          <a:lstStyle>
            <a:lvl1pPr defTabSz="914400">
              <a:buClr>
                <a:srgbClr val="FFFFFF"/>
              </a:buClr>
              <a:defRPr sz="1400" b="1" i="1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>
              <a:defRPr sz="1800" b="0" i="0">
                <a:solidFill>
                  <a:srgbClr val="000000"/>
                </a:solidFill>
                <a:effectLst/>
                <a:uFillTx/>
              </a:defRPr>
            </a:pPr>
            <a:r>
              <a:rPr lang="fr-FR" sz="1200" b="0" dirty="0" err="1">
                <a:solidFill>
                  <a:srgbClr val="000000"/>
                </a:solidFill>
                <a:effectLst/>
                <a:latin typeface="Arial"/>
                <a:cs typeface="Arial"/>
              </a:rPr>
              <a:t>Mullens</a:t>
            </a:r>
            <a:r>
              <a:rPr lang="fr-FR" sz="1200" b="0" dirty="0">
                <a:solidFill>
                  <a:srgbClr val="000000"/>
                </a:solidFill>
                <a:effectLst/>
                <a:latin typeface="Arial"/>
                <a:cs typeface="Arial"/>
              </a:rPr>
              <a:t> W</a:t>
            </a:r>
            <a:r>
              <a:rPr sz="1200" b="0" dirty="0">
                <a:solidFill>
                  <a:srgbClr val="000000"/>
                </a:solidFill>
                <a:effectLst/>
                <a:latin typeface="Arial"/>
                <a:cs typeface="Arial"/>
              </a:rPr>
              <a:t>,</a:t>
            </a:r>
            <a:r>
              <a:rPr lang="fr-FR" sz="1200" b="0" dirty="0">
                <a:solidFill>
                  <a:srgbClr val="000000"/>
                </a:solidFill>
                <a:effectLst/>
                <a:latin typeface="Arial"/>
                <a:cs typeface="Arial"/>
              </a:rPr>
              <a:t> </a:t>
            </a:r>
            <a:r>
              <a:rPr lang="fr-FR" sz="1200" b="0" dirty="0" err="1">
                <a:solidFill>
                  <a:srgbClr val="000000"/>
                </a:solidFill>
                <a:effectLst/>
                <a:latin typeface="Arial"/>
                <a:cs typeface="Arial"/>
              </a:rPr>
              <a:t>Eur</a:t>
            </a:r>
            <a:r>
              <a:rPr lang="fr-FR" sz="1200" b="0" dirty="0">
                <a:solidFill>
                  <a:srgbClr val="000000"/>
                </a:solidFill>
                <a:effectLst/>
                <a:latin typeface="Arial"/>
                <a:cs typeface="Arial"/>
              </a:rPr>
              <a:t> J </a:t>
            </a:r>
            <a:r>
              <a:rPr lang="fr-FR" sz="1200" b="0" dirty="0" err="1">
                <a:solidFill>
                  <a:srgbClr val="000000"/>
                </a:solidFill>
                <a:effectLst/>
                <a:latin typeface="Arial"/>
                <a:cs typeface="Arial"/>
              </a:rPr>
              <a:t>Heart</a:t>
            </a:r>
            <a:r>
              <a:rPr lang="fr-FR" sz="1200" b="0" dirty="0">
                <a:solidFill>
                  <a:srgbClr val="000000"/>
                </a:solidFill>
                <a:effectLst/>
                <a:latin typeface="Arial"/>
                <a:cs typeface="Arial"/>
              </a:rPr>
              <a:t> Fail 2019; 21:137-155.</a:t>
            </a:r>
            <a:endParaRPr sz="1200" b="0" dirty="0">
              <a:solidFill>
                <a:srgbClr val="000000"/>
              </a:solidFill>
              <a:effectLst/>
              <a:latin typeface="Arial"/>
              <a:cs typeface="Arial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A2710624-599C-02C3-3933-8667855810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0398" y="4656700"/>
            <a:ext cx="3027995" cy="13716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74FC6880-57A2-7952-1443-8746C59F8878}"/>
              </a:ext>
            </a:extLst>
          </p:cNvPr>
          <p:cNvSpPr txBox="1"/>
          <p:nvPr/>
        </p:nvSpPr>
        <p:spPr>
          <a:xfrm>
            <a:off x="5306869" y="4998870"/>
            <a:ext cx="1445741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BE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/>
                <a:ea typeface="Helvetica"/>
                <a:cs typeface="Helvetica"/>
                <a:sym typeface="Helvetica"/>
              </a:rPr>
              <a:t>Incorporated</a:t>
            </a:r>
          </a:p>
        </p:txBody>
      </p:sp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514DC599-E3E1-96A5-F4BB-B9C601CAB9FF}"/>
              </a:ext>
            </a:extLst>
          </p:cNvPr>
          <p:cNvCxnSpPr>
            <a:cxnSpLocks/>
          </p:cNvCxnSpPr>
          <p:nvPr/>
        </p:nvCxnSpPr>
        <p:spPr>
          <a:xfrm>
            <a:off x="5153216" y="5433215"/>
            <a:ext cx="1385480" cy="0"/>
          </a:xfrm>
          <a:prstGeom prst="straightConnector1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  <a:tailEnd type="triangle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688049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>
            <a:extLst>
              <a:ext uri="{FF2B5EF4-FFF2-40B4-BE49-F238E27FC236}">
                <a16:creationId xmlns:a16="http://schemas.microsoft.com/office/drawing/2014/main" id="{0B116334-D16F-8D41-8814-5497D074C9B4}"/>
              </a:ext>
            </a:extLst>
          </p:cNvPr>
          <p:cNvSpPr/>
          <p:nvPr/>
        </p:nvSpPr>
        <p:spPr>
          <a:xfrm>
            <a:off x="1524001" y="6431832"/>
            <a:ext cx="1804416" cy="358560"/>
          </a:xfrm>
          <a:prstGeom prst="rect">
            <a:avLst/>
          </a:prstGeom>
          <a:solidFill>
            <a:schemeClr val="bg1"/>
          </a:solidFill>
          <a:ln w="9525" cap="flat">
            <a:solidFill>
              <a:srgbClr val="FFFFFF"/>
            </a:solidFill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defTabSz="914400" rtl="0" latinLnBrk="1" hangingPunct="0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defRPr/>
            </a:pPr>
            <a:endParaRPr lang="en-US" b="1">
              <a:solidFill>
                <a:srgbClr val="FFFFFF"/>
              </a:solidFill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4CF3A7E-88E2-8A4A-9860-6611D4FAEF8B}"/>
              </a:ext>
            </a:extLst>
          </p:cNvPr>
          <p:cNvSpPr/>
          <p:nvPr/>
        </p:nvSpPr>
        <p:spPr>
          <a:xfrm>
            <a:off x="347473" y="6363645"/>
            <a:ext cx="1998133" cy="358560"/>
          </a:xfrm>
          <a:prstGeom prst="rect">
            <a:avLst/>
          </a:prstGeom>
          <a:solidFill>
            <a:schemeClr val="bg1"/>
          </a:solidFill>
          <a:ln w="9525" cap="flat">
            <a:solidFill>
              <a:srgbClr val="FFFFFF"/>
            </a:solidFill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defTabSz="914400" rtl="0" latinLnBrk="1" hangingPunct="0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</a:pPr>
            <a:endParaRPr lang="en-US" b="1">
              <a:solidFill>
                <a:srgbClr val="FFFFFF"/>
              </a:solidFill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1B6BE50-778A-A94B-AF1E-1FD5330FBD16}"/>
              </a:ext>
            </a:extLst>
          </p:cNvPr>
          <p:cNvSpPr txBox="1">
            <a:spLocks/>
          </p:cNvSpPr>
          <p:nvPr/>
        </p:nvSpPr>
        <p:spPr>
          <a:xfrm>
            <a:off x="738051" y="5163884"/>
            <a:ext cx="9072219" cy="7478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lIns="38100" tIns="45720" rIns="3810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uFill>
                  <a:solidFill/>
                </a:uFill>
                <a:latin typeface="+mj-lt"/>
                <a:ea typeface="+mj-ea"/>
                <a:cs typeface="+mj-cs"/>
                <a:sym typeface="Arial"/>
              </a:defRPr>
            </a:lvl1pPr>
            <a:lvl2pPr indent="228600" algn="ctr">
              <a:defRPr sz="44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2pPr>
            <a:lvl3pPr indent="457200" algn="ctr">
              <a:defRPr sz="44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3pPr>
            <a:lvl4pPr indent="685800" algn="ctr">
              <a:defRPr sz="44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4pPr>
            <a:lvl5pPr indent="914400" algn="ctr">
              <a:defRPr sz="44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5pPr>
            <a:lvl6pPr indent="1143000" algn="ctr">
              <a:defRPr sz="44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6pPr>
            <a:lvl7pPr indent="1371600" algn="ctr">
              <a:defRPr sz="44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7pPr>
            <a:lvl8pPr indent="1600200" algn="ctr">
              <a:defRPr sz="44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8pPr>
            <a:lvl9pPr indent="1828800" algn="ctr">
              <a:defRPr sz="44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/>
                </a:uFill>
                <a:latin typeface="Helvetica" pitchFamily="2" charset="0"/>
                <a:sym typeface="Arial"/>
              </a:rPr>
              <a:t>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>
                <a:solidFill/>
              </a:uFill>
              <a:latin typeface="Helvetica" pitchFamily="2" charset="0"/>
              <a:sym typeface="Arial"/>
            </a:endParaRPr>
          </a:p>
          <a:p>
            <a:pPr marL="457200" lvl="0" indent="-457200" defTabSz="914400">
              <a:buFontTx/>
              <a:buChar char="-"/>
              <a:defRPr/>
            </a:pPr>
            <a:r>
              <a:rPr lang="en-US" sz="1600" dirty="0">
                <a:solidFill>
                  <a:prstClr val="black"/>
                </a:solidFill>
                <a:latin typeface="Helvetica" pitchFamily="2" charset="0"/>
              </a:rPr>
              <a:t>Work distal in nephron (poor diuretic effect)</a:t>
            </a:r>
          </a:p>
          <a:p>
            <a:pPr marL="457200" lvl="0" indent="-457200" defTabSz="914400">
              <a:buFontTx/>
              <a:buChar char="-"/>
              <a:defRPr/>
            </a:pPr>
            <a:r>
              <a:rPr lang="en-US" sz="1600" dirty="0">
                <a:solidFill>
                  <a:prstClr val="black"/>
                </a:solidFill>
                <a:latin typeface="Helvetica" pitchFamily="2" charset="0"/>
              </a:rPr>
              <a:t>Might counterbalance distal hypertrophy with chronic use of high dose LD</a:t>
            </a:r>
          </a:p>
          <a:p>
            <a:pPr marL="457200" indent="-457200" defTabSz="914400">
              <a:buFontTx/>
              <a:buChar char="-"/>
              <a:defRPr/>
            </a:pPr>
            <a:r>
              <a:rPr lang="en-US" sz="1600" dirty="0">
                <a:solidFill>
                  <a:prstClr val="black"/>
                </a:solidFill>
                <a:latin typeface="Helvetica" pitchFamily="2" charset="0"/>
              </a:rPr>
              <a:t>Also work in low eGFR states</a:t>
            </a:r>
          </a:p>
          <a:p>
            <a:pPr marL="457200" indent="-457200" defTabSz="914400">
              <a:buFontTx/>
              <a:buChar char="-"/>
              <a:defRPr/>
            </a:pPr>
            <a:r>
              <a:rPr lang="en-US" sz="1600" dirty="0">
                <a:solidFill>
                  <a:prstClr val="black"/>
                </a:solidFill>
                <a:latin typeface="Helvetica" pitchFamily="2" charset="0"/>
              </a:rPr>
              <a:t>Slow GI absorption (need to be given hours before LD)</a:t>
            </a:r>
          </a:p>
          <a:p>
            <a:pPr marL="457200" indent="-457200" defTabSz="914400">
              <a:buFontTx/>
              <a:buChar char="-"/>
              <a:defRPr/>
            </a:pPr>
            <a:r>
              <a:rPr lang="en-US" sz="1600" dirty="0">
                <a:solidFill>
                  <a:prstClr val="black"/>
                </a:solidFill>
                <a:latin typeface="Helvetica" pitchFamily="2" charset="0"/>
              </a:rPr>
              <a:t>Protein bound like loop diuretics</a:t>
            </a:r>
          </a:p>
          <a:p>
            <a:pPr marL="457200" indent="-457200" defTabSz="914400">
              <a:buFontTx/>
              <a:buChar char="-"/>
              <a:defRPr/>
            </a:pPr>
            <a:r>
              <a:rPr lang="en-US" sz="1600" dirty="0">
                <a:solidFill>
                  <a:prstClr val="black"/>
                </a:solidFill>
                <a:latin typeface="Helvetica" pitchFamily="2" charset="0"/>
              </a:rPr>
              <a:t>Long half life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>
                <a:solidFill/>
              </a:uFill>
              <a:latin typeface="Helvetica" pitchFamily="2" charset="0"/>
              <a:sym typeface="Arial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922A44D-C057-B54E-923C-CCD113613B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934" y="1699104"/>
            <a:ext cx="3931485" cy="2159232"/>
          </a:xfrm>
          <a:prstGeom prst="rect">
            <a:avLst/>
          </a:prstGeom>
        </p:spPr>
      </p:pic>
      <p:sp>
        <p:nvSpPr>
          <p:cNvPr id="8" name="Shape 137">
            <a:extLst>
              <a:ext uri="{FF2B5EF4-FFF2-40B4-BE49-F238E27FC236}">
                <a16:creationId xmlns:a16="http://schemas.microsoft.com/office/drawing/2014/main" id="{311EF66F-5843-C049-A81D-E2555AEAE882}"/>
              </a:ext>
            </a:extLst>
          </p:cNvPr>
          <p:cNvSpPr/>
          <p:nvPr/>
        </p:nvSpPr>
        <p:spPr>
          <a:xfrm>
            <a:off x="8159017" y="6232840"/>
            <a:ext cx="6159500" cy="2616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>
            <a:spAutoFit/>
          </a:bodyPr>
          <a:lstStyle>
            <a:lvl1pPr defTabSz="914400">
              <a:buClr>
                <a:srgbClr val="FFFFFF"/>
              </a:buClr>
              <a:defRPr sz="1400" b="1" i="1">
                <a:solidFill>
                  <a:srgbClr val="FFFFFF"/>
                </a:solidFill>
                <a:effectLst>
                  <a:outerShdw blurRad="38100" dist="381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lvl="0">
              <a:defRPr sz="1800" b="0" i="0">
                <a:solidFill>
                  <a:srgbClr val="000000"/>
                </a:solidFill>
                <a:effectLst/>
                <a:uFillTx/>
              </a:defRPr>
            </a:pPr>
            <a:r>
              <a:rPr lang="fr-FR" sz="1200" b="0" i="0" dirty="0" err="1">
                <a:solidFill>
                  <a:srgbClr val="000000"/>
                </a:solidFill>
                <a:effectLst/>
                <a:uFill>
                  <a:solidFill>
                    <a:srgbClr val="FFFFFF"/>
                  </a:solidFill>
                </a:uFill>
              </a:rPr>
              <a:t>Mullens</a:t>
            </a:r>
            <a:r>
              <a:rPr lang="fr-FR" sz="1200" b="0" i="0" dirty="0">
                <a:solidFill>
                  <a:srgbClr val="000000"/>
                </a:solidFill>
                <a:effectLst/>
                <a:uFill>
                  <a:solidFill>
                    <a:srgbClr val="FFFFFF"/>
                  </a:solidFill>
                </a:uFill>
              </a:rPr>
              <a:t> W</a:t>
            </a:r>
            <a:r>
              <a:rPr sz="1200" b="0" i="0" dirty="0">
                <a:solidFill>
                  <a:srgbClr val="000000"/>
                </a:solidFill>
                <a:effectLst/>
                <a:uFill>
                  <a:solidFill>
                    <a:srgbClr val="FFFFFF"/>
                  </a:solidFill>
                </a:uFill>
              </a:rPr>
              <a:t>,</a:t>
            </a:r>
            <a:r>
              <a:rPr lang="fr-FR" sz="1200" b="0" i="0" dirty="0">
                <a:solidFill>
                  <a:srgbClr val="000000"/>
                </a:solidFill>
                <a:effectLst/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fr-FR" sz="1200" b="0" i="0" dirty="0" err="1">
                <a:solidFill>
                  <a:srgbClr val="000000"/>
                </a:solidFill>
                <a:effectLst/>
                <a:uFill>
                  <a:solidFill>
                    <a:srgbClr val="FFFFFF"/>
                  </a:solidFill>
                </a:uFill>
              </a:rPr>
              <a:t>Eur</a:t>
            </a:r>
            <a:r>
              <a:rPr lang="fr-FR" sz="1200" b="0" i="0" dirty="0">
                <a:solidFill>
                  <a:srgbClr val="000000"/>
                </a:solidFill>
                <a:effectLst/>
                <a:uFill>
                  <a:solidFill>
                    <a:srgbClr val="FFFFFF"/>
                  </a:solidFill>
                </a:uFill>
              </a:rPr>
              <a:t> J </a:t>
            </a:r>
            <a:r>
              <a:rPr lang="fr-FR" sz="1200" b="0" i="0" dirty="0" err="1">
                <a:solidFill>
                  <a:srgbClr val="000000"/>
                </a:solidFill>
                <a:effectLst/>
                <a:uFill>
                  <a:solidFill>
                    <a:srgbClr val="FFFFFF"/>
                  </a:solidFill>
                </a:uFill>
              </a:rPr>
              <a:t>Heart</a:t>
            </a:r>
            <a:r>
              <a:rPr lang="fr-FR" sz="1200" b="0" i="0" dirty="0">
                <a:solidFill>
                  <a:srgbClr val="000000"/>
                </a:solidFill>
                <a:effectLst/>
                <a:uFill>
                  <a:solidFill>
                    <a:srgbClr val="FFFFFF"/>
                  </a:solidFill>
                </a:uFill>
              </a:rPr>
              <a:t> Fail 2019; 21:137-155.</a:t>
            </a:r>
            <a:endParaRPr sz="1200" b="0" i="0" dirty="0">
              <a:solidFill>
                <a:srgbClr val="000000"/>
              </a:solidFill>
              <a:effectLst/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7DA640A7-B5C1-5047-B546-97F679479FAE}"/>
              </a:ext>
            </a:extLst>
          </p:cNvPr>
          <p:cNvSpPr/>
          <p:nvPr/>
        </p:nvSpPr>
        <p:spPr>
          <a:xfrm>
            <a:off x="3635224" y="306638"/>
            <a:ext cx="47371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uFill>
                  <a:solidFill/>
                </a:uFill>
                <a:latin typeface="Helvetica" pitchFamily="2" charset="0"/>
                <a:sym typeface="Arial"/>
              </a:rPr>
              <a:t>Thiazides, know how to use them</a:t>
            </a:r>
            <a:endParaRPr lang="nl-BE" dirty="0"/>
          </a:p>
        </p:txBody>
      </p:sp>
      <p:pic>
        <p:nvPicPr>
          <p:cNvPr id="10" name="Picture 14" descr="Figure 3 NEW and IMPROVED JACC.eps">
            <a:extLst>
              <a:ext uri="{FF2B5EF4-FFF2-40B4-BE49-F238E27FC236}">
                <a16:creationId xmlns:a16="http://schemas.microsoft.com/office/drawing/2014/main" id="{161663FE-0148-F24A-B277-73FC7AAFF63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25" b="-917"/>
          <a:stretch/>
        </p:blipFill>
        <p:spPr>
          <a:xfrm>
            <a:off x="6373900" y="2168366"/>
            <a:ext cx="5856501" cy="1958807"/>
          </a:xfrm>
          <a:prstGeom prst="rect">
            <a:avLst/>
          </a:prstGeom>
          <a:ln w="38100">
            <a:noFill/>
          </a:ln>
        </p:spPr>
      </p:pic>
      <p:sp>
        <p:nvSpPr>
          <p:cNvPr id="11" name="Rectangle 7">
            <a:extLst>
              <a:ext uri="{FF2B5EF4-FFF2-40B4-BE49-F238E27FC236}">
                <a16:creationId xmlns:a16="http://schemas.microsoft.com/office/drawing/2014/main" id="{6B603FD3-6B1D-2544-98F5-85DE4E7E35D1}"/>
              </a:ext>
            </a:extLst>
          </p:cNvPr>
          <p:cNvSpPr/>
          <p:nvPr/>
        </p:nvSpPr>
        <p:spPr>
          <a:xfrm>
            <a:off x="6367233" y="3310372"/>
            <a:ext cx="1191808" cy="408188"/>
          </a:xfrm>
          <a:prstGeom prst="rect">
            <a:avLst/>
          </a:prstGeom>
          <a:noFill/>
          <a:ln w="1270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55977325-91E1-BC47-A205-B41123D4E7A0}"/>
              </a:ext>
            </a:extLst>
          </p:cNvPr>
          <p:cNvSpPr txBox="1"/>
          <p:nvPr/>
        </p:nvSpPr>
        <p:spPr>
          <a:xfrm>
            <a:off x="7840422" y="1850330"/>
            <a:ext cx="1663631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BE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itchFamily="2" charset="0"/>
                <a:sym typeface="Helvetica"/>
              </a:rPr>
              <a:t>Metolazone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96CFF3B1-63D1-704F-B721-AC8C8DA5D715}"/>
              </a:ext>
            </a:extLst>
          </p:cNvPr>
          <p:cNvSpPr txBox="1"/>
          <p:nvPr/>
        </p:nvSpPr>
        <p:spPr>
          <a:xfrm>
            <a:off x="9935508" y="1859668"/>
            <a:ext cx="3041174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BE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itchFamily="2" charset="0"/>
                <a:sym typeface="Helvetica"/>
              </a:rPr>
              <a:t>High dose loop diuretics</a:t>
            </a:r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1FB9640E-0F00-374F-9417-9EDB77436288}"/>
              </a:ext>
            </a:extLst>
          </p:cNvPr>
          <p:cNvSpPr/>
          <p:nvPr/>
        </p:nvSpPr>
        <p:spPr>
          <a:xfrm>
            <a:off x="8110249" y="6509214"/>
            <a:ext cx="40334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" dirty="0" err="1">
                <a:latin typeface="Arial" panose="020B0604020202020204" pitchFamily="34" charset="0"/>
                <a:cs typeface="Arial" panose="020B0604020202020204" pitchFamily="34" charset="0"/>
              </a:rPr>
              <a:t>Brisco-Bacik</a:t>
            </a:r>
            <a:r>
              <a:rPr lang="en" dirty="0">
                <a:latin typeface="Arial" panose="020B0604020202020204" pitchFamily="34" charset="0"/>
                <a:cs typeface="Arial" panose="020B0604020202020204" pitchFamily="34" charset="0"/>
              </a:rPr>
              <a:t>, J Card Fail 2017</a:t>
            </a:r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 abstract supplement S56.</a:t>
            </a:r>
            <a:endParaRPr kumimoji="0" lang="nl-NL" b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511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>
            <a:extLst>
              <a:ext uri="{FF2B5EF4-FFF2-40B4-BE49-F238E27FC236}">
                <a16:creationId xmlns:a16="http://schemas.microsoft.com/office/drawing/2014/main" id="{0B116334-D16F-8D41-8814-5497D074C9B4}"/>
              </a:ext>
            </a:extLst>
          </p:cNvPr>
          <p:cNvSpPr/>
          <p:nvPr/>
        </p:nvSpPr>
        <p:spPr>
          <a:xfrm>
            <a:off x="1524001" y="6431832"/>
            <a:ext cx="1804416" cy="358560"/>
          </a:xfrm>
          <a:prstGeom prst="rect">
            <a:avLst/>
          </a:prstGeom>
          <a:solidFill>
            <a:schemeClr val="bg1"/>
          </a:solidFill>
          <a:ln w="9525" cap="flat">
            <a:solidFill>
              <a:srgbClr val="FFFFFF"/>
            </a:solidFill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defTabSz="914400" rtl="0" latinLnBrk="1" hangingPunct="0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defRPr/>
            </a:pPr>
            <a:endParaRPr lang="en-US" b="1">
              <a:solidFill>
                <a:srgbClr val="FFFFFF"/>
              </a:solidFill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4CF3A7E-88E2-8A4A-9860-6611D4FAEF8B}"/>
              </a:ext>
            </a:extLst>
          </p:cNvPr>
          <p:cNvSpPr/>
          <p:nvPr/>
        </p:nvSpPr>
        <p:spPr>
          <a:xfrm>
            <a:off x="347473" y="6363645"/>
            <a:ext cx="1998133" cy="358560"/>
          </a:xfrm>
          <a:prstGeom prst="rect">
            <a:avLst/>
          </a:prstGeom>
          <a:solidFill>
            <a:schemeClr val="bg1"/>
          </a:solidFill>
          <a:ln w="9525" cap="flat">
            <a:solidFill>
              <a:srgbClr val="FFFFFF"/>
            </a:solidFill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defTabSz="914400" rtl="0" latinLnBrk="1" hangingPunct="0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</a:pPr>
            <a:endParaRPr lang="en-US" b="1">
              <a:solidFill>
                <a:srgbClr val="FFFFFF"/>
              </a:solidFill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7DA640A7-B5C1-5047-B546-97F679479FAE}"/>
              </a:ext>
            </a:extLst>
          </p:cNvPr>
          <p:cNvSpPr/>
          <p:nvPr/>
        </p:nvSpPr>
        <p:spPr>
          <a:xfrm>
            <a:off x="2140030" y="260612"/>
            <a:ext cx="83125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09585" rtl="0"/>
            <a:r>
              <a:rPr lang="en-GB" sz="2400" kern="1200" dirty="0">
                <a:solidFill>
                  <a:schemeClr val="tx1"/>
                </a:solidFill>
                <a:latin typeface="Trebuchet MS" panose="020B0603020202020204" pitchFamily="34" charset="0"/>
              </a:rPr>
              <a:t>CLOROTIC: 25 mg </a:t>
            </a:r>
            <a:r>
              <a:rPr lang="en-GB" sz="2400" kern="1200" dirty="0" err="1">
                <a:solidFill>
                  <a:schemeClr val="tx1"/>
                </a:solidFill>
                <a:latin typeface="Trebuchet MS" panose="020B0603020202020204" pitchFamily="34" charset="0"/>
              </a:rPr>
              <a:t>hydrocholorothiazide</a:t>
            </a:r>
            <a:r>
              <a:rPr lang="en-GB" sz="2400" kern="1200" dirty="0">
                <a:solidFill>
                  <a:schemeClr val="tx1"/>
                </a:solidFill>
                <a:latin typeface="Trebuchet MS" panose="020B0603020202020204" pitchFamily="34" charset="0"/>
              </a:rPr>
              <a:t> vs placebo in ADHF</a:t>
            </a:r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1FB9640E-0F00-374F-9417-9EDB77436288}"/>
              </a:ext>
            </a:extLst>
          </p:cNvPr>
          <p:cNvSpPr/>
          <p:nvPr/>
        </p:nvSpPr>
        <p:spPr>
          <a:xfrm>
            <a:off x="8863585" y="6513393"/>
            <a:ext cx="316625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" i="1" dirty="0" err="1">
                <a:latin typeface="Arial" panose="020B0604020202020204" pitchFamily="34" charset="0"/>
                <a:cs typeface="Arial" panose="020B0604020202020204" pitchFamily="34" charset="0"/>
              </a:rPr>
              <a:t>Trullas</a:t>
            </a:r>
            <a:r>
              <a:rPr lang="en" i="1" dirty="0">
                <a:latin typeface="Arial" panose="020B0604020202020204" pitchFamily="34" charset="0"/>
                <a:cs typeface="Arial" panose="020B0604020202020204" pitchFamily="34" charset="0"/>
              </a:rPr>
              <a:t> JC et al. </a:t>
            </a:r>
            <a:r>
              <a:rPr lang="en" i="1" dirty="0" err="1"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  <a:r>
              <a:rPr lang="en" i="1" dirty="0">
                <a:latin typeface="Arial" panose="020B0604020202020204" pitchFamily="34" charset="0"/>
                <a:cs typeface="Arial" panose="020B0604020202020204" pitchFamily="34" charset="0"/>
              </a:rPr>
              <a:t> Heart J 2022 in press. </a:t>
            </a:r>
            <a:r>
              <a:rPr lang="nl-BE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nl-NL" b="0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Helvetica"/>
            </a:endParaRPr>
          </a:p>
        </p:txBody>
      </p:sp>
      <p:pic>
        <p:nvPicPr>
          <p:cNvPr id="2" name="New picture">
            <a:extLst>
              <a:ext uri="{FF2B5EF4-FFF2-40B4-BE49-F238E27FC236}">
                <a16:creationId xmlns:a16="http://schemas.microsoft.com/office/drawing/2014/main" id="{85BECBA2-AB12-959E-B16A-6DCB92FD796C}"/>
              </a:ext>
            </a:extLst>
          </p:cNvPr>
          <p:cNvPicPr/>
          <p:nvPr/>
        </p:nvPicPr>
        <p:blipFill rotWithShape="1">
          <a:blip r:embed="rId3"/>
          <a:srcRect t="28425"/>
          <a:stretch/>
        </p:blipFill>
        <p:spPr>
          <a:xfrm>
            <a:off x="1972491" y="1058093"/>
            <a:ext cx="8647611" cy="488877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05796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>
            <a:extLst>
              <a:ext uri="{FF2B5EF4-FFF2-40B4-BE49-F238E27FC236}">
                <a16:creationId xmlns:a16="http://schemas.microsoft.com/office/drawing/2014/main" id="{0B116334-D16F-8D41-8814-5497D074C9B4}"/>
              </a:ext>
            </a:extLst>
          </p:cNvPr>
          <p:cNvSpPr/>
          <p:nvPr/>
        </p:nvSpPr>
        <p:spPr>
          <a:xfrm>
            <a:off x="1524001" y="6431832"/>
            <a:ext cx="1804416" cy="358560"/>
          </a:xfrm>
          <a:prstGeom prst="rect">
            <a:avLst/>
          </a:prstGeom>
          <a:solidFill>
            <a:schemeClr val="bg1"/>
          </a:solidFill>
          <a:ln w="9525" cap="flat">
            <a:solidFill>
              <a:srgbClr val="FFFFFF"/>
            </a:solidFill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defTabSz="914400" rtl="0" latinLnBrk="1" hangingPunct="0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defRPr/>
            </a:pPr>
            <a:endParaRPr lang="en-US" b="1">
              <a:solidFill>
                <a:srgbClr val="FFFFFF"/>
              </a:solidFill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4CF3A7E-88E2-8A4A-9860-6611D4FAEF8B}"/>
              </a:ext>
            </a:extLst>
          </p:cNvPr>
          <p:cNvSpPr/>
          <p:nvPr/>
        </p:nvSpPr>
        <p:spPr>
          <a:xfrm>
            <a:off x="347473" y="6363645"/>
            <a:ext cx="1998133" cy="358560"/>
          </a:xfrm>
          <a:prstGeom prst="rect">
            <a:avLst/>
          </a:prstGeom>
          <a:solidFill>
            <a:schemeClr val="bg1"/>
          </a:solidFill>
          <a:ln w="9525" cap="flat">
            <a:solidFill>
              <a:srgbClr val="FFFFFF"/>
            </a:solidFill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defTabSz="914400" rtl="0" latinLnBrk="1" hangingPunct="0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</a:pPr>
            <a:endParaRPr lang="en-US" b="1">
              <a:solidFill>
                <a:srgbClr val="FFFFFF"/>
              </a:solidFill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8" name="Shape 587">
            <a:extLst>
              <a:ext uri="{FF2B5EF4-FFF2-40B4-BE49-F238E27FC236}">
                <a16:creationId xmlns:a16="http://schemas.microsoft.com/office/drawing/2014/main" id="{A2D2F29D-7AB0-E24E-BB37-6ABFB8DD7D4A}"/>
              </a:ext>
            </a:extLst>
          </p:cNvPr>
          <p:cNvSpPr txBox="1">
            <a:spLocks/>
          </p:cNvSpPr>
          <p:nvPr/>
        </p:nvSpPr>
        <p:spPr>
          <a:xfrm>
            <a:off x="1657255" y="42588"/>
            <a:ext cx="9144000" cy="13827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 anchor="ctr">
            <a:normAutofit/>
          </a:bodyPr>
          <a:lstStyle>
            <a:lvl1pPr algn="ctr">
              <a:defRPr sz="4400" b="1">
                <a:solidFill>
                  <a:srgbClr val="FFFB00"/>
                </a:solidFill>
                <a:uFill>
                  <a:solidFill>
                    <a:srgbClr val="FFFB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  <a:lvl2pPr indent="228600" algn="ctr">
              <a:defRPr sz="44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2pPr>
            <a:lvl3pPr indent="457200" algn="ctr">
              <a:defRPr sz="44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3pPr>
            <a:lvl4pPr indent="685800" algn="ctr">
              <a:defRPr sz="44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4pPr>
            <a:lvl5pPr indent="914400" algn="ctr">
              <a:defRPr sz="44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5pPr>
            <a:lvl6pPr indent="1143000" algn="ctr">
              <a:defRPr sz="44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6pPr>
            <a:lvl7pPr indent="1371600" algn="ctr">
              <a:defRPr sz="44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7pPr>
            <a:lvl8pPr indent="1600200" algn="ctr">
              <a:defRPr sz="44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8pPr>
            <a:lvl9pPr indent="1828800" algn="ctr">
              <a:defRPr sz="44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defTabSz="914400">
              <a:defRPr sz="1800" b="0">
                <a:solidFill>
                  <a:srgbClr val="000000"/>
                </a:solidFill>
                <a:effectLst/>
                <a:uFillTx/>
              </a:defRPr>
            </a:pPr>
            <a:r>
              <a:rPr lang="fr-FR" sz="2400" b="0" dirty="0">
                <a:solidFill>
                  <a:srgbClr val="000000"/>
                </a:solidFill>
              </a:rPr>
              <a:t>High dose </a:t>
            </a:r>
            <a:r>
              <a:rPr lang="fr-FR" sz="2400" b="0" dirty="0" err="1">
                <a:solidFill>
                  <a:srgbClr val="000000"/>
                </a:solidFill>
              </a:rPr>
              <a:t>spiro</a:t>
            </a:r>
            <a:r>
              <a:rPr lang="fr-FR" sz="2400" b="0" dirty="0">
                <a:solidFill>
                  <a:srgbClr val="000000"/>
                </a:solidFill>
              </a:rPr>
              <a:t> for </a:t>
            </a:r>
            <a:r>
              <a:rPr lang="fr-FR" sz="2400" b="0" dirty="0" err="1">
                <a:solidFill>
                  <a:srgbClr val="000000"/>
                </a:solidFill>
              </a:rPr>
              <a:t>advanced</a:t>
            </a:r>
            <a:r>
              <a:rPr lang="fr-FR" sz="2400" b="0" dirty="0">
                <a:solidFill>
                  <a:srgbClr val="000000"/>
                </a:solidFill>
              </a:rPr>
              <a:t> </a:t>
            </a:r>
            <a:r>
              <a:rPr lang="fr-FR" sz="2400" b="0" dirty="0" err="1">
                <a:solidFill>
                  <a:srgbClr val="000000"/>
                </a:solidFill>
              </a:rPr>
              <a:t>decompensated</a:t>
            </a:r>
            <a:r>
              <a:rPr lang="fr-FR" sz="2400" b="0" dirty="0">
                <a:solidFill>
                  <a:srgbClr val="000000"/>
                </a:solidFill>
              </a:rPr>
              <a:t> </a:t>
            </a:r>
            <a:r>
              <a:rPr lang="fr-FR" sz="2400" b="0" dirty="0" err="1">
                <a:solidFill>
                  <a:srgbClr val="000000"/>
                </a:solidFill>
              </a:rPr>
              <a:t>heart</a:t>
            </a:r>
            <a:r>
              <a:rPr lang="fr-FR" sz="2400" b="0" dirty="0">
                <a:solidFill>
                  <a:srgbClr val="000000"/>
                </a:solidFill>
              </a:rPr>
              <a:t> </a:t>
            </a:r>
            <a:r>
              <a:rPr lang="fr-FR" sz="2400" b="0" dirty="0" err="1">
                <a:solidFill>
                  <a:srgbClr val="000000"/>
                </a:solidFill>
              </a:rPr>
              <a:t>failure</a:t>
            </a:r>
            <a:br>
              <a:rPr lang="fr-FR" sz="2400" b="0" dirty="0">
                <a:solidFill>
                  <a:srgbClr val="000000"/>
                </a:solidFill>
              </a:rPr>
            </a:br>
            <a:r>
              <a:rPr lang="fr-FR" sz="2400" b="0" dirty="0">
                <a:solidFill>
                  <a:srgbClr val="000000"/>
                </a:solidFill>
                <a:uFillTx/>
              </a:rPr>
              <a:t>ATHENA trial</a:t>
            </a:r>
            <a:endParaRPr lang="fr-FR" sz="2400" b="0" dirty="0">
              <a:solidFill>
                <a:srgbClr val="000000"/>
              </a:solidFill>
            </a:endParaRP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80D73FE0-8E80-E645-8FFF-93CE15F68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410" y="1267355"/>
            <a:ext cx="8314932" cy="4856700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97EA8FE8-8086-304B-A2F4-1DDF34B3DF03}"/>
              </a:ext>
            </a:extLst>
          </p:cNvPr>
          <p:cNvSpPr/>
          <p:nvPr/>
        </p:nvSpPr>
        <p:spPr>
          <a:xfrm>
            <a:off x="8863585" y="6472612"/>
            <a:ext cx="32223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000000"/>
                </a:solidFill>
              </a:rPr>
              <a:t>Butler J et al. JAMA </a:t>
            </a:r>
            <a:r>
              <a:rPr lang="fr-FR" dirty="0" err="1">
                <a:solidFill>
                  <a:srgbClr val="000000"/>
                </a:solidFill>
              </a:rPr>
              <a:t>Cardiol</a:t>
            </a:r>
            <a:r>
              <a:rPr lang="fr-FR" dirty="0">
                <a:solidFill>
                  <a:srgbClr val="000000"/>
                </a:solidFill>
              </a:rPr>
              <a:t>. 2017;2:950-958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219068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79647" y="3421770"/>
            <a:ext cx="3964848" cy="546123"/>
          </a:xfrm>
        </p:spPr>
        <p:txBody>
          <a:bodyPr>
            <a:noAutofit/>
          </a:bodyPr>
          <a:lstStyle/>
          <a:p>
            <a:r>
              <a:rPr lang="en-US" sz="2400" b="0" dirty="0">
                <a:solidFill>
                  <a:schemeClr val="tx1"/>
                </a:solidFill>
              </a:rPr>
              <a:t>HF induces a state of increased proximal renal sodium reabsorption, </a:t>
            </a:r>
            <a:br>
              <a:rPr lang="en-US" sz="2400" b="0" dirty="0">
                <a:solidFill>
                  <a:schemeClr val="tx1"/>
                </a:solidFill>
              </a:rPr>
            </a:br>
            <a:r>
              <a:rPr lang="en-US" sz="2400" b="0" dirty="0">
                <a:solidFill>
                  <a:schemeClr val="tx1"/>
                </a:solidFill>
              </a:rPr>
              <a:t>but loop diuretics, thiazides, MRA work distal at loop of Henle</a:t>
            </a:r>
            <a:br>
              <a:rPr lang="en-US" sz="2400" b="0" dirty="0">
                <a:solidFill>
                  <a:schemeClr val="tx1"/>
                </a:solidFill>
              </a:rPr>
            </a:br>
            <a:br>
              <a:rPr lang="en-US" sz="2400" b="0" dirty="0">
                <a:solidFill>
                  <a:schemeClr val="tx1"/>
                </a:solidFill>
              </a:rPr>
            </a:br>
            <a:endParaRPr lang="en-US" sz="2400" b="0" dirty="0">
              <a:solidFill>
                <a:schemeClr val="tx1"/>
              </a:solidFill>
            </a:endParaRP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A4D39EC0-2E8D-6E46-BC07-9FBA101DAA54}"/>
              </a:ext>
            </a:extLst>
          </p:cNvPr>
          <p:cNvSpPr txBox="1"/>
          <p:nvPr/>
        </p:nvSpPr>
        <p:spPr>
          <a:xfrm>
            <a:off x="8179647" y="6376649"/>
            <a:ext cx="6269771" cy="707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sym typeface="Helvetica"/>
              </a:rPr>
              <a:t>Mullens W et al. J Am Coll Card 2009;53:589-96. 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sym typeface="Helvetica"/>
              </a:rPr>
              <a:t>Mullens W et al. </a:t>
            </a:r>
            <a:r>
              <a:rPr kumimoji="0" lang="en-US" sz="1333" b="0" i="1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sym typeface="Helvetica"/>
              </a:rPr>
              <a:t>Eur</a:t>
            </a:r>
            <a:r>
              <a:rPr kumimoji="0" lang="en-US" sz="1333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"/>
                <a:sym typeface="Helvetica"/>
              </a:rPr>
              <a:t> J Heart Fail 2019; 21:137-155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33" b="0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"/>
              <a:sym typeface="Helvetica"/>
            </a:endParaRP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06F2101A-B14B-0BD8-707F-1135064DC6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926" y="1493860"/>
            <a:ext cx="6984127" cy="3855820"/>
          </a:xfrm>
          <a:prstGeom prst="rect">
            <a:avLst/>
          </a:pr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B5D7AF00-1BEB-781A-63E6-E9B6F967FFDA}"/>
              </a:ext>
            </a:extLst>
          </p:cNvPr>
          <p:cNvSpPr/>
          <p:nvPr/>
        </p:nvSpPr>
        <p:spPr>
          <a:xfrm>
            <a:off x="1112417" y="3079803"/>
            <a:ext cx="2043159" cy="1079821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Helvetica"/>
            </a:endParaRP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A72D456D-5DCE-677A-C71F-AA0AFA7B14C6}"/>
              </a:ext>
            </a:extLst>
          </p:cNvPr>
          <p:cNvSpPr/>
          <p:nvPr/>
        </p:nvSpPr>
        <p:spPr>
          <a:xfrm>
            <a:off x="6692348" y="1921565"/>
            <a:ext cx="1226705" cy="1500205"/>
          </a:xfrm>
          <a:prstGeom prst="rect">
            <a:avLst/>
          </a:prstGeom>
          <a:noFill/>
          <a:ln w="38100" cap="flat">
            <a:solidFill>
              <a:srgbClr val="C00000"/>
            </a:solidFill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</a:pPr>
            <a:endParaRPr kumimoji="0" lang="nl-BE" sz="1200" b="1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A8B6661A-94B6-5E82-CFBF-184B616E4ACA}"/>
              </a:ext>
            </a:extLst>
          </p:cNvPr>
          <p:cNvSpPr/>
          <p:nvPr/>
        </p:nvSpPr>
        <p:spPr>
          <a:xfrm>
            <a:off x="3751794" y="1676400"/>
            <a:ext cx="1085249" cy="1119809"/>
          </a:xfrm>
          <a:prstGeom prst="rect">
            <a:avLst/>
          </a:prstGeom>
          <a:noFill/>
          <a:ln w="38100" cap="flat">
            <a:solidFill>
              <a:srgbClr val="C00000"/>
            </a:solidFill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</a:pPr>
            <a:endParaRPr kumimoji="0" lang="nl-BE" sz="1200" b="1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+mn-lt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4742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7280" y="521904"/>
            <a:ext cx="10515600" cy="546123"/>
          </a:xfrm>
        </p:spPr>
        <p:txBody>
          <a:bodyPr>
            <a:normAutofit/>
          </a:bodyPr>
          <a:lstStyle/>
          <a:p>
            <a:r>
              <a:rPr lang="en-US" sz="2400" b="0" dirty="0">
                <a:solidFill>
                  <a:schemeClr val="tx1"/>
                </a:solidFill>
              </a:rPr>
              <a:t>Acetazolamide might improve loop diuretic efficiency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A4D39EC0-2E8D-6E46-BC07-9FBA101DAA54}"/>
              </a:ext>
            </a:extLst>
          </p:cNvPr>
          <p:cNvSpPr txBox="1"/>
          <p:nvPr/>
        </p:nvSpPr>
        <p:spPr>
          <a:xfrm>
            <a:off x="7706757" y="6403206"/>
            <a:ext cx="13094188" cy="1117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Helvetica"/>
              </a:rPr>
              <a:t>Mullens W et al. </a:t>
            </a:r>
            <a:r>
              <a:rPr kumimoji="0" lang="en-US" sz="1333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Helvetica"/>
              </a:rPr>
              <a:t>Eur</a:t>
            </a:r>
            <a:r>
              <a:rPr kumimoji="0" lang="en-US" sz="1333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Helvetica"/>
              </a:rPr>
              <a:t> Heart J 2017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Helvetica"/>
              </a:rPr>
              <a:t>Verbrugge</a:t>
            </a:r>
            <a:r>
              <a:rPr kumimoji="0" lang="en-US" sz="1333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Helvetica"/>
              </a:rPr>
              <a:t> F et al. Acta </a:t>
            </a:r>
            <a:r>
              <a:rPr kumimoji="0" lang="en-US" sz="1333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Helvetica"/>
              </a:rPr>
              <a:t>Cardiol</a:t>
            </a:r>
            <a:r>
              <a:rPr kumimoji="0" lang="en-US" sz="1333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Helvetica"/>
              </a:rPr>
              <a:t> 2015  + </a:t>
            </a:r>
            <a:r>
              <a:rPr kumimoji="0" lang="en-US" sz="1333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Helvetica"/>
              </a:rPr>
              <a:t>Eur</a:t>
            </a:r>
            <a:r>
              <a:rPr kumimoji="0" lang="en-US" sz="1333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Helvetica"/>
              </a:rPr>
              <a:t> J Heart Fail 2019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33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Arial"/>
              <a:cs typeface="Calibri" panose="020F0502020204030204" pitchFamily="34" charset="0"/>
              <a:sym typeface="Helvetica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33" b="0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Helvetica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33" b="0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Helvetica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4B646B08-F0D6-882F-5426-5CCBF29ACF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9132" y="2013131"/>
            <a:ext cx="9504245" cy="360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5230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10D77BB6-66D3-596F-7726-BBCAAA4FA4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773"/>
          <a:stretch/>
        </p:blipFill>
        <p:spPr>
          <a:xfrm>
            <a:off x="0" y="-346705"/>
            <a:ext cx="12191997" cy="7204706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E7D4253C-7ADC-C6B4-1393-433C5FE134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6732" y="0"/>
            <a:ext cx="1545265" cy="55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7966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7441" y="224612"/>
            <a:ext cx="10515600" cy="546123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Methods: trial procedures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C5E1E87A-1C7E-3FFF-97C1-974748871070}"/>
              </a:ext>
            </a:extLst>
          </p:cNvPr>
          <p:cNvSpPr txBox="1"/>
          <p:nvPr/>
        </p:nvSpPr>
        <p:spPr>
          <a:xfrm>
            <a:off x="8025041" y="6488668"/>
            <a:ext cx="6096000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latinLnBrk="1" hangingPunct="0"/>
            <a:r>
              <a:rPr lang="en-US" sz="1333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Mullens W et al. </a:t>
            </a:r>
            <a:r>
              <a:rPr lang="en-US" sz="1333" i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</a:t>
            </a:r>
            <a:r>
              <a:rPr lang="en-US" sz="1333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J Heart Fail. 2018;20:1591-1600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B74E45F-1F0B-1E02-BEA1-6080659626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1978" y="983236"/>
            <a:ext cx="5148045" cy="508043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4C12DCDD-FF35-D335-5E36-E12960E875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6732" y="0"/>
            <a:ext cx="1545265" cy="55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3559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4BE2B04-0BB7-C824-1C77-48AD48D0E894}"/>
              </a:ext>
            </a:extLst>
          </p:cNvPr>
          <p:cNvSpPr txBox="1">
            <a:spLocks/>
          </p:cNvSpPr>
          <p:nvPr/>
        </p:nvSpPr>
        <p:spPr>
          <a:xfrm>
            <a:off x="432001" y="1069784"/>
            <a:ext cx="11628194" cy="5217600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400" b="1" i="0" kern="1200" dirty="0" smtClean="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1pPr>
            <a:lvl2pPr marL="266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2000" b="0" i="0" kern="1200" dirty="0" smtClean="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2pPr>
            <a:lvl3pPr marL="531812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 dirty="0" smtClean="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3pPr>
            <a:lvl4pPr marL="8096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 dirty="0" smtClean="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4pPr>
            <a:lvl5pPr marL="1076325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800" b="0" i="0" kern="1200" dirty="0" smtClean="0">
                <a:solidFill>
                  <a:schemeClr val="tx1"/>
                </a:solidFill>
                <a:latin typeface="+mn-lt"/>
                <a:ea typeface="+mn-ea"/>
                <a:cs typeface="Verdana"/>
              </a:defRPr>
            </a:lvl5pPr>
            <a:lvl6pPr marL="1981200" indent="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en-US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nl-BE" dirty="0"/>
              <a:t>Primary end point:</a:t>
            </a:r>
          </a:p>
          <a:p>
            <a:pPr>
              <a:lnSpc>
                <a:spcPct val="150000"/>
              </a:lnSpc>
            </a:pPr>
            <a:r>
              <a:rPr lang="nl-BE" b="0" dirty="0"/>
              <a:t>Successful decongestion defined as congestion score </a:t>
            </a:r>
            <a:r>
              <a:rPr lang="nl-BE" b="0" kern="0" dirty="0">
                <a:solidFill>
                  <a:prstClr val="black"/>
                </a:solidFill>
                <a:ea typeface="ＭＳ Ｐゴシック"/>
              </a:rPr>
              <a:t>≤1 </a:t>
            </a:r>
            <a:r>
              <a:rPr lang="nl-BE" b="0" dirty="0"/>
              <a:t>within 3 days after randomization without an indication for escalation of decongestive therapy </a:t>
            </a:r>
          </a:p>
          <a:p>
            <a:pPr>
              <a:lnSpc>
                <a:spcPct val="150000"/>
              </a:lnSpc>
            </a:pPr>
            <a:r>
              <a:rPr lang="nl-BE" sz="1067" b="0" dirty="0"/>
              <a:t>												</a:t>
            </a:r>
            <a:r>
              <a:rPr lang="nl-BE" b="0" dirty="0"/>
              <a:t>= </a:t>
            </a:r>
          </a:p>
          <a:p>
            <a:pPr>
              <a:lnSpc>
                <a:spcPct val="150000"/>
              </a:lnSpc>
              <a:buClr>
                <a:schemeClr val="tx1"/>
              </a:buClr>
            </a:pPr>
            <a:endParaRPr lang="nl-BE" b="0" u="sng" dirty="0"/>
          </a:p>
          <a:p>
            <a:pPr>
              <a:lnSpc>
                <a:spcPct val="150000"/>
              </a:lnSpc>
            </a:pPr>
            <a:endParaRPr lang="nl-BE" b="0" u="sng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ED66362-E691-D6C2-964A-6C09CBE1609B}"/>
              </a:ext>
            </a:extLst>
          </p:cNvPr>
          <p:cNvSpPr txBox="1">
            <a:spLocks/>
          </p:cNvSpPr>
          <p:nvPr/>
        </p:nvSpPr>
        <p:spPr>
          <a:xfrm>
            <a:off x="3683700" y="297554"/>
            <a:ext cx="10515600" cy="546123"/>
          </a:xfrm>
          <a:prstGeom prst="rect">
            <a:avLst/>
          </a:prstGeom>
        </p:spPr>
        <p:txBody>
          <a:bodyPr vert="horz" lIns="121920" tIns="60960" rIns="121920" bIns="60960" rtlCol="0"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1" i="0" kern="1200" smtClean="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</a:lstStyle>
          <a:p>
            <a:r>
              <a:rPr lang="nl-BE" sz="3200" b="0" dirty="0">
                <a:solidFill>
                  <a:schemeClr val="tx1"/>
                </a:solidFill>
              </a:rPr>
              <a:t>Methods: primary end point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F1FCCDD4-8763-2710-7AB2-363154D2F3C1}"/>
              </a:ext>
            </a:extLst>
          </p:cNvPr>
          <p:cNvSpPr txBox="1"/>
          <p:nvPr/>
        </p:nvSpPr>
        <p:spPr>
          <a:xfrm>
            <a:off x="8025041" y="6488668"/>
            <a:ext cx="6096000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latinLnBrk="1" hangingPunct="0"/>
            <a:r>
              <a:rPr lang="en-US" sz="1333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Mullens W et al. </a:t>
            </a:r>
            <a:r>
              <a:rPr lang="en-US" sz="1333" i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</a:t>
            </a:r>
            <a:r>
              <a:rPr lang="en-US" sz="1333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J Heart Fail. 2018;20:1591-1600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11B72CF-A234-89F8-67D7-3C93E4F05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6732" y="0"/>
            <a:ext cx="1545265" cy="558237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BBF25CE8-0961-3B11-E718-B2775C235A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01" y="3464108"/>
            <a:ext cx="10427094" cy="2923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346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CEB60071-9F80-684D-AD64-0C485735120F}"/>
              </a:ext>
            </a:extLst>
          </p:cNvPr>
          <p:cNvSpPr txBox="1">
            <a:spLocks/>
          </p:cNvSpPr>
          <p:nvPr/>
        </p:nvSpPr>
        <p:spPr>
          <a:xfrm>
            <a:off x="621793" y="613341"/>
            <a:ext cx="8796469" cy="960109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700"/>
              </a:spcBef>
              <a:buClr>
                <a:srgbClr val="000000"/>
              </a:buClr>
              <a:buSzPct val="100000"/>
              <a:buChar char="•"/>
              <a:defRPr sz="32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1pPr>
            <a:lvl2pPr marL="783771" indent="-326571">
              <a:spcBef>
                <a:spcPts val="700"/>
              </a:spcBef>
              <a:buClr>
                <a:srgbClr val="000000"/>
              </a:buClr>
              <a:buSzPct val="100000"/>
              <a:buChar char="•"/>
              <a:defRPr sz="32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2pPr>
            <a:lvl3pPr marL="1219200" indent="-304800">
              <a:spcBef>
                <a:spcPts val="700"/>
              </a:spcBef>
              <a:buClr>
                <a:srgbClr val="000000"/>
              </a:buClr>
              <a:buSzPct val="100000"/>
              <a:buChar char="•"/>
              <a:defRPr sz="32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3pPr>
            <a:lvl4pPr marL="1737360" indent="-365760">
              <a:spcBef>
                <a:spcPts val="700"/>
              </a:spcBef>
              <a:buClr>
                <a:srgbClr val="000000"/>
              </a:buClr>
              <a:buSzPct val="100000"/>
              <a:buChar char="•"/>
              <a:defRPr sz="32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4pPr>
            <a:lvl5pPr marL="2194560" indent="-365760">
              <a:spcBef>
                <a:spcPts val="700"/>
              </a:spcBef>
              <a:buClr>
                <a:srgbClr val="000000"/>
              </a:buClr>
              <a:buSzPct val="100000"/>
              <a:buChar char="•"/>
              <a:defRPr sz="32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5pPr>
            <a:lvl6pPr marL="3365500" indent="-914400">
              <a:spcBef>
                <a:spcPts val="700"/>
              </a:spcBef>
              <a:buClr>
                <a:srgbClr val="000000"/>
              </a:buClr>
              <a:buSzPct val="171000"/>
              <a:buChar char="•"/>
              <a:defRPr sz="32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6pPr>
            <a:lvl7pPr marL="3721100" indent="-914400">
              <a:spcBef>
                <a:spcPts val="700"/>
              </a:spcBef>
              <a:buClr>
                <a:srgbClr val="000000"/>
              </a:buClr>
              <a:buSzPct val="171000"/>
              <a:buChar char="•"/>
              <a:defRPr sz="32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7pPr>
            <a:lvl8pPr marL="4076700" indent="-914400">
              <a:spcBef>
                <a:spcPts val="700"/>
              </a:spcBef>
              <a:buClr>
                <a:srgbClr val="000000"/>
              </a:buClr>
              <a:buSzPct val="171000"/>
              <a:buChar char="•"/>
              <a:defRPr sz="32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8pPr>
            <a:lvl9pPr marL="4432300" indent="-914400">
              <a:spcBef>
                <a:spcPts val="700"/>
              </a:spcBef>
              <a:buClr>
                <a:srgbClr val="000000"/>
              </a:buClr>
              <a:buSzPct val="171000"/>
              <a:buChar char="•"/>
              <a:defRPr sz="32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defTabSz="914400">
              <a:buNone/>
            </a:pPr>
            <a:r>
              <a:rPr lang="fr-FR" sz="2400" dirty="0" err="1">
                <a:latin typeface="Helvetica" pitchFamily="2" charset="0"/>
              </a:rPr>
              <a:t>Disclosures</a:t>
            </a:r>
            <a:r>
              <a:rPr lang="fr-FR" sz="2400" dirty="0">
                <a:latin typeface="Helvetica" pitchFamily="2" charset="0"/>
              </a:rPr>
              <a:t> 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ABE5FF9B-E27E-F04E-8F4B-B79A611F3FAF}"/>
              </a:ext>
            </a:extLst>
          </p:cNvPr>
          <p:cNvSpPr txBox="1">
            <a:spLocks/>
          </p:cNvSpPr>
          <p:nvPr/>
        </p:nvSpPr>
        <p:spPr>
          <a:xfrm>
            <a:off x="591370" y="1573450"/>
            <a:ext cx="11033759" cy="3582237"/>
          </a:xfrm>
        </p:spPr>
        <p:txBody>
          <a:bodyPr/>
          <a:lstStyle>
            <a:lvl1pPr marL="266693" indent="-266693" algn="l" defTabSz="914377" rtl="0" eaLnBrk="1" latinLnBrk="0" hangingPunct="1">
              <a:spcBef>
                <a:spcPct val="20000"/>
              </a:spcBef>
              <a:buClr>
                <a:srgbClr val="D00040"/>
              </a:buClr>
              <a:buFont typeface="Arial" pitchFamily="34" charset="0"/>
              <a:buChar char="•"/>
              <a:defRPr sz="1800" b="1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ea typeface="+mn-ea"/>
                <a:cs typeface="Verdana"/>
              </a:defRPr>
            </a:lvl1pPr>
            <a:lvl2pPr marL="531800" indent="-265107" algn="l" defTabSz="914377" rtl="0" eaLnBrk="1" latinLnBrk="0" hangingPunct="1">
              <a:spcBef>
                <a:spcPct val="20000"/>
              </a:spcBef>
              <a:buClr>
                <a:srgbClr val="D00040"/>
              </a:buClr>
              <a:buFont typeface="Arial" pitchFamily="34" charset="0"/>
              <a:buChar char="•"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ea typeface="+mn-ea"/>
                <a:cs typeface="Verdana"/>
              </a:defRPr>
            </a:lvl2pPr>
            <a:lvl3pPr marL="809605" indent="-277806" algn="l" defTabSz="914377" rtl="0" eaLnBrk="1" latinLnBrk="0" hangingPunct="1">
              <a:spcBef>
                <a:spcPct val="20000"/>
              </a:spcBef>
              <a:buClr>
                <a:srgbClr val="D00040"/>
              </a:buClr>
              <a:buFont typeface="Arial" pitchFamily="34" charset="0"/>
              <a:buChar char="•"/>
              <a:defRPr sz="14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ea typeface="+mn-ea"/>
                <a:cs typeface="Verdana"/>
              </a:defRPr>
            </a:lvl3pPr>
            <a:lvl4pPr marL="1076298" indent="-266693" algn="l" defTabSz="914377" rtl="0" eaLnBrk="1" latinLnBrk="0" hangingPunct="1">
              <a:spcBef>
                <a:spcPct val="20000"/>
              </a:spcBef>
              <a:buClr>
                <a:srgbClr val="D00040"/>
              </a:buClr>
              <a:buFont typeface="Arial" pitchFamily="34" charset="0"/>
              <a:buChar char="•"/>
              <a:defRPr sz="14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ea typeface="+mn-ea"/>
                <a:cs typeface="Verdana"/>
              </a:defRPr>
            </a:lvl4pPr>
            <a:lvl5pPr marL="1342992" indent="-266693" algn="l" defTabSz="914377" rtl="0" eaLnBrk="1" latinLnBrk="0" hangingPunct="1">
              <a:spcBef>
                <a:spcPct val="20000"/>
              </a:spcBef>
              <a:buClr>
                <a:srgbClr val="D00040"/>
              </a:buClr>
              <a:buFont typeface="Arial" pitchFamily="34" charset="0"/>
              <a:buChar char="•"/>
              <a:defRPr sz="14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Verdana"/>
                <a:ea typeface="+mn-ea"/>
                <a:cs typeface="Verdana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fr-FR" sz="2000" b="0" dirty="0">
              <a:solidFill>
                <a:schemeClr val="tx1"/>
              </a:solidFill>
              <a:latin typeface="Helvetica" pitchFamily="2" charset="0"/>
            </a:endParaRPr>
          </a:p>
          <a:p>
            <a:pPr marL="0" indent="0" algn="just">
              <a:buNone/>
            </a:pPr>
            <a:r>
              <a:rPr lang="fr-FR" sz="2000" b="0" dirty="0" err="1">
                <a:solidFill>
                  <a:schemeClr val="tx1"/>
                </a:solidFill>
                <a:latin typeface="Helvetica" pitchFamily="2" charset="0"/>
              </a:rPr>
              <a:t>Speekers</a:t>
            </a:r>
            <a:r>
              <a:rPr lang="fr-FR" sz="2000" b="0" dirty="0">
                <a:solidFill>
                  <a:schemeClr val="tx1"/>
                </a:solidFill>
                <a:latin typeface="Helvetica" pitchFamily="2" charset="0"/>
              </a:rPr>
              <a:t> </a:t>
            </a:r>
            <a:r>
              <a:rPr lang="fr-FR" sz="2000" b="0" dirty="0" err="1">
                <a:solidFill>
                  <a:schemeClr val="tx1"/>
                </a:solidFill>
                <a:latin typeface="Helvetica" pitchFamily="2" charset="0"/>
              </a:rPr>
              <a:t>fee</a:t>
            </a:r>
            <a:r>
              <a:rPr lang="fr-FR" sz="2000" b="0" dirty="0">
                <a:solidFill>
                  <a:schemeClr val="tx1"/>
                </a:solidFill>
                <a:latin typeface="Helvetica" pitchFamily="2" charset="0"/>
              </a:rPr>
              <a:t> </a:t>
            </a:r>
            <a:r>
              <a:rPr lang="fr-FR" sz="2000" b="0" dirty="0" err="1">
                <a:solidFill>
                  <a:schemeClr val="tx1"/>
                </a:solidFill>
                <a:latin typeface="Helvetica" pitchFamily="2" charset="0"/>
              </a:rPr>
              <a:t>from</a:t>
            </a:r>
            <a:r>
              <a:rPr lang="fr-FR" sz="2000" b="0" dirty="0">
                <a:solidFill>
                  <a:schemeClr val="tx1"/>
                </a:solidFill>
                <a:latin typeface="Helvetica" pitchFamily="2" charset="0"/>
              </a:rPr>
              <a:t> </a:t>
            </a:r>
            <a:r>
              <a:rPr lang="fr-FR" sz="2000" b="0" dirty="0" err="1">
                <a:solidFill>
                  <a:schemeClr val="tx1"/>
                </a:solidFill>
                <a:latin typeface="Helvetica" pitchFamily="2" charset="0"/>
              </a:rPr>
              <a:t>Medtronic</a:t>
            </a:r>
            <a:r>
              <a:rPr lang="fr-FR" sz="2000" b="0" dirty="0">
                <a:solidFill>
                  <a:schemeClr val="tx1"/>
                </a:solidFill>
                <a:latin typeface="Helvetica" pitchFamily="2" charset="0"/>
              </a:rPr>
              <a:t>, Abbott, Novartis, </a:t>
            </a:r>
            <a:r>
              <a:rPr lang="fr-FR" sz="2000" b="0" dirty="0" err="1">
                <a:solidFill>
                  <a:schemeClr val="tx1"/>
                </a:solidFill>
                <a:latin typeface="Helvetica" pitchFamily="2" charset="0"/>
              </a:rPr>
              <a:t>Vifor</a:t>
            </a:r>
            <a:r>
              <a:rPr lang="fr-FR" sz="2000" b="0" dirty="0">
                <a:solidFill>
                  <a:schemeClr val="tx1"/>
                </a:solidFill>
                <a:latin typeface="Helvetica" pitchFamily="2" charset="0"/>
              </a:rPr>
              <a:t> Pharma, Astra Zenica, Boehringer </a:t>
            </a:r>
            <a:r>
              <a:rPr lang="fr-FR" sz="2000" b="0" dirty="0" err="1">
                <a:solidFill>
                  <a:schemeClr val="tx1"/>
                </a:solidFill>
                <a:latin typeface="Helvetica" pitchFamily="2" charset="0"/>
              </a:rPr>
              <a:t>Ingelheim</a:t>
            </a:r>
            <a:r>
              <a:rPr lang="fr-FR" sz="2000" b="0" dirty="0">
                <a:solidFill>
                  <a:schemeClr val="tx1"/>
                </a:solidFill>
                <a:latin typeface="Helvetica" pitchFamily="2" charset="0"/>
              </a:rPr>
              <a:t>, Pfizer, Novo </a:t>
            </a:r>
            <a:r>
              <a:rPr lang="fr-FR" sz="2000" b="0" dirty="0" err="1">
                <a:solidFill>
                  <a:schemeClr val="tx1"/>
                </a:solidFill>
                <a:latin typeface="Helvetica" pitchFamily="2" charset="0"/>
              </a:rPr>
              <a:t>Nordisk</a:t>
            </a:r>
            <a:endParaRPr lang="fr-FR" sz="2000" b="0" dirty="0">
              <a:solidFill>
                <a:schemeClr val="tx1"/>
              </a:solidFill>
              <a:latin typeface="Helvetica" pitchFamily="2" charset="0"/>
            </a:endParaRPr>
          </a:p>
          <a:p>
            <a:pPr marL="0" indent="0" algn="just">
              <a:buNone/>
            </a:pPr>
            <a:endParaRPr lang="fr-FR" sz="2000" b="0" dirty="0">
              <a:solidFill>
                <a:schemeClr val="tx1"/>
              </a:solidFill>
              <a:latin typeface="Helvetica" pitchFamily="2" charset="0"/>
            </a:endParaRPr>
          </a:p>
          <a:p>
            <a:pPr marL="0" indent="0" algn="just">
              <a:buNone/>
            </a:pPr>
            <a:r>
              <a:rPr lang="fr-FR" sz="2000" b="0" dirty="0" err="1">
                <a:solidFill>
                  <a:schemeClr val="tx1"/>
                </a:solidFill>
                <a:latin typeface="Helvetica" pitchFamily="2" charset="0"/>
              </a:rPr>
              <a:t>Heart</a:t>
            </a:r>
            <a:r>
              <a:rPr lang="fr-FR" sz="2000" b="0" dirty="0">
                <a:solidFill>
                  <a:schemeClr val="tx1"/>
                </a:solidFill>
                <a:latin typeface="Helvetica" pitchFamily="2" charset="0"/>
              </a:rPr>
              <a:t> </a:t>
            </a:r>
            <a:r>
              <a:rPr lang="fr-FR" sz="2000" b="0" dirty="0" err="1">
                <a:solidFill>
                  <a:schemeClr val="tx1"/>
                </a:solidFill>
                <a:latin typeface="Helvetica" pitchFamily="2" charset="0"/>
              </a:rPr>
              <a:t>failure</a:t>
            </a:r>
            <a:r>
              <a:rPr lang="fr-FR" sz="2000" b="0" dirty="0">
                <a:solidFill>
                  <a:schemeClr val="tx1"/>
                </a:solidFill>
                <a:latin typeface="Helvetica" pitchFamily="2" charset="0"/>
              </a:rPr>
              <a:t> </a:t>
            </a:r>
            <a:r>
              <a:rPr lang="fr-FR" sz="2000" b="0" dirty="0" err="1">
                <a:solidFill>
                  <a:schemeClr val="tx1"/>
                </a:solidFill>
                <a:latin typeface="Helvetica" pitchFamily="2" charset="0"/>
              </a:rPr>
              <a:t>specialist</a:t>
            </a:r>
            <a:r>
              <a:rPr lang="fr-FR" sz="2000" b="0" dirty="0">
                <a:solidFill>
                  <a:schemeClr val="tx1"/>
                </a:solidFill>
                <a:latin typeface="Helvetica" pitchFamily="2" charset="0"/>
              </a:rPr>
              <a:t> </a:t>
            </a:r>
            <a:r>
              <a:rPr lang="fr-FR" sz="2000" b="0" dirty="0" err="1">
                <a:solidFill>
                  <a:schemeClr val="tx1"/>
                </a:solidFill>
                <a:latin typeface="Helvetica" pitchFamily="2" charset="0"/>
              </a:rPr>
              <a:t>who</a:t>
            </a:r>
            <a:r>
              <a:rPr lang="fr-FR" sz="2000" b="0" dirty="0">
                <a:solidFill>
                  <a:schemeClr val="tx1"/>
                </a:solidFill>
                <a:latin typeface="Helvetica" pitchFamily="2" charset="0"/>
              </a:rPr>
              <a:t> </a:t>
            </a:r>
            <a:r>
              <a:rPr lang="fr-FR" sz="2000" b="0" dirty="0" err="1">
                <a:solidFill>
                  <a:schemeClr val="tx1"/>
                </a:solidFill>
                <a:latin typeface="Helvetica" pitchFamily="2" charset="0"/>
              </a:rPr>
              <a:t>should</a:t>
            </a:r>
            <a:r>
              <a:rPr lang="fr-FR" sz="2000" b="0" dirty="0">
                <a:solidFill>
                  <a:schemeClr val="tx1"/>
                </a:solidFill>
                <a:latin typeface="Helvetica" pitchFamily="2" charset="0"/>
              </a:rPr>
              <a:t> have been a </a:t>
            </a:r>
            <a:r>
              <a:rPr lang="fr-FR" sz="2000" b="0" dirty="0" err="1">
                <a:solidFill>
                  <a:schemeClr val="tx1"/>
                </a:solidFill>
                <a:latin typeface="Helvetica" pitchFamily="2" charset="0"/>
              </a:rPr>
              <a:t>nephrologist</a:t>
            </a:r>
            <a:r>
              <a:rPr lang="fr-FR" sz="2000" b="0" dirty="0">
                <a:solidFill>
                  <a:schemeClr val="tx1"/>
                </a:solidFill>
                <a:latin typeface="Helvetica" pitchFamily="2" charset="0"/>
              </a:rPr>
              <a:t>….</a:t>
            </a:r>
          </a:p>
          <a:p>
            <a:pPr marL="0" indent="0" algn="just">
              <a:buNone/>
            </a:pPr>
            <a:endParaRPr lang="fr-FR" sz="2000" b="0" dirty="0">
              <a:solidFill>
                <a:schemeClr val="tx1"/>
              </a:solidFill>
              <a:latin typeface="Helvetica" pitchFamily="2" charset="0"/>
            </a:endParaRPr>
          </a:p>
          <a:p>
            <a:pPr marL="0" indent="0" algn="just">
              <a:buNone/>
            </a:pPr>
            <a:endParaRPr lang="fr-FR" sz="2000" b="0" dirty="0">
              <a:solidFill>
                <a:schemeClr val="tx1"/>
              </a:solidFill>
              <a:latin typeface="Helvetica" pitchFamily="2" charset="0"/>
            </a:endParaRPr>
          </a:p>
          <a:p>
            <a:pPr marL="0" indent="0" algn="just">
              <a:buNone/>
            </a:pPr>
            <a:endParaRPr lang="fr-FR" sz="2000" b="0" dirty="0">
              <a:solidFill>
                <a:schemeClr val="tx1"/>
              </a:solidFill>
              <a:latin typeface="Helvetica" pitchFamily="2" charset="0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18E662BA-3330-AF47-8765-47059183E5D6}"/>
              </a:ext>
            </a:extLst>
          </p:cNvPr>
          <p:cNvSpPr/>
          <p:nvPr/>
        </p:nvSpPr>
        <p:spPr>
          <a:xfrm>
            <a:off x="621793" y="6367146"/>
            <a:ext cx="1998133" cy="358560"/>
          </a:xfrm>
          <a:prstGeom prst="rect">
            <a:avLst/>
          </a:prstGeom>
          <a:solidFill>
            <a:schemeClr val="bg1"/>
          </a:solidFill>
          <a:ln w="9525" cap="flat">
            <a:solidFill>
              <a:srgbClr val="FFFFFF"/>
            </a:solidFill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defTabSz="914400" rtl="0" latinLnBrk="1" hangingPunct="0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</a:pPr>
            <a:endParaRPr lang="en-US" b="1">
              <a:solidFill>
                <a:srgbClr val="FFFFFF"/>
              </a:solidFill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+mn-lt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724665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558" y="147113"/>
            <a:ext cx="10515600" cy="546123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Methods: congestion score</a:t>
            </a:r>
          </a:p>
        </p:txBody>
      </p:sp>
      <p:pic>
        <p:nvPicPr>
          <p:cNvPr id="2049" name="Picture 1" descr="page14image41996560">
            <a:extLst>
              <a:ext uri="{FF2B5EF4-FFF2-40B4-BE49-F238E27FC236}">
                <a16:creationId xmlns:a16="http://schemas.microsoft.com/office/drawing/2014/main" id="{BDA370E6-5C2D-F58F-F369-B2F548864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691" y="1091110"/>
            <a:ext cx="8197335" cy="4999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2662391-5470-57F3-4E86-316E2933E034}"/>
              </a:ext>
            </a:extLst>
          </p:cNvPr>
          <p:cNvSpPr txBox="1"/>
          <p:nvPr/>
        </p:nvSpPr>
        <p:spPr>
          <a:xfrm>
            <a:off x="8025041" y="6488668"/>
            <a:ext cx="6096000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latinLnBrk="1" hangingPunct="0"/>
            <a:r>
              <a:rPr lang="en-US" sz="1333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Mullens W et al. </a:t>
            </a:r>
            <a:r>
              <a:rPr lang="en-US" sz="1333" i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</a:t>
            </a:r>
            <a:r>
              <a:rPr lang="en-US" sz="1333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J Heart Fail. 2018;20:1591-1600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23A560E-1921-04C7-50C8-1223799C07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6732" y="0"/>
            <a:ext cx="1545265" cy="55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5618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B81E57F-AE03-425C-AA8D-0036A0B22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6732" y="0"/>
            <a:ext cx="1545265" cy="558237"/>
          </a:xfrm>
          <a:prstGeom prst="rect">
            <a:avLst/>
          </a:prstGeom>
        </p:spPr>
      </p:pic>
      <p:cxnSp>
        <p:nvCxnSpPr>
          <p:cNvPr id="29" name="Rechte verbindingslijn 28">
            <a:extLst>
              <a:ext uri="{FF2B5EF4-FFF2-40B4-BE49-F238E27FC236}">
                <a16:creationId xmlns:a16="http://schemas.microsoft.com/office/drawing/2014/main" id="{B87EB8B4-0EFF-A422-C3B8-2DACA35FC2A9}"/>
              </a:ext>
            </a:extLst>
          </p:cNvPr>
          <p:cNvCxnSpPr>
            <a:cxnSpLocks/>
          </p:cNvCxnSpPr>
          <p:nvPr/>
        </p:nvCxnSpPr>
        <p:spPr>
          <a:xfrm>
            <a:off x="3642193" y="1191097"/>
            <a:ext cx="0" cy="488808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Afbeelding 30">
            <a:extLst>
              <a:ext uri="{FF2B5EF4-FFF2-40B4-BE49-F238E27FC236}">
                <a16:creationId xmlns:a16="http://schemas.microsoft.com/office/drawing/2014/main" id="{552CD446-C547-0684-36E4-13849B8D66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2889" b="48669"/>
          <a:stretch/>
        </p:blipFill>
        <p:spPr>
          <a:xfrm>
            <a:off x="3649305" y="1191097"/>
            <a:ext cx="2263816" cy="4888087"/>
          </a:xfrm>
          <a:prstGeom prst="rect">
            <a:avLst/>
          </a:prstGeom>
        </p:spPr>
      </p:pic>
      <p:sp>
        <p:nvSpPr>
          <p:cNvPr id="34" name="Rechthoek 33">
            <a:extLst>
              <a:ext uri="{FF2B5EF4-FFF2-40B4-BE49-F238E27FC236}">
                <a16:creationId xmlns:a16="http://schemas.microsoft.com/office/drawing/2014/main" id="{91481184-4154-A210-E6DC-0303335DE746}"/>
              </a:ext>
            </a:extLst>
          </p:cNvPr>
          <p:cNvSpPr/>
          <p:nvPr/>
        </p:nvSpPr>
        <p:spPr>
          <a:xfrm>
            <a:off x="3649304" y="1630182"/>
            <a:ext cx="5342296" cy="210153"/>
          </a:xfrm>
          <a:prstGeom prst="rect">
            <a:avLst/>
          </a:prstGeom>
          <a:noFill/>
          <a:ln w="349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600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AD55B738-6A0D-0DB9-29E6-01031C763070}"/>
              </a:ext>
            </a:extLst>
          </p:cNvPr>
          <p:cNvSpPr/>
          <p:nvPr/>
        </p:nvSpPr>
        <p:spPr>
          <a:xfrm>
            <a:off x="3641143" y="5211118"/>
            <a:ext cx="5342283" cy="210153"/>
          </a:xfrm>
          <a:prstGeom prst="rect">
            <a:avLst/>
          </a:prstGeom>
          <a:noFill/>
          <a:ln w="349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600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D90455DF-9430-9D7F-A7C7-1A41CA859DAF}"/>
              </a:ext>
            </a:extLst>
          </p:cNvPr>
          <p:cNvSpPr/>
          <p:nvPr/>
        </p:nvSpPr>
        <p:spPr>
          <a:xfrm>
            <a:off x="3649305" y="5616662"/>
            <a:ext cx="5335172" cy="462521"/>
          </a:xfrm>
          <a:prstGeom prst="rect">
            <a:avLst/>
          </a:prstGeom>
          <a:noFill/>
          <a:ln w="349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60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56F7167-3522-1772-6C3A-6A04CC091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3764" y="285175"/>
            <a:ext cx="10515600" cy="546123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Results: baseline characteristics (1/2)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C819AC03-36D5-8836-2778-776A73BBEC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728" b="48669"/>
          <a:stretch/>
        </p:blipFill>
        <p:spPr>
          <a:xfrm>
            <a:off x="5913121" y="1191097"/>
            <a:ext cx="4531771" cy="4888087"/>
          </a:xfrm>
          <a:prstGeom prst="rect">
            <a:avLst/>
          </a:prstGeom>
        </p:spPr>
      </p:pic>
      <p:sp>
        <p:nvSpPr>
          <p:cNvPr id="3" name="TextBox 1">
            <a:extLst>
              <a:ext uri="{FF2B5EF4-FFF2-40B4-BE49-F238E27FC236}">
                <a16:creationId xmlns:a16="http://schemas.microsoft.com/office/drawing/2014/main" id="{46C084B6-73B3-8D75-01B4-4C658172359B}"/>
              </a:ext>
            </a:extLst>
          </p:cNvPr>
          <p:cNvSpPr txBox="1"/>
          <p:nvPr/>
        </p:nvSpPr>
        <p:spPr>
          <a:xfrm>
            <a:off x="9428204" y="6494056"/>
            <a:ext cx="2866769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333" i="1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Mullens W et al. N </a:t>
            </a:r>
            <a:r>
              <a:rPr lang="en-US" sz="1333" i="1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Eng</a:t>
            </a:r>
            <a:r>
              <a:rPr lang="en-US" sz="1333" i="1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 J Med 2022.</a:t>
            </a:r>
            <a:endParaRPr lang="en-US" sz="1333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en-US" sz="1333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77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4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B81E57F-AE03-425C-AA8D-0036A0B22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6732" y="0"/>
            <a:ext cx="1545265" cy="558237"/>
          </a:xfrm>
          <a:prstGeom prst="rect">
            <a:avLst/>
          </a:prstGeom>
        </p:spPr>
      </p:pic>
      <p:cxnSp>
        <p:nvCxnSpPr>
          <p:cNvPr id="29" name="Rechte verbindingslijn 28">
            <a:extLst>
              <a:ext uri="{FF2B5EF4-FFF2-40B4-BE49-F238E27FC236}">
                <a16:creationId xmlns:a16="http://schemas.microsoft.com/office/drawing/2014/main" id="{B87EB8B4-0EFF-A422-C3B8-2DACA35FC2A9}"/>
              </a:ext>
            </a:extLst>
          </p:cNvPr>
          <p:cNvCxnSpPr>
            <a:cxnSpLocks/>
          </p:cNvCxnSpPr>
          <p:nvPr/>
        </p:nvCxnSpPr>
        <p:spPr>
          <a:xfrm>
            <a:off x="3641309" y="1192231"/>
            <a:ext cx="0" cy="48187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Afbeelding 30">
            <a:extLst>
              <a:ext uri="{FF2B5EF4-FFF2-40B4-BE49-F238E27FC236}">
                <a16:creationId xmlns:a16="http://schemas.microsoft.com/office/drawing/2014/main" id="{552CD446-C547-0684-36E4-13849B8D66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885" r="72793"/>
          <a:stretch/>
        </p:blipFill>
        <p:spPr>
          <a:xfrm>
            <a:off x="3641312" y="1590677"/>
            <a:ext cx="2271808" cy="467707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91258506-58B9-8285-BD77-F661FFA3CAF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2793" b="95816"/>
          <a:stretch/>
        </p:blipFill>
        <p:spPr>
          <a:xfrm>
            <a:off x="3641311" y="1192231"/>
            <a:ext cx="2271808" cy="398447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0B95658A-FA37-2833-13B6-199124A55593}"/>
              </a:ext>
            </a:extLst>
          </p:cNvPr>
          <p:cNvSpPr/>
          <p:nvPr/>
        </p:nvSpPr>
        <p:spPr>
          <a:xfrm>
            <a:off x="3641309" y="3291840"/>
            <a:ext cx="5335043" cy="200011"/>
          </a:xfrm>
          <a:prstGeom prst="rect">
            <a:avLst/>
          </a:prstGeom>
          <a:noFill/>
          <a:ln w="349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60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BB8A5EE-4C68-4BDD-2BB2-B8408389421C}"/>
              </a:ext>
            </a:extLst>
          </p:cNvPr>
          <p:cNvSpPr txBox="1">
            <a:spLocks/>
          </p:cNvSpPr>
          <p:nvPr/>
        </p:nvSpPr>
        <p:spPr>
          <a:xfrm>
            <a:off x="3350928" y="285175"/>
            <a:ext cx="10515600" cy="546123"/>
          </a:xfrm>
          <a:prstGeom prst="rect">
            <a:avLst/>
          </a:prstGeom>
        </p:spPr>
        <p:txBody>
          <a:bodyPr vert="horz" lIns="121920" tIns="60960" rIns="121920" bIns="60960" rtlCol="0"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1" i="0" kern="1200" smtClean="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</a:lstStyle>
          <a:p>
            <a:r>
              <a:rPr lang="nl-BE" sz="3200" b="0" dirty="0">
                <a:solidFill>
                  <a:schemeClr val="tx1"/>
                </a:solidFill>
              </a:rPr>
              <a:t>Results: baseline characteristics (2/2)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8EC574BD-C63B-C129-3561-D0AE8A5B9A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276" t="50885"/>
          <a:stretch/>
        </p:blipFill>
        <p:spPr>
          <a:xfrm>
            <a:off x="5913119" y="1590676"/>
            <a:ext cx="4569501" cy="467707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55393E9E-727E-305C-BF7F-6CD1CC4D616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276" t="-12" b="95382"/>
          <a:stretch/>
        </p:blipFill>
        <p:spPr>
          <a:xfrm>
            <a:off x="5913118" y="1191096"/>
            <a:ext cx="4569501" cy="440907"/>
          </a:xfrm>
          <a:prstGeom prst="rect">
            <a:avLst/>
          </a:prstGeom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B4F0141A-BA6E-6DDC-B366-3687988145F4}"/>
              </a:ext>
            </a:extLst>
          </p:cNvPr>
          <p:cNvSpPr txBox="1"/>
          <p:nvPr/>
        </p:nvSpPr>
        <p:spPr>
          <a:xfrm>
            <a:off x="9428204" y="6494056"/>
            <a:ext cx="2866769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333" i="1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Mullens W et al. N </a:t>
            </a:r>
            <a:r>
              <a:rPr lang="en-US" sz="1333" i="1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Eng</a:t>
            </a:r>
            <a:r>
              <a:rPr lang="en-US" sz="1333" i="1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 J Med 2022.</a:t>
            </a:r>
            <a:endParaRPr lang="en-US" sz="1333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en-US" sz="1333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579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558" y="147113"/>
            <a:ext cx="10515600" cy="546123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Baseline characteristics: congestion score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42662391-5470-57F3-4E86-316E2933E034}"/>
              </a:ext>
            </a:extLst>
          </p:cNvPr>
          <p:cNvSpPr txBox="1"/>
          <p:nvPr/>
        </p:nvSpPr>
        <p:spPr>
          <a:xfrm>
            <a:off x="8025041" y="6488668"/>
            <a:ext cx="6096000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latinLnBrk="1" hangingPunct="0"/>
            <a:r>
              <a:rPr lang="en-US" sz="1333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Mullens W et al. </a:t>
            </a:r>
            <a:r>
              <a:rPr lang="en-US" sz="1333" i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</a:t>
            </a:r>
            <a:r>
              <a:rPr lang="en-US" sz="1333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J Heart Fail. 2022;online before print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23A560E-1921-04C7-50C8-1223799C0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6732" y="0"/>
            <a:ext cx="1545265" cy="558237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2A9FAF42-B11E-AFCF-04E7-28A18322FE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8158" y="840349"/>
            <a:ext cx="7772400" cy="5351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7434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B81E57F-AE03-425C-AA8D-0036A0B22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6732" y="0"/>
            <a:ext cx="1545265" cy="558237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CA195650-4BF9-8B7C-138F-62C7D2FAB9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786" y="1164991"/>
            <a:ext cx="11628429" cy="473178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5BC7FB7-720D-C23C-1E8E-F99633A18ADC}"/>
              </a:ext>
            </a:extLst>
          </p:cNvPr>
          <p:cNvSpPr txBox="1">
            <a:spLocks/>
          </p:cNvSpPr>
          <p:nvPr/>
        </p:nvSpPr>
        <p:spPr>
          <a:xfrm>
            <a:off x="1394615" y="522369"/>
            <a:ext cx="10515600" cy="546123"/>
          </a:xfrm>
          <a:prstGeom prst="rect">
            <a:avLst/>
          </a:prstGeom>
        </p:spPr>
        <p:txBody>
          <a:bodyPr vert="horz" lIns="121920" tIns="60960" rIns="121920" bIns="60960" rtlCol="0">
            <a:normAutofit fontScale="8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1" i="0" kern="1200" smtClean="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</a:lstStyle>
          <a:p>
            <a:r>
              <a:rPr lang="nl-BE" sz="3200" b="0" dirty="0">
                <a:solidFill>
                  <a:schemeClr val="tx1"/>
                </a:solidFill>
              </a:rPr>
              <a:t>Results: </a:t>
            </a:r>
            <a:r>
              <a:rPr lang="en-US" sz="3200" b="0" dirty="0">
                <a:solidFill>
                  <a:schemeClr val="tx1"/>
                </a:solidFill>
              </a:rPr>
              <a:t>primary end point (successful decongestion within 3 days) </a:t>
            </a:r>
            <a:endParaRPr lang="nl-BE" sz="3200" b="0" dirty="0">
              <a:solidFill>
                <a:schemeClr val="tx1"/>
              </a:solidFill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5A02110-75B4-FF76-2471-76F4539F8D55}"/>
              </a:ext>
            </a:extLst>
          </p:cNvPr>
          <p:cNvSpPr/>
          <p:nvPr/>
        </p:nvSpPr>
        <p:spPr>
          <a:xfrm>
            <a:off x="8718698" y="1956391"/>
            <a:ext cx="2874772" cy="133419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600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784C977C-717E-5E79-34E4-EC26FDA820C6}"/>
              </a:ext>
            </a:extLst>
          </p:cNvPr>
          <p:cNvSpPr txBox="1"/>
          <p:nvPr/>
        </p:nvSpPr>
        <p:spPr>
          <a:xfrm>
            <a:off x="9103456" y="1155521"/>
            <a:ext cx="319151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599" algn="l" defTabSz="479988" rtl="0">
              <a:spcBef>
                <a:spcPct val="20000"/>
              </a:spcBef>
              <a:buClr>
                <a:srgbClr val="C00000"/>
              </a:buClr>
            </a:pPr>
            <a:r>
              <a:rPr lang="nl-BE" sz="2000" i="1" dirty="0"/>
              <a:t>RR = 1.46 (1.17-1.82)</a:t>
            </a:r>
          </a:p>
          <a:p>
            <a:pPr marL="51599" defTabSz="479988">
              <a:spcBef>
                <a:spcPct val="20000"/>
              </a:spcBef>
              <a:buClr>
                <a:srgbClr val="C00000"/>
              </a:buClr>
            </a:pPr>
            <a:r>
              <a:rPr lang="nl-BE" sz="2000" i="1" dirty="0"/>
              <a:t>p = 0.0009</a:t>
            </a:r>
          </a:p>
          <a:p>
            <a:pPr marL="51599" defTabSz="479988">
              <a:spcBef>
                <a:spcPct val="20000"/>
              </a:spcBef>
              <a:buClr>
                <a:srgbClr val="C00000"/>
              </a:buClr>
            </a:pPr>
            <a:r>
              <a:rPr lang="nl-BE" sz="2000" i="1" dirty="0"/>
              <a:t>NNT = 8.5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8A125C-FFD8-BA7D-B816-845524EE1667}"/>
              </a:ext>
            </a:extLst>
          </p:cNvPr>
          <p:cNvSpPr txBox="1"/>
          <p:nvPr/>
        </p:nvSpPr>
        <p:spPr>
          <a:xfrm>
            <a:off x="9428204" y="6494056"/>
            <a:ext cx="2866769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333" i="1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Mullens W et al. N </a:t>
            </a:r>
            <a:r>
              <a:rPr lang="en-US" sz="1333" i="1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Eng</a:t>
            </a:r>
            <a:r>
              <a:rPr lang="en-US" sz="1333" i="1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 J Med 2022.</a:t>
            </a:r>
            <a:endParaRPr lang="en-US" sz="1333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en-US" sz="1333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628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B81E57F-AE03-425C-AA8D-0036A0B22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6732" y="0"/>
            <a:ext cx="1545265" cy="55823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2885AA74-E7A2-C89A-CC28-544FAAB20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358" y="1092174"/>
            <a:ext cx="11653284" cy="458188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68E81069-290B-6DF1-9DCE-13318BF6B639}"/>
              </a:ext>
            </a:extLst>
          </p:cNvPr>
          <p:cNvSpPr txBox="1">
            <a:spLocks/>
          </p:cNvSpPr>
          <p:nvPr/>
        </p:nvSpPr>
        <p:spPr>
          <a:xfrm>
            <a:off x="2030914" y="317379"/>
            <a:ext cx="10515600" cy="558236"/>
          </a:xfrm>
          <a:prstGeom prst="rect">
            <a:avLst/>
          </a:prstGeom>
        </p:spPr>
        <p:txBody>
          <a:bodyPr vert="horz" lIns="121920" tIns="60960" rIns="121920" bIns="60960" rtlCol="0"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1" i="0" kern="1200" smtClean="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</a:lstStyle>
          <a:p>
            <a:r>
              <a:rPr lang="nl-BE" sz="3200" b="0" dirty="0">
                <a:solidFill>
                  <a:schemeClr val="tx1"/>
                </a:solidFill>
              </a:rPr>
              <a:t>Results: </a:t>
            </a:r>
            <a:r>
              <a:rPr lang="en-US" sz="3200" b="0" dirty="0">
                <a:solidFill>
                  <a:schemeClr val="tx1"/>
                </a:solidFill>
              </a:rPr>
              <a:t>successful decongestion at discharge</a:t>
            </a:r>
            <a:endParaRPr lang="nl-BE" sz="3200" b="0" dirty="0">
              <a:solidFill>
                <a:schemeClr val="tx1"/>
              </a:solidFill>
            </a:endParaRP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7E8705AC-B9DE-ECE4-3504-9239C82B0CCD}"/>
              </a:ext>
            </a:extLst>
          </p:cNvPr>
          <p:cNvSpPr/>
          <p:nvPr/>
        </p:nvSpPr>
        <p:spPr>
          <a:xfrm>
            <a:off x="8945526" y="2367255"/>
            <a:ext cx="2619591" cy="83545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60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8EB42FA4-CC8F-F565-833F-8E68783ABB52}"/>
              </a:ext>
            </a:extLst>
          </p:cNvPr>
          <p:cNvSpPr txBox="1"/>
          <p:nvPr/>
        </p:nvSpPr>
        <p:spPr>
          <a:xfrm>
            <a:off x="9430435" y="1171406"/>
            <a:ext cx="327348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599" algn="l" defTabSz="479988" rtl="0">
              <a:spcBef>
                <a:spcPct val="20000"/>
              </a:spcBef>
              <a:buClr>
                <a:srgbClr val="C00000"/>
              </a:buClr>
            </a:pPr>
            <a:r>
              <a:rPr lang="nl-BE" sz="2000" i="1" dirty="0"/>
              <a:t>RR 1.27 (1.13-1.43)</a:t>
            </a:r>
          </a:p>
          <a:p>
            <a:pPr marL="51599" defTabSz="479988">
              <a:spcBef>
                <a:spcPct val="20000"/>
              </a:spcBef>
              <a:buClr>
                <a:srgbClr val="C00000"/>
              </a:buClr>
            </a:pPr>
            <a:r>
              <a:rPr lang="nl-BE" sz="2000" i="1" dirty="0"/>
              <a:t>p = 0.0001</a:t>
            </a:r>
          </a:p>
          <a:p>
            <a:pPr marL="51599" defTabSz="479988">
              <a:spcBef>
                <a:spcPct val="20000"/>
              </a:spcBef>
              <a:buClr>
                <a:srgbClr val="C00000"/>
              </a:buClr>
            </a:pPr>
            <a:r>
              <a:rPr lang="nl-BE" sz="2000" i="1" dirty="0"/>
              <a:t>NNT = 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A564B5-F103-84B8-95AD-C87DFEE9F7C4}"/>
              </a:ext>
            </a:extLst>
          </p:cNvPr>
          <p:cNvSpPr txBox="1"/>
          <p:nvPr/>
        </p:nvSpPr>
        <p:spPr>
          <a:xfrm>
            <a:off x="9428204" y="6494056"/>
            <a:ext cx="2866769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333" i="1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Mullens W et al. N </a:t>
            </a:r>
            <a:r>
              <a:rPr lang="en-US" sz="1333" i="1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Eng</a:t>
            </a:r>
            <a:r>
              <a:rPr lang="en-US" sz="1333" i="1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 J Med 2022.</a:t>
            </a:r>
            <a:endParaRPr lang="en-US" sz="1333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en-US" sz="1333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2065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B81E57F-AE03-425C-AA8D-0036A0B22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6732" y="0"/>
            <a:ext cx="1545265" cy="558237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5D4FDCA6-6A1C-EDDF-9552-E1047F4B2B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01" y="1148317"/>
            <a:ext cx="11157097" cy="488008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3461D5A-148D-CB88-05ED-CB63E1A5F657}"/>
              </a:ext>
            </a:extLst>
          </p:cNvPr>
          <p:cNvSpPr txBox="1">
            <a:spLocks/>
          </p:cNvSpPr>
          <p:nvPr/>
        </p:nvSpPr>
        <p:spPr>
          <a:xfrm>
            <a:off x="1779373" y="369365"/>
            <a:ext cx="10515600" cy="546123"/>
          </a:xfrm>
          <a:prstGeom prst="rect">
            <a:avLst/>
          </a:prstGeom>
        </p:spPr>
        <p:txBody>
          <a:bodyPr vert="horz" lIns="121920" tIns="60960" rIns="121920" bIns="60960" rtlCol="0"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1" i="0" kern="1200" smtClean="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</a:lstStyle>
          <a:p>
            <a:r>
              <a:rPr lang="nl-BE" sz="3200" b="0" dirty="0">
                <a:solidFill>
                  <a:schemeClr val="tx1"/>
                </a:solidFill>
              </a:rPr>
              <a:t>Results: </a:t>
            </a:r>
            <a:r>
              <a:rPr lang="en-US" sz="3200" b="0" dirty="0">
                <a:solidFill>
                  <a:schemeClr val="tx1"/>
                </a:solidFill>
              </a:rPr>
              <a:t>effect of acetazolamide on congestion score</a:t>
            </a:r>
            <a:endParaRPr lang="nl-BE" sz="3200" b="0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97D03A0-E269-A0AA-D0E6-5490D5B3D653}"/>
              </a:ext>
            </a:extLst>
          </p:cNvPr>
          <p:cNvSpPr txBox="1"/>
          <p:nvPr/>
        </p:nvSpPr>
        <p:spPr>
          <a:xfrm>
            <a:off x="9428204" y="6494056"/>
            <a:ext cx="2866769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333" i="1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Mullens W et al. N </a:t>
            </a:r>
            <a:r>
              <a:rPr lang="en-US" sz="1333" i="1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Eng</a:t>
            </a:r>
            <a:r>
              <a:rPr lang="en-US" sz="1333" i="1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 J Med 2022.</a:t>
            </a:r>
            <a:endParaRPr lang="en-US" sz="1333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en-US" sz="1333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0460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B81E57F-AE03-425C-AA8D-0036A0B22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6732" y="0"/>
            <a:ext cx="1545265" cy="558237"/>
          </a:xfrm>
          <a:prstGeom prst="rect">
            <a:avLst/>
          </a:prstGeom>
        </p:spPr>
      </p:pic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32A2BE9B-EAF8-CF2C-1CE7-46D6FD55FB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5608" y="1653788"/>
            <a:ext cx="11760784" cy="3550425"/>
          </a:xfrm>
          <a:ln>
            <a:solidFill>
              <a:schemeClr val="tx1"/>
            </a:solidFill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0F1207AB-5E56-A867-B5DB-943F4DA8D755}"/>
              </a:ext>
            </a:extLst>
          </p:cNvPr>
          <p:cNvSpPr txBox="1">
            <a:spLocks/>
          </p:cNvSpPr>
          <p:nvPr/>
        </p:nvSpPr>
        <p:spPr>
          <a:xfrm>
            <a:off x="1460792" y="559889"/>
            <a:ext cx="10515600" cy="546123"/>
          </a:xfrm>
          <a:prstGeom prst="rect">
            <a:avLst/>
          </a:prstGeom>
        </p:spPr>
        <p:txBody>
          <a:bodyPr vert="horz" lIns="121920" tIns="60960" rIns="121920" bIns="60960" rtlCol="0"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1" i="0" kern="1200" smtClean="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</a:lstStyle>
          <a:p>
            <a:r>
              <a:rPr lang="nl-BE" sz="3200" b="0" dirty="0">
                <a:solidFill>
                  <a:schemeClr val="tx1"/>
                </a:solidFill>
              </a:rPr>
              <a:t>Results: </a:t>
            </a:r>
            <a:r>
              <a:rPr lang="en-US" sz="3200" b="0" dirty="0">
                <a:solidFill>
                  <a:schemeClr val="tx1"/>
                </a:solidFill>
              </a:rPr>
              <a:t>effect of acetazolamide on diuresis and natriuresis</a:t>
            </a:r>
            <a:endParaRPr lang="nl-BE" sz="3200" b="0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6E609E-5C65-2F22-D15B-6FD019466ADC}"/>
              </a:ext>
            </a:extLst>
          </p:cNvPr>
          <p:cNvSpPr txBox="1"/>
          <p:nvPr/>
        </p:nvSpPr>
        <p:spPr>
          <a:xfrm>
            <a:off x="9428204" y="6494056"/>
            <a:ext cx="2866769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333" i="1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Mullens W et al. N </a:t>
            </a:r>
            <a:r>
              <a:rPr lang="en-US" sz="1333" i="1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Eng</a:t>
            </a:r>
            <a:r>
              <a:rPr lang="en-US" sz="1333" i="1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 J Med 2022.</a:t>
            </a:r>
            <a:endParaRPr lang="en-US" sz="1333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en-US" sz="1333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4467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B81E57F-AE03-425C-AA8D-0036A0B22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6732" y="0"/>
            <a:ext cx="1545265" cy="55823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B9C46B1-D152-909A-FF6F-4391C96C5912}"/>
              </a:ext>
            </a:extLst>
          </p:cNvPr>
          <p:cNvSpPr txBox="1">
            <a:spLocks/>
          </p:cNvSpPr>
          <p:nvPr/>
        </p:nvSpPr>
        <p:spPr>
          <a:xfrm>
            <a:off x="3613559" y="398416"/>
            <a:ext cx="10515600" cy="546123"/>
          </a:xfrm>
          <a:prstGeom prst="rect">
            <a:avLst/>
          </a:prstGeom>
        </p:spPr>
        <p:txBody>
          <a:bodyPr vert="horz" lIns="121920" tIns="60960" rIns="121920" bIns="60960" rtlCol="0"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1" i="0" kern="1200" smtClean="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</a:lstStyle>
          <a:p>
            <a:r>
              <a:rPr lang="nl-BE" sz="3200" b="0" dirty="0">
                <a:solidFill>
                  <a:schemeClr val="tx1"/>
                </a:solidFill>
              </a:rPr>
              <a:t>Results: </a:t>
            </a:r>
            <a:r>
              <a:rPr lang="en-US" sz="3200" b="0" dirty="0">
                <a:solidFill>
                  <a:schemeClr val="tx1"/>
                </a:solidFill>
              </a:rPr>
              <a:t>secondary end points</a:t>
            </a:r>
            <a:endParaRPr lang="nl-BE" sz="3200" b="0" dirty="0">
              <a:solidFill>
                <a:schemeClr val="tx1"/>
              </a:solidFill>
            </a:endParaRP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B8618790-DA21-325A-C520-32F34A5C2E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03" y="1330842"/>
            <a:ext cx="11184604" cy="419631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AA776D3-42EF-3E03-FD45-CA82FC9B35F3}"/>
              </a:ext>
            </a:extLst>
          </p:cNvPr>
          <p:cNvSpPr txBox="1"/>
          <p:nvPr/>
        </p:nvSpPr>
        <p:spPr>
          <a:xfrm>
            <a:off x="9428204" y="6494056"/>
            <a:ext cx="2866769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333" i="1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Mullens W et al. N </a:t>
            </a:r>
            <a:r>
              <a:rPr lang="en-US" sz="1333" i="1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Eng</a:t>
            </a:r>
            <a:r>
              <a:rPr lang="en-US" sz="1333" i="1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 J Med 2022.</a:t>
            </a:r>
            <a:endParaRPr lang="en-US" sz="1333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en-US" sz="1333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4318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B81E57F-AE03-425C-AA8D-0036A0B22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6732" y="0"/>
            <a:ext cx="1545265" cy="55823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D177745-C8BA-61EC-8646-80BAAB9D6416}"/>
              </a:ext>
            </a:extLst>
          </p:cNvPr>
          <p:cNvSpPr txBox="1">
            <a:spLocks/>
          </p:cNvSpPr>
          <p:nvPr/>
        </p:nvSpPr>
        <p:spPr>
          <a:xfrm>
            <a:off x="3780192" y="187551"/>
            <a:ext cx="10515600" cy="546123"/>
          </a:xfrm>
          <a:prstGeom prst="rect">
            <a:avLst/>
          </a:prstGeom>
        </p:spPr>
        <p:txBody>
          <a:bodyPr vert="horz" lIns="121920" tIns="60960" rIns="121920" bIns="60960" rtlCol="0"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1" i="0" kern="1200" smtClean="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</a:lstStyle>
          <a:p>
            <a:r>
              <a:rPr lang="nl-BE" sz="3200" b="0" dirty="0">
                <a:solidFill>
                  <a:schemeClr val="tx1"/>
                </a:solidFill>
              </a:rPr>
              <a:t>Results: </a:t>
            </a:r>
            <a:r>
              <a:rPr lang="en-US" sz="3200" b="0" dirty="0">
                <a:solidFill>
                  <a:schemeClr val="tx1"/>
                </a:solidFill>
              </a:rPr>
              <a:t>safety end points</a:t>
            </a:r>
            <a:endParaRPr lang="nl-BE" sz="3200" b="0" dirty="0">
              <a:solidFill>
                <a:schemeClr val="tx1"/>
              </a:solidFill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225D670-EB3F-0AF7-84D9-DEE7EC9B07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186" y="909111"/>
            <a:ext cx="11041687" cy="5116039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4D33BB05-5DB6-55F3-808A-C7A81E594BD1}"/>
              </a:ext>
            </a:extLst>
          </p:cNvPr>
          <p:cNvSpPr txBox="1"/>
          <p:nvPr/>
        </p:nvSpPr>
        <p:spPr>
          <a:xfrm>
            <a:off x="3332204" y="594888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(Acetazolamide has been used &gt; 70 years)</a:t>
            </a:r>
            <a:endParaRPr lang="nl-BE" sz="1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99AB50-856C-F701-C03E-5BC849AF2FEB}"/>
              </a:ext>
            </a:extLst>
          </p:cNvPr>
          <p:cNvSpPr txBox="1"/>
          <p:nvPr/>
        </p:nvSpPr>
        <p:spPr>
          <a:xfrm>
            <a:off x="9428204" y="6494056"/>
            <a:ext cx="2866769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333" i="1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Mullens W et al. N </a:t>
            </a:r>
            <a:r>
              <a:rPr lang="en-US" sz="1333" i="1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Eng</a:t>
            </a:r>
            <a:r>
              <a:rPr lang="en-US" sz="1333" i="1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 J Med 2022.</a:t>
            </a:r>
            <a:endParaRPr lang="en-US" sz="1333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en-US" sz="1333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954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>
            <a:extLst>
              <a:ext uri="{FF2B5EF4-FFF2-40B4-BE49-F238E27FC236}">
                <a16:creationId xmlns:a16="http://schemas.microsoft.com/office/drawing/2014/main" id="{18E662BA-3330-AF47-8765-47059183E5D6}"/>
              </a:ext>
            </a:extLst>
          </p:cNvPr>
          <p:cNvSpPr/>
          <p:nvPr/>
        </p:nvSpPr>
        <p:spPr>
          <a:xfrm>
            <a:off x="621793" y="6367146"/>
            <a:ext cx="1998133" cy="358560"/>
          </a:xfrm>
          <a:prstGeom prst="rect">
            <a:avLst/>
          </a:prstGeom>
          <a:solidFill>
            <a:schemeClr val="bg1"/>
          </a:solidFill>
          <a:ln w="9525" cap="flat">
            <a:solidFill>
              <a:srgbClr val="FFFFFF"/>
            </a:solidFill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defTabSz="914400" rtl="0" latinLnBrk="1" hangingPunct="0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</a:pPr>
            <a:endParaRPr lang="en-US" b="1">
              <a:solidFill>
                <a:srgbClr val="FFFFFF"/>
              </a:solidFill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C11A29-EBA0-AD36-EA14-CB82C061DC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26" y="155633"/>
            <a:ext cx="4255889" cy="63847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5">
            <a:extLst>
              <a:ext uri="{FF2B5EF4-FFF2-40B4-BE49-F238E27FC236}">
                <a16:creationId xmlns:a16="http://schemas.microsoft.com/office/drawing/2014/main" id="{E6291B5E-68AE-AFBF-A19E-08B9BF7ACF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9709" r="9709"/>
          <a:stretch/>
        </p:blipFill>
        <p:spPr bwMode="auto">
          <a:xfrm>
            <a:off x="4841149" y="165145"/>
            <a:ext cx="702733" cy="872067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6">
            <a:extLst>
              <a:ext uri="{FF2B5EF4-FFF2-40B4-BE49-F238E27FC236}">
                <a16:creationId xmlns:a16="http://schemas.microsoft.com/office/drawing/2014/main" id="{0273C8C7-D848-82E2-D573-B729F6C2E9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3605" y="141806"/>
            <a:ext cx="163194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219170"/>
            <a:r>
              <a:rPr lang="en-US" altLang="en-US" sz="1200" b="1" dirty="0">
                <a:solidFill>
                  <a:prstClr val="black"/>
                </a:solidFill>
              </a:rPr>
              <a:t>Ales </a:t>
            </a:r>
            <a:r>
              <a:rPr lang="en-US" altLang="en-US" sz="1200" b="1" dirty="0" err="1">
                <a:solidFill>
                  <a:prstClr val="black"/>
                </a:solidFill>
              </a:rPr>
              <a:t>Linhart</a:t>
            </a:r>
            <a:endParaRPr lang="en-US" altLang="en-US" sz="1200" b="1" dirty="0">
              <a:solidFill>
                <a:prstClr val="black"/>
              </a:solidFill>
            </a:endParaRPr>
          </a:p>
          <a:p>
            <a:pPr defTabSz="1219170"/>
            <a:r>
              <a:rPr lang="en-US" altLang="en-US" sz="1200" dirty="0">
                <a:solidFill>
                  <a:prstClr val="black"/>
                </a:solidFill>
              </a:rPr>
              <a:t>Heart Failure 2023 </a:t>
            </a:r>
          </a:p>
          <a:p>
            <a:pPr defTabSz="1219170"/>
            <a:r>
              <a:rPr lang="en-US" altLang="en-US" sz="1200" dirty="0">
                <a:solidFill>
                  <a:prstClr val="black"/>
                </a:solidFill>
              </a:rPr>
              <a:t>Local Host</a:t>
            </a:r>
          </a:p>
        </p:txBody>
      </p:sp>
      <p:sp>
        <p:nvSpPr>
          <p:cNvPr id="14" name="TextBox 1">
            <a:extLst>
              <a:ext uri="{FF2B5EF4-FFF2-40B4-BE49-F238E27FC236}">
                <a16:creationId xmlns:a16="http://schemas.microsoft.com/office/drawing/2014/main" id="{FA435E95-CF80-442A-50B4-A5070C665873}"/>
              </a:ext>
            </a:extLst>
          </p:cNvPr>
          <p:cNvSpPr txBox="1"/>
          <p:nvPr/>
        </p:nvSpPr>
        <p:spPr>
          <a:xfrm>
            <a:off x="4668677" y="1347055"/>
            <a:ext cx="10502566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914400" rtl="0"/>
            <a:r>
              <a:rPr lang="en-US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Largest international HF congress (Onsite + Online)</a:t>
            </a:r>
          </a:p>
          <a:p>
            <a:pPr algn="l" defTabSz="914400" rtl="0"/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algn="l" defTabSz="914400" rtl="0"/>
            <a:r>
              <a:rPr lang="en-US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Close collaboration with the Czech Cardiac – HF society</a:t>
            </a:r>
          </a:p>
          <a:p>
            <a:pPr algn="l" defTabSz="914400" rtl="0"/>
            <a:endParaRPr lang="en-US" sz="1800" kern="1200" dirty="0">
              <a:solidFill>
                <a:prstClr val="black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algn="l" defTabSz="914400" rtl="0"/>
            <a:r>
              <a:rPr lang="en-US" sz="1800" b="1" kern="1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Leading-edge science </a:t>
            </a:r>
          </a:p>
          <a:p>
            <a:pPr marL="285750" indent="-285750" algn="l" defTabSz="914400" rtl="0">
              <a:buFont typeface="Arial" panose="020B0604020202020204" pitchFamily="34" charset="0"/>
              <a:buChar char="•"/>
            </a:pPr>
            <a:r>
              <a:rPr lang="en-US" sz="1800" kern="1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Late-breaking science</a:t>
            </a:r>
          </a:p>
          <a:p>
            <a:pPr marL="285750" indent="-285750" algn="l" defTabSz="914400" rtl="0">
              <a:buFont typeface="Arial" panose="020B0604020202020204" pitchFamily="34" charset="0"/>
              <a:buChar char="•"/>
            </a:pPr>
            <a:r>
              <a:rPr lang="en-US" sz="1800" kern="1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Update of HF guidelines </a:t>
            </a:r>
          </a:p>
          <a:p>
            <a:pPr marL="285750" indent="-285750" algn="l" defTabSz="914400" rtl="0">
              <a:buFont typeface="Arial" panose="020B0604020202020204" pitchFamily="34" charset="0"/>
              <a:buChar char="•"/>
            </a:pPr>
            <a:r>
              <a:rPr lang="en-US" sz="1800" kern="1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Large visibility of the abstracts and clinical cases</a:t>
            </a:r>
          </a:p>
          <a:p>
            <a:pPr marL="285750" indent="-285750" algn="l" defTabSz="914400" rtl="0">
              <a:buFont typeface="Arial" panose="020B0604020202020204" pitchFamily="34" charset="0"/>
              <a:buChar char="•"/>
            </a:pPr>
            <a:r>
              <a:rPr lang="en-US" sz="1800" kern="1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EACCME Accreditation </a:t>
            </a:r>
          </a:p>
          <a:p>
            <a:pPr marL="285750" indent="-285750" algn="l" defTabSz="914400" rtl="0">
              <a:buFont typeface="Arial" panose="020B0604020202020204" pitchFamily="34" charset="0"/>
              <a:buChar char="•"/>
            </a:pPr>
            <a:endParaRPr lang="en-US" sz="1800" kern="12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algn="l" defTabSz="914400" rtl="0"/>
            <a:r>
              <a:rPr lang="en-US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Networking opportunities &amp; Interaction</a:t>
            </a:r>
          </a:p>
          <a:p>
            <a:pPr marL="285750" indent="-285750" algn="l" defTabSz="914400" rtl="0">
              <a:buFont typeface="Arial" panose="020B0604020202020204" pitchFamily="34" charset="0"/>
              <a:buChar char="•"/>
            </a:pPr>
            <a:r>
              <a:rPr lang="en-US" sz="1800" kern="1200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Interactive room for Experts on the Spot - Cased-based and How-to sessions</a:t>
            </a:r>
          </a:p>
          <a:p>
            <a:pPr marL="285750" indent="-285750" algn="l" defTabSz="914400" rtl="0">
              <a:buFont typeface="Arial" panose="020B0604020202020204" pitchFamily="34" charset="0"/>
              <a:buChar char="•"/>
            </a:pPr>
            <a:r>
              <a:rPr lang="en-US" sz="1800" kern="1200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Open rooms dedicated to oral abstracts presentations + meet the trialist</a:t>
            </a:r>
          </a:p>
          <a:p>
            <a:pPr marL="285750" indent="-285750" algn="l" defTabSz="914400" rtl="0">
              <a:buFont typeface="Arial" panose="020B0604020202020204" pitchFamily="34" charset="0"/>
              <a:buChar char="•"/>
            </a:pPr>
            <a:r>
              <a:rPr lang="en-US" sz="1800" kern="1200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Networking events</a:t>
            </a:r>
          </a:p>
          <a:p>
            <a:pPr algn="l" defTabSz="914400" rtl="0"/>
            <a:endParaRPr lang="en-US" sz="1800" kern="1200" dirty="0">
              <a:solidFill>
                <a:prstClr val="black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algn="l" defTabSz="914400" rtl="0"/>
            <a:r>
              <a:rPr lang="en-US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Opportunities for the Young community </a:t>
            </a:r>
          </a:p>
          <a:p>
            <a:pPr marL="285750" indent="-285750" algn="l" defTabSz="914400" rtl="0">
              <a:buFont typeface="Arial" panose="020B0604020202020204" pitchFamily="34" charset="0"/>
              <a:buChar char="•"/>
            </a:pPr>
            <a:r>
              <a:rPr lang="en-US" sz="1800" kern="1200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Travel grants for Young and abstract presenters</a:t>
            </a:r>
          </a:p>
          <a:p>
            <a:pPr marL="285750" indent="-285750" algn="l" defTabSz="914400" rtl="0">
              <a:buFont typeface="Arial" panose="020B0604020202020204" pitchFamily="34" charset="0"/>
              <a:buChar char="•"/>
            </a:pPr>
            <a:r>
              <a:rPr lang="en-US" sz="1800" kern="1200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Ask-your question sessions</a:t>
            </a:r>
          </a:p>
          <a:p>
            <a:pPr marL="285750" indent="-285750" algn="l" defTabSz="914400" rtl="0">
              <a:buFont typeface="Arial" panose="020B0604020202020204" pitchFamily="34" charset="0"/>
              <a:buChar char="•"/>
            </a:pPr>
            <a:r>
              <a:rPr lang="en-US" sz="1800" kern="1200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Career café…</a:t>
            </a:r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62C72BEC-790A-AB3B-EBA4-B60C774A6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66227" y="1132098"/>
            <a:ext cx="2190749" cy="492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2" tIns="60956" rIns="121912" bIns="60956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219170"/>
            <a:r>
              <a:rPr lang="en-US" altLang="en-US" sz="1200" b="1" dirty="0">
                <a:solidFill>
                  <a:prstClr val="black"/>
                </a:solidFill>
              </a:rPr>
              <a:t>Giuseppe </a:t>
            </a:r>
            <a:r>
              <a:rPr lang="en-US" altLang="en-US" sz="1200" b="1" dirty="0" err="1">
                <a:solidFill>
                  <a:prstClr val="black"/>
                </a:solidFill>
              </a:rPr>
              <a:t>Rosano</a:t>
            </a:r>
            <a:endParaRPr lang="sr-Latn-RS" altLang="en-US" sz="1200" b="1" dirty="0">
              <a:solidFill>
                <a:prstClr val="black"/>
              </a:solidFill>
            </a:endParaRPr>
          </a:p>
          <a:p>
            <a:pPr algn="ctr" defTabSz="1219170"/>
            <a:r>
              <a:rPr lang="en-US" altLang="en-US" sz="1200" dirty="0">
                <a:solidFill>
                  <a:prstClr val="black"/>
                </a:solidFill>
              </a:rPr>
              <a:t>President</a:t>
            </a:r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95B75E67-81B6-A4A2-2FB9-2F56ED9F8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74171" y="1118244"/>
            <a:ext cx="2190751" cy="492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2" tIns="60956" rIns="121912" bIns="60956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219170"/>
            <a:r>
              <a:rPr lang="en-US" altLang="en-US" sz="1200" b="1">
                <a:solidFill>
                  <a:prstClr val="black"/>
                </a:solidFill>
              </a:rPr>
              <a:t>Marco Metra</a:t>
            </a:r>
          </a:p>
          <a:p>
            <a:pPr algn="ctr" defTabSz="1219170"/>
            <a:r>
              <a:rPr lang="en-US" altLang="en-US" sz="1200">
                <a:solidFill>
                  <a:prstClr val="black"/>
                </a:solidFill>
              </a:rPr>
              <a:t>President-Elect</a:t>
            </a:r>
          </a:p>
        </p:txBody>
      </p:sp>
      <p:pic>
        <p:nvPicPr>
          <p:cNvPr id="19" name="Picture 9">
            <a:extLst>
              <a:ext uri="{FF2B5EF4-FFF2-40B4-BE49-F238E27FC236}">
                <a16:creationId xmlns:a16="http://schemas.microsoft.com/office/drawing/2014/main" id="{086DDB16-7A4A-7C79-68C7-C8A45DD89B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" t="9351" r="22780" b="27115"/>
          <a:stretch>
            <a:fillRect/>
          </a:stretch>
        </p:blipFill>
        <p:spPr bwMode="auto">
          <a:xfrm>
            <a:off x="11234228" y="151318"/>
            <a:ext cx="736364" cy="909524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A person wearing glasses and a suit&#10;&#10;Description automatically generated with medium confidence">
            <a:extLst>
              <a:ext uri="{FF2B5EF4-FFF2-40B4-BE49-F238E27FC236}">
                <a16:creationId xmlns:a16="http://schemas.microsoft.com/office/drawing/2014/main" id="{7526FA47-57EF-BD51-B7ED-67D7B963B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4860" y="141806"/>
            <a:ext cx="702734" cy="928548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5">
            <a:extLst>
              <a:ext uri="{FF2B5EF4-FFF2-40B4-BE49-F238E27FC236}">
                <a16:creationId xmlns:a16="http://schemas.microsoft.com/office/drawing/2014/main" id="{5F31EFAF-F6F3-D3F4-3BE1-FECFAFB5E1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/>
          <a:srcRect l="18583" t="2604" r="26082" b="51624"/>
          <a:stretch/>
        </p:blipFill>
        <p:spPr bwMode="auto">
          <a:xfrm>
            <a:off x="7300821" y="167932"/>
            <a:ext cx="702733" cy="872067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6">
            <a:extLst>
              <a:ext uri="{FF2B5EF4-FFF2-40B4-BE49-F238E27FC236}">
                <a16:creationId xmlns:a16="http://schemas.microsoft.com/office/drawing/2014/main" id="{EDC87FE7-C0DC-1B00-F8B2-52C70D57C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3277" y="144593"/>
            <a:ext cx="163194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219170"/>
            <a:r>
              <a:rPr lang="en-US" altLang="en-US" sz="1200" b="1" dirty="0">
                <a:solidFill>
                  <a:prstClr val="black"/>
                </a:solidFill>
              </a:rPr>
              <a:t>Wilfried Mullens</a:t>
            </a:r>
          </a:p>
          <a:p>
            <a:pPr defTabSz="1219170"/>
            <a:r>
              <a:rPr lang="en-US" altLang="en-US" sz="1200" dirty="0">
                <a:solidFill>
                  <a:prstClr val="black"/>
                </a:solidFill>
              </a:rPr>
              <a:t>Heart Failure 2023 </a:t>
            </a:r>
          </a:p>
          <a:p>
            <a:pPr defTabSz="1219170"/>
            <a:r>
              <a:rPr lang="en-US" altLang="en-US" sz="1200" dirty="0">
                <a:solidFill>
                  <a:prstClr val="black"/>
                </a:solidFill>
              </a:rPr>
              <a:t>Congress Chairperson</a:t>
            </a:r>
          </a:p>
        </p:txBody>
      </p:sp>
    </p:spTree>
    <p:extLst>
      <p:ext uri="{BB962C8B-B14F-4D97-AF65-F5344CB8AC3E}">
        <p14:creationId xmlns:p14="http://schemas.microsoft.com/office/powerpoint/2010/main" val="3876802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>
            <a:extLst>
              <a:ext uri="{FF2B5EF4-FFF2-40B4-BE49-F238E27FC236}">
                <a16:creationId xmlns:a16="http://schemas.microsoft.com/office/drawing/2014/main" id="{0B116334-D16F-8D41-8814-5497D074C9B4}"/>
              </a:ext>
            </a:extLst>
          </p:cNvPr>
          <p:cNvSpPr/>
          <p:nvPr/>
        </p:nvSpPr>
        <p:spPr>
          <a:xfrm>
            <a:off x="1524001" y="6431832"/>
            <a:ext cx="1804416" cy="358560"/>
          </a:xfrm>
          <a:prstGeom prst="rect">
            <a:avLst/>
          </a:prstGeom>
          <a:solidFill>
            <a:schemeClr val="bg1"/>
          </a:solidFill>
          <a:ln w="9525" cap="flat">
            <a:solidFill>
              <a:srgbClr val="FFFFFF"/>
            </a:solidFill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defTabSz="914400" rtl="0" latinLnBrk="1" hangingPunct="0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defRPr/>
            </a:pPr>
            <a:endParaRPr lang="en-US" b="1">
              <a:solidFill>
                <a:srgbClr val="FFFFFF"/>
              </a:solidFill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4CF3A7E-88E2-8A4A-9860-6611D4FAEF8B}"/>
              </a:ext>
            </a:extLst>
          </p:cNvPr>
          <p:cNvSpPr/>
          <p:nvPr/>
        </p:nvSpPr>
        <p:spPr>
          <a:xfrm>
            <a:off x="347473" y="6363645"/>
            <a:ext cx="1998133" cy="358560"/>
          </a:xfrm>
          <a:prstGeom prst="rect">
            <a:avLst/>
          </a:prstGeom>
          <a:solidFill>
            <a:schemeClr val="bg1"/>
          </a:solidFill>
          <a:ln w="9525" cap="flat">
            <a:solidFill>
              <a:srgbClr val="FFFFFF"/>
            </a:solidFill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defTabSz="914400" rtl="0" latinLnBrk="1" hangingPunct="0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</a:pPr>
            <a:endParaRPr lang="en-US" b="1">
              <a:solidFill>
                <a:srgbClr val="FFFFFF"/>
              </a:solidFill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8" name="Shape 3491">
            <a:extLst>
              <a:ext uri="{FF2B5EF4-FFF2-40B4-BE49-F238E27FC236}">
                <a16:creationId xmlns:a16="http://schemas.microsoft.com/office/drawing/2014/main" id="{8FA98B97-530B-7842-B430-F87C0285F7B5}"/>
              </a:ext>
            </a:extLst>
          </p:cNvPr>
          <p:cNvSpPr/>
          <p:nvPr/>
        </p:nvSpPr>
        <p:spPr>
          <a:xfrm>
            <a:off x="2255580" y="313450"/>
            <a:ext cx="7772400" cy="369332"/>
          </a:xfrm>
          <a:prstGeom prst="rect">
            <a:avLst/>
          </a:prstGeom>
          <a:solidFill>
            <a:schemeClr val="bg1"/>
          </a:solidFill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>
            <a:lvl1pPr marL="40639" marR="40639" algn="ctr" defTabSz="914400">
              <a:defRPr sz="6600" b="1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>
              <a:defRPr sz="1800" b="0">
                <a:uFillTx/>
              </a:defRPr>
            </a:pPr>
            <a:r>
              <a:rPr lang="fr-FR" sz="2400" b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Acetazolamide</a:t>
            </a:r>
            <a:r>
              <a:rPr lang="fr-FR" sz="2400" b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sz="2400" b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equally</a:t>
            </a:r>
            <a:r>
              <a:rPr lang="fr-FR" sz="2400" b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effective </a:t>
            </a:r>
            <a:r>
              <a:rPr lang="fr-FR" sz="2400" b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accross</a:t>
            </a:r>
            <a:r>
              <a:rPr lang="fr-FR" sz="2400" b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all LVEF ranges</a:t>
            </a:r>
            <a:endParaRPr sz="2400" b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0EF0EF7-CFFB-A34E-727A-EAFABE85BD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610" y="1164811"/>
            <a:ext cx="8188340" cy="4784992"/>
          </a:xfrm>
          <a:prstGeom prst="rect">
            <a:avLst/>
          </a:prstGeom>
        </p:spPr>
      </p:pic>
      <p:sp>
        <p:nvSpPr>
          <p:cNvPr id="4" name="TextBox 1">
            <a:extLst>
              <a:ext uri="{FF2B5EF4-FFF2-40B4-BE49-F238E27FC236}">
                <a16:creationId xmlns:a16="http://schemas.microsoft.com/office/drawing/2014/main" id="{D1A43268-F2F4-8C0E-5DDE-A31A0725A9C5}"/>
              </a:ext>
            </a:extLst>
          </p:cNvPr>
          <p:cNvSpPr txBox="1"/>
          <p:nvPr/>
        </p:nvSpPr>
        <p:spPr>
          <a:xfrm>
            <a:off x="8548815" y="6265798"/>
            <a:ext cx="4238368" cy="707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333" i="1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Martens P et al Circulation, in press 2022</a:t>
            </a:r>
          </a:p>
          <a:p>
            <a:pPr>
              <a:defRPr/>
            </a:pPr>
            <a:r>
              <a:rPr lang="en-US" sz="1333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AHA scientific sessions, Chicago - LBCT, 2022</a:t>
            </a:r>
            <a:r>
              <a:rPr lang="en-US" sz="1333" i="1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.</a:t>
            </a:r>
            <a:endParaRPr lang="en-US" sz="1333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en-US" sz="1333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3958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>
            <a:extLst>
              <a:ext uri="{FF2B5EF4-FFF2-40B4-BE49-F238E27FC236}">
                <a16:creationId xmlns:a16="http://schemas.microsoft.com/office/drawing/2014/main" id="{0B116334-D16F-8D41-8814-5497D074C9B4}"/>
              </a:ext>
            </a:extLst>
          </p:cNvPr>
          <p:cNvSpPr/>
          <p:nvPr/>
        </p:nvSpPr>
        <p:spPr>
          <a:xfrm>
            <a:off x="1524001" y="6431832"/>
            <a:ext cx="1804416" cy="358560"/>
          </a:xfrm>
          <a:prstGeom prst="rect">
            <a:avLst/>
          </a:prstGeom>
          <a:solidFill>
            <a:schemeClr val="bg1"/>
          </a:solidFill>
          <a:ln w="9525" cap="flat">
            <a:solidFill>
              <a:srgbClr val="FFFFFF"/>
            </a:solidFill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defTabSz="914400" rtl="0" latinLnBrk="1" hangingPunct="0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defRPr/>
            </a:pPr>
            <a:endParaRPr lang="en-US" b="1">
              <a:solidFill>
                <a:srgbClr val="FFFFFF"/>
              </a:solidFill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4CF3A7E-88E2-8A4A-9860-6611D4FAEF8B}"/>
              </a:ext>
            </a:extLst>
          </p:cNvPr>
          <p:cNvSpPr/>
          <p:nvPr/>
        </p:nvSpPr>
        <p:spPr>
          <a:xfrm>
            <a:off x="347473" y="6363645"/>
            <a:ext cx="1998133" cy="358560"/>
          </a:xfrm>
          <a:prstGeom prst="rect">
            <a:avLst/>
          </a:prstGeom>
          <a:solidFill>
            <a:schemeClr val="bg1"/>
          </a:solidFill>
          <a:ln w="9525" cap="flat">
            <a:solidFill>
              <a:srgbClr val="FFFFFF"/>
            </a:solidFill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defTabSz="914400" rtl="0" latinLnBrk="1" hangingPunct="0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</a:pPr>
            <a:endParaRPr lang="en-US" b="1">
              <a:solidFill>
                <a:srgbClr val="FFFFFF"/>
              </a:solidFill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8" name="Shape 3491">
            <a:extLst>
              <a:ext uri="{FF2B5EF4-FFF2-40B4-BE49-F238E27FC236}">
                <a16:creationId xmlns:a16="http://schemas.microsoft.com/office/drawing/2014/main" id="{8FA98B97-530B-7842-B430-F87C0285F7B5}"/>
              </a:ext>
            </a:extLst>
          </p:cNvPr>
          <p:cNvSpPr/>
          <p:nvPr/>
        </p:nvSpPr>
        <p:spPr>
          <a:xfrm>
            <a:off x="2255580" y="313450"/>
            <a:ext cx="7772400" cy="738664"/>
          </a:xfrm>
          <a:prstGeom prst="rect">
            <a:avLst/>
          </a:prstGeom>
          <a:solidFill>
            <a:schemeClr val="bg1"/>
          </a:solidFill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>
            <a:lvl1pPr marL="40639" marR="40639" algn="ctr" defTabSz="914400">
              <a:defRPr sz="6600" b="1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>
              <a:defRPr sz="1800" b="0">
                <a:uFillTx/>
              </a:defRPr>
            </a:pPr>
            <a:r>
              <a:rPr lang="fr-FR" sz="2400" b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Acetazolamide</a:t>
            </a:r>
            <a:r>
              <a:rPr lang="fr-FR" sz="2400" b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sz="2400" b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increases</a:t>
            </a:r>
            <a:r>
              <a:rPr lang="fr-FR" sz="2400" b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sz="2400" b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natriuresis</a:t>
            </a:r>
            <a:r>
              <a:rPr lang="fr-FR" sz="2400" b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sz="2400" b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which</a:t>
            </a:r>
            <a:r>
              <a:rPr lang="fr-FR" sz="2400" b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has important </a:t>
            </a:r>
            <a:r>
              <a:rPr lang="fr-FR" sz="2400" b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prognostic</a:t>
            </a:r>
            <a:r>
              <a:rPr lang="fr-FR" sz="2400" b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implications (all-cause </a:t>
            </a:r>
            <a:r>
              <a:rPr lang="fr-FR" sz="2400" b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mortality</a:t>
            </a:r>
            <a:r>
              <a:rPr lang="fr-FR" sz="2400" b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+ HFH)</a:t>
            </a:r>
            <a:endParaRPr sz="2400" b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D1A43268-F2F4-8C0E-5DDE-A31A0725A9C5}"/>
              </a:ext>
            </a:extLst>
          </p:cNvPr>
          <p:cNvSpPr txBox="1"/>
          <p:nvPr/>
        </p:nvSpPr>
        <p:spPr>
          <a:xfrm>
            <a:off x="8863585" y="6321866"/>
            <a:ext cx="4238368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333" i="1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Verbrugge</a:t>
            </a:r>
            <a:r>
              <a:rPr lang="en-US" sz="1333" i="1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 F et al. In Review</a:t>
            </a:r>
          </a:p>
          <a:p>
            <a:pPr>
              <a:defRPr/>
            </a:pPr>
            <a:r>
              <a:rPr lang="en-US" sz="1333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AHA scientific sessions, Chicago - LBCT, 2022</a:t>
            </a:r>
            <a:endParaRPr lang="en-US" sz="1333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B536C2EC-3268-7B9E-37D2-94CB1CCC66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9221" y="1368681"/>
            <a:ext cx="10179499" cy="4587276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D0F45611-9075-B10B-5CFC-B8C782F559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831341" y="3180898"/>
            <a:ext cx="3886200" cy="49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0441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B81E57F-AE03-425C-AA8D-0036A0B22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6732" y="0"/>
            <a:ext cx="1545265" cy="558237"/>
          </a:xfrm>
          <a:prstGeom prst="rect">
            <a:avLst/>
          </a:prstGeom>
        </p:spPr>
      </p:pic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23695E0-4FAB-110A-92BE-CE56ADBEE9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847" y="1079087"/>
            <a:ext cx="11852149" cy="5217600"/>
          </a:xfrm>
        </p:spPr>
        <p:txBody>
          <a:bodyPr>
            <a:normAutofit fontScale="85000" lnSpcReduction="20000"/>
          </a:bodyPr>
          <a:lstStyle/>
          <a:p>
            <a:pPr marL="380990" indent="-38099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nl-BE" sz="2400" dirty="0"/>
              <a:t>ADVOR was the largest diuretic trial in ADHF ever performed with a very important clinical end point of decongestion (= Class I recommendation).</a:t>
            </a:r>
            <a:endParaRPr lang="nl-BE" sz="1867" dirty="0"/>
          </a:p>
          <a:p>
            <a:pPr marL="380990" indent="-380990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nl-BE" sz="2400" dirty="0"/>
          </a:p>
          <a:p>
            <a:pPr marL="380990" indent="-38099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nl-BE" sz="2400" dirty="0"/>
              <a:t>The addition of acetazolamide was associated with 46% higher incidence of decongestion.</a:t>
            </a:r>
          </a:p>
          <a:p>
            <a:pPr>
              <a:buClr>
                <a:schemeClr val="tx1"/>
              </a:buClr>
            </a:pPr>
            <a:endParaRPr lang="nl-BE" sz="2400" dirty="0"/>
          </a:p>
          <a:p>
            <a:pPr marL="380990" indent="-38099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nl-BE" sz="2400" dirty="0"/>
              <a:t>The benefit was generally consistent across all prespecified subgroups.</a:t>
            </a:r>
          </a:p>
          <a:p>
            <a:pPr marL="380990" indent="-380990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nl-BE" sz="2400" dirty="0"/>
          </a:p>
          <a:p>
            <a:pPr marL="380990" indent="-38099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nl-BE" sz="2400" dirty="0"/>
              <a:t>Patients treated with acetazolamide:</a:t>
            </a:r>
          </a:p>
          <a:p>
            <a:pPr marL="812780" lvl="1" indent="-457189"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nl-BE" sz="1867" dirty="0"/>
              <a:t>more diuresis and natriuresis</a:t>
            </a:r>
          </a:p>
          <a:p>
            <a:pPr marL="812780" lvl="1" indent="-457189"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nl-BE" sz="1867" dirty="0"/>
              <a:t>shorter hospital stay </a:t>
            </a:r>
          </a:p>
          <a:p>
            <a:pPr marL="812780" lvl="1" indent="-457189"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nl-BE" sz="1867" dirty="0"/>
              <a:t>more likely to be discharged without residual volume overload (NNT 6)</a:t>
            </a:r>
          </a:p>
          <a:p>
            <a:pPr marL="812780" lvl="1" indent="-457189">
              <a:buClr>
                <a:schemeClr val="tx1"/>
              </a:buClr>
              <a:buFont typeface="Courier New" panose="02070309020205020404" pitchFamily="49" charset="0"/>
              <a:buChar char="o"/>
            </a:pPr>
            <a:endParaRPr lang="nl-BE" sz="2400" dirty="0"/>
          </a:p>
          <a:p>
            <a:pPr marL="380990" indent="-38099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nl-BE" sz="2400" dirty="0"/>
              <a:t>There was no higher incidence of adverse events with acetazolamide treatment.</a:t>
            </a:r>
          </a:p>
          <a:p>
            <a:pPr marL="0" indent="0">
              <a:buClr>
                <a:schemeClr val="tx1"/>
              </a:buClr>
              <a:buNone/>
            </a:pPr>
            <a:endParaRPr lang="nl-BE" sz="2400" dirty="0"/>
          </a:p>
          <a:p>
            <a:pPr marL="380990" indent="-38099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nl-BE" sz="2400" dirty="0"/>
              <a:t>ADVOR supports utilization of acetazolamide as it is a cheap, off-patent, easy-to-use, safe and very effective drug to improve decongestion. </a:t>
            </a:r>
          </a:p>
          <a:p>
            <a:pPr marL="380990" indent="-380990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nl-BE" sz="2400" dirty="0"/>
          </a:p>
          <a:p>
            <a:pPr>
              <a:buClr>
                <a:schemeClr val="tx1"/>
              </a:buClr>
            </a:pPr>
            <a:endParaRPr lang="nl-BE" sz="24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6DCE17C-C188-A5BA-C10D-F12583CA682D}"/>
              </a:ext>
            </a:extLst>
          </p:cNvPr>
          <p:cNvSpPr txBox="1">
            <a:spLocks/>
          </p:cNvSpPr>
          <p:nvPr/>
        </p:nvSpPr>
        <p:spPr>
          <a:xfrm>
            <a:off x="471803" y="322487"/>
            <a:ext cx="10515600" cy="546123"/>
          </a:xfrm>
          <a:prstGeom prst="rect">
            <a:avLst/>
          </a:prstGeom>
        </p:spPr>
        <p:txBody>
          <a:bodyPr vert="horz" lIns="121920" tIns="60960" rIns="121920" bIns="60960" rtlCol="0"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1" i="0" kern="1200" smtClean="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</a:lstStyle>
          <a:p>
            <a:r>
              <a:rPr lang="fr-FR" sz="3200" b="0" dirty="0">
                <a:solidFill>
                  <a:schemeClr val="tx1"/>
                </a:solidFill>
              </a:rPr>
              <a:t>Conclusions</a:t>
            </a:r>
            <a:endParaRPr lang="nl-BE" sz="3200" b="0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2715AE-DA55-9297-336D-36D872D171FB}"/>
              </a:ext>
            </a:extLst>
          </p:cNvPr>
          <p:cNvSpPr txBox="1"/>
          <p:nvPr/>
        </p:nvSpPr>
        <p:spPr>
          <a:xfrm>
            <a:off x="9428204" y="6494056"/>
            <a:ext cx="2866769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333" i="1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Mullens W et al. N </a:t>
            </a:r>
            <a:r>
              <a:rPr lang="en-US" sz="1333" i="1" dirty="0" err="1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Eng</a:t>
            </a:r>
            <a:r>
              <a:rPr lang="en-US" sz="1333" i="1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 J Med 2022.</a:t>
            </a:r>
            <a:endParaRPr lang="en-US" sz="1333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en-US" sz="1333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0358B37-3100-FCF5-5455-B04E7A70E1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69" y="6507165"/>
            <a:ext cx="5934410" cy="31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700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9B7E3D4-3B78-87D0-5D53-2C6279E09056}"/>
              </a:ext>
            </a:extLst>
          </p:cNvPr>
          <p:cNvSpPr txBox="1">
            <a:spLocks/>
          </p:cNvSpPr>
          <p:nvPr/>
        </p:nvSpPr>
        <p:spPr>
          <a:xfrm>
            <a:off x="471803" y="322487"/>
            <a:ext cx="10515600" cy="546123"/>
          </a:xfrm>
          <a:prstGeom prst="rect">
            <a:avLst/>
          </a:prstGeom>
        </p:spPr>
        <p:txBody>
          <a:bodyPr vert="horz" lIns="121920" tIns="60960" rIns="121920" bIns="60960" rtlCol="0"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800" b="1" i="0" kern="1200" smtClean="0">
                <a:solidFill>
                  <a:schemeClr val="accent1"/>
                </a:solidFill>
                <a:latin typeface="+mj-lt"/>
                <a:ea typeface="+mn-ea"/>
                <a:cs typeface="Verdana"/>
              </a:defRPr>
            </a:lvl1pPr>
          </a:lstStyle>
          <a:p>
            <a:r>
              <a:rPr lang="fr-FR" sz="3200" b="0" dirty="0">
                <a:solidFill>
                  <a:schemeClr val="tx1"/>
                </a:solidFill>
              </a:rPr>
              <a:t>Impact on guidelines ?</a:t>
            </a:r>
            <a:endParaRPr lang="nl-BE" sz="3200" b="0" dirty="0">
              <a:solidFill>
                <a:schemeClr val="tx1"/>
              </a:solidFill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420AE7ED-B0F2-58D5-D8F3-D0F4A01C96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9775"/>
          <a:stretch/>
        </p:blipFill>
        <p:spPr>
          <a:xfrm>
            <a:off x="1579203" y="923881"/>
            <a:ext cx="8800563" cy="1832572"/>
          </a:xfrm>
          <a:prstGeom prst="rect">
            <a:avLst/>
          </a:prstGeom>
        </p:spPr>
      </p:pic>
      <p:sp>
        <p:nvSpPr>
          <p:cNvPr id="11" name="TextBox 1">
            <a:extLst>
              <a:ext uri="{FF2B5EF4-FFF2-40B4-BE49-F238E27FC236}">
                <a16:creationId xmlns:a16="http://schemas.microsoft.com/office/drawing/2014/main" id="{D99EDF65-92D3-3AC4-3A3D-B4C3AF5A7B10}"/>
              </a:ext>
            </a:extLst>
          </p:cNvPr>
          <p:cNvSpPr txBox="1"/>
          <p:nvPr/>
        </p:nvSpPr>
        <p:spPr>
          <a:xfrm>
            <a:off x="9562532" y="6587206"/>
            <a:ext cx="47023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i="1" dirty="0"/>
              <a:t>McDonagh T et al. Eur Heart J 2021</a:t>
            </a:r>
          </a:p>
        </p:txBody>
      </p:sp>
      <p:pic>
        <p:nvPicPr>
          <p:cNvPr id="12" name="Picture 2" descr="Ifema Madrid: Heart Failure Congress in 2022">
            <a:extLst>
              <a:ext uri="{FF2B5EF4-FFF2-40B4-BE49-F238E27FC236}">
                <a16:creationId xmlns:a16="http://schemas.microsoft.com/office/drawing/2014/main" id="{39B679E0-3EDC-BE28-916B-B9E09C039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7835" y="56516"/>
            <a:ext cx="1566265" cy="88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D7218114-57A7-546C-E1C0-CAC14D79332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1712"/>
          <a:stretch/>
        </p:blipFill>
        <p:spPr>
          <a:xfrm>
            <a:off x="1579203" y="2933442"/>
            <a:ext cx="8707798" cy="1738387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7E4B4270-B60A-B250-6EFC-FEE44E1480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8813" t="1742" b="8132"/>
          <a:stretch/>
        </p:blipFill>
        <p:spPr>
          <a:xfrm>
            <a:off x="8017565" y="2933442"/>
            <a:ext cx="1101273" cy="1643676"/>
          </a:xfrm>
          <a:prstGeom prst="rect">
            <a:avLst/>
          </a:prstGeom>
        </p:spPr>
      </p:pic>
      <p:sp>
        <p:nvSpPr>
          <p:cNvPr id="22" name="Tekstvak 21">
            <a:extLst>
              <a:ext uri="{FF2B5EF4-FFF2-40B4-BE49-F238E27FC236}">
                <a16:creationId xmlns:a16="http://schemas.microsoft.com/office/drawing/2014/main" id="{1A96FD50-8E21-1FB6-BA48-E2CE0009B40F}"/>
              </a:ext>
            </a:extLst>
          </p:cNvPr>
          <p:cNvSpPr txBox="1"/>
          <p:nvPr/>
        </p:nvSpPr>
        <p:spPr>
          <a:xfrm rot="17456109">
            <a:off x="-915213" y="4047089"/>
            <a:ext cx="3444444" cy="410369"/>
          </a:xfrm>
          <a:prstGeom prst="rect">
            <a:avLst/>
          </a:prstGeom>
          <a:noFill/>
          <a:ln w="12700" cap="flat">
            <a:solidFill>
              <a:schemeClr val="accent5">
                <a:lumMod val="75000"/>
              </a:schemeClr>
            </a:solidFill>
            <a:miter lim="400000"/>
            <a:extLst>
              <a:ext uri="{C807C97D-BFC1-408E-A445-0C87EB9F89A2}">
                <ask:lineSketchStyleProps xmlns:ask="http://schemas.microsoft.com/office/drawing/2018/sketchyshapes" sd="86837363">
                  <a:custGeom>
                    <a:avLst/>
                    <a:gdLst>
                      <a:gd name="connsiteX0" fmla="*/ 0 w 3444444"/>
                      <a:gd name="connsiteY0" fmla="*/ 0 h 410369"/>
                      <a:gd name="connsiteX1" fmla="*/ 642963 w 3444444"/>
                      <a:gd name="connsiteY1" fmla="*/ 0 h 410369"/>
                      <a:gd name="connsiteX2" fmla="*/ 1113704 w 3444444"/>
                      <a:gd name="connsiteY2" fmla="*/ 0 h 410369"/>
                      <a:gd name="connsiteX3" fmla="*/ 1653333 w 3444444"/>
                      <a:gd name="connsiteY3" fmla="*/ 0 h 410369"/>
                      <a:gd name="connsiteX4" fmla="*/ 2158518 w 3444444"/>
                      <a:gd name="connsiteY4" fmla="*/ 0 h 410369"/>
                      <a:gd name="connsiteX5" fmla="*/ 2663703 w 3444444"/>
                      <a:gd name="connsiteY5" fmla="*/ 0 h 410369"/>
                      <a:gd name="connsiteX6" fmla="*/ 3444444 w 3444444"/>
                      <a:gd name="connsiteY6" fmla="*/ 0 h 410369"/>
                      <a:gd name="connsiteX7" fmla="*/ 3444444 w 3444444"/>
                      <a:gd name="connsiteY7" fmla="*/ 410369 h 410369"/>
                      <a:gd name="connsiteX8" fmla="*/ 2835926 w 3444444"/>
                      <a:gd name="connsiteY8" fmla="*/ 410369 h 410369"/>
                      <a:gd name="connsiteX9" fmla="*/ 2227407 w 3444444"/>
                      <a:gd name="connsiteY9" fmla="*/ 410369 h 410369"/>
                      <a:gd name="connsiteX10" fmla="*/ 1653333 w 3444444"/>
                      <a:gd name="connsiteY10" fmla="*/ 410369 h 410369"/>
                      <a:gd name="connsiteX11" fmla="*/ 1182592 w 3444444"/>
                      <a:gd name="connsiteY11" fmla="*/ 410369 h 410369"/>
                      <a:gd name="connsiteX12" fmla="*/ 642963 w 3444444"/>
                      <a:gd name="connsiteY12" fmla="*/ 410369 h 410369"/>
                      <a:gd name="connsiteX13" fmla="*/ 0 w 3444444"/>
                      <a:gd name="connsiteY13" fmla="*/ 410369 h 410369"/>
                      <a:gd name="connsiteX14" fmla="*/ 0 w 3444444"/>
                      <a:gd name="connsiteY14" fmla="*/ 0 h 4103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444444" h="410369" extrusionOk="0">
                        <a:moveTo>
                          <a:pt x="0" y="0"/>
                        </a:moveTo>
                        <a:cubicBezTo>
                          <a:pt x="304891" y="-39357"/>
                          <a:pt x="427955" y="48311"/>
                          <a:pt x="642963" y="0"/>
                        </a:cubicBezTo>
                        <a:cubicBezTo>
                          <a:pt x="857971" y="-48311"/>
                          <a:pt x="989422" y="40778"/>
                          <a:pt x="1113704" y="0"/>
                        </a:cubicBezTo>
                        <a:cubicBezTo>
                          <a:pt x="1237986" y="-40778"/>
                          <a:pt x="1464091" y="19131"/>
                          <a:pt x="1653333" y="0"/>
                        </a:cubicBezTo>
                        <a:cubicBezTo>
                          <a:pt x="1842575" y="-19131"/>
                          <a:pt x="1986080" y="35517"/>
                          <a:pt x="2158518" y="0"/>
                        </a:cubicBezTo>
                        <a:cubicBezTo>
                          <a:pt x="2330956" y="-35517"/>
                          <a:pt x="2428708" y="19529"/>
                          <a:pt x="2663703" y="0"/>
                        </a:cubicBezTo>
                        <a:cubicBezTo>
                          <a:pt x="2898699" y="-19529"/>
                          <a:pt x="3228666" y="15747"/>
                          <a:pt x="3444444" y="0"/>
                        </a:cubicBezTo>
                        <a:cubicBezTo>
                          <a:pt x="3451940" y="194278"/>
                          <a:pt x="3423287" y="249155"/>
                          <a:pt x="3444444" y="410369"/>
                        </a:cubicBezTo>
                        <a:cubicBezTo>
                          <a:pt x="3168077" y="423216"/>
                          <a:pt x="3012918" y="370015"/>
                          <a:pt x="2835926" y="410369"/>
                        </a:cubicBezTo>
                        <a:cubicBezTo>
                          <a:pt x="2658934" y="450723"/>
                          <a:pt x="2386358" y="337576"/>
                          <a:pt x="2227407" y="410369"/>
                        </a:cubicBezTo>
                        <a:cubicBezTo>
                          <a:pt x="2068456" y="483162"/>
                          <a:pt x="1830774" y="405969"/>
                          <a:pt x="1653333" y="410369"/>
                        </a:cubicBezTo>
                        <a:cubicBezTo>
                          <a:pt x="1475892" y="414769"/>
                          <a:pt x="1299820" y="375012"/>
                          <a:pt x="1182592" y="410369"/>
                        </a:cubicBezTo>
                        <a:cubicBezTo>
                          <a:pt x="1065364" y="445726"/>
                          <a:pt x="778039" y="354115"/>
                          <a:pt x="642963" y="410369"/>
                        </a:cubicBezTo>
                        <a:cubicBezTo>
                          <a:pt x="507887" y="466623"/>
                          <a:pt x="311784" y="335311"/>
                          <a:pt x="0" y="410369"/>
                        </a:cubicBezTo>
                        <a:cubicBezTo>
                          <a:pt x="-35704" y="263116"/>
                          <a:pt x="2573" y="11998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BE" sz="2000" dirty="0">
                <a:solidFill>
                  <a:srgbClr val="000000"/>
                </a:solidFill>
              </a:rPr>
              <a:t>New in 2023 update ?????</a:t>
            </a:r>
            <a:endParaRPr kumimoji="0" lang="nl-BE" sz="20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"/>
            </a:endParaRPr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78377FA3-1207-0FBA-068F-A2C355E6E0E8}"/>
              </a:ext>
            </a:extLst>
          </p:cNvPr>
          <p:cNvSpPr/>
          <p:nvPr/>
        </p:nvSpPr>
        <p:spPr>
          <a:xfrm>
            <a:off x="7951304" y="2973199"/>
            <a:ext cx="1167534" cy="1643676"/>
          </a:xfrm>
          <a:prstGeom prst="rect">
            <a:avLst/>
          </a:prstGeom>
          <a:solidFill>
            <a:schemeClr val="bg1"/>
          </a:solidFill>
          <a:ln w="9525" cap="flat">
            <a:solidFill>
              <a:srgbClr val="FFFFFF"/>
            </a:solidFill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</a:pPr>
            <a:endParaRPr kumimoji="0" lang="nl-BE" sz="1200" b="1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421F411B-4DAF-36D4-85CF-92746DF7B0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775"/>
          <a:stretch/>
        </p:blipFill>
        <p:spPr>
          <a:xfrm>
            <a:off x="1532820" y="2878751"/>
            <a:ext cx="8800563" cy="1832572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E5024FF9-E762-E49F-3371-CD0961C54B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469" y="6507165"/>
            <a:ext cx="5934410" cy="31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9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7.40741E-7 L -0.00117 0.2680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13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6148CC-D3A4-4136-AA81-28BD3CC083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6097" y="3581802"/>
            <a:ext cx="10669037" cy="1382046"/>
          </a:xfrm>
        </p:spPr>
        <p:txBody>
          <a:bodyPr/>
          <a:lstStyle/>
          <a:p>
            <a:r>
              <a:rPr lang="en-US" sz="3600" dirty="0">
                <a:solidFill>
                  <a:schemeClr val="tx1"/>
                </a:solidFill>
              </a:rPr>
              <a:t>“door to combo-diuretic time”</a:t>
            </a:r>
          </a:p>
          <a:p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801015BE-4E75-79C2-B272-28E4FCF4D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0320" y="1293589"/>
            <a:ext cx="4150295" cy="1499321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F5053664-27E9-D578-173B-44BBBFB5F5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1928" y="253161"/>
            <a:ext cx="4534555" cy="604607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60EBBDC-A811-CD83-C2AF-1AE93909D9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4527" y="6446215"/>
            <a:ext cx="5934410" cy="31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551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25192" y="1590"/>
          <a:ext cx="1190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25192" y="1590"/>
                        <a:ext cx="1190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Rechthoek 50">
            <a:extLst>
              <a:ext uri="{FF2B5EF4-FFF2-40B4-BE49-F238E27FC236}">
                <a16:creationId xmlns:a16="http://schemas.microsoft.com/office/drawing/2014/main" id="{1F51AAEE-DB88-4D41-A682-5BC45323B6F7}"/>
              </a:ext>
            </a:extLst>
          </p:cNvPr>
          <p:cNvSpPr/>
          <p:nvPr/>
        </p:nvSpPr>
        <p:spPr>
          <a:xfrm>
            <a:off x="8758923" y="6337529"/>
            <a:ext cx="31390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nl-BE" dirty="0">
                <a:solidFill>
                  <a:srgbClr val="000000"/>
                </a:solidFill>
              </a:rPr>
              <a:t>McMurray, Packer et al  NEJM 2014</a:t>
            </a:r>
          </a:p>
          <a:p>
            <a:pPr>
              <a:defRPr/>
            </a:pPr>
            <a:r>
              <a:rPr lang="nl-BE" dirty="0">
                <a:solidFill>
                  <a:srgbClr val="000000"/>
                </a:solidFill>
              </a:rPr>
              <a:t>Metra M et al. Circ Heart Fail. 2012;5:54-62</a:t>
            </a:r>
            <a:endParaRPr lang="nl-BE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7E157C0D-572C-D642-A233-A8F9121A02F8}"/>
              </a:ext>
            </a:extLst>
          </p:cNvPr>
          <p:cNvSpPr/>
          <p:nvPr/>
        </p:nvSpPr>
        <p:spPr bwMode="auto">
          <a:xfrm>
            <a:off x="682752" y="46502"/>
            <a:ext cx="10875264" cy="1188000"/>
          </a:xfrm>
          <a:prstGeom prst="rect">
            <a:avLst/>
          </a:prstGeom>
          <a:noFill/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algn="ctr" defTabSz="914400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dirty="0">
                <a:solidFill>
                  <a:srgbClr val="000000"/>
                </a:solidFill>
                <a:latin typeface="Helvetica" pitchFamily="2" charset="0"/>
              </a:rPr>
              <a:t>Underappreciated risk for hospitalization / death </a:t>
            </a:r>
          </a:p>
          <a:p>
            <a:pPr algn="ctr" defTabSz="914400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dirty="0">
                <a:solidFill>
                  <a:srgbClr val="000000"/>
                </a:solidFill>
                <a:latin typeface="Helvetica" pitchFamily="2" charset="0"/>
              </a:rPr>
              <a:t>linked to residual congestion in </a:t>
            </a:r>
            <a:r>
              <a:rPr lang="en-GB" sz="2400" dirty="0" err="1">
                <a:solidFill>
                  <a:srgbClr val="000000"/>
                </a:solidFill>
                <a:latin typeface="Helvetica" pitchFamily="2" charset="0"/>
              </a:rPr>
              <a:t>HFpnts</a:t>
            </a:r>
            <a:endParaRPr lang="en-GB" sz="2400" dirty="0">
              <a:solidFill>
                <a:srgbClr val="000000"/>
              </a:solidFill>
              <a:latin typeface="Helvetica" pitchFamily="2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E168515A-8FE0-DD4F-89F0-84DAE08BE27B}"/>
              </a:ext>
            </a:extLst>
          </p:cNvPr>
          <p:cNvSpPr/>
          <p:nvPr/>
        </p:nvSpPr>
        <p:spPr bwMode="auto">
          <a:xfrm>
            <a:off x="-168773" y="1262179"/>
            <a:ext cx="7809271" cy="1188000"/>
          </a:xfrm>
          <a:prstGeom prst="rect">
            <a:avLst/>
          </a:prstGeom>
          <a:noFill/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sym typeface="Helvetica"/>
              </a:rPr>
              <a:t>Ambulatory: 20% risk at </a:t>
            </a:r>
            <a:r>
              <a:rPr kumimoji="0" lang="en-GB" sz="16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sym typeface="Helvetica"/>
              </a:rPr>
              <a:t>2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sym typeface="Helvetica"/>
              </a:rPr>
              <a:t> years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ABC1DA6F-C80B-F44A-919B-A2126A8D83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3558" y="2614461"/>
            <a:ext cx="4212374" cy="2960871"/>
          </a:xfrm>
          <a:prstGeom prst="rect">
            <a:avLst/>
          </a:prstGeom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70D52FD1-A26A-7A43-8D8C-9EDCC4B116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7567" y="2671367"/>
            <a:ext cx="4518785" cy="3036230"/>
          </a:xfrm>
          <a:prstGeom prst="rect">
            <a:avLst/>
          </a:prstGeom>
          <a:ln>
            <a:noFill/>
          </a:ln>
        </p:spPr>
      </p:pic>
      <p:sp>
        <p:nvSpPr>
          <p:cNvPr id="12" name="Rectangle 3">
            <a:extLst>
              <a:ext uri="{FF2B5EF4-FFF2-40B4-BE49-F238E27FC236}">
                <a16:creationId xmlns:a16="http://schemas.microsoft.com/office/drawing/2014/main" id="{79E81E95-3A73-1E4D-8C9E-58D3E88310CD}"/>
              </a:ext>
            </a:extLst>
          </p:cNvPr>
          <p:cNvSpPr/>
          <p:nvPr/>
        </p:nvSpPr>
        <p:spPr bwMode="auto">
          <a:xfrm>
            <a:off x="4272323" y="1234502"/>
            <a:ext cx="7809271" cy="1188000"/>
          </a:xfrm>
          <a:prstGeom prst="rect">
            <a:avLst/>
          </a:prstGeom>
          <a:noFill/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sym typeface="Helvetica"/>
              </a:rPr>
              <a:t>Recently Hospitalized: 60% risk at </a:t>
            </a:r>
            <a:r>
              <a:rPr kumimoji="0" lang="en-GB" sz="16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sym typeface="Helvetica"/>
              </a:rPr>
              <a:t>1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sym typeface="Helvetica"/>
              </a:rPr>
              <a:t> year</a:t>
            </a:r>
          </a:p>
        </p:txBody>
      </p:sp>
      <p:sp>
        <p:nvSpPr>
          <p:cNvPr id="13" name="TextBox 27">
            <a:extLst>
              <a:ext uri="{FF2B5EF4-FFF2-40B4-BE49-F238E27FC236}">
                <a16:creationId xmlns:a16="http://schemas.microsoft.com/office/drawing/2014/main" id="{E9BA72B6-D380-9041-BD2B-CE6C61CC240F}"/>
              </a:ext>
            </a:extLst>
          </p:cNvPr>
          <p:cNvSpPr txBox="1"/>
          <p:nvPr/>
        </p:nvSpPr>
        <p:spPr>
          <a:xfrm>
            <a:off x="8417388" y="3237513"/>
            <a:ext cx="2380358" cy="256470"/>
          </a:xfrm>
          <a:prstGeom prst="rect">
            <a:avLst/>
          </a:prstGeom>
          <a:noFill/>
        </p:spPr>
        <p:txBody>
          <a:bodyPr wrap="square" lIns="101595" tIns="50795" rIns="101595" bIns="50795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Lucida Sans"/>
                <a:sym typeface="Helvetica"/>
              </a:rPr>
              <a:t>No congestion @ discharge</a:t>
            </a:r>
          </a:p>
        </p:txBody>
      </p:sp>
      <p:sp>
        <p:nvSpPr>
          <p:cNvPr id="14" name="TextBox 27">
            <a:extLst>
              <a:ext uri="{FF2B5EF4-FFF2-40B4-BE49-F238E27FC236}">
                <a16:creationId xmlns:a16="http://schemas.microsoft.com/office/drawing/2014/main" id="{A05642AD-5B68-E247-B54C-C7C40FDFE09A}"/>
              </a:ext>
            </a:extLst>
          </p:cNvPr>
          <p:cNvSpPr txBox="1"/>
          <p:nvPr/>
        </p:nvSpPr>
        <p:spPr>
          <a:xfrm>
            <a:off x="8284038" y="4099539"/>
            <a:ext cx="2380358" cy="256470"/>
          </a:xfrm>
          <a:prstGeom prst="rect">
            <a:avLst/>
          </a:prstGeom>
          <a:noFill/>
        </p:spPr>
        <p:txBody>
          <a:bodyPr wrap="square" lIns="101595" tIns="50795" rIns="101595" bIns="50795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cs typeface="Lucida Sans"/>
                <a:sym typeface="Helvetica"/>
              </a:rPr>
              <a:t>Ongoing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Lucida Sans"/>
                <a:sym typeface="Helvetica"/>
              </a:rPr>
              <a:t> congestion @ discharge</a:t>
            </a:r>
          </a:p>
        </p:txBody>
      </p:sp>
    </p:spTree>
    <p:extLst>
      <p:ext uri="{BB962C8B-B14F-4D97-AF65-F5344CB8AC3E}">
        <p14:creationId xmlns:p14="http://schemas.microsoft.com/office/powerpoint/2010/main" val="3713033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>
            <a:extLst>
              <a:ext uri="{FF2B5EF4-FFF2-40B4-BE49-F238E27FC236}">
                <a16:creationId xmlns:a16="http://schemas.microsoft.com/office/drawing/2014/main" id="{0B116334-D16F-8D41-8814-5497D074C9B4}"/>
              </a:ext>
            </a:extLst>
          </p:cNvPr>
          <p:cNvSpPr/>
          <p:nvPr/>
        </p:nvSpPr>
        <p:spPr>
          <a:xfrm>
            <a:off x="1524001" y="6431832"/>
            <a:ext cx="1804416" cy="358560"/>
          </a:xfrm>
          <a:prstGeom prst="rect">
            <a:avLst/>
          </a:prstGeom>
          <a:solidFill>
            <a:schemeClr val="bg1"/>
          </a:solidFill>
          <a:ln w="9525" cap="flat">
            <a:solidFill>
              <a:srgbClr val="FFFFFF"/>
            </a:solidFill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defTabSz="914400" rtl="0" latinLnBrk="1" hangingPunct="0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defRPr/>
            </a:pPr>
            <a:endParaRPr lang="en-US" b="1">
              <a:solidFill>
                <a:srgbClr val="FFFFFF"/>
              </a:solidFill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4CF3A7E-88E2-8A4A-9860-6611D4FAEF8B}"/>
              </a:ext>
            </a:extLst>
          </p:cNvPr>
          <p:cNvSpPr/>
          <p:nvPr/>
        </p:nvSpPr>
        <p:spPr>
          <a:xfrm>
            <a:off x="347473" y="6363645"/>
            <a:ext cx="1998133" cy="358560"/>
          </a:xfrm>
          <a:prstGeom prst="rect">
            <a:avLst/>
          </a:prstGeom>
          <a:solidFill>
            <a:schemeClr val="bg1"/>
          </a:solidFill>
          <a:ln w="9525" cap="flat">
            <a:solidFill>
              <a:srgbClr val="FFFFFF"/>
            </a:solidFill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defTabSz="914400" rtl="0" latinLnBrk="1" hangingPunct="0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</a:pPr>
            <a:endParaRPr lang="en-US" b="1">
              <a:solidFill>
                <a:srgbClr val="FFFFFF"/>
              </a:solidFill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F98C14D4-CABB-D94B-B1D8-522B1172E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453" y="1643690"/>
            <a:ext cx="10427094" cy="2923918"/>
          </a:xfrm>
          <a:prstGeom prst="rect">
            <a:avLst/>
          </a:prstGeom>
        </p:spPr>
      </p:pic>
      <p:sp>
        <p:nvSpPr>
          <p:cNvPr id="21" name="TextBox 1">
            <a:extLst>
              <a:ext uri="{FF2B5EF4-FFF2-40B4-BE49-F238E27FC236}">
                <a16:creationId xmlns:a16="http://schemas.microsoft.com/office/drawing/2014/main" id="{5695491E-329B-4D46-B21B-CD81B0DAAEE8}"/>
              </a:ext>
            </a:extLst>
          </p:cNvPr>
          <p:cNvSpPr txBox="1"/>
          <p:nvPr/>
        </p:nvSpPr>
        <p:spPr>
          <a:xfrm>
            <a:off x="9562532" y="6587206"/>
            <a:ext cx="47023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i="1" dirty="0"/>
              <a:t>McDonagh T et al. Eur Heart J 2021</a:t>
            </a:r>
          </a:p>
        </p:txBody>
      </p:sp>
      <p:pic>
        <p:nvPicPr>
          <p:cNvPr id="8" name="Picture 2" descr="Ifema Madrid: Heart Failure Congress in 2022">
            <a:extLst>
              <a:ext uri="{FF2B5EF4-FFF2-40B4-BE49-F238E27FC236}">
                <a16:creationId xmlns:a16="http://schemas.microsoft.com/office/drawing/2014/main" id="{D3F9D75D-9A68-2F44-8947-69217CC50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7835" y="56516"/>
            <a:ext cx="1566265" cy="88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705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25192" y="1590"/>
          <a:ext cx="1190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25192" y="1590"/>
                        <a:ext cx="1190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Tijdelijke aanduiding voor inhoud 3" descr="FIGUUR11.png">
            <a:extLst>
              <a:ext uri="{FF2B5EF4-FFF2-40B4-BE49-F238E27FC236}">
                <a16:creationId xmlns:a16="http://schemas.microsoft.com/office/drawing/2014/main" id="{1535472F-E603-F33E-07B1-C7C8E08994A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4" t="11802" r="58183" b="45095"/>
          <a:stretch/>
        </p:blipFill>
        <p:spPr>
          <a:xfrm>
            <a:off x="1972398" y="1235501"/>
            <a:ext cx="1674977" cy="2193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</p:pic>
      <p:sp>
        <p:nvSpPr>
          <p:cNvPr id="5" name="TextBox 33">
            <a:extLst>
              <a:ext uri="{FF2B5EF4-FFF2-40B4-BE49-F238E27FC236}">
                <a16:creationId xmlns:a16="http://schemas.microsoft.com/office/drawing/2014/main" id="{0E5749B6-8741-8C5D-651E-FA7F03C8D4DE}"/>
              </a:ext>
            </a:extLst>
          </p:cNvPr>
          <p:cNvSpPr txBox="1"/>
          <p:nvPr/>
        </p:nvSpPr>
        <p:spPr>
          <a:xfrm>
            <a:off x="2887486" y="3004935"/>
            <a:ext cx="1730549" cy="287258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>
              <a:defRPr/>
            </a:pPr>
            <a:r>
              <a:rPr lang="en-US" b="1" dirty="0">
                <a:solidFill>
                  <a:srgbClr val="000000"/>
                </a:solidFill>
              </a:rPr>
              <a:t>100% Na absorption </a:t>
            </a:r>
          </a:p>
        </p:txBody>
      </p:sp>
      <p:pic>
        <p:nvPicPr>
          <p:cNvPr id="6" name="droppedImage.pdf">
            <a:extLst>
              <a:ext uri="{FF2B5EF4-FFF2-40B4-BE49-F238E27FC236}">
                <a16:creationId xmlns:a16="http://schemas.microsoft.com/office/drawing/2014/main" id="{0EEA5231-998D-C912-0495-EAEBA333B2F9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756568" y="3783273"/>
            <a:ext cx="4261836" cy="2121122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A2264491-D702-CF24-6FE1-C3BDBFD19483}"/>
              </a:ext>
            </a:extLst>
          </p:cNvPr>
          <p:cNvCxnSpPr/>
          <p:nvPr/>
        </p:nvCxnSpPr>
        <p:spPr>
          <a:xfrm>
            <a:off x="989778" y="3917219"/>
            <a:ext cx="3628257" cy="1781973"/>
          </a:xfrm>
          <a:prstGeom prst="straightConnector1">
            <a:avLst/>
          </a:prstGeom>
          <a:noFill/>
          <a:ln w="53975" cap="flat" cmpd="sng">
            <a:solidFill>
              <a:schemeClr val="bg1"/>
            </a:solidFill>
            <a:prstDash val="solid"/>
            <a:miter lim="400000"/>
            <a:tailEnd type="triangle" w="lg" len="lg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8" name="Tekstvak 7">
            <a:extLst>
              <a:ext uri="{FF2B5EF4-FFF2-40B4-BE49-F238E27FC236}">
                <a16:creationId xmlns:a16="http://schemas.microsoft.com/office/drawing/2014/main" id="{D4532384-E4EF-716E-99FF-1BADDC90FE31}"/>
              </a:ext>
            </a:extLst>
          </p:cNvPr>
          <p:cNvSpPr txBox="1"/>
          <p:nvPr/>
        </p:nvSpPr>
        <p:spPr>
          <a:xfrm rot="1560226">
            <a:off x="2080389" y="4614966"/>
            <a:ext cx="2029996" cy="287258"/>
          </a:xfrm>
          <a:prstGeom prst="rect">
            <a:avLst/>
          </a:prstGeom>
          <a:solidFill>
            <a:schemeClr val="bg1">
              <a:lumMod val="65000"/>
              <a:alpha val="6800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rtl="0" latinLnBrk="1" hangingPunct="0"/>
            <a:r>
              <a:rPr lang="nl-BE" b="1" dirty="0">
                <a:solidFill>
                  <a:schemeClr val="bg1"/>
                </a:solidFill>
              </a:rPr>
              <a:t>Increased RAAS activity</a:t>
            </a:r>
          </a:p>
        </p:txBody>
      </p:sp>
      <p:sp>
        <p:nvSpPr>
          <p:cNvPr id="13" name="Shape 3597">
            <a:extLst>
              <a:ext uri="{FF2B5EF4-FFF2-40B4-BE49-F238E27FC236}">
                <a16:creationId xmlns:a16="http://schemas.microsoft.com/office/drawing/2014/main" id="{6AB12256-8462-C2DD-5479-52C28F346DD5}"/>
              </a:ext>
            </a:extLst>
          </p:cNvPr>
          <p:cNvSpPr/>
          <p:nvPr/>
        </p:nvSpPr>
        <p:spPr>
          <a:xfrm>
            <a:off x="1536700" y="399514"/>
            <a:ext cx="9169400" cy="369332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marL="40639" marR="40639" algn="ctr" defTabSz="914400">
              <a:defRPr sz="3200" b="1">
                <a:solidFill>
                  <a:srgbClr val="38571A"/>
                </a:solidFill>
                <a:uFill>
                  <a:solidFill>
                    <a:srgbClr val="38571A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>
              <a:defRPr sz="1800" b="0">
                <a:solidFill>
                  <a:srgbClr val="000000"/>
                </a:solidFill>
                <a:uFillTx/>
              </a:defRPr>
            </a:pPr>
            <a:r>
              <a:rPr lang="fr-FR" sz="2400" dirty="0" err="1">
                <a:solidFill>
                  <a:srgbClr val="000000"/>
                </a:solidFill>
              </a:rPr>
              <a:t>Humans</a:t>
            </a:r>
            <a:r>
              <a:rPr lang="fr-FR" sz="2400" dirty="0">
                <a:solidFill>
                  <a:srgbClr val="000000"/>
                </a:solidFill>
              </a:rPr>
              <a:t> have RAAS++++  </a:t>
            </a:r>
            <a:r>
              <a:rPr lang="fr-FR" sz="2400" dirty="0" err="1">
                <a:solidFill>
                  <a:srgbClr val="000000"/>
                </a:solidFill>
              </a:rPr>
              <a:t>so</a:t>
            </a:r>
            <a:r>
              <a:rPr lang="fr-FR" sz="2400" dirty="0">
                <a:solidFill>
                  <a:srgbClr val="000000"/>
                </a:solidFill>
              </a:rPr>
              <a:t>, </a:t>
            </a:r>
            <a:r>
              <a:rPr lang="fr-FR" sz="2400" dirty="0" err="1">
                <a:solidFill>
                  <a:srgbClr val="000000"/>
                </a:solidFill>
              </a:rPr>
              <a:t>almost</a:t>
            </a:r>
            <a:r>
              <a:rPr lang="fr-FR" sz="2400" dirty="0">
                <a:solidFill>
                  <a:srgbClr val="000000"/>
                </a:solidFill>
              </a:rPr>
              <a:t> impossible to loose sodium </a:t>
            </a:r>
            <a:endParaRPr sz="2400" dirty="0">
              <a:solidFill>
                <a:srgbClr val="000000"/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7740AE6-E4D3-3C0A-0708-BE3B4D18A5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707" y="980562"/>
            <a:ext cx="5085725" cy="504858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7988727-1B1F-61DC-BB9B-4D9E09B7D33E}"/>
              </a:ext>
            </a:extLst>
          </p:cNvPr>
          <p:cNvSpPr txBox="1"/>
          <p:nvPr/>
        </p:nvSpPr>
        <p:spPr>
          <a:xfrm>
            <a:off x="8216097" y="6460914"/>
            <a:ext cx="5858933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>
              <a:defRPr/>
            </a:pPr>
            <a:r>
              <a:rPr lang="en-US" dirty="0" err="1">
                <a:solidFill>
                  <a:srgbClr val="000000"/>
                </a:solidFill>
                <a:latin typeface="Arial"/>
              </a:rPr>
              <a:t>Mullens</a:t>
            </a:r>
            <a:r>
              <a:rPr lang="en-US" dirty="0">
                <a:solidFill>
                  <a:srgbClr val="000000"/>
                </a:solidFill>
                <a:latin typeface="Arial"/>
              </a:rPr>
              <a:t> W et al. </a:t>
            </a:r>
            <a:r>
              <a:rPr lang="en-US" dirty="0" err="1">
                <a:solidFill>
                  <a:srgbClr val="000000"/>
                </a:solidFill>
                <a:latin typeface="Arial"/>
              </a:rPr>
              <a:t>Eur</a:t>
            </a:r>
            <a:r>
              <a:rPr lang="en-US" dirty="0">
                <a:solidFill>
                  <a:srgbClr val="000000"/>
                </a:solidFill>
                <a:latin typeface="Arial"/>
              </a:rPr>
              <a:t> Heart J, 2017;38:1872-1882</a:t>
            </a:r>
          </a:p>
        </p:txBody>
      </p:sp>
    </p:spTree>
    <p:extLst>
      <p:ext uri="{BB962C8B-B14F-4D97-AF65-F5344CB8AC3E}">
        <p14:creationId xmlns:p14="http://schemas.microsoft.com/office/powerpoint/2010/main" val="2617335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3810000" y="2967335"/>
            <a:ext cx="4572000" cy="8925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406400"/>
            <a:endParaRPr lang="nl-NL" sz="2600" dirty="0">
              <a:solidFill>
                <a:srgbClr val="FFFFFF"/>
              </a:solidFill>
              <a:latin typeface="Calibri"/>
              <a:ea typeface="+mj-ea"/>
              <a:cs typeface="+mj-cs"/>
              <a:sym typeface="Gill Sans"/>
            </a:endParaRPr>
          </a:p>
          <a:p>
            <a:pPr algn="ctr" defTabSz="406400"/>
            <a:endParaRPr lang="nl-NL" sz="2600" dirty="0">
              <a:solidFill>
                <a:srgbClr val="FFFFFF"/>
              </a:solidFill>
              <a:latin typeface="Calibri"/>
              <a:ea typeface="+mj-ea"/>
              <a:cs typeface="+mj-cs"/>
              <a:sym typeface="Gill Sans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2527488" y="1682265"/>
            <a:ext cx="423346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406400"/>
            <a:r>
              <a:rPr lang="nl-NL" sz="2600" dirty="0">
                <a:solidFill>
                  <a:srgbClr val="FFFFFF"/>
                </a:solidFill>
                <a:latin typeface="Calibri"/>
                <a:ea typeface="+mj-ea"/>
                <a:cs typeface="+mj-cs"/>
                <a:sym typeface="Gill Sans"/>
              </a:rPr>
              <a:t> </a:t>
            </a:r>
          </a:p>
        </p:txBody>
      </p:sp>
      <p:sp>
        <p:nvSpPr>
          <p:cNvPr id="14" name="Tekstvak 16"/>
          <p:cNvSpPr txBox="1"/>
          <p:nvPr/>
        </p:nvSpPr>
        <p:spPr>
          <a:xfrm>
            <a:off x="6845460" y="6506400"/>
            <a:ext cx="57028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06400"/>
            <a:r>
              <a:rPr lang="nl-NL" dirty="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Gill Sans"/>
              </a:rPr>
              <a:t>Martens P, </a:t>
            </a:r>
            <a:r>
              <a:rPr lang="nl-NL" dirty="0" err="1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Gill Sans"/>
              </a:rPr>
              <a:t>Mullens</a:t>
            </a:r>
            <a:r>
              <a:rPr lang="nl-NL" dirty="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Gill Sans"/>
              </a:rPr>
              <a:t> W et al. J Card </a:t>
            </a:r>
            <a:r>
              <a:rPr lang="nl-NL" dirty="0" err="1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Gill Sans"/>
              </a:rPr>
              <a:t>Fail</a:t>
            </a:r>
            <a:r>
              <a:rPr lang="nl-NL" dirty="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Gill Sans"/>
              </a:rPr>
              <a:t>, 2019;25:240-248</a:t>
            </a:r>
          </a:p>
        </p:txBody>
      </p:sp>
      <p:sp>
        <p:nvSpPr>
          <p:cNvPr id="10" name="Tekstvak 7"/>
          <p:cNvSpPr txBox="1"/>
          <p:nvPr/>
        </p:nvSpPr>
        <p:spPr>
          <a:xfrm>
            <a:off x="2739161" y="213100"/>
            <a:ext cx="65997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lang="nl-NL" sz="2400" dirty="0" err="1">
                <a:latin typeface="Calibri"/>
                <a:ea typeface="+mj-ea"/>
                <a:cs typeface="+mj-cs"/>
                <a:sym typeface="Gill Sans"/>
              </a:rPr>
              <a:t>Optimal</a:t>
            </a:r>
            <a:r>
              <a:rPr lang="nl-NL" sz="2400" dirty="0">
                <a:latin typeface="Calibri"/>
                <a:ea typeface="+mj-ea"/>
                <a:cs typeface="+mj-cs"/>
                <a:sym typeface="Gill Sans"/>
              </a:rPr>
              <a:t> plasma volume in </a:t>
            </a:r>
            <a:r>
              <a:rPr lang="nl-NL" sz="2400" dirty="0" err="1">
                <a:latin typeface="Calibri"/>
                <a:ea typeface="+mj-ea"/>
                <a:cs typeface="+mj-cs"/>
                <a:sym typeface="Gill Sans"/>
              </a:rPr>
              <a:t>relation</a:t>
            </a:r>
            <a:r>
              <a:rPr lang="nl-NL" sz="2400" dirty="0">
                <a:latin typeface="Calibri"/>
                <a:ea typeface="+mj-ea"/>
                <a:cs typeface="+mj-cs"/>
                <a:sym typeface="Gill Sans"/>
              </a:rPr>
              <a:t> </a:t>
            </a:r>
            <a:r>
              <a:rPr lang="nl-NL" sz="2400" dirty="0" err="1">
                <a:latin typeface="Calibri"/>
                <a:ea typeface="+mj-ea"/>
                <a:cs typeface="+mj-cs"/>
                <a:sym typeface="Gill Sans"/>
              </a:rPr>
              <a:t>to</a:t>
            </a:r>
            <a:r>
              <a:rPr lang="nl-NL" sz="2400" dirty="0">
                <a:latin typeface="Calibri"/>
                <a:ea typeface="+mj-ea"/>
                <a:cs typeface="+mj-cs"/>
                <a:sym typeface="Gill Sans"/>
              </a:rPr>
              <a:t> </a:t>
            </a:r>
            <a:r>
              <a:rPr lang="nl-NL" sz="2400" dirty="0" err="1">
                <a:latin typeface="Calibri"/>
                <a:ea typeface="+mj-ea"/>
                <a:cs typeface="+mj-cs"/>
                <a:sym typeface="Gill Sans"/>
              </a:rPr>
              <a:t>outcome</a:t>
            </a:r>
            <a:r>
              <a:rPr lang="nl-NL" sz="2400" dirty="0">
                <a:latin typeface="Calibri"/>
                <a:ea typeface="+mj-ea"/>
                <a:cs typeface="+mj-cs"/>
                <a:sym typeface="Gill Sans"/>
              </a:rPr>
              <a:t> </a:t>
            </a:r>
          </a:p>
        </p:txBody>
      </p:sp>
      <p:pic>
        <p:nvPicPr>
          <p:cNvPr id="12" name="Afbeelding 1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749" y="1189170"/>
            <a:ext cx="8124091" cy="467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396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C361910B-6E7F-1705-157A-50BFC50988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1456" y="1516250"/>
            <a:ext cx="6807923" cy="1786641"/>
          </a:xfrm>
          <a:prstGeom prst="rect">
            <a:avLst/>
          </a:prstGeom>
          <a:ln>
            <a:noFill/>
          </a:ln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960774D4-7017-304C-93C7-B199444807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1456" y="3598470"/>
            <a:ext cx="6807923" cy="1067399"/>
          </a:xfrm>
          <a:prstGeom prst="rect">
            <a:avLst/>
          </a:prstGeom>
          <a:ln>
            <a:noFill/>
          </a:ln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031652A6-23E4-C434-1DA1-DA14B2D71B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6015" y="4952708"/>
            <a:ext cx="6859984" cy="1067397"/>
          </a:xfrm>
          <a:prstGeom prst="rect">
            <a:avLst/>
          </a:prstGeom>
          <a:ln>
            <a:noFill/>
          </a:ln>
        </p:spPr>
      </p:pic>
      <p:sp>
        <p:nvSpPr>
          <p:cNvPr id="5" name="TextBox 1">
            <a:extLst>
              <a:ext uri="{FF2B5EF4-FFF2-40B4-BE49-F238E27FC236}">
                <a16:creationId xmlns:a16="http://schemas.microsoft.com/office/drawing/2014/main" id="{86E3AFB6-3C10-F7FD-0B3D-519A4FC75FF6}"/>
              </a:ext>
            </a:extLst>
          </p:cNvPr>
          <p:cNvSpPr txBox="1"/>
          <p:nvPr/>
        </p:nvSpPr>
        <p:spPr>
          <a:xfrm>
            <a:off x="9276568" y="6481892"/>
            <a:ext cx="6269771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333" i="1" dirty="0"/>
              <a:t>McDonagh T et al. Eur Heart J 2021</a:t>
            </a:r>
          </a:p>
        </p:txBody>
      </p:sp>
      <p:pic>
        <p:nvPicPr>
          <p:cNvPr id="3" name="Picture 2" descr="Ifema Madrid: Heart Failure Congress in 2022">
            <a:extLst>
              <a:ext uri="{FF2B5EF4-FFF2-40B4-BE49-F238E27FC236}">
                <a16:creationId xmlns:a16="http://schemas.microsoft.com/office/drawing/2014/main" id="{0ACD1C5A-9079-F6C2-E711-08575DC90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7835" y="56516"/>
            <a:ext cx="1566265" cy="88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EE26639C-7151-99F8-D119-66CB022B3D13}"/>
              </a:ext>
            </a:extLst>
          </p:cNvPr>
          <p:cNvSpPr txBox="1">
            <a:spLocks/>
          </p:cNvSpPr>
          <p:nvPr/>
        </p:nvSpPr>
        <p:spPr>
          <a:xfrm>
            <a:off x="838200" y="496824"/>
            <a:ext cx="10515600" cy="546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8100" tIns="38100" rIns="38100" bIns="38100" anchor="ctr">
            <a:normAutofit/>
          </a:bodyPr>
          <a:lstStyle>
            <a:lvl1pPr algn="ctr">
              <a:defRPr sz="44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1pPr>
            <a:lvl2pPr indent="228600" algn="ctr">
              <a:defRPr sz="44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2pPr>
            <a:lvl3pPr indent="457200" algn="ctr">
              <a:defRPr sz="44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3pPr>
            <a:lvl4pPr indent="685800" algn="ctr">
              <a:defRPr sz="44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4pPr>
            <a:lvl5pPr indent="914400" algn="ctr">
              <a:defRPr sz="44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5pPr>
            <a:lvl6pPr indent="1143000" algn="ctr">
              <a:defRPr sz="44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6pPr>
            <a:lvl7pPr indent="1371600" algn="ctr">
              <a:defRPr sz="44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7pPr>
            <a:lvl8pPr indent="1600200" algn="ctr">
              <a:defRPr sz="44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8pPr>
            <a:lvl9pPr indent="1828800" algn="ctr">
              <a:defRPr sz="4400">
                <a:uFill>
                  <a:solidFill/>
                </a:u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defTabSz="914377"/>
            <a:r>
              <a:rPr lang="fr-FR" sz="2400">
                <a:solidFill>
                  <a:schemeClr val="tx1"/>
                </a:solidFill>
              </a:rPr>
              <a:t>Loop diuretics </a:t>
            </a:r>
            <a:r>
              <a:rPr lang="fr-FR" sz="2400" i="1">
                <a:solidFill>
                  <a:schemeClr val="tx1"/>
                </a:solidFill>
              </a:rPr>
              <a:t>only</a:t>
            </a:r>
            <a:r>
              <a:rPr lang="fr-FR" sz="2400">
                <a:solidFill>
                  <a:schemeClr val="tx1"/>
                </a:solidFill>
              </a:rPr>
              <a:t> class I therapy for congestion in </a:t>
            </a:r>
            <a:r>
              <a:rPr lang="fr-FR" sz="2400" i="1">
                <a:solidFill>
                  <a:schemeClr val="tx1"/>
                </a:solidFill>
              </a:rPr>
              <a:t>all</a:t>
            </a:r>
            <a:r>
              <a:rPr lang="fr-FR" sz="2400">
                <a:solidFill>
                  <a:schemeClr val="tx1"/>
                </a:solidFill>
              </a:rPr>
              <a:t> HF subgroups</a:t>
            </a:r>
            <a:endParaRPr lang="fr-F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31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/>
          </p:cNvSpPr>
          <p:nvPr>
            <p:ph type="body" idx="1"/>
          </p:nvPr>
        </p:nvSpPr>
        <p:spPr>
          <a:xfrm>
            <a:off x="1524000" y="96150"/>
            <a:ext cx="9144000" cy="4508500"/>
          </a:xfrm>
          <a:prstGeom prst="rect">
            <a:avLst/>
          </a:prstGeom>
        </p:spPr>
        <p:txBody>
          <a:bodyPr/>
          <a:lstStyle/>
          <a:p>
            <a:pPr marL="388288" indent="-347662">
              <a:lnSpc>
                <a:spcPct val="130000"/>
              </a:lnSpc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endParaRPr lang="fr-FR" sz="1600" dirty="0">
              <a:solidFill>
                <a:srgbClr val="000000"/>
              </a:solidFill>
            </a:endParaRPr>
          </a:p>
          <a:p>
            <a:pPr marL="388288" indent="-347662">
              <a:lnSpc>
                <a:spcPct val="130000"/>
              </a:lnSpc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endParaRPr lang="fr-FR" sz="1400" dirty="0">
              <a:solidFill>
                <a:srgbClr val="000000"/>
              </a:solidFill>
            </a:endParaRPr>
          </a:p>
          <a:p>
            <a:pPr marL="388288" indent="-347662">
              <a:lnSpc>
                <a:spcPct val="130000"/>
              </a:lnSpc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lang="fr-FR" dirty="0">
                <a:solidFill>
                  <a:srgbClr val="000000"/>
                </a:solidFill>
              </a:rPr>
              <a:t> 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1" y="6306186"/>
            <a:ext cx="1998133" cy="358560"/>
          </a:xfrm>
          <a:prstGeom prst="rect">
            <a:avLst/>
          </a:prstGeom>
          <a:solidFill>
            <a:schemeClr val="bg1"/>
          </a:solidFill>
          <a:ln w="9525" cap="flat">
            <a:solidFill>
              <a:srgbClr val="FFFFFF"/>
            </a:solidFill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defTabSz="914400" rtl="0" latinLnBrk="1" hangingPunct="0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defRPr/>
            </a:pPr>
            <a:endParaRPr lang="en-US" b="1">
              <a:solidFill>
                <a:srgbClr val="FFFFFF"/>
              </a:solidFill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D0E7B4F-B9D4-0049-81BE-C5AC33080956}"/>
              </a:ext>
            </a:extLst>
          </p:cNvPr>
          <p:cNvSpPr/>
          <p:nvPr/>
        </p:nvSpPr>
        <p:spPr>
          <a:xfrm>
            <a:off x="347473" y="6363645"/>
            <a:ext cx="1998133" cy="358560"/>
          </a:xfrm>
          <a:prstGeom prst="rect">
            <a:avLst/>
          </a:prstGeom>
          <a:solidFill>
            <a:schemeClr val="bg1"/>
          </a:solidFill>
          <a:ln w="9525" cap="flat">
            <a:solidFill>
              <a:srgbClr val="FFFFFF"/>
            </a:solidFill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defTabSz="914400" rtl="0" latinLnBrk="1" hangingPunct="0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</a:pPr>
            <a:endParaRPr lang="en-US" b="1">
              <a:solidFill>
                <a:srgbClr val="FFFFFF"/>
              </a:solidFill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Shape 3254">
            <a:extLst>
              <a:ext uri="{FF2B5EF4-FFF2-40B4-BE49-F238E27FC236}">
                <a16:creationId xmlns:a16="http://schemas.microsoft.com/office/drawing/2014/main" id="{2CC206BF-020C-6E4D-B871-44385F486851}"/>
              </a:ext>
            </a:extLst>
          </p:cNvPr>
          <p:cNvSpPr/>
          <p:nvPr/>
        </p:nvSpPr>
        <p:spPr>
          <a:xfrm>
            <a:off x="2345606" y="-404962"/>
            <a:ext cx="8740776" cy="11064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/>
          <a:lstStyle>
            <a:lvl1pPr marL="40626" marR="40626" algn="just" defTabSz="914400">
              <a:spcBef>
                <a:spcPts val="900"/>
              </a:spcBef>
              <a:buClr>
                <a:srgbClr val="F0C200"/>
              </a:buClr>
              <a:buFont typeface="Arial"/>
              <a:defRPr sz="2800" b="1">
                <a:solidFill>
                  <a:srgbClr val="F0C200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uFill>
                  <a:solidFill>
                    <a:srgbClr val="F0C2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marL="40626" marR="40626" lvl="0" indent="0" algn="just" defTabSz="91440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0C200"/>
              </a:buClr>
              <a:buSzTx/>
              <a:buFont typeface="Arial"/>
              <a:buNone/>
              <a:tabLst/>
              <a:defRPr sz="1800" b="0">
                <a:solidFill>
                  <a:srgbClr val="000000"/>
                </a:solidFill>
                <a:effectLst/>
                <a:uFillTx/>
              </a:defRPr>
            </a:pP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0C200"/>
                  </a:solidFill>
                </a:uFill>
                <a:latin typeface="Arial"/>
                <a:cs typeface="Arial"/>
                <a:sym typeface="Arial"/>
              </a:rPr>
              <a:t>The Diuretic Optimization Strategies Evaluation Study (DOSE)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0565AC8-E34B-764E-89C2-6F82ECD1C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0555" y="1433416"/>
            <a:ext cx="6039474" cy="2745927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A680A833-1123-274F-BFB8-3D72D3A1CB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292" y="4485629"/>
            <a:ext cx="9144000" cy="1489753"/>
          </a:xfrm>
          <a:prstGeom prst="rect">
            <a:avLst/>
          </a:prstGeom>
        </p:spPr>
      </p:pic>
      <p:sp>
        <p:nvSpPr>
          <p:cNvPr id="12" name="Shape 196">
            <a:extLst>
              <a:ext uri="{FF2B5EF4-FFF2-40B4-BE49-F238E27FC236}">
                <a16:creationId xmlns:a16="http://schemas.microsoft.com/office/drawing/2014/main" id="{1245DE11-D7A8-F14C-B9D8-9D392F188728}"/>
              </a:ext>
            </a:extLst>
          </p:cNvPr>
          <p:cNvSpPr/>
          <p:nvPr/>
        </p:nvSpPr>
        <p:spPr>
          <a:xfrm>
            <a:off x="1976962" y="866928"/>
            <a:ext cx="8928100" cy="246221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marL="40639" marR="40639" algn="ctr" defTabSz="914400">
              <a:defRPr sz="4800" b="1">
                <a:solidFill>
                  <a:srgbClr val="0056D6"/>
                </a:solidFill>
                <a:uFill>
                  <a:solidFill>
                    <a:srgbClr val="0056D6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marL="40639" marR="40639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>
                <a:solidFill>
                  <a:srgbClr val="000000"/>
                </a:solidFill>
                <a:uFillTx/>
              </a:defRPr>
            </a:pPr>
            <a:r>
              <a:rPr kumimoji="0" lang="fr-FR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Low</a:t>
            </a:r>
            <a:r>
              <a:rPr kumimoji="0" 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(=home dose) vs high (x2.5 home dose) - </a:t>
            </a:r>
            <a:r>
              <a:rPr kumimoji="0" lang="fr-FR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continuous</a:t>
            </a:r>
            <a:r>
              <a:rPr kumimoji="0" 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vs bolus </a:t>
            </a:r>
            <a:r>
              <a:rPr kumimoji="0" lang="fr-FR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every</a:t>
            </a:r>
            <a:r>
              <a:rPr kumimoji="0" 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12 h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56D6"/>
                </a:solidFill>
              </a:uFill>
              <a:latin typeface="Arial"/>
              <a:cs typeface="Arial"/>
              <a:sym typeface="Arial"/>
            </a:endParaRP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F913FBD1-0458-FC4C-AE50-ECB9ED5B9B2E}"/>
              </a:ext>
            </a:extLst>
          </p:cNvPr>
          <p:cNvSpPr/>
          <p:nvPr/>
        </p:nvSpPr>
        <p:spPr>
          <a:xfrm>
            <a:off x="1828292" y="5291472"/>
            <a:ext cx="2463292" cy="353423"/>
          </a:xfrm>
          <a:prstGeom prst="rect">
            <a:avLst/>
          </a:prstGeom>
          <a:noFill/>
          <a:ln w="28575" cap="flat">
            <a:solidFill>
              <a:srgbClr val="FF0000"/>
            </a:solidFill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endParaRPr kumimoji="0" lang="nl-NL" sz="1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  <a:uLnTx/>
              <a:uFill>
                <a:solidFill>
                  <a:srgbClr val="FFFFFF"/>
                </a:solidFill>
              </a:uFill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Shape 3260">
            <a:extLst>
              <a:ext uri="{FF2B5EF4-FFF2-40B4-BE49-F238E27FC236}">
                <a16:creationId xmlns:a16="http://schemas.microsoft.com/office/drawing/2014/main" id="{A1CDF339-5122-5041-A050-303073082335}"/>
              </a:ext>
            </a:extLst>
          </p:cNvPr>
          <p:cNvSpPr/>
          <p:nvPr/>
        </p:nvSpPr>
        <p:spPr>
          <a:xfrm>
            <a:off x="8504428" y="6506761"/>
            <a:ext cx="3492500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marL="39686" marR="39686" defTabSz="914400">
              <a:buClr>
                <a:srgbClr val="FFFFFF"/>
              </a:buClr>
              <a:buFont typeface="Arial"/>
              <a:defRPr sz="1400" b="1" i="1">
                <a:solidFill>
                  <a:srgbClr val="FFFFFF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pPr marL="39686" marR="39686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Arial"/>
              <a:buNone/>
              <a:tabLst/>
              <a:defRPr sz="1800" b="0" i="0">
                <a:solidFill>
                  <a:srgbClr val="000000"/>
                </a:solidFill>
                <a:effectLst/>
                <a:uFillTx/>
              </a:defRPr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Arial"/>
                <a:cs typeface="Arial"/>
                <a:sym typeface="Arial"/>
              </a:rPr>
              <a:t>Felker M et al. NEJM 2011; 364:797-805</a:t>
            </a:r>
          </a:p>
        </p:txBody>
      </p:sp>
    </p:spTree>
    <p:extLst>
      <p:ext uri="{BB962C8B-B14F-4D97-AF65-F5344CB8AC3E}">
        <p14:creationId xmlns:p14="http://schemas.microsoft.com/office/powerpoint/2010/main" val="259791541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9.7|50.1|51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.8"/>
</p:tagLst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9100"/>
        </a:solidFill>
        <a:ln w="9525" cap="flat">
          <a:solidFill>
            <a:srgbClr val="FFFFFF"/>
          </a:solidFill>
          <a:prstDash val="solid"/>
          <a:round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90000"/>
          </a:lnSpc>
          <a:spcBef>
            <a:spcPts val="700"/>
          </a:spcBef>
          <a:spcAft>
            <a:spcPts val="0"/>
          </a:spcAft>
          <a:buClr>
            <a:srgbClr val="FFFFFF"/>
          </a:buClr>
          <a:buSzTx/>
          <a:buFontTx/>
          <a:buNone/>
          <a:tabLst/>
          <a:defRPr kumimoji="0" sz="1200" b="1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38100" dir="2700000" rotWithShape="0">
                <a:srgbClr val="000000">
                  <a:alpha val="43137"/>
                </a:srgbClr>
              </a:outerShdw>
            </a:effectLst>
            <a:uFill>
              <a:solidFill>
                <a:srgbClr val="FFFFFF"/>
              </a:solidFill>
            </a:uFill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3_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9100"/>
        </a:solidFill>
        <a:ln w="9525" cap="flat">
          <a:solidFill>
            <a:srgbClr val="FFFFFF"/>
          </a:solidFill>
          <a:prstDash val="solid"/>
          <a:round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90000"/>
          </a:lnSpc>
          <a:spcBef>
            <a:spcPts val="700"/>
          </a:spcBef>
          <a:spcAft>
            <a:spcPts val="0"/>
          </a:spcAft>
          <a:buClr>
            <a:srgbClr val="FFFFFF"/>
          </a:buClr>
          <a:buSzTx/>
          <a:buFontTx/>
          <a:buNone/>
          <a:tabLst/>
          <a:defRPr kumimoji="0" sz="1200" b="1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38100" dir="2700000" rotWithShape="0">
                <a:srgbClr val="000000">
                  <a:alpha val="43137"/>
                </a:srgbClr>
              </a:outerShdw>
            </a:effectLst>
            <a:uFill>
              <a:solidFill>
                <a:srgbClr val="FFFFFF"/>
              </a:solidFill>
            </a:uFill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White">
  <a:themeElements>
    <a:clrScheme name="White">
      <a:dk1>
        <a:srgbClr val="FF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9100"/>
        </a:solidFill>
        <a:ln w="9525" cap="flat">
          <a:solidFill>
            <a:srgbClr val="FFFFFF"/>
          </a:solidFill>
          <a:prstDash val="solid"/>
          <a:round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90000"/>
          </a:lnSpc>
          <a:spcBef>
            <a:spcPts val="700"/>
          </a:spcBef>
          <a:spcAft>
            <a:spcPts val="0"/>
          </a:spcAft>
          <a:buClr>
            <a:srgbClr val="FFFFFF"/>
          </a:buClr>
          <a:buSzTx/>
          <a:buFontTx/>
          <a:buNone/>
          <a:tabLst/>
          <a:defRPr kumimoji="0" sz="1200" b="1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38100" dir="2700000" rotWithShape="0">
                <a:srgbClr val="000000">
                  <a:alpha val="43137"/>
                </a:srgbClr>
              </a:outerShdw>
            </a:effectLst>
            <a:uFill>
              <a:solidFill>
                <a:srgbClr val="FFFFFF"/>
              </a:solidFill>
            </a:uFill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18644</TotalTime>
  <Words>1090</Words>
  <Application>Microsoft Macintosh PowerPoint</Application>
  <PresentationFormat>Breedbeeld</PresentationFormat>
  <Paragraphs>164</Paragraphs>
  <Slides>34</Slides>
  <Notes>1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2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34</vt:i4>
      </vt:variant>
    </vt:vector>
  </HeadingPairs>
  <TitlesOfParts>
    <vt:vector size="44" baseType="lpstr">
      <vt:lpstr>Arial</vt:lpstr>
      <vt:lpstr>Calibri</vt:lpstr>
      <vt:lpstr>Courier New</vt:lpstr>
      <vt:lpstr>FuturaAT</vt:lpstr>
      <vt:lpstr>Helvetica</vt:lpstr>
      <vt:lpstr>Times New Roman</vt:lpstr>
      <vt:lpstr>Trebuchet MS</vt:lpstr>
      <vt:lpstr>White</vt:lpstr>
      <vt:lpstr>3_White</vt:lpstr>
      <vt:lpstr>think-cell Slide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HF induces a state of increased proximal renal sodium reabsorption,  but loop diuretics, thiazides, MRA work distal at loop of Henle  </vt:lpstr>
      <vt:lpstr>Acetazolamide might improve loop diuretic efficiency</vt:lpstr>
      <vt:lpstr>PowerPoint-presentatie</vt:lpstr>
      <vt:lpstr>Methods: trial procedures</vt:lpstr>
      <vt:lpstr>PowerPoint-presentatie</vt:lpstr>
      <vt:lpstr>Methods: congestion score</vt:lpstr>
      <vt:lpstr>Results: baseline characteristics (1/2)</vt:lpstr>
      <vt:lpstr>PowerPoint-presentatie</vt:lpstr>
      <vt:lpstr>Baseline characteristics: congestion score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Matthias</dc:creator>
  <cp:lastModifiedBy>Microsoft Office User</cp:lastModifiedBy>
  <cp:revision>1539</cp:revision>
  <dcterms:modified xsi:type="dcterms:W3CDTF">2022-11-28T06:58:23Z</dcterms:modified>
</cp:coreProperties>
</file>