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2" r:id="rId2"/>
  </p:sldMasterIdLst>
  <p:notesMasterIdLst>
    <p:notesMasterId r:id="rId37"/>
  </p:notesMasterIdLst>
  <p:handoutMasterIdLst>
    <p:handoutMasterId r:id="rId38"/>
  </p:handoutMasterIdLst>
  <p:sldIdLst>
    <p:sldId id="6265" r:id="rId3"/>
    <p:sldId id="13330" r:id="rId4"/>
    <p:sldId id="13333" r:id="rId5"/>
    <p:sldId id="6222" r:id="rId6"/>
    <p:sldId id="13297" r:id="rId7"/>
    <p:sldId id="13339" r:id="rId8"/>
    <p:sldId id="13340" r:id="rId9"/>
    <p:sldId id="13296" r:id="rId10"/>
    <p:sldId id="6513" r:id="rId11"/>
    <p:sldId id="6398" r:id="rId12"/>
    <p:sldId id="13341" r:id="rId13"/>
    <p:sldId id="6383" r:id="rId14"/>
    <p:sldId id="13359" r:id="rId15"/>
    <p:sldId id="6516" r:id="rId16"/>
    <p:sldId id="13343" r:id="rId17"/>
    <p:sldId id="6764" r:id="rId18"/>
    <p:sldId id="6729" r:id="rId19"/>
    <p:sldId id="13306" r:id="rId20"/>
    <p:sldId id="13307" r:id="rId21"/>
    <p:sldId id="13305" r:id="rId22"/>
    <p:sldId id="13308" r:id="rId23"/>
    <p:sldId id="13309" r:id="rId24"/>
    <p:sldId id="13310" r:id="rId25"/>
    <p:sldId id="13354" r:id="rId26"/>
    <p:sldId id="13356" r:id="rId27"/>
    <p:sldId id="13357" r:id="rId28"/>
    <p:sldId id="13358" r:id="rId29"/>
    <p:sldId id="13317" r:id="rId30"/>
    <p:sldId id="13321" r:id="rId31"/>
    <p:sldId id="13360" r:id="rId32"/>
    <p:sldId id="13361" r:id="rId33"/>
    <p:sldId id="13324" r:id="rId34"/>
    <p:sldId id="13326" r:id="rId35"/>
    <p:sldId id="13328" r:id="rId36"/>
  </p:sldIdLst>
  <p:sldSz cx="12192000" cy="68580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fried mullens" initials="wm" lastIdx="2" clrIdx="0"/>
  <p:cmAuthor id="1" name="Liesbet Van Brussel" initials="LVB" lastIdx="5" clrIdx="1">
    <p:extLst>
      <p:ext uri="{19B8F6BF-5375-455C-9EA6-DF929625EA0E}">
        <p15:presenceInfo xmlns:p15="http://schemas.microsoft.com/office/powerpoint/2012/main" userId="S-1-5-21-2000478354-813497703-854245398-1337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9D4"/>
          </a:solidFill>
        </a:fill>
      </a:tcStyle>
    </a:wholeTbl>
    <a:band2H>
      <a:tcTxStyle/>
      <a:tcStyle>
        <a:tcBdr/>
        <a:fill>
          <a:solidFill>
            <a:srgbClr val="FFF5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91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91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9100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42356"/>
        </a:fontRef>
        <a:srgbClr val="04235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E6F1"/>
          </a:solidFill>
        </a:fill>
      </a:tcStyle>
    </a:wholeTbl>
    <a:band2H>
      <a:tcTxStyle/>
      <a:tcStyle>
        <a:tcBdr/>
        <a:fill>
          <a:solidFill>
            <a:srgbClr val="ECF3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7DB8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7DB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7DB8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FAFA"/>
          </a:solidFill>
        </a:fill>
      </a:tcStyle>
    </a:wholeTbl>
    <a:band2H>
      <a:tcTxStyle/>
      <a:tcStyle>
        <a:tcBdr/>
        <a:fill>
          <a:solidFill>
            <a:srgbClr val="FAF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6E6E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6E6E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6E6E9"/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92420" autoAdjust="0"/>
  </p:normalViewPr>
  <p:slideViewPr>
    <p:cSldViewPr snapToGrid="0" snapToObjects="1">
      <p:cViewPr varScale="1">
        <p:scale>
          <a:sx n="92" d="100"/>
          <a:sy n="92" d="100"/>
        </p:scale>
        <p:origin x="184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1FA1-5D53-FF46-AB60-6AD4182EA889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DA794-6205-4541-9D30-156D2AC5DF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1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233086452"/>
      </p:ext>
    </p:extLst>
  </p:cSld>
  <p:clrMap bg1="dk1" tx1="lt1" bg2="dk2" tx2="lt2" accent1="accent1" accent2="accent2" accent3="accent3" accent4="accent4" accent5="accent5" accent6="accent6" hlink="hlink" folHlink="folHlink"/>
  <p:notesStyle>
    <a:lvl1pPr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1pPr>
    <a:lvl2pPr indent="2286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2pPr>
    <a:lvl3pPr indent="4572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3pPr>
    <a:lvl4pPr indent="6858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4pPr>
    <a:lvl5pPr indent="9144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5pPr>
    <a:lvl6pPr indent="11430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6pPr>
    <a:lvl7pPr indent="13716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7pPr>
    <a:lvl8pPr indent="16002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8pPr>
    <a:lvl9pPr indent="1828800">
      <a:spcBef>
        <a:spcPts val="400"/>
      </a:spcBef>
      <a:defRPr sz="1200">
        <a:solidFill>
          <a:srgbClr val="FFFFFF"/>
        </a:solidFill>
        <a:uFill>
          <a:solidFill>
            <a:srgbClr val="FFFFFF"/>
          </a:solidFill>
        </a:uFill>
        <a:latin typeface="Times New Roman"/>
        <a:ea typeface="Times New Roman"/>
        <a:cs typeface="Times New Roman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360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7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rPr>
              <a:t>Titeltekst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FF91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C44F-6DFF-476F-A96B-0315FCDA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85500" cy="7651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B6773-548D-4A26-9C94-B20072B46B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6527800"/>
            <a:ext cx="9429750" cy="153888"/>
          </a:xfrm>
        </p:spPr>
        <p:txBody>
          <a:bodyPr wrap="square" anchor="b">
            <a:sp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79997FB-DAAD-4739-9BCE-79BDC429B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6" y="6356350"/>
            <a:ext cx="46264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8804CB3-6643-4AD1-9C6A-415F7408E17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49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386361" y="3356071"/>
            <a:ext cx="9126120" cy="6564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1463" y="5282092"/>
            <a:ext cx="7584835" cy="3840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rgbClr val="AE1022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481" y="4770503"/>
            <a:ext cx="7584825" cy="386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91480" y="1237013"/>
            <a:ext cx="9024995" cy="1110904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800"/>
              </a:spcBef>
              <a:buNone/>
              <a:defRPr sz="6400" b="1" i="0" baseline="0">
                <a:solidFill>
                  <a:schemeClr val="accent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21857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Titeltekst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5384800" cy="525780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Hoofdtekst - niveau één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Hoofdtekst - niveau twee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Hoofdtekst - niveau drie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Hoofdtekst - niveau vier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Hoofdtekst - niveau vijf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11200176" y="6442075"/>
            <a:ext cx="382224" cy="273584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435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- 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5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91B5B4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91B5B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91B5B4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91B5B4"/>
                  </a:solidFill>
                </a:uFill>
              </a:rPr>
              <a:t>Titeltekst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007DB8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91B5B4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91B5B4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Clr>
                <a:srgbClr val="042356"/>
              </a:buClr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547670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64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rPr>
              <a:t>Titeltekst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47244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FF91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944741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69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rPr>
              <a:t>Titeltekst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47244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FF91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753992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levelandClinictemplate_white k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635000" y="6324600"/>
            <a:ext cx="10922000" cy="1588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99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lIns="0" tIns="0" rIns="0" bIns="0" anchor="b"/>
          <a:lstStyle>
            <a:lvl1pPr marL="40626" marR="40626" algn="l">
              <a:spcBef>
                <a:spcPts val="900"/>
              </a:spcBef>
              <a:def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rPr>
              <a:t>Titeltekst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 lIns="0" tIns="0" rIns="0" bIns="0"/>
          <a:lstStyle>
            <a:lvl1pPr marL="269226" marR="40626" indent="-228600">
              <a:spcBef>
                <a:spcPts val="1300"/>
              </a:spcBef>
              <a:buClr>
                <a:srgbClr val="F0C200"/>
              </a:buClr>
              <a:buSzPct val="120000"/>
              <a:buFont typeface="Arial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608951" marR="40626" indent="-225424">
              <a:spcBef>
                <a:spcPts val="600"/>
              </a:spcBef>
              <a:buClr>
                <a:srgbClr val="007DB8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04226" marR="40626" indent="-180975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47126" marR="40626" indent="-179387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639238" marR="40626" indent="-223837">
              <a:spcBef>
                <a:spcPts val="600"/>
              </a:spcBef>
              <a:buClr>
                <a:srgbClr val="042356"/>
              </a:buClr>
              <a:buSzTx/>
              <a:buFont typeface="Arial"/>
              <a:buNone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240884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levelandClinictemplate_white kop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635000" y="6324600"/>
            <a:ext cx="10922000" cy="1588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104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lIns="0" tIns="0" rIns="0" bIns="0" anchor="b"/>
          <a:lstStyle>
            <a:lvl1pPr marL="40626" marR="40626" algn="l">
              <a:spcBef>
                <a:spcPts val="900"/>
              </a:spcBef>
              <a:def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rPr>
              <a:t>Titeltekst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 lIns="0" tIns="0" rIns="0" bIns="0"/>
          <a:lstStyle>
            <a:lvl1pPr marL="269226" marR="40626" indent="-228600">
              <a:spcBef>
                <a:spcPts val="1300"/>
              </a:spcBef>
              <a:buClr>
                <a:srgbClr val="F0C200"/>
              </a:buClr>
              <a:buSzPct val="120000"/>
              <a:buFont typeface="Arial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608951" marR="40626" indent="-225424">
              <a:spcBef>
                <a:spcPts val="600"/>
              </a:spcBef>
              <a:buClr>
                <a:srgbClr val="007DB8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04226" marR="40626" indent="-180975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47126" marR="40626" indent="-179387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639238" marR="40626" indent="-223837">
              <a:spcBef>
                <a:spcPts val="600"/>
              </a:spcBef>
              <a:buClr>
                <a:srgbClr val="042356"/>
              </a:buClr>
              <a:buSzTx/>
              <a:buFont typeface="Arial"/>
              <a:buNone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084329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B3094-1C22-524E-9A0C-48B2B6EAB0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505-1551-DC44-A2F3-DAE3CEC356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505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Blokopening en Introductie Casus - W.Mullens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79273-DC51-FD4B-AF3B-36102C283A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1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46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91B5B4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91B5B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91B5B4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91B5B4"/>
                  </a:solidFill>
                </a:uFill>
              </a:rPr>
              <a:t>Titeltekst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007DB8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91B5B4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91B5B4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Clr>
                <a:srgbClr val="042356"/>
              </a:buClr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5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91B5B4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91B5B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91B5B4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91B5B4"/>
                  </a:solidFill>
                </a:uFill>
              </a:rPr>
              <a:t>Titeltekst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007DB8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91B5B4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91B5B4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Clr>
                <a:srgbClr val="042356"/>
              </a:buClr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64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rPr>
              <a:t>Titeltekst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47244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FF91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635000" y="6324600"/>
            <a:ext cx="109220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69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1000"/>
              </a:spcBef>
              <a:def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0C2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</a:rPr>
              <a:t>Titeltekst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4724400" cy="533082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300"/>
              </a:spcBef>
              <a:buClr>
                <a:srgbClr val="F0C200"/>
              </a:buClr>
              <a:buSzPct val="120000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  <a:lvl2pPr marL="568325" indent="-225425">
              <a:spcBef>
                <a:spcPts val="600"/>
              </a:spcBef>
              <a:buClr>
                <a:srgbClr val="FF91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2pPr>
            <a:lvl3pPr marL="863600" indent="-180975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3pPr>
            <a:lvl4pPr marL="1206500" indent="-179387">
              <a:spcBef>
                <a:spcPts val="600"/>
              </a:spcBef>
              <a:buClr>
                <a:srgbClr val="F0C200"/>
              </a:buClr>
              <a:buSzPct val="120000"/>
              <a:buChar char="–"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4pPr>
            <a:lvl5pPr marL="1598612" indent="-223837">
              <a:spcBef>
                <a:spcPts val="600"/>
              </a:spcBef>
              <a:buSzTx/>
              <a:buNone/>
              <a:def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levelandClinictemplate_white k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635000" y="6324600"/>
            <a:ext cx="10922000" cy="1588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99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lIns="0" tIns="0" rIns="0" bIns="0" anchor="b"/>
          <a:lstStyle>
            <a:lvl1pPr marL="40626" marR="40626" algn="l">
              <a:spcBef>
                <a:spcPts val="900"/>
              </a:spcBef>
              <a:def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rPr>
              <a:t>Titeltekst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 lIns="0" tIns="0" rIns="0" bIns="0"/>
          <a:lstStyle>
            <a:lvl1pPr marL="269226" marR="40626" indent="-228600">
              <a:spcBef>
                <a:spcPts val="1300"/>
              </a:spcBef>
              <a:buClr>
                <a:srgbClr val="F0C200"/>
              </a:buClr>
              <a:buSzPct val="120000"/>
              <a:buFont typeface="Arial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608951" marR="40626" indent="-225424">
              <a:spcBef>
                <a:spcPts val="600"/>
              </a:spcBef>
              <a:buClr>
                <a:srgbClr val="007DB8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04226" marR="40626" indent="-180975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47126" marR="40626" indent="-179387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639238" marR="40626" indent="-223837">
              <a:spcBef>
                <a:spcPts val="600"/>
              </a:spcBef>
              <a:buClr>
                <a:srgbClr val="042356"/>
              </a:buClr>
              <a:buSzTx/>
              <a:buFont typeface="Arial"/>
              <a:buNone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levelandClinictemplate_white kop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635000" y="6324600"/>
            <a:ext cx="10922000" cy="1588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sz="1200"/>
          </a:p>
        </p:txBody>
      </p:sp>
      <p:pic>
        <p:nvPicPr>
          <p:cNvPr id="104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2517" y="6402388"/>
            <a:ext cx="1716617" cy="22701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935567" y="1"/>
            <a:ext cx="10993967" cy="854075"/>
          </a:xfrm>
          <a:prstGeom prst="rect">
            <a:avLst/>
          </a:prstGeom>
        </p:spPr>
        <p:txBody>
          <a:bodyPr lIns="0" tIns="0" rIns="0" bIns="0" anchor="b"/>
          <a:lstStyle>
            <a:lvl1pPr marL="40626" marR="40626" algn="l">
              <a:spcBef>
                <a:spcPts val="900"/>
              </a:spcBef>
              <a:def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91B5B4"/>
                </a:solidFill>
                <a:uFill>
                  <a:solidFill>
                    <a:srgbClr val="91B5B4"/>
                  </a:solidFill>
                </a:uFill>
              </a:rPr>
              <a:t>Titeltekst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935567" y="1527176"/>
            <a:ext cx="9652000" cy="5330825"/>
          </a:xfrm>
          <a:prstGeom prst="rect">
            <a:avLst/>
          </a:prstGeom>
        </p:spPr>
        <p:txBody>
          <a:bodyPr lIns="0" tIns="0" rIns="0" bIns="0"/>
          <a:lstStyle>
            <a:lvl1pPr marL="269226" marR="40626" indent="-228600">
              <a:spcBef>
                <a:spcPts val="1300"/>
              </a:spcBef>
              <a:buClr>
                <a:srgbClr val="F0C200"/>
              </a:buClr>
              <a:buSzPct val="120000"/>
              <a:buFont typeface="Arial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608951" marR="40626" indent="-225424">
              <a:spcBef>
                <a:spcPts val="600"/>
              </a:spcBef>
              <a:buClr>
                <a:srgbClr val="007DB8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04226" marR="40626" indent="-180975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47126" marR="40626" indent="-179387">
              <a:spcBef>
                <a:spcPts val="600"/>
              </a:spcBef>
              <a:buClr>
                <a:srgbClr val="91B5B4"/>
              </a:buClr>
              <a:buSzPct val="120000"/>
              <a:buFont typeface="Arial"/>
              <a:buChar char="–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639238" marR="40626" indent="-223837">
              <a:spcBef>
                <a:spcPts val="600"/>
              </a:spcBef>
              <a:buClr>
                <a:srgbClr val="042356"/>
              </a:buClr>
              <a:buSzTx/>
              <a:buFont typeface="Arial"/>
              <a:buNone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Hoofdtekst - niveau vijf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0B3094-1C22-524E-9A0C-48B2B6EAB0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57505-1551-DC44-A2F3-DAE3CEC356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96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B3094-1C22-524E-9A0C-48B2B6EAB0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7505-1551-DC44-A2F3-DAE3CEC356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24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10972800" cy="525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Hoofdtekst - niveau één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Hoofdtekst - niveau twee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Hoofdtekst - niveau drie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Hoofdtekst - niveau vier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Hoofdtekst - niveau vijf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2" r:id="rId4"/>
    <p:sldLayoutId id="2147483663" r:id="rId5"/>
    <p:sldLayoutId id="2147483669" r:id="rId6"/>
    <p:sldLayoutId id="2147483670" r:id="rId7"/>
    <p:sldLayoutId id="2147483955" r:id="rId8"/>
    <p:sldLayoutId id="2147483958" r:id="rId9"/>
    <p:sldLayoutId id="2147483974" r:id="rId10"/>
    <p:sldLayoutId id="2147483985" r:id="rId11"/>
  </p:sldLayoutIdLst>
  <p:txStyles>
    <p:titleStyle>
      <a:lvl1pPr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9pPr>
    </p:titleStyle>
    <p:bodyStyle>
      <a:lvl1pPr marL="342900" indent="-34290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783771" indent="-326571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1219200" indent="-30480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1737360" indent="-36576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2194560" indent="-36576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33655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37211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40767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44323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9pPr>
    </p:bodyStyle>
    <p:otherStyle>
      <a:lvl1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150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10972800" cy="525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Hoofdtekst - niveau één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Hoofdtekst - niveau twee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Hoofdtekst - niveau drie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Hoofdtekst - niveau vier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19908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2" r:id="rId7"/>
    <p:sldLayoutId id="2147483954" r:id="rId8"/>
  </p:sldLayoutIdLst>
  <p:txStyles>
    <p:titleStyle>
      <a:lvl1pPr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9pPr>
    </p:titleStyle>
    <p:bodyStyle>
      <a:lvl1pPr marL="342900" indent="-34290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783771" indent="-326571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1219200" indent="-30480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1737360" indent="-36576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2194560" indent="-365760">
        <a:spcBef>
          <a:spcPts val="700"/>
        </a:spcBef>
        <a:buClr>
          <a:srgbClr val="000000"/>
        </a:buClr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33655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37211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40767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4432300" indent="-914400">
        <a:spcBef>
          <a:spcPts val="700"/>
        </a:spcBef>
        <a:buClr>
          <a:srgbClr val="000000"/>
        </a:buClr>
        <a:buSzPct val="171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9pPr>
    </p:bodyStyle>
    <p:otherStyle>
      <a:lvl1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algn="r">
        <a:lnSpc>
          <a:spcPct val="90000"/>
        </a:lnSpc>
        <a:spcBef>
          <a:spcPts val="800"/>
        </a:spcBef>
        <a:defRPr sz="1400" b="1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2000250" y="6324600"/>
            <a:ext cx="8191500" cy="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190750" y="4882954"/>
            <a:ext cx="8001001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28600" indent="-228600" algn="ctr" defTabSz="914400">
              <a:buClr>
                <a:srgbClr val="F0C200"/>
              </a:buClr>
              <a:defRPr sz="1800"/>
            </a:pPr>
            <a:r>
              <a:rPr sz="18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rPr>
              <a:t>Wilfried Mullens MD, PhD</a:t>
            </a:r>
          </a:p>
          <a:p>
            <a:pPr marL="228600" indent="-228600" algn="ctr" defTabSz="914400">
              <a:buClr>
                <a:srgbClr val="F0C200"/>
              </a:buClr>
              <a:defRPr sz="1800"/>
            </a:pPr>
            <a:r>
              <a:rPr sz="18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rPr>
              <a:t>Ziekenhuis</a:t>
            </a:r>
            <a:r>
              <a:rPr sz="18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rPr>
              <a:t> Oost-Limburg, Genk</a:t>
            </a:r>
          </a:p>
          <a:p>
            <a:pPr marL="228600" indent="-228600" algn="ctr" defTabSz="914400">
              <a:buClr>
                <a:srgbClr val="F0C200"/>
              </a:buClr>
              <a:defRPr sz="1800"/>
            </a:pPr>
            <a:r>
              <a:rPr sz="18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rPr>
              <a:t>University Hasselt, Belgium</a:t>
            </a:r>
            <a:endParaRPr lang="fr-FR" sz="18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228600" indent="-228600" algn="ctr" defTabSz="914400">
              <a:buClr>
                <a:srgbClr val="F0C200"/>
              </a:buClr>
              <a:defRPr sz="1800"/>
            </a:pPr>
            <a:r>
              <a:rPr lang="en" sz="18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rPr>
              <a:t>Fellow and Board Member of Heart Failure Association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427DF11-9472-8C4A-A937-DF1CB1FFD792}"/>
              </a:ext>
            </a:extLst>
          </p:cNvPr>
          <p:cNvSpPr/>
          <p:nvPr/>
        </p:nvSpPr>
        <p:spPr>
          <a:xfrm>
            <a:off x="192617" y="6360549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3" name="image2.png">
            <a:extLst>
              <a:ext uri="{FF2B5EF4-FFF2-40B4-BE49-F238E27FC236}">
                <a16:creationId xmlns:a16="http://schemas.microsoft.com/office/drawing/2014/main" id="{50030006-9D83-1D4E-92D0-F135D34123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43313" y="6399190"/>
            <a:ext cx="1043971" cy="428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3.png">
            <a:extLst>
              <a:ext uri="{FF2B5EF4-FFF2-40B4-BE49-F238E27FC236}">
                <a16:creationId xmlns:a16="http://schemas.microsoft.com/office/drawing/2014/main" id="{40824794-8BCD-9149-8133-FA5BA56B60D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91349" y="6491168"/>
            <a:ext cx="1043971" cy="336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" descr="Heart Failure Association (HFA) of the ESC | RadcliffeCardiology">
            <a:extLst>
              <a:ext uri="{FF2B5EF4-FFF2-40B4-BE49-F238E27FC236}">
                <a16:creationId xmlns:a16="http://schemas.microsoft.com/office/drawing/2014/main" id="{DE419AF2-87AC-7347-B21F-93907579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662" y="6362159"/>
            <a:ext cx="1184337" cy="4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95">
            <a:extLst>
              <a:ext uri="{FF2B5EF4-FFF2-40B4-BE49-F238E27FC236}">
                <a16:creationId xmlns:a16="http://schemas.microsoft.com/office/drawing/2014/main" id="{164D1B86-BA3D-6844-9BDF-5D9EA7F913A6}"/>
              </a:ext>
            </a:extLst>
          </p:cNvPr>
          <p:cNvSpPr/>
          <p:nvPr/>
        </p:nvSpPr>
        <p:spPr>
          <a:xfrm>
            <a:off x="938530" y="1155952"/>
            <a:ext cx="10276840" cy="219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777875">
              <a:lnSpc>
                <a:spcPct val="140000"/>
              </a:lnSpc>
              <a:spcBef>
                <a:spcPts val="1100"/>
              </a:spcBef>
              <a:buClr>
                <a:srgbClr val="FFFB00"/>
              </a:buClr>
              <a:defRPr sz="3000" b="1">
                <a:solidFill>
                  <a:srgbClr val="FFFB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effectLst/>
                <a:uFillTx/>
              </a:defRPr>
            </a:pPr>
            <a:endParaRPr lang="fr-FR" sz="1800" b="0" dirty="0">
              <a:effectLst/>
            </a:endParaRPr>
          </a:p>
          <a:p>
            <a:pPr>
              <a:defRPr sz="1800" b="0">
                <a:solidFill>
                  <a:srgbClr val="000000"/>
                </a:solidFill>
                <a:effectLst/>
                <a:uFillTx/>
              </a:defRPr>
            </a:pPr>
            <a:endParaRPr lang="fr-FR" sz="1800" b="0" dirty="0">
              <a:solidFill>
                <a:srgbClr val="000000"/>
              </a:solidFill>
              <a:effectLst/>
            </a:endParaRPr>
          </a:p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endParaRPr lang="fr-FR" sz="1800" b="0" dirty="0">
              <a:solidFill>
                <a:srgbClr val="000000"/>
              </a:solidFill>
              <a:effectLst/>
            </a:endParaRPr>
          </a:p>
          <a:p>
            <a:pPr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lang="fr-FR" sz="2800" b="0" i="1" dirty="0" err="1">
                <a:solidFill>
                  <a:srgbClr val="000000"/>
                </a:solidFill>
                <a:effectLst/>
              </a:rPr>
              <a:t>Diuretic</a:t>
            </a:r>
            <a:r>
              <a:rPr lang="fr-FR" sz="2800" b="0" i="1" dirty="0">
                <a:solidFill>
                  <a:srgbClr val="000000"/>
                </a:solidFill>
                <a:effectLst/>
              </a:rPr>
              <a:t> Use in </a:t>
            </a:r>
            <a:r>
              <a:rPr lang="fr-FR" sz="2800" b="0" i="1" dirty="0" err="1">
                <a:solidFill>
                  <a:srgbClr val="000000"/>
                </a:solidFill>
                <a:effectLst/>
              </a:rPr>
              <a:t>Heart</a:t>
            </a:r>
            <a:r>
              <a:rPr lang="fr-FR" sz="2800" b="0" i="1" dirty="0">
                <a:solidFill>
                  <a:srgbClr val="000000"/>
                </a:solidFill>
                <a:effectLst/>
              </a:rPr>
              <a:t> Failure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F1CE52-B0D9-6203-9254-7DAFA3B9E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9" y="6507165"/>
            <a:ext cx="5934410" cy="3172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2B6BB8E-28C8-E3F3-5EBD-83D01FE24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uturaAT"/>
              </a:rPr>
              <a:t>CzeCh CardiovasCular </a:t>
            </a: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B5DA81-7F69-EA85-F8FC-AC350727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50" y="95905"/>
            <a:ext cx="7772400" cy="11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2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97">
            <a:extLst>
              <a:ext uri="{FF2B5EF4-FFF2-40B4-BE49-F238E27FC236}">
                <a16:creationId xmlns:a16="http://schemas.microsoft.com/office/drawing/2014/main" id="{A7C8B363-FB73-0E47-B140-2C1D91EC6187}"/>
              </a:ext>
            </a:extLst>
          </p:cNvPr>
          <p:cNvSpPr/>
          <p:nvPr/>
        </p:nvSpPr>
        <p:spPr>
          <a:xfrm>
            <a:off x="1498600" y="458074"/>
            <a:ext cx="9169400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40639" marR="40639" algn="ctr" defTabSz="914400">
              <a:defRPr sz="3200" b="1">
                <a:solidFill>
                  <a:srgbClr val="38571A"/>
                </a:solidFill>
                <a:uFill>
                  <a:solidFill>
                    <a:srgbClr val="38571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fr-FR" sz="2400" b="0" dirty="0">
                <a:solidFill>
                  <a:srgbClr val="000000"/>
                </a:solidFill>
              </a:rPr>
              <a:t>’</a:t>
            </a:r>
            <a:r>
              <a:rPr lang="fr-FR" sz="2400" b="0" dirty="0" err="1">
                <a:solidFill>
                  <a:srgbClr val="000000"/>
                </a:solidFill>
              </a:rPr>
              <a:t>Diuretic</a:t>
            </a:r>
            <a:r>
              <a:rPr lang="fr-FR" sz="2400" b="0" dirty="0">
                <a:solidFill>
                  <a:srgbClr val="000000"/>
                </a:solidFill>
              </a:rPr>
              <a:t> </a:t>
            </a:r>
            <a:r>
              <a:rPr lang="fr-FR" sz="2400" b="0" dirty="0" err="1">
                <a:solidFill>
                  <a:srgbClr val="000000"/>
                </a:solidFill>
              </a:rPr>
              <a:t>resistance</a:t>
            </a:r>
            <a:r>
              <a:rPr lang="fr-FR" sz="2400" b="0" dirty="0">
                <a:solidFill>
                  <a:srgbClr val="000000"/>
                </a:solidFill>
              </a:rPr>
              <a:t>’ </a:t>
            </a:r>
            <a:r>
              <a:rPr lang="fr-FR" sz="2400" b="0" dirty="0" err="1">
                <a:solidFill>
                  <a:srgbClr val="000000"/>
                </a:solidFill>
              </a:rPr>
              <a:t>is</a:t>
            </a:r>
            <a:r>
              <a:rPr lang="fr-FR" sz="2400" b="0" dirty="0">
                <a:solidFill>
                  <a:srgbClr val="000000"/>
                </a:solidFill>
              </a:rPr>
              <a:t> </a:t>
            </a:r>
            <a:r>
              <a:rPr lang="fr-FR" sz="2400" b="0" dirty="0" err="1">
                <a:solidFill>
                  <a:srgbClr val="000000"/>
                </a:solidFill>
              </a:rPr>
              <a:t>omnipresent</a:t>
            </a:r>
            <a:r>
              <a:rPr lang="fr-FR" sz="2400" b="0" dirty="0">
                <a:solidFill>
                  <a:srgbClr val="000000"/>
                </a:solidFill>
              </a:rPr>
              <a:t> in HF patients</a:t>
            </a:r>
            <a:endParaRPr sz="2400" b="0" dirty="0">
              <a:solidFill>
                <a:srgbClr val="000000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0A0620E-9714-774C-A2F7-7FEBC8CCE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6666" y="1284585"/>
            <a:ext cx="6818709" cy="462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cxnSp>
        <p:nvCxnSpPr>
          <p:cNvPr id="5" name="Straight Arrow Connector 6">
            <a:extLst>
              <a:ext uri="{FF2B5EF4-FFF2-40B4-BE49-F238E27FC236}">
                <a16:creationId xmlns:a16="http://schemas.microsoft.com/office/drawing/2014/main" id="{BC0721BB-E957-8143-95E8-2E0EB416E0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08699" y="3049149"/>
            <a:ext cx="0" cy="1352550"/>
          </a:xfrm>
          <a:prstGeom prst="straightConnector1">
            <a:avLst/>
          </a:prstGeom>
          <a:noFill/>
          <a:ln w="762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85C7E27C-A18E-F94B-8554-CDA531933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409" y="1827514"/>
            <a:ext cx="14250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B0F0"/>
                </a:solidFill>
              </a:rPr>
              <a:t>Normal diuretic response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D98B860-A52E-8442-B46A-234741046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497" y="6449516"/>
            <a:ext cx="32549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Testani</a:t>
            </a:r>
            <a:r>
              <a:rPr lang="en-US" dirty="0">
                <a:solidFill>
                  <a:srgbClr val="000000"/>
                </a:solidFill>
              </a:rPr>
              <a:t> J et al. </a:t>
            </a:r>
            <a:r>
              <a:rPr lang="en-US" dirty="0" err="1">
                <a:solidFill>
                  <a:srgbClr val="000000"/>
                </a:solidFill>
              </a:rPr>
              <a:t>Circ</a:t>
            </a:r>
            <a:r>
              <a:rPr lang="en-US" dirty="0">
                <a:solidFill>
                  <a:srgbClr val="000000"/>
                </a:solidFill>
              </a:rPr>
              <a:t> Heart Fail 2014.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1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1029BA9-EC63-4A58-A4F2-483049C639E1}"/>
              </a:ext>
            </a:extLst>
          </p:cNvPr>
          <p:cNvGrpSpPr>
            <a:grpSpLocks noChangeAspect="1"/>
          </p:cNvGrpSpPr>
          <p:nvPr/>
        </p:nvGrpSpPr>
        <p:grpSpPr>
          <a:xfrm>
            <a:off x="1441460" y="622818"/>
            <a:ext cx="3279793" cy="5612363"/>
            <a:chOff x="1778090" y="330167"/>
            <a:chExt cx="3509759" cy="6033478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4C099D5B-CC1E-DD43-AC9D-4D9F0B8B0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27"/>
            <a:stretch/>
          </p:blipFill>
          <p:spPr>
            <a:xfrm>
              <a:off x="1778090" y="330167"/>
              <a:ext cx="3509759" cy="1971698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6402777B-4C15-B240-9B8D-E0AECB5A3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472" y="2323897"/>
              <a:ext cx="3460377" cy="4039748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CE639F57-8E46-8B4C-8038-F66008CE506D}"/>
              </a:ext>
            </a:extLst>
          </p:cNvPr>
          <p:cNvSpPr txBox="1"/>
          <p:nvPr/>
        </p:nvSpPr>
        <p:spPr>
          <a:xfrm>
            <a:off x="-1219200" y="501830"/>
            <a:ext cx="10265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18BC207-B2DC-9149-92C3-58F3AEC7D1D1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8B3289F-9147-57D6-120E-9681853C0A90}"/>
              </a:ext>
            </a:extLst>
          </p:cNvPr>
          <p:cNvSpPr txBox="1">
            <a:spLocks/>
          </p:cNvSpPr>
          <p:nvPr/>
        </p:nvSpPr>
        <p:spPr>
          <a:xfrm>
            <a:off x="5929243" y="789088"/>
            <a:ext cx="5859206" cy="43688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19200" indent="-3048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7360" indent="-36576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194560" indent="-36576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5pPr>
            <a:lvl6pPr marL="33655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6pPr>
            <a:lvl7pPr marL="37211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7pPr>
            <a:lvl8pPr marL="40767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8pPr>
            <a:lvl9pPr marL="44323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Arial"/>
                <a:cs typeface="Arial"/>
                <a:sym typeface="Arial"/>
              </a:rPr>
              <a:t>Five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Arial"/>
                <a:cs typeface="Arial"/>
                <a:sym typeface="Arial"/>
              </a:rPr>
              <a:t>most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Arial"/>
                <a:cs typeface="Arial"/>
                <a:sym typeface="Arial"/>
              </a:rPr>
              <a:t> important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Arial"/>
                <a:cs typeface="Arial"/>
                <a:sym typeface="Arial"/>
              </a:rPr>
              <a:t>rules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/>
              </a:uFill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Helvetic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100000"/>
              <a:buFontTx/>
              <a:buAutoNum type="arabicParenR"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Door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to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diuretic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time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100000"/>
              <a:buFontTx/>
              <a:buAutoNum type="arabicParenR"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Early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evaluation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(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within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HOURS) of the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diuretic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effect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Helvetic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100000"/>
              <a:buFontTx/>
              <a:buAutoNum type="arabicParenR"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Appropriate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dosing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according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to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natriuresis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/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diuresis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Helvetic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100000"/>
              <a:buFontTx/>
              <a:buAutoNum type="arabicParenR"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Only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stop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when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the patient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is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‘dry’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100000"/>
              <a:buFontTx/>
              <a:buAutoNum type="arabicParenR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Continue guideline-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directed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medical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therapy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Helvetica"/>
            </a:endParaRPr>
          </a:p>
        </p:txBody>
      </p:sp>
      <p:sp>
        <p:nvSpPr>
          <p:cNvPr id="10" name="Shape 137">
            <a:extLst>
              <a:ext uri="{FF2B5EF4-FFF2-40B4-BE49-F238E27FC236}">
                <a16:creationId xmlns:a16="http://schemas.microsoft.com/office/drawing/2014/main" id="{AE3DEB78-1FE8-587A-A489-28D57E0C8A01}"/>
              </a:ext>
            </a:extLst>
          </p:cNvPr>
          <p:cNvSpPr/>
          <p:nvPr/>
        </p:nvSpPr>
        <p:spPr>
          <a:xfrm>
            <a:off x="8570317" y="6460595"/>
            <a:ext cx="615950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defTabSz="914400">
              <a:buClr>
                <a:srgbClr val="FFFFFF"/>
              </a:buClr>
              <a:defRPr sz="14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  <a:effectLst/>
                <a:uFillTx/>
              </a:defRPr>
            </a:pPr>
            <a:r>
              <a:rPr lang="fr-FR" sz="1200" b="0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Mullens</a:t>
            </a:r>
            <a:r>
              <a:rPr lang="fr-FR" sz="12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W</a:t>
            </a:r>
            <a:r>
              <a:rPr sz="12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,</a:t>
            </a:r>
            <a:r>
              <a:rPr lang="fr-FR" sz="12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fr-FR" sz="1200" b="0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Eur</a:t>
            </a:r>
            <a:r>
              <a:rPr lang="fr-FR" sz="12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J </a:t>
            </a:r>
            <a:r>
              <a:rPr lang="fr-FR" sz="1200" b="0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Heart</a:t>
            </a:r>
            <a:r>
              <a:rPr lang="fr-FR" sz="12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Fail 2019; 21:137-155.</a:t>
            </a:r>
            <a:endParaRPr sz="1200" b="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2710624-599C-02C3-3933-866785581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398" y="4656700"/>
            <a:ext cx="3027995" cy="1371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4FC6880-57A2-7952-1443-8746C59F8878}"/>
              </a:ext>
            </a:extLst>
          </p:cNvPr>
          <p:cNvSpPr txBox="1"/>
          <p:nvPr/>
        </p:nvSpPr>
        <p:spPr>
          <a:xfrm>
            <a:off x="5306869" y="4998870"/>
            <a:ext cx="144574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Incorporated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14DC599-E3E1-96A5-F4BB-B9C601CAB9FF}"/>
              </a:ext>
            </a:extLst>
          </p:cNvPr>
          <p:cNvCxnSpPr>
            <a:cxnSpLocks/>
          </p:cNvCxnSpPr>
          <p:nvPr/>
        </p:nvCxnSpPr>
        <p:spPr>
          <a:xfrm>
            <a:off x="5153216" y="5433215"/>
            <a:ext cx="138548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88049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B116334-D16F-8D41-8814-5497D074C9B4}"/>
              </a:ext>
            </a:extLst>
          </p:cNvPr>
          <p:cNvSpPr/>
          <p:nvPr/>
        </p:nvSpPr>
        <p:spPr>
          <a:xfrm>
            <a:off x="1524001" y="6431832"/>
            <a:ext cx="1804416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CF3A7E-88E2-8A4A-9860-6611D4FAEF8B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B6BE50-778A-A94B-AF1E-1FD5330FBD16}"/>
              </a:ext>
            </a:extLst>
          </p:cNvPr>
          <p:cNvSpPr txBox="1">
            <a:spLocks/>
          </p:cNvSpPr>
          <p:nvPr/>
        </p:nvSpPr>
        <p:spPr>
          <a:xfrm>
            <a:off x="738051" y="5163884"/>
            <a:ext cx="9072219" cy="747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38100" tIns="45720" rIns="3810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  <a:lvl2pPr indent="2286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2pPr>
            <a:lvl3pPr indent="4572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3pPr>
            <a:lvl4pPr indent="6858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4pPr>
            <a:lvl5pPr indent="9144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5pPr>
            <a:lvl6pPr indent="11430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6pPr>
            <a:lvl7pPr indent="13716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7pPr>
            <a:lvl8pPr indent="16002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8pPr>
            <a:lvl9pPr indent="18288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  <a:latin typeface="Helvetica" pitchFamily="2" charset="0"/>
                <a:sym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Helvetica" pitchFamily="2" charset="0"/>
              <a:sym typeface="Arial"/>
            </a:endParaRPr>
          </a:p>
          <a:p>
            <a:pPr marL="457200" lvl="0" indent="-457200" defTabSz="914400">
              <a:buFontTx/>
              <a:buChar char="-"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Work distal in nephron (poor diuretic effect)</a:t>
            </a:r>
          </a:p>
          <a:p>
            <a:pPr marL="457200" lvl="0" indent="-457200" defTabSz="914400">
              <a:buFontTx/>
              <a:buChar char="-"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Might counterbalance distal hypertrophy with chronic use of high dose LD</a:t>
            </a:r>
          </a:p>
          <a:p>
            <a:pPr marL="457200" indent="-457200" defTabSz="914400">
              <a:buFontTx/>
              <a:buChar char="-"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Also work in low eGFR states</a:t>
            </a:r>
          </a:p>
          <a:p>
            <a:pPr marL="457200" indent="-457200" defTabSz="914400">
              <a:buFontTx/>
              <a:buChar char="-"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Slow GI absorption (need to be given hours before LD)</a:t>
            </a:r>
          </a:p>
          <a:p>
            <a:pPr marL="457200" indent="-457200" defTabSz="914400">
              <a:buFontTx/>
              <a:buChar char="-"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Protein bound like loop diuretics</a:t>
            </a:r>
          </a:p>
          <a:p>
            <a:pPr marL="457200" indent="-457200" defTabSz="914400">
              <a:buFontTx/>
              <a:buChar char="-"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Long half life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Helvetica" pitchFamily="2" charset="0"/>
              <a:sym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22A44D-C057-B54E-923C-CCD11361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34" y="1699104"/>
            <a:ext cx="3931485" cy="2159232"/>
          </a:xfrm>
          <a:prstGeom prst="rect">
            <a:avLst/>
          </a:prstGeom>
        </p:spPr>
      </p:pic>
      <p:sp>
        <p:nvSpPr>
          <p:cNvPr id="8" name="Shape 137">
            <a:extLst>
              <a:ext uri="{FF2B5EF4-FFF2-40B4-BE49-F238E27FC236}">
                <a16:creationId xmlns:a16="http://schemas.microsoft.com/office/drawing/2014/main" id="{311EF66F-5843-C049-A81D-E2555AEAE882}"/>
              </a:ext>
            </a:extLst>
          </p:cNvPr>
          <p:cNvSpPr/>
          <p:nvPr/>
        </p:nvSpPr>
        <p:spPr>
          <a:xfrm>
            <a:off x="8159017" y="6232840"/>
            <a:ext cx="615950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defTabSz="914400">
              <a:buClr>
                <a:srgbClr val="FFFFFF"/>
              </a:buClr>
              <a:defRPr sz="14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  <a:effectLst/>
                <a:uFillTx/>
              </a:defRPr>
            </a:pPr>
            <a:r>
              <a:rPr lang="fr-FR" sz="1200" b="0" i="0" dirty="0" err="1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Mullens</a:t>
            </a:r>
            <a:r>
              <a:rPr lang="fr-FR" sz="1200" b="0" i="0" dirty="0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 W</a:t>
            </a:r>
            <a:r>
              <a:rPr sz="1200" b="0" i="0" dirty="0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,</a:t>
            </a:r>
            <a:r>
              <a:rPr lang="fr-FR" sz="1200" b="0" i="0" dirty="0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200" b="0" i="0" dirty="0" err="1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Eur</a:t>
            </a:r>
            <a:r>
              <a:rPr lang="fr-FR" sz="1200" b="0" i="0" dirty="0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 J </a:t>
            </a:r>
            <a:r>
              <a:rPr lang="fr-FR" sz="1200" b="0" i="0" dirty="0" err="1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Heart</a:t>
            </a:r>
            <a:r>
              <a:rPr lang="fr-FR" sz="1200" b="0" i="0" dirty="0">
                <a:solidFill>
                  <a:srgbClr val="000000"/>
                </a:solidFill>
                <a:effectLst/>
                <a:uFill>
                  <a:solidFill>
                    <a:srgbClr val="FFFFFF"/>
                  </a:solidFill>
                </a:uFill>
              </a:rPr>
              <a:t> Fail 2019; 21:137-155.</a:t>
            </a:r>
            <a:endParaRPr sz="1200" b="0" i="0" dirty="0">
              <a:solidFill>
                <a:srgbClr val="000000"/>
              </a:solidFill>
              <a:effectLst/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A640A7-B5C1-5047-B546-97F679479FAE}"/>
              </a:ext>
            </a:extLst>
          </p:cNvPr>
          <p:cNvSpPr/>
          <p:nvPr/>
        </p:nvSpPr>
        <p:spPr>
          <a:xfrm>
            <a:off x="3635224" y="306638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uFill>
                  <a:solidFill/>
                </a:uFill>
                <a:latin typeface="Helvetica" pitchFamily="2" charset="0"/>
                <a:sym typeface="Arial"/>
              </a:rPr>
              <a:t>Thiazides, know how to use them</a:t>
            </a:r>
            <a:endParaRPr lang="nl-BE" dirty="0"/>
          </a:p>
        </p:txBody>
      </p:sp>
      <p:pic>
        <p:nvPicPr>
          <p:cNvPr id="10" name="Picture 14" descr="Figure 3 NEW and IMPROVED JACC.eps">
            <a:extLst>
              <a:ext uri="{FF2B5EF4-FFF2-40B4-BE49-F238E27FC236}">
                <a16:creationId xmlns:a16="http://schemas.microsoft.com/office/drawing/2014/main" id="{161663FE-0148-F24A-B277-73FC7AAFF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5" b="-917"/>
          <a:stretch/>
        </p:blipFill>
        <p:spPr>
          <a:xfrm>
            <a:off x="6373900" y="2168366"/>
            <a:ext cx="5856501" cy="1958807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6B603FD3-6B1D-2544-98F5-85DE4E7E35D1}"/>
              </a:ext>
            </a:extLst>
          </p:cNvPr>
          <p:cNvSpPr/>
          <p:nvPr/>
        </p:nvSpPr>
        <p:spPr>
          <a:xfrm>
            <a:off x="6367233" y="3310372"/>
            <a:ext cx="1191808" cy="40818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5977325-91E1-BC47-A205-B41123D4E7A0}"/>
              </a:ext>
            </a:extLst>
          </p:cNvPr>
          <p:cNvSpPr txBox="1"/>
          <p:nvPr/>
        </p:nvSpPr>
        <p:spPr>
          <a:xfrm>
            <a:off x="7840422" y="1850330"/>
            <a:ext cx="166363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Metolazone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6CFF3B1-63D1-704F-B721-AC8C8DA5D715}"/>
              </a:ext>
            </a:extLst>
          </p:cNvPr>
          <p:cNvSpPr txBox="1"/>
          <p:nvPr/>
        </p:nvSpPr>
        <p:spPr>
          <a:xfrm>
            <a:off x="9935508" y="1859668"/>
            <a:ext cx="30411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High dose loop diuretics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FB9640E-0F00-374F-9417-9EDB77436288}"/>
              </a:ext>
            </a:extLst>
          </p:cNvPr>
          <p:cNvSpPr/>
          <p:nvPr/>
        </p:nvSpPr>
        <p:spPr>
          <a:xfrm>
            <a:off x="8110249" y="6509214"/>
            <a:ext cx="40334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" dirty="0" err="1">
                <a:latin typeface="Arial" panose="020B0604020202020204" pitchFamily="34" charset="0"/>
                <a:cs typeface="Arial" panose="020B0604020202020204" pitchFamily="34" charset="0"/>
              </a:rPr>
              <a:t>Brisco-Bacik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, J Card Fail 2017</a:t>
            </a: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 abstract supplement S56.</a:t>
            </a:r>
            <a:endParaRPr kumimoji="0" lang="nl-NL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B116334-D16F-8D41-8814-5497D074C9B4}"/>
              </a:ext>
            </a:extLst>
          </p:cNvPr>
          <p:cNvSpPr/>
          <p:nvPr/>
        </p:nvSpPr>
        <p:spPr>
          <a:xfrm>
            <a:off x="1524001" y="6431832"/>
            <a:ext cx="1804416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CF3A7E-88E2-8A4A-9860-6611D4FAEF8B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A640A7-B5C1-5047-B546-97F679479FAE}"/>
              </a:ext>
            </a:extLst>
          </p:cNvPr>
          <p:cNvSpPr/>
          <p:nvPr/>
        </p:nvSpPr>
        <p:spPr>
          <a:xfrm>
            <a:off x="2140030" y="260612"/>
            <a:ext cx="8312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585" rtl="0"/>
            <a:r>
              <a:rPr lang="en-GB" sz="2400" kern="1200" dirty="0">
                <a:solidFill>
                  <a:schemeClr val="tx1"/>
                </a:solidFill>
                <a:latin typeface="Trebuchet MS" panose="020B0603020202020204" pitchFamily="34" charset="0"/>
              </a:rPr>
              <a:t>CLOROTIC: 25 mg </a:t>
            </a:r>
            <a:r>
              <a:rPr lang="en-GB" sz="2400" kern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hydrocholorothiazide</a:t>
            </a:r>
            <a:r>
              <a:rPr lang="en-GB" sz="2400" kern="1200" dirty="0">
                <a:solidFill>
                  <a:schemeClr val="tx1"/>
                </a:solidFill>
                <a:latin typeface="Trebuchet MS" panose="020B0603020202020204" pitchFamily="34" charset="0"/>
              </a:rPr>
              <a:t> vs placebo in ADHF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FB9640E-0F00-374F-9417-9EDB77436288}"/>
              </a:ext>
            </a:extLst>
          </p:cNvPr>
          <p:cNvSpPr/>
          <p:nvPr/>
        </p:nvSpPr>
        <p:spPr>
          <a:xfrm>
            <a:off x="8863585" y="6513393"/>
            <a:ext cx="3166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" i="1" dirty="0" err="1">
                <a:latin typeface="Arial" panose="020B0604020202020204" pitchFamily="34" charset="0"/>
                <a:cs typeface="Arial" panose="020B0604020202020204" pitchFamily="34" charset="0"/>
              </a:rPr>
              <a:t>Trullas</a:t>
            </a:r>
            <a:r>
              <a:rPr lang="en" i="1" dirty="0">
                <a:latin typeface="Arial" panose="020B0604020202020204" pitchFamily="34" charset="0"/>
                <a:cs typeface="Arial" panose="020B0604020202020204" pitchFamily="34" charset="0"/>
              </a:rPr>
              <a:t> JC et al. </a:t>
            </a:r>
            <a:r>
              <a:rPr lang="en" i="1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" i="1" dirty="0">
                <a:latin typeface="Arial" panose="020B0604020202020204" pitchFamily="34" charset="0"/>
                <a:cs typeface="Arial" panose="020B0604020202020204" pitchFamily="34" charset="0"/>
              </a:rPr>
              <a:t> Heart J 2022 in press. </a:t>
            </a:r>
            <a:r>
              <a:rPr lang="nl-B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nl-NL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" name="New picture">
            <a:extLst>
              <a:ext uri="{FF2B5EF4-FFF2-40B4-BE49-F238E27FC236}">
                <a16:creationId xmlns:a16="http://schemas.microsoft.com/office/drawing/2014/main" id="{85BECBA2-AB12-959E-B16A-6DCB92FD796C}"/>
              </a:ext>
            </a:extLst>
          </p:cNvPr>
          <p:cNvPicPr/>
          <p:nvPr/>
        </p:nvPicPr>
        <p:blipFill rotWithShape="1">
          <a:blip r:embed="rId3"/>
          <a:srcRect t="28425"/>
          <a:stretch/>
        </p:blipFill>
        <p:spPr>
          <a:xfrm>
            <a:off x="1972491" y="1058093"/>
            <a:ext cx="8647611" cy="4888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79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B116334-D16F-8D41-8814-5497D074C9B4}"/>
              </a:ext>
            </a:extLst>
          </p:cNvPr>
          <p:cNvSpPr/>
          <p:nvPr/>
        </p:nvSpPr>
        <p:spPr>
          <a:xfrm>
            <a:off x="1524001" y="6431832"/>
            <a:ext cx="1804416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CF3A7E-88E2-8A4A-9860-6611D4FAEF8B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Shape 587">
            <a:extLst>
              <a:ext uri="{FF2B5EF4-FFF2-40B4-BE49-F238E27FC236}">
                <a16:creationId xmlns:a16="http://schemas.microsoft.com/office/drawing/2014/main" id="{A2D2F29D-7AB0-E24E-BB37-6ABFB8DD7D4A}"/>
              </a:ext>
            </a:extLst>
          </p:cNvPr>
          <p:cNvSpPr txBox="1">
            <a:spLocks/>
          </p:cNvSpPr>
          <p:nvPr/>
        </p:nvSpPr>
        <p:spPr>
          <a:xfrm>
            <a:off x="1657255" y="42588"/>
            <a:ext cx="9144000" cy="138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>
            <a:lvl1pPr algn="ctr">
              <a:defRPr sz="44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indent="2286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2pPr>
            <a:lvl3pPr indent="4572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3pPr>
            <a:lvl4pPr indent="6858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4pPr>
            <a:lvl5pPr indent="9144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5pPr>
            <a:lvl6pPr indent="11430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6pPr>
            <a:lvl7pPr indent="13716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7pPr>
            <a:lvl8pPr indent="16002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8pPr>
            <a:lvl9pPr indent="18288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lang="fr-FR" sz="2400" b="0" dirty="0">
                <a:solidFill>
                  <a:srgbClr val="000000"/>
                </a:solidFill>
              </a:rPr>
              <a:t>High dose </a:t>
            </a:r>
            <a:r>
              <a:rPr lang="fr-FR" sz="2400" b="0" dirty="0" err="1">
                <a:solidFill>
                  <a:srgbClr val="000000"/>
                </a:solidFill>
              </a:rPr>
              <a:t>spiro</a:t>
            </a:r>
            <a:r>
              <a:rPr lang="fr-FR" sz="2400" b="0" dirty="0">
                <a:solidFill>
                  <a:srgbClr val="000000"/>
                </a:solidFill>
              </a:rPr>
              <a:t> for </a:t>
            </a:r>
            <a:r>
              <a:rPr lang="fr-FR" sz="2400" b="0" dirty="0" err="1">
                <a:solidFill>
                  <a:srgbClr val="000000"/>
                </a:solidFill>
              </a:rPr>
              <a:t>advanced</a:t>
            </a:r>
            <a:r>
              <a:rPr lang="fr-FR" sz="2400" b="0" dirty="0">
                <a:solidFill>
                  <a:srgbClr val="000000"/>
                </a:solidFill>
              </a:rPr>
              <a:t> </a:t>
            </a:r>
            <a:r>
              <a:rPr lang="fr-FR" sz="2400" b="0" dirty="0" err="1">
                <a:solidFill>
                  <a:srgbClr val="000000"/>
                </a:solidFill>
              </a:rPr>
              <a:t>decompensated</a:t>
            </a:r>
            <a:r>
              <a:rPr lang="fr-FR" sz="2400" b="0" dirty="0">
                <a:solidFill>
                  <a:srgbClr val="000000"/>
                </a:solidFill>
              </a:rPr>
              <a:t> </a:t>
            </a:r>
            <a:r>
              <a:rPr lang="fr-FR" sz="2400" b="0" dirty="0" err="1">
                <a:solidFill>
                  <a:srgbClr val="000000"/>
                </a:solidFill>
              </a:rPr>
              <a:t>heart</a:t>
            </a:r>
            <a:r>
              <a:rPr lang="fr-FR" sz="2400" b="0" dirty="0">
                <a:solidFill>
                  <a:srgbClr val="000000"/>
                </a:solidFill>
              </a:rPr>
              <a:t> </a:t>
            </a:r>
            <a:r>
              <a:rPr lang="fr-FR" sz="2400" b="0" dirty="0" err="1">
                <a:solidFill>
                  <a:srgbClr val="000000"/>
                </a:solidFill>
              </a:rPr>
              <a:t>failure</a:t>
            </a:r>
            <a:br>
              <a:rPr lang="fr-FR" sz="2400" b="0" dirty="0">
                <a:solidFill>
                  <a:srgbClr val="000000"/>
                </a:solidFill>
              </a:rPr>
            </a:br>
            <a:r>
              <a:rPr lang="fr-FR" sz="2400" b="0" dirty="0">
                <a:solidFill>
                  <a:srgbClr val="000000"/>
                </a:solidFill>
                <a:uFillTx/>
              </a:rPr>
              <a:t>ATHENA trial</a:t>
            </a:r>
            <a:endParaRPr lang="fr-FR" sz="2400" b="0" dirty="0">
              <a:solidFill>
                <a:srgbClr val="000000"/>
              </a:solidFill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80D73FE0-8E80-E645-8FFF-93CE15F6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10" y="1267355"/>
            <a:ext cx="8314932" cy="48567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7EA8FE8-8086-304B-A2F4-1DDF34B3DF03}"/>
              </a:ext>
            </a:extLst>
          </p:cNvPr>
          <p:cNvSpPr/>
          <p:nvPr/>
        </p:nvSpPr>
        <p:spPr>
          <a:xfrm>
            <a:off x="8863585" y="6472612"/>
            <a:ext cx="3222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Butler J et al. JAMA </a:t>
            </a:r>
            <a:r>
              <a:rPr lang="fr-FR" dirty="0" err="1">
                <a:solidFill>
                  <a:srgbClr val="000000"/>
                </a:solidFill>
              </a:rPr>
              <a:t>Cardiol</a:t>
            </a:r>
            <a:r>
              <a:rPr lang="fr-FR" dirty="0">
                <a:solidFill>
                  <a:srgbClr val="000000"/>
                </a:solidFill>
              </a:rPr>
              <a:t>. 2017;2:950-958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906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9647" y="3421770"/>
            <a:ext cx="3964848" cy="546123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HF induces a state of increased proximal renal sodium reabsorption, 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but loop diuretics, thiazides, MRA work distal at loop of Henle</a:t>
            </a:r>
            <a:br>
              <a:rPr lang="en-US" sz="2400" b="0" dirty="0">
                <a:solidFill>
                  <a:schemeClr val="tx1"/>
                </a:solidFill>
              </a:rPr>
            </a:br>
            <a:br>
              <a:rPr lang="en-US" sz="2400" b="0" dirty="0">
                <a:solidFill>
                  <a:schemeClr val="tx1"/>
                </a:solidFill>
              </a:rPr>
            </a:b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4D39EC0-2E8D-6E46-BC07-9FBA101DAA54}"/>
              </a:ext>
            </a:extLst>
          </p:cNvPr>
          <p:cNvSpPr txBox="1"/>
          <p:nvPr/>
        </p:nvSpPr>
        <p:spPr>
          <a:xfrm>
            <a:off x="8179647" y="6376649"/>
            <a:ext cx="6269771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sym typeface="Helvetica"/>
              </a:rPr>
              <a:t>Mullens W et al. J Am Coll Card 2009;53:589-96.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sym typeface="Helvetica"/>
              </a:rPr>
              <a:t>Mullens W et al.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sym typeface="Helvetica"/>
              </a:rPr>
              <a:t>Eur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sym typeface="Helvetica"/>
              </a:rPr>
              <a:t> J Heart Fail 2019; 21:137-155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6F2101A-B14B-0BD8-707F-1135064D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6" y="1493860"/>
            <a:ext cx="6984127" cy="385582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B5D7AF00-1BEB-781A-63E6-E9B6F967FFDA}"/>
              </a:ext>
            </a:extLst>
          </p:cNvPr>
          <p:cNvSpPr/>
          <p:nvPr/>
        </p:nvSpPr>
        <p:spPr>
          <a:xfrm>
            <a:off x="1112417" y="3079803"/>
            <a:ext cx="2043159" cy="107982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Helvetica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72D456D-5DCE-677A-C71F-AA0AFA7B14C6}"/>
              </a:ext>
            </a:extLst>
          </p:cNvPr>
          <p:cNvSpPr/>
          <p:nvPr/>
        </p:nvSpPr>
        <p:spPr>
          <a:xfrm>
            <a:off x="6692348" y="1921565"/>
            <a:ext cx="1226705" cy="1500205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nl-BE" sz="1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8B6661A-94B6-5E82-CFBF-184B616E4ACA}"/>
              </a:ext>
            </a:extLst>
          </p:cNvPr>
          <p:cNvSpPr/>
          <p:nvPr/>
        </p:nvSpPr>
        <p:spPr>
          <a:xfrm>
            <a:off x="3751794" y="1676400"/>
            <a:ext cx="1085249" cy="1119809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nl-BE" sz="1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7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280" y="521904"/>
            <a:ext cx="10515600" cy="546123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Acetazolamide might improve loop diuretic efficiency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4D39EC0-2E8D-6E46-BC07-9FBA101DAA54}"/>
              </a:ext>
            </a:extLst>
          </p:cNvPr>
          <p:cNvSpPr txBox="1"/>
          <p:nvPr/>
        </p:nvSpPr>
        <p:spPr>
          <a:xfrm>
            <a:off x="7706757" y="6403206"/>
            <a:ext cx="13094188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Mullens W et al.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Eur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 Heart J 2017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Verbrugge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 F et al. Acta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Cardiol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 2015  +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Eur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"/>
              </a:rPr>
              <a:t> J Heart Fail 2019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Helvetica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B646B08-F0D6-882F-5426-5CCBF29AC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32" y="2013131"/>
            <a:ext cx="9504245" cy="36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2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0D77BB6-66D3-596F-7726-BBCAAA4FA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73"/>
          <a:stretch/>
        </p:blipFill>
        <p:spPr>
          <a:xfrm>
            <a:off x="0" y="-346705"/>
            <a:ext cx="12191997" cy="72047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D4253C-7ADC-C6B4-1393-433C5FE1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96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41" y="224612"/>
            <a:ext cx="10515600" cy="54612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Methods: trial procedures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5E1E87A-1C7E-3FFF-97C1-974748871070}"/>
              </a:ext>
            </a:extLst>
          </p:cNvPr>
          <p:cNvSpPr txBox="1"/>
          <p:nvPr/>
        </p:nvSpPr>
        <p:spPr>
          <a:xfrm>
            <a:off x="8025041" y="6488668"/>
            <a:ext cx="60960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latinLnBrk="1" hangingPunct="0"/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Mullens W et al.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Heart Fail. 2018;20:1591-1600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74E45F-1F0B-1E02-BEA1-608065962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978" y="983236"/>
            <a:ext cx="5148045" cy="50804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12DCDD-FF35-D335-5E36-E12960E87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5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BE2B04-0BB7-C824-1C77-48AD48D0E894}"/>
              </a:ext>
            </a:extLst>
          </p:cNvPr>
          <p:cNvSpPr txBox="1">
            <a:spLocks/>
          </p:cNvSpPr>
          <p:nvPr/>
        </p:nvSpPr>
        <p:spPr>
          <a:xfrm>
            <a:off x="432001" y="1069784"/>
            <a:ext cx="11628194" cy="52176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BE" dirty="0"/>
              <a:t>Primary end point:</a:t>
            </a:r>
          </a:p>
          <a:p>
            <a:pPr>
              <a:lnSpc>
                <a:spcPct val="150000"/>
              </a:lnSpc>
            </a:pPr>
            <a:r>
              <a:rPr lang="nl-BE" b="0" dirty="0"/>
              <a:t>Successful decongestion defined as congestion score </a:t>
            </a:r>
            <a:r>
              <a:rPr lang="nl-BE" b="0" kern="0" dirty="0">
                <a:solidFill>
                  <a:prstClr val="black"/>
                </a:solidFill>
                <a:ea typeface="ＭＳ Ｐゴシック"/>
              </a:rPr>
              <a:t>≤1 </a:t>
            </a:r>
            <a:r>
              <a:rPr lang="nl-BE" b="0" dirty="0"/>
              <a:t>within 3 days after randomization without an indication for escalation of decongestive therapy </a:t>
            </a:r>
          </a:p>
          <a:p>
            <a:pPr>
              <a:lnSpc>
                <a:spcPct val="150000"/>
              </a:lnSpc>
            </a:pPr>
            <a:r>
              <a:rPr lang="nl-BE" sz="1067" b="0" dirty="0"/>
              <a:t>												</a:t>
            </a:r>
            <a:r>
              <a:rPr lang="nl-BE" b="0" dirty="0"/>
              <a:t>=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endParaRPr lang="nl-BE" b="0" u="sng" dirty="0"/>
          </a:p>
          <a:p>
            <a:pPr>
              <a:lnSpc>
                <a:spcPct val="150000"/>
              </a:lnSpc>
            </a:pPr>
            <a:endParaRPr lang="nl-BE" b="0" u="sng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D66362-E691-D6C2-964A-6C09CBE1609B}"/>
              </a:ext>
            </a:extLst>
          </p:cNvPr>
          <p:cNvSpPr txBox="1">
            <a:spLocks/>
          </p:cNvSpPr>
          <p:nvPr/>
        </p:nvSpPr>
        <p:spPr>
          <a:xfrm>
            <a:off x="3683700" y="297554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Methods: primary end point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1FCCDD4-8763-2710-7AB2-363154D2F3C1}"/>
              </a:ext>
            </a:extLst>
          </p:cNvPr>
          <p:cNvSpPr txBox="1"/>
          <p:nvPr/>
        </p:nvSpPr>
        <p:spPr>
          <a:xfrm>
            <a:off x="8025041" y="6488668"/>
            <a:ext cx="60960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latinLnBrk="1" hangingPunct="0"/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Mullens W et al.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Heart Fail. 2018;20:1591-1600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11B72CF-A234-89F8-67D7-3C93E4F0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F25CE8-0961-3B11-E718-B2775C235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1" y="3464108"/>
            <a:ext cx="10427094" cy="292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4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CEB60071-9F80-684D-AD64-0C485735120F}"/>
              </a:ext>
            </a:extLst>
          </p:cNvPr>
          <p:cNvSpPr txBox="1">
            <a:spLocks/>
          </p:cNvSpPr>
          <p:nvPr/>
        </p:nvSpPr>
        <p:spPr>
          <a:xfrm>
            <a:off x="621793" y="613341"/>
            <a:ext cx="8796469" cy="960109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19200" indent="-30480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7360" indent="-36576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194560" indent="-365760">
              <a:spcBef>
                <a:spcPts val="700"/>
              </a:spcBef>
              <a:buClr>
                <a:srgbClr val="000000"/>
              </a:buClr>
              <a:buSzPct val="100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5pPr>
            <a:lvl6pPr marL="33655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6pPr>
            <a:lvl7pPr marL="37211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7pPr>
            <a:lvl8pPr marL="40767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8pPr>
            <a:lvl9pPr marL="4432300" indent="-914400">
              <a:spcBef>
                <a:spcPts val="700"/>
              </a:spcBef>
              <a:buClr>
                <a:srgbClr val="000000"/>
              </a:buClr>
              <a:buSzPct val="171000"/>
              <a:buChar char="•"/>
              <a:defRPr sz="3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defTabSz="914400">
              <a:buNone/>
            </a:pPr>
            <a:r>
              <a:rPr lang="fr-FR" sz="2400" dirty="0" err="1">
                <a:latin typeface="Helvetica" pitchFamily="2" charset="0"/>
              </a:rPr>
              <a:t>Disclosures</a:t>
            </a:r>
            <a:r>
              <a:rPr lang="fr-FR" sz="2400" dirty="0">
                <a:latin typeface="Helvetica" pitchFamily="2" charset="0"/>
              </a:rPr>
              <a:t>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BE5FF9B-E27E-F04E-8F4B-B79A611F3FAF}"/>
              </a:ext>
            </a:extLst>
          </p:cNvPr>
          <p:cNvSpPr txBox="1">
            <a:spLocks/>
          </p:cNvSpPr>
          <p:nvPr/>
        </p:nvSpPr>
        <p:spPr>
          <a:xfrm>
            <a:off x="591370" y="1573450"/>
            <a:ext cx="11033759" cy="3582237"/>
          </a:xfrm>
        </p:spPr>
        <p:txBody>
          <a:bodyPr/>
          <a:lstStyle>
            <a:lvl1pPr marL="266693" indent="-266693" algn="l" defTabSz="914377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531800" indent="-265107" algn="l" defTabSz="914377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809605" indent="-277806" algn="l" defTabSz="914377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076298" indent="-266693" algn="l" defTabSz="914377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342992" indent="-266693" algn="l" defTabSz="914377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marL="0" indent="0" algn="just">
              <a:buNone/>
            </a:pP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Speekers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fee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from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Medtronic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, Abbott, Novartis,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Vifor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Pharma, Astra Zenica, Boehringer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Ingelheim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, Pfizer, Novo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Nordisk</a:t>
            </a:r>
            <a:endParaRPr lang="fr-FR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marL="0" indent="0" algn="just">
              <a:buNone/>
            </a:pPr>
            <a:endParaRPr lang="fr-FR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marL="0" indent="0" algn="just">
              <a:buNone/>
            </a:pP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Heart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failure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specialist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who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should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 have been a </a:t>
            </a:r>
            <a:r>
              <a:rPr lang="fr-FR" sz="2000" b="0" dirty="0" err="1">
                <a:solidFill>
                  <a:schemeClr val="tx1"/>
                </a:solidFill>
                <a:latin typeface="Helvetica" pitchFamily="2" charset="0"/>
              </a:rPr>
              <a:t>nephrologist</a:t>
            </a:r>
            <a:r>
              <a:rPr lang="fr-FR" sz="2000" b="0" dirty="0">
                <a:solidFill>
                  <a:schemeClr val="tx1"/>
                </a:solidFill>
                <a:latin typeface="Helvetica" pitchFamily="2" charset="0"/>
              </a:rPr>
              <a:t>….</a:t>
            </a:r>
          </a:p>
          <a:p>
            <a:pPr marL="0" indent="0" algn="just">
              <a:buNone/>
            </a:pPr>
            <a:endParaRPr lang="fr-FR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marL="0" indent="0" algn="just">
              <a:buNone/>
            </a:pPr>
            <a:endParaRPr lang="fr-FR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marL="0" indent="0" algn="just">
              <a:buNone/>
            </a:pPr>
            <a:endParaRPr lang="fr-FR" sz="2000" b="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8E662BA-3330-AF47-8765-47059183E5D6}"/>
              </a:ext>
            </a:extLst>
          </p:cNvPr>
          <p:cNvSpPr/>
          <p:nvPr/>
        </p:nvSpPr>
        <p:spPr>
          <a:xfrm>
            <a:off x="621793" y="6367146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466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58" y="147113"/>
            <a:ext cx="10515600" cy="54612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Methods: congestion score</a:t>
            </a:r>
          </a:p>
        </p:txBody>
      </p:sp>
      <p:pic>
        <p:nvPicPr>
          <p:cNvPr id="2049" name="Picture 1" descr="page14image41996560">
            <a:extLst>
              <a:ext uri="{FF2B5EF4-FFF2-40B4-BE49-F238E27FC236}">
                <a16:creationId xmlns:a16="http://schemas.microsoft.com/office/drawing/2014/main" id="{BDA370E6-5C2D-F58F-F369-B2F54886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91" y="1091110"/>
            <a:ext cx="8197335" cy="499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2662391-5470-57F3-4E86-316E2933E034}"/>
              </a:ext>
            </a:extLst>
          </p:cNvPr>
          <p:cNvSpPr txBox="1"/>
          <p:nvPr/>
        </p:nvSpPr>
        <p:spPr>
          <a:xfrm>
            <a:off x="8025041" y="6488668"/>
            <a:ext cx="60960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latinLnBrk="1" hangingPunct="0"/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Mullens W et al.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Heart Fail. 2018;20:1591-1600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3A560E-1921-04C7-50C8-1223799C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B87EB8B4-0EFF-A422-C3B8-2DACA35FC2A9}"/>
              </a:ext>
            </a:extLst>
          </p:cNvPr>
          <p:cNvCxnSpPr>
            <a:cxnSpLocks/>
          </p:cNvCxnSpPr>
          <p:nvPr/>
        </p:nvCxnSpPr>
        <p:spPr>
          <a:xfrm>
            <a:off x="3642193" y="1191097"/>
            <a:ext cx="0" cy="48880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552CD446-C547-0684-36E4-13849B8D6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89" b="48669"/>
          <a:stretch/>
        </p:blipFill>
        <p:spPr>
          <a:xfrm>
            <a:off x="3649305" y="1191097"/>
            <a:ext cx="2263816" cy="4888087"/>
          </a:xfrm>
          <a:prstGeom prst="rect">
            <a:avLst/>
          </a:prstGeom>
        </p:spPr>
      </p:pic>
      <p:sp>
        <p:nvSpPr>
          <p:cNvPr id="34" name="Rechthoek 33">
            <a:extLst>
              <a:ext uri="{FF2B5EF4-FFF2-40B4-BE49-F238E27FC236}">
                <a16:creationId xmlns:a16="http://schemas.microsoft.com/office/drawing/2014/main" id="{91481184-4154-A210-E6DC-0303335DE746}"/>
              </a:ext>
            </a:extLst>
          </p:cNvPr>
          <p:cNvSpPr/>
          <p:nvPr/>
        </p:nvSpPr>
        <p:spPr>
          <a:xfrm>
            <a:off x="3649304" y="1630182"/>
            <a:ext cx="5342296" cy="210153"/>
          </a:xfrm>
          <a:prstGeom prst="rect">
            <a:avLst/>
          </a:prstGeom>
          <a:noFill/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D55B738-6A0D-0DB9-29E6-01031C763070}"/>
              </a:ext>
            </a:extLst>
          </p:cNvPr>
          <p:cNvSpPr/>
          <p:nvPr/>
        </p:nvSpPr>
        <p:spPr>
          <a:xfrm>
            <a:off x="3641143" y="5211118"/>
            <a:ext cx="5342283" cy="210153"/>
          </a:xfrm>
          <a:prstGeom prst="rect">
            <a:avLst/>
          </a:prstGeom>
          <a:noFill/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90455DF-9430-9D7F-A7C7-1A41CA859DAF}"/>
              </a:ext>
            </a:extLst>
          </p:cNvPr>
          <p:cNvSpPr/>
          <p:nvPr/>
        </p:nvSpPr>
        <p:spPr>
          <a:xfrm>
            <a:off x="3649305" y="5616662"/>
            <a:ext cx="5335172" cy="462521"/>
          </a:xfrm>
          <a:prstGeom prst="rect">
            <a:avLst/>
          </a:prstGeom>
          <a:noFill/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F7167-3522-1772-6C3A-6A04CC091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64" y="285175"/>
            <a:ext cx="10515600" cy="54612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Results: baseline characteristics (1/2)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819AC03-36D5-8836-2778-776A73BBE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28" b="48669"/>
          <a:stretch/>
        </p:blipFill>
        <p:spPr>
          <a:xfrm>
            <a:off x="5913121" y="1191097"/>
            <a:ext cx="4531771" cy="4888087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6C084B6-73B3-8D75-01B4-4C658172359B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B87EB8B4-0EFF-A422-C3B8-2DACA35FC2A9}"/>
              </a:ext>
            </a:extLst>
          </p:cNvPr>
          <p:cNvCxnSpPr>
            <a:cxnSpLocks/>
          </p:cNvCxnSpPr>
          <p:nvPr/>
        </p:nvCxnSpPr>
        <p:spPr>
          <a:xfrm>
            <a:off x="3641309" y="1192231"/>
            <a:ext cx="0" cy="4818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552CD446-C547-0684-36E4-13849B8D6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85" r="72793"/>
          <a:stretch/>
        </p:blipFill>
        <p:spPr>
          <a:xfrm>
            <a:off x="3641312" y="1590677"/>
            <a:ext cx="2271808" cy="46770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258506-58B9-8285-BD77-F661FFA3C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793" b="95816"/>
          <a:stretch/>
        </p:blipFill>
        <p:spPr>
          <a:xfrm>
            <a:off x="3641311" y="1192231"/>
            <a:ext cx="2271808" cy="39844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B95658A-FA37-2833-13B6-199124A55593}"/>
              </a:ext>
            </a:extLst>
          </p:cNvPr>
          <p:cNvSpPr/>
          <p:nvPr/>
        </p:nvSpPr>
        <p:spPr>
          <a:xfrm>
            <a:off x="3641309" y="3291840"/>
            <a:ext cx="5335043" cy="200011"/>
          </a:xfrm>
          <a:prstGeom prst="rect">
            <a:avLst/>
          </a:prstGeom>
          <a:noFill/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B8A5EE-4C68-4BDD-2BB2-B8408389421C}"/>
              </a:ext>
            </a:extLst>
          </p:cNvPr>
          <p:cNvSpPr txBox="1">
            <a:spLocks/>
          </p:cNvSpPr>
          <p:nvPr/>
        </p:nvSpPr>
        <p:spPr>
          <a:xfrm>
            <a:off x="3350928" y="285175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Results: baseline characteristics (2/2)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EC574BD-C63B-C129-3561-D0AE8A5B9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76" t="50885"/>
          <a:stretch/>
        </p:blipFill>
        <p:spPr>
          <a:xfrm>
            <a:off x="5913119" y="1590676"/>
            <a:ext cx="4569501" cy="46770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393E9E-727E-305C-BF7F-6CD1CC4D6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76" t="-12" b="95382"/>
          <a:stretch/>
        </p:blipFill>
        <p:spPr>
          <a:xfrm>
            <a:off x="5913118" y="1191096"/>
            <a:ext cx="4569501" cy="440907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4F0141A-BA6E-6DDC-B366-3687988145F4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7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58" y="147113"/>
            <a:ext cx="10515600" cy="54612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Baseline characteristics: congestion score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2662391-5470-57F3-4E86-316E2933E034}"/>
              </a:ext>
            </a:extLst>
          </p:cNvPr>
          <p:cNvSpPr txBox="1"/>
          <p:nvPr/>
        </p:nvSpPr>
        <p:spPr>
          <a:xfrm>
            <a:off x="8025041" y="6488668"/>
            <a:ext cx="60960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latinLnBrk="1" hangingPunct="0"/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Mullens W et al.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Heart Fail. 2022;online before print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3A560E-1921-04C7-50C8-1223799C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9FAF42-B11E-AFCF-04E7-28A18322F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158" y="840349"/>
            <a:ext cx="7772400" cy="53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43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A195650-4BF9-8B7C-138F-62C7D2FA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86" y="1164991"/>
            <a:ext cx="11628429" cy="4731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BC7FB7-720D-C23C-1E8E-F99633A18ADC}"/>
              </a:ext>
            </a:extLst>
          </p:cNvPr>
          <p:cNvSpPr txBox="1">
            <a:spLocks/>
          </p:cNvSpPr>
          <p:nvPr/>
        </p:nvSpPr>
        <p:spPr>
          <a:xfrm>
            <a:off x="1394615" y="522369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Results: </a:t>
            </a:r>
            <a:r>
              <a:rPr lang="en-US" sz="3200" b="0" dirty="0">
                <a:solidFill>
                  <a:schemeClr val="tx1"/>
                </a:solidFill>
              </a:rPr>
              <a:t>primary end point (successful decongestion within 3 days) </a:t>
            </a:r>
            <a:endParaRPr lang="nl-BE" sz="3200" b="0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5A02110-75B4-FF76-2471-76F4539F8D55}"/>
              </a:ext>
            </a:extLst>
          </p:cNvPr>
          <p:cNvSpPr/>
          <p:nvPr/>
        </p:nvSpPr>
        <p:spPr>
          <a:xfrm>
            <a:off x="8718698" y="1956391"/>
            <a:ext cx="2874772" cy="13341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84C977C-717E-5E79-34E4-EC26FDA820C6}"/>
              </a:ext>
            </a:extLst>
          </p:cNvPr>
          <p:cNvSpPr txBox="1"/>
          <p:nvPr/>
        </p:nvSpPr>
        <p:spPr>
          <a:xfrm>
            <a:off x="9103456" y="1155521"/>
            <a:ext cx="31915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9" algn="l" defTabSz="479988" rtl="0">
              <a:spcBef>
                <a:spcPct val="20000"/>
              </a:spcBef>
              <a:buClr>
                <a:srgbClr val="C00000"/>
              </a:buClr>
            </a:pPr>
            <a:r>
              <a:rPr lang="nl-BE" sz="2000" i="1" dirty="0"/>
              <a:t>RR = 1.46 (1.17-1.82)</a:t>
            </a:r>
          </a:p>
          <a:p>
            <a:pPr marL="51599" defTabSz="479988">
              <a:spcBef>
                <a:spcPct val="20000"/>
              </a:spcBef>
              <a:buClr>
                <a:srgbClr val="C00000"/>
              </a:buClr>
            </a:pPr>
            <a:r>
              <a:rPr lang="nl-BE" sz="2000" i="1" dirty="0"/>
              <a:t>p = 0.0009</a:t>
            </a:r>
          </a:p>
          <a:p>
            <a:pPr marL="51599" defTabSz="479988">
              <a:spcBef>
                <a:spcPct val="20000"/>
              </a:spcBef>
              <a:buClr>
                <a:srgbClr val="C00000"/>
              </a:buClr>
            </a:pPr>
            <a:r>
              <a:rPr lang="nl-BE" sz="2000" i="1" dirty="0"/>
              <a:t>NNT = 8.5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A125C-FFD8-BA7D-B816-845524EE1667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885AA74-E7A2-C89A-CC28-544FAAB2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58" y="1092174"/>
            <a:ext cx="11653284" cy="4581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8E81069-290B-6DF1-9DCE-13318BF6B639}"/>
              </a:ext>
            </a:extLst>
          </p:cNvPr>
          <p:cNvSpPr txBox="1">
            <a:spLocks/>
          </p:cNvSpPr>
          <p:nvPr/>
        </p:nvSpPr>
        <p:spPr>
          <a:xfrm>
            <a:off x="2030914" y="317379"/>
            <a:ext cx="10515600" cy="558236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Results: </a:t>
            </a:r>
            <a:r>
              <a:rPr lang="en-US" sz="3200" b="0" dirty="0">
                <a:solidFill>
                  <a:schemeClr val="tx1"/>
                </a:solidFill>
              </a:rPr>
              <a:t>successful decongestion at discharge</a:t>
            </a:r>
            <a:endParaRPr lang="nl-BE" sz="3200" b="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E8705AC-B9DE-ECE4-3504-9239C82B0CCD}"/>
              </a:ext>
            </a:extLst>
          </p:cNvPr>
          <p:cNvSpPr/>
          <p:nvPr/>
        </p:nvSpPr>
        <p:spPr>
          <a:xfrm>
            <a:off x="8945526" y="2367255"/>
            <a:ext cx="2619591" cy="8354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EB42FA4-CC8F-F565-833F-8E68783ABB52}"/>
              </a:ext>
            </a:extLst>
          </p:cNvPr>
          <p:cNvSpPr txBox="1"/>
          <p:nvPr/>
        </p:nvSpPr>
        <p:spPr>
          <a:xfrm>
            <a:off x="9430435" y="1171406"/>
            <a:ext cx="3273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9" algn="l" defTabSz="479988" rtl="0">
              <a:spcBef>
                <a:spcPct val="20000"/>
              </a:spcBef>
              <a:buClr>
                <a:srgbClr val="C00000"/>
              </a:buClr>
            </a:pPr>
            <a:r>
              <a:rPr lang="nl-BE" sz="2000" i="1" dirty="0"/>
              <a:t>RR 1.27 (1.13-1.43)</a:t>
            </a:r>
          </a:p>
          <a:p>
            <a:pPr marL="51599" defTabSz="479988">
              <a:spcBef>
                <a:spcPct val="20000"/>
              </a:spcBef>
              <a:buClr>
                <a:srgbClr val="C00000"/>
              </a:buClr>
            </a:pPr>
            <a:r>
              <a:rPr lang="nl-BE" sz="2000" i="1" dirty="0"/>
              <a:t>p = 0.0001</a:t>
            </a:r>
          </a:p>
          <a:p>
            <a:pPr marL="51599" defTabSz="479988">
              <a:spcBef>
                <a:spcPct val="20000"/>
              </a:spcBef>
              <a:buClr>
                <a:srgbClr val="C00000"/>
              </a:buClr>
            </a:pPr>
            <a:r>
              <a:rPr lang="nl-BE" sz="2000" i="1" dirty="0"/>
              <a:t>NNT =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A564B5-F103-84B8-95AD-C87DFEE9F7C4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06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D4FDCA6-6A1C-EDDF-9552-E1047F4B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1" y="1148317"/>
            <a:ext cx="11157097" cy="4880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461D5A-148D-CB88-05ED-CB63E1A5F657}"/>
              </a:ext>
            </a:extLst>
          </p:cNvPr>
          <p:cNvSpPr txBox="1">
            <a:spLocks/>
          </p:cNvSpPr>
          <p:nvPr/>
        </p:nvSpPr>
        <p:spPr>
          <a:xfrm>
            <a:off x="1779373" y="369365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Results: </a:t>
            </a:r>
            <a:r>
              <a:rPr lang="en-US" sz="3200" b="0" dirty="0">
                <a:solidFill>
                  <a:schemeClr val="tx1"/>
                </a:solidFill>
              </a:rPr>
              <a:t>effect of acetazolamide on congestion score</a:t>
            </a:r>
            <a:endParaRPr lang="nl-BE" sz="3200" b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D03A0-E269-A0AA-D0E6-5490D5B3D653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46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2A2BE9B-EAF8-CF2C-1CE7-46D6FD55F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608" y="1653788"/>
            <a:ext cx="11760784" cy="3550425"/>
          </a:xfr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1207AB-5E56-A867-B5DB-943F4DA8D755}"/>
              </a:ext>
            </a:extLst>
          </p:cNvPr>
          <p:cNvSpPr txBox="1">
            <a:spLocks/>
          </p:cNvSpPr>
          <p:nvPr/>
        </p:nvSpPr>
        <p:spPr>
          <a:xfrm>
            <a:off x="1460792" y="559889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Results: </a:t>
            </a:r>
            <a:r>
              <a:rPr lang="en-US" sz="3200" b="0" dirty="0">
                <a:solidFill>
                  <a:schemeClr val="tx1"/>
                </a:solidFill>
              </a:rPr>
              <a:t>effect of acetazolamide on diuresis and natriuresis</a:t>
            </a:r>
            <a:endParaRPr lang="nl-BE" sz="3200" b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E609E-5C65-2F22-D15B-6FD019466ADC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4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B9C46B1-D152-909A-FF6F-4391C96C5912}"/>
              </a:ext>
            </a:extLst>
          </p:cNvPr>
          <p:cNvSpPr txBox="1">
            <a:spLocks/>
          </p:cNvSpPr>
          <p:nvPr/>
        </p:nvSpPr>
        <p:spPr>
          <a:xfrm>
            <a:off x="3613559" y="398416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Results: </a:t>
            </a:r>
            <a:r>
              <a:rPr lang="en-US" sz="3200" b="0" dirty="0">
                <a:solidFill>
                  <a:schemeClr val="tx1"/>
                </a:solidFill>
              </a:rPr>
              <a:t>secondary end points</a:t>
            </a:r>
            <a:endParaRPr lang="nl-BE" sz="3200" b="0" dirty="0">
              <a:solidFill>
                <a:schemeClr val="tx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8618790-DA21-325A-C520-32F34A5C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3" y="1330842"/>
            <a:ext cx="11184604" cy="4196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A776D3-42EF-3E03-FD45-CA82FC9B35F3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3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177745-C8BA-61EC-8646-80BAAB9D6416}"/>
              </a:ext>
            </a:extLst>
          </p:cNvPr>
          <p:cNvSpPr txBox="1">
            <a:spLocks/>
          </p:cNvSpPr>
          <p:nvPr/>
        </p:nvSpPr>
        <p:spPr>
          <a:xfrm>
            <a:off x="3780192" y="187551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nl-BE" sz="3200" b="0" dirty="0">
                <a:solidFill>
                  <a:schemeClr val="tx1"/>
                </a:solidFill>
              </a:rPr>
              <a:t>Results: </a:t>
            </a:r>
            <a:r>
              <a:rPr lang="en-US" sz="3200" b="0" dirty="0">
                <a:solidFill>
                  <a:schemeClr val="tx1"/>
                </a:solidFill>
              </a:rPr>
              <a:t>safety end points</a:t>
            </a:r>
            <a:endParaRPr lang="nl-BE" sz="3200" b="0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225D670-EB3F-0AF7-84D9-DEE7EC9B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6" y="909111"/>
            <a:ext cx="11041687" cy="511603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D33BB05-5DB6-55F3-808A-C7A81E594BD1}"/>
              </a:ext>
            </a:extLst>
          </p:cNvPr>
          <p:cNvSpPr txBox="1"/>
          <p:nvPr/>
        </p:nvSpPr>
        <p:spPr>
          <a:xfrm>
            <a:off x="3332204" y="594888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(Acetazolamide has been used &gt; 70 years)</a:t>
            </a:r>
            <a:endParaRPr lang="nl-BE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9AB50-856C-F701-C03E-5BC849AF2FEB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5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18E662BA-3330-AF47-8765-47059183E5D6}"/>
              </a:ext>
            </a:extLst>
          </p:cNvPr>
          <p:cNvSpPr/>
          <p:nvPr/>
        </p:nvSpPr>
        <p:spPr>
          <a:xfrm>
            <a:off x="621793" y="6367146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11A29-EBA0-AD36-EA14-CB82C061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6" y="155633"/>
            <a:ext cx="4255889" cy="638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E6291B5E-68AE-AFBF-A19E-08B9BF7A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9709" r="9709"/>
          <a:stretch/>
        </p:blipFill>
        <p:spPr bwMode="auto">
          <a:xfrm>
            <a:off x="4841149" y="165145"/>
            <a:ext cx="702733" cy="872067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0273C8C7-D848-82E2-D573-B729F6C2E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605" y="141806"/>
            <a:ext cx="16319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1200" b="1" dirty="0">
                <a:solidFill>
                  <a:prstClr val="black"/>
                </a:solidFill>
              </a:rPr>
              <a:t>Ales </a:t>
            </a:r>
            <a:r>
              <a:rPr lang="en-US" altLang="en-US" sz="1200" b="1" dirty="0" err="1">
                <a:solidFill>
                  <a:prstClr val="black"/>
                </a:solidFill>
              </a:rPr>
              <a:t>Linhart</a:t>
            </a:r>
            <a:endParaRPr lang="en-US" altLang="en-US" sz="1200" b="1" dirty="0">
              <a:solidFill>
                <a:prstClr val="black"/>
              </a:solidFill>
            </a:endParaRPr>
          </a:p>
          <a:p>
            <a:pPr defTabSz="1219170"/>
            <a:r>
              <a:rPr lang="en-US" altLang="en-US" sz="1200" dirty="0">
                <a:solidFill>
                  <a:prstClr val="black"/>
                </a:solidFill>
              </a:rPr>
              <a:t>Heart Failure 2023 </a:t>
            </a:r>
          </a:p>
          <a:p>
            <a:pPr defTabSz="1219170"/>
            <a:r>
              <a:rPr lang="en-US" altLang="en-US" sz="1200" dirty="0">
                <a:solidFill>
                  <a:prstClr val="black"/>
                </a:solidFill>
              </a:rPr>
              <a:t>Local Host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A435E95-CF80-442A-50B4-A5070C665873}"/>
              </a:ext>
            </a:extLst>
          </p:cNvPr>
          <p:cNvSpPr txBox="1"/>
          <p:nvPr/>
        </p:nvSpPr>
        <p:spPr>
          <a:xfrm>
            <a:off x="4668677" y="1347055"/>
            <a:ext cx="1050256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rtl="0"/>
            <a:r>
              <a:rPr lang="en-US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Largest international HF congress (Onsite + Online)</a:t>
            </a:r>
          </a:p>
          <a:p>
            <a:pPr algn="l" defTabSz="914400" rtl="0"/>
            <a:endParaRPr lang="en-US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 defTabSz="914400" rtl="0"/>
            <a:r>
              <a:rPr lang="en-US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Close collaboration with the Czech Cardiac – HF society</a:t>
            </a:r>
          </a:p>
          <a:p>
            <a:pPr algn="l" defTabSz="914400" rtl="0"/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 defTabSz="914400" rtl="0"/>
            <a:r>
              <a:rPr lang="en-US" sz="18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Leading-edge science 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Late-breaking science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Update of HF guidelines 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Large visibility of the abstracts and clinical cases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EACCME Accreditation 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 defTabSz="914400" rtl="0"/>
            <a:r>
              <a:rPr lang="en-US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Networking opportunities &amp; Interaction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Interactive room for Experts on the Spot - Cased-based and How-to sessions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Open rooms dedicated to oral abstracts presentations + meet the trialist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Networking events</a:t>
            </a:r>
          </a:p>
          <a:p>
            <a:pPr algn="l" defTabSz="914400" rtl="0"/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 defTabSz="914400" rtl="0"/>
            <a:r>
              <a:rPr lang="en-US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Opportunities for the Young community 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Travel grants for Young and abstract presenters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Ask-your question sessions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Career café…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2C72BEC-790A-AB3B-EBA4-B60C774A6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6227" y="1132098"/>
            <a:ext cx="2190749" cy="4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/>
            <a:r>
              <a:rPr lang="en-US" altLang="en-US" sz="1200" b="1" dirty="0">
                <a:solidFill>
                  <a:prstClr val="black"/>
                </a:solidFill>
              </a:rPr>
              <a:t>Giuseppe </a:t>
            </a:r>
            <a:r>
              <a:rPr lang="en-US" altLang="en-US" sz="1200" b="1" dirty="0" err="1">
                <a:solidFill>
                  <a:prstClr val="black"/>
                </a:solidFill>
              </a:rPr>
              <a:t>Rosano</a:t>
            </a:r>
            <a:endParaRPr lang="sr-Latn-RS" altLang="en-US" sz="1200" b="1" dirty="0">
              <a:solidFill>
                <a:prstClr val="black"/>
              </a:solidFill>
            </a:endParaRPr>
          </a:p>
          <a:p>
            <a:pPr algn="ctr" defTabSz="1219170"/>
            <a:r>
              <a:rPr lang="en-US" altLang="en-US" sz="1200" dirty="0">
                <a:solidFill>
                  <a:prstClr val="black"/>
                </a:solidFill>
              </a:rPr>
              <a:t>President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5B75E67-81B6-A4A2-2FB9-2F56ED9F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4171" y="1118244"/>
            <a:ext cx="2190751" cy="4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/>
            <a:r>
              <a:rPr lang="en-US" altLang="en-US" sz="1200" b="1">
                <a:solidFill>
                  <a:prstClr val="black"/>
                </a:solidFill>
              </a:rPr>
              <a:t>Marco Metra</a:t>
            </a:r>
          </a:p>
          <a:p>
            <a:pPr algn="ctr" defTabSz="1219170"/>
            <a:r>
              <a:rPr lang="en-US" altLang="en-US" sz="1200">
                <a:solidFill>
                  <a:prstClr val="black"/>
                </a:solidFill>
              </a:rPr>
              <a:t>President-Elect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086DDB16-7A4A-7C79-68C7-C8A45DD8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9351" r="22780" b="27115"/>
          <a:stretch>
            <a:fillRect/>
          </a:stretch>
        </p:blipFill>
        <p:spPr bwMode="auto">
          <a:xfrm>
            <a:off x="11234228" y="151318"/>
            <a:ext cx="736364" cy="90952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7526FA47-57EF-BD51-B7ED-67D7B96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860" y="141806"/>
            <a:ext cx="702734" cy="928548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5F31EFAF-F6F3-D3F4-3BE1-FECFAFB5E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8583" t="2604" r="26082" b="51624"/>
          <a:stretch/>
        </p:blipFill>
        <p:spPr bwMode="auto">
          <a:xfrm>
            <a:off x="7300821" y="167932"/>
            <a:ext cx="702733" cy="872067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EDC87FE7-C0DC-1B00-F8B2-52C70D57C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277" y="144593"/>
            <a:ext cx="16319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1200" b="1" dirty="0">
                <a:solidFill>
                  <a:prstClr val="black"/>
                </a:solidFill>
              </a:rPr>
              <a:t>Wilfried Mullens</a:t>
            </a:r>
          </a:p>
          <a:p>
            <a:pPr defTabSz="1219170"/>
            <a:r>
              <a:rPr lang="en-US" altLang="en-US" sz="1200" dirty="0">
                <a:solidFill>
                  <a:prstClr val="black"/>
                </a:solidFill>
              </a:rPr>
              <a:t>Heart Failure 2023 </a:t>
            </a:r>
          </a:p>
          <a:p>
            <a:pPr defTabSz="1219170"/>
            <a:r>
              <a:rPr lang="en-US" altLang="en-US" sz="1200" dirty="0">
                <a:solidFill>
                  <a:prstClr val="black"/>
                </a:solidFill>
              </a:rPr>
              <a:t>Congress Chairperson</a:t>
            </a:r>
          </a:p>
        </p:txBody>
      </p:sp>
    </p:spTree>
    <p:extLst>
      <p:ext uri="{BB962C8B-B14F-4D97-AF65-F5344CB8AC3E}">
        <p14:creationId xmlns:p14="http://schemas.microsoft.com/office/powerpoint/2010/main" val="387680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B116334-D16F-8D41-8814-5497D074C9B4}"/>
              </a:ext>
            </a:extLst>
          </p:cNvPr>
          <p:cNvSpPr/>
          <p:nvPr/>
        </p:nvSpPr>
        <p:spPr>
          <a:xfrm>
            <a:off x="1524001" y="6431832"/>
            <a:ext cx="1804416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CF3A7E-88E2-8A4A-9860-6611D4FAEF8B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Shape 3491">
            <a:extLst>
              <a:ext uri="{FF2B5EF4-FFF2-40B4-BE49-F238E27FC236}">
                <a16:creationId xmlns:a16="http://schemas.microsoft.com/office/drawing/2014/main" id="{8FA98B97-530B-7842-B430-F87C0285F7B5}"/>
              </a:ext>
            </a:extLst>
          </p:cNvPr>
          <p:cNvSpPr/>
          <p:nvPr/>
        </p:nvSpPr>
        <p:spPr>
          <a:xfrm>
            <a:off x="2255580" y="313450"/>
            <a:ext cx="7772400" cy="369332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marL="40639" marR="40639" algn="ctr" defTabSz="914400">
              <a:defRPr sz="6600" b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 b="0">
                <a:uFillTx/>
              </a:defRPr>
            </a:pP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Acetazolamide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equally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effective </a:t>
            </a: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accross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all LVEF ranges</a:t>
            </a:r>
            <a:endParaRPr sz="2400" b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EF0EF7-CFFB-A34E-727A-EAFABE85B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10" y="1164811"/>
            <a:ext cx="8188340" cy="478499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1A43268-F2F4-8C0E-5DDE-A31A0725A9C5}"/>
              </a:ext>
            </a:extLst>
          </p:cNvPr>
          <p:cNvSpPr txBox="1"/>
          <p:nvPr/>
        </p:nvSpPr>
        <p:spPr>
          <a:xfrm>
            <a:off x="8548815" y="6265798"/>
            <a:ext cx="423836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Martens P et al Circulation, in press 2022</a:t>
            </a:r>
          </a:p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AHA scientific sessions, Chicago - LBCT, 2022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95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B116334-D16F-8D41-8814-5497D074C9B4}"/>
              </a:ext>
            </a:extLst>
          </p:cNvPr>
          <p:cNvSpPr/>
          <p:nvPr/>
        </p:nvSpPr>
        <p:spPr>
          <a:xfrm>
            <a:off x="1524001" y="6431832"/>
            <a:ext cx="1804416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CF3A7E-88E2-8A4A-9860-6611D4FAEF8B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Shape 3491">
            <a:extLst>
              <a:ext uri="{FF2B5EF4-FFF2-40B4-BE49-F238E27FC236}">
                <a16:creationId xmlns:a16="http://schemas.microsoft.com/office/drawing/2014/main" id="{8FA98B97-530B-7842-B430-F87C0285F7B5}"/>
              </a:ext>
            </a:extLst>
          </p:cNvPr>
          <p:cNvSpPr/>
          <p:nvPr/>
        </p:nvSpPr>
        <p:spPr>
          <a:xfrm>
            <a:off x="2255580" y="313450"/>
            <a:ext cx="7772400" cy="738664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marL="40639" marR="40639" algn="ctr" defTabSz="914400">
              <a:defRPr sz="6600" b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 b="0">
                <a:uFillTx/>
              </a:defRPr>
            </a:pP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Acetazolamide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increases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natriuresis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which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has important </a:t>
            </a: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prognostic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implications (all-cause </a:t>
            </a:r>
            <a:r>
              <a:rPr lang="fr-FR" sz="24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mortality</a:t>
            </a:r>
            <a:r>
              <a:rPr lang="fr-FR" sz="24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+ HFH)</a:t>
            </a:r>
            <a:endParaRPr sz="2400" b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1A43268-F2F4-8C0E-5DDE-A31A0725A9C5}"/>
              </a:ext>
            </a:extLst>
          </p:cNvPr>
          <p:cNvSpPr txBox="1"/>
          <p:nvPr/>
        </p:nvSpPr>
        <p:spPr>
          <a:xfrm>
            <a:off x="8863585" y="6321866"/>
            <a:ext cx="423836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Verbrugge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F et al. In Review</a:t>
            </a:r>
          </a:p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AHA scientific sessions, Chicago - LBCT, 2022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36C2EC-3268-7B9E-37D2-94CB1CCC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221" y="1368681"/>
            <a:ext cx="10179499" cy="458727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0F45611-9075-B10B-5CFC-B8C782F5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31341" y="3180898"/>
            <a:ext cx="3886200" cy="4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4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81E57F-AE03-425C-AA8D-0036A0B2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32" y="0"/>
            <a:ext cx="1545265" cy="558237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3695E0-4FAB-110A-92BE-CE56ADBE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47" y="1079087"/>
            <a:ext cx="11852149" cy="5217600"/>
          </a:xfrm>
        </p:spPr>
        <p:txBody>
          <a:bodyPr>
            <a:normAutofit fontScale="85000" lnSpcReduction="20000"/>
          </a:bodyPr>
          <a:lstStyle/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BE" sz="2400" dirty="0"/>
              <a:t>ADVOR was the largest diuretic trial in ADHF ever performed with a very important clinical end point of decongestion (= Class I recommendation).</a:t>
            </a:r>
            <a:endParaRPr lang="nl-BE" sz="1867" dirty="0"/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BE" sz="2400" dirty="0"/>
              <a:t>The addition of acetazolamide was associated with 46% higher incidence of decongestion.</a:t>
            </a:r>
          </a:p>
          <a:p>
            <a:pPr>
              <a:buClr>
                <a:schemeClr val="tx1"/>
              </a:buClr>
            </a:pPr>
            <a:endParaRPr lang="nl-BE" sz="2400" dirty="0"/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BE" sz="2400" dirty="0"/>
              <a:t>The benefit was generally consistent across all prespecified subgroups.</a:t>
            </a:r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BE" sz="2400" dirty="0"/>
              <a:t>Patients treated with acetazolamide:</a:t>
            </a:r>
          </a:p>
          <a:p>
            <a:pPr marL="812780" lvl="1" indent="-457189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867" dirty="0"/>
              <a:t>more diuresis and natriuresis</a:t>
            </a:r>
          </a:p>
          <a:p>
            <a:pPr marL="812780" lvl="1" indent="-457189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867" dirty="0"/>
              <a:t>shorter hospital stay </a:t>
            </a:r>
          </a:p>
          <a:p>
            <a:pPr marL="812780" lvl="1" indent="-457189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867" dirty="0"/>
              <a:t>more likely to be discharged without residual volume overload (NNT 6)</a:t>
            </a:r>
          </a:p>
          <a:p>
            <a:pPr marL="812780" lvl="1" indent="-457189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nl-BE" sz="2400" dirty="0"/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BE" sz="2400" dirty="0"/>
              <a:t>There was no higher incidence of adverse events with acetazolamide treatment.</a:t>
            </a:r>
          </a:p>
          <a:p>
            <a:pPr marL="0" indent="0">
              <a:buClr>
                <a:schemeClr val="tx1"/>
              </a:buClr>
              <a:buNone/>
            </a:pPr>
            <a:endParaRPr lang="nl-BE" sz="2400" dirty="0"/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BE" sz="2400" dirty="0"/>
              <a:t>ADVOR supports utilization of acetazolamide as it is a cheap, off-patent, easy-to-use, safe and very effective drug to improve decongestion. </a:t>
            </a:r>
          </a:p>
          <a:p>
            <a:pPr marL="380990" indent="-38099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nl-BE" sz="2400" dirty="0"/>
          </a:p>
          <a:p>
            <a:pPr>
              <a:buClr>
                <a:schemeClr val="tx1"/>
              </a:buClr>
            </a:pPr>
            <a:endParaRPr lang="nl-BE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DCE17C-C188-A5BA-C10D-F12583CA682D}"/>
              </a:ext>
            </a:extLst>
          </p:cNvPr>
          <p:cNvSpPr txBox="1">
            <a:spLocks/>
          </p:cNvSpPr>
          <p:nvPr/>
        </p:nvSpPr>
        <p:spPr>
          <a:xfrm>
            <a:off x="471803" y="322487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fr-FR" sz="3200" b="0" dirty="0">
                <a:solidFill>
                  <a:schemeClr val="tx1"/>
                </a:solidFill>
              </a:rPr>
              <a:t>Conclusions</a:t>
            </a:r>
            <a:endParaRPr lang="nl-BE" sz="3200" b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715AE-DA55-9297-336D-36D872D171FB}"/>
              </a:ext>
            </a:extLst>
          </p:cNvPr>
          <p:cNvSpPr txBox="1"/>
          <p:nvPr/>
        </p:nvSpPr>
        <p:spPr>
          <a:xfrm>
            <a:off x="9428204" y="6494056"/>
            <a:ext cx="28667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Mullens W et al. N </a:t>
            </a:r>
            <a:r>
              <a:rPr lang="en-US" sz="1333" i="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Eng</a:t>
            </a:r>
            <a:r>
              <a:rPr lang="en-US" sz="1333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J Med 2022.</a:t>
            </a: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333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0358B37-3100-FCF5-5455-B04E7A70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9" y="6507165"/>
            <a:ext cx="5934410" cy="31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B7E3D4-3B78-87D0-5D53-2C6279E09056}"/>
              </a:ext>
            </a:extLst>
          </p:cNvPr>
          <p:cNvSpPr txBox="1">
            <a:spLocks/>
          </p:cNvSpPr>
          <p:nvPr/>
        </p:nvSpPr>
        <p:spPr>
          <a:xfrm>
            <a:off x="471803" y="322487"/>
            <a:ext cx="10515600" cy="54612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fr-FR" sz="3200" b="0" dirty="0">
                <a:solidFill>
                  <a:schemeClr val="tx1"/>
                </a:solidFill>
              </a:rPr>
              <a:t>Impact on guidelines ?</a:t>
            </a:r>
            <a:endParaRPr lang="nl-BE" sz="3200" b="0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0AE7ED-B0F2-58D5-D8F3-D0F4A01C9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75"/>
          <a:stretch/>
        </p:blipFill>
        <p:spPr>
          <a:xfrm>
            <a:off x="1579203" y="923881"/>
            <a:ext cx="8800563" cy="1832572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D99EDF65-92D3-3AC4-3A3D-B4C3AF5A7B10}"/>
              </a:ext>
            </a:extLst>
          </p:cNvPr>
          <p:cNvSpPr txBox="1"/>
          <p:nvPr/>
        </p:nvSpPr>
        <p:spPr>
          <a:xfrm>
            <a:off x="9562532" y="6587206"/>
            <a:ext cx="470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i="1" dirty="0"/>
              <a:t>McDonagh T et al. Eur Heart J 2021</a:t>
            </a:r>
          </a:p>
        </p:txBody>
      </p:sp>
      <p:pic>
        <p:nvPicPr>
          <p:cNvPr id="12" name="Picture 2" descr="Ifema Madrid: Heart Failure Congress in 2022">
            <a:extLst>
              <a:ext uri="{FF2B5EF4-FFF2-40B4-BE49-F238E27FC236}">
                <a16:creationId xmlns:a16="http://schemas.microsoft.com/office/drawing/2014/main" id="{39B679E0-3EDC-BE28-916B-B9E09C03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835" y="56516"/>
            <a:ext cx="1566265" cy="8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7218114-57A7-546C-E1C0-CAC14D793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12"/>
          <a:stretch/>
        </p:blipFill>
        <p:spPr>
          <a:xfrm>
            <a:off x="1579203" y="2933442"/>
            <a:ext cx="8707798" cy="173838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E4B4270-B60A-B250-6EFC-FEE44E148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13" t="1742" b="8132"/>
          <a:stretch/>
        </p:blipFill>
        <p:spPr>
          <a:xfrm>
            <a:off x="8017565" y="2933442"/>
            <a:ext cx="1101273" cy="1643676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1A96FD50-8E21-1FB6-BA48-E2CE0009B40F}"/>
              </a:ext>
            </a:extLst>
          </p:cNvPr>
          <p:cNvSpPr txBox="1"/>
          <p:nvPr/>
        </p:nvSpPr>
        <p:spPr>
          <a:xfrm rot="17456109">
            <a:off x="-915213" y="4047089"/>
            <a:ext cx="3444444" cy="410369"/>
          </a:xfrm>
          <a:prstGeom prst="rect">
            <a:avLst/>
          </a:prstGeom>
          <a:noFill/>
          <a:ln w="12700" cap="flat">
            <a:solidFill>
              <a:schemeClr val="accent5">
                <a:lumMod val="75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3444444"/>
                      <a:gd name="connsiteY0" fmla="*/ 0 h 410369"/>
                      <a:gd name="connsiteX1" fmla="*/ 642963 w 3444444"/>
                      <a:gd name="connsiteY1" fmla="*/ 0 h 410369"/>
                      <a:gd name="connsiteX2" fmla="*/ 1113704 w 3444444"/>
                      <a:gd name="connsiteY2" fmla="*/ 0 h 410369"/>
                      <a:gd name="connsiteX3" fmla="*/ 1653333 w 3444444"/>
                      <a:gd name="connsiteY3" fmla="*/ 0 h 410369"/>
                      <a:gd name="connsiteX4" fmla="*/ 2158518 w 3444444"/>
                      <a:gd name="connsiteY4" fmla="*/ 0 h 410369"/>
                      <a:gd name="connsiteX5" fmla="*/ 2663703 w 3444444"/>
                      <a:gd name="connsiteY5" fmla="*/ 0 h 410369"/>
                      <a:gd name="connsiteX6" fmla="*/ 3444444 w 3444444"/>
                      <a:gd name="connsiteY6" fmla="*/ 0 h 410369"/>
                      <a:gd name="connsiteX7" fmla="*/ 3444444 w 3444444"/>
                      <a:gd name="connsiteY7" fmla="*/ 410369 h 410369"/>
                      <a:gd name="connsiteX8" fmla="*/ 2835926 w 3444444"/>
                      <a:gd name="connsiteY8" fmla="*/ 410369 h 410369"/>
                      <a:gd name="connsiteX9" fmla="*/ 2227407 w 3444444"/>
                      <a:gd name="connsiteY9" fmla="*/ 410369 h 410369"/>
                      <a:gd name="connsiteX10" fmla="*/ 1653333 w 3444444"/>
                      <a:gd name="connsiteY10" fmla="*/ 410369 h 410369"/>
                      <a:gd name="connsiteX11" fmla="*/ 1182592 w 3444444"/>
                      <a:gd name="connsiteY11" fmla="*/ 410369 h 410369"/>
                      <a:gd name="connsiteX12" fmla="*/ 642963 w 3444444"/>
                      <a:gd name="connsiteY12" fmla="*/ 410369 h 410369"/>
                      <a:gd name="connsiteX13" fmla="*/ 0 w 3444444"/>
                      <a:gd name="connsiteY13" fmla="*/ 410369 h 410369"/>
                      <a:gd name="connsiteX14" fmla="*/ 0 w 3444444"/>
                      <a:gd name="connsiteY14" fmla="*/ 0 h 410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44444" h="410369" extrusionOk="0">
                        <a:moveTo>
                          <a:pt x="0" y="0"/>
                        </a:moveTo>
                        <a:cubicBezTo>
                          <a:pt x="304891" y="-39357"/>
                          <a:pt x="427955" y="48311"/>
                          <a:pt x="642963" y="0"/>
                        </a:cubicBezTo>
                        <a:cubicBezTo>
                          <a:pt x="857971" y="-48311"/>
                          <a:pt x="989422" y="40778"/>
                          <a:pt x="1113704" y="0"/>
                        </a:cubicBezTo>
                        <a:cubicBezTo>
                          <a:pt x="1237986" y="-40778"/>
                          <a:pt x="1464091" y="19131"/>
                          <a:pt x="1653333" y="0"/>
                        </a:cubicBezTo>
                        <a:cubicBezTo>
                          <a:pt x="1842575" y="-19131"/>
                          <a:pt x="1986080" y="35517"/>
                          <a:pt x="2158518" y="0"/>
                        </a:cubicBezTo>
                        <a:cubicBezTo>
                          <a:pt x="2330956" y="-35517"/>
                          <a:pt x="2428708" y="19529"/>
                          <a:pt x="2663703" y="0"/>
                        </a:cubicBezTo>
                        <a:cubicBezTo>
                          <a:pt x="2898699" y="-19529"/>
                          <a:pt x="3228666" y="15747"/>
                          <a:pt x="3444444" y="0"/>
                        </a:cubicBezTo>
                        <a:cubicBezTo>
                          <a:pt x="3451940" y="194278"/>
                          <a:pt x="3423287" y="249155"/>
                          <a:pt x="3444444" y="410369"/>
                        </a:cubicBezTo>
                        <a:cubicBezTo>
                          <a:pt x="3168077" y="423216"/>
                          <a:pt x="3012918" y="370015"/>
                          <a:pt x="2835926" y="410369"/>
                        </a:cubicBezTo>
                        <a:cubicBezTo>
                          <a:pt x="2658934" y="450723"/>
                          <a:pt x="2386358" y="337576"/>
                          <a:pt x="2227407" y="410369"/>
                        </a:cubicBezTo>
                        <a:cubicBezTo>
                          <a:pt x="2068456" y="483162"/>
                          <a:pt x="1830774" y="405969"/>
                          <a:pt x="1653333" y="410369"/>
                        </a:cubicBezTo>
                        <a:cubicBezTo>
                          <a:pt x="1475892" y="414769"/>
                          <a:pt x="1299820" y="375012"/>
                          <a:pt x="1182592" y="410369"/>
                        </a:cubicBezTo>
                        <a:cubicBezTo>
                          <a:pt x="1065364" y="445726"/>
                          <a:pt x="778039" y="354115"/>
                          <a:pt x="642963" y="410369"/>
                        </a:cubicBezTo>
                        <a:cubicBezTo>
                          <a:pt x="507887" y="466623"/>
                          <a:pt x="311784" y="335311"/>
                          <a:pt x="0" y="410369"/>
                        </a:cubicBezTo>
                        <a:cubicBezTo>
                          <a:pt x="-35704" y="263116"/>
                          <a:pt x="2573" y="1199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000" dirty="0">
                <a:solidFill>
                  <a:srgbClr val="000000"/>
                </a:solidFill>
              </a:rPr>
              <a:t>New in 2023 update ?????</a:t>
            </a:r>
            <a:endParaRPr kumimoji="0" lang="nl-BE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78377FA3-1207-0FBA-068F-A2C355E6E0E8}"/>
              </a:ext>
            </a:extLst>
          </p:cNvPr>
          <p:cNvSpPr/>
          <p:nvPr/>
        </p:nvSpPr>
        <p:spPr>
          <a:xfrm>
            <a:off x="7951304" y="2973199"/>
            <a:ext cx="1167534" cy="1643676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nl-BE" sz="1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21F411B-4DAF-36D4-85CF-92746DF7B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5"/>
          <a:stretch/>
        </p:blipFill>
        <p:spPr>
          <a:xfrm>
            <a:off x="1532820" y="2878751"/>
            <a:ext cx="8800563" cy="183257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5024FF9-E762-E49F-3371-CD0961C54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9" y="6507165"/>
            <a:ext cx="5934410" cy="31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00117 0.268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148CC-D3A4-4136-AA81-28BD3CC0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097" y="3581802"/>
            <a:ext cx="10669037" cy="1382046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“door to combo-diuretic time”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01015BE-4E75-79C2-B272-28E4FCF4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20" y="1293589"/>
            <a:ext cx="4150295" cy="149932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5053664-27E9-D578-173B-44BBBFB5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928" y="253161"/>
            <a:ext cx="4534555" cy="604607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0EBBDC-A811-CD83-C2AF-1AE93909D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527" y="6446215"/>
            <a:ext cx="5934410" cy="31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5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192" y="1590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5192" y="1590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hthoek 50">
            <a:extLst>
              <a:ext uri="{FF2B5EF4-FFF2-40B4-BE49-F238E27FC236}">
                <a16:creationId xmlns:a16="http://schemas.microsoft.com/office/drawing/2014/main" id="{1F51AAEE-DB88-4D41-A682-5BC45323B6F7}"/>
              </a:ext>
            </a:extLst>
          </p:cNvPr>
          <p:cNvSpPr/>
          <p:nvPr/>
        </p:nvSpPr>
        <p:spPr>
          <a:xfrm>
            <a:off x="8758923" y="6337529"/>
            <a:ext cx="3139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BE" dirty="0">
                <a:solidFill>
                  <a:srgbClr val="000000"/>
                </a:solidFill>
              </a:rPr>
              <a:t>McMurray, Packer et al  NEJM 2014</a:t>
            </a:r>
          </a:p>
          <a:p>
            <a:pPr>
              <a:defRPr/>
            </a:pPr>
            <a:r>
              <a:rPr lang="nl-BE" dirty="0">
                <a:solidFill>
                  <a:srgbClr val="000000"/>
                </a:solidFill>
              </a:rPr>
              <a:t>Metra M et al. Circ Heart Fail. 2012;5:54-62</a:t>
            </a:r>
            <a:endParaRPr lang="nl-BE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E157C0D-572C-D642-A233-A8F9121A02F8}"/>
              </a:ext>
            </a:extLst>
          </p:cNvPr>
          <p:cNvSpPr/>
          <p:nvPr/>
        </p:nvSpPr>
        <p:spPr bwMode="auto">
          <a:xfrm>
            <a:off x="682752" y="46502"/>
            <a:ext cx="10875264" cy="118800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algn="ctr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Underappreciated risk for hospitalization / death </a:t>
            </a:r>
          </a:p>
          <a:p>
            <a:pPr algn="ctr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linked to residual congestion in </a:t>
            </a:r>
            <a:r>
              <a:rPr lang="en-GB" sz="2400" dirty="0" err="1">
                <a:solidFill>
                  <a:srgbClr val="000000"/>
                </a:solidFill>
                <a:latin typeface="Helvetica" pitchFamily="2" charset="0"/>
              </a:rPr>
              <a:t>HFpnts</a:t>
            </a:r>
            <a:endParaRPr lang="en-GB" sz="24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168515A-8FE0-DD4F-89F0-84DAE08BE27B}"/>
              </a:ext>
            </a:extLst>
          </p:cNvPr>
          <p:cNvSpPr/>
          <p:nvPr/>
        </p:nvSpPr>
        <p:spPr bwMode="auto">
          <a:xfrm>
            <a:off x="-168773" y="1262179"/>
            <a:ext cx="7809271" cy="118800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sym typeface="Helvetica"/>
              </a:rPr>
              <a:t>Ambulatory: 20% risk at </a:t>
            </a:r>
            <a:r>
              <a:rPr kumimoji="0" lang="en-GB" sz="16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sym typeface="Helvetica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sym typeface="Helvetica"/>
              </a:rPr>
              <a:t> years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BC1DA6F-C80B-F44A-919B-A2126A8D8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558" y="2614461"/>
            <a:ext cx="4212374" cy="2960871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70D52FD1-A26A-7A43-8D8C-9EDCC4B11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567" y="2671367"/>
            <a:ext cx="4518785" cy="3036230"/>
          </a:xfrm>
          <a:prstGeom prst="rect">
            <a:avLst/>
          </a:prstGeom>
          <a:ln>
            <a:noFill/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79E81E95-3A73-1E4D-8C9E-58D3E88310CD}"/>
              </a:ext>
            </a:extLst>
          </p:cNvPr>
          <p:cNvSpPr/>
          <p:nvPr/>
        </p:nvSpPr>
        <p:spPr bwMode="auto">
          <a:xfrm>
            <a:off x="4272323" y="1234502"/>
            <a:ext cx="7809271" cy="118800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sym typeface="Helvetica"/>
              </a:rPr>
              <a:t>Recently Hospitalized: 60% risk at </a:t>
            </a:r>
            <a:r>
              <a:rPr kumimoji="0" lang="en-GB" sz="16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sym typeface="Helvetica"/>
              </a:rPr>
              <a:t>1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sym typeface="Helvetica"/>
              </a:rPr>
              <a:t> year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E9BA72B6-D380-9041-BD2B-CE6C61CC240F}"/>
              </a:ext>
            </a:extLst>
          </p:cNvPr>
          <p:cNvSpPr txBox="1"/>
          <p:nvPr/>
        </p:nvSpPr>
        <p:spPr>
          <a:xfrm>
            <a:off x="8417388" y="3237513"/>
            <a:ext cx="2380358" cy="256470"/>
          </a:xfrm>
          <a:prstGeom prst="rect">
            <a:avLst/>
          </a:prstGeom>
          <a:noFill/>
        </p:spPr>
        <p:txBody>
          <a:bodyPr wrap="square" lIns="101595" tIns="50795" rIns="101595" bIns="50795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Lucida Sans"/>
                <a:sym typeface="Helvetica"/>
              </a:rPr>
              <a:t>No congestion @ discharge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A05642AD-5B68-E247-B54C-C7C40FDFE09A}"/>
              </a:ext>
            </a:extLst>
          </p:cNvPr>
          <p:cNvSpPr txBox="1"/>
          <p:nvPr/>
        </p:nvSpPr>
        <p:spPr>
          <a:xfrm>
            <a:off x="8284038" y="4099539"/>
            <a:ext cx="2380358" cy="256470"/>
          </a:xfrm>
          <a:prstGeom prst="rect">
            <a:avLst/>
          </a:prstGeom>
          <a:noFill/>
        </p:spPr>
        <p:txBody>
          <a:bodyPr wrap="square" lIns="101595" tIns="50795" rIns="101595" bIns="50795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Lucida Sans"/>
                <a:sym typeface="Helvetica"/>
              </a:rPr>
              <a:t>Ongoing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Lucida Sans"/>
                <a:sym typeface="Helvetica"/>
              </a:rPr>
              <a:t> congestion @ discharge</a:t>
            </a:r>
          </a:p>
        </p:txBody>
      </p:sp>
    </p:spTree>
    <p:extLst>
      <p:ext uri="{BB962C8B-B14F-4D97-AF65-F5344CB8AC3E}">
        <p14:creationId xmlns:p14="http://schemas.microsoft.com/office/powerpoint/2010/main" val="3713033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B116334-D16F-8D41-8814-5497D074C9B4}"/>
              </a:ext>
            </a:extLst>
          </p:cNvPr>
          <p:cNvSpPr/>
          <p:nvPr/>
        </p:nvSpPr>
        <p:spPr>
          <a:xfrm>
            <a:off x="1524001" y="6431832"/>
            <a:ext cx="1804416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CF3A7E-88E2-8A4A-9860-6611D4FAEF8B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98C14D4-CABB-D94B-B1D8-522B1172E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53" y="1643690"/>
            <a:ext cx="10427094" cy="2923918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5695491E-329B-4D46-B21B-CD81B0DAAEE8}"/>
              </a:ext>
            </a:extLst>
          </p:cNvPr>
          <p:cNvSpPr txBox="1"/>
          <p:nvPr/>
        </p:nvSpPr>
        <p:spPr>
          <a:xfrm>
            <a:off x="9562532" y="6587206"/>
            <a:ext cx="470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i="1" dirty="0"/>
              <a:t>McDonagh T et al. Eur Heart J 2021</a:t>
            </a:r>
          </a:p>
        </p:txBody>
      </p:sp>
      <p:pic>
        <p:nvPicPr>
          <p:cNvPr id="8" name="Picture 2" descr="Ifema Madrid: Heart Failure Congress in 2022">
            <a:extLst>
              <a:ext uri="{FF2B5EF4-FFF2-40B4-BE49-F238E27FC236}">
                <a16:creationId xmlns:a16="http://schemas.microsoft.com/office/drawing/2014/main" id="{D3F9D75D-9A68-2F44-8947-69217CC5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835" y="56516"/>
            <a:ext cx="1566265" cy="8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0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192" y="1590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5192" y="1590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Tijdelijke aanduiding voor inhoud 3" descr="FIGUUR11.png">
            <a:extLst>
              <a:ext uri="{FF2B5EF4-FFF2-40B4-BE49-F238E27FC236}">
                <a16:creationId xmlns:a16="http://schemas.microsoft.com/office/drawing/2014/main" id="{1535472F-E603-F33E-07B1-C7C8E0899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1802" r="58183" b="45095"/>
          <a:stretch/>
        </p:blipFill>
        <p:spPr>
          <a:xfrm>
            <a:off x="1972398" y="1235501"/>
            <a:ext cx="1674977" cy="219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5" name="TextBox 33">
            <a:extLst>
              <a:ext uri="{FF2B5EF4-FFF2-40B4-BE49-F238E27FC236}">
                <a16:creationId xmlns:a16="http://schemas.microsoft.com/office/drawing/2014/main" id="{0E5749B6-8741-8C5D-651E-FA7F03C8D4DE}"/>
              </a:ext>
            </a:extLst>
          </p:cNvPr>
          <p:cNvSpPr txBox="1"/>
          <p:nvPr/>
        </p:nvSpPr>
        <p:spPr>
          <a:xfrm>
            <a:off x="2887486" y="3004935"/>
            <a:ext cx="1730549" cy="2872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>
              <a:defRPr/>
            </a:pPr>
            <a:r>
              <a:rPr lang="en-US" b="1" dirty="0">
                <a:solidFill>
                  <a:srgbClr val="000000"/>
                </a:solidFill>
              </a:rPr>
              <a:t>100% Na absorption </a:t>
            </a:r>
          </a:p>
        </p:txBody>
      </p:sp>
      <p:pic>
        <p:nvPicPr>
          <p:cNvPr id="6" name="droppedImage.pdf">
            <a:extLst>
              <a:ext uri="{FF2B5EF4-FFF2-40B4-BE49-F238E27FC236}">
                <a16:creationId xmlns:a16="http://schemas.microsoft.com/office/drawing/2014/main" id="{0EEA5231-998D-C912-0495-EAEBA333B2F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56568" y="3783273"/>
            <a:ext cx="4261836" cy="212112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2264491-D702-CF24-6FE1-C3BDBFD19483}"/>
              </a:ext>
            </a:extLst>
          </p:cNvPr>
          <p:cNvCxnSpPr/>
          <p:nvPr/>
        </p:nvCxnSpPr>
        <p:spPr>
          <a:xfrm>
            <a:off x="989778" y="3917219"/>
            <a:ext cx="3628257" cy="1781973"/>
          </a:xfrm>
          <a:prstGeom prst="straightConnector1">
            <a:avLst/>
          </a:prstGeom>
          <a:noFill/>
          <a:ln w="53975" cap="flat" cmpd="sng">
            <a:solidFill>
              <a:schemeClr val="bg1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D4532384-E4EF-716E-99FF-1BADDC90FE31}"/>
              </a:ext>
            </a:extLst>
          </p:cNvPr>
          <p:cNvSpPr txBox="1"/>
          <p:nvPr/>
        </p:nvSpPr>
        <p:spPr>
          <a:xfrm rot="1560226">
            <a:off x="2080389" y="4614966"/>
            <a:ext cx="2029996" cy="287258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r>
              <a:rPr lang="nl-BE" b="1" dirty="0">
                <a:solidFill>
                  <a:schemeClr val="bg1"/>
                </a:solidFill>
              </a:rPr>
              <a:t>Increased RAAS activity</a:t>
            </a:r>
          </a:p>
        </p:txBody>
      </p:sp>
      <p:sp>
        <p:nvSpPr>
          <p:cNvPr id="13" name="Shape 3597">
            <a:extLst>
              <a:ext uri="{FF2B5EF4-FFF2-40B4-BE49-F238E27FC236}">
                <a16:creationId xmlns:a16="http://schemas.microsoft.com/office/drawing/2014/main" id="{6AB12256-8462-C2DD-5479-52C28F346DD5}"/>
              </a:ext>
            </a:extLst>
          </p:cNvPr>
          <p:cNvSpPr/>
          <p:nvPr/>
        </p:nvSpPr>
        <p:spPr>
          <a:xfrm>
            <a:off x="1536700" y="399514"/>
            <a:ext cx="9169400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algn="ctr" defTabSz="914400">
              <a:defRPr sz="3200" b="1">
                <a:solidFill>
                  <a:srgbClr val="38571A"/>
                </a:solidFill>
                <a:uFill>
                  <a:solidFill>
                    <a:srgbClr val="38571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solidFill>
                  <a:srgbClr val="000000"/>
                </a:solidFill>
              </a:rPr>
              <a:t>Humans</a:t>
            </a:r>
            <a:r>
              <a:rPr lang="fr-FR" sz="2400" dirty="0">
                <a:solidFill>
                  <a:srgbClr val="000000"/>
                </a:solidFill>
              </a:rPr>
              <a:t> have RAAS++++  </a:t>
            </a:r>
            <a:r>
              <a:rPr lang="fr-FR" sz="2400" dirty="0" err="1">
                <a:solidFill>
                  <a:srgbClr val="000000"/>
                </a:solidFill>
              </a:rPr>
              <a:t>so</a:t>
            </a:r>
            <a:r>
              <a:rPr lang="fr-FR" sz="2400" dirty="0">
                <a:solidFill>
                  <a:srgbClr val="000000"/>
                </a:solidFill>
              </a:rPr>
              <a:t>, </a:t>
            </a:r>
            <a:r>
              <a:rPr lang="fr-FR" sz="2400" dirty="0" err="1">
                <a:solidFill>
                  <a:srgbClr val="000000"/>
                </a:solidFill>
              </a:rPr>
              <a:t>almost</a:t>
            </a:r>
            <a:r>
              <a:rPr lang="fr-FR" sz="2400" dirty="0">
                <a:solidFill>
                  <a:srgbClr val="000000"/>
                </a:solidFill>
              </a:rPr>
              <a:t> impossible to loose sodium </a:t>
            </a: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740AE6-E4D3-3C0A-0708-BE3B4D18A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7" y="980562"/>
            <a:ext cx="5085725" cy="5048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988727-1B1F-61DC-BB9B-4D9E09B7D33E}"/>
              </a:ext>
            </a:extLst>
          </p:cNvPr>
          <p:cNvSpPr txBox="1"/>
          <p:nvPr/>
        </p:nvSpPr>
        <p:spPr>
          <a:xfrm>
            <a:off x="8216097" y="6460914"/>
            <a:ext cx="585893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Mullens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W et al.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Eur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Heart J, 2017;38:1872-1882</a:t>
            </a:r>
          </a:p>
        </p:txBody>
      </p:sp>
    </p:spTree>
    <p:extLst>
      <p:ext uri="{BB962C8B-B14F-4D97-AF65-F5344CB8AC3E}">
        <p14:creationId xmlns:p14="http://schemas.microsoft.com/office/powerpoint/2010/main" val="261733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810000" y="296733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06400"/>
            <a:endParaRPr lang="nl-NL" sz="2600" dirty="0">
              <a:solidFill>
                <a:srgbClr val="FFFFFF"/>
              </a:solidFill>
              <a:latin typeface="Calibri"/>
              <a:ea typeface="+mj-ea"/>
              <a:cs typeface="+mj-cs"/>
              <a:sym typeface="Gill Sans"/>
            </a:endParaRPr>
          </a:p>
          <a:p>
            <a:pPr algn="ctr" defTabSz="406400"/>
            <a:endParaRPr lang="nl-NL" sz="2600" dirty="0">
              <a:solidFill>
                <a:srgbClr val="FFFFFF"/>
              </a:solidFill>
              <a:latin typeface="Calibri"/>
              <a:ea typeface="+mj-ea"/>
              <a:cs typeface="+mj-cs"/>
              <a:sym typeface="Gill Sans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27488" y="1682265"/>
            <a:ext cx="423346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06400"/>
            <a:r>
              <a:rPr lang="nl-NL" sz="2600" dirty="0">
                <a:solidFill>
                  <a:srgbClr val="FFFFFF"/>
                </a:solidFill>
                <a:latin typeface="Calibri"/>
                <a:ea typeface="+mj-ea"/>
                <a:cs typeface="+mj-cs"/>
                <a:sym typeface="Gill Sans"/>
              </a:rPr>
              <a:t> </a:t>
            </a:r>
          </a:p>
        </p:txBody>
      </p:sp>
      <p:sp>
        <p:nvSpPr>
          <p:cNvPr id="14" name="Tekstvak 16"/>
          <p:cNvSpPr txBox="1"/>
          <p:nvPr/>
        </p:nvSpPr>
        <p:spPr>
          <a:xfrm>
            <a:off x="6845460" y="6506400"/>
            <a:ext cx="5702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400"/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l Sans"/>
              </a:rPr>
              <a:t>Martens P, </a:t>
            </a:r>
            <a:r>
              <a:rPr lang="nl-NL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l Sans"/>
              </a:rPr>
              <a:t>Mullens</a:t>
            </a: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l Sans"/>
              </a:rPr>
              <a:t> W et al. J Card </a:t>
            </a:r>
            <a:r>
              <a:rPr lang="nl-NL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l Sans"/>
              </a:rPr>
              <a:t>Fail</a:t>
            </a: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l Sans"/>
              </a:rPr>
              <a:t>, 2019;25:240-248</a:t>
            </a:r>
          </a:p>
        </p:txBody>
      </p:sp>
      <p:sp>
        <p:nvSpPr>
          <p:cNvPr id="10" name="Tekstvak 7"/>
          <p:cNvSpPr txBox="1"/>
          <p:nvPr/>
        </p:nvSpPr>
        <p:spPr>
          <a:xfrm>
            <a:off x="2739161" y="213100"/>
            <a:ext cx="659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nl-NL" sz="2400" dirty="0" err="1">
                <a:latin typeface="Calibri"/>
                <a:ea typeface="+mj-ea"/>
                <a:cs typeface="+mj-cs"/>
                <a:sym typeface="Gill Sans"/>
              </a:rPr>
              <a:t>Optimal</a:t>
            </a:r>
            <a:r>
              <a:rPr lang="nl-NL" sz="2400" dirty="0">
                <a:latin typeface="Calibri"/>
                <a:ea typeface="+mj-ea"/>
                <a:cs typeface="+mj-cs"/>
                <a:sym typeface="Gill Sans"/>
              </a:rPr>
              <a:t> plasma volume in </a:t>
            </a:r>
            <a:r>
              <a:rPr lang="nl-NL" sz="2400" dirty="0" err="1">
                <a:latin typeface="Calibri"/>
                <a:ea typeface="+mj-ea"/>
                <a:cs typeface="+mj-cs"/>
                <a:sym typeface="Gill Sans"/>
              </a:rPr>
              <a:t>relation</a:t>
            </a:r>
            <a:r>
              <a:rPr lang="nl-NL" sz="2400" dirty="0">
                <a:latin typeface="Calibri"/>
                <a:ea typeface="+mj-ea"/>
                <a:cs typeface="+mj-cs"/>
                <a:sym typeface="Gill Sans"/>
              </a:rPr>
              <a:t> </a:t>
            </a:r>
            <a:r>
              <a:rPr lang="nl-NL" sz="2400" dirty="0" err="1">
                <a:latin typeface="Calibri"/>
                <a:ea typeface="+mj-ea"/>
                <a:cs typeface="+mj-cs"/>
                <a:sym typeface="Gill Sans"/>
              </a:rPr>
              <a:t>to</a:t>
            </a:r>
            <a:r>
              <a:rPr lang="nl-NL" sz="2400" dirty="0">
                <a:latin typeface="Calibri"/>
                <a:ea typeface="+mj-ea"/>
                <a:cs typeface="+mj-cs"/>
                <a:sym typeface="Gill Sans"/>
              </a:rPr>
              <a:t> </a:t>
            </a:r>
            <a:r>
              <a:rPr lang="nl-NL" sz="2400" dirty="0" err="1">
                <a:latin typeface="Calibri"/>
                <a:ea typeface="+mj-ea"/>
                <a:cs typeface="+mj-cs"/>
                <a:sym typeface="Gill Sans"/>
              </a:rPr>
              <a:t>outcome</a:t>
            </a:r>
            <a:r>
              <a:rPr lang="nl-NL" sz="2400" dirty="0">
                <a:latin typeface="Calibri"/>
                <a:ea typeface="+mj-ea"/>
                <a:cs typeface="+mj-cs"/>
                <a:sym typeface="Gill Sans"/>
              </a:rPr>
              <a:t> </a:t>
            </a:r>
          </a:p>
        </p:txBody>
      </p:sp>
      <p:pic>
        <p:nvPicPr>
          <p:cNvPr id="12" name="Afbeelding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49" y="1189170"/>
            <a:ext cx="8124091" cy="46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96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361910B-6E7F-1705-157A-50BFC509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56" y="1516250"/>
            <a:ext cx="6807923" cy="1786641"/>
          </a:xfrm>
          <a:prstGeom prst="rect">
            <a:avLst/>
          </a:prstGeom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60774D4-7017-304C-93C7-B1994448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456" y="3598470"/>
            <a:ext cx="6807923" cy="1067399"/>
          </a:xfrm>
          <a:prstGeom prst="rect">
            <a:avLst/>
          </a:prstGeom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652A6-23E4-C434-1DA1-DA14B2D71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015" y="4952708"/>
            <a:ext cx="6859984" cy="1067397"/>
          </a:xfrm>
          <a:prstGeom prst="rect">
            <a:avLst/>
          </a:prstGeom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6E3AFB6-3C10-F7FD-0B3D-519A4FC75FF6}"/>
              </a:ext>
            </a:extLst>
          </p:cNvPr>
          <p:cNvSpPr txBox="1"/>
          <p:nvPr/>
        </p:nvSpPr>
        <p:spPr>
          <a:xfrm>
            <a:off x="9276568" y="6481892"/>
            <a:ext cx="626977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i="1" dirty="0"/>
              <a:t>McDonagh T et al. Eur Heart J 2021</a:t>
            </a:r>
          </a:p>
        </p:txBody>
      </p:sp>
      <p:pic>
        <p:nvPicPr>
          <p:cNvPr id="3" name="Picture 2" descr="Ifema Madrid: Heart Failure Congress in 2022">
            <a:extLst>
              <a:ext uri="{FF2B5EF4-FFF2-40B4-BE49-F238E27FC236}">
                <a16:creationId xmlns:a16="http://schemas.microsoft.com/office/drawing/2014/main" id="{0ACD1C5A-9079-F6C2-E711-08575DC9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835" y="56516"/>
            <a:ext cx="1566265" cy="8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26639C-7151-99F8-D119-66CB022B3D13}"/>
              </a:ext>
            </a:extLst>
          </p:cNvPr>
          <p:cNvSpPr txBox="1">
            <a:spLocks/>
          </p:cNvSpPr>
          <p:nvPr/>
        </p:nvSpPr>
        <p:spPr>
          <a:xfrm>
            <a:off x="838200" y="496824"/>
            <a:ext cx="10515600" cy="54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>
            <a:lvl1pPr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  <a:lvl2pPr indent="2286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2pPr>
            <a:lvl3pPr indent="4572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3pPr>
            <a:lvl4pPr indent="6858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4pPr>
            <a:lvl5pPr indent="9144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5pPr>
            <a:lvl6pPr indent="11430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6pPr>
            <a:lvl7pPr indent="13716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7pPr>
            <a:lvl8pPr indent="16002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8pPr>
            <a:lvl9pPr indent="1828800" algn="ctr">
              <a:defRPr sz="4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914377"/>
            <a:r>
              <a:rPr lang="fr-FR" sz="2400">
                <a:solidFill>
                  <a:schemeClr val="tx1"/>
                </a:solidFill>
              </a:rPr>
              <a:t>Loop diuretics </a:t>
            </a:r>
            <a:r>
              <a:rPr lang="fr-FR" sz="2400" i="1">
                <a:solidFill>
                  <a:schemeClr val="tx1"/>
                </a:solidFill>
              </a:rPr>
              <a:t>only</a:t>
            </a:r>
            <a:r>
              <a:rPr lang="fr-FR" sz="2400">
                <a:solidFill>
                  <a:schemeClr val="tx1"/>
                </a:solidFill>
              </a:rPr>
              <a:t> class I therapy for congestion in </a:t>
            </a:r>
            <a:r>
              <a:rPr lang="fr-FR" sz="2400" i="1">
                <a:solidFill>
                  <a:schemeClr val="tx1"/>
                </a:solidFill>
              </a:rPr>
              <a:t>all</a:t>
            </a:r>
            <a:r>
              <a:rPr lang="fr-FR" sz="2400">
                <a:solidFill>
                  <a:schemeClr val="tx1"/>
                </a:solidFill>
              </a:rPr>
              <a:t> HF subgroups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1524000" y="96150"/>
            <a:ext cx="9144000" cy="4508500"/>
          </a:xfrm>
          <a:prstGeom prst="rect">
            <a:avLst/>
          </a:prstGeom>
        </p:spPr>
        <p:txBody>
          <a:bodyPr/>
          <a:lstStyle/>
          <a:p>
            <a:pPr marL="388288" indent="-347662">
              <a:lnSpc>
                <a:spcPct val="130000"/>
              </a:lnSpc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</a:endParaRPr>
          </a:p>
          <a:p>
            <a:pPr marL="388288" indent="-347662">
              <a:lnSpc>
                <a:spcPct val="130000"/>
              </a:lnSpc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endParaRPr lang="fr-FR" sz="1400" dirty="0">
              <a:solidFill>
                <a:srgbClr val="000000"/>
              </a:solidFill>
            </a:endParaRPr>
          </a:p>
          <a:p>
            <a:pPr marL="388288" indent="-347662">
              <a:lnSpc>
                <a:spcPct val="130000"/>
              </a:lnSpc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fr-FR" dirty="0">
                <a:solidFill>
                  <a:srgbClr val="000000"/>
                </a:solidFill>
              </a:rPr>
              <a:t> 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1" y="6306186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D0E7B4F-B9D4-0049-81BE-C5AC33080956}"/>
              </a:ext>
            </a:extLst>
          </p:cNvPr>
          <p:cNvSpPr/>
          <p:nvPr/>
        </p:nvSpPr>
        <p:spPr>
          <a:xfrm>
            <a:off x="347473" y="6363645"/>
            <a:ext cx="1998133" cy="358560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rtl="0" latinLnBrk="1" hangingPunct="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pPr>
            <a:endParaRPr lang="en-US" b="1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Shape 3254">
            <a:extLst>
              <a:ext uri="{FF2B5EF4-FFF2-40B4-BE49-F238E27FC236}">
                <a16:creationId xmlns:a16="http://schemas.microsoft.com/office/drawing/2014/main" id="{2CC206BF-020C-6E4D-B871-44385F486851}"/>
              </a:ext>
            </a:extLst>
          </p:cNvPr>
          <p:cNvSpPr/>
          <p:nvPr/>
        </p:nvSpPr>
        <p:spPr>
          <a:xfrm>
            <a:off x="2345606" y="-404962"/>
            <a:ext cx="8740776" cy="110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marL="40626" marR="40626" algn="just" defTabSz="914400">
              <a:spcBef>
                <a:spcPts val="900"/>
              </a:spcBef>
              <a:buClr>
                <a:srgbClr val="F0C200"/>
              </a:buClr>
              <a:buFont typeface="Arial"/>
              <a:defRPr sz="2800" b="1">
                <a:solidFill>
                  <a:srgbClr val="F0C2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0C2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40626" marR="40626" lvl="0" indent="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0C200"/>
              </a:buClr>
              <a:buSzTx/>
              <a:buFont typeface="Arial"/>
              <a:buNone/>
              <a:tabLst/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0C200"/>
                  </a:solidFill>
                </a:uFill>
                <a:latin typeface="Arial"/>
                <a:cs typeface="Arial"/>
                <a:sym typeface="Arial"/>
              </a:rPr>
              <a:t>The Diuretic Optimization Strategies Evaluation Study (DOSE)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565AC8-E34B-764E-89C2-6F82ECD1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55" y="1433416"/>
            <a:ext cx="6039474" cy="274592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680A833-1123-274F-BFB8-3D72D3A1C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292" y="4485629"/>
            <a:ext cx="9144000" cy="1489753"/>
          </a:xfrm>
          <a:prstGeom prst="rect">
            <a:avLst/>
          </a:prstGeom>
        </p:spPr>
      </p:pic>
      <p:sp>
        <p:nvSpPr>
          <p:cNvPr id="12" name="Shape 196">
            <a:extLst>
              <a:ext uri="{FF2B5EF4-FFF2-40B4-BE49-F238E27FC236}">
                <a16:creationId xmlns:a16="http://schemas.microsoft.com/office/drawing/2014/main" id="{1245DE11-D7A8-F14C-B9D8-9D392F188728}"/>
              </a:ext>
            </a:extLst>
          </p:cNvPr>
          <p:cNvSpPr/>
          <p:nvPr/>
        </p:nvSpPr>
        <p:spPr>
          <a:xfrm>
            <a:off x="1976962" y="866928"/>
            <a:ext cx="8928100" cy="24622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algn="ctr" defTabSz="914400">
              <a:defRPr sz="4800" b="1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40639" marR="4063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  <a:uFillTx/>
              </a:defRPr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Low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(=home dose) vs high (x2.5 home dose) -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continuous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vs bolus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every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12 h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56D6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913FBD1-0458-FC4C-AE50-ECB9ED5B9B2E}"/>
              </a:ext>
            </a:extLst>
          </p:cNvPr>
          <p:cNvSpPr/>
          <p:nvPr/>
        </p:nvSpPr>
        <p:spPr>
          <a:xfrm>
            <a:off x="1828292" y="5291472"/>
            <a:ext cx="2463292" cy="35342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nl-NL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Shape 3260">
            <a:extLst>
              <a:ext uri="{FF2B5EF4-FFF2-40B4-BE49-F238E27FC236}">
                <a16:creationId xmlns:a16="http://schemas.microsoft.com/office/drawing/2014/main" id="{A1CDF339-5122-5041-A050-303073082335}"/>
              </a:ext>
            </a:extLst>
          </p:cNvPr>
          <p:cNvSpPr/>
          <p:nvPr/>
        </p:nvSpPr>
        <p:spPr>
          <a:xfrm>
            <a:off x="8504428" y="6506761"/>
            <a:ext cx="349250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9686" marR="39686" defTabSz="914400">
              <a:buClr>
                <a:srgbClr val="FFFFFF"/>
              </a:buClr>
              <a:buFont typeface="Arial"/>
              <a:defRPr sz="1400" b="1" i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39686" marR="39686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 sz="1800" b="0" i="0">
                <a:solidFill>
                  <a:srgbClr val="000000"/>
                </a:solidFill>
                <a:effectLst/>
                <a:uFillTx/>
              </a:defRPr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Felker M et al. NEJM 2011; 364:797-805</a:t>
            </a:r>
          </a:p>
        </p:txBody>
      </p:sp>
    </p:spTree>
    <p:extLst>
      <p:ext uri="{BB962C8B-B14F-4D97-AF65-F5344CB8AC3E}">
        <p14:creationId xmlns:p14="http://schemas.microsoft.com/office/powerpoint/2010/main" val="25979154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7|50.1|5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9100"/>
        </a:solidFill>
        <a:ln w="9525" cap="flat">
          <a:solidFill>
            <a:srgbClr val="FFFFFF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90000"/>
          </a:lnSpc>
          <a:spcBef>
            <a:spcPts val="700"/>
          </a:spcBef>
          <a:spcAft>
            <a:spcPts val="0"/>
          </a:spcAft>
          <a:buClr>
            <a:srgbClr val="FFFFFF"/>
          </a:buClr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38100" dir="2700000" rotWithShape="0">
                <a:srgbClr val="000000">
                  <a:alpha val="43137"/>
                </a:srgbClr>
              </a:outerShdw>
            </a:effectLst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9100"/>
        </a:solidFill>
        <a:ln w="9525" cap="flat">
          <a:solidFill>
            <a:srgbClr val="FFFFFF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90000"/>
          </a:lnSpc>
          <a:spcBef>
            <a:spcPts val="700"/>
          </a:spcBef>
          <a:spcAft>
            <a:spcPts val="0"/>
          </a:spcAft>
          <a:buClr>
            <a:srgbClr val="FFFFFF"/>
          </a:buClr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38100" dir="2700000" rotWithShape="0">
                <a:srgbClr val="000000">
                  <a:alpha val="43137"/>
                </a:srgbClr>
              </a:outerShdw>
            </a:effectLst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9100"/>
        </a:solidFill>
        <a:ln w="9525" cap="flat">
          <a:solidFill>
            <a:srgbClr val="FFFFFF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90000"/>
          </a:lnSpc>
          <a:spcBef>
            <a:spcPts val="700"/>
          </a:spcBef>
          <a:spcAft>
            <a:spcPts val="0"/>
          </a:spcAft>
          <a:buClr>
            <a:srgbClr val="FFFFFF"/>
          </a:buClr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38100" dir="2700000" rotWithShape="0">
                <a:srgbClr val="000000">
                  <a:alpha val="43137"/>
                </a:srgbClr>
              </a:outerShdw>
            </a:effectLst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18644</TotalTime>
  <Words>1090</Words>
  <Application>Microsoft Macintosh PowerPoint</Application>
  <PresentationFormat>Breedbeeld</PresentationFormat>
  <Paragraphs>164</Paragraphs>
  <Slides>34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4" baseType="lpstr">
      <vt:lpstr>Arial</vt:lpstr>
      <vt:lpstr>Calibri</vt:lpstr>
      <vt:lpstr>Courier New</vt:lpstr>
      <vt:lpstr>FuturaAT</vt:lpstr>
      <vt:lpstr>Helvetica</vt:lpstr>
      <vt:lpstr>Times New Roman</vt:lpstr>
      <vt:lpstr>Trebuchet MS</vt:lpstr>
      <vt:lpstr>White</vt:lpstr>
      <vt:lpstr>3_White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HF induces a state of increased proximal renal sodium reabsorption,  but loop diuretics, thiazides, MRA work distal at loop of Henle  </vt:lpstr>
      <vt:lpstr>Acetazolamide might improve loop diuretic efficiency</vt:lpstr>
      <vt:lpstr>PowerPoint-presentatie</vt:lpstr>
      <vt:lpstr>Methods: trial procedures</vt:lpstr>
      <vt:lpstr>PowerPoint-presentatie</vt:lpstr>
      <vt:lpstr>Methods: congestion score</vt:lpstr>
      <vt:lpstr>Results: baseline characteristics (1/2)</vt:lpstr>
      <vt:lpstr>PowerPoint-presentatie</vt:lpstr>
      <vt:lpstr>Baseline characteristics: congestion score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</dc:creator>
  <cp:lastModifiedBy>Microsoft Office User</cp:lastModifiedBy>
  <cp:revision>1539</cp:revision>
  <dcterms:modified xsi:type="dcterms:W3CDTF">2022-11-28T06:58:23Z</dcterms:modified>
</cp:coreProperties>
</file>