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8"/>
  </p:notesMasterIdLst>
  <p:sldIdLst>
    <p:sldId id="354" r:id="rId2"/>
    <p:sldId id="802" r:id="rId3"/>
    <p:sldId id="756" r:id="rId4"/>
    <p:sldId id="783" r:id="rId5"/>
    <p:sldId id="758" r:id="rId6"/>
    <p:sldId id="785" r:id="rId7"/>
    <p:sldId id="784" r:id="rId8"/>
    <p:sldId id="761" r:id="rId9"/>
    <p:sldId id="760" r:id="rId10"/>
    <p:sldId id="757" r:id="rId11"/>
    <p:sldId id="765" r:id="rId12"/>
    <p:sldId id="763" r:id="rId13"/>
    <p:sldId id="764" r:id="rId14"/>
    <p:sldId id="762" r:id="rId15"/>
    <p:sldId id="766" r:id="rId16"/>
    <p:sldId id="774" r:id="rId17"/>
    <p:sldId id="759" r:id="rId18"/>
    <p:sldId id="792" r:id="rId19"/>
    <p:sldId id="737" r:id="rId20"/>
    <p:sldId id="780" r:id="rId21"/>
    <p:sldId id="778" r:id="rId22"/>
    <p:sldId id="781" r:id="rId23"/>
    <p:sldId id="790" r:id="rId24"/>
    <p:sldId id="791" r:id="rId25"/>
    <p:sldId id="793" r:id="rId26"/>
    <p:sldId id="794" r:id="rId27"/>
    <p:sldId id="795" r:id="rId28"/>
    <p:sldId id="796" r:id="rId29"/>
    <p:sldId id="797" r:id="rId30"/>
    <p:sldId id="801" r:id="rId31"/>
    <p:sldId id="770" r:id="rId32"/>
    <p:sldId id="786" r:id="rId33"/>
    <p:sldId id="787" r:id="rId34"/>
    <p:sldId id="776" r:id="rId35"/>
    <p:sldId id="782" r:id="rId36"/>
    <p:sldId id="744" r:id="rId3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0000"/>
    <a:srgbClr val="FFFF00"/>
    <a:srgbClr val="CC0000"/>
    <a:srgbClr val="A3B2C1"/>
    <a:srgbClr val="B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Tmavý styl 1 – zvýraznění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2118" autoAdjust="0"/>
    <p:restoredTop sz="94828" autoAdjust="0"/>
  </p:normalViewPr>
  <p:slideViewPr>
    <p:cSldViewPr>
      <p:cViewPr varScale="1">
        <p:scale>
          <a:sx n="101" d="100"/>
          <a:sy n="101" d="100"/>
        </p:scale>
        <p:origin x="15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4C091E-E79B-4849-B861-5D44F0AF0130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AA663-BBD0-455D-9705-24E0556E08D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7601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B3F81C-7028-4013-B0F0-90848BCC0231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591" y="4344025"/>
            <a:ext cx="5486400" cy="41144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>
                <a:latin typeface="Arial" pitchFamily="34" charset="0"/>
              </a:rPr>
              <a:t>PSK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94100" y="703263"/>
            <a:ext cx="4505325" cy="3378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Three of the most relevant pathways to our specific understanding of PAH and its treatment are the endothelin, nitric oxide and the prostacyclin pathways. </a:t>
            </a:r>
          </a:p>
          <a:p>
            <a:endParaRPr lang="en-GB"/>
          </a:p>
          <a:p>
            <a:pPr algn="r"/>
            <a:r>
              <a:rPr lang="en-US"/>
              <a:t>Humbert. </a:t>
            </a:r>
            <a:r>
              <a:rPr lang="en-US" i="1"/>
              <a:t>NEJM</a:t>
            </a:r>
            <a:r>
              <a:rPr lang="en-US"/>
              <a:t> 200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AA663-BBD0-455D-9705-24E0556E08D2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23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400" dirty="0">
              <a:latin typeface="Times New Roman" pitchFamily="18" charset="0"/>
            </a:endParaRPr>
          </a:p>
        </p:txBody>
      </p:sp>
      <p:pic>
        <p:nvPicPr>
          <p:cNvPr id="5" name="Obrázek 19" descr="I interní klinika - kardiologie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6283325"/>
            <a:ext cx="16430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8DDC-99B5-4C45-9BFD-6D1AF68D746B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58076-CEA9-4A0C-8B29-1FB097DC64C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0952D-234A-480F-A8E4-4048037463C2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308AC-602B-4006-AA58-7823CEEA5BD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8BFE3-8949-4787-B574-8A18E22A05BA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DCCD0-D72A-4A9E-8982-7B73465E397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16E7-C33E-4D95-AECB-17C31425F974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849EF-9F5D-439E-87EA-DC5584F6213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6B60-ACA1-44E0-ABC0-10462E32ABC0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1F7F5-700F-45F9-BB5C-5DBFED0522C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5BEE5-9581-4D4D-B97F-614ACA3FC14F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BFE30-0A7E-403C-A4A7-E9EC92EAB97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DE5DC-AB25-4C54-832E-7A3A4375CB2A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35970-E63B-42FC-B23E-4BDDDCD7745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42076-D286-4D1F-BAB1-D4E12E7F230D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75D0-996A-4AE4-9639-175AB2DCF7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F0776-E756-4602-B876-E1D1218BF399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2434D-D986-4F0E-A02B-21EA5D0CEBD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21181-A974-4A85-9823-635E2FC4BAEE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41862-30FC-48A8-AA0E-E9A45DAC9AF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87B54-25B8-4CDA-B2C4-E4BA6F171477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AF56C-76B5-4C25-9F74-B260AD7C109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74B11-064F-4118-8192-20AA75F3AC76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7E719-CC5B-4D74-8133-8BA0B5DACDA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400" dirty="0">
              <a:latin typeface="Times New Roman" pitchFamily="18" charset="0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fld id="{11B92E38-0B30-4098-B43A-35C75B30D74D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D4E26270-B4BF-462C-B981-496E8AAF9FC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pic>
        <p:nvPicPr>
          <p:cNvPr id="1033" name="Obrázek 19" descr="I interní klinika - kardiologie.wm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29500" y="6283325"/>
            <a:ext cx="16430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mitral+valve+prosthesis&amp;source=images&amp;cd=&amp;cad=rja&amp;docid=7hGh4B06F8tEAM&amp;tbnid=wut61ONU0mmIAM:&amp;ved=0CAUQjRw&amp;url=http://www.lookfordiagnosis.com/mesh_info.php?term=Heart+Valve+Prosthesis&amp;lang=1&amp;ei=i76EUc_7DsSfO-G7gOgI&amp;psig=AFQjCNGkEUaOiwMTL73K2rwMsdZIzHYv4w&amp;ust=1367740327714614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file:///C:\Users\59072\Desktop\...SUMMA\...SUMMA%202019\...PraguEcho%202019\PAH%202.avi" TargetMode="External"/><Relationship Id="rId13" Type="http://schemas.openxmlformats.org/officeDocument/2006/relationships/image" Target="../media/image45.png"/><Relationship Id="rId3" Type="http://schemas.microsoft.com/office/2007/relationships/media" Target="../media/media4.mp4"/><Relationship Id="rId7" Type="http://schemas.openxmlformats.org/officeDocument/2006/relationships/video" Target="file:///C:\Users\59072\Desktop\...SUMMA\...SUMMA%202019\...PraguEcho%202019\PAH%201%20(2).avi" TargetMode="External"/><Relationship Id="rId12" Type="http://schemas.openxmlformats.org/officeDocument/2006/relationships/image" Target="../media/image44.png"/><Relationship Id="rId17" Type="http://schemas.openxmlformats.org/officeDocument/2006/relationships/image" Target="../media/image46.png"/><Relationship Id="rId2" Type="http://schemas.openxmlformats.org/officeDocument/2006/relationships/video" Target="../media/media3.mp4"/><Relationship Id="rId16" Type="http://schemas.openxmlformats.org/officeDocument/2006/relationships/image" Target="../media/image24.png"/><Relationship Id="rId1" Type="http://schemas.microsoft.com/office/2007/relationships/media" Target="../media/media3.mp4"/><Relationship Id="rId6" Type="http://schemas.openxmlformats.org/officeDocument/2006/relationships/video" Target="../media/media2.mp4"/><Relationship Id="rId11" Type="http://schemas.openxmlformats.org/officeDocument/2006/relationships/slideLayout" Target="../slideLayouts/slideLayout7.xml"/><Relationship Id="rId5" Type="http://schemas.microsoft.com/office/2007/relationships/media" Target="../media/media2.mp4"/><Relationship Id="rId15" Type="http://schemas.openxmlformats.org/officeDocument/2006/relationships/image" Target="../media/image23.png"/><Relationship Id="rId10" Type="http://schemas.openxmlformats.org/officeDocument/2006/relationships/video" Target="../media/media5.mp4"/><Relationship Id="rId4" Type="http://schemas.openxmlformats.org/officeDocument/2006/relationships/video" Target="../media/media4.mp4"/><Relationship Id="rId9" Type="http://schemas.microsoft.com/office/2007/relationships/media" Target="../media/media5.mp4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4.png"/><Relationship Id="rId3" Type="http://schemas.openxmlformats.org/officeDocument/2006/relationships/video" Target="../media/media6.mp4"/><Relationship Id="rId7" Type="http://schemas.openxmlformats.org/officeDocument/2006/relationships/video" Target="../media/media8.mp4"/><Relationship Id="rId12" Type="http://schemas.openxmlformats.org/officeDocument/2006/relationships/image" Target="../media/image23.png"/><Relationship Id="rId2" Type="http://schemas.microsoft.com/office/2007/relationships/media" Target="../media/media6.mp4"/><Relationship Id="rId1" Type="http://schemas.openxmlformats.org/officeDocument/2006/relationships/video" Target="file:///C:\Users\59072\Desktop\...SUMMA\...SUMMA%202019\...PraguEcho%202019\Video%204-20B%20Defekt%20s&#237;&#328;ov&#233;ho%20septa%20typu%20secundum%20CFM.avi" TargetMode="External"/><Relationship Id="rId6" Type="http://schemas.microsoft.com/office/2007/relationships/media" Target="../media/media8.mp4"/><Relationship Id="rId11" Type="http://schemas.openxmlformats.org/officeDocument/2006/relationships/image" Target="../media/image50.png"/><Relationship Id="rId5" Type="http://schemas.openxmlformats.org/officeDocument/2006/relationships/video" Target="../media/media7.mp4"/><Relationship Id="rId15" Type="http://schemas.openxmlformats.org/officeDocument/2006/relationships/image" Target="../media/image52.png"/><Relationship Id="rId10" Type="http://schemas.openxmlformats.org/officeDocument/2006/relationships/image" Target="../media/image49.jpeg"/><Relationship Id="rId4" Type="http://schemas.microsoft.com/office/2007/relationships/media" Target="../media/media7.mp4"/><Relationship Id="rId9" Type="http://schemas.openxmlformats.org/officeDocument/2006/relationships/image" Target="../media/image48.jpeg"/><Relationship Id="rId1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63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1.png"/><Relationship Id="rId2" Type="http://schemas.openxmlformats.org/officeDocument/2006/relationships/video" Target="file:///C:\Users\59072\Desktop\...SUMMA\...SUMMA%202019\...PraguEcho%202019\Video%204-22A3%20Defekt%20sinus%20venosus%20superior%20kontrast.avi" TargetMode="External"/><Relationship Id="rId1" Type="http://schemas.openxmlformats.org/officeDocument/2006/relationships/video" Target="file:///C:\Users\59072\Desktop\...SUMMA\...SUMMA%202019\...PraguEcho%202019\Video%204-22A4%20Defekt%20sinus%20venosus%20superior%202D%20dilatace%20PK%20PLAX.avi" TargetMode="External"/><Relationship Id="rId6" Type="http://schemas.openxmlformats.org/officeDocument/2006/relationships/video" Target="../media/media10.mp4"/><Relationship Id="rId11" Type="http://schemas.openxmlformats.org/officeDocument/2006/relationships/image" Target="../media/image70.jpeg"/><Relationship Id="rId5" Type="http://schemas.microsoft.com/office/2007/relationships/media" Target="../media/media10.mp4"/><Relationship Id="rId10" Type="http://schemas.openxmlformats.org/officeDocument/2006/relationships/image" Target="../media/image69.jpeg"/><Relationship Id="rId4" Type="http://schemas.openxmlformats.org/officeDocument/2006/relationships/video" Target="../media/media11.mp4"/><Relationship Id="rId9" Type="http://schemas.openxmlformats.org/officeDocument/2006/relationships/image" Target="../media/image68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6.jpeg"/><Relationship Id="rId18" Type="http://schemas.openxmlformats.org/officeDocument/2006/relationships/image" Target="../media/image81.png"/><Relationship Id="rId3" Type="http://schemas.microsoft.com/office/2007/relationships/media" Target="file:///G:\...PraguEcho%202019\RV%20MH\RV%20PAH%203.avi" TargetMode="External"/><Relationship Id="rId7" Type="http://schemas.openxmlformats.org/officeDocument/2006/relationships/video" Target="file:///C:\Users\59072\Desktop\...SUMMA\...SUMMA%202019\...PraguEcho%202019\EF%20LK%201.avi" TargetMode="External"/><Relationship Id="rId12" Type="http://schemas.openxmlformats.org/officeDocument/2006/relationships/image" Target="../media/image75.jpeg"/><Relationship Id="rId17" Type="http://schemas.openxmlformats.org/officeDocument/2006/relationships/image" Target="../media/image80.png"/><Relationship Id="rId2" Type="http://schemas.openxmlformats.org/officeDocument/2006/relationships/video" Target="file:///G:\...PraguEcho%202019\RV%20MH\RV%20PE%201.avi" TargetMode="External"/><Relationship Id="rId16" Type="http://schemas.openxmlformats.org/officeDocument/2006/relationships/image" Target="../media/image79.png"/><Relationship Id="rId1" Type="http://schemas.microsoft.com/office/2007/relationships/media" Target="file:///G:\...PraguEcho%202019\RV%20MH\RV%20PE%201.avi" TargetMode="External"/><Relationship Id="rId6" Type="http://schemas.openxmlformats.org/officeDocument/2006/relationships/video" Target="file:///G:\...PraguEcho%202019\RV%20MH\RV%20PE%202.avi" TargetMode="External"/><Relationship Id="rId11" Type="http://schemas.openxmlformats.org/officeDocument/2006/relationships/hyperlink" Target="http://www.google.com/url?sa=i&amp;rct=j&amp;q=&amp;esrc=s&amp;source=images&amp;cd=&amp;cad=rja&amp;uact=8&amp;ved=2ahUKEwi7urHC7rnhAhUtIMUKHel_DfEQjRx6BAgBEAU&amp;url=http://www.ijri.org/viewimage.asp?img=IndianJRadiolImaging_2011_21_2_124_82297_f14.jpg&amp;psig=AOvVaw3R54M_Mx6q3fB_sbnWzY0Z&amp;ust=1554584952482264" TargetMode="External"/><Relationship Id="rId5" Type="http://schemas.microsoft.com/office/2007/relationships/media" Target="file:///G:\...PraguEcho%202019\RV%20MH\RV%20PE%202.avi" TargetMode="External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video" Target="file:///G:\...PraguEcho%202019\RV%20MH\RV%20PAH%203.avi" TargetMode="External"/><Relationship Id="rId9" Type="http://schemas.openxmlformats.org/officeDocument/2006/relationships/image" Target="../media/image73.png"/><Relationship Id="rId1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8.jpeg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5.mp4"/><Relationship Id="rId13" Type="http://schemas.openxmlformats.org/officeDocument/2006/relationships/image" Target="../media/image31.jpeg"/><Relationship Id="rId18" Type="http://schemas.openxmlformats.org/officeDocument/2006/relationships/image" Target="../media/image105.png"/><Relationship Id="rId3" Type="http://schemas.microsoft.com/office/2007/relationships/media" Target="../media/media13.mp4"/><Relationship Id="rId7" Type="http://schemas.microsoft.com/office/2007/relationships/media" Target="../media/media15.mp4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04.png"/><Relationship Id="rId2" Type="http://schemas.openxmlformats.org/officeDocument/2006/relationships/video" Target="../media/media2.mp4"/><Relationship Id="rId16" Type="http://schemas.openxmlformats.org/officeDocument/2006/relationships/image" Target="../media/image103.png"/><Relationship Id="rId1" Type="http://schemas.microsoft.com/office/2007/relationships/media" Target="../media/media2.mp4"/><Relationship Id="rId6" Type="http://schemas.openxmlformats.org/officeDocument/2006/relationships/video" Target="../media/media14.mp4"/><Relationship Id="rId11" Type="http://schemas.openxmlformats.org/officeDocument/2006/relationships/slideLayout" Target="../slideLayouts/slideLayout7.xml"/><Relationship Id="rId5" Type="http://schemas.microsoft.com/office/2007/relationships/media" Target="../media/media14.mp4"/><Relationship Id="rId15" Type="http://schemas.openxmlformats.org/officeDocument/2006/relationships/image" Target="../media/image102.png"/><Relationship Id="rId10" Type="http://schemas.openxmlformats.org/officeDocument/2006/relationships/video" Target="../media/media16.mp4"/><Relationship Id="rId4" Type="http://schemas.openxmlformats.org/officeDocument/2006/relationships/video" Target="../media/media13.mp4"/><Relationship Id="rId9" Type="http://schemas.microsoft.com/office/2007/relationships/media" Target="../media/media16.mp4"/><Relationship Id="rId1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2.png"/><Relationship Id="rId3" Type="http://schemas.openxmlformats.org/officeDocument/2006/relationships/video" Target="../media/media17.mp4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1.png"/><Relationship Id="rId2" Type="http://schemas.microsoft.com/office/2007/relationships/media" Target="../media/media17.mp4"/><Relationship Id="rId16" Type="http://schemas.openxmlformats.org/officeDocument/2006/relationships/image" Target="../media/image115.jpe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5" Type="http://schemas.openxmlformats.org/officeDocument/2006/relationships/video" Target="../media/media4.mp4"/><Relationship Id="rId15" Type="http://schemas.openxmlformats.org/officeDocument/2006/relationships/image" Target="../media/image114.jpeg"/><Relationship Id="rId10" Type="http://schemas.openxmlformats.org/officeDocument/2006/relationships/image" Target="../media/image45.png"/><Relationship Id="rId4" Type="http://schemas.microsoft.com/office/2007/relationships/media" Target="../media/media4.mp4"/><Relationship Id="rId9" Type="http://schemas.openxmlformats.org/officeDocument/2006/relationships/image" Target="../media/image110.png"/><Relationship Id="rId1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sph2018.com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file:///C:\Users\59072\Desktop\...SUMMA\...SUMMA%202019\...PraguEcho%202019\iPAH%20A4C.avi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video" Target="file:///C:\Users\59072\Desktop\...SUMMA\...SUMMA%202019\...PraguEcho%202019\PAH%202.avi" TargetMode="External"/><Relationship Id="rId1" Type="http://schemas.openxmlformats.org/officeDocument/2006/relationships/video" Target="file:///C:\Users\59072\Desktop\...SUMMA\...SUMMA%202019\...PraguEcho%202019\PAH%201%20(2).avi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6"/>
          <p:cNvSpPr>
            <a:spLocks noGrp="1"/>
          </p:cNvSpPr>
          <p:nvPr>
            <p:ph type="ctrTitle" idx="4294967295"/>
          </p:nvPr>
        </p:nvSpPr>
        <p:spPr>
          <a:xfrm>
            <a:off x="504056" y="1700809"/>
            <a:ext cx="8604448" cy="1080120"/>
          </a:xfrm>
        </p:spPr>
        <p:txBody>
          <a:bodyPr anchor="t"/>
          <a:lstStyle/>
          <a:p>
            <a:r>
              <a:rPr lang="cs-C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Plicní hypertenze – </a:t>
            </a:r>
            <a:br>
              <a:rPr lang="cs-C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diagnostika</a:t>
            </a:r>
            <a:br>
              <a:rPr lang="cs-CZ" sz="28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cs-CZ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cs-CZ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3" name="Podnadpis 7"/>
          <p:cNvSpPr>
            <a:spLocks noGrp="1"/>
          </p:cNvSpPr>
          <p:nvPr>
            <p:ph type="subTitle" idx="4294967295"/>
          </p:nvPr>
        </p:nvSpPr>
        <p:spPr>
          <a:xfrm>
            <a:off x="611188" y="3573016"/>
            <a:ext cx="7417196" cy="80823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cs-CZ" sz="2400" b="1" dirty="0">
                <a:latin typeface="Tahoma" pitchFamily="34" charset="0"/>
                <a:cs typeface="Tahoma" pitchFamily="34" charset="0"/>
              </a:rPr>
              <a:t>Martin Hutyra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cs-CZ" sz="1400" dirty="0">
                <a:latin typeface="Tahoma" pitchFamily="34" charset="0"/>
                <a:cs typeface="Tahoma" pitchFamily="34" charset="0"/>
              </a:rPr>
              <a:t>1. interní klinika - kardiologická, Lékařská fakulta a Fakultní nemocnice Olomouc</a:t>
            </a:r>
          </a:p>
          <a:p>
            <a:pPr>
              <a:buNone/>
            </a:pPr>
            <a:endParaRPr lang="cs-CZ" sz="11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13" descr="grsc"/>
          <p:cNvPicPr>
            <a:picLocks noChangeAspect="1" noChangeArrowheads="1"/>
          </p:cNvPicPr>
          <p:nvPr/>
        </p:nvPicPr>
        <p:blipFill rotWithShape="1">
          <a:blip r:embed="rId2" cstate="print"/>
          <a:srcRect l="3210" r="8984"/>
          <a:stretch/>
        </p:blipFill>
        <p:spPr bwMode="auto">
          <a:xfrm>
            <a:off x="611560" y="4807406"/>
            <a:ext cx="5904656" cy="1312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5760640" cy="58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6165304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M. </a:t>
            </a:r>
            <a:r>
              <a:rPr lang="en-US" sz="800" dirty="0" err="1"/>
              <a:t>Aschermann</a:t>
            </a:r>
            <a:r>
              <a:rPr lang="en-US" sz="800" dirty="0"/>
              <a:t>, et al., 2015 ESC/ERS Guidelines for the diagnosis and treatment of pulmonary hypertension. Summary document prepared by the</a:t>
            </a:r>
            <a:r>
              <a:rPr lang="cs-CZ" sz="800" dirty="0"/>
              <a:t> Czech Society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Cardiology</a:t>
            </a:r>
            <a:r>
              <a:rPr lang="cs-CZ" sz="800" dirty="0"/>
              <a:t>, </a:t>
            </a:r>
            <a:r>
              <a:rPr lang="cs-CZ" sz="800" dirty="0" err="1"/>
              <a:t>Cor</a:t>
            </a:r>
            <a:r>
              <a:rPr lang="cs-CZ" sz="800" dirty="0"/>
              <a:t> et </a:t>
            </a:r>
            <a:r>
              <a:rPr lang="cs-CZ" sz="800" dirty="0" err="1"/>
              <a:t>Vasa</a:t>
            </a:r>
            <a:r>
              <a:rPr lang="cs-CZ" sz="800" dirty="0"/>
              <a:t> 58 (2016) e129–e152</a:t>
            </a:r>
          </a:p>
        </p:txBody>
      </p:sp>
    </p:spTree>
    <p:extLst>
      <p:ext uri="{BB962C8B-B14F-4D97-AF65-F5344CB8AC3E}">
        <p14:creationId xmlns:p14="http://schemas.microsoft.com/office/powerpoint/2010/main" val="113022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12379" y="6188075"/>
            <a:ext cx="140493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/>
            <a:r>
              <a:rPr lang="en-US" sz="800" dirty="0"/>
              <a:t>Humbert; NEJM (2004)</a:t>
            </a:r>
            <a:endParaRPr lang="en-GB" sz="800" dirty="0"/>
          </a:p>
        </p:txBody>
      </p:sp>
      <p:pic>
        <p:nvPicPr>
          <p:cNvPr id="19459" name="Picture 4" descr="CR-Mod-slide-2"/>
          <p:cNvPicPr>
            <a:picLocks noChangeAspect="1" noChangeArrowheads="1"/>
          </p:cNvPicPr>
          <p:nvPr/>
        </p:nvPicPr>
        <p:blipFill>
          <a:blip r:embed="rId3" cstate="print"/>
          <a:srcRect l="1381" t="1485" r="1024" b="1807"/>
          <a:stretch>
            <a:fillRect/>
          </a:stretch>
        </p:blipFill>
        <p:spPr bwMode="auto">
          <a:xfrm>
            <a:off x="847218" y="1700808"/>
            <a:ext cx="6389450" cy="436922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501914" y="3152775"/>
            <a:ext cx="11592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Endotelinová cesta</a:t>
            </a:r>
            <a:endParaRPr lang="en-US" sz="800" b="1">
              <a:solidFill>
                <a:schemeClr val="tx2"/>
              </a:solidFill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344016" y="3516313"/>
            <a:ext cx="136287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800" b="1" dirty="0">
                <a:solidFill>
                  <a:schemeClr val="tx2"/>
                </a:solidFill>
              </a:rPr>
              <a:t>Cesta oxidu dusnatého</a:t>
            </a:r>
            <a:endParaRPr lang="en-US" sz="800" b="1" dirty="0">
              <a:solidFill>
                <a:schemeClr val="tx2"/>
              </a:solidFill>
            </a:endParaRP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5368342" y="3202216"/>
            <a:ext cx="13083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800" b="1" dirty="0" err="1">
                <a:solidFill>
                  <a:schemeClr val="tx2"/>
                </a:solidFill>
              </a:rPr>
              <a:t>Prostacy</a:t>
            </a:r>
            <a:r>
              <a:rPr lang="cs-CZ" sz="800" b="1" dirty="0">
                <a:solidFill>
                  <a:schemeClr val="tx2"/>
                </a:solidFill>
              </a:rPr>
              <a:t>k</a:t>
            </a:r>
            <a:r>
              <a:rPr lang="en-US" sz="800" b="1" dirty="0" err="1">
                <a:solidFill>
                  <a:schemeClr val="tx2"/>
                </a:solidFill>
              </a:rPr>
              <a:t>lin</a:t>
            </a:r>
            <a:r>
              <a:rPr lang="cs-CZ" sz="800" b="1" dirty="0" err="1">
                <a:solidFill>
                  <a:schemeClr val="tx2"/>
                </a:solidFill>
              </a:rPr>
              <a:t>ová</a:t>
            </a:r>
            <a:r>
              <a:rPr lang="cs-CZ" sz="800" b="1" dirty="0">
                <a:solidFill>
                  <a:schemeClr val="tx2"/>
                </a:solidFill>
              </a:rPr>
              <a:t> cesta</a:t>
            </a:r>
            <a:endParaRPr lang="en-US" sz="800" b="1" dirty="0">
              <a:solidFill>
                <a:schemeClr val="tx2"/>
              </a:solidFill>
            </a:endParaRP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5522466" y="5070475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Vasodilatace a antiproliferace</a:t>
            </a:r>
            <a:endParaRPr lang="en-US" sz="800" b="1">
              <a:solidFill>
                <a:schemeClr val="tx2"/>
              </a:solidFill>
            </a:endParaRP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3963899" y="5203825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200" b="1" dirty="0">
                <a:solidFill>
                  <a:schemeClr val="tx2"/>
                </a:solidFill>
              </a:rPr>
              <a:t>Vasodilatace a </a:t>
            </a:r>
          </a:p>
          <a:p>
            <a:pPr algn="ctr" eaLnBrk="0" hangingPunct="0"/>
            <a:r>
              <a:rPr lang="cs-CZ" sz="1200" b="1" dirty="0" err="1">
                <a:solidFill>
                  <a:schemeClr val="tx2"/>
                </a:solidFill>
              </a:rPr>
              <a:t>antiproliferace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1748979" y="5213350"/>
            <a:ext cx="958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Vasodilatace a </a:t>
            </a:r>
          </a:p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antiproliferace</a:t>
            </a:r>
            <a:endParaRPr lang="en-US" sz="800" b="1">
              <a:solidFill>
                <a:schemeClr val="tx2"/>
              </a:solidFill>
            </a:endParaRP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893316" y="5724525"/>
            <a:ext cx="1397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Buňky hladké svaloviny</a:t>
            </a:r>
            <a:endParaRPr lang="en-US" sz="800" b="1">
              <a:solidFill>
                <a:schemeClr val="tx2"/>
              </a:solidFill>
            </a:endParaRPr>
          </a:p>
        </p:txBody>
      </p:sp>
      <p:sp>
        <p:nvSpPr>
          <p:cNvPr id="19467" name="Text Box 12"/>
          <p:cNvSpPr txBox="1">
            <a:spLocks noChangeArrowheads="1"/>
          </p:cNvSpPr>
          <p:nvPr/>
        </p:nvSpPr>
        <p:spPr bwMode="auto">
          <a:xfrm>
            <a:off x="4685854" y="3309938"/>
            <a:ext cx="668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1" dirty="0">
                <a:solidFill>
                  <a:schemeClr val="tx2"/>
                </a:solidFill>
              </a:rPr>
              <a:t>Lumen</a:t>
            </a:r>
          </a:p>
          <a:p>
            <a:pPr algn="ctr" eaLnBrk="0" hangingPunct="0"/>
            <a:r>
              <a:rPr lang="cs-CZ" sz="800" b="1" dirty="0">
                <a:solidFill>
                  <a:schemeClr val="tx2"/>
                </a:solidFill>
              </a:rPr>
              <a:t>cévy</a:t>
            </a:r>
            <a:endParaRPr lang="en-US" sz="800" b="1" dirty="0">
              <a:solidFill>
                <a:schemeClr val="tx2"/>
              </a:solidFill>
            </a:endParaRP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2423666" y="3387725"/>
            <a:ext cx="814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Endotelové</a:t>
            </a:r>
          </a:p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buňky</a:t>
            </a:r>
            <a:endParaRPr lang="en-US" sz="800" b="1">
              <a:solidFill>
                <a:schemeClr val="tx2"/>
              </a:solidFill>
            </a:endParaRP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1018729" y="4297363"/>
            <a:ext cx="81438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Endotelin</a:t>
            </a:r>
            <a:r>
              <a:rPr lang="cs-CZ" sz="800" b="1">
                <a:solidFill>
                  <a:schemeClr val="tx2"/>
                </a:solidFill>
              </a:rPr>
              <a:t>.</a:t>
            </a:r>
            <a:r>
              <a:rPr lang="en-US" sz="800" b="1">
                <a:solidFill>
                  <a:schemeClr val="tx2"/>
                </a:solidFill>
              </a:rPr>
              <a:t> receptor A</a:t>
            </a:r>
          </a:p>
        </p:txBody>
      </p:sp>
      <p:sp>
        <p:nvSpPr>
          <p:cNvPr id="19470" name="Text Box 15"/>
          <p:cNvSpPr txBox="1">
            <a:spLocks noChangeArrowheads="1"/>
          </p:cNvSpPr>
          <p:nvPr/>
        </p:nvSpPr>
        <p:spPr bwMode="auto">
          <a:xfrm>
            <a:off x="2414141" y="4902200"/>
            <a:ext cx="8143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Endotelin</a:t>
            </a:r>
            <a:r>
              <a:rPr lang="cs-CZ" sz="800" b="1">
                <a:solidFill>
                  <a:schemeClr val="tx2"/>
                </a:solidFill>
              </a:rPr>
              <a:t>.</a:t>
            </a:r>
            <a:r>
              <a:rPr lang="en-US" sz="800" b="1">
                <a:solidFill>
                  <a:schemeClr val="tx2"/>
                </a:solidFill>
              </a:rPr>
              <a:t> receptor B</a:t>
            </a:r>
          </a:p>
        </p:txBody>
      </p:sp>
      <p:sp>
        <p:nvSpPr>
          <p:cNvPr id="19471" name="Text Box 16"/>
          <p:cNvSpPr txBox="1">
            <a:spLocks noChangeArrowheads="1"/>
          </p:cNvSpPr>
          <p:nvPr/>
        </p:nvSpPr>
        <p:spPr bwMode="auto">
          <a:xfrm>
            <a:off x="1972816" y="4537075"/>
            <a:ext cx="9048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Endotelin-1</a:t>
            </a:r>
          </a:p>
        </p:txBody>
      </p:sp>
      <p:sp>
        <p:nvSpPr>
          <p:cNvPr id="19472" name="Text Box 17"/>
          <p:cNvSpPr txBox="1">
            <a:spLocks noChangeArrowheads="1"/>
          </p:cNvSpPr>
          <p:nvPr/>
        </p:nvSpPr>
        <p:spPr bwMode="auto">
          <a:xfrm>
            <a:off x="3568254" y="4624388"/>
            <a:ext cx="9048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Nitric oxide</a:t>
            </a:r>
          </a:p>
        </p:txBody>
      </p:sp>
      <p:sp>
        <p:nvSpPr>
          <p:cNvPr id="19473" name="Text Box 18"/>
          <p:cNvSpPr txBox="1">
            <a:spLocks noChangeArrowheads="1"/>
          </p:cNvSpPr>
          <p:nvPr/>
        </p:nvSpPr>
        <p:spPr bwMode="auto">
          <a:xfrm>
            <a:off x="5171629" y="4335463"/>
            <a:ext cx="115252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Prostacyclin</a:t>
            </a:r>
            <a:br>
              <a:rPr lang="en-US" sz="800" b="1">
                <a:solidFill>
                  <a:schemeClr val="tx2"/>
                </a:solidFill>
              </a:rPr>
            </a:br>
            <a:r>
              <a:rPr lang="en-US" sz="800" b="1">
                <a:solidFill>
                  <a:schemeClr val="tx2"/>
                </a:solidFill>
              </a:rPr>
              <a:t>(prostaglandin I</a:t>
            </a:r>
            <a:r>
              <a:rPr lang="en-US" sz="800" b="1" baseline="-25000">
                <a:solidFill>
                  <a:schemeClr val="tx2"/>
                </a:solidFill>
              </a:rPr>
              <a:t>2</a:t>
            </a:r>
            <a:r>
              <a:rPr lang="en-US" sz="800" b="1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9474" name="Text Box 19"/>
          <p:cNvSpPr txBox="1">
            <a:spLocks noChangeArrowheads="1"/>
          </p:cNvSpPr>
          <p:nvPr/>
        </p:nvSpPr>
        <p:spPr bwMode="auto">
          <a:xfrm>
            <a:off x="686941" y="3908425"/>
            <a:ext cx="1308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Pre-proendothelin</a:t>
            </a:r>
          </a:p>
        </p:txBody>
      </p:sp>
      <p:sp>
        <p:nvSpPr>
          <p:cNvPr id="19475" name="Text Box 20"/>
          <p:cNvSpPr txBox="1">
            <a:spLocks noChangeArrowheads="1"/>
          </p:cNvSpPr>
          <p:nvPr/>
        </p:nvSpPr>
        <p:spPr bwMode="auto">
          <a:xfrm>
            <a:off x="2109341" y="3941763"/>
            <a:ext cx="971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Proendothelin</a:t>
            </a:r>
          </a:p>
        </p:txBody>
      </p:sp>
      <p:sp>
        <p:nvSpPr>
          <p:cNvPr id="19476" name="Text Box 21"/>
          <p:cNvSpPr txBox="1">
            <a:spLocks noChangeArrowheads="1"/>
          </p:cNvSpPr>
          <p:nvPr/>
        </p:nvSpPr>
        <p:spPr bwMode="auto">
          <a:xfrm>
            <a:off x="6168579" y="3717925"/>
            <a:ext cx="1079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Prostaglandin I</a:t>
            </a:r>
            <a:r>
              <a:rPr lang="en-US" sz="800" b="1" baseline="-25000">
                <a:solidFill>
                  <a:schemeClr val="tx2"/>
                </a:solidFill>
              </a:rPr>
              <a:t>2</a:t>
            </a:r>
            <a:endParaRPr lang="en-US" sz="800" b="1">
              <a:solidFill>
                <a:schemeClr val="tx2"/>
              </a:solidFill>
            </a:endParaRPr>
          </a:p>
        </p:txBody>
      </p:sp>
      <p:sp>
        <p:nvSpPr>
          <p:cNvPr id="19477" name="Text Box 22"/>
          <p:cNvSpPr txBox="1">
            <a:spLocks noChangeArrowheads="1"/>
          </p:cNvSpPr>
          <p:nvPr/>
        </p:nvSpPr>
        <p:spPr bwMode="auto">
          <a:xfrm>
            <a:off x="4949379" y="3717925"/>
            <a:ext cx="11604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Arachidonic acid</a:t>
            </a:r>
          </a:p>
        </p:txBody>
      </p:sp>
      <p:sp>
        <p:nvSpPr>
          <p:cNvPr id="19478" name="Text Box 23"/>
          <p:cNvSpPr txBox="1">
            <a:spLocks noChangeArrowheads="1"/>
          </p:cNvSpPr>
          <p:nvPr/>
        </p:nvSpPr>
        <p:spPr bwMode="auto">
          <a:xfrm>
            <a:off x="2955479" y="4213225"/>
            <a:ext cx="1079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L-arginine</a:t>
            </a:r>
          </a:p>
        </p:txBody>
      </p:sp>
      <p:sp>
        <p:nvSpPr>
          <p:cNvPr id="19479" name="Text Box 24"/>
          <p:cNvSpPr txBox="1">
            <a:spLocks noChangeArrowheads="1"/>
          </p:cNvSpPr>
          <p:nvPr/>
        </p:nvSpPr>
        <p:spPr bwMode="auto">
          <a:xfrm>
            <a:off x="3958779" y="4235450"/>
            <a:ext cx="1079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L-citrulline</a:t>
            </a:r>
          </a:p>
        </p:txBody>
      </p:sp>
      <p:sp>
        <p:nvSpPr>
          <p:cNvPr id="19480" name="Text Box 25"/>
          <p:cNvSpPr txBox="1">
            <a:spLocks noChangeArrowheads="1"/>
          </p:cNvSpPr>
          <p:nvPr/>
        </p:nvSpPr>
        <p:spPr bwMode="auto">
          <a:xfrm>
            <a:off x="2914204" y="51609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Phosphodiesterase type 5</a:t>
            </a:r>
          </a:p>
        </p:txBody>
      </p:sp>
      <p:sp>
        <p:nvSpPr>
          <p:cNvPr id="19481" name="Text Box 26"/>
          <p:cNvSpPr txBox="1">
            <a:spLocks noChangeArrowheads="1"/>
          </p:cNvSpPr>
          <p:nvPr/>
        </p:nvSpPr>
        <p:spPr bwMode="auto">
          <a:xfrm>
            <a:off x="3657154" y="4989513"/>
            <a:ext cx="6953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cGMP</a:t>
            </a:r>
          </a:p>
        </p:txBody>
      </p:sp>
      <p:sp>
        <p:nvSpPr>
          <p:cNvPr id="19482" name="Text Box 27"/>
          <p:cNvSpPr txBox="1">
            <a:spLocks noChangeArrowheads="1"/>
          </p:cNvSpPr>
          <p:nvPr/>
        </p:nvSpPr>
        <p:spPr bwMode="auto">
          <a:xfrm>
            <a:off x="3708276" y="5672138"/>
            <a:ext cx="11015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Inhibitor</a:t>
            </a:r>
          </a:p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 fosfodiesterázy 5</a:t>
            </a:r>
            <a:endParaRPr lang="en-US" sz="800" b="1">
              <a:solidFill>
                <a:schemeClr val="tx2"/>
              </a:solidFill>
            </a:endParaRPr>
          </a:p>
        </p:txBody>
      </p:sp>
      <p:sp>
        <p:nvSpPr>
          <p:cNvPr id="19483" name="Text Box 28"/>
          <p:cNvSpPr txBox="1">
            <a:spLocks noChangeArrowheads="1"/>
          </p:cNvSpPr>
          <p:nvPr/>
        </p:nvSpPr>
        <p:spPr bwMode="auto">
          <a:xfrm>
            <a:off x="4259068" y="4889500"/>
            <a:ext cx="10175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800" b="1" dirty="0" err="1">
                <a:solidFill>
                  <a:schemeClr val="tx2"/>
                </a:solidFill>
              </a:rPr>
              <a:t>Exogen</a:t>
            </a:r>
            <a:r>
              <a:rPr lang="cs-CZ" sz="800" b="1" dirty="0">
                <a:solidFill>
                  <a:schemeClr val="tx2"/>
                </a:solidFill>
              </a:rPr>
              <a:t>ní NO</a:t>
            </a:r>
            <a:br>
              <a:rPr lang="en-US" sz="800" b="1" dirty="0">
                <a:solidFill>
                  <a:schemeClr val="tx2"/>
                </a:solidFill>
              </a:rPr>
            </a:br>
            <a:endParaRPr lang="en-US" sz="800" b="1" dirty="0">
              <a:solidFill>
                <a:schemeClr val="tx2"/>
              </a:solidFill>
            </a:endParaRPr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6099350" y="4656138"/>
            <a:ext cx="875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Deriováty</a:t>
            </a:r>
          </a:p>
          <a:p>
            <a:pPr algn="ctr" eaLnBrk="0" hangingPunct="0"/>
            <a:r>
              <a:rPr lang="cs-CZ" sz="800" b="1">
                <a:solidFill>
                  <a:schemeClr val="tx2"/>
                </a:solidFill>
              </a:rPr>
              <a:t>p</a:t>
            </a:r>
            <a:r>
              <a:rPr lang="en-US" sz="800" b="1">
                <a:solidFill>
                  <a:schemeClr val="tx2"/>
                </a:solidFill>
              </a:rPr>
              <a:t>rostacyclin</a:t>
            </a:r>
            <a:r>
              <a:rPr lang="cs-CZ" sz="800" b="1">
                <a:solidFill>
                  <a:schemeClr val="tx2"/>
                </a:solidFill>
              </a:rPr>
              <a:t>u</a:t>
            </a:r>
            <a:br>
              <a:rPr lang="en-US" sz="800" b="1">
                <a:solidFill>
                  <a:schemeClr val="tx2"/>
                </a:solidFill>
              </a:rPr>
            </a:br>
            <a:endParaRPr lang="en-US" sz="800" b="1">
              <a:solidFill>
                <a:schemeClr val="tx2"/>
              </a:solidFill>
            </a:endParaRPr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5447854" y="4816475"/>
            <a:ext cx="5095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>
                <a:solidFill>
                  <a:schemeClr val="tx2"/>
                </a:solidFill>
              </a:rPr>
              <a:t>cAMP</a:t>
            </a:r>
          </a:p>
        </p:txBody>
      </p:sp>
      <p:sp>
        <p:nvSpPr>
          <p:cNvPr id="19486" name="Text Box 31"/>
          <p:cNvSpPr txBox="1">
            <a:spLocks noChangeArrowheads="1"/>
          </p:cNvSpPr>
          <p:nvPr/>
        </p:nvSpPr>
        <p:spPr bwMode="auto">
          <a:xfrm>
            <a:off x="827956" y="4705350"/>
            <a:ext cx="108108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1" dirty="0">
                <a:solidFill>
                  <a:schemeClr val="tx2"/>
                </a:solidFill>
              </a:rPr>
              <a:t>Antagonisté </a:t>
            </a:r>
            <a:r>
              <a:rPr lang="cs-CZ" sz="900" b="1" dirty="0" err="1">
                <a:solidFill>
                  <a:schemeClr val="tx2"/>
                </a:solidFill>
              </a:rPr>
              <a:t>endotelin</a:t>
            </a:r>
            <a:r>
              <a:rPr lang="cs-CZ" sz="900" b="1" dirty="0">
                <a:solidFill>
                  <a:schemeClr val="tx2"/>
                </a:solidFill>
              </a:rPr>
              <a:t>. receptoru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19487" name="AutoShape 5"/>
          <p:cNvSpPr>
            <a:spLocks noChangeArrowheads="1"/>
          </p:cNvSpPr>
          <p:nvPr/>
        </p:nvSpPr>
        <p:spPr bwMode="auto">
          <a:xfrm>
            <a:off x="611188" y="485775"/>
            <a:ext cx="8532812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tx2"/>
                </a:solidFill>
                <a:cs typeface="Tahoma" pitchFamily="34" charset="0"/>
              </a:rPr>
              <a:t>Specifická farmakoterapie – cíle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3774"/>
          <a:stretch/>
        </p:blipFill>
        <p:spPr bwMode="auto">
          <a:xfrm>
            <a:off x="6245576" y="1581691"/>
            <a:ext cx="2896883" cy="163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0358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PH LV 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11560" y="4005064"/>
            <a:ext cx="3080114" cy="2101839"/>
          </a:xfrm>
        </p:spPr>
      </p:pic>
      <p:cxnSp>
        <p:nvCxnSpPr>
          <p:cNvPr id="11" name="Přímá spojovací šipka 10"/>
          <p:cNvCxnSpPr/>
          <p:nvPr/>
        </p:nvCxnSpPr>
        <p:spPr>
          <a:xfrm flipH="1">
            <a:off x="827584" y="5805264"/>
            <a:ext cx="2016224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574675" y="340767"/>
            <a:ext cx="4213349" cy="1216025"/>
          </a:xfrm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Srdeční selhání </a:t>
            </a:r>
            <a:endParaRPr lang="cs-CZ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H LV 1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1560" y="1757871"/>
            <a:ext cx="3096344" cy="210317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b="52448"/>
          <a:stretch>
            <a:fillRect/>
          </a:stretch>
        </p:blipFill>
        <p:spPr bwMode="auto">
          <a:xfrm>
            <a:off x="4873205" y="0"/>
            <a:ext cx="4270795" cy="155679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3" name="Picture 4" descr="graph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3" y="2564904"/>
            <a:ext cx="2734234" cy="2958226"/>
          </a:xfrm>
          <a:prstGeom prst="rect">
            <a:avLst/>
          </a:prstGeom>
          <a:noFill/>
        </p:spPr>
      </p:pic>
      <p:pic>
        <p:nvPicPr>
          <p:cNvPr id="14" name="Picture 2" descr="graph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3212976"/>
            <a:ext cx="2520280" cy="1573396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7452320" y="2771636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LVAD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4572000" y="2132856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HTx</a:t>
            </a:r>
            <a:endParaRPr lang="cs-CZ" dirty="0"/>
          </a:p>
        </p:txBody>
      </p:sp>
      <p:cxnSp>
        <p:nvCxnSpPr>
          <p:cNvPr id="17" name="Přímá spojovací šipka 16"/>
          <p:cNvCxnSpPr/>
          <p:nvPr/>
        </p:nvCxnSpPr>
        <p:spPr>
          <a:xfrm flipH="1">
            <a:off x="4355976" y="3645024"/>
            <a:ext cx="216024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6588224" y="4653136"/>
            <a:ext cx="79208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2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772815"/>
            <a:ext cx="2964931" cy="424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0127" y="0"/>
            <a:ext cx="3943873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219" y="1844824"/>
            <a:ext cx="288822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4675" y="1124744"/>
            <a:ext cx="4645397" cy="43204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Chlopenní vady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6" descr="http://www.fac.org.ar/scvc/llave/surgery/navia/navif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3136"/>
            <a:ext cx="1945944" cy="133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heart.bmj.com/content/87/6/583/F1.larg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33056"/>
            <a:ext cx="1552983" cy="144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82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128792" cy="257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0127" y="0"/>
            <a:ext cx="3943873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ástupný symbol pro obsah 16" descr="Fiser 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7112"/>
            <a:ext cx="2448272" cy="167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Slides VHD 2017_ESC_FinalVersion-For Web corrected0016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44239" r="13187" b="16539"/>
          <a:stretch/>
        </p:blipFill>
        <p:spPr bwMode="auto">
          <a:xfrm>
            <a:off x="3131841" y="4509120"/>
            <a:ext cx="5400600" cy="145461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440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1561" y="6165304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Lang RM, </a:t>
            </a:r>
            <a:r>
              <a:rPr lang="cs-CZ" sz="800" dirty="0" err="1"/>
              <a:t>Badano</a:t>
            </a:r>
            <a:r>
              <a:rPr lang="cs-CZ" sz="800" dirty="0"/>
              <a:t> LP, Mor-</a:t>
            </a:r>
            <a:r>
              <a:rPr lang="cs-CZ" sz="800" dirty="0" err="1"/>
              <a:t>Avi</a:t>
            </a:r>
            <a:r>
              <a:rPr lang="cs-CZ" sz="800" dirty="0"/>
              <a:t> V, </a:t>
            </a:r>
            <a:r>
              <a:rPr lang="cs-CZ" sz="800" dirty="0" err="1"/>
              <a:t>et</a:t>
            </a:r>
            <a:r>
              <a:rPr lang="cs-CZ" sz="800" dirty="0"/>
              <a:t> </a:t>
            </a:r>
            <a:r>
              <a:rPr lang="cs-CZ" sz="800" dirty="0" err="1"/>
              <a:t>al</a:t>
            </a:r>
            <a:r>
              <a:rPr lang="cs-CZ" sz="800" dirty="0"/>
              <a:t>. </a:t>
            </a:r>
            <a:r>
              <a:rPr lang="en-US" sz="800" dirty="0"/>
              <a:t>Recommendations for cardiac chamber quantification by echocardiography in adults: an update from the American Society of Echocardiography and the European Association of Cardiovascular Imaging.</a:t>
            </a:r>
            <a:r>
              <a:rPr lang="cs-CZ" sz="800" dirty="0"/>
              <a:t> </a:t>
            </a:r>
            <a:r>
              <a:rPr lang="pl-PL" sz="800" dirty="0"/>
              <a:t>J Am Soc Echocardiogr. 2015;28(1):1.</a:t>
            </a:r>
          </a:p>
          <a:p>
            <a:endParaRPr lang="cs-CZ" sz="800" dirty="0"/>
          </a:p>
        </p:txBody>
      </p:sp>
      <p:sp>
        <p:nvSpPr>
          <p:cNvPr id="4" name="Obdélník 3"/>
          <p:cNvSpPr/>
          <p:nvPr/>
        </p:nvSpPr>
        <p:spPr>
          <a:xfrm>
            <a:off x="611560" y="980728"/>
            <a:ext cx="74831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ECHOKARDIOGRAFICKÉ FENOTYPY</a:t>
            </a:r>
          </a:p>
        </p:txBody>
      </p:sp>
      <p:pic>
        <p:nvPicPr>
          <p:cNvPr id="9" name="PK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113559" y="3894986"/>
            <a:ext cx="2918367" cy="1982286"/>
          </a:xfrm>
          <a:prstGeom prst="rect">
            <a:avLst/>
          </a:prstGeom>
        </p:spPr>
      </p:pic>
      <p:pic>
        <p:nvPicPr>
          <p:cNvPr id="10" name="EF LK 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79512" y="1879508"/>
            <a:ext cx="2900365" cy="1970059"/>
          </a:xfrm>
          <a:prstGeom prst="rect">
            <a:avLst/>
          </a:prstGeom>
        </p:spPr>
      </p:pic>
      <p:pic>
        <p:nvPicPr>
          <p:cNvPr id="15" name="PH LV 1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79512" y="3895732"/>
            <a:ext cx="2900365" cy="1970059"/>
          </a:xfrm>
          <a:prstGeom prst="rect">
            <a:avLst/>
          </a:prstGeom>
        </p:spPr>
      </p:pic>
      <p:pic>
        <p:nvPicPr>
          <p:cNvPr id="16" name="PAH 1 (2).avi">
            <a:hlinkClick r:id="" action="ppaction://media"/>
          </p:cNvPr>
          <p:cNvPicPr>
            <a:picLocks noRot="1" noChangeAspect="1"/>
          </p:cNvPicPr>
          <p:nvPr>
            <a:videoFile r:link="rId7"/>
          </p:nvPr>
        </p:nvPicPr>
        <p:blipFill>
          <a:blip r:embed="rId15" cstate="print"/>
          <a:stretch>
            <a:fillRect/>
          </a:stretch>
        </p:blipFill>
        <p:spPr>
          <a:xfrm>
            <a:off x="6055493" y="1888445"/>
            <a:ext cx="2905374" cy="1973350"/>
          </a:xfrm>
          <a:prstGeom prst="rect">
            <a:avLst/>
          </a:prstGeom>
        </p:spPr>
      </p:pic>
      <p:pic>
        <p:nvPicPr>
          <p:cNvPr id="17" name="PAH 2.avi">
            <a:hlinkClick r:id="" action="ppaction://media"/>
          </p:cNvPr>
          <p:cNvPicPr>
            <a:picLocks noRot="1" noChangeAspect="1"/>
          </p:cNvPicPr>
          <p:nvPr>
            <a:videoFile r:link="rId8"/>
          </p:nvPr>
        </p:nvPicPr>
        <p:blipFill>
          <a:blip r:embed="rId16" cstate="print"/>
          <a:stretch>
            <a:fillRect/>
          </a:stretch>
        </p:blipFill>
        <p:spPr>
          <a:xfrm>
            <a:off x="6051251" y="3901040"/>
            <a:ext cx="2909616" cy="1976232"/>
          </a:xfrm>
          <a:prstGeom prst="rect">
            <a:avLst/>
          </a:prstGeom>
        </p:spPr>
      </p:pic>
      <p:pic>
        <p:nvPicPr>
          <p:cNvPr id="13" name="PK 2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3113559" y="1879507"/>
            <a:ext cx="2918367" cy="19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0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2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>
                <p:cTn id="2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070149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692150"/>
            <a:ext cx="7019925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4925" y="1628775"/>
            <a:ext cx="2051050" cy="2554545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 dirty="0">
                <a:ea typeface="Tahoma" pitchFamily="34" charset="0"/>
                <a:cs typeface="Tahoma" pitchFamily="34" charset="0"/>
              </a:rPr>
              <a:t>Dolní dutá žíla </a:t>
            </a:r>
            <a:r>
              <a:rPr lang="cs-CZ" sz="1000" b="1" dirty="0">
                <a:ea typeface="Tahoma" pitchFamily="34" charset="0"/>
                <a:cs typeface="Tahoma" pitchFamily="34" charset="0"/>
              </a:rPr>
              <a:t>(IVC)</a:t>
            </a:r>
            <a:r>
              <a:rPr lang="cs-CZ" sz="1000" dirty="0">
                <a:ea typeface="Tahoma" pitchFamily="34" charset="0"/>
                <a:cs typeface="Tahoma" pitchFamily="34" charset="0"/>
              </a:rPr>
              <a:t> , její rozměr a stupeň inspiračního kolapsu predikují tlak v pravé síni </a:t>
            </a:r>
            <a:r>
              <a:rPr lang="cs-CZ" sz="1000" b="1" dirty="0">
                <a:solidFill>
                  <a:schemeClr val="hlink"/>
                </a:solidFill>
                <a:ea typeface="Tahoma" pitchFamily="34" charset="0"/>
                <a:cs typeface="Tahoma" pitchFamily="34" charset="0"/>
              </a:rPr>
              <a:t>(RAP resp. CVT)</a:t>
            </a:r>
            <a:r>
              <a:rPr lang="cs-CZ" sz="1000" dirty="0">
                <a:ea typeface="Tahoma" pitchFamily="34" charset="0"/>
                <a:cs typeface="Tahoma" pitchFamily="34" charset="0"/>
              </a:rPr>
              <a:t>: </a:t>
            </a:r>
          </a:p>
          <a:p>
            <a:r>
              <a:rPr lang="cs-CZ" sz="1000" dirty="0">
                <a:ea typeface="Tahoma" pitchFamily="34" charset="0"/>
                <a:cs typeface="Tahoma" pitchFamily="34" charset="0"/>
              </a:rPr>
              <a:t>IVC &lt;1.2 cm a kolaps 100% = RAP 0 mmHg     </a:t>
            </a:r>
          </a:p>
          <a:p>
            <a:endParaRPr lang="cs-CZ" sz="1000" dirty="0">
              <a:ea typeface="Tahoma" pitchFamily="34" charset="0"/>
              <a:cs typeface="Tahoma" pitchFamily="34" charset="0"/>
            </a:endParaRPr>
          </a:p>
          <a:p>
            <a:r>
              <a:rPr lang="cs-CZ" sz="1000" dirty="0">
                <a:ea typeface="Tahoma" pitchFamily="34" charset="0"/>
                <a:cs typeface="Tahoma" pitchFamily="34" charset="0"/>
              </a:rPr>
              <a:t>IVC 1.2-1.7 cm s &gt;50% kolapsem = RAP 0-5 mmHg </a:t>
            </a:r>
          </a:p>
          <a:p>
            <a:endParaRPr lang="cs-CZ" sz="1000" dirty="0">
              <a:ea typeface="Tahoma" pitchFamily="34" charset="0"/>
              <a:cs typeface="Tahoma" pitchFamily="34" charset="0"/>
            </a:endParaRPr>
          </a:p>
          <a:p>
            <a:r>
              <a:rPr lang="cs-CZ" sz="1000" dirty="0">
                <a:ea typeface="Tahoma" pitchFamily="34" charset="0"/>
                <a:cs typeface="Tahoma" pitchFamily="34" charset="0"/>
              </a:rPr>
              <a:t>IVC &gt;1.7 cm s &gt;50% kolapsem = RAP 6-10 mmHg; &lt;50% kolapsem = RAP 10-15 mmHg</a:t>
            </a:r>
          </a:p>
          <a:p>
            <a:endParaRPr lang="cs-CZ" sz="1000" dirty="0">
              <a:ea typeface="Tahoma" pitchFamily="34" charset="0"/>
              <a:cs typeface="Tahoma" pitchFamily="34" charset="0"/>
            </a:endParaRPr>
          </a:p>
          <a:p>
            <a:r>
              <a:rPr lang="cs-CZ" sz="1000" dirty="0">
                <a:ea typeface="Tahoma" pitchFamily="34" charset="0"/>
                <a:cs typeface="Tahoma" pitchFamily="34" charset="0"/>
              </a:rPr>
              <a:t>IVC &gt;1.7 cm s 0% kolapsem = RAP &gt;15 mmHg</a:t>
            </a: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4925" y="5445224"/>
            <a:ext cx="2051050" cy="707886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 dirty="0">
                <a:ea typeface="Tahoma" pitchFamily="34" charset="0"/>
                <a:cs typeface="Tahoma" pitchFamily="34" charset="0"/>
              </a:rPr>
              <a:t>Vrcholová systolická rychlost jetu trikuspidální regurgitace </a:t>
            </a:r>
            <a:r>
              <a:rPr lang="cs-CZ" sz="1000" b="1" dirty="0">
                <a:ea typeface="Tahoma" pitchFamily="34" charset="0"/>
                <a:cs typeface="Tahoma" pitchFamily="34" charset="0"/>
              </a:rPr>
              <a:t>(TR)</a:t>
            </a:r>
            <a:r>
              <a:rPr lang="cs-CZ" sz="1000" dirty="0">
                <a:ea typeface="Tahoma" pitchFamily="34" charset="0"/>
                <a:cs typeface="Tahoma" pitchFamily="34" charset="0"/>
              </a:rPr>
              <a:t> predikuje systolický tlak v plicnici </a:t>
            </a:r>
            <a:r>
              <a:rPr lang="cs-CZ" sz="1000" b="1" dirty="0">
                <a:solidFill>
                  <a:schemeClr val="hlink"/>
                </a:solidFill>
                <a:ea typeface="Tahoma" pitchFamily="34" charset="0"/>
                <a:cs typeface="Tahoma" pitchFamily="34" charset="0"/>
              </a:rPr>
              <a:t>(SAP)</a:t>
            </a:r>
            <a:r>
              <a:rPr lang="cs-CZ" sz="1000" dirty="0">
                <a:ea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2195513" y="188640"/>
            <a:ext cx="6875462" cy="40011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000">
                <a:ea typeface="Tahoma" pitchFamily="34" charset="0"/>
                <a:cs typeface="Tahoma" pitchFamily="34" charset="0"/>
              </a:rPr>
              <a:t>Maximální gradient regurgitace na pulmonální chlopni (PR) predikuje střední tlak v plicnici </a:t>
            </a:r>
            <a:r>
              <a:rPr lang="cs-CZ" sz="1000" b="1">
                <a:solidFill>
                  <a:schemeClr val="hlink"/>
                </a:solidFill>
                <a:ea typeface="Tahoma" pitchFamily="34" charset="0"/>
                <a:cs typeface="Tahoma" pitchFamily="34" charset="0"/>
              </a:rPr>
              <a:t>(MAP)</a:t>
            </a:r>
            <a:r>
              <a:rPr lang="cs-CZ" sz="1000">
                <a:ea typeface="Tahoma" pitchFamily="34" charset="0"/>
                <a:cs typeface="Tahoma" pitchFamily="34" charset="0"/>
              </a:rPr>
              <a:t> .                                              Endiastolický gradient pulmonální regurgitace predikuje diastolický tlak v plicnici </a:t>
            </a:r>
            <a:r>
              <a:rPr lang="cs-CZ" sz="1000" b="1">
                <a:solidFill>
                  <a:schemeClr val="hlink"/>
                </a:solidFill>
                <a:ea typeface="Tahoma" pitchFamily="34" charset="0"/>
                <a:cs typeface="Tahoma" pitchFamily="34" charset="0"/>
              </a:rPr>
              <a:t>(DAP)</a:t>
            </a:r>
            <a:r>
              <a:rPr lang="cs-CZ" sz="1000">
                <a:ea typeface="Tahoma" pitchFamily="34" charset="0"/>
                <a:cs typeface="Tahoma" pitchFamily="34" charset="0"/>
              </a:rPr>
              <a:t> . 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195513" y="6069013"/>
            <a:ext cx="6480943" cy="400110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000" dirty="0">
                <a:ea typeface="Tahoma" pitchFamily="34" charset="0"/>
                <a:cs typeface="Tahoma" pitchFamily="34" charset="0"/>
              </a:rPr>
              <a:t>Poměr vrcholové systolické rychlosti časného mitrálního toku (E)/časná diastolická rychlost mitrálního anulu Em </a:t>
            </a:r>
            <a:r>
              <a:rPr lang="cs-CZ" sz="1000" b="1" dirty="0">
                <a:ea typeface="Tahoma" pitchFamily="34" charset="0"/>
                <a:cs typeface="Tahoma" pitchFamily="34" charset="0"/>
              </a:rPr>
              <a:t>(E/Em)</a:t>
            </a:r>
            <a:r>
              <a:rPr lang="cs-CZ" sz="1000" dirty="0">
                <a:ea typeface="Tahoma" pitchFamily="34" charset="0"/>
                <a:cs typeface="Tahoma" pitchFamily="34" charset="0"/>
              </a:rPr>
              <a:t> &lt;8 nebo &gt;15 přesně predikuje </a:t>
            </a:r>
            <a:r>
              <a:rPr lang="cs-CZ" sz="1000" b="1" dirty="0">
                <a:solidFill>
                  <a:schemeClr val="hlink"/>
                </a:solidFill>
                <a:ea typeface="Tahoma" pitchFamily="34" charset="0"/>
                <a:cs typeface="Tahoma" pitchFamily="34" charset="0"/>
              </a:rPr>
              <a:t>PCWP</a:t>
            </a:r>
            <a:r>
              <a:rPr lang="cs-CZ" sz="1000" dirty="0">
                <a:ea typeface="Tahoma" pitchFamily="34" charset="0"/>
                <a:cs typeface="Tahoma" pitchFamily="34" charset="0"/>
              </a:rPr>
              <a:t> &lt;15 mmHg resp. &gt;15 mm </a:t>
            </a:r>
            <a:r>
              <a:rPr lang="cs-CZ" sz="1000" dirty="0" err="1">
                <a:ea typeface="Tahoma" pitchFamily="34" charset="0"/>
                <a:cs typeface="Tahoma" pitchFamily="34" charset="0"/>
              </a:rPr>
              <a:t>Hg</a:t>
            </a:r>
            <a:r>
              <a:rPr lang="cs-CZ" sz="1000" dirty="0"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 flipV="1">
            <a:off x="971550" y="1268413"/>
            <a:ext cx="1800225" cy="3603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2051050" y="5805488"/>
            <a:ext cx="23050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V="1">
            <a:off x="6300788" y="3500438"/>
            <a:ext cx="1079500" cy="2592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 flipV="1">
            <a:off x="6588125" y="5518150"/>
            <a:ext cx="863600" cy="574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8172450" y="333375"/>
            <a:ext cx="0" cy="10080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0124" name="Line 12"/>
          <p:cNvSpPr>
            <a:spLocks noChangeShapeType="1"/>
          </p:cNvSpPr>
          <p:nvPr/>
        </p:nvSpPr>
        <p:spPr bwMode="auto">
          <a:xfrm>
            <a:off x="7596188" y="476250"/>
            <a:ext cx="360362" cy="9366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34925" y="6597650"/>
            <a:ext cx="91090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800">
                <a:ea typeface="Tahoma" pitchFamily="34" charset="0"/>
                <a:cs typeface="Tahoma" pitchFamily="34" charset="0"/>
              </a:rPr>
              <a:t>Kirkpatrick JN et al. Echocardiography in Heart Failure: Applications, Utility, and New Horizons. J Am Coll Cardiol 2007;50:381–96</a:t>
            </a:r>
          </a:p>
        </p:txBody>
      </p:sp>
    </p:spTree>
    <p:extLst>
      <p:ext uri="{BB962C8B-B14F-4D97-AF65-F5344CB8AC3E}">
        <p14:creationId xmlns:p14="http://schemas.microsoft.com/office/powerpoint/2010/main" val="117291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69470"/>
            <a:ext cx="2163020" cy="1476024"/>
          </a:xfrm>
          <a:prstGeom prst="rect">
            <a:avLst/>
          </a:prstGeom>
        </p:spPr>
      </p:pic>
      <p:sp>
        <p:nvSpPr>
          <p:cNvPr id="25" name="Volný tvar 24"/>
          <p:cNvSpPr/>
          <p:nvPr/>
        </p:nvSpPr>
        <p:spPr>
          <a:xfrm>
            <a:off x="7529096" y="2607482"/>
            <a:ext cx="755842" cy="486124"/>
          </a:xfrm>
          <a:custGeom>
            <a:avLst/>
            <a:gdLst>
              <a:gd name="connsiteX0" fmla="*/ 0 w 1126549"/>
              <a:gd name="connsiteY0" fmla="*/ 7144 h 864394"/>
              <a:gd name="connsiteX1" fmla="*/ 14287 w 1126549"/>
              <a:gd name="connsiteY1" fmla="*/ 23813 h 864394"/>
              <a:gd name="connsiteX2" fmla="*/ 21431 w 1126549"/>
              <a:gd name="connsiteY2" fmla="*/ 30956 h 864394"/>
              <a:gd name="connsiteX3" fmla="*/ 23812 w 1126549"/>
              <a:gd name="connsiteY3" fmla="*/ 38100 h 864394"/>
              <a:gd name="connsiteX4" fmla="*/ 28575 w 1126549"/>
              <a:gd name="connsiteY4" fmla="*/ 45244 h 864394"/>
              <a:gd name="connsiteX5" fmla="*/ 40481 w 1126549"/>
              <a:gd name="connsiteY5" fmla="*/ 73819 h 864394"/>
              <a:gd name="connsiteX6" fmla="*/ 42862 w 1126549"/>
              <a:gd name="connsiteY6" fmla="*/ 92869 h 864394"/>
              <a:gd name="connsiteX7" fmla="*/ 47625 w 1126549"/>
              <a:gd name="connsiteY7" fmla="*/ 104775 h 864394"/>
              <a:gd name="connsiteX8" fmla="*/ 54769 w 1126549"/>
              <a:gd name="connsiteY8" fmla="*/ 126206 h 864394"/>
              <a:gd name="connsiteX9" fmla="*/ 59531 w 1126549"/>
              <a:gd name="connsiteY9" fmla="*/ 150019 h 864394"/>
              <a:gd name="connsiteX10" fmla="*/ 66675 w 1126549"/>
              <a:gd name="connsiteY10" fmla="*/ 195263 h 864394"/>
              <a:gd name="connsiteX11" fmla="*/ 69056 w 1126549"/>
              <a:gd name="connsiteY11" fmla="*/ 202406 h 864394"/>
              <a:gd name="connsiteX12" fmla="*/ 73819 w 1126549"/>
              <a:gd name="connsiteY12" fmla="*/ 209550 h 864394"/>
              <a:gd name="connsiteX13" fmla="*/ 76200 w 1126549"/>
              <a:gd name="connsiteY13" fmla="*/ 219075 h 864394"/>
              <a:gd name="connsiteX14" fmla="*/ 80962 w 1126549"/>
              <a:gd name="connsiteY14" fmla="*/ 230981 h 864394"/>
              <a:gd name="connsiteX15" fmla="*/ 85725 w 1126549"/>
              <a:gd name="connsiteY15" fmla="*/ 283369 h 864394"/>
              <a:gd name="connsiteX16" fmla="*/ 90487 w 1126549"/>
              <a:gd name="connsiteY16" fmla="*/ 311944 h 864394"/>
              <a:gd name="connsiteX17" fmla="*/ 97631 w 1126549"/>
              <a:gd name="connsiteY17" fmla="*/ 350044 h 864394"/>
              <a:gd name="connsiteX18" fmla="*/ 102394 w 1126549"/>
              <a:gd name="connsiteY18" fmla="*/ 359569 h 864394"/>
              <a:gd name="connsiteX19" fmla="*/ 109537 w 1126549"/>
              <a:gd name="connsiteY19" fmla="*/ 388144 h 864394"/>
              <a:gd name="connsiteX20" fmla="*/ 121444 w 1126549"/>
              <a:gd name="connsiteY20" fmla="*/ 409575 h 864394"/>
              <a:gd name="connsiteX21" fmla="*/ 123825 w 1126549"/>
              <a:gd name="connsiteY21" fmla="*/ 431006 h 864394"/>
              <a:gd name="connsiteX22" fmla="*/ 133350 w 1126549"/>
              <a:gd name="connsiteY22" fmla="*/ 447675 h 864394"/>
              <a:gd name="connsiteX23" fmla="*/ 138112 w 1126549"/>
              <a:gd name="connsiteY23" fmla="*/ 471488 h 864394"/>
              <a:gd name="connsiteX24" fmla="*/ 147637 w 1126549"/>
              <a:gd name="connsiteY24" fmla="*/ 490538 h 864394"/>
              <a:gd name="connsiteX25" fmla="*/ 152400 w 1126549"/>
              <a:gd name="connsiteY25" fmla="*/ 507206 h 864394"/>
              <a:gd name="connsiteX26" fmla="*/ 157162 w 1126549"/>
              <a:gd name="connsiteY26" fmla="*/ 545306 h 864394"/>
              <a:gd name="connsiteX27" fmla="*/ 159544 w 1126549"/>
              <a:gd name="connsiteY27" fmla="*/ 552450 h 864394"/>
              <a:gd name="connsiteX28" fmla="*/ 164306 w 1126549"/>
              <a:gd name="connsiteY28" fmla="*/ 576263 h 864394"/>
              <a:gd name="connsiteX29" fmla="*/ 171450 w 1126549"/>
              <a:gd name="connsiteY29" fmla="*/ 604838 h 864394"/>
              <a:gd name="connsiteX30" fmla="*/ 178594 w 1126549"/>
              <a:gd name="connsiteY30" fmla="*/ 609600 h 864394"/>
              <a:gd name="connsiteX31" fmla="*/ 185737 w 1126549"/>
              <a:gd name="connsiteY31" fmla="*/ 631031 h 864394"/>
              <a:gd name="connsiteX32" fmla="*/ 188119 w 1126549"/>
              <a:gd name="connsiteY32" fmla="*/ 640556 h 864394"/>
              <a:gd name="connsiteX33" fmla="*/ 195262 w 1126549"/>
              <a:gd name="connsiteY33" fmla="*/ 647700 h 864394"/>
              <a:gd name="connsiteX34" fmla="*/ 200025 w 1126549"/>
              <a:gd name="connsiteY34" fmla="*/ 654844 h 864394"/>
              <a:gd name="connsiteX35" fmla="*/ 202406 w 1126549"/>
              <a:gd name="connsiteY35" fmla="*/ 666750 h 864394"/>
              <a:gd name="connsiteX36" fmla="*/ 207169 w 1126549"/>
              <a:gd name="connsiteY36" fmla="*/ 673894 h 864394"/>
              <a:gd name="connsiteX37" fmla="*/ 209550 w 1126549"/>
              <a:gd name="connsiteY37" fmla="*/ 681038 h 864394"/>
              <a:gd name="connsiteX38" fmla="*/ 221456 w 1126549"/>
              <a:gd name="connsiteY38" fmla="*/ 695325 h 864394"/>
              <a:gd name="connsiteX39" fmla="*/ 223837 w 1126549"/>
              <a:gd name="connsiteY39" fmla="*/ 704850 h 864394"/>
              <a:gd name="connsiteX40" fmla="*/ 230981 w 1126549"/>
              <a:gd name="connsiteY40" fmla="*/ 711994 h 864394"/>
              <a:gd name="connsiteX41" fmla="*/ 240506 w 1126549"/>
              <a:gd name="connsiteY41" fmla="*/ 723900 h 864394"/>
              <a:gd name="connsiteX42" fmla="*/ 252412 w 1126549"/>
              <a:gd name="connsiteY42" fmla="*/ 745331 h 864394"/>
              <a:gd name="connsiteX43" fmla="*/ 264319 w 1126549"/>
              <a:gd name="connsiteY43" fmla="*/ 759619 h 864394"/>
              <a:gd name="connsiteX44" fmla="*/ 273844 w 1126549"/>
              <a:gd name="connsiteY44" fmla="*/ 771525 h 864394"/>
              <a:gd name="connsiteX45" fmla="*/ 280987 w 1126549"/>
              <a:gd name="connsiteY45" fmla="*/ 783431 h 864394"/>
              <a:gd name="connsiteX46" fmla="*/ 300037 w 1126549"/>
              <a:gd name="connsiteY46" fmla="*/ 797719 h 864394"/>
              <a:gd name="connsiteX47" fmla="*/ 314325 w 1126549"/>
              <a:gd name="connsiteY47" fmla="*/ 812006 h 864394"/>
              <a:gd name="connsiteX48" fmla="*/ 328612 w 1126549"/>
              <a:gd name="connsiteY48" fmla="*/ 821531 h 864394"/>
              <a:gd name="connsiteX49" fmla="*/ 335756 w 1126549"/>
              <a:gd name="connsiteY49" fmla="*/ 826294 h 864394"/>
              <a:gd name="connsiteX50" fmla="*/ 352425 w 1126549"/>
              <a:gd name="connsiteY50" fmla="*/ 833438 h 864394"/>
              <a:gd name="connsiteX51" fmla="*/ 366712 w 1126549"/>
              <a:gd name="connsiteY51" fmla="*/ 838200 h 864394"/>
              <a:gd name="connsiteX52" fmla="*/ 373856 w 1126549"/>
              <a:gd name="connsiteY52" fmla="*/ 845344 h 864394"/>
              <a:gd name="connsiteX53" fmla="*/ 397669 w 1126549"/>
              <a:gd name="connsiteY53" fmla="*/ 852488 h 864394"/>
              <a:gd name="connsiteX54" fmla="*/ 428625 w 1126549"/>
              <a:gd name="connsiteY54" fmla="*/ 859631 h 864394"/>
              <a:gd name="connsiteX55" fmla="*/ 464344 w 1126549"/>
              <a:gd name="connsiteY55" fmla="*/ 864394 h 864394"/>
              <a:gd name="connsiteX56" fmla="*/ 528637 w 1126549"/>
              <a:gd name="connsiteY56" fmla="*/ 862013 h 864394"/>
              <a:gd name="connsiteX57" fmla="*/ 554831 w 1126549"/>
              <a:gd name="connsiteY57" fmla="*/ 854869 h 864394"/>
              <a:gd name="connsiteX58" fmla="*/ 569119 w 1126549"/>
              <a:gd name="connsiteY58" fmla="*/ 840581 h 864394"/>
              <a:gd name="connsiteX59" fmla="*/ 576262 w 1126549"/>
              <a:gd name="connsiteY59" fmla="*/ 835819 h 864394"/>
              <a:gd name="connsiteX60" fmla="*/ 592931 w 1126549"/>
              <a:gd name="connsiteY60" fmla="*/ 821531 h 864394"/>
              <a:gd name="connsiteX61" fmla="*/ 611981 w 1126549"/>
              <a:gd name="connsiteY61" fmla="*/ 814388 h 864394"/>
              <a:gd name="connsiteX62" fmla="*/ 626269 w 1126549"/>
              <a:gd name="connsiteY62" fmla="*/ 807244 h 864394"/>
              <a:gd name="connsiteX63" fmla="*/ 640556 w 1126549"/>
              <a:gd name="connsiteY63" fmla="*/ 792956 h 864394"/>
              <a:gd name="connsiteX64" fmla="*/ 647700 w 1126549"/>
              <a:gd name="connsiteY64" fmla="*/ 785813 h 864394"/>
              <a:gd name="connsiteX65" fmla="*/ 661987 w 1126549"/>
              <a:gd name="connsiteY65" fmla="*/ 776288 h 864394"/>
              <a:gd name="connsiteX66" fmla="*/ 669131 w 1126549"/>
              <a:gd name="connsiteY66" fmla="*/ 771525 h 864394"/>
              <a:gd name="connsiteX67" fmla="*/ 690562 w 1126549"/>
              <a:gd name="connsiteY67" fmla="*/ 750094 h 864394"/>
              <a:gd name="connsiteX68" fmla="*/ 697706 w 1126549"/>
              <a:gd name="connsiteY68" fmla="*/ 742950 h 864394"/>
              <a:gd name="connsiteX69" fmla="*/ 704850 w 1126549"/>
              <a:gd name="connsiteY69" fmla="*/ 735806 h 864394"/>
              <a:gd name="connsiteX70" fmla="*/ 719137 w 1126549"/>
              <a:gd name="connsiteY70" fmla="*/ 721519 h 864394"/>
              <a:gd name="connsiteX71" fmla="*/ 721519 w 1126549"/>
              <a:gd name="connsiteY71" fmla="*/ 714375 h 864394"/>
              <a:gd name="connsiteX72" fmla="*/ 728662 w 1126549"/>
              <a:gd name="connsiteY72" fmla="*/ 711994 h 864394"/>
              <a:gd name="connsiteX73" fmla="*/ 735806 w 1126549"/>
              <a:gd name="connsiteY73" fmla="*/ 704850 h 864394"/>
              <a:gd name="connsiteX74" fmla="*/ 750094 w 1126549"/>
              <a:gd name="connsiteY74" fmla="*/ 690563 h 864394"/>
              <a:gd name="connsiteX75" fmla="*/ 757237 w 1126549"/>
              <a:gd name="connsiteY75" fmla="*/ 683419 h 864394"/>
              <a:gd name="connsiteX76" fmla="*/ 773906 w 1126549"/>
              <a:gd name="connsiteY76" fmla="*/ 678656 h 864394"/>
              <a:gd name="connsiteX77" fmla="*/ 792956 w 1126549"/>
              <a:gd name="connsiteY77" fmla="*/ 661988 h 864394"/>
              <a:gd name="connsiteX78" fmla="*/ 807244 w 1126549"/>
              <a:gd name="connsiteY78" fmla="*/ 650081 h 864394"/>
              <a:gd name="connsiteX79" fmla="*/ 809625 w 1126549"/>
              <a:gd name="connsiteY79" fmla="*/ 638175 h 864394"/>
              <a:gd name="connsiteX80" fmla="*/ 821531 w 1126549"/>
              <a:gd name="connsiteY80" fmla="*/ 623888 h 864394"/>
              <a:gd name="connsiteX81" fmla="*/ 833437 w 1126549"/>
              <a:gd name="connsiteY81" fmla="*/ 602456 h 864394"/>
              <a:gd name="connsiteX82" fmla="*/ 842962 w 1126549"/>
              <a:gd name="connsiteY82" fmla="*/ 583406 h 864394"/>
              <a:gd name="connsiteX83" fmla="*/ 845344 w 1126549"/>
              <a:gd name="connsiteY83" fmla="*/ 573881 h 864394"/>
              <a:gd name="connsiteX84" fmla="*/ 854869 w 1126549"/>
              <a:gd name="connsiteY84" fmla="*/ 566738 h 864394"/>
              <a:gd name="connsiteX85" fmla="*/ 862012 w 1126549"/>
              <a:gd name="connsiteY85" fmla="*/ 559594 h 864394"/>
              <a:gd name="connsiteX86" fmla="*/ 871537 w 1126549"/>
              <a:gd name="connsiteY86" fmla="*/ 540544 h 864394"/>
              <a:gd name="connsiteX87" fmla="*/ 883444 w 1126549"/>
              <a:gd name="connsiteY87" fmla="*/ 526256 h 864394"/>
              <a:gd name="connsiteX88" fmla="*/ 890587 w 1126549"/>
              <a:gd name="connsiteY88" fmla="*/ 511969 h 864394"/>
              <a:gd name="connsiteX89" fmla="*/ 904875 w 1126549"/>
              <a:gd name="connsiteY89" fmla="*/ 492919 h 864394"/>
              <a:gd name="connsiteX90" fmla="*/ 907256 w 1126549"/>
              <a:gd name="connsiteY90" fmla="*/ 485775 h 864394"/>
              <a:gd name="connsiteX91" fmla="*/ 919162 w 1126549"/>
              <a:gd name="connsiteY91" fmla="*/ 471488 h 864394"/>
              <a:gd name="connsiteX92" fmla="*/ 921544 w 1126549"/>
              <a:gd name="connsiteY92" fmla="*/ 464344 h 864394"/>
              <a:gd name="connsiteX93" fmla="*/ 926306 w 1126549"/>
              <a:gd name="connsiteY93" fmla="*/ 457200 h 864394"/>
              <a:gd name="connsiteX94" fmla="*/ 933450 w 1126549"/>
              <a:gd name="connsiteY94" fmla="*/ 442913 h 864394"/>
              <a:gd name="connsiteX95" fmla="*/ 940594 w 1126549"/>
              <a:gd name="connsiteY95" fmla="*/ 438150 h 864394"/>
              <a:gd name="connsiteX96" fmla="*/ 942975 w 1126549"/>
              <a:gd name="connsiteY96" fmla="*/ 431006 h 864394"/>
              <a:gd name="connsiteX97" fmla="*/ 947737 w 1126549"/>
              <a:gd name="connsiteY97" fmla="*/ 419100 h 864394"/>
              <a:gd name="connsiteX98" fmla="*/ 950119 w 1126549"/>
              <a:gd name="connsiteY98" fmla="*/ 409575 h 864394"/>
              <a:gd name="connsiteX99" fmla="*/ 954881 w 1126549"/>
              <a:gd name="connsiteY99" fmla="*/ 402431 h 864394"/>
              <a:gd name="connsiteX100" fmla="*/ 959644 w 1126549"/>
              <a:gd name="connsiteY100" fmla="*/ 388144 h 864394"/>
              <a:gd name="connsiteX101" fmla="*/ 964406 w 1126549"/>
              <a:gd name="connsiteY101" fmla="*/ 381000 h 864394"/>
              <a:gd name="connsiteX102" fmla="*/ 966787 w 1126549"/>
              <a:gd name="connsiteY102" fmla="*/ 373856 h 864394"/>
              <a:gd name="connsiteX103" fmla="*/ 976312 w 1126549"/>
              <a:gd name="connsiteY103" fmla="*/ 369094 h 864394"/>
              <a:gd name="connsiteX104" fmla="*/ 983456 w 1126549"/>
              <a:gd name="connsiteY104" fmla="*/ 352425 h 864394"/>
              <a:gd name="connsiteX105" fmla="*/ 990600 w 1126549"/>
              <a:gd name="connsiteY105" fmla="*/ 338138 h 864394"/>
              <a:gd name="connsiteX106" fmla="*/ 1000125 w 1126549"/>
              <a:gd name="connsiteY106" fmla="*/ 316706 h 864394"/>
              <a:gd name="connsiteX107" fmla="*/ 1007269 w 1126549"/>
              <a:gd name="connsiteY107" fmla="*/ 292894 h 864394"/>
              <a:gd name="connsiteX108" fmla="*/ 1009650 w 1126549"/>
              <a:gd name="connsiteY108" fmla="*/ 283369 h 864394"/>
              <a:gd name="connsiteX109" fmla="*/ 1014412 w 1126549"/>
              <a:gd name="connsiteY109" fmla="*/ 276225 h 864394"/>
              <a:gd name="connsiteX110" fmla="*/ 1021556 w 1126549"/>
              <a:gd name="connsiteY110" fmla="*/ 257175 h 864394"/>
              <a:gd name="connsiteX111" fmla="*/ 1028700 w 1126549"/>
              <a:gd name="connsiteY111" fmla="*/ 235744 h 864394"/>
              <a:gd name="connsiteX112" fmla="*/ 1035844 w 1126549"/>
              <a:gd name="connsiteY112" fmla="*/ 228600 h 864394"/>
              <a:gd name="connsiteX113" fmla="*/ 1042987 w 1126549"/>
              <a:gd name="connsiteY113" fmla="*/ 214313 h 864394"/>
              <a:gd name="connsiteX114" fmla="*/ 1045369 w 1126549"/>
              <a:gd name="connsiteY114" fmla="*/ 207169 h 864394"/>
              <a:gd name="connsiteX115" fmla="*/ 1052512 w 1126549"/>
              <a:gd name="connsiteY115" fmla="*/ 200025 h 864394"/>
              <a:gd name="connsiteX116" fmla="*/ 1057275 w 1126549"/>
              <a:gd name="connsiteY116" fmla="*/ 190500 h 864394"/>
              <a:gd name="connsiteX117" fmla="*/ 1059656 w 1126549"/>
              <a:gd name="connsiteY117" fmla="*/ 180975 h 864394"/>
              <a:gd name="connsiteX118" fmla="*/ 1064419 w 1126549"/>
              <a:gd name="connsiteY118" fmla="*/ 173831 h 864394"/>
              <a:gd name="connsiteX119" fmla="*/ 1066800 w 1126549"/>
              <a:gd name="connsiteY119" fmla="*/ 161925 h 864394"/>
              <a:gd name="connsiteX120" fmla="*/ 1073944 w 1126549"/>
              <a:gd name="connsiteY120" fmla="*/ 147638 h 864394"/>
              <a:gd name="connsiteX121" fmla="*/ 1076325 w 1126549"/>
              <a:gd name="connsiteY121" fmla="*/ 138113 h 864394"/>
              <a:gd name="connsiteX122" fmla="*/ 1081087 w 1126549"/>
              <a:gd name="connsiteY122" fmla="*/ 130969 h 864394"/>
              <a:gd name="connsiteX123" fmla="*/ 1088231 w 1126549"/>
              <a:gd name="connsiteY123" fmla="*/ 109538 h 864394"/>
              <a:gd name="connsiteX124" fmla="*/ 1095375 w 1126549"/>
              <a:gd name="connsiteY124" fmla="*/ 107156 h 864394"/>
              <a:gd name="connsiteX125" fmla="*/ 1102519 w 1126549"/>
              <a:gd name="connsiteY125" fmla="*/ 90488 h 864394"/>
              <a:gd name="connsiteX126" fmla="*/ 1109662 w 1126549"/>
              <a:gd name="connsiteY126" fmla="*/ 71438 h 864394"/>
              <a:gd name="connsiteX127" fmla="*/ 1116806 w 1126549"/>
              <a:gd name="connsiteY127" fmla="*/ 42863 h 864394"/>
              <a:gd name="connsiteX128" fmla="*/ 1123950 w 1126549"/>
              <a:gd name="connsiteY128" fmla="*/ 19050 h 864394"/>
              <a:gd name="connsiteX129" fmla="*/ 1126331 w 1126549"/>
              <a:gd name="connsiteY129" fmla="*/ 11906 h 864394"/>
              <a:gd name="connsiteX130" fmla="*/ 1126331 w 1126549"/>
              <a:gd name="connsiteY130" fmla="*/ 0 h 8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126549" h="864394">
                <a:moveTo>
                  <a:pt x="0" y="7144"/>
                </a:moveTo>
                <a:cubicBezTo>
                  <a:pt x="4762" y="12700"/>
                  <a:pt x="9392" y="18374"/>
                  <a:pt x="14287" y="23813"/>
                </a:cubicBezTo>
                <a:cubicBezTo>
                  <a:pt x="16540" y="26316"/>
                  <a:pt x="19563" y="28154"/>
                  <a:pt x="21431" y="30956"/>
                </a:cubicBezTo>
                <a:cubicBezTo>
                  <a:pt x="22823" y="33045"/>
                  <a:pt x="22689" y="35855"/>
                  <a:pt x="23812" y="38100"/>
                </a:cubicBezTo>
                <a:cubicBezTo>
                  <a:pt x="25092" y="40660"/>
                  <a:pt x="26987" y="42863"/>
                  <a:pt x="28575" y="45244"/>
                </a:cubicBezTo>
                <a:cubicBezTo>
                  <a:pt x="36624" y="69390"/>
                  <a:pt x="31542" y="60409"/>
                  <a:pt x="40481" y="73819"/>
                </a:cubicBezTo>
                <a:cubicBezTo>
                  <a:pt x="41275" y="80169"/>
                  <a:pt x="41423" y="86633"/>
                  <a:pt x="42862" y="92869"/>
                </a:cubicBezTo>
                <a:cubicBezTo>
                  <a:pt x="43823" y="97034"/>
                  <a:pt x="46187" y="100750"/>
                  <a:pt x="47625" y="104775"/>
                </a:cubicBezTo>
                <a:cubicBezTo>
                  <a:pt x="50158" y="111866"/>
                  <a:pt x="52853" y="118924"/>
                  <a:pt x="54769" y="126206"/>
                </a:cubicBezTo>
                <a:cubicBezTo>
                  <a:pt x="56829" y="134034"/>
                  <a:pt x="58124" y="142047"/>
                  <a:pt x="59531" y="150019"/>
                </a:cubicBezTo>
                <a:cubicBezTo>
                  <a:pt x="65812" y="185615"/>
                  <a:pt x="56629" y="145035"/>
                  <a:pt x="66675" y="195263"/>
                </a:cubicBezTo>
                <a:cubicBezTo>
                  <a:pt x="67167" y="197724"/>
                  <a:pt x="67934" y="200161"/>
                  <a:pt x="69056" y="202406"/>
                </a:cubicBezTo>
                <a:cubicBezTo>
                  <a:pt x="70336" y="204966"/>
                  <a:pt x="72231" y="207169"/>
                  <a:pt x="73819" y="209550"/>
                </a:cubicBezTo>
                <a:cubicBezTo>
                  <a:pt x="74613" y="212725"/>
                  <a:pt x="75165" y="215970"/>
                  <a:pt x="76200" y="219075"/>
                </a:cubicBezTo>
                <a:cubicBezTo>
                  <a:pt x="77552" y="223130"/>
                  <a:pt x="80336" y="226753"/>
                  <a:pt x="80962" y="230981"/>
                </a:cubicBezTo>
                <a:cubicBezTo>
                  <a:pt x="83532" y="248326"/>
                  <a:pt x="82843" y="266073"/>
                  <a:pt x="85725" y="283369"/>
                </a:cubicBezTo>
                <a:cubicBezTo>
                  <a:pt x="87312" y="292894"/>
                  <a:pt x="88981" y="302406"/>
                  <a:pt x="90487" y="311944"/>
                </a:cubicBezTo>
                <a:cubicBezTo>
                  <a:pt x="92781" y="326472"/>
                  <a:pt x="93116" y="335370"/>
                  <a:pt x="97631" y="350044"/>
                </a:cubicBezTo>
                <a:cubicBezTo>
                  <a:pt x="98675" y="353437"/>
                  <a:pt x="100806" y="356394"/>
                  <a:pt x="102394" y="359569"/>
                </a:cubicBezTo>
                <a:cubicBezTo>
                  <a:pt x="104775" y="369094"/>
                  <a:pt x="106432" y="378830"/>
                  <a:pt x="109537" y="388144"/>
                </a:cubicBezTo>
                <a:cubicBezTo>
                  <a:pt x="112344" y="396567"/>
                  <a:pt x="116746" y="402529"/>
                  <a:pt x="121444" y="409575"/>
                </a:cubicBezTo>
                <a:cubicBezTo>
                  <a:pt x="122238" y="416719"/>
                  <a:pt x="122209" y="424002"/>
                  <a:pt x="123825" y="431006"/>
                </a:cubicBezTo>
                <a:cubicBezTo>
                  <a:pt x="124892" y="435629"/>
                  <a:pt x="130629" y="443594"/>
                  <a:pt x="133350" y="447675"/>
                </a:cubicBezTo>
                <a:cubicBezTo>
                  <a:pt x="141180" y="471167"/>
                  <a:pt x="127161" y="427685"/>
                  <a:pt x="138112" y="471488"/>
                </a:cubicBezTo>
                <a:cubicBezTo>
                  <a:pt x="142229" y="487957"/>
                  <a:pt x="141648" y="478561"/>
                  <a:pt x="147637" y="490538"/>
                </a:cubicBezTo>
                <a:cubicBezTo>
                  <a:pt x="149013" y="493290"/>
                  <a:pt x="152072" y="505020"/>
                  <a:pt x="152400" y="507206"/>
                </a:cubicBezTo>
                <a:cubicBezTo>
                  <a:pt x="154298" y="519863"/>
                  <a:pt x="155166" y="532664"/>
                  <a:pt x="157162" y="545306"/>
                </a:cubicBezTo>
                <a:cubicBezTo>
                  <a:pt x="157554" y="547785"/>
                  <a:pt x="158980" y="550004"/>
                  <a:pt x="159544" y="552450"/>
                </a:cubicBezTo>
                <a:cubicBezTo>
                  <a:pt x="161364" y="560338"/>
                  <a:pt x="162814" y="568307"/>
                  <a:pt x="164306" y="576263"/>
                </a:cubicBezTo>
                <a:cubicBezTo>
                  <a:pt x="165817" y="584322"/>
                  <a:pt x="166923" y="597595"/>
                  <a:pt x="171450" y="604838"/>
                </a:cubicBezTo>
                <a:cubicBezTo>
                  <a:pt x="172967" y="607265"/>
                  <a:pt x="176213" y="608013"/>
                  <a:pt x="178594" y="609600"/>
                </a:cubicBezTo>
                <a:cubicBezTo>
                  <a:pt x="184297" y="643823"/>
                  <a:pt x="176607" y="609728"/>
                  <a:pt x="185737" y="631031"/>
                </a:cubicBezTo>
                <a:cubicBezTo>
                  <a:pt x="187026" y="634039"/>
                  <a:pt x="186495" y="637714"/>
                  <a:pt x="188119" y="640556"/>
                </a:cubicBezTo>
                <a:cubicBezTo>
                  <a:pt x="189790" y="643480"/>
                  <a:pt x="193106" y="645113"/>
                  <a:pt x="195262" y="647700"/>
                </a:cubicBezTo>
                <a:cubicBezTo>
                  <a:pt x="197094" y="649899"/>
                  <a:pt x="198437" y="652463"/>
                  <a:pt x="200025" y="654844"/>
                </a:cubicBezTo>
                <a:cubicBezTo>
                  <a:pt x="200819" y="658813"/>
                  <a:pt x="200985" y="662960"/>
                  <a:pt x="202406" y="666750"/>
                </a:cubicBezTo>
                <a:cubicBezTo>
                  <a:pt x="203411" y="669430"/>
                  <a:pt x="205889" y="671334"/>
                  <a:pt x="207169" y="673894"/>
                </a:cubicBezTo>
                <a:cubicBezTo>
                  <a:pt x="208292" y="676139"/>
                  <a:pt x="208428" y="678793"/>
                  <a:pt x="209550" y="681038"/>
                </a:cubicBezTo>
                <a:cubicBezTo>
                  <a:pt x="212865" y="687668"/>
                  <a:pt x="216190" y="690059"/>
                  <a:pt x="221456" y="695325"/>
                </a:cubicBezTo>
                <a:cubicBezTo>
                  <a:pt x="222250" y="698500"/>
                  <a:pt x="222213" y="702008"/>
                  <a:pt x="223837" y="704850"/>
                </a:cubicBezTo>
                <a:cubicBezTo>
                  <a:pt x="225508" y="707774"/>
                  <a:pt x="228763" y="709460"/>
                  <a:pt x="230981" y="711994"/>
                </a:cubicBezTo>
                <a:cubicBezTo>
                  <a:pt x="234328" y="715819"/>
                  <a:pt x="237517" y="719790"/>
                  <a:pt x="240506" y="723900"/>
                </a:cubicBezTo>
                <a:cubicBezTo>
                  <a:pt x="264538" y="756944"/>
                  <a:pt x="242471" y="725449"/>
                  <a:pt x="252412" y="745331"/>
                </a:cubicBezTo>
                <a:cubicBezTo>
                  <a:pt x="255727" y="751961"/>
                  <a:pt x="259053" y="754353"/>
                  <a:pt x="264319" y="759619"/>
                </a:cubicBezTo>
                <a:cubicBezTo>
                  <a:pt x="269813" y="776104"/>
                  <a:pt x="262094" y="757816"/>
                  <a:pt x="273844" y="771525"/>
                </a:cubicBezTo>
                <a:cubicBezTo>
                  <a:pt x="276856" y="775039"/>
                  <a:pt x="278210" y="779728"/>
                  <a:pt x="280987" y="783431"/>
                </a:cubicBezTo>
                <a:cubicBezTo>
                  <a:pt x="289221" y="794410"/>
                  <a:pt x="288243" y="788070"/>
                  <a:pt x="300037" y="797719"/>
                </a:cubicBezTo>
                <a:cubicBezTo>
                  <a:pt x="305250" y="801984"/>
                  <a:pt x="308721" y="808270"/>
                  <a:pt x="314325" y="812006"/>
                </a:cubicBezTo>
                <a:lnTo>
                  <a:pt x="328612" y="821531"/>
                </a:lnTo>
                <a:cubicBezTo>
                  <a:pt x="330993" y="823119"/>
                  <a:pt x="333041" y="825389"/>
                  <a:pt x="335756" y="826294"/>
                </a:cubicBezTo>
                <a:cubicBezTo>
                  <a:pt x="358747" y="833957"/>
                  <a:pt x="323007" y="821670"/>
                  <a:pt x="352425" y="833438"/>
                </a:cubicBezTo>
                <a:cubicBezTo>
                  <a:pt x="357086" y="835302"/>
                  <a:pt x="361950" y="836613"/>
                  <a:pt x="366712" y="838200"/>
                </a:cubicBezTo>
                <a:cubicBezTo>
                  <a:pt x="369093" y="840581"/>
                  <a:pt x="371116" y="843387"/>
                  <a:pt x="373856" y="845344"/>
                </a:cubicBezTo>
                <a:cubicBezTo>
                  <a:pt x="383010" y="851882"/>
                  <a:pt x="386259" y="850043"/>
                  <a:pt x="397669" y="852488"/>
                </a:cubicBezTo>
                <a:cubicBezTo>
                  <a:pt x="410360" y="855208"/>
                  <a:pt x="416661" y="857836"/>
                  <a:pt x="428625" y="859631"/>
                </a:cubicBezTo>
                <a:cubicBezTo>
                  <a:pt x="440504" y="861413"/>
                  <a:pt x="452438" y="862806"/>
                  <a:pt x="464344" y="864394"/>
                </a:cubicBezTo>
                <a:cubicBezTo>
                  <a:pt x="485775" y="863600"/>
                  <a:pt x="507270" y="863845"/>
                  <a:pt x="528637" y="862013"/>
                </a:cubicBezTo>
                <a:cubicBezTo>
                  <a:pt x="535863" y="861394"/>
                  <a:pt x="546946" y="857497"/>
                  <a:pt x="554831" y="854869"/>
                </a:cubicBezTo>
                <a:cubicBezTo>
                  <a:pt x="559594" y="850106"/>
                  <a:pt x="563515" y="844317"/>
                  <a:pt x="569119" y="840581"/>
                </a:cubicBezTo>
                <a:cubicBezTo>
                  <a:pt x="571500" y="838994"/>
                  <a:pt x="574064" y="837651"/>
                  <a:pt x="576262" y="835819"/>
                </a:cubicBezTo>
                <a:cubicBezTo>
                  <a:pt x="583410" y="829863"/>
                  <a:pt x="584015" y="825989"/>
                  <a:pt x="592931" y="821531"/>
                </a:cubicBezTo>
                <a:cubicBezTo>
                  <a:pt x="598997" y="818498"/>
                  <a:pt x="605807" y="817194"/>
                  <a:pt x="611981" y="814388"/>
                </a:cubicBezTo>
                <a:cubicBezTo>
                  <a:pt x="637371" y="802848"/>
                  <a:pt x="602240" y="815253"/>
                  <a:pt x="626269" y="807244"/>
                </a:cubicBezTo>
                <a:lnTo>
                  <a:pt x="640556" y="792956"/>
                </a:lnTo>
                <a:cubicBezTo>
                  <a:pt x="642937" y="790575"/>
                  <a:pt x="644898" y="787681"/>
                  <a:pt x="647700" y="785813"/>
                </a:cubicBezTo>
                <a:lnTo>
                  <a:pt x="661987" y="776288"/>
                </a:lnTo>
                <a:cubicBezTo>
                  <a:pt x="664368" y="774700"/>
                  <a:pt x="667107" y="773549"/>
                  <a:pt x="669131" y="771525"/>
                </a:cubicBezTo>
                <a:lnTo>
                  <a:pt x="690562" y="750094"/>
                </a:lnTo>
                <a:lnTo>
                  <a:pt x="697706" y="742950"/>
                </a:lnTo>
                <a:cubicBezTo>
                  <a:pt x="700087" y="740569"/>
                  <a:pt x="702829" y="738500"/>
                  <a:pt x="704850" y="735806"/>
                </a:cubicBezTo>
                <a:cubicBezTo>
                  <a:pt x="713711" y="723992"/>
                  <a:pt x="708692" y="728482"/>
                  <a:pt x="719137" y="721519"/>
                </a:cubicBezTo>
                <a:cubicBezTo>
                  <a:pt x="719931" y="719138"/>
                  <a:pt x="719744" y="716150"/>
                  <a:pt x="721519" y="714375"/>
                </a:cubicBezTo>
                <a:cubicBezTo>
                  <a:pt x="723294" y="712600"/>
                  <a:pt x="726574" y="713386"/>
                  <a:pt x="728662" y="711994"/>
                </a:cubicBezTo>
                <a:cubicBezTo>
                  <a:pt x="731464" y="710126"/>
                  <a:pt x="733650" y="707437"/>
                  <a:pt x="735806" y="704850"/>
                </a:cubicBezTo>
                <a:cubicBezTo>
                  <a:pt x="751529" y="685983"/>
                  <a:pt x="726135" y="711100"/>
                  <a:pt x="750094" y="690563"/>
                </a:cubicBezTo>
                <a:cubicBezTo>
                  <a:pt x="752651" y="688371"/>
                  <a:pt x="754225" y="684925"/>
                  <a:pt x="757237" y="683419"/>
                </a:cubicBezTo>
                <a:cubicBezTo>
                  <a:pt x="762406" y="680835"/>
                  <a:pt x="768350" y="680244"/>
                  <a:pt x="773906" y="678656"/>
                </a:cubicBezTo>
                <a:cubicBezTo>
                  <a:pt x="801540" y="657932"/>
                  <a:pt x="764200" y="686637"/>
                  <a:pt x="792956" y="661988"/>
                </a:cubicBezTo>
                <a:cubicBezTo>
                  <a:pt x="816163" y="642096"/>
                  <a:pt x="782472" y="674853"/>
                  <a:pt x="807244" y="650081"/>
                </a:cubicBezTo>
                <a:cubicBezTo>
                  <a:pt x="808038" y="646112"/>
                  <a:pt x="808204" y="641965"/>
                  <a:pt x="809625" y="638175"/>
                </a:cubicBezTo>
                <a:cubicBezTo>
                  <a:pt x="811615" y="632868"/>
                  <a:pt x="817823" y="627596"/>
                  <a:pt x="821531" y="623888"/>
                </a:cubicBezTo>
                <a:cubicBezTo>
                  <a:pt x="827937" y="598262"/>
                  <a:pt x="817531" y="634266"/>
                  <a:pt x="833437" y="602456"/>
                </a:cubicBezTo>
                <a:cubicBezTo>
                  <a:pt x="845605" y="578122"/>
                  <a:pt x="825365" y="601005"/>
                  <a:pt x="842962" y="583406"/>
                </a:cubicBezTo>
                <a:cubicBezTo>
                  <a:pt x="843756" y="580231"/>
                  <a:pt x="843442" y="576544"/>
                  <a:pt x="845344" y="573881"/>
                </a:cubicBezTo>
                <a:cubicBezTo>
                  <a:pt x="847651" y="570652"/>
                  <a:pt x="851856" y="569321"/>
                  <a:pt x="854869" y="566738"/>
                </a:cubicBezTo>
                <a:cubicBezTo>
                  <a:pt x="857426" y="564546"/>
                  <a:pt x="859856" y="562181"/>
                  <a:pt x="862012" y="559594"/>
                </a:cubicBezTo>
                <a:cubicBezTo>
                  <a:pt x="868911" y="551315"/>
                  <a:pt x="866063" y="551492"/>
                  <a:pt x="871537" y="540544"/>
                </a:cubicBezTo>
                <a:cubicBezTo>
                  <a:pt x="874852" y="533914"/>
                  <a:pt x="878178" y="531522"/>
                  <a:pt x="883444" y="526256"/>
                </a:cubicBezTo>
                <a:cubicBezTo>
                  <a:pt x="887115" y="515244"/>
                  <a:pt x="883994" y="522518"/>
                  <a:pt x="890587" y="511969"/>
                </a:cubicBezTo>
                <a:cubicBezTo>
                  <a:pt x="900448" y="496191"/>
                  <a:pt x="893742" y="504052"/>
                  <a:pt x="904875" y="492919"/>
                </a:cubicBezTo>
                <a:cubicBezTo>
                  <a:pt x="905669" y="490538"/>
                  <a:pt x="905864" y="487864"/>
                  <a:pt x="907256" y="485775"/>
                </a:cubicBezTo>
                <a:cubicBezTo>
                  <a:pt x="917792" y="469971"/>
                  <a:pt x="911369" y="487073"/>
                  <a:pt x="919162" y="471488"/>
                </a:cubicBezTo>
                <a:cubicBezTo>
                  <a:pt x="920285" y="469243"/>
                  <a:pt x="920421" y="466589"/>
                  <a:pt x="921544" y="464344"/>
                </a:cubicBezTo>
                <a:cubicBezTo>
                  <a:pt x="922824" y="461784"/>
                  <a:pt x="925026" y="459760"/>
                  <a:pt x="926306" y="457200"/>
                </a:cubicBezTo>
                <a:cubicBezTo>
                  <a:pt x="930180" y="449452"/>
                  <a:pt x="926624" y="449738"/>
                  <a:pt x="933450" y="442913"/>
                </a:cubicBezTo>
                <a:cubicBezTo>
                  <a:pt x="935474" y="440889"/>
                  <a:pt x="938213" y="439738"/>
                  <a:pt x="940594" y="438150"/>
                </a:cubicBezTo>
                <a:cubicBezTo>
                  <a:pt x="941388" y="435769"/>
                  <a:pt x="942094" y="433356"/>
                  <a:pt x="942975" y="431006"/>
                </a:cubicBezTo>
                <a:cubicBezTo>
                  <a:pt x="944476" y="427004"/>
                  <a:pt x="946385" y="423155"/>
                  <a:pt x="947737" y="419100"/>
                </a:cubicBezTo>
                <a:cubicBezTo>
                  <a:pt x="948772" y="415995"/>
                  <a:pt x="948830" y="412583"/>
                  <a:pt x="950119" y="409575"/>
                </a:cubicBezTo>
                <a:cubicBezTo>
                  <a:pt x="951246" y="406945"/>
                  <a:pt x="953719" y="405046"/>
                  <a:pt x="954881" y="402431"/>
                </a:cubicBezTo>
                <a:cubicBezTo>
                  <a:pt x="956920" y="397844"/>
                  <a:pt x="956860" y="392321"/>
                  <a:pt x="959644" y="388144"/>
                </a:cubicBezTo>
                <a:cubicBezTo>
                  <a:pt x="961231" y="385763"/>
                  <a:pt x="963126" y="383560"/>
                  <a:pt x="964406" y="381000"/>
                </a:cubicBezTo>
                <a:cubicBezTo>
                  <a:pt x="965528" y="378755"/>
                  <a:pt x="965012" y="375631"/>
                  <a:pt x="966787" y="373856"/>
                </a:cubicBezTo>
                <a:cubicBezTo>
                  <a:pt x="969297" y="371346"/>
                  <a:pt x="973137" y="370681"/>
                  <a:pt x="976312" y="369094"/>
                </a:cubicBezTo>
                <a:cubicBezTo>
                  <a:pt x="981270" y="349267"/>
                  <a:pt x="975233" y="368873"/>
                  <a:pt x="983456" y="352425"/>
                </a:cubicBezTo>
                <a:cubicBezTo>
                  <a:pt x="993307" y="332721"/>
                  <a:pt x="976960" y="358594"/>
                  <a:pt x="990600" y="338138"/>
                </a:cubicBezTo>
                <a:cubicBezTo>
                  <a:pt x="996267" y="321135"/>
                  <a:pt x="992577" y="328027"/>
                  <a:pt x="1000125" y="316706"/>
                </a:cubicBezTo>
                <a:cubicBezTo>
                  <a:pt x="1003740" y="305860"/>
                  <a:pt x="1003182" y="307881"/>
                  <a:pt x="1007269" y="292894"/>
                </a:cubicBezTo>
                <a:cubicBezTo>
                  <a:pt x="1008130" y="289737"/>
                  <a:pt x="1008361" y="286377"/>
                  <a:pt x="1009650" y="283369"/>
                </a:cubicBezTo>
                <a:cubicBezTo>
                  <a:pt x="1010777" y="280738"/>
                  <a:pt x="1012825" y="278606"/>
                  <a:pt x="1014412" y="276225"/>
                </a:cubicBezTo>
                <a:cubicBezTo>
                  <a:pt x="1020455" y="246022"/>
                  <a:pt x="1012358" y="278640"/>
                  <a:pt x="1021556" y="257175"/>
                </a:cubicBezTo>
                <a:cubicBezTo>
                  <a:pt x="1027124" y="244181"/>
                  <a:pt x="1019913" y="249803"/>
                  <a:pt x="1028700" y="235744"/>
                </a:cubicBezTo>
                <a:cubicBezTo>
                  <a:pt x="1030485" y="232888"/>
                  <a:pt x="1033463" y="230981"/>
                  <a:pt x="1035844" y="228600"/>
                </a:cubicBezTo>
                <a:cubicBezTo>
                  <a:pt x="1041827" y="210649"/>
                  <a:pt x="1033758" y="232770"/>
                  <a:pt x="1042987" y="214313"/>
                </a:cubicBezTo>
                <a:cubicBezTo>
                  <a:pt x="1044110" y="212068"/>
                  <a:pt x="1043977" y="209258"/>
                  <a:pt x="1045369" y="207169"/>
                </a:cubicBezTo>
                <a:cubicBezTo>
                  <a:pt x="1047237" y="204367"/>
                  <a:pt x="1050555" y="202765"/>
                  <a:pt x="1052512" y="200025"/>
                </a:cubicBezTo>
                <a:cubicBezTo>
                  <a:pt x="1054575" y="197136"/>
                  <a:pt x="1055687" y="193675"/>
                  <a:pt x="1057275" y="190500"/>
                </a:cubicBezTo>
                <a:cubicBezTo>
                  <a:pt x="1058069" y="187325"/>
                  <a:pt x="1058367" y="183983"/>
                  <a:pt x="1059656" y="180975"/>
                </a:cubicBezTo>
                <a:cubicBezTo>
                  <a:pt x="1060783" y="178344"/>
                  <a:pt x="1063414" y="176511"/>
                  <a:pt x="1064419" y="173831"/>
                </a:cubicBezTo>
                <a:cubicBezTo>
                  <a:pt x="1065840" y="170041"/>
                  <a:pt x="1065818" y="165851"/>
                  <a:pt x="1066800" y="161925"/>
                </a:cubicBezTo>
                <a:cubicBezTo>
                  <a:pt x="1068772" y="154037"/>
                  <a:pt x="1069286" y="154623"/>
                  <a:pt x="1073944" y="147638"/>
                </a:cubicBezTo>
                <a:cubicBezTo>
                  <a:pt x="1074738" y="144463"/>
                  <a:pt x="1075036" y="141121"/>
                  <a:pt x="1076325" y="138113"/>
                </a:cubicBezTo>
                <a:cubicBezTo>
                  <a:pt x="1077452" y="135482"/>
                  <a:pt x="1080082" y="133649"/>
                  <a:pt x="1081087" y="130969"/>
                </a:cubicBezTo>
                <a:cubicBezTo>
                  <a:pt x="1083976" y="123266"/>
                  <a:pt x="1081826" y="115944"/>
                  <a:pt x="1088231" y="109538"/>
                </a:cubicBezTo>
                <a:cubicBezTo>
                  <a:pt x="1090006" y="107763"/>
                  <a:pt x="1092994" y="107950"/>
                  <a:pt x="1095375" y="107156"/>
                </a:cubicBezTo>
                <a:cubicBezTo>
                  <a:pt x="1103743" y="94604"/>
                  <a:pt x="1097395" y="105861"/>
                  <a:pt x="1102519" y="90488"/>
                </a:cubicBezTo>
                <a:cubicBezTo>
                  <a:pt x="1105649" y="81099"/>
                  <a:pt x="1107435" y="79790"/>
                  <a:pt x="1109662" y="71438"/>
                </a:cubicBezTo>
                <a:cubicBezTo>
                  <a:pt x="1112192" y="61951"/>
                  <a:pt x="1113702" y="52177"/>
                  <a:pt x="1116806" y="42863"/>
                </a:cubicBezTo>
                <a:cubicBezTo>
                  <a:pt x="1122198" y="26684"/>
                  <a:pt x="1115772" y="46311"/>
                  <a:pt x="1123950" y="19050"/>
                </a:cubicBezTo>
                <a:cubicBezTo>
                  <a:pt x="1124671" y="16646"/>
                  <a:pt x="1126020" y="14397"/>
                  <a:pt x="1126331" y="11906"/>
                </a:cubicBezTo>
                <a:cubicBezTo>
                  <a:pt x="1126823" y="7968"/>
                  <a:pt x="1126331" y="3969"/>
                  <a:pt x="1126331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 doleva 25"/>
          <p:cNvSpPr/>
          <p:nvPr/>
        </p:nvSpPr>
        <p:spPr>
          <a:xfrm>
            <a:off x="7998568" y="2997534"/>
            <a:ext cx="503574" cy="259698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" name="Přímá spojnice se šipkou 16"/>
          <p:cNvCxnSpPr/>
          <p:nvPr/>
        </p:nvCxnSpPr>
        <p:spPr>
          <a:xfrm>
            <a:off x="7812360" y="2589550"/>
            <a:ext cx="0" cy="491062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8"/>
          <a:stretch/>
        </p:blipFill>
        <p:spPr>
          <a:xfrm>
            <a:off x="6876256" y="3429000"/>
            <a:ext cx="2163020" cy="1087426"/>
          </a:xfrm>
          <a:prstGeom prst="rect">
            <a:avLst/>
          </a:prstGeom>
        </p:spPr>
      </p:pic>
      <p:pic>
        <p:nvPicPr>
          <p:cNvPr id="29" name="Video 4-20B Defekt síňového septa typu secundum CFM.avi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6876256" y="4624075"/>
            <a:ext cx="2163020" cy="1469221"/>
          </a:xfrm>
          <a:prstGeom prst="rect">
            <a:avLst/>
          </a:prstGeom>
        </p:spPr>
      </p:pic>
      <p:pic>
        <p:nvPicPr>
          <p:cNvPr id="30" name="PAH 1 (2)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11560" y="1869470"/>
            <a:ext cx="3086742" cy="2096536"/>
          </a:xfrm>
          <a:prstGeom prst="rect">
            <a:avLst/>
          </a:prstGeom>
        </p:spPr>
      </p:pic>
      <p:pic>
        <p:nvPicPr>
          <p:cNvPr id="31" name="PAH 2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07318" y="4005064"/>
            <a:ext cx="3090984" cy="2099418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611560" y="980728"/>
            <a:ext cx="61734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1. PRAVOSTRANNÝ FENOTYP</a:t>
            </a:r>
          </a:p>
        </p:txBody>
      </p:sp>
      <p:pic>
        <p:nvPicPr>
          <p:cNvPr id="33" name="Obrázek 32" descr="PAH 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755096" y="4012016"/>
            <a:ext cx="3056192" cy="2085514"/>
          </a:xfrm>
          <a:prstGeom prst="rect">
            <a:avLst/>
          </a:prstGeom>
        </p:spPr>
      </p:pic>
      <p:pic>
        <p:nvPicPr>
          <p:cNvPr id="34" name="CTEPH 1.avi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740947" y="1869470"/>
            <a:ext cx="3070341" cy="2085515"/>
          </a:xfrm>
          <a:prstGeom prst="rect">
            <a:avLst/>
          </a:prstGeom>
        </p:spPr>
      </p:pic>
      <p:sp>
        <p:nvSpPr>
          <p:cNvPr id="35" name="Volný tvar 34"/>
          <p:cNvSpPr/>
          <p:nvPr/>
        </p:nvSpPr>
        <p:spPr>
          <a:xfrm>
            <a:off x="4932041" y="5054773"/>
            <a:ext cx="635436" cy="625131"/>
          </a:xfrm>
          <a:custGeom>
            <a:avLst/>
            <a:gdLst>
              <a:gd name="connsiteX0" fmla="*/ 120650 w 587375"/>
              <a:gd name="connsiteY0" fmla="*/ 31750 h 549275"/>
              <a:gd name="connsiteX1" fmla="*/ 98425 w 587375"/>
              <a:gd name="connsiteY1" fmla="*/ 34925 h 549275"/>
              <a:gd name="connsiteX2" fmla="*/ 79375 w 587375"/>
              <a:gd name="connsiteY2" fmla="*/ 53975 h 549275"/>
              <a:gd name="connsiteX3" fmla="*/ 60325 w 587375"/>
              <a:gd name="connsiteY3" fmla="*/ 69850 h 549275"/>
              <a:gd name="connsiteX4" fmla="*/ 44450 w 587375"/>
              <a:gd name="connsiteY4" fmla="*/ 88900 h 549275"/>
              <a:gd name="connsiteX5" fmla="*/ 41275 w 587375"/>
              <a:gd name="connsiteY5" fmla="*/ 98425 h 549275"/>
              <a:gd name="connsiteX6" fmla="*/ 28575 w 587375"/>
              <a:gd name="connsiteY6" fmla="*/ 117475 h 549275"/>
              <a:gd name="connsiteX7" fmla="*/ 15875 w 587375"/>
              <a:gd name="connsiteY7" fmla="*/ 136525 h 549275"/>
              <a:gd name="connsiteX8" fmla="*/ 9525 w 587375"/>
              <a:gd name="connsiteY8" fmla="*/ 165100 h 549275"/>
              <a:gd name="connsiteX9" fmla="*/ 6350 w 587375"/>
              <a:gd name="connsiteY9" fmla="*/ 180975 h 549275"/>
              <a:gd name="connsiteX10" fmla="*/ 0 w 587375"/>
              <a:gd name="connsiteY10" fmla="*/ 234950 h 549275"/>
              <a:gd name="connsiteX11" fmla="*/ 3175 w 587375"/>
              <a:gd name="connsiteY11" fmla="*/ 330200 h 549275"/>
              <a:gd name="connsiteX12" fmla="*/ 9525 w 587375"/>
              <a:gd name="connsiteY12" fmla="*/ 339725 h 549275"/>
              <a:gd name="connsiteX13" fmla="*/ 15875 w 587375"/>
              <a:gd name="connsiteY13" fmla="*/ 358775 h 549275"/>
              <a:gd name="connsiteX14" fmla="*/ 28575 w 587375"/>
              <a:gd name="connsiteY14" fmla="*/ 377825 h 549275"/>
              <a:gd name="connsiteX15" fmla="*/ 41275 w 587375"/>
              <a:gd name="connsiteY15" fmla="*/ 415925 h 549275"/>
              <a:gd name="connsiteX16" fmla="*/ 44450 w 587375"/>
              <a:gd name="connsiteY16" fmla="*/ 425450 h 549275"/>
              <a:gd name="connsiteX17" fmla="*/ 47625 w 587375"/>
              <a:gd name="connsiteY17" fmla="*/ 434975 h 549275"/>
              <a:gd name="connsiteX18" fmla="*/ 63500 w 587375"/>
              <a:gd name="connsiteY18" fmla="*/ 454025 h 549275"/>
              <a:gd name="connsiteX19" fmla="*/ 69850 w 587375"/>
              <a:gd name="connsiteY19" fmla="*/ 463550 h 549275"/>
              <a:gd name="connsiteX20" fmla="*/ 88900 w 587375"/>
              <a:gd name="connsiteY20" fmla="*/ 476250 h 549275"/>
              <a:gd name="connsiteX21" fmla="*/ 98425 w 587375"/>
              <a:gd name="connsiteY21" fmla="*/ 482600 h 549275"/>
              <a:gd name="connsiteX22" fmla="*/ 107950 w 587375"/>
              <a:gd name="connsiteY22" fmla="*/ 488950 h 549275"/>
              <a:gd name="connsiteX23" fmla="*/ 127000 w 587375"/>
              <a:gd name="connsiteY23" fmla="*/ 495300 h 549275"/>
              <a:gd name="connsiteX24" fmla="*/ 136525 w 587375"/>
              <a:gd name="connsiteY24" fmla="*/ 498475 h 549275"/>
              <a:gd name="connsiteX25" fmla="*/ 149225 w 587375"/>
              <a:gd name="connsiteY25" fmla="*/ 504825 h 549275"/>
              <a:gd name="connsiteX26" fmla="*/ 165100 w 587375"/>
              <a:gd name="connsiteY26" fmla="*/ 508000 h 549275"/>
              <a:gd name="connsiteX27" fmla="*/ 174625 w 587375"/>
              <a:gd name="connsiteY27" fmla="*/ 511175 h 549275"/>
              <a:gd name="connsiteX28" fmla="*/ 187325 w 587375"/>
              <a:gd name="connsiteY28" fmla="*/ 514350 h 549275"/>
              <a:gd name="connsiteX29" fmla="*/ 203200 w 587375"/>
              <a:gd name="connsiteY29" fmla="*/ 517525 h 549275"/>
              <a:gd name="connsiteX30" fmla="*/ 222250 w 587375"/>
              <a:gd name="connsiteY30" fmla="*/ 523875 h 549275"/>
              <a:gd name="connsiteX31" fmla="*/ 234950 w 587375"/>
              <a:gd name="connsiteY31" fmla="*/ 527050 h 549275"/>
              <a:gd name="connsiteX32" fmla="*/ 263525 w 587375"/>
              <a:gd name="connsiteY32" fmla="*/ 536575 h 549275"/>
              <a:gd name="connsiteX33" fmla="*/ 282575 w 587375"/>
              <a:gd name="connsiteY33" fmla="*/ 542925 h 549275"/>
              <a:gd name="connsiteX34" fmla="*/ 292100 w 587375"/>
              <a:gd name="connsiteY34" fmla="*/ 546100 h 549275"/>
              <a:gd name="connsiteX35" fmla="*/ 320675 w 587375"/>
              <a:gd name="connsiteY35" fmla="*/ 549275 h 549275"/>
              <a:gd name="connsiteX36" fmla="*/ 403225 w 587375"/>
              <a:gd name="connsiteY36" fmla="*/ 546100 h 549275"/>
              <a:gd name="connsiteX37" fmla="*/ 412750 w 587375"/>
              <a:gd name="connsiteY37" fmla="*/ 542925 h 549275"/>
              <a:gd name="connsiteX38" fmla="*/ 444500 w 587375"/>
              <a:gd name="connsiteY38" fmla="*/ 533400 h 549275"/>
              <a:gd name="connsiteX39" fmla="*/ 463550 w 587375"/>
              <a:gd name="connsiteY39" fmla="*/ 527050 h 549275"/>
              <a:gd name="connsiteX40" fmla="*/ 473075 w 587375"/>
              <a:gd name="connsiteY40" fmla="*/ 523875 h 549275"/>
              <a:gd name="connsiteX41" fmla="*/ 492125 w 587375"/>
              <a:gd name="connsiteY41" fmla="*/ 511175 h 549275"/>
              <a:gd name="connsiteX42" fmla="*/ 498475 w 587375"/>
              <a:gd name="connsiteY42" fmla="*/ 501650 h 549275"/>
              <a:gd name="connsiteX43" fmla="*/ 527050 w 587375"/>
              <a:gd name="connsiteY43" fmla="*/ 479425 h 549275"/>
              <a:gd name="connsiteX44" fmla="*/ 546100 w 587375"/>
              <a:gd name="connsiteY44" fmla="*/ 469900 h 549275"/>
              <a:gd name="connsiteX45" fmla="*/ 558800 w 587375"/>
              <a:gd name="connsiteY45" fmla="*/ 450850 h 549275"/>
              <a:gd name="connsiteX46" fmla="*/ 565150 w 587375"/>
              <a:gd name="connsiteY46" fmla="*/ 431800 h 549275"/>
              <a:gd name="connsiteX47" fmla="*/ 568325 w 587375"/>
              <a:gd name="connsiteY47" fmla="*/ 415925 h 549275"/>
              <a:gd name="connsiteX48" fmla="*/ 574675 w 587375"/>
              <a:gd name="connsiteY48" fmla="*/ 396875 h 549275"/>
              <a:gd name="connsiteX49" fmla="*/ 577850 w 587375"/>
              <a:gd name="connsiteY49" fmla="*/ 387350 h 549275"/>
              <a:gd name="connsiteX50" fmla="*/ 581025 w 587375"/>
              <a:gd name="connsiteY50" fmla="*/ 361950 h 549275"/>
              <a:gd name="connsiteX51" fmla="*/ 584200 w 587375"/>
              <a:gd name="connsiteY51" fmla="*/ 342900 h 549275"/>
              <a:gd name="connsiteX52" fmla="*/ 587375 w 587375"/>
              <a:gd name="connsiteY52" fmla="*/ 311150 h 549275"/>
              <a:gd name="connsiteX53" fmla="*/ 584200 w 587375"/>
              <a:gd name="connsiteY53" fmla="*/ 212725 h 549275"/>
              <a:gd name="connsiteX54" fmla="*/ 581025 w 587375"/>
              <a:gd name="connsiteY54" fmla="*/ 203200 h 549275"/>
              <a:gd name="connsiteX55" fmla="*/ 574675 w 587375"/>
              <a:gd name="connsiteY55" fmla="*/ 168275 h 549275"/>
              <a:gd name="connsiteX56" fmla="*/ 568325 w 587375"/>
              <a:gd name="connsiteY56" fmla="*/ 149225 h 549275"/>
              <a:gd name="connsiteX57" fmla="*/ 565150 w 587375"/>
              <a:gd name="connsiteY57" fmla="*/ 139700 h 549275"/>
              <a:gd name="connsiteX58" fmla="*/ 555625 w 587375"/>
              <a:gd name="connsiteY58" fmla="*/ 120650 h 549275"/>
              <a:gd name="connsiteX59" fmla="*/ 546100 w 587375"/>
              <a:gd name="connsiteY59" fmla="*/ 114300 h 549275"/>
              <a:gd name="connsiteX60" fmla="*/ 530225 w 587375"/>
              <a:gd name="connsiteY60" fmla="*/ 101600 h 549275"/>
              <a:gd name="connsiteX61" fmla="*/ 520700 w 587375"/>
              <a:gd name="connsiteY61" fmla="*/ 95250 h 549275"/>
              <a:gd name="connsiteX62" fmla="*/ 501650 w 587375"/>
              <a:gd name="connsiteY62" fmla="*/ 88900 h 549275"/>
              <a:gd name="connsiteX63" fmla="*/ 482600 w 587375"/>
              <a:gd name="connsiteY63" fmla="*/ 79375 h 549275"/>
              <a:gd name="connsiteX64" fmla="*/ 450850 w 587375"/>
              <a:gd name="connsiteY64" fmla="*/ 69850 h 549275"/>
              <a:gd name="connsiteX65" fmla="*/ 431800 w 587375"/>
              <a:gd name="connsiteY65" fmla="*/ 60325 h 549275"/>
              <a:gd name="connsiteX66" fmla="*/ 422275 w 587375"/>
              <a:gd name="connsiteY66" fmla="*/ 50800 h 549275"/>
              <a:gd name="connsiteX67" fmla="*/ 415925 w 587375"/>
              <a:gd name="connsiteY67" fmla="*/ 41275 h 549275"/>
              <a:gd name="connsiteX68" fmla="*/ 406400 w 587375"/>
              <a:gd name="connsiteY68" fmla="*/ 38100 h 549275"/>
              <a:gd name="connsiteX69" fmla="*/ 400050 w 587375"/>
              <a:gd name="connsiteY69" fmla="*/ 28575 h 549275"/>
              <a:gd name="connsiteX70" fmla="*/ 390525 w 587375"/>
              <a:gd name="connsiteY70" fmla="*/ 25400 h 549275"/>
              <a:gd name="connsiteX71" fmla="*/ 355600 w 587375"/>
              <a:gd name="connsiteY71" fmla="*/ 19050 h 549275"/>
              <a:gd name="connsiteX72" fmla="*/ 295275 w 587375"/>
              <a:gd name="connsiteY72" fmla="*/ 12700 h 549275"/>
              <a:gd name="connsiteX73" fmla="*/ 263525 w 587375"/>
              <a:gd name="connsiteY73" fmla="*/ 6350 h 549275"/>
              <a:gd name="connsiteX74" fmla="*/ 225425 w 587375"/>
              <a:gd name="connsiteY74" fmla="*/ 0 h 549275"/>
              <a:gd name="connsiteX75" fmla="*/ 139700 w 587375"/>
              <a:gd name="connsiteY75" fmla="*/ 3175 h 549275"/>
              <a:gd name="connsiteX76" fmla="*/ 130175 w 587375"/>
              <a:gd name="connsiteY76" fmla="*/ 6350 h 549275"/>
              <a:gd name="connsiteX77" fmla="*/ 117475 w 587375"/>
              <a:gd name="connsiteY77" fmla="*/ 22225 h 549275"/>
              <a:gd name="connsiteX78" fmla="*/ 88900 w 587375"/>
              <a:gd name="connsiteY78" fmla="*/ 25400 h 549275"/>
              <a:gd name="connsiteX79" fmla="*/ 120650 w 587375"/>
              <a:gd name="connsiteY79" fmla="*/ 3175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87375" h="549275">
                <a:moveTo>
                  <a:pt x="120650" y="31750"/>
                </a:moveTo>
                <a:cubicBezTo>
                  <a:pt x="122237" y="33337"/>
                  <a:pt x="105014" y="31377"/>
                  <a:pt x="98425" y="34925"/>
                </a:cubicBezTo>
                <a:cubicBezTo>
                  <a:pt x="90518" y="39183"/>
                  <a:pt x="86847" y="48994"/>
                  <a:pt x="79375" y="53975"/>
                </a:cubicBezTo>
                <a:cubicBezTo>
                  <a:pt x="70009" y="60219"/>
                  <a:pt x="67965" y="60683"/>
                  <a:pt x="60325" y="69850"/>
                </a:cubicBezTo>
                <a:cubicBezTo>
                  <a:pt x="38223" y="96372"/>
                  <a:pt x="72277" y="61073"/>
                  <a:pt x="44450" y="88900"/>
                </a:cubicBezTo>
                <a:cubicBezTo>
                  <a:pt x="43392" y="92075"/>
                  <a:pt x="42900" y="95499"/>
                  <a:pt x="41275" y="98425"/>
                </a:cubicBezTo>
                <a:cubicBezTo>
                  <a:pt x="37569" y="105096"/>
                  <a:pt x="30988" y="110235"/>
                  <a:pt x="28575" y="117475"/>
                </a:cubicBezTo>
                <a:cubicBezTo>
                  <a:pt x="23980" y="131260"/>
                  <a:pt x="27767" y="124633"/>
                  <a:pt x="15875" y="136525"/>
                </a:cubicBezTo>
                <a:cubicBezTo>
                  <a:pt x="10277" y="153319"/>
                  <a:pt x="13995" y="140514"/>
                  <a:pt x="9525" y="165100"/>
                </a:cubicBezTo>
                <a:cubicBezTo>
                  <a:pt x="8560" y="170409"/>
                  <a:pt x="7171" y="175641"/>
                  <a:pt x="6350" y="180975"/>
                </a:cubicBezTo>
                <a:cubicBezTo>
                  <a:pt x="4605" y="192321"/>
                  <a:pt x="1177" y="224361"/>
                  <a:pt x="0" y="234950"/>
                </a:cubicBezTo>
                <a:cubicBezTo>
                  <a:pt x="1058" y="266700"/>
                  <a:pt x="299" y="298563"/>
                  <a:pt x="3175" y="330200"/>
                </a:cubicBezTo>
                <a:cubicBezTo>
                  <a:pt x="3520" y="334000"/>
                  <a:pt x="7975" y="336238"/>
                  <a:pt x="9525" y="339725"/>
                </a:cubicBezTo>
                <a:cubicBezTo>
                  <a:pt x="12243" y="345842"/>
                  <a:pt x="12162" y="353206"/>
                  <a:pt x="15875" y="358775"/>
                </a:cubicBezTo>
                <a:cubicBezTo>
                  <a:pt x="20108" y="365125"/>
                  <a:pt x="26162" y="370585"/>
                  <a:pt x="28575" y="377825"/>
                </a:cubicBezTo>
                <a:lnTo>
                  <a:pt x="41275" y="415925"/>
                </a:lnTo>
                <a:lnTo>
                  <a:pt x="44450" y="425450"/>
                </a:lnTo>
                <a:cubicBezTo>
                  <a:pt x="45508" y="428625"/>
                  <a:pt x="45769" y="432190"/>
                  <a:pt x="47625" y="434975"/>
                </a:cubicBezTo>
                <a:cubicBezTo>
                  <a:pt x="63391" y="458624"/>
                  <a:pt x="43128" y="429579"/>
                  <a:pt x="63500" y="454025"/>
                </a:cubicBezTo>
                <a:cubicBezTo>
                  <a:pt x="65943" y="456956"/>
                  <a:pt x="66978" y="461037"/>
                  <a:pt x="69850" y="463550"/>
                </a:cubicBezTo>
                <a:cubicBezTo>
                  <a:pt x="75593" y="468576"/>
                  <a:pt x="82550" y="472017"/>
                  <a:pt x="88900" y="476250"/>
                </a:cubicBezTo>
                <a:lnTo>
                  <a:pt x="98425" y="482600"/>
                </a:lnTo>
                <a:cubicBezTo>
                  <a:pt x="101600" y="484717"/>
                  <a:pt x="104330" y="487743"/>
                  <a:pt x="107950" y="488950"/>
                </a:cubicBezTo>
                <a:lnTo>
                  <a:pt x="127000" y="495300"/>
                </a:lnTo>
                <a:cubicBezTo>
                  <a:pt x="130175" y="496358"/>
                  <a:pt x="133532" y="496978"/>
                  <a:pt x="136525" y="498475"/>
                </a:cubicBezTo>
                <a:cubicBezTo>
                  <a:pt x="140758" y="500592"/>
                  <a:pt x="144735" y="503328"/>
                  <a:pt x="149225" y="504825"/>
                </a:cubicBezTo>
                <a:cubicBezTo>
                  <a:pt x="154345" y="506532"/>
                  <a:pt x="159865" y="506691"/>
                  <a:pt x="165100" y="508000"/>
                </a:cubicBezTo>
                <a:cubicBezTo>
                  <a:pt x="168347" y="508812"/>
                  <a:pt x="171407" y="510256"/>
                  <a:pt x="174625" y="511175"/>
                </a:cubicBezTo>
                <a:cubicBezTo>
                  <a:pt x="178821" y="512374"/>
                  <a:pt x="183065" y="513403"/>
                  <a:pt x="187325" y="514350"/>
                </a:cubicBezTo>
                <a:cubicBezTo>
                  <a:pt x="192593" y="515521"/>
                  <a:pt x="197994" y="516105"/>
                  <a:pt x="203200" y="517525"/>
                </a:cubicBezTo>
                <a:cubicBezTo>
                  <a:pt x="209658" y="519286"/>
                  <a:pt x="215756" y="522252"/>
                  <a:pt x="222250" y="523875"/>
                </a:cubicBezTo>
                <a:cubicBezTo>
                  <a:pt x="226483" y="524933"/>
                  <a:pt x="230770" y="525796"/>
                  <a:pt x="234950" y="527050"/>
                </a:cubicBezTo>
                <a:lnTo>
                  <a:pt x="263525" y="536575"/>
                </a:lnTo>
                <a:lnTo>
                  <a:pt x="282575" y="542925"/>
                </a:lnTo>
                <a:cubicBezTo>
                  <a:pt x="285750" y="543983"/>
                  <a:pt x="288774" y="545730"/>
                  <a:pt x="292100" y="546100"/>
                </a:cubicBezTo>
                <a:lnTo>
                  <a:pt x="320675" y="549275"/>
                </a:lnTo>
                <a:cubicBezTo>
                  <a:pt x="348192" y="548217"/>
                  <a:pt x="375753" y="547995"/>
                  <a:pt x="403225" y="546100"/>
                </a:cubicBezTo>
                <a:cubicBezTo>
                  <a:pt x="406564" y="545870"/>
                  <a:pt x="409532" y="543844"/>
                  <a:pt x="412750" y="542925"/>
                </a:cubicBezTo>
                <a:cubicBezTo>
                  <a:pt x="446339" y="533328"/>
                  <a:pt x="399229" y="548490"/>
                  <a:pt x="444500" y="533400"/>
                </a:cubicBezTo>
                <a:lnTo>
                  <a:pt x="463550" y="527050"/>
                </a:lnTo>
                <a:cubicBezTo>
                  <a:pt x="466725" y="525992"/>
                  <a:pt x="470290" y="525731"/>
                  <a:pt x="473075" y="523875"/>
                </a:cubicBezTo>
                <a:lnTo>
                  <a:pt x="492125" y="511175"/>
                </a:lnTo>
                <a:cubicBezTo>
                  <a:pt x="494242" y="508000"/>
                  <a:pt x="496032" y="504581"/>
                  <a:pt x="498475" y="501650"/>
                </a:cubicBezTo>
                <a:cubicBezTo>
                  <a:pt x="504797" y="494064"/>
                  <a:pt x="518881" y="482148"/>
                  <a:pt x="527050" y="479425"/>
                </a:cubicBezTo>
                <a:cubicBezTo>
                  <a:pt x="540195" y="475043"/>
                  <a:pt x="533790" y="478106"/>
                  <a:pt x="546100" y="469900"/>
                </a:cubicBezTo>
                <a:cubicBezTo>
                  <a:pt x="550333" y="463550"/>
                  <a:pt x="556387" y="458090"/>
                  <a:pt x="558800" y="450850"/>
                </a:cubicBezTo>
                <a:cubicBezTo>
                  <a:pt x="560917" y="444500"/>
                  <a:pt x="563837" y="438364"/>
                  <a:pt x="565150" y="431800"/>
                </a:cubicBezTo>
                <a:cubicBezTo>
                  <a:pt x="566208" y="426508"/>
                  <a:pt x="566905" y="421131"/>
                  <a:pt x="568325" y="415925"/>
                </a:cubicBezTo>
                <a:cubicBezTo>
                  <a:pt x="570086" y="409467"/>
                  <a:pt x="572558" y="403225"/>
                  <a:pt x="574675" y="396875"/>
                </a:cubicBezTo>
                <a:lnTo>
                  <a:pt x="577850" y="387350"/>
                </a:lnTo>
                <a:cubicBezTo>
                  <a:pt x="578908" y="378883"/>
                  <a:pt x="579818" y="370397"/>
                  <a:pt x="581025" y="361950"/>
                </a:cubicBezTo>
                <a:cubicBezTo>
                  <a:pt x="581935" y="355577"/>
                  <a:pt x="583402" y="349288"/>
                  <a:pt x="584200" y="342900"/>
                </a:cubicBezTo>
                <a:cubicBezTo>
                  <a:pt x="585519" y="332346"/>
                  <a:pt x="586317" y="321733"/>
                  <a:pt x="587375" y="311150"/>
                </a:cubicBezTo>
                <a:cubicBezTo>
                  <a:pt x="586317" y="278342"/>
                  <a:pt x="586128" y="245494"/>
                  <a:pt x="584200" y="212725"/>
                </a:cubicBezTo>
                <a:cubicBezTo>
                  <a:pt x="584003" y="209384"/>
                  <a:pt x="581751" y="206467"/>
                  <a:pt x="581025" y="203200"/>
                </a:cubicBezTo>
                <a:cubicBezTo>
                  <a:pt x="578121" y="190131"/>
                  <a:pt x="578142" y="180987"/>
                  <a:pt x="574675" y="168275"/>
                </a:cubicBezTo>
                <a:cubicBezTo>
                  <a:pt x="572914" y="161817"/>
                  <a:pt x="570442" y="155575"/>
                  <a:pt x="568325" y="149225"/>
                </a:cubicBezTo>
                <a:lnTo>
                  <a:pt x="565150" y="139700"/>
                </a:lnTo>
                <a:cubicBezTo>
                  <a:pt x="562568" y="131953"/>
                  <a:pt x="561780" y="126805"/>
                  <a:pt x="555625" y="120650"/>
                </a:cubicBezTo>
                <a:cubicBezTo>
                  <a:pt x="552927" y="117952"/>
                  <a:pt x="549275" y="116417"/>
                  <a:pt x="546100" y="114300"/>
                </a:cubicBezTo>
                <a:cubicBezTo>
                  <a:pt x="535396" y="98243"/>
                  <a:pt x="545561" y="109268"/>
                  <a:pt x="530225" y="101600"/>
                </a:cubicBezTo>
                <a:cubicBezTo>
                  <a:pt x="526812" y="99893"/>
                  <a:pt x="524187" y="96800"/>
                  <a:pt x="520700" y="95250"/>
                </a:cubicBezTo>
                <a:cubicBezTo>
                  <a:pt x="514583" y="92532"/>
                  <a:pt x="507219" y="92613"/>
                  <a:pt x="501650" y="88900"/>
                </a:cubicBezTo>
                <a:cubicBezTo>
                  <a:pt x="491214" y="81943"/>
                  <a:pt x="494102" y="82661"/>
                  <a:pt x="482600" y="79375"/>
                </a:cubicBezTo>
                <a:cubicBezTo>
                  <a:pt x="474835" y="77156"/>
                  <a:pt x="456509" y="73623"/>
                  <a:pt x="450850" y="69850"/>
                </a:cubicBezTo>
                <a:cubicBezTo>
                  <a:pt x="438540" y="61644"/>
                  <a:pt x="444945" y="64707"/>
                  <a:pt x="431800" y="60325"/>
                </a:cubicBezTo>
                <a:cubicBezTo>
                  <a:pt x="428625" y="57150"/>
                  <a:pt x="425150" y="54249"/>
                  <a:pt x="422275" y="50800"/>
                </a:cubicBezTo>
                <a:cubicBezTo>
                  <a:pt x="419832" y="47869"/>
                  <a:pt x="418905" y="43659"/>
                  <a:pt x="415925" y="41275"/>
                </a:cubicBezTo>
                <a:cubicBezTo>
                  <a:pt x="413312" y="39184"/>
                  <a:pt x="409575" y="39158"/>
                  <a:pt x="406400" y="38100"/>
                </a:cubicBezTo>
                <a:cubicBezTo>
                  <a:pt x="404283" y="34925"/>
                  <a:pt x="403030" y="30959"/>
                  <a:pt x="400050" y="28575"/>
                </a:cubicBezTo>
                <a:cubicBezTo>
                  <a:pt x="397437" y="26484"/>
                  <a:pt x="393772" y="26212"/>
                  <a:pt x="390525" y="25400"/>
                </a:cubicBezTo>
                <a:cubicBezTo>
                  <a:pt x="384023" y="23774"/>
                  <a:pt x="361261" y="19758"/>
                  <a:pt x="355600" y="19050"/>
                </a:cubicBezTo>
                <a:cubicBezTo>
                  <a:pt x="306310" y="12889"/>
                  <a:pt x="341633" y="18881"/>
                  <a:pt x="295275" y="12700"/>
                </a:cubicBezTo>
                <a:cubicBezTo>
                  <a:pt x="271944" y="9589"/>
                  <a:pt x="282454" y="10557"/>
                  <a:pt x="263525" y="6350"/>
                </a:cubicBezTo>
                <a:cubicBezTo>
                  <a:pt x="246811" y="2636"/>
                  <a:pt x="243979" y="2651"/>
                  <a:pt x="225425" y="0"/>
                </a:cubicBezTo>
                <a:cubicBezTo>
                  <a:pt x="196850" y="1058"/>
                  <a:pt x="168231" y="1273"/>
                  <a:pt x="139700" y="3175"/>
                </a:cubicBezTo>
                <a:cubicBezTo>
                  <a:pt x="136361" y="3398"/>
                  <a:pt x="132542" y="3983"/>
                  <a:pt x="130175" y="6350"/>
                </a:cubicBezTo>
                <a:cubicBezTo>
                  <a:pt x="120107" y="16418"/>
                  <a:pt x="136268" y="17527"/>
                  <a:pt x="117475" y="22225"/>
                </a:cubicBezTo>
                <a:cubicBezTo>
                  <a:pt x="108178" y="24549"/>
                  <a:pt x="98425" y="24342"/>
                  <a:pt x="88900" y="25400"/>
                </a:cubicBezTo>
                <a:cubicBezTo>
                  <a:pt x="76884" y="33410"/>
                  <a:pt x="119063" y="30163"/>
                  <a:pt x="120650" y="31750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accent2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36" name="Přímá spojovací šipka 8"/>
          <p:cNvCxnSpPr>
            <a:stCxn id="35" idx="11"/>
            <a:endCxn id="35" idx="52"/>
          </p:cNvCxnSpPr>
          <p:nvPr/>
        </p:nvCxnSpPr>
        <p:spPr>
          <a:xfrm flipV="1">
            <a:off x="4935476" y="5408893"/>
            <a:ext cx="632001" cy="21681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12"/>
          <p:cNvCxnSpPr>
            <a:stCxn id="35" idx="73"/>
            <a:endCxn id="35" idx="35"/>
          </p:cNvCxnSpPr>
          <p:nvPr/>
        </p:nvCxnSpPr>
        <p:spPr>
          <a:xfrm>
            <a:off x="5217129" y="5062000"/>
            <a:ext cx="61826" cy="617904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>
                <p:cTn id="1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>
                <p:cTn id="2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>
                <p:cTn id="3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>
                <p:cTn id="3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/>
          <a:stretch/>
        </p:blipFill>
        <p:spPr bwMode="auto">
          <a:xfrm>
            <a:off x="5478771" y="20307"/>
            <a:ext cx="3665229" cy="15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4421430"/>
            <a:ext cx="7905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Visual assessment of ventricular septal</a:t>
            </a:r>
            <a:r>
              <a:rPr lang="cs-CZ" sz="1600" dirty="0"/>
              <a:t> </a:t>
            </a:r>
            <a:r>
              <a:rPr lang="en-US" sz="1600" dirty="0"/>
              <a:t>curvature looking for a D-shaped pattern in systole and</a:t>
            </a:r>
            <a:r>
              <a:rPr lang="cs-CZ" sz="1600" dirty="0"/>
              <a:t> </a:t>
            </a:r>
            <a:r>
              <a:rPr lang="en-US" sz="1600" dirty="0"/>
              <a:t>diastole should be used to help in the </a:t>
            </a:r>
            <a:r>
              <a:rPr lang="en-US" sz="1600" b="1" dirty="0"/>
              <a:t>diagnosis of RV volume</a:t>
            </a:r>
            <a:r>
              <a:rPr lang="cs-CZ" sz="1600" b="1" dirty="0"/>
              <a:t> </a:t>
            </a:r>
            <a:r>
              <a:rPr lang="en-US" sz="1600" b="1" dirty="0"/>
              <a:t>and/or pressure overload</a:t>
            </a:r>
            <a:r>
              <a:rPr lang="en-US" sz="1600" dirty="0"/>
              <a:t>.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Although a D-shaped septum</a:t>
            </a:r>
            <a:r>
              <a:rPr lang="cs-CZ" sz="1600" dirty="0"/>
              <a:t> </a:t>
            </a:r>
            <a:r>
              <a:rPr lang="en-US" sz="1600" dirty="0"/>
              <a:t>is not diagnostic in RV overload, with its presence,</a:t>
            </a:r>
            <a:r>
              <a:rPr lang="cs-CZ" sz="1600" dirty="0"/>
              <a:t> </a:t>
            </a:r>
            <a:r>
              <a:rPr lang="en-US" sz="1600" dirty="0"/>
              <a:t>additional emphasis should be placed on the confirmation,</a:t>
            </a:r>
            <a:r>
              <a:rPr lang="cs-CZ" sz="1600" dirty="0"/>
              <a:t> </a:t>
            </a:r>
            <a:r>
              <a:rPr lang="en-US" sz="1600" dirty="0"/>
              <a:t>as well as determination, of the etiology and severity of</a:t>
            </a:r>
            <a:r>
              <a:rPr lang="cs-CZ" sz="1600" dirty="0"/>
              <a:t> </a:t>
            </a:r>
            <a:r>
              <a:rPr lang="en-US" sz="1600" dirty="0"/>
              <a:t>right-sided pressure and/or volume overload.</a:t>
            </a:r>
            <a:endParaRPr lang="cs-CZ" sz="1600" dirty="0"/>
          </a:p>
        </p:txBody>
      </p:sp>
      <p:sp>
        <p:nvSpPr>
          <p:cNvPr id="2" name="Obdélník 1"/>
          <p:cNvSpPr/>
          <p:nvPr/>
        </p:nvSpPr>
        <p:spPr>
          <a:xfrm>
            <a:off x="627069" y="764704"/>
            <a:ext cx="4851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Geometrie, morfologie a funkce PK</a:t>
            </a:r>
          </a:p>
        </p:txBody>
      </p:sp>
      <p:pic>
        <p:nvPicPr>
          <p:cNvPr id="7" name="PAH PSA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94742" y="1700808"/>
            <a:ext cx="3376744" cy="23042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16" y="1700808"/>
            <a:ext cx="337674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1561" y="6165305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Lang RM, </a:t>
            </a:r>
            <a:r>
              <a:rPr lang="cs-CZ" sz="800" dirty="0" err="1"/>
              <a:t>Badano</a:t>
            </a:r>
            <a:r>
              <a:rPr lang="cs-CZ" sz="800" dirty="0"/>
              <a:t> LP, Mor-</a:t>
            </a:r>
            <a:r>
              <a:rPr lang="cs-CZ" sz="800" dirty="0" err="1"/>
              <a:t>Avi</a:t>
            </a:r>
            <a:r>
              <a:rPr lang="cs-CZ" sz="800" dirty="0"/>
              <a:t> V, </a:t>
            </a:r>
            <a:r>
              <a:rPr lang="cs-CZ" sz="800" dirty="0" err="1"/>
              <a:t>et</a:t>
            </a:r>
            <a:r>
              <a:rPr lang="cs-CZ" sz="800" dirty="0"/>
              <a:t> </a:t>
            </a:r>
            <a:r>
              <a:rPr lang="cs-CZ" sz="800" dirty="0" err="1"/>
              <a:t>al</a:t>
            </a:r>
            <a:r>
              <a:rPr lang="cs-CZ" sz="800" dirty="0"/>
              <a:t>. </a:t>
            </a:r>
            <a:r>
              <a:rPr lang="en-US" sz="800" dirty="0"/>
              <a:t>Recommendations for cardiac chamber quantification by echocardiography in adults: an update from the American Society of Echocardiography and the European Association of Cardiovascular Imaging.</a:t>
            </a:r>
            <a:r>
              <a:rPr lang="cs-CZ" sz="800" dirty="0"/>
              <a:t> </a:t>
            </a:r>
            <a:r>
              <a:rPr lang="pl-PL" sz="800" dirty="0"/>
              <a:t>J Am Soc Echocardiogr. 2015;28(1):1.</a:t>
            </a:r>
          </a:p>
          <a:p>
            <a:endParaRPr lang="cs-CZ" sz="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72"/>
          <a:stretch>
            <a:fillRect/>
          </a:stretch>
        </p:blipFill>
        <p:spPr bwMode="auto">
          <a:xfrm>
            <a:off x="7578874" y="3286014"/>
            <a:ext cx="982377" cy="223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22"/>
          <a:stretch>
            <a:fillRect/>
          </a:stretch>
        </p:blipFill>
        <p:spPr bwMode="auto">
          <a:xfrm>
            <a:off x="6660232" y="3286015"/>
            <a:ext cx="880252" cy="22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89" y="0"/>
            <a:ext cx="356021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/>
          <p:nvPr/>
        </p:nvPicPr>
        <p:blipFill>
          <a:blip r:embed="rId7" cstate="print"/>
          <a:srcRect l="1070" t="22177" r="1982" b="36052"/>
          <a:stretch>
            <a:fillRect/>
          </a:stretch>
        </p:blipFill>
        <p:spPr bwMode="auto">
          <a:xfrm>
            <a:off x="611559" y="1700808"/>
            <a:ext cx="5998845" cy="144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PAH 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08" y="1700809"/>
            <a:ext cx="2120728" cy="144716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9397" r="3349" b="15212"/>
          <a:stretch>
            <a:fillRect/>
          </a:stretch>
        </p:blipFill>
        <p:spPr bwMode="auto">
          <a:xfrm>
            <a:off x="541782" y="3286014"/>
            <a:ext cx="2806082" cy="22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V PAH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295882" y="3286014"/>
            <a:ext cx="3314522" cy="2251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 l="30948" t="37071" r="16762" b="9701"/>
          <a:stretch>
            <a:fillRect/>
          </a:stretch>
        </p:blipFill>
        <p:spPr bwMode="auto">
          <a:xfrm>
            <a:off x="107504" y="980728"/>
            <a:ext cx="8928992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1561" y="6165304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Lang RM, </a:t>
            </a:r>
            <a:r>
              <a:rPr lang="cs-CZ" sz="800" dirty="0" err="1"/>
              <a:t>Badano</a:t>
            </a:r>
            <a:r>
              <a:rPr lang="cs-CZ" sz="800" dirty="0"/>
              <a:t> LP, Mor-</a:t>
            </a:r>
            <a:r>
              <a:rPr lang="cs-CZ" sz="800" dirty="0" err="1"/>
              <a:t>Avi</a:t>
            </a:r>
            <a:r>
              <a:rPr lang="cs-CZ" sz="800" dirty="0"/>
              <a:t> V, </a:t>
            </a:r>
            <a:r>
              <a:rPr lang="cs-CZ" sz="800" dirty="0" err="1"/>
              <a:t>et</a:t>
            </a:r>
            <a:r>
              <a:rPr lang="cs-CZ" sz="800" dirty="0"/>
              <a:t> </a:t>
            </a:r>
            <a:r>
              <a:rPr lang="cs-CZ" sz="800" dirty="0" err="1"/>
              <a:t>al</a:t>
            </a:r>
            <a:r>
              <a:rPr lang="cs-CZ" sz="800" dirty="0"/>
              <a:t>. </a:t>
            </a:r>
            <a:r>
              <a:rPr lang="en-US" sz="800" dirty="0"/>
              <a:t>Recommendations for cardiac chamber quantification by echocardiography in adults: an update from the American Society of Echocardiography and the European Association of Cardiovascular Imaging.</a:t>
            </a:r>
            <a:r>
              <a:rPr lang="cs-CZ" sz="800" dirty="0"/>
              <a:t> </a:t>
            </a:r>
            <a:r>
              <a:rPr lang="pl-PL" sz="800" dirty="0"/>
              <a:t>J Am Soc Echocardiogr. 2015;28(1):1.</a:t>
            </a:r>
          </a:p>
          <a:p>
            <a:endParaRPr lang="cs-CZ" sz="800" dirty="0"/>
          </a:p>
        </p:txBody>
      </p:sp>
      <p:sp>
        <p:nvSpPr>
          <p:cNvPr id="4" name="Obdélník 3"/>
          <p:cNvSpPr/>
          <p:nvPr/>
        </p:nvSpPr>
        <p:spPr>
          <a:xfrm>
            <a:off x="611560" y="1156682"/>
            <a:ext cx="2533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Index excentricity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9552" y="1700808"/>
            <a:ext cx="8604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D-shaped </a:t>
            </a:r>
            <a:r>
              <a:rPr lang="cs-CZ" sz="1400" b="1" dirty="0"/>
              <a:t>LV </a:t>
            </a:r>
            <a:r>
              <a:rPr lang="en-US" sz="1400" b="1" dirty="0"/>
              <a:t>cavity </a:t>
            </a:r>
            <a:r>
              <a:rPr lang="en-US" sz="1400" u="sng" dirty="0"/>
              <a:t>in systole</a:t>
            </a:r>
            <a:r>
              <a:rPr lang="en-US" sz="1400" dirty="0"/>
              <a:t> suggests RV pressure overload, </a:t>
            </a:r>
            <a:r>
              <a:rPr lang="en-US" sz="1400" u="sng" dirty="0"/>
              <a:t>in diastole</a:t>
            </a:r>
            <a:r>
              <a:rPr lang="en-US" sz="1400" dirty="0"/>
              <a:t> suggests RV volume overload. </a:t>
            </a:r>
            <a:endParaRPr lang="cs-CZ" sz="1400" dirty="0"/>
          </a:p>
        </p:txBody>
      </p:sp>
      <p:pic>
        <p:nvPicPr>
          <p:cNvPr id="7" name="PAH PSA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4221088"/>
            <a:ext cx="2800680" cy="19111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"/>
          <a:stretch>
            <a:fillRect/>
          </a:stretch>
        </p:blipFill>
        <p:spPr>
          <a:xfrm>
            <a:off x="3468738" y="4221088"/>
            <a:ext cx="2615430" cy="1911156"/>
          </a:xfrm>
          <a:prstGeom prst="rect">
            <a:avLst/>
          </a:prstGeom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6" cstate="print"/>
          <a:srcRect l="11354" t="2339" r="16291" b="7836"/>
          <a:stretch>
            <a:fillRect/>
          </a:stretch>
        </p:blipFill>
        <p:spPr bwMode="auto">
          <a:xfrm>
            <a:off x="6120680" y="4212446"/>
            <a:ext cx="2771800" cy="19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Přímá spojovací šipka 9"/>
          <p:cNvCxnSpPr/>
          <p:nvPr/>
        </p:nvCxnSpPr>
        <p:spPr>
          <a:xfrm flipV="1">
            <a:off x="7596336" y="5157192"/>
            <a:ext cx="504056" cy="360040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7812360" y="5301208"/>
            <a:ext cx="144016" cy="216024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/>
          <a:srcRect l="9463" t="24375" r="6721" b="29872"/>
          <a:stretch>
            <a:fillRect/>
          </a:stretch>
        </p:blipFill>
        <p:spPr bwMode="auto">
          <a:xfrm>
            <a:off x="5796136" y="0"/>
            <a:ext cx="3347864" cy="102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2492896"/>
            <a:ext cx="273521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bdélník 17"/>
          <p:cNvSpPr/>
          <p:nvPr/>
        </p:nvSpPr>
        <p:spPr>
          <a:xfrm>
            <a:off x="611560" y="2051556"/>
            <a:ext cx="32403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>
                <a:latin typeface="Tahoma" pitchFamily="34" charset="0"/>
                <a:ea typeface="Tahoma" pitchFamily="34" charset="0"/>
                <a:cs typeface="Tahoma" pitchFamily="34" charset="0"/>
              </a:rPr>
              <a:t>LV </a:t>
            </a:r>
            <a:r>
              <a:rPr lang="cs-CZ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Eccentricity</a:t>
            </a:r>
            <a:r>
              <a:rPr lang="cs-CZ" dirty="0">
                <a:latin typeface="Tahoma" pitchFamily="34" charset="0"/>
                <a:ea typeface="Tahoma" pitchFamily="34" charset="0"/>
                <a:cs typeface="Tahoma" pitchFamily="34" charset="0"/>
              </a:rPr>
              <a:t> Index = D2/D1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 cstate="print"/>
          <a:srcRect l="35831" t="30800" r="7470" b="11101"/>
          <a:stretch>
            <a:fillRect/>
          </a:stretch>
        </p:blipFill>
        <p:spPr bwMode="auto">
          <a:xfrm>
            <a:off x="4427984" y="1988840"/>
            <a:ext cx="3710581" cy="213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2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11560" y="1700808"/>
            <a:ext cx="4536504" cy="4680520"/>
          </a:xfrm>
        </p:spPr>
        <p:txBody>
          <a:bodyPr/>
          <a:lstStyle/>
          <a:p>
            <a:pPr marL="0" lvl="0">
              <a:spcBef>
                <a:spcPts val="0"/>
              </a:spcBef>
              <a:buNone/>
            </a:pP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The most common cause for </a:t>
            </a:r>
            <a:r>
              <a:rPr lang="en-GB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RV pressure overload 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is pulmonary hypertension, leading to RV hypertrophy and dilatation. As the adaptive </a:t>
            </a:r>
            <a:r>
              <a:rPr lang="en-GB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remodeling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with concentric hypertrophy transitions in maladaptive </a:t>
            </a:r>
            <a:r>
              <a:rPr lang="en-GB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remodeling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with eccentric hypertrophy and </a:t>
            </a:r>
            <a:r>
              <a:rPr lang="en-GB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dyssynchrony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, the filling pressures increase, leading to </a:t>
            </a:r>
            <a:r>
              <a:rPr lang="en-GB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decompensation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cs-CZ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F</a:t>
            </a:r>
            <a:r>
              <a:rPr lang="en-GB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ibrotic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changes in the RV are lesser than the LV, most patients with </a:t>
            </a:r>
            <a:r>
              <a:rPr lang="cs-CZ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PH 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recover function after </a:t>
            </a:r>
            <a:r>
              <a:rPr lang="cs-CZ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LTx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cs-CZ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0">
              <a:spcBef>
                <a:spcPts val="0"/>
              </a:spcBef>
              <a:buNone/>
            </a:pPr>
            <a:endParaRPr lang="cs-CZ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0">
              <a:spcBef>
                <a:spcPts val="0"/>
              </a:spcBef>
              <a:buNone/>
            </a:pPr>
            <a:endParaRPr lang="en-GB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0">
              <a:spcBef>
                <a:spcPts val="0"/>
              </a:spcBef>
              <a:buNone/>
            </a:pPr>
            <a:r>
              <a:rPr lang="en-GB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RV volume overload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is associated with RV dilatation and hypertrophy with </a:t>
            </a:r>
            <a:r>
              <a:rPr lang="en-GB" sz="14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diastolic leftward shift of the septum 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affecting the LV function due to geometric changes. RV tolerates volume overload better and RV contractility remains preserved. Chronic volume overload leads to RV systolic dysfunction and increases </a:t>
            </a:r>
            <a:r>
              <a:rPr lang="en-GB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morbi</a:t>
            </a:r>
            <a:r>
              <a:rPr lang="cs-CZ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mortality</a:t>
            </a:r>
            <a:r>
              <a:rPr lang="cs-CZ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GB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39552" y="6186790"/>
            <a:ext cx="66967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Sanz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J,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Sánchez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-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Quintana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D,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Bossone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E,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Bogaard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HJ,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Naeije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R. </a:t>
            </a:r>
            <a:r>
              <a:rPr kumimoji="0" lang="en-US" sz="800" b="0" i="0" cap="none" normalizeH="0" baseline="0" dirty="0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Anatomy, Function, and Dysfunction of the Right Ventricle: JACC State-of-the-Art Review. J Am </a:t>
            </a:r>
            <a:r>
              <a:rPr kumimoji="0" lang="en-US" sz="800" b="0" i="0" cap="none" normalizeH="0" baseline="0" dirty="0" err="1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Coll</a:t>
            </a:r>
            <a:r>
              <a:rPr kumimoji="0" lang="en-US" sz="800" b="0" i="0" cap="none" normalizeH="0" baseline="0" dirty="0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800" b="0" i="0" cap="none" normalizeH="0" baseline="0" dirty="0" err="1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Cardiol</a:t>
            </a:r>
            <a:r>
              <a:rPr kumimoji="0" lang="en-US" sz="800" b="0" i="0" cap="none" normalizeH="0" baseline="0" dirty="0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 2019;73:1463-1482.</a:t>
            </a:r>
            <a:endParaRPr kumimoji="0" lang="cs-CZ" sz="1800" b="0" i="0" cap="none" normalizeH="0" baseline="0" dirty="0">
              <a:ln>
                <a:noFill/>
              </a:ln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Video 4-22A4 Defekt sinus venosus superior 2D dilatace PK PLAX.avi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612657" y="4964633"/>
            <a:ext cx="1764705" cy="1198666"/>
          </a:xfrm>
          <a:prstGeom prst="rect">
            <a:avLst/>
          </a:prstGeom>
        </p:spPr>
      </p:pic>
      <p:pic>
        <p:nvPicPr>
          <p:cNvPr id="13" name="Video 4-22A3 Defekt sinus venosus superior kontrast.avi">
            <a:hlinkClick r:id="" action="ppaction://media"/>
          </p:cNvPr>
          <p:cNvPicPr>
            <a:picLocks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7340849" y="4964633"/>
            <a:ext cx="1767655" cy="1200671"/>
          </a:xfrm>
          <a:prstGeom prst="rect">
            <a:avLst/>
          </a:prstGeom>
        </p:spPr>
      </p:pic>
      <p:pic>
        <p:nvPicPr>
          <p:cNvPr id="7" name="Obrázek 6" descr="Obr. 4-22B.jpg"/>
          <p:cNvPicPr>
            <a:picLocks noChangeAspect="1"/>
          </p:cNvPicPr>
          <p:nvPr/>
        </p:nvPicPr>
        <p:blipFill>
          <a:blip r:embed="rId10" cstate="print"/>
          <a:srcRect t="8657" b="10133"/>
          <a:stretch>
            <a:fillRect/>
          </a:stretch>
        </p:blipFill>
        <p:spPr>
          <a:xfrm>
            <a:off x="5612657" y="3380457"/>
            <a:ext cx="1873667" cy="1521601"/>
          </a:xfrm>
          <a:prstGeom prst="rect">
            <a:avLst/>
          </a:prstGeom>
        </p:spPr>
      </p:pic>
      <p:pic>
        <p:nvPicPr>
          <p:cNvPr id="8" name="Obrázek 7" descr="Obr. 4-22D.jpg"/>
          <p:cNvPicPr>
            <a:picLocks noChangeAspect="1"/>
          </p:cNvPicPr>
          <p:nvPr/>
        </p:nvPicPr>
        <p:blipFill>
          <a:blip r:embed="rId11" cstate="print"/>
          <a:srcRect t="4227"/>
          <a:stretch>
            <a:fillRect/>
          </a:stretch>
        </p:blipFill>
        <p:spPr>
          <a:xfrm>
            <a:off x="7484865" y="3375415"/>
            <a:ext cx="1584176" cy="1517210"/>
          </a:xfrm>
          <a:prstGeom prst="rect">
            <a:avLst/>
          </a:prstGeom>
        </p:spPr>
      </p:pic>
      <p:pic>
        <p:nvPicPr>
          <p:cNvPr id="12" name="Obrázek 11" descr="Obr. 4-22C.bmp"/>
          <p:cNvPicPr>
            <a:picLocks noChangeAspect="1"/>
          </p:cNvPicPr>
          <p:nvPr/>
        </p:nvPicPr>
        <p:blipFill>
          <a:blip r:embed="rId12" cstate="print"/>
          <a:srcRect t="5704"/>
          <a:stretch>
            <a:fillRect/>
          </a:stretch>
        </p:blipFill>
        <p:spPr>
          <a:xfrm>
            <a:off x="7052817" y="3380457"/>
            <a:ext cx="832512" cy="785028"/>
          </a:xfrm>
          <a:prstGeom prst="rect">
            <a:avLst/>
          </a:prstGeom>
        </p:spPr>
      </p:pic>
      <p:pic>
        <p:nvPicPr>
          <p:cNvPr id="18" name="RV PE 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580425" y="1772815"/>
            <a:ext cx="1799887" cy="1222565"/>
          </a:xfrm>
          <a:prstGeom prst="rect">
            <a:avLst/>
          </a:prstGeom>
        </p:spPr>
      </p:pic>
      <p:pic>
        <p:nvPicPr>
          <p:cNvPr id="14" name="RV PAH 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7342043" y="1772982"/>
            <a:ext cx="1801956" cy="12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3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>
                <p:cTn id="3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11560" y="1721708"/>
            <a:ext cx="5544616" cy="432426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>
                <a:ea typeface="Tahoma" pitchFamily="34" charset="0"/>
                <a:cs typeface="Tahoma" pitchFamily="34" charset="0"/>
              </a:rPr>
              <a:t>Up to 50% of patients with </a:t>
            </a:r>
            <a:r>
              <a:rPr lang="en-GB" sz="1100" b="1" dirty="0">
                <a:ea typeface="Tahoma" pitchFamily="34" charset="0"/>
                <a:cs typeface="Tahoma" pitchFamily="34" charset="0"/>
              </a:rPr>
              <a:t>acute myocardial infarction 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at </a:t>
            </a:r>
            <a:r>
              <a:rPr lang="en-GB" sz="1100" dirty="0" err="1">
                <a:ea typeface="Tahoma" pitchFamily="34" charset="0"/>
                <a:cs typeface="Tahoma" pitchFamily="34" charset="0"/>
              </a:rPr>
              <a:t>postmortem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 show RV involvement. RV injury is more common in inferior infarcts, but also seen in anterior infarcts. After the acute ischemic event, the RV function tends to recover. </a:t>
            </a:r>
            <a:endParaRPr lang="cs-CZ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>
                <a:ea typeface="Tahoma" pitchFamily="34" charset="0"/>
                <a:cs typeface="Tahoma" pitchFamily="34" charset="0"/>
              </a:rPr>
              <a:t>In </a:t>
            </a:r>
            <a:r>
              <a:rPr lang="en-GB" sz="1100" b="1" dirty="0" err="1">
                <a:ea typeface="Tahoma" pitchFamily="34" charset="0"/>
                <a:cs typeface="Tahoma" pitchFamily="34" charset="0"/>
              </a:rPr>
              <a:t>arrhythmogenic</a:t>
            </a:r>
            <a:r>
              <a:rPr lang="en-GB" sz="1100" b="1" dirty="0">
                <a:ea typeface="Tahoma" pitchFamily="34" charset="0"/>
                <a:cs typeface="Tahoma" pitchFamily="34" charset="0"/>
              </a:rPr>
              <a:t> </a:t>
            </a:r>
            <a:r>
              <a:rPr lang="cs-CZ" sz="1100" b="1" dirty="0">
                <a:ea typeface="Tahoma" pitchFamily="34" charset="0"/>
                <a:cs typeface="Tahoma" pitchFamily="34" charset="0"/>
              </a:rPr>
              <a:t>RV </a:t>
            </a:r>
            <a:r>
              <a:rPr lang="en-GB" sz="1100" b="1" dirty="0">
                <a:ea typeface="Tahoma" pitchFamily="34" charset="0"/>
                <a:cs typeface="Tahoma" pitchFamily="34" charset="0"/>
              </a:rPr>
              <a:t>cardiomyopathy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, newer studies show preferential involvement of the RV basal inferior and anterior segments in early disease with the LV basal </a:t>
            </a:r>
            <a:r>
              <a:rPr lang="en-GB" sz="1100" dirty="0" err="1">
                <a:ea typeface="Tahoma" pitchFamily="34" charset="0"/>
                <a:cs typeface="Tahoma" pitchFamily="34" charset="0"/>
              </a:rPr>
              <a:t>inferolateral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 segment. </a:t>
            </a:r>
            <a:r>
              <a:rPr lang="cs-CZ" sz="1100" dirty="0">
                <a:ea typeface="Tahoma" pitchFamily="34" charset="0"/>
                <a:cs typeface="Tahoma" pitchFamily="34" charset="0"/>
              </a:rPr>
              <a:t>M</a:t>
            </a:r>
            <a:r>
              <a:rPr lang="en-GB" sz="1100" dirty="0" err="1">
                <a:ea typeface="Tahoma" pitchFamily="34" charset="0"/>
                <a:cs typeface="Tahoma" pitchFamily="34" charset="0"/>
              </a:rPr>
              <a:t>icrostructural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 abnormalities precede the electrical phase of the disease, challenging the conventional notion of electrical disease preceding structural disease. </a:t>
            </a:r>
            <a:endParaRPr lang="cs-CZ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>
                <a:ea typeface="Tahoma" pitchFamily="34" charset="0"/>
                <a:cs typeface="Tahoma" pitchFamily="34" charset="0"/>
              </a:rPr>
              <a:t>In other </a:t>
            </a:r>
            <a:r>
              <a:rPr lang="en-GB" sz="1100" b="1" dirty="0" err="1">
                <a:ea typeface="Tahoma" pitchFamily="34" charset="0"/>
                <a:cs typeface="Tahoma" pitchFamily="34" charset="0"/>
              </a:rPr>
              <a:t>nonischemic</a:t>
            </a:r>
            <a:r>
              <a:rPr lang="en-GB" sz="1100" b="1" dirty="0">
                <a:ea typeface="Tahoma" pitchFamily="34" charset="0"/>
                <a:cs typeface="Tahoma" pitchFamily="34" charset="0"/>
              </a:rPr>
              <a:t> </a:t>
            </a:r>
            <a:r>
              <a:rPr lang="en-GB" sz="1100" b="1" dirty="0" err="1">
                <a:ea typeface="Tahoma" pitchFamily="34" charset="0"/>
                <a:cs typeface="Tahoma" pitchFamily="34" charset="0"/>
              </a:rPr>
              <a:t>cardiomyopathies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, RV dysfunction (EF ≤45%) is present in 35-40% of patients. RV scarring is usually absent. </a:t>
            </a:r>
            <a:endParaRPr lang="cs-CZ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>
                <a:ea typeface="Tahoma" pitchFamily="34" charset="0"/>
                <a:cs typeface="Tahoma" pitchFamily="34" charset="0"/>
              </a:rPr>
              <a:t>In </a:t>
            </a:r>
            <a:r>
              <a:rPr lang="en-GB" sz="1100" b="1" dirty="0">
                <a:ea typeface="Tahoma" pitchFamily="34" charset="0"/>
                <a:cs typeface="Tahoma" pitchFamily="34" charset="0"/>
              </a:rPr>
              <a:t>hypertrophic cardiomyopathy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, RV myocardial disarray and hypertrophy are seen in up to 30% of patients. </a:t>
            </a:r>
            <a:endParaRPr lang="cs-CZ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>
                <a:ea typeface="Tahoma" pitchFamily="34" charset="0"/>
                <a:cs typeface="Tahoma" pitchFamily="34" charset="0"/>
              </a:rPr>
              <a:t>In </a:t>
            </a:r>
            <a:r>
              <a:rPr lang="en-GB" sz="1100" b="1" dirty="0">
                <a:ea typeface="Tahoma" pitchFamily="34" charset="0"/>
                <a:cs typeface="Tahoma" pitchFamily="34" charset="0"/>
              </a:rPr>
              <a:t>cardiac </a:t>
            </a:r>
            <a:r>
              <a:rPr lang="en-GB" sz="1100" b="1" dirty="0" err="1">
                <a:ea typeface="Tahoma" pitchFamily="34" charset="0"/>
                <a:cs typeface="Tahoma" pitchFamily="34" charset="0"/>
              </a:rPr>
              <a:t>amyloidosis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, increased RV wall thickness and late enhancement are common. RV dysfunction is related to RV amyloid deposition and LV involvement. </a:t>
            </a:r>
            <a:endParaRPr lang="cs-CZ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100" dirty="0">
                <a:ea typeface="Tahoma" pitchFamily="34" charset="0"/>
                <a:cs typeface="Tahoma" pitchFamily="34" charset="0"/>
              </a:rPr>
              <a:t>In </a:t>
            </a:r>
            <a:r>
              <a:rPr lang="en-GB" sz="1100" b="1" dirty="0">
                <a:ea typeface="Tahoma" pitchFamily="34" charset="0"/>
                <a:cs typeface="Tahoma" pitchFamily="34" charset="0"/>
              </a:rPr>
              <a:t>acute myocarditis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, approximately 20% of patients have RV free wall involvement and RV involvement signals worse outcomes. </a:t>
            </a:r>
            <a:endParaRPr lang="cs-CZ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100" dirty="0"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100" dirty="0">
                <a:ea typeface="Tahoma" pitchFamily="34" charset="0"/>
                <a:cs typeface="Tahoma" pitchFamily="34" charset="0"/>
              </a:rPr>
              <a:t>I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n patients with proven </a:t>
            </a:r>
            <a:r>
              <a:rPr lang="en-GB" sz="1100" dirty="0" err="1">
                <a:ea typeface="Tahoma" pitchFamily="34" charset="0"/>
                <a:cs typeface="Tahoma" pitchFamily="34" charset="0"/>
              </a:rPr>
              <a:t>extracardiac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 </a:t>
            </a:r>
            <a:r>
              <a:rPr lang="en-GB" sz="1100" b="1" dirty="0" err="1">
                <a:ea typeface="Tahoma" pitchFamily="34" charset="0"/>
                <a:cs typeface="Tahoma" pitchFamily="34" charset="0"/>
              </a:rPr>
              <a:t>sarcoidosis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, 15-20% show RV free wall or interventricular septum involvement. RV involvement is associated with a higher risk for mortality from ventricular </a:t>
            </a:r>
            <a:r>
              <a:rPr lang="en-GB" sz="1100" dirty="0" err="1">
                <a:ea typeface="Tahoma" pitchFamily="34" charset="0"/>
                <a:cs typeface="Tahoma" pitchFamily="34" charset="0"/>
              </a:rPr>
              <a:t>tachyarrhythmias</a:t>
            </a:r>
            <a:r>
              <a:rPr lang="en-GB" sz="1100" dirty="0"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4" name="Obrázek 3" descr="HS PET-CT.png"/>
          <p:cNvPicPr>
            <a:picLocks noChangeAspect="1"/>
          </p:cNvPicPr>
          <p:nvPr/>
        </p:nvPicPr>
        <p:blipFill>
          <a:blip r:embed="rId9" cstate="print"/>
          <a:srcRect l="27408" t="6873" r="25712" b="3783"/>
          <a:stretch>
            <a:fillRect/>
          </a:stretch>
        </p:blipFill>
        <p:spPr>
          <a:xfrm>
            <a:off x="6423350" y="2636697"/>
            <a:ext cx="2720650" cy="2376479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27088" y="6165304"/>
            <a:ext cx="5529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Sanz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J,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Sánchez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-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Quintana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D,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Bossone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E,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Bogaard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HJ,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Naeije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Tahoma" pitchFamily="34" charset="0"/>
              </a:rPr>
              <a:t> R. </a:t>
            </a:r>
            <a:r>
              <a:rPr kumimoji="0" lang="en-US" sz="800" b="0" i="0" cap="none" normalizeH="0" baseline="0" dirty="0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Anatomy, Function, and Dysfunction of the Right Ventricle: JACC State-of-the-Art Review. J Am </a:t>
            </a:r>
            <a:r>
              <a:rPr kumimoji="0" lang="en-US" sz="800" b="0" i="0" cap="none" normalizeH="0" baseline="0" dirty="0" err="1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Coll</a:t>
            </a:r>
            <a:r>
              <a:rPr kumimoji="0" lang="en-US" sz="800" b="0" i="0" cap="none" normalizeH="0" baseline="0" dirty="0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800" b="0" i="0" cap="none" normalizeH="0" baseline="0" dirty="0" err="1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Cardiol</a:t>
            </a:r>
            <a:r>
              <a:rPr kumimoji="0" lang="en-US" sz="800" b="0" i="0" cap="none" normalizeH="0" baseline="0" dirty="0">
                <a:ln>
                  <a:noFill/>
                </a:ln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 2019;73:1463-1482.</a:t>
            </a:r>
            <a:endParaRPr kumimoji="0" lang="cs-CZ" sz="1800" b="0" i="0" cap="none" normalizeH="0" baseline="0" dirty="0">
              <a:ln>
                <a:noFill/>
              </a:ln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Obrázek 6"/>
          <p:cNvPicPr/>
          <p:nvPr/>
        </p:nvPicPr>
        <p:blipFill>
          <a:blip r:embed="rId10" cstate="print"/>
          <a:srcRect l="8475" t="15385" r="10718" b="7436"/>
          <a:stretch>
            <a:fillRect/>
          </a:stretch>
        </p:blipFill>
        <p:spPr bwMode="auto">
          <a:xfrm>
            <a:off x="6444208" y="44624"/>
            <a:ext cx="26642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Výsledek obrázku pro arrhythmogenic right ventricular dysplasia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54572" y="1484784"/>
            <a:ext cx="2653932" cy="1080120"/>
          </a:xfrm>
          <a:prstGeom prst="rect">
            <a:avLst/>
          </a:prstGeom>
          <a:noFill/>
        </p:spPr>
      </p:pic>
      <p:sp>
        <p:nvSpPr>
          <p:cNvPr id="2" name="AutoShape 2" descr="https://ars.els-cdn.com/content/image/1-s2.0-S0010865017301534-gr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0724" name="AutoShape 4" descr="https://ars.els-cdn.com/content/image/1-s2.0-S0010865017301534-gr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GCM EMB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44208" y="5064155"/>
            <a:ext cx="1368152" cy="1029141"/>
          </a:xfrm>
          <a:prstGeom prst="rect">
            <a:avLst/>
          </a:prstGeom>
        </p:spPr>
      </p:pic>
      <p:pic>
        <p:nvPicPr>
          <p:cNvPr id="10" name="Obrázek 9" descr="GCM MR.jpg"/>
          <p:cNvPicPr>
            <a:picLocks noChangeAspect="1"/>
          </p:cNvPicPr>
          <p:nvPr/>
        </p:nvPicPr>
        <p:blipFill>
          <a:blip r:embed="rId14" cstate="print"/>
          <a:srcRect l="13251" t="23350" r="18500" b="26045"/>
          <a:stretch>
            <a:fillRect/>
          </a:stretch>
        </p:blipFill>
        <p:spPr>
          <a:xfrm>
            <a:off x="7812360" y="5064155"/>
            <a:ext cx="1331640" cy="1018313"/>
          </a:xfrm>
          <a:prstGeom prst="rect">
            <a:avLst/>
          </a:prstGeom>
        </p:spPr>
      </p:pic>
      <p:pic>
        <p:nvPicPr>
          <p:cNvPr id="11" name="RV PE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79512" y="44623"/>
            <a:ext cx="2014225" cy="1368153"/>
          </a:xfrm>
          <a:prstGeom prst="rect">
            <a:avLst/>
          </a:prstGeom>
        </p:spPr>
      </p:pic>
      <p:pic>
        <p:nvPicPr>
          <p:cNvPr id="12" name="RV PAH 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355976" y="44625"/>
            <a:ext cx="2014223" cy="1368152"/>
          </a:xfrm>
          <a:prstGeom prst="rect">
            <a:avLst/>
          </a:prstGeom>
        </p:spPr>
      </p:pic>
      <p:pic>
        <p:nvPicPr>
          <p:cNvPr id="14" name="RV PE 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2267744" y="44625"/>
            <a:ext cx="2014223" cy="1368151"/>
          </a:xfrm>
          <a:prstGeom prst="rect">
            <a:avLst/>
          </a:prstGeom>
        </p:spPr>
      </p:pic>
      <p:pic>
        <p:nvPicPr>
          <p:cNvPr id="15" name="EF LK 1.avi">
            <a:hlinkClick r:id="" action="ppaction://media"/>
          </p:cNvPr>
          <p:cNvPicPr>
            <a:picLocks noChangeAspect="1"/>
          </p:cNvPicPr>
          <p:nvPr>
            <a:videoFile r:link="rId7"/>
          </p:nvPr>
        </p:nvPicPr>
        <p:blipFill>
          <a:blip r:embed="rId18" cstate="print"/>
          <a:stretch>
            <a:fillRect/>
          </a:stretch>
        </p:blipFill>
        <p:spPr>
          <a:xfrm>
            <a:off x="6444208" y="2689900"/>
            <a:ext cx="1512168" cy="102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3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/>
          <a:stretch/>
        </p:blipFill>
        <p:spPr bwMode="auto">
          <a:xfrm>
            <a:off x="5478771" y="20307"/>
            <a:ext cx="3665229" cy="15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4421430"/>
            <a:ext cx="85347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IVC </a:t>
            </a:r>
            <a:r>
              <a:rPr lang="cs-CZ" sz="1600" dirty="0" err="1"/>
              <a:t>diameter</a:t>
            </a:r>
            <a:r>
              <a:rPr lang="cs-CZ" sz="1600" dirty="0"/>
              <a:t> ≤2.1 </a:t>
            </a:r>
            <a:r>
              <a:rPr lang="en-US" sz="1600" dirty="0"/>
              <a:t>cm that collapses &gt;50% with a sniff suggests </a:t>
            </a:r>
            <a:r>
              <a:rPr lang="en-US" sz="1600" b="1" dirty="0"/>
              <a:t>normal RA</a:t>
            </a:r>
            <a:r>
              <a:rPr lang="cs-CZ" sz="1600" b="1" dirty="0"/>
              <a:t> </a:t>
            </a:r>
            <a:r>
              <a:rPr lang="en-US" sz="1600" b="1" dirty="0"/>
              <a:t>pressure </a:t>
            </a:r>
            <a:r>
              <a:rPr lang="en-US" sz="1600" dirty="0"/>
              <a:t>of 3 mmHg (range, 0-5 mm</a:t>
            </a:r>
            <a:r>
              <a:rPr lang="cs-CZ" sz="1600" dirty="0"/>
              <a:t> </a:t>
            </a:r>
            <a:r>
              <a:rPr lang="en-US" sz="1600" dirty="0"/>
              <a:t>Hg)</a:t>
            </a:r>
            <a:r>
              <a:rPr lang="cs-CZ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IVC diameter</a:t>
            </a:r>
            <a:r>
              <a:rPr lang="cs-CZ" sz="1600" dirty="0"/>
              <a:t> </a:t>
            </a:r>
            <a:r>
              <a:rPr lang="en-US" sz="1600" dirty="0"/>
              <a:t>2.1 cm that collapses &lt;50% with a sniff suggests</a:t>
            </a:r>
            <a:r>
              <a:rPr lang="cs-CZ" sz="1600" dirty="0"/>
              <a:t> </a:t>
            </a:r>
            <a:r>
              <a:rPr lang="en-US" sz="1600" b="1" dirty="0"/>
              <a:t>high RA pressure </a:t>
            </a:r>
            <a:r>
              <a:rPr lang="en-US" sz="1600" dirty="0"/>
              <a:t>of 15 mmHg (range, 10-20 mm Hg).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IVC diameter and collapse do not fit</a:t>
            </a:r>
            <a:r>
              <a:rPr lang="cs-CZ" sz="1600" dirty="0"/>
              <a:t> </a:t>
            </a:r>
            <a:r>
              <a:rPr lang="en-US" sz="1600" dirty="0"/>
              <a:t>this paradigm, an </a:t>
            </a:r>
            <a:r>
              <a:rPr lang="en-US" sz="1600" b="1" dirty="0"/>
              <a:t>intermediate value </a:t>
            </a:r>
            <a:r>
              <a:rPr lang="en-US" sz="1600" dirty="0"/>
              <a:t>of 8 mm Hg (range,</a:t>
            </a:r>
            <a:r>
              <a:rPr lang="cs-CZ" sz="1600" dirty="0"/>
              <a:t> </a:t>
            </a:r>
            <a:r>
              <a:rPr lang="en-US" sz="1600" dirty="0"/>
              <a:t>5-10 mm Hg) may be used.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TV E/E</a:t>
            </a:r>
            <a:r>
              <a:rPr lang="cs-CZ" sz="1600" baseline="-25000" dirty="0"/>
              <a:t>T</a:t>
            </a:r>
            <a:r>
              <a:rPr lang="cs-CZ" sz="1600" dirty="0"/>
              <a:t> &gt;6 </a:t>
            </a:r>
            <a:r>
              <a:rPr lang="en-US" sz="1600" dirty="0"/>
              <a:t>suggests</a:t>
            </a:r>
            <a:r>
              <a:rPr lang="cs-CZ" sz="1600" dirty="0"/>
              <a:t> </a:t>
            </a:r>
            <a:r>
              <a:rPr lang="en-US" sz="1600" b="1" dirty="0"/>
              <a:t>high RA pressure </a:t>
            </a:r>
            <a:endParaRPr lang="cs-CZ" sz="1600" baseline="-25000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cs-CZ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Odhad tlaku v pravé síni</a:t>
            </a:r>
          </a:p>
        </p:txBody>
      </p:sp>
      <p:pic>
        <p:nvPicPr>
          <p:cNvPr id="2" name="VC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87019" y="1702263"/>
            <a:ext cx="3353333" cy="22882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2" y="1700809"/>
            <a:ext cx="3355385" cy="22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0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0"/>
          <a:stretch/>
        </p:blipFill>
        <p:spPr bwMode="auto">
          <a:xfrm>
            <a:off x="611560" y="2107455"/>
            <a:ext cx="5472608" cy="405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15"/>
          <a:stretch/>
        </p:blipFill>
        <p:spPr bwMode="auto">
          <a:xfrm>
            <a:off x="611560" y="1772816"/>
            <a:ext cx="5472608" cy="281218"/>
          </a:xfrm>
          <a:prstGeom prst="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560" y="6197749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r>
              <a:rPr lang="en-GB" altLang="cs-CZ" sz="800" dirty="0">
                <a:latin typeface="Calibri" panose="020F0502020204030204" pitchFamily="34" charset="0"/>
                <a:cs typeface="Calibri" panose="020F0502020204030204" pitchFamily="34" charset="0"/>
              </a:rPr>
              <a:t>W.H. Wilson Tang, and Takeshi </a:t>
            </a:r>
            <a:r>
              <a:rPr lang="en-GB" altLang="cs-CZ" sz="800" dirty="0" err="1">
                <a:latin typeface="Calibri" panose="020F0502020204030204" pitchFamily="34" charset="0"/>
                <a:cs typeface="Calibri" panose="020F0502020204030204" pitchFamily="34" charset="0"/>
              </a:rPr>
              <a:t>Kitai</a:t>
            </a:r>
            <a:r>
              <a:rPr lang="en-GB" altLang="cs-CZ" sz="800" dirty="0">
                <a:latin typeface="Calibri" panose="020F0502020204030204" pitchFamily="34" charset="0"/>
                <a:cs typeface="Calibri" panose="020F0502020204030204" pitchFamily="34" charset="0"/>
              </a:rPr>
              <a:t> JCHF 2016;4:683-686</a:t>
            </a:r>
          </a:p>
        </p:txBody>
      </p:sp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94" y="1584662"/>
            <a:ext cx="2175146" cy="148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94" y="4653136"/>
            <a:ext cx="2175145" cy="148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94" y="3096830"/>
            <a:ext cx="2175146" cy="148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leva 13"/>
          <p:cNvSpPr/>
          <p:nvPr/>
        </p:nvSpPr>
        <p:spPr>
          <a:xfrm rot="10800000">
            <a:off x="6981925" y="4136379"/>
            <a:ext cx="432048" cy="216024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eva 14"/>
          <p:cNvSpPr/>
          <p:nvPr/>
        </p:nvSpPr>
        <p:spPr>
          <a:xfrm rot="10800000">
            <a:off x="6444209" y="2156419"/>
            <a:ext cx="432048" cy="216024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7020272" y="2326811"/>
            <a:ext cx="1296144" cy="0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7524328" y="4221088"/>
            <a:ext cx="792088" cy="0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Šipka doleva 21"/>
          <p:cNvSpPr/>
          <p:nvPr/>
        </p:nvSpPr>
        <p:spPr>
          <a:xfrm rot="5400000">
            <a:off x="7416316" y="5805264"/>
            <a:ext cx="216024" cy="216024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043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/>
          <a:stretch/>
        </p:blipFill>
        <p:spPr bwMode="auto">
          <a:xfrm>
            <a:off x="5478771" y="20307"/>
            <a:ext cx="3665229" cy="15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392898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normal cutoff value for invasively measured </a:t>
            </a:r>
            <a:r>
              <a:rPr lang="en-US" sz="1600" b="1" dirty="0"/>
              <a:t>mean PA pressure</a:t>
            </a:r>
            <a:r>
              <a:rPr lang="cs-CZ" sz="1600" b="1" dirty="0"/>
              <a:t> </a:t>
            </a:r>
            <a:r>
              <a:rPr lang="en-US" sz="1600" dirty="0"/>
              <a:t>is 25 mmHg. In the </a:t>
            </a:r>
            <a:r>
              <a:rPr lang="en-US" sz="1600" dirty="0" err="1"/>
              <a:t>echolab</a:t>
            </a:r>
            <a:r>
              <a:rPr lang="cs-CZ" sz="1600" dirty="0"/>
              <a:t>,</a:t>
            </a:r>
            <a:r>
              <a:rPr lang="en-US" sz="1600" dirty="0"/>
              <a:t> SPAP is more commonly</a:t>
            </a:r>
            <a:r>
              <a:rPr lang="cs-CZ" sz="1600" dirty="0"/>
              <a:t> </a:t>
            </a:r>
            <a:r>
              <a:rPr lang="en-US" sz="1600" dirty="0"/>
              <a:t>measured and reported.</a:t>
            </a:r>
            <a:r>
              <a:rPr lang="cs-CZ" sz="1600" dirty="0"/>
              <a:t> </a:t>
            </a:r>
            <a:r>
              <a:rPr lang="en-US" sz="1600" b="1" dirty="0"/>
              <a:t>RVSP</a:t>
            </a:r>
            <a:r>
              <a:rPr lang="en-US" sz="1600" dirty="0"/>
              <a:t> can be determined from peak TR jet velocity, using</a:t>
            </a:r>
            <a:r>
              <a:rPr lang="cs-CZ" sz="1600" dirty="0"/>
              <a:t> </a:t>
            </a:r>
            <a:r>
              <a:rPr lang="en-US" sz="1600" dirty="0"/>
              <a:t>Bernoulli equation and combining this value with an estimate</a:t>
            </a:r>
            <a:r>
              <a:rPr lang="cs-CZ" sz="1600" dirty="0"/>
              <a:t> </a:t>
            </a:r>
            <a:r>
              <a:rPr lang="en-US" sz="1600" dirty="0"/>
              <a:t>of the RA pressure: RVSP = 4V</a:t>
            </a:r>
            <a:r>
              <a:rPr lang="en-US" sz="1600" baseline="30000" dirty="0"/>
              <a:t>2</a:t>
            </a:r>
            <a:r>
              <a:rPr lang="en-US" sz="1600" dirty="0"/>
              <a:t> + RA</a:t>
            </a:r>
            <a:r>
              <a:rPr lang="cs-CZ" sz="1600" dirty="0"/>
              <a:t>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In </a:t>
            </a:r>
            <a:r>
              <a:rPr lang="cs-CZ" sz="1600" dirty="0" err="1"/>
              <a:t>cases</a:t>
            </a:r>
            <a:r>
              <a:rPr lang="cs-CZ" sz="1600" dirty="0"/>
              <a:t> </a:t>
            </a:r>
            <a:r>
              <a:rPr lang="en-US" sz="1600" dirty="0"/>
              <a:t>in which RVSP is elevated, </a:t>
            </a:r>
            <a:r>
              <a:rPr lang="en-US" sz="1600" b="1" dirty="0"/>
              <a:t>obstruction at RVOT</a:t>
            </a:r>
            <a:r>
              <a:rPr lang="cs-CZ" sz="1600" b="1" dirty="0"/>
              <a:t> </a:t>
            </a:r>
            <a:r>
              <a:rPr lang="en-US" sz="1600" b="1" dirty="0"/>
              <a:t>or </a:t>
            </a:r>
            <a:r>
              <a:rPr lang="cs-CZ" sz="1600" b="1" dirty="0"/>
              <a:t>PV </a:t>
            </a:r>
            <a:r>
              <a:rPr lang="en-US" sz="1600" b="1" dirty="0"/>
              <a:t>should be excluded</a:t>
            </a:r>
            <a:r>
              <a:rPr lang="en-US" sz="1600" dirty="0"/>
              <a:t>, especially in patients with congenital</a:t>
            </a:r>
            <a:r>
              <a:rPr lang="cs-CZ" sz="1600" dirty="0"/>
              <a:t> </a:t>
            </a:r>
            <a:r>
              <a:rPr lang="en-US" sz="1600" dirty="0"/>
              <a:t>heart disease.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Normal resting values </a:t>
            </a:r>
            <a:r>
              <a:rPr lang="en-US" sz="1600" dirty="0"/>
              <a:t>are usually defined</a:t>
            </a:r>
            <a:r>
              <a:rPr lang="cs-CZ" sz="1600" dirty="0"/>
              <a:t> </a:t>
            </a:r>
            <a:r>
              <a:rPr lang="en-US" sz="1600" dirty="0"/>
              <a:t>as a peak TR gradient of 2.8</a:t>
            </a:r>
            <a:r>
              <a:rPr lang="cs-CZ" sz="1600" dirty="0"/>
              <a:t>-</a:t>
            </a:r>
            <a:r>
              <a:rPr lang="en-US" sz="1600" dirty="0"/>
              <a:t>2.9 m/s or a peak systolic</a:t>
            </a:r>
            <a:r>
              <a:rPr lang="cs-CZ" sz="1600" dirty="0"/>
              <a:t> </a:t>
            </a:r>
            <a:r>
              <a:rPr lang="en-US" sz="1600" dirty="0"/>
              <a:t>pressure of 35</a:t>
            </a:r>
            <a:r>
              <a:rPr lang="cs-CZ" sz="1600" dirty="0"/>
              <a:t>/</a:t>
            </a:r>
            <a:r>
              <a:rPr lang="en-US" sz="1600" dirty="0"/>
              <a:t>36 mm Hg, assuming an RA pressure of 3</a:t>
            </a:r>
            <a:r>
              <a:rPr lang="cs-CZ" sz="1600" dirty="0"/>
              <a:t>-</a:t>
            </a:r>
            <a:r>
              <a:rPr lang="en-US" sz="1600" dirty="0"/>
              <a:t>5</a:t>
            </a:r>
            <a:r>
              <a:rPr lang="cs-CZ" sz="1600" dirty="0"/>
              <a:t> </a:t>
            </a:r>
            <a:r>
              <a:rPr lang="en-US" sz="1600" dirty="0"/>
              <a:t>mm Hg. This value may increase with age and increasing </a:t>
            </a:r>
            <a:r>
              <a:rPr lang="cs-CZ" sz="1600" dirty="0"/>
              <a:t>BSA.</a:t>
            </a:r>
          </a:p>
        </p:txBody>
      </p:sp>
      <p:sp>
        <p:nvSpPr>
          <p:cNvPr id="2" name="Obdélník 1"/>
          <p:cNvSpPr/>
          <p:nvPr/>
        </p:nvSpPr>
        <p:spPr>
          <a:xfrm>
            <a:off x="611560" y="1124744"/>
            <a:ext cx="4847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Odhad systolického tlaku v AP</a:t>
            </a:r>
          </a:p>
        </p:txBody>
      </p:sp>
      <p:pic>
        <p:nvPicPr>
          <p:cNvPr id="3" name="PAH T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21" y="1700808"/>
            <a:ext cx="3288238" cy="22438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99" y="1700806"/>
            <a:ext cx="3288238" cy="2243861"/>
          </a:xfrm>
          <a:prstGeom prst="rect">
            <a:avLst/>
          </a:prstGeom>
        </p:spPr>
      </p:pic>
      <p:sp>
        <p:nvSpPr>
          <p:cNvPr id="14" name="Volný tvar 13"/>
          <p:cNvSpPr/>
          <p:nvPr/>
        </p:nvSpPr>
        <p:spPr>
          <a:xfrm>
            <a:off x="4403081" y="2822737"/>
            <a:ext cx="1122655" cy="851531"/>
          </a:xfrm>
          <a:custGeom>
            <a:avLst/>
            <a:gdLst>
              <a:gd name="connsiteX0" fmla="*/ 0 w 1126549"/>
              <a:gd name="connsiteY0" fmla="*/ 7144 h 864394"/>
              <a:gd name="connsiteX1" fmla="*/ 14287 w 1126549"/>
              <a:gd name="connsiteY1" fmla="*/ 23813 h 864394"/>
              <a:gd name="connsiteX2" fmla="*/ 21431 w 1126549"/>
              <a:gd name="connsiteY2" fmla="*/ 30956 h 864394"/>
              <a:gd name="connsiteX3" fmla="*/ 23812 w 1126549"/>
              <a:gd name="connsiteY3" fmla="*/ 38100 h 864394"/>
              <a:gd name="connsiteX4" fmla="*/ 28575 w 1126549"/>
              <a:gd name="connsiteY4" fmla="*/ 45244 h 864394"/>
              <a:gd name="connsiteX5" fmla="*/ 40481 w 1126549"/>
              <a:gd name="connsiteY5" fmla="*/ 73819 h 864394"/>
              <a:gd name="connsiteX6" fmla="*/ 42862 w 1126549"/>
              <a:gd name="connsiteY6" fmla="*/ 92869 h 864394"/>
              <a:gd name="connsiteX7" fmla="*/ 47625 w 1126549"/>
              <a:gd name="connsiteY7" fmla="*/ 104775 h 864394"/>
              <a:gd name="connsiteX8" fmla="*/ 54769 w 1126549"/>
              <a:gd name="connsiteY8" fmla="*/ 126206 h 864394"/>
              <a:gd name="connsiteX9" fmla="*/ 59531 w 1126549"/>
              <a:gd name="connsiteY9" fmla="*/ 150019 h 864394"/>
              <a:gd name="connsiteX10" fmla="*/ 66675 w 1126549"/>
              <a:gd name="connsiteY10" fmla="*/ 195263 h 864394"/>
              <a:gd name="connsiteX11" fmla="*/ 69056 w 1126549"/>
              <a:gd name="connsiteY11" fmla="*/ 202406 h 864394"/>
              <a:gd name="connsiteX12" fmla="*/ 73819 w 1126549"/>
              <a:gd name="connsiteY12" fmla="*/ 209550 h 864394"/>
              <a:gd name="connsiteX13" fmla="*/ 76200 w 1126549"/>
              <a:gd name="connsiteY13" fmla="*/ 219075 h 864394"/>
              <a:gd name="connsiteX14" fmla="*/ 80962 w 1126549"/>
              <a:gd name="connsiteY14" fmla="*/ 230981 h 864394"/>
              <a:gd name="connsiteX15" fmla="*/ 85725 w 1126549"/>
              <a:gd name="connsiteY15" fmla="*/ 283369 h 864394"/>
              <a:gd name="connsiteX16" fmla="*/ 90487 w 1126549"/>
              <a:gd name="connsiteY16" fmla="*/ 311944 h 864394"/>
              <a:gd name="connsiteX17" fmla="*/ 97631 w 1126549"/>
              <a:gd name="connsiteY17" fmla="*/ 350044 h 864394"/>
              <a:gd name="connsiteX18" fmla="*/ 102394 w 1126549"/>
              <a:gd name="connsiteY18" fmla="*/ 359569 h 864394"/>
              <a:gd name="connsiteX19" fmla="*/ 109537 w 1126549"/>
              <a:gd name="connsiteY19" fmla="*/ 388144 h 864394"/>
              <a:gd name="connsiteX20" fmla="*/ 121444 w 1126549"/>
              <a:gd name="connsiteY20" fmla="*/ 409575 h 864394"/>
              <a:gd name="connsiteX21" fmla="*/ 123825 w 1126549"/>
              <a:gd name="connsiteY21" fmla="*/ 431006 h 864394"/>
              <a:gd name="connsiteX22" fmla="*/ 133350 w 1126549"/>
              <a:gd name="connsiteY22" fmla="*/ 447675 h 864394"/>
              <a:gd name="connsiteX23" fmla="*/ 138112 w 1126549"/>
              <a:gd name="connsiteY23" fmla="*/ 471488 h 864394"/>
              <a:gd name="connsiteX24" fmla="*/ 147637 w 1126549"/>
              <a:gd name="connsiteY24" fmla="*/ 490538 h 864394"/>
              <a:gd name="connsiteX25" fmla="*/ 152400 w 1126549"/>
              <a:gd name="connsiteY25" fmla="*/ 507206 h 864394"/>
              <a:gd name="connsiteX26" fmla="*/ 157162 w 1126549"/>
              <a:gd name="connsiteY26" fmla="*/ 545306 h 864394"/>
              <a:gd name="connsiteX27" fmla="*/ 159544 w 1126549"/>
              <a:gd name="connsiteY27" fmla="*/ 552450 h 864394"/>
              <a:gd name="connsiteX28" fmla="*/ 164306 w 1126549"/>
              <a:gd name="connsiteY28" fmla="*/ 576263 h 864394"/>
              <a:gd name="connsiteX29" fmla="*/ 171450 w 1126549"/>
              <a:gd name="connsiteY29" fmla="*/ 604838 h 864394"/>
              <a:gd name="connsiteX30" fmla="*/ 178594 w 1126549"/>
              <a:gd name="connsiteY30" fmla="*/ 609600 h 864394"/>
              <a:gd name="connsiteX31" fmla="*/ 185737 w 1126549"/>
              <a:gd name="connsiteY31" fmla="*/ 631031 h 864394"/>
              <a:gd name="connsiteX32" fmla="*/ 188119 w 1126549"/>
              <a:gd name="connsiteY32" fmla="*/ 640556 h 864394"/>
              <a:gd name="connsiteX33" fmla="*/ 195262 w 1126549"/>
              <a:gd name="connsiteY33" fmla="*/ 647700 h 864394"/>
              <a:gd name="connsiteX34" fmla="*/ 200025 w 1126549"/>
              <a:gd name="connsiteY34" fmla="*/ 654844 h 864394"/>
              <a:gd name="connsiteX35" fmla="*/ 202406 w 1126549"/>
              <a:gd name="connsiteY35" fmla="*/ 666750 h 864394"/>
              <a:gd name="connsiteX36" fmla="*/ 207169 w 1126549"/>
              <a:gd name="connsiteY36" fmla="*/ 673894 h 864394"/>
              <a:gd name="connsiteX37" fmla="*/ 209550 w 1126549"/>
              <a:gd name="connsiteY37" fmla="*/ 681038 h 864394"/>
              <a:gd name="connsiteX38" fmla="*/ 221456 w 1126549"/>
              <a:gd name="connsiteY38" fmla="*/ 695325 h 864394"/>
              <a:gd name="connsiteX39" fmla="*/ 223837 w 1126549"/>
              <a:gd name="connsiteY39" fmla="*/ 704850 h 864394"/>
              <a:gd name="connsiteX40" fmla="*/ 230981 w 1126549"/>
              <a:gd name="connsiteY40" fmla="*/ 711994 h 864394"/>
              <a:gd name="connsiteX41" fmla="*/ 240506 w 1126549"/>
              <a:gd name="connsiteY41" fmla="*/ 723900 h 864394"/>
              <a:gd name="connsiteX42" fmla="*/ 252412 w 1126549"/>
              <a:gd name="connsiteY42" fmla="*/ 745331 h 864394"/>
              <a:gd name="connsiteX43" fmla="*/ 264319 w 1126549"/>
              <a:gd name="connsiteY43" fmla="*/ 759619 h 864394"/>
              <a:gd name="connsiteX44" fmla="*/ 273844 w 1126549"/>
              <a:gd name="connsiteY44" fmla="*/ 771525 h 864394"/>
              <a:gd name="connsiteX45" fmla="*/ 280987 w 1126549"/>
              <a:gd name="connsiteY45" fmla="*/ 783431 h 864394"/>
              <a:gd name="connsiteX46" fmla="*/ 300037 w 1126549"/>
              <a:gd name="connsiteY46" fmla="*/ 797719 h 864394"/>
              <a:gd name="connsiteX47" fmla="*/ 314325 w 1126549"/>
              <a:gd name="connsiteY47" fmla="*/ 812006 h 864394"/>
              <a:gd name="connsiteX48" fmla="*/ 328612 w 1126549"/>
              <a:gd name="connsiteY48" fmla="*/ 821531 h 864394"/>
              <a:gd name="connsiteX49" fmla="*/ 335756 w 1126549"/>
              <a:gd name="connsiteY49" fmla="*/ 826294 h 864394"/>
              <a:gd name="connsiteX50" fmla="*/ 352425 w 1126549"/>
              <a:gd name="connsiteY50" fmla="*/ 833438 h 864394"/>
              <a:gd name="connsiteX51" fmla="*/ 366712 w 1126549"/>
              <a:gd name="connsiteY51" fmla="*/ 838200 h 864394"/>
              <a:gd name="connsiteX52" fmla="*/ 373856 w 1126549"/>
              <a:gd name="connsiteY52" fmla="*/ 845344 h 864394"/>
              <a:gd name="connsiteX53" fmla="*/ 397669 w 1126549"/>
              <a:gd name="connsiteY53" fmla="*/ 852488 h 864394"/>
              <a:gd name="connsiteX54" fmla="*/ 428625 w 1126549"/>
              <a:gd name="connsiteY54" fmla="*/ 859631 h 864394"/>
              <a:gd name="connsiteX55" fmla="*/ 464344 w 1126549"/>
              <a:gd name="connsiteY55" fmla="*/ 864394 h 864394"/>
              <a:gd name="connsiteX56" fmla="*/ 528637 w 1126549"/>
              <a:gd name="connsiteY56" fmla="*/ 862013 h 864394"/>
              <a:gd name="connsiteX57" fmla="*/ 554831 w 1126549"/>
              <a:gd name="connsiteY57" fmla="*/ 854869 h 864394"/>
              <a:gd name="connsiteX58" fmla="*/ 569119 w 1126549"/>
              <a:gd name="connsiteY58" fmla="*/ 840581 h 864394"/>
              <a:gd name="connsiteX59" fmla="*/ 576262 w 1126549"/>
              <a:gd name="connsiteY59" fmla="*/ 835819 h 864394"/>
              <a:gd name="connsiteX60" fmla="*/ 592931 w 1126549"/>
              <a:gd name="connsiteY60" fmla="*/ 821531 h 864394"/>
              <a:gd name="connsiteX61" fmla="*/ 611981 w 1126549"/>
              <a:gd name="connsiteY61" fmla="*/ 814388 h 864394"/>
              <a:gd name="connsiteX62" fmla="*/ 626269 w 1126549"/>
              <a:gd name="connsiteY62" fmla="*/ 807244 h 864394"/>
              <a:gd name="connsiteX63" fmla="*/ 640556 w 1126549"/>
              <a:gd name="connsiteY63" fmla="*/ 792956 h 864394"/>
              <a:gd name="connsiteX64" fmla="*/ 647700 w 1126549"/>
              <a:gd name="connsiteY64" fmla="*/ 785813 h 864394"/>
              <a:gd name="connsiteX65" fmla="*/ 661987 w 1126549"/>
              <a:gd name="connsiteY65" fmla="*/ 776288 h 864394"/>
              <a:gd name="connsiteX66" fmla="*/ 669131 w 1126549"/>
              <a:gd name="connsiteY66" fmla="*/ 771525 h 864394"/>
              <a:gd name="connsiteX67" fmla="*/ 690562 w 1126549"/>
              <a:gd name="connsiteY67" fmla="*/ 750094 h 864394"/>
              <a:gd name="connsiteX68" fmla="*/ 697706 w 1126549"/>
              <a:gd name="connsiteY68" fmla="*/ 742950 h 864394"/>
              <a:gd name="connsiteX69" fmla="*/ 704850 w 1126549"/>
              <a:gd name="connsiteY69" fmla="*/ 735806 h 864394"/>
              <a:gd name="connsiteX70" fmla="*/ 719137 w 1126549"/>
              <a:gd name="connsiteY70" fmla="*/ 721519 h 864394"/>
              <a:gd name="connsiteX71" fmla="*/ 721519 w 1126549"/>
              <a:gd name="connsiteY71" fmla="*/ 714375 h 864394"/>
              <a:gd name="connsiteX72" fmla="*/ 728662 w 1126549"/>
              <a:gd name="connsiteY72" fmla="*/ 711994 h 864394"/>
              <a:gd name="connsiteX73" fmla="*/ 735806 w 1126549"/>
              <a:gd name="connsiteY73" fmla="*/ 704850 h 864394"/>
              <a:gd name="connsiteX74" fmla="*/ 750094 w 1126549"/>
              <a:gd name="connsiteY74" fmla="*/ 690563 h 864394"/>
              <a:gd name="connsiteX75" fmla="*/ 757237 w 1126549"/>
              <a:gd name="connsiteY75" fmla="*/ 683419 h 864394"/>
              <a:gd name="connsiteX76" fmla="*/ 773906 w 1126549"/>
              <a:gd name="connsiteY76" fmla="*/ 678656 h 864394"/>
              <a:gd name="connsiteX77" fmla="*/ 792956 w 1126549"/>
              <a:gd name="connsiteY77" fmla="*/ 661988 h 864394"/>
              <a:gd name="connsiteX78" fmla="*/ 807244 w 1126549"/>
              <a:gd name="connsiteY78" fmla="*/ 650081 h 864394"/>
              <a:gd name="connsiteX79" fmla="*/ 809625 w 1126549"/>
              <a:gd name="connsiteY79" fmla="*/ 638175 h 864394"/>
              <a:gd name="connsiteX80" fmla="*/ 821531 w 1126549"/>
              <a:gd name="connsiteY80" fmla="*/ 623888 h 864394"/>
              <a:gd name="connsiteX81" fmla="*/ 833437 w 1126549"/>
              <a:gd name="connsiteY81" fmla="*/ 602456 h 864394"/>
              <a:gd name="connsiteX82" fmla="*/ 842962 w 1126549"/>
              <a:gd name="connsiteY82" fmla="*/ 583406 h 864394"/>
              <a:gd name="connsiteX83" fmla="*/ 845344 w 1126549"/>
              <a:gd name="connsiteY83" fmla="*/ 573881 h 864394"/>
              <a:gd name="connsiteX84" fmla="*/ 854869 w 1126549"/>
              <a:gd name="connsiteY84" fmla="*/ 566738 h 864394"/>
              <a:gd name="connsiteX85" fmla="*/ 862012 w 1126549"/>
              <a:gd name="connsiteY85" fmla="*/ 559594 h 864394"/>
              <a:gd name="connsiteX86" fmla="*/ 871537 w 1126549"/>
              <a:gd name="connsiteY86" fmla="*/ 540544 h 864394"/>
              <a:gd name="connsiteX87" fmla="*/ 883444 w 1126549"/>
              <a:gd name="connsiteY87" fmla="*/ 526256 h 864394"/>
              <a:gd name="connsiteX88" fmla="*/ 890587 w 1126549"/>
              <a:gd name="connsiteY88" fmla="*/ 511969 h 864394"/>
              <a:gd name="connsiteX89" fmla="*/ 904875 w 1126549"/>
              <a:gd name="connsiteY89" fmla="*/ 492919 h 864394"/>
              <a:gd name="connsiteX90" fmla="*/ 907256 w 1126549"/>
              <a:gd name="connsiteY90" fmla="*/ 485775 h 864394"/>
              <a:gd name="connsiteX91" fmla="*/ 919162 w 1126549"/>
              <a:gd name="connsiteY91" fmla="*/ 471488 h 864394"/>
              <a:gd name="connsiteX92" fmla="*/ 921544 w 1126549"/>
              <a:gd name="connsiteY92" fmla="*/ 464344 h 864394"/>
              <a:gd name="connsiteX93" fmla="*/ 926306 w 1126549"/>
              <a:gd name="connsiteY93" fmla="*/ 457200 h 864394"/>
              <a:gd name="connsiteX94" fmla="*/ 933450 w 1126549"/>
              <a:gd name="connsiteY94" fmla="*/ 442913 h 864394"/>
              <a:gd name="connsiteX95" fmla="*/ 940594 w 1126549"/>
              <a:gd name="connsiteY95" fmla="*/ 438150 h 864394"/>
              <a:gd name="connsiteX96" fmla="*/ 942975 w 1126549"/>
              <a:gd name="connsiteY96" fmla="*/ 431006 h 864394"/>
              <a:gd name="connsiteX97" fmla="*/ 947737 w 1126549"/>
              <a:gd name="connsiteY97" fmla="*/ 419100 h 864394"/>
              <a:gd name="connsiteX98" fmla="*/ 950119 w 1126549"/>
              <a:gd name="connsiteY98" fmla="*/ 409575 h 864394"/>
              <a:gd name="connsiteX99" fmla="*/ 954881 w 1126549"/>
              <a:gd name="connsiteY99" fmla="*/ 402431 h 864394"/>
              <a:gd name="connsiteX100" fmla="*/ 959644 w 1126549"/>
              <a:gd name="connsiteY100" fmla="*/ 388144 h 864394"/>
              <a:gd name="connsiteX101" fmla="*/ 964406 w 1126549"/>
              <a:gd name="connsiteY101" fmla="*/ 381000 h 864394"/>
              <a:gd name="connsiteX102" fmla="*/ 966787 w 1126549"/>
              <a:gd name="connsiteY102" fmla="*/ 373856 h 864394"/>
              <a:gd name="connsiteX103" fmla="*/ 976312 w 1126549"/>
              <a:gd name="connsiteY103" fmla="*/ 369094 h 864394"/>
              <a:gd name="connsiteX104" fmla="*/ 983456 w 1126549"/>
              <a:gd name="connsiteY104" fmla="*/ 352425 h 864394"/>
              <a:gd name="connsiteX105" fmla="*/ 990600 w 1126549"/>
              <a:gd name="connsiteY105" fmla="*/ 338138 h 864394"/>
              <a:gd name="connsiteX106" fmla="*/ 1000125 w 1126549"/>
              <a:gd name="connsiteY106" fmla="*/ 316706 h 864394"/>
              <a:gd name="connsiteX107" fmla="*/ 1007269 w 1126549"/>
              <a:gd name="connsiteY107" fmla="*/ 292894 h 864394"/>
              <a:gd name="connsiteX108" fmla="*/ 1009650 w 1126549"/>
              <a:gd name="connsiteY108" fmla="*/ 283369 h 864394"/>
              <a:gd name="connsiteX109" fmla="*/ 1014412 w 1126549"/>
              <a:gd name="connsiteY109" fmla="*/ 276225 h 864394"/>
              <a:gd name="connsiteX110" fmla="*/ 1021556 w 1126549"/>
              <a:gd name="connsiteY110" fmla="*/ 257175 h 864394"/>
              <a:gd name="connsiteX111" fmla="*/ 1028700 w 1126549"/>
              <a:gd name="connsiteY111" fmla="*/ 235744 h 864394"/>
              <a:gd name="connsiteX112" fmla="*/ 1035844 w 1126549"/>
              <a:gd name="connsiteY112" fmla="*/ 228600 h 864394"/>
              <a:gd name="connsiteX113" fmla="*/ 1042987 w 1126549"/>
              <a:gd name="connsiteY113" fmla="*/ 214313 h 864394"/>
              <a:gd name="connsiteX114" fmla="*/ 1045369 w 1126549"/>
              <a:gd name="connsiteY114" fmla="*/ 207169 h 864394"/>
              <a:gd name="connsiteX115" fmla="*/ 1052512 w 1126549"/>
              <a:gd name="connsiteY115" fmla="*/ 200025 h 864394"/>
              <a:gd name="connsiteX116" fmla="*/ 1057275 w 1126549"/>
              <a:gd name="connsiteY116" fmla="*/ 190500 h 864394"/>
              <a:gd name="connsiteX117" fmla="*/ 1059656 w 1126549"/>
              <a:gd name="connsiteY117" fmla="*/ 180975 h 864394"/>
              <a:gd name="connsiteX118" fmla="*/ 1064419 w 1126549"/>
              <a:gd name="connsiteY118" fmla="*/ 173831 h 864394"/>
              <a:gd name="connsiteX119" fmla="*/ 1066800 w 1126549"/>
              <a:gd name="connsiteY119" fmla="*/ 161925 h 864394"/>
              <a:gd name="connsiteX120" fmla="*/ 1073944 w 1126549"/>
              <a:gd name="connsiteY120" fmla="*/ 147638 h 864394"/>
              <a:gd name="connsiteX121" fmla="*/ 1076325 w 1126549"/>
              <a:gd name="connsiteY121" fmla="*/ 138113 h 864394"/>
              <a:gd name="connsiteX122" fmla="*/ 1081087 w 1126549"/>
              <a:gd name="connsiteY122" fmla="*/ 130969 h 864394"/>
              <a:gd name="connsiteX123" fmla="*/ 1088231 w 1126549"/>
              <a:gd name="connsiteY123" fmla="*/ 109538 h 864394"/>
              <a:gd name="connsiteX124" fmla="*/ 1095375 w 1126549"/>
              <a:gd name="connsiteY124" fmla="*/ 107156 h 864394"/>
              <a:gd name="connsiteX125" fmla="*/ 1102519 w 1126549"/>
              <a:gd name="connsiteY125" fmla="*/ 90488 h 864394"/>
              <a:gd name="connsiteX126" fmla="*/ 1109662 w 1126549"/>
              <a:gd name="connsiteY126" fmla="*/ 71438 h 864394"/>
              <a:gd name="connsiteX127" fmla="*/ 1116806 w 1126549"/>
              <a:gd name="connsiteY127" fmla="*/ 42863 h 864394"/>
              <a:gd name="connsiteX128" fmla="*/ 1123950 w 1126549"/>
              <a:gd name="connsiteY128" fmla="*/ 19050 h 864394"/>
              <a:gd name="connsiteX129" fmla="*/ 1126331 w 1126549"/>
              <a:gd name="connsiteY129" fmla="*/ 11906 h 864394"/>
              <a:gd name="connsiteX130" fmla="*/ 1126331 w 1126549"/>
              <a:gd name="connsiteY130" fmla="*/ 0 h 8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126549" h="864394">
                <a:moveTo>
                  <a:pt x="0" y="7144"/>
                </a:moveTo>
                <a:cubicBezTo>
                  <a:pt x="4762" y="12700"/>
                  <a:pt x="9392" y="18374"/>
                  <a:pt x="14287" y="23813"/>
                </a:cubicBezTo>
                <a:cubicBezTo>
                  <a:pt x="16540" y="26316"/>
                  <a:pt x="19563" y="28154"/>
                  <a:pt x="21431" y="30956"/>
                </a:cubicBezTo>
                <a:cubicBezTo>
                  <a:pt x="22823" y="33045"/>
                  <a:pt x="22689" y="35855"/>
                  <a:pt x="23812" y="38100"/>
                </a:cubicBezTo>
                <a:cubicBezTo>
                  <a:pt x="25092" y="40660"/>
                  <a:pt x="26987" y="42863"/>
                  <a:pt x="28575" y="45244"/>
                </a:cubicBezTo>
                <a:cubicBezTo>
                  <a:pt x="36624" y="69390"/>
                  <a:pt x="31542" y="60409"/>
                  <a:pt x="40481" y="73819"/>
                </a:cubicBezTo>
                <a:cubicBezTo>
                  <a:pt x="41275" y="80169"/>
                  <a:pt x="41423" y="86633"/>
                  <a:pt x="42862" y="92869"/>
                </a:cubicBezTo>
                <a:cubicBezTo>
                  <a:pt x="43823" y="97034"/>
                  <a:pt x="46187" y="100750"/>
                  <a:pt x="47625" y="104775"/>
                </a:cubicBezTo>
                <a:cubicBezTo>
                  <a:pt x="50158" y="111866"/>
                  <a:pt x="52853" y="118924"/>
                  <a:pt x="54769" y="126206"/>
                </a:cubicBezTo>
                <a:cubicBezTo>
                  <a:pt x="56829" y="134034"/>
                  <a:pt x="58124" y="142047"/>
                  <a:pt x="59531" y="150019"/>
                </a:cubicBezTo>
                <a:cubicBezTo>
                  <a:pt x="65812" y="185615"/>
                  <a:pt x="56629" y="145035"/>
                  <a:pt x="66675" y="195263"/>
                </a:cubicBezTo>
                <a:cubicBezTo>
                  <a:pt x="67167" y="197724"/>
                  <a:pt x="67934" y="200161"/>
                  <a:pt x="69056" y="202406"/>
                </a:cubicBezTo>
                <a:cubicBezTo>
                  <a:pt x="70336" y="204966"/>
                  <a:pt x="72231" y="207169"/>
                  <a:pt x="73819" y="209550"/>
                </a:cubicBezTo>
                <a:cubicBezTo>
                  <a:pt x="74613" y="212725"/>
                  <a:pt x="75165" y="215970"/>
                  <a:pt x="76200" y="219075"/>
                </a:cubicBezTo>
                <a:cubicBezTo>
                  <a:pt x="77552" y="223130"/>
                  <a:pt x="80336" y="226753"/>
                  <a:pt x="80962" y="230981"/>
                </a:cubicBezTo>
                <a:cubicBezTo>
                  <a:pt x="83532" y="248326"/>
                  <a:pt x="82843" y="266073"/>
                  <a:pt x="85725" y="283369"/>
                </a:cubicBezTo>
                <a:cubicBezTo>
                  <a:pt x="87312" y="292894"/>
                  <a:pt x="88981" y="302406"/>
                  <a:pt x="90487" y="311944"/>
                </a:cubicBezTo>
                <a:cubicBezTo>
                  <a:pt x="92781" y="326472"/>
                  <a:pt x="93116" y="335370"/>
                  <a:pt x="97631" y="350044"/>
                </a:cubicBezTo>
                <a:cubicBezTo>
                  <a:pt x="98675" y="353437"/>
                  <a:pt x="100806" y="356394"/>
                  <a:pt x="102394" y="359569"/>
                </a:cubicBezTo>
                <a:cubicBezTo>
                  <a:pt x="104775" y="369094"/>
                  <a:pt x="106432" y="378830"/>
                  <a:pt x="109537" y="388144"/>
                </a:cubicBezTo>
                <a:cubicBezTo>
                  <a:pt x="112344" y="396567"/>
                  <a:pt x="116746" y="402529"/>
                  <a:pt x="121444" y="409575"/>
                </a:cubicBezTo>
                <a:cubicBezTo>
                  <a:pt x="122238" y="416719"/>
                  <a:pt x="122209" y="424002"/>
                  <a:pt x="123825" y="431006"/>
                </a:cubicBezTo>
                <a:cubicBezTo>
                  <a:pt x="124892" y="435629"/>
                  <a:pt x="130629" y="443594"/>
                  <a:pt x="133350" y="447675"/>
                </a:cubicBezTo>
                <a:cubicBezTo>
                  <a:pt x="141180" y="471167"/>
                  <a:pt x="127161" y="427685"/>
                  <a:pt x="138112" y="471488"/>
                </a:cubicBezTo>
                <a:cubicBezTo>
                  <a:pt x="142229" y="487957"/>
                  <a:pt x="141648" y="478561"/>
                  <a:pt x="147637" y="490538"/>
                </a:cubicBezTo>
                <a:cubicBezTo>
                  <a:pt x="149013" y="493290"/>
                  <a:pt x="152072" y="505020"/>
                  <a:pt x="152400" y="507206"/>
                </a:cubicBezTo>
                <a:cubicBezTo>
                  <a:pt x="154298" y="519863"/>
                  <a:pt x="155166" y="532664"/>
                  <a:pt x="157162" y="545306"/>
                </a:cubicBezTo>
                <a:cubicBezTo>
                  <a:pt x="157554" y="547785"/>
                  <a:pt x="158980" y="550004"/>
                  <a:pt x="159544" y="552450"/>
                </a:cubicBezTo>
                <a:cubicBezTo>
                  <a:pt x="161364" y="560338"/>
                  <a:pt x="162814" y="568307"/>
                  <a:pt x="164306" y="576263"/>
                </a:cubicBezTo>
                <a:cubicBezTo>
                  <a:pt x="165817" y="584322"/>
                  <a:pt x="166923" y="597595"/>
                  <a:pt x="171450" y="604838"/>
                </a:cubicBezTo>
                <a:cubicBezTo>
                  <a:pt x="172967" y="607265"/>
                  <a:pt x="176213" y="608013"/>
                  <a:pt x="178594" y="609600"/>
                </a:cubicBezTo>
                <a:cubicBezTo>
                  <a:pt x="184297" y="643823"/>
                  <a:pt x="176607" y="609728"/>
                  <a:pt x="185737" y="631031"/>
                </a:cubicBezTo>
                <a:cubicBezTo>
                  <a:pt x="187026" y="634039"/>
                  <a:pt x="186495" y="637714"/>
                  <a:pt x="188119" y="640556"/>
                </a:cubicBezTo>
                <a:cubicBezTo>
                  <a:pt x="189790" y="643480"/>
                  <a:pt x="193106" y="645113"/>
                  <a:pt x="195262" y="647700"/>
                </a:cubicBezTo>
                <a:cubicBezTo>
                  <a:pt x="197094" y="649899"/>
                  <a:pt x="198437" y="652463"/>
                  <a:pt x="200025" y="654844"/>
                </a:cubicBezTo>
                <a:cubicBezTo>
                  <a:pt x="200819" y="658813"/>
                  <a:pt x="200985" y="662960"/>
                  <a:pt x="202406" y="666750"/>
                </a:cubicBezTo>
                <a:cubicBezTo>
                  <a:pt x="203411" y="669430"/>
                  <a:pt x="205889" y="671334"/>
                  <a:pt x="207169" y="673894"/>
                </a:cubicBezTo>
                <a:cubicBezTo>
                  <a:pt x="208292" y="676139"/>
                  <a:pt x="208428" y="678793"/>
                  <a:pt x="209550" y="681038"/>
                </a:cubicBezTo>
                <a:cubicBezTo>
                  <a:pt x="212865" y="687668"/>
                  <a:pt x="216190" y="690059"/>
                  <a:pt x="221456" y="695325"/>
                </a:cubicBezTo>
                <a:cubicBezTo>
                  <a:pt x="222250" y="698500"/>
                  <a:pt x="222213" y="702008"/>
                  <a:pt x="223837" y="704850"/>
                </a:cubicBezTo>
                <a:cubicBezTo>
                  <a:pt x="225508" y="707774"/>
                  <a:pt x="228763" y="709460"/>
                  <a:pt x="230981" y="711994"/>
                </a:cubicBezTo>
                <a:cubicBezTo>
                  <a:pt x="234328" y="715819"/>
                  <a:pt x="237517" y="719790"/>
                  <a:pt x="240506" y="723900"/>
                </a:cubicBezTo>
                <a:cubicBezTo>
                  <a:pt x="264538" y="756944"/>
                  <a:pt x="242471" y="725449"/>
                  <a:pt x="252412" y="745331"/>
                </a:cubicBezTo>
                <a:cubicBezTo>
                  <a:pt x="255727" y="751961"/>
                  <a:pt x="259053" y="754353"/>
                  <a:pt x="264319" y="759619"/>
                </a:cubicBezTo>
                <a:cubicBezTo>
                  <a:pt x="269813" y="776104"/>
                  <a:pt x="262094" y="757816"/>
                  <a:pt x="273844" y="771525"/>
                </a:cubicBezTo>
                <a:cubicBezTo>
                  <a:pt x="276856" y="775039"/>
                  <a:pt x="278210" y="779728"/>
                  <a:pt x="280987" y="783431"/>
                </a:cubicBezTo>
                <a:cubicBezTo>
                  <a:pt x="289221" y="794410"/>
                  <a:pt x="288243" y="788070"/>
                  <a:pt x="300037" y="797719"/>
                </a:cubicBezTo>
                <a:cubicBezTo>
                  <a:pt x="305250" y="801984"/>
                  <a:pt x="308721" y="808270"/>
                  <a:pt x="314325" y="812006"/>
                </a:cubicBezTo>
                <a:lnTo>
                  <a:pt x="328612" y="821531"/>
                </a:lnTo>
                <a:cubicBezTo>
                  <a:pt x="330993" y="823119"/>
                  <a:pt x="333041" y="825389"/>
                  <a:pt x="335756" y="826294"/>
                </a:cubicBezTo>
                <a:cubicBezTo>
                  <a:pt x="358747" y="833957"/>
                  <a:pt x="323007" y="821670"/>
                  <a:pt x="352425" y="833438"/>
                </a:cubicBezTo>
                <a:cubicBezTo>
                  <a:pt x="357086" y="835302"/>
                  <a:pt x="361950" y="836613"/>
                  <a:pt x="366712" y="838200"/>
                </a:cubicBezTo>
                <a:cubicBezTo>
                  <a:pt x="369093" y="840581"/>
                  <a:pt x="371116" y="843387"/>
                  <a:pt x="373856" y="845344"/>
                </a:cubicBezTo>
                <a:cubicBezTo>
                  <a:pt x="383010" y="851882"/>
                  <a:pt x="386259" y="850043"/>
                  <a:pt x="397669" y="852488"/>
                </a:cubicBezTo>
                <a:cubicBezTo>
                  <a:pt x="410360" y="855208"/>
                  <a:pt x="416661" y="857836"/>
                  <a:pt x="428625" y="859631"/>
                </a:cubicBezTo>
                <a:cubicBezTo>
                  <a:pt x="440504" y="861413"/>
                  <a:pt x="452438" y="862806"/>
                  <a:pt x="464344" y="864394"/>
                </a:cubicBezTo>
                <a:cubicBezTo>
                  <a:pt x="485775" y="863600"/>
                  <a:pt x="507270" y="863845"/>
                  <a:pt x="528637" y="862013"/>
                </a:cubicBezTo>
                <a:cubicBezTo>
                  <a:pt x="535863" y="861394"/>
                  <a:pt x="546946" y="857497"/>
                  <a:pt x="554831" y="854869"/>
                </a:cubicBezTo>
                <a:cubicBezTo>
                  <a:pt x="559594" y="850106"/>
                  <a:pt x="563515" y="844317"/>
                  <a:pt x="569119" y="840581"/>
                </a:cubicBezTo>
                <a:cubicBezTo>
                  <a:pt x="571500" y="838994"/>
                  <a:pt x="574064" y="837651"/>
                  <a:pt x="576262" y="835819"/>
                </a:cubicBezTo>
                <a:cubicBezTo>
                  <a:pt x="583410" y="829863"/>
                  <a:pt x="584015" y="825989"/>
                  <a:pt x="592931" y="821531"/>
                </a:cubicBezTo>
                <a:cubicBezTo>
                  <a:pt x="598997" y="818498"/>
                  <a:pt x="605807" y="817194"/>
                  <a:pt x="611981" y="814388"/>
                </a:cubicBezTo>
                <a:cubicBezTo>
                  <a:pt x="637371" y="802848"/>
                  <a:pt x="602240" y="815253"/>
                  <a:pt x="626269" y="807244"/>
                </a:cubicBezTo>
                <a:lnTo>
                  <a:pt x="640556" y="792956"/>
                </a:lnTo>
                <a:cubicBezTo>
                  <a:pt x="642937" y="790575"/>
                  <a:pt x="644898" y="787681"/>
                  <a:pt x="647700" y="785813"/>
                </a:cubicBezTo>
                <a:lnTo>
                  <a:pt x="661987" y="776288"/>
                </a:lnTo>
                <a:cubicBezTo>
                  <a:pt x="664368" y="774700"/>
                  <a:pt x="667107" y="773549"/>
                  <a:pt x="669131" y="771525"/>
                </a:cubicBezTo>
                <a:lnTo>
                  <a:pt x="690562" y="750094"/>
                </a:lnTo>
                <a:lnTo>
                  <a:pt x="697706" y="742950"/>
                </a:lnTo>
                <a:cubicBezTo>
                  <a:pt x="700087" y="740569"/>
                  <a:pt x="702829" y="738500"/>
                  <a:pt x="704850" y="735806"/>
                </a:cubicBezTo>
                <a:cubicBezTo>
                  <a:pt x="713711" y="723992"/>
                  <a:pt x="708692" y="728482"/>
                  <a:pt x="719137" y="721519"/>
                </a:cubicBezTo>
                <a:cubicBezTo>
                  <a:pt x="719931" y="719138"/>
                  <a:pt x="719744" y="716150"/>
                  <a:pt x="721519" y="714375"/>
                </a:cubicBezTo>
                <a:cubicBezTo>
                  <a:pt x="723294" y="712600"/>
                  <a:pt x="726574" y="713386"/>
                  <a:pt x="728662" y="711994"/>
                </a:cubicBezTo>
                <a:cubicBezTo>
                  <a:pt x="731464" y="710126"/>
                  <a:pt x="733650" y="707437"/>
                  <a:pt x="735806" y="704850"/>
                </a:cubicBezTo>
                <a:cubicBezTo>
                  <a:pt x="751529" y="685983"/>
                  <a:pt x="726135" y="711100"/>
                  <a:pt x="750094" y="690563"/>
                </a:cubicBezTo>
                <a:cubicBezTo>
                  <a:pt x="752651" y="688371"/>
                  <a:pt x="754225" y="684925"/>
                  <a:pt x="757237" y="683419"/>
                </a:cubicBezTo>
                <a:cubicBezTo>
                  <a:pt x="762406" y="680835"/>
                  <a:pt x="768350" y="680244"/>
                  <a:pt x="773906" y="678656"/>
                </a:cubicBezTo>
                <a:cubicBezTo>
                  <a:pt x="801540" y="657932"/>
                  <a:pt x="764200" y="686637"/>
                  <a:pt x="792956" y="661988"/>
                </a:cubicBezTo>
                <a:cubicBezTo>
                  <a:pt x="816163" y="642096"/>
                  <a:pt x="782472" y="674853"/>
                  <a:pt x="807244" y="650081"/>
                </a:cubicBezTo>
                <a:cubicBezTo>
                  <a:pt x="808038" y="646112"/>
                  <a:pt x="808204" y="641965"/>
                  <a:pt x="809625" y="638175"/>
                </a:cubicBezTo>
                <a:cubicBezTo>
                  <a:pt x="811615" y="632868"/>
                  <a:pt x="817823" y="627596"/>
                  <a:pt x="821531" y="623888"/>
                </a:cubicBezTo>
                <a:cubicBezTo>
                  <a:pt x="827937" y="598262"/>
                  <a:pt x="817531" y="634266"/>
                  <a:pt x="833437" y="602456"/>
                </a:cubicBezTo>
                <a:cubicBezTo>
                  <a:pt x="845605" y="578122"/>
                  <a:pt x="825365" y="601005"/>
                  <a:pt x="842962" y="583406"/>
                </a:cubicBezTo>
                <a:cubicBezTo>
                  <a:pt x="843756" y="580231"/>
                  <a:pt x="843442" y="576544"/>
                  <a:pt x="845344" y="573881"/>
                </a:cubicBezTo>
                <a:cubicBezTo>
                  <a:pt x="847651" y="570652"/>
                  <a:pt x="851856" y="569321"/>
                  <a:pt x="854869" y="566738"/>
                </a:cubicBezTo>
                <a:cubicBezTo>
                  <a:pt x="857426" y="564546"/>
                  <a:pt x="859856" y="562181"/>
                  <a:pt x="862012" y="559594"/>
                </a:cubicBezTo>
                <a:cubicBezTo>
                  <a:pt x="868911" y="551315"/>
                  <a:pt x="866063" y="551492"/>
                  <a:pt x="871537" y="540544"/>
                </a:cubicBezTo>
                <a:cubicBezTo>
                  <a:pt x="874852" y="533914"/>
                  <a:pt x="878178" y="531522"/>
                  <a:pt x="883444" y="526256"/>
                </a:cubicBezTo>
                <a:cubicBezTo>
                  <a:pt x="887115" y="515244"/>
                  <a:pt x="883994" y="522518"/>
                  <a:pt x="890587" y="511969"/>
                </a:cubicBezTo>
                <a:cubicBezTo>
                  <a:pt x="900448" y="496191"/>
                  <a:pt x="893742" y="504052"/>
                  <a:pt x="904875" y="492919"/>
                </a:cubicBezTo>
                <a:cubicBezTo>
                  <a:pt x="905669" y="490538"/>
                  <a:pt x="905864" y="487864"/>
                  <a:pt x="907256" y="485775"/>
                </a:cubicBezTo>
                <a:cubicBezTo>
                  <a:pt x="917792" y="469971"/>
                  <a:pt x="911369" y="487073"/>
                  <a:pt x="919162" y="471488"/>
                </a:cubicBezTo>
                <a:cubicBezTo>
                  <a:pt x="920285" y="469243"/>
                  <a:pt x="920421" y="466589"/>
                  <a:pt x="921544" y="464344"/>
                </a:cubicBezTo>
                <a:cubicBezTo>
                  <a:pt x="922824" y="461784"/>
                  <a:pt x="925026" y="459760"/>
                  <a:pt x="926306" y="457200"/>
                </a:cubicBezTo>
                <a:cubicBezTo>
                  <a:pt x="930180" y="449452"/>
                  <a:pt x="926624" y="449738"/>
                  <a:pt x="933450" y="442913"/>
                </a:cubicBezTo>
                <a:cubicBezTo>
                  <a:pt x="935474" y="440889"/>
                  <a:pt x="938213" y="439738"/>
                  <a:pt x="940594" y="438150"/>
                </a:cubicBezTo>
                <a:cubicBezTo>
                  <a:pt x="941388" y="435769"/>
                  <a:pt x="942094" y="433356"/>
                  <a:pt x="942975" y="431006"/>
                </a:cubicBezTo>
                <a:cubicBezTo>
                  <a:pt x="944476" y="427004"/>
                  <a:pt x="946385" y="423155"/>
                  <a:pt x="947737" y="419100"/>
                </a:cubicBezTo>
                <a:cubicBezTo>
                  <a:pt x="948772" y="415995"/>
                  <a:pt x="948830" y="412583"/>
                  <a:pt x="950119" y="409575"/>
                </a:cubicBezTo>
                <a:cubicBezTo>
                  <a:pt x="951246" y="406945"/>
                  <a:pt x="953719" y="405046"/>
                  <a:pt x="954881" y="402431"/>
                </a:cubicBezTo>
                <a:cubicBezTo>
                  <a:pt x="956920" y="397844"/>
                  <a:pt x="956860" y="392321"/>
                  <a:pt x="959644" y="388144"/>
                </a:cubicBezTo>
                <a:cubicBezTo>
                  <a:pt x="961231" y="385763"/>
                  <a:pt x="963126" y="383560"/>
                  <a:pt x="964406" y="381000"/>
                </a:cubicBezTo>
                <a:cubicBezTo>
                  <a:pt x="965528" y="378755"/>
                  <a:pt x="965012" y="375631"/>
                  <a:pt x="966787" y="373856"/>
                </a:cubicBezTo>
                <a:cubicBezTo>
                  <a:pt x="969297" y="371346"/>
                  <a:pt x="973137" y="370681"/>
                  <a:pt x="976312" y="369094"/>
                </a:cubicBezTo>
                <a:cubicBezTo>
                  <a:pt x="981270" y="349267"/>
                  <a:pt x="975233" y="368873"/>
                  <a:pt x="983456" y="352425"/>
                </a:cubicBezTo>
                <a:cubicBezTo>
                  <a:pt x="993307" y="332721"/>
                  <a:pt x="976960" y="358594"/>
                  <a:pt x="990600" y="338138"/>
                </a:cubicBezTo>
                <a:cubicBezTo>
                  <a:pt x="996267" y="321135"/>
                  <a:pt x="992577" y="328027"/>
                  <a:pt x="1000125" y="316706"/>
                </a:cubicBezTo>
                <a:cubicBezTo>
                  <a:pt x="1003740" y="305860"/>
                  <a:pt x="1003182" y="307881"/>
                  <a:pt x="1007269" y="292894"/>
                </a:cubicBezTo>
                <a:cubicBezTo>
                  <a:pt x="1008130" y="289737"/>
                  <a:pt x="1008361" y="286377"/>
                  <a:pt x="1009650" y="283369"/>
                </a:cubicBezTo>
                <a:cubicBezTo>
                  <a:pt x="1010777" y="280738"/>
                  <a:pt x="1012825" y="278606"/>
                  <a:pt x="1014412" y="276225"/>
                </a:cubicBezTo>
                <a:cubicBezTo>
                  <a:pt x="1020455" y="246022"/>
                  <a:pt x="1012358" y="278640"/>
                  <a:pt x="1021556" y="257175"/>
                </a:cubicBezTo>
                <a:cubicBezTo>
                  <a:pt x="1027124" y="244181"/>
                  <a:pt x="1019913" y="249803"/>
                  <a:pt x="1028700" y="235744"/>
                </a:cubicBezTo>
                <a:cubicBezTo>
                  <a:pt x="1030485" y="232888"/>
                  <a:pt x="1033463" y="230981"/>
                  <a:pt x="1035844" y="228600"/>
                </a:cubicBezTo>
                <a:cubicBezTo>
                  <a:pt x="1041827" y="210649"/>
                  <a:pt x="1033758" y="232770"/>
                  <a:pt x="1042987" y="214313"/>
                </a:cubicBezTo>
                <a:cubicBezTo>
                  <a:pt x="1044110" y="212068"/>
                  <a:pt x="1043977" y="209258"/>
                  <a:pt x="1045369" y="207169"/>
                </a:cubicBezTo>
                <a:cubicBezTo>
                  <a:pt x="1047237" y="204367"/>
                  <a:pt x="1050555" y="202765"/>
                  <a:pt x="1052512" y="200025"/>
                </a:cubicBezTo>
                <a:cubicBezTo>
                  <a:pt x="1054575" y="197136"/>
                  <a:pt x="1055687" y="193675"/>
                  <a:pt x="1057275" y="190500"/>
                </a:cubicBezTo>
                <a:cubicBezTo>
                  <a:pt x="1058069" y="187325"/>
                  <a:pt x="1058367" y="183983"/>
                  <a:pt x="1059656" y="180975"/>
                </a:cubicBezTo>
                <a:cubicBezTo>
                  <a:pt x="1060783" y="178344"/>
                  <a:pt x="1063414" y="176511"/>
                  <a:pt x="1064419" y="173831"/>
                </a:cubicBezTo>
                <a:cubicBezTo>
                  <a:pt x="1065840" y="170041"/>
                  <a:pt x="1065818" y="165851"/>
                  <a:pt x="1066800" y="161925"/>
                </a:cubicBezTo>
                <a:cubicBezTo>
                  <a:pt x="1068772" y="154037"/>
                  <a:pt x="1069286" y="154623"/>
                  <a:pt x="1073944" y="147638"/>
                </a:cubicBezTo>
                <a:cubicBezTo>
                  <a:pt x="1074738" y="144463"/>
                  <a:pt x="1075036" y="141121"/>
                  <a:pt x="1076325" y="138113"/>
                </a:cubicBezTo>
                <a:cubicBezTo>
                  <a:pt x="1077452" y="135482"/>
                  <a:pt x="1080082" y="133649"/>
                  <a:pt x="1081087" y="130969"/>
                </a:cubicBezTo>
                <a:cubicBezTo>
                  <a:pt x="1083976" y="123266"/>
                  <a:pt x="1081826" y="115944"/>
                  <a:pt x="1088231" y="109538"/>
                </a:cubicBezTo>
                <a:cubicBezTo>
                  <a:pt x="1090006" y="107763"/>
                  <a:pt x="1092994" y="107950"/>
                  <a:pt x="1095375" y="107156"/>
                </a:cubicBezTo>
                <a:cubicBezTo>
                  <a:pt x="1103743" y="94604"/>
                  <a:pt x="1097395" y="105861"/>
                  <a:pt x="1102519" y="90488"/>
                </a:cubicBezTo>
                <a:cubicBezTo>
                  <a:pt x="1105649" y="81099"/>
                  <a:pt x="1107435" y="79790"/>
                  <a:pt x="1109662" y="71438"/>
                </a:cubicBezTo>
                <a:cubicBezTo>
                  <a:pt x="1112192" y="61951"/>
                  <a:pt x="1113702" y="52177"/>
                  <a:pt x="1116806" y="42863"/>
                </a:cubicBezTo>
                <a:cubicBezTo>
                  <a:pt x="1122198" y="26684"/>
                  <a:pt x="1115772" y="46311"/>
                  <a:pt x="1123950" y="19050"/>
                </a:cubicBezTo>
                <a:cubicBezTo>
                  <a:pt x="1124671" y="16646"/>
                  <a:pt x="1126020" y="14397"/>
                  <a:pt x="1126331" y="11906"/>
                </a:cubicBezTo>
                <a:cubicBezTo>
                  <a:pt x="1126823" y="7968"/>
                  <a:pt x="1126331" y="3969"/>
                  <a:pt x="1126331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eva 14"/>
          <p:cNvSpPr/>
          <p:nvPr/>
        </p:nvSpPr>
        <p:spPr>
          <a:xfrm>
            <a:off x="5093688" y="3562154"/>
            <a:ext cx="432048" cy="216024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se šipkou 16"/>
          <p:cNvCxnSpPr/>
          <p:nvPr/>
        </p:nvCxnSpPr>
        <p:spPr>
          <a:xfrm flipH="1">
            <a:off x="4902232" y="2822736"/>
            <a:ext cx="4905" cy="84684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37"/>
          <a:stretch/>
        </p:blipFill>
        <p:spPr>
          <a:xfrm>
            <a:off x="6756368" y="1700807"/>
            <a:ext cx="2254523" cy="22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1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75737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611560" y="616530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600" dirty="0" err="1"/>
              <a:t>Micah</a:t>
            </a:r>
            <a:r>
              <a:rPr lang="cs-CZ" sz="600" dirty="0"/>
              <a:t> R. </a:t>
            </a:r>
            <a:r>
              <a:rPr lang="cs-CZ" sz="600" dirty="0" err="1"/>
              <a:t>Fisher</a:t>
            </a:r>
            <a:r>
              <a:rPr lang="cs-CZ" sz="600" dirty="0"/>
              <a:t> </a:t>
            </a:r>
            <a:r>
              <a:rPr lang="cs-CZ" sz="600" dirty="0" err="1"/>
              <a:t>et</a:t>
            </a:r>
            <a:r>
              <a:rPr lang="cs-CZ" sz="600" dirty="0"/>
              <a:t> </a:t>
            </a:r>
            <a:r>
              <a:rPr lang="cs-CZ" sz="600" dirty="0" err="1"/>
              <a:t>al</a:t>
            </a:r>
            <a:r>
              <a:rPr lang="cs-CZ" sz="600" dirty="0"/>
              <a:t>. </a:t>
            </a:r>
            <a:r>
              <a:rPr lang="en-US" sz="600" dirty="0"/>
              <a:t>Am J </a:t>
            </a:r>
            <a:r>
              <a:rPr lang="en-US" sz="600" dirty="0" err="1"/>
              <a:t>Respir</a:t>
            </a:r>
            <a:r>
              <a:rPr lang="en-US" sz="600" dirty="0"/>
              <a:t> </a:t>
            </a:r>
            <a:r>
              <a:rPr lang="en-US" sz="600" dirty="0" err="1"/>
              <a:t>Crit</a:t>
            </a:r>
            <a:r>
              <a:rPr lang="en-US" sz="600" dirty="0"/>
              <a:t> Care</a:t>
            </a:r>
            <a:r>
              <a:rPr lang="cs-CZ" sz="600" dirty="0"/>
              <a:t> </a:t>
            </a:r>
            <a:r>
              <a:rPr lang="en-US" sz="600" dirty="0"/>
              <a:t>2009</a:t>
            </a:r>
            <a:r>
              <a:rPr lang="cs-CZ" sz="600" dirty="0"/>
              <a:t>,</a:t>
            </a:r>
            <a:r>
              <a:rPr lang="en-US" sz="600" dirty="0"/>
              <a:t> Med </a:t>
            </a:r>
            <a:r>
              <a:rPr lang="en-US" sz="600" dirty="0" err="1"/>
              <a:t>Vol</a:t>
            </a:r>
            <a:r>
              <a:rPr lang="en-US" sz="600" dirty="0"/>
              <a:t> 179. pp 615–621, </a:t>
            </a:r>
            <a:endParaRPr lang="cs-CZ" sz="600" dirty="0"/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3613856"/>
            <a:ext cx="3699714" cy="25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613855"/>
            <a:ext cx="4248472" cy="253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t="4141" b="4762"/>
          <a:stretch>
            <a:fillRect/>
          </a:stretch>
        </p:blipFill>
        <p:spPr bwMode="auto">
          <a:xfrm>
            <a:off x="611558" y="1772816"/>
            <a:ext cx="512452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t="2564"/>
          <a:stretch>
            <a:fillRect/>
          </a:stretch>
        </p:blipFill>
        <p:spPr bwMode="auto">
          <a:xfrm>
            <a:off x="5796135" y="1760705"/>
            <a:ext cx="2808313" cy="181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5716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/>
          <a:stretch/>
        </p:blipFill>
        <p:spPr bwMode="auto">
          <a:xfrm>
            <a:off x="5478771" y="20307"/>
            <a:ext cx="3665229" cy="15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4964975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PADP can be estimated from the velocity of the end-diastolic pulmonary</a:t>
            </a:r>
            <a:r>
              <a:rPr lang="cs-CZ" dirty="0"/>
              <a:t> </a:t>
            </a:r>
            <a:r>
              <a:rPr lang="en-US" dirty="0" err="1"/>
              <a:t>regurgitant</a:t>
            </a:r>
            <a:r>
              <a:rPr lang="en-US" dirty="0"/>
              <a:t> jet using the modified Bernoulli equation: [PADP = 4</a:t>
            </a:r>
            <a:r>
              <a:rPr lang="cs-CZ" dirty="0"/>
              <a:t> </a:t>
            </a:r>
            <a:r>
              <a:rPr lang="en-US" dirty="0"/>
              <a:t>(end-diastolic pulmonary </a:t>
            </a:r>
            <a:r>
              <a:rPr lang="en-US" dirty="0" err="1"/>
              <a:t>regurgitant</a:t>
            </a:r>
            <a:r>
              <a:rPr lang="en-US" dirty="0"/>
              <a:t> velocity)2 + RA pressure].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11560" y="1124744"/>
            <a:ext cx="4982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Odhad diastolického tlaku v AP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7"/>
            <a:ext cx="3384376" cy="23094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6" y="1765961"/>
            <a:ext cx="3394423" cy="2316320"/>
          </a:xfrm>
          <a:prstGeom prst="rect">
            <a:avLst/>
          </a:prstGeom>
        </p:spPr>
      </p:pic>
      <p:sp>
        <p:nvSpPr>
          <p:cNvPr id="9" name="Volný tvar 8"/>
          <p:cNvSpPr/>
          <p:nvPr/>
        </p:nvSpPr>
        <p:spPr>
          <a:xfrm>
            <a:off x="1937776" y="2614619"/>
            <a:ext cx="981638" cy="752469"/>
          </a:xfrm>
          <a:custGeom>
            <a:avLst/>
            <a:gdLst>
              <a:gd name="connsiteX0" fmla="*/ 2943 w 981638"/>
              <a:gd name="connsiteY0" fmla="*/ 738181 h 752469"/>
              <a:gd name="connsiteX1" fmla="*/ 2943 w 981638"/>
              <a:gd name="connsiteY1" fmla="*/ 671506 h 752469"/>
              <a:gd name="connsiteX2" fmla="*/ 10087 w 981638"/>
              <a:gd name="connsiteY2" fmla="*/ 616737 h 752469"/>
              <a:gd name="connsiteX3" fmla="*/ 17230 w 981638"/>
              <a:gd name="connsiteY3" fmla="*/ 581019 h 752469"/>
              <a:gd name="connsiteX4" fmla="*/ 19612 w 981638"/>
              <a:gd name="connsiteY4" fmla="*/ 566731 h 752469"/>
              <a:gd name="connsiteX5" fmla="*/ 24374 w 981638"/>
              <a:gd name="connsiteY5" fmla="*/ 557206 h 752469"/>
              <a:gd name="connsiteX6" fmla="*/ 21993 w 981638"/>
              <a:gd name="connsiteY6" fmla="*/ 461956 h 752469"/>
              <a:gd name="connsiteX7" fmla="*/ 19612 w 981638"/>
              <a:gd name="connsiteY7" fmla="*/ 433381 h 752469"/>
              <a:gd name="connsiteX8" fmla="*/ 21993 w 981638"/>
              <a:gd name="connsiteY8" fmla="*/ 128581 h 752469"/>
              <a:gd name="connsiteX9" fmla="*/ 31518 w 981638"/>
              <a:gd name="connsiteY9" fmla="*/ 80956 h 752469"/>
              <a:gd name="connsiteX10" fmla="*/ 38662 w 981638"/>
              <a:gd name="connsiteY10" fmla="*/ 38094 h 752469"/>
              <a:gd name="connsiteX11" fmla="*/ 41043 w 981638"/>
              <a:gd name="connsiteY11" fmla="*/ 19044 h 752469"/>
              <a:gd name="connsiteX12" fmla="*/ 52949 w 981638"/>
              <a:gd name="connsiteY12" fmla="*/ 11900 h 752469"/>
              <a:gd name="connsiteX13" fmla="*/ 91049 w 981638"/>
              <a:gd name="connsiteY13" fmla="*/ 7137 h 752469"/>
              <a:gd name="connsiteX14" fmla="*/ 98193 w 981638"/>
              <a:gd name="connsiteY14" fmla="*/ 14281 h 752469"/>
              <a:gd name="connsiteX15" fmla="*/ 114862 w 981638"/>
              <a:gd name="connsiteY15" fmla="*/ 21425 h 752469"/>
              <a:gd name="connsiteX16" fmla="*/ 119624 w 981638"/>
              <a:gd name="connsiteY16" fmla="*/ 28569 h 752469"/>
              <a:gd name="connsiteX17" fmla="*/ 138674 w 981638"/>
              <a:gd name="connsiteY17" fmla="*/ 42856 h 752469"/>
              <a:gd name="connsiteX18" fmla="*/ 145818 w 981638"/>
              <a:gd name="connsiteY18" fmla="*/ 47619 h 752469"/>
              <a:gd name="connsiteX19" fmla="*/ 152962 w 981638"/>
              <a:gd name="connsiteY19" fmla="*/ 50000 h 752469"/>
              <a:gd name="connsiteX20" fmla="*/ 160105 w 981638"/>
              <a:gd name="connsiteY20" fmla="*/ 57144 h 752469"/>
              <a:gd name="connsiteX21" fmla="*/ 179155 w 981638"/>
              <a:gd name="connsiteY21" fmla="*/ 61906 h 752469"/>
              <a:gd name="connsiteX22" fmla="*/ 186299 w 981638"/>
              <a:gd name="connsiteY22" fmla="*/ 64287 h 752469"/>
              <a:gd name="connsiteX23" fmla="*/ 219637 w 981638"/>
              <a:gd name="connsiteY23" fmla="*/ 76194 h 752469"/>
              <a:gd name="connsiteX24" fmla="*/ 245830 w 981638"/>
              <a:gd name="connsiteY24" fmla="*/ 83337 h 752469"/>
              <a:gd name="connsiteX25" fmla="*/ 252974 w 981638"/>
              <a:gd name="connsiteY25" fmla="*/ 88100 h 752469"/>
              <a:gd name="connsiteX26" fmla="*/ 262499 w 981638"/>
              <a:gd name="connsiteY26" fmla="*/ 90481 h 752469"/>
              <a:gd name="connsiteX27" fmla="*/ 283930 w 981638"/>
              <a:gd name="connsiteY27" fmla="*/ 102387 h 752469"/>
              <a:gd name="connsiteX28" fmla="*/ 302980 w 981638"/>
              <a:gd name="connsiteY28" fmla="*/ 114294 h 752469"/>
              <a:gd name="connsiteX29" fmla="*/ 317268 w 981638"/>
              <a:gd name="connsiteY29" fmla="*/ 121437 h 752469"/>
              <a:gd name="connsiteX30" fmla="*/ 324412 w 981638"/>
              <a:gd name="connsiteY30" fmla="*/ 126200 h 752469"/>
              <a:gd name="connsiteX31" fmla="*/ 343462 w 981638"/>
              <a:gd name="connsiteY31" fmla="*/ 135725 h 752469"/>
              <a:gd name="connsiteX32" fmla="*/ 352987 w 981638"/>
              <a:gd name="connsiteY32" fmla="*/ 142869 h 752469"/>
              <a:gd name="connsiteX33" fmla="*/ 374418 w 981638"/>
              <a:gd name="connsiteY33" fmla="*/ 150012 h 752469"/>
              <a:gd name="connsiteX34" fmla="*/ 381562 w 981638"/>
              <a:gd name="connsiteY34" fmla="*/ 154775 h 752469"/>
              <a:gd name="connsiteX35" fmla="*/ 391087 w 981638"/>
              <a:gd name="connsiteY35" fmla="*/ 161919 h 752469"/>
              <a:gd name="connsiteX36" fmla="*/ 398230 w 981638"/>
              <a:gd name="connsiteY36" fmla="*/ 164300 h 752469"/>
              <a:gd name="connsiteX37" fmla="*/ 410137 w 981638"/>
              <a:gd name="connsiteY37" fmla="*/ 169062 h 752469"/>
              <a:gd name="connsiteX38" fmla="*/ 431568 w 981638"/>
              <a:gd name="connsiteY38" fmla="*/ 178587 h 752469"/>
              <a:gd name="connsiteX39" fmla="*/ 438712 w 981638"/>
              <a:gd name="connsiteY39" fmla="*/ 183350 h 752469"/>
              <a:gd name="connsiteX40" fmla="*/ 445855 w 981638"/>
              <a:gd name="connsiteY40" fmla="*/ 190494 h 752469"/>
              <a:gd name="connsiteX41" fmla="*/ 452999 w 981638"/>
              <a:gd name="connsiteY41" fmla="*/ 192875 h 752469"/>
              <a:gd name="connsiteX42" fmla="*/ 476812 w 981638"/>
              <a:gd name="connsiteY42" fmla="*/ 209544 h 752469"/>
              <a:gd name="connsiteX43" fmla="*/ 488718 w 981638"/>
              <a:gd name="connsiteY43" fmla="*/ 214306 h 752469"/>
              <a:gd name="connsiteX44" fmla="*/ 491099 w 981638"/>
              <a:gd name="connsiteY44" fmla="*/ 221450 h 752469"/>
              <a:gd name="connsiteX45" fmla="*/ 505387 w 981638"/>
              <a:gd name="connsiteY45" fmla="*/ 228594 h 752469"/>
              <a:gd name="connsiteX46" fmla="*/ 522055 w 981638"/>
              <a:gd name="connsiteY46" fmla="*/ 238119 h 752469"/>
              <a:gd name="connsiteX47" fmla="*/ 529199 w 981638"/>
              <a:gd name="connsiteY47" fmla="*/ 242881 h 752469"/>
              <a:gd name="connsiteX48" fmla="*/ 536343 w 981638"/>
              <a:gd name="connsiteY48" fmla="*/ 245262 h 752469"/>
              <a:gd name="connsiteX49" fmla="*/ 550630 w 981638"/>
              <a:gd name="connsiteY49" fmla="*/ 252406 h 752469"/>
              <a:gd name="connsiteX50" fmla="*/ 557774 w 981638"/>
              <a:gd name="connsiteY50" fmla="*/ 257169 h 752469"/>
              <a:gd name="connsiteX51" fmla="*/ 564918 w 981638"/>
              <a:gd name="connsiteY51" fmla="*/ 259550 h 752469"/>
              <a:gd name="connsiteX52" fmla="*/ 572062 w 981638"/>
              <a:gd name="connsiteY52" fmla="*/ 264312 h 752469"/>
              <a:gd name="connsiteX53" fmla="*/ 579205 w 981638"/>
              <a:gd name="connsiteY53" fmla="*/ 266694 h 752469"/>
              <a:gd name="connsiteX54" fmla="*/ 586349 w 981638"/>
              <a:gd name="connsiteY54" fmla="*/ 271456 h 752469"/>
              <a:gd name="connsiteX55" fmla="*/ 593493 w 981638"/>
              <a:gd name="connsiteY55" fmla="*/ 273837 h 752469"/>
              <a:gd name="connsiteX56" fmla="*/ 612543 w 981638"/>
              <a:gd name="connsiteY56" fmla="*/ 280981 h 752469"/>
              <a:gd name="connsiteX57" fmla="*/ 626830 w 981638"/>
              <a:gd name="connsiteY57" fmla="*/ 292887 h 752469"/>
              <a:gd name="connsiteX58" fmla="*/ 633974 w 981638"/>
              <a:gd name="connsiteY58" fmla="*/ 295269 h 752469"/>
              <a:gd name="connsiteX59" fmla="*/ 641118 w 981638"/>
              <a:gd name="connsiteY59" fmla="*/ 300031 h 752469"/>
              <a:gd name="connsiteX60" fmla="*/ 662549 w 981638"/>
              <a:gd name="connsiteY60" fmla="*/ 304794 h 752469"/>
              <a:gd name="connsiteX61" fmla="*/ 695887 w 981638"/>
              <a:gd name="connsiteY61" fmla="*/ 314319 h 752469"/>
              <a:gd name="connsiteX62" fmla="*/ 712555 w 981638"/>
              <a:gd name="connsiteY62" fmla="*/ 321462 h 752469"/>
              <a:gd name="connsiteX63" fmla="*/ 722080 w 981638"/>
              <a:gd name="connsiteY63" fmla="*/ 326225 h 752469"/>
              <a:gd name="connsiteX64" fmla="*/ 733987 w 981638"/>
              <a:gd name="connsiteY64" fmla="*/ 328606 h 752469"/>
              <a:gd name="connsiteX65" fmla="*/ 745893 w 981638"/>
              <a:gd name="connsiteY65" fmla="*/ 333369 h 752469"/>
              <a:gd name="connsiteX66" fmla="*/ 753037 w 981638"/>
              <a:gd name="connsiteY66" fmla="*/ 335750 h 752469"/>
              <a:gd name="connsiteX67" fmla="*/ 772087 w 981638"/>
              <a:gd name="connsiteY67" fmla="*/ 347656 h 752469"/>
              <a:gd name="connsiteX68" fmla="*/ 800662 w 981638"/>
              <a:gd name="connsiteY68" fmla="*/ 364325 h 752469"/>
              <a:gd name="connsiteX69" fmla="*/ 814949 w 981638"/>
              <a:gd name="connsiteY69" fmla="*/ 373850 h 752469"/>
              <a:gd name="connsiteX70" fmla="*/ 829237 w 981638"/>
              <a:gd name="connsiteY70" fmla="*/ 388137 h 752469"/>
              <a:gd name="connsiteX71" fmla="*/ 836380 w 981638"/>
              <a:gd name="connsiteY71" fmla="*/ 395281 h 752469"/>
              <a:gd name="connsiteX72" fmla="*/ 843524 w 981638"/>
              <a:gd name="connsiteY72" fmla="*/ 407187 h 752469"/>
              <a:gd name="connsiteX73" fmla="*/ 857812 w 981638"/>
              <a:gd name="connsiteY73" fmla="*/ 409569 h 752469"/>
              <a:gd name="connsiteX74" fmla="*/ 872099 w 981638"/>
              <a:gd name="connsiteY74" fmla="*/ 423856 h 752469"/>
              <a:gd name="connsiteX75" fmla="*/ 884005 w 981638"/>
              <a:gd name="connsiteY75" fmla="*/ 438144 h 752469"/>
              <a:gd name="connsiteX76" fmla="*/ 891149 w 981638"/>
              <a:gd name="connsiteY76" fmla="*/ 452431 h 752469"/>
              <a:gd name="connsiteX77" fmla="*/ 893530 w 981638"/>
              <a:gd name="connsiteY77" fmla="*/ 459575 h 752469"/>
              <a:gd name="connsiteX78" fmla="*/ 898293 w 981638"/>
              <a:gd name="connsiteY78" fmla="*/ 466719 h 752469"/>
              <a:gd name="connsiteX79" fmla="*/ 903055 w 981638"/>
              <a:gd name="connsiteY79" fmla="*/ 476244 h 752469"/>
              <a:gd name="connsiteX80" fmla="*/ 905437 w 981638"/>
              <a:gd name="connsiteY80" fmla="*/ 483387 h 752469"/>
              <a:gd name="connsiteX81" fmla="*/ 922105 w 981638"/>
              <a:gd name="connsiteY81" fmla="*/ 502437 h 752469"/>
              <a:gd name="connsiteX82" fmla="*/ 924487 w 981638"/>
              <a:gd name="connsiteY82" fmla="*/ 509581 h 752469"/>
              <a:gd name="connsiteX83" fmla="*/ 931630 w 981638"/>
              <a:gd name="connsiteY83" fmla="*/ 516725 h 752469"/>
              <a:gd name="connsiteX84" fmla="*/ 936393 w 981638"/>
              <a:gd name="connsiteY84" fmla="*/ 523869 h 752469"/>
              <a:gd name="connsiteX85" fmla="*/ 938774 w 981638"/>
              <a:gd name="connsiteY85" fmla="*/ 547681 h 752469"/>
              <a:gd name="connsiteX86" fmla="*/ 943537 w 981638"/>
              <a:gd name="connsiteY86" fmla="*/ 554825 h 752469"/>
              <a:gd name="connsiteX87" fmla="*/ 945918 w 981638"/>
              <a:gd name="connsiteY87" fmla="*/ 569112 h 752469"/>
              <a:gd name="connsiteX88" fmla="*/ 950680 w 981638"/>
              <a:gd name="connsiteY88" fmla="*/ 590544 h 752469"/>
              <a:gd name="connsiteX89" fmla="*/ 953062 w 981638"/>
              <a:gd name="connsiteY89" fmla="*/ 623881 h 752469"/>
              <a:gd name="connsiteX90" fmla="*/ 957824 w 981638"/>
              <a:gd name="connsiteY90" fmla="*/ 640550 h 752469"/>
              <a:gd name="connsiteX91" fmla="*/ 960205 w 981638"/>
              <a:gd name="connsiteY91" fmla="*/ 654837 h 752469"/>
              <a:gd name="connsiteX92" fmla="*/ 967349 w 981638"/>
              <a:gd name="connsiteY92" fmla="*/ 692937 h 752469"/>
              <a:gd name="connsiteX93" fmla="*/ 969730 w 981638"/>
              <a:gd name="connsiteY93" fmla="*/ 714369 h 752469"/>
              <a:gd name="connsiteX94" fmla="*/ 979255 w 981638"/>
              <a:gd name="connsiteY94" fmla="*/ 735800 h 752469"/>
              <a:gd name="connsiteX95" fmla="*/ 981637 w 981638"/>
              <a:gd name="connsiteY95" fmla="*/ 752469 h 75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1638" h="752469">
                <a:moveTo>
                  <a:pt x="2943" y="738181"/>
                </a:moveTo>
                <a:cubicBezTo>
                  <a:pt x="-873" y="707651"/>
                  <a:pt x="-1090" y="714861"/>
                  <a:pt x="2943" y="671506"/>
                </a:cubicBezTo>
                <a:cubicBezTo>
                  <a:pt x="4648" y="653174"/>
                  <a:pt x="6477" y="634791"/>
                  <a:pt x="10087" y="616737"/>
                </a:cubicBezTo>
                <a:cubicBezTo>
                  <a:pt x="12468" y="604831"/>
                  <a:pt x="15233" y="592995"/>
                  <a:pt x="17230" y="581019"/>
                </a:cubicBezTo>
                <a:cubicBezTo>
                  <a:pt x="18024" y="576256"/>
                  <a:pt x="18225" y="571356"/>
                  <a:pt x="19612" y="566731"/>
                </a:cubicBezTo>
                <a:cubicBezTo>
                  <a:pt x="20632" y="563331"/>
                  <a:pt x="22787" y="560381"/>
                  <a:pt x="24374" y="557206"/>
                </a:cubicBezTo>
                <a:cubicBezTo>
                  <a:pt x="23580" y="525456"/>
                  <a:pt x="23214" y="493692"/>
                  <a:pt x="21993" y="461956"/>
                </a:cubicBezTo>
                <a:cubicBezTo>
                  <a:pt x="21626" y="452405"/>
                  <a:pt x="19612" y="442939"/>
                  <a:pt x="19612" y="433381"/>
                </a:cubicBezTo>
                <a:cubicBezTo>
                  <a:pt x="19612" y="331778"/>
                  <a:pt x="18562" y="230126"/>
                  <a:pt x="21993" y="128581"/>
                </a:cubicBezTo>
                <a:cubicBezTo>
                  <a:pt x="22540" y="112401"/>
                  <a:pt x="29730" y="97046"/>
                  <a:pt x="31518" y="80956"/>
                </a:cubicBezTo>
                <a:cubicBezTo>
                  <a:pt x="36880" y="32691"/>
                  <a:pt x="30127" y="86457"/>
                  <a:pt x="38662" y="38094"/>
                </a:cubicBezTo>
                <a:cubicBezTo>
                  <a:pt x="39774" y="31792"/>
                  <a:pt x="37979" y="24662"/>
                  <a:pt x="41043" y="19044"/>
                </a:cubicBezTo>
                <a:cubicBezTo>
                  <a:pt x="43259" y="14981"/>
                  <a:pt x="48980" y="14281"/>
                  <a:pt x="52949" y="11900"/>
                </a:cubicBezTo>
                <a:cubicBezTo>
                  <a:pt x="58715" y="-5400"/>
                  <a:pt x="54671" y="-947"/>
                  <a:pt x="91049" y="7137"/>
                </a:cubicBezTo>
                <a:cubicBezTo>
                  <a:pt x="94337" y="7868"/>
                  <a:pt x="95606" y="12125"/>
                  <a:pt x="98193" y="14281"/>
                </a:cubicBezTo>
                <a:cubicBezTo>
                  <a:pt x="105241" y="20155"/>
                  <a:pt x="105783" y="19156"/>
                  <a:pt x="114862" y="21425"/>
                </a:cubicBezTo>
                <a:cubicBezTo>
                  <a:pt x="116449" y="23806"/>
                  <a:pt x="117497" y="26654"/>
                  <a:pt x="119624" y="28569"/>
                </a:cubicBezTo>
                <a:cubicBezTo>
                  <a:pt x="125524" y="33879"/>
                  <a:pt x="132070" y="38453"/>
                  <a:pt x="138674" y="42856"/>
                </a:cubicBezTo>
                <a:cubicBezTo>
                  <a:pt x="141055" y="44444"/>
                  <a:pt x="143258" y="46339"/>
                  <a:pt x="145818" y="47619"/>
                </a:cubicBezTo>
                <a:cubicBezTo>
                  <a:pt x="148063" y="48742"/>
                  <a:pt x="150581" y="49206"/>
                  <a:pt x="152962" y="50000"/>
                </a:cubicBezTo>
                <a:cubicBezTo>
                  <a:pt x="155343" y="52381"/>
                  <a:pt x="157039" y="55751"/>
                  <a:pt x="160105" y="57144"/>
                </a:cubicBezTo>
                <a:cubicBezTo>
                  <a:pt x="166064" y="59853"/>
                  <a:pt x="172840" y="60184"/>
                  <a:pt x="179155" y="61906"/>
                </a:cubicBezTo>
                <a:cubicBezTo>
                  <a:pt x="181577" y="62566"/>
                  <a:pt x="183949" y="63406"/>
                  <a:pt x="186299" y="64287"/>
                </a:cubicBezTo>
                <a:cubicBezTo>
                  <a:pt x="199336" y="69176"/>
                  <a:pt x="204475" y="72404"/>
                  <a:pt x="219637" y="76194"/>
                </a:cubicBezTo>
                <a:cubicBezTo>
                  <a:pt x="241122" y="81565"/>
                  <a:pt x="232477" y="78886"/>
                  <a:pt x="245830" y="83337"/>
                </a:cubicBezTo>
                <a:cubicBezTo>
                  <a:pt x="248211" y="84925"/>
                  <a:pt x="250343" y="86973"/>
                  <a:pt x="252974" y="88100"/>
                </a:cubicBezTo>
                <a:cubicBezTo>
                  <a:pt x="255982" y="89389"/>
                  <a:pt x="259985" y="88386"/>
                  <a:pt x="262499" y="90481"/>
                </a:cubicBezTo>
                <a:cubicBezTo>
                  <a:pt x="282060" y="106781"/>
                  <a:pt x="244320" y="96729"/>
                  <a:pt x="283930" y="102387"/>
                </a:cubicBezTo>
                <a:cubicBezTo>
                  <a:pt x="302136" y="116042"/>
                  <a:pt x="284681" y="103838"/>
                  <a:pt x="302980" y="114294"/>
                </a:cubicBezTo>
                <a:cubicBezTo>
                  <a:pt x="315902" y="121678"/>
                  <a:pt x="304173" y="117073"/>
                  <a:pt x="317268" y="121437"/>
                </a:cubicBezTo>
                <a:cubicBezTo>
                  <a:pt x="319649" y="123025"/>
                  <a:pt x="321852" y="124920"/>
                  <a:pt x="324412" y="126200"/>
                </a:cubicBezTo>
                <a:cubicBezTo>
                  <a:pt x="344434" y="136212"/>
                  <a:pt x="313749" y="115916"/>
                  <a:pt x="343462" y="135725"/>
                </a:cubicBezTo>
                <a:cubicBezTo>
                  <a:pt x="346764" y="137926"/>
                  <a:pt x="349383" y="141206"/>
                  <a:pt x="352987" y="142869"/>
                </a:cubicBezTo>
                <a:cubicBezTo>
                  <a:pt x="359824" y="146024"/>
                  <a:pt x="374418" y="150012"/>
                  <a:pt x="374418" y="150012"/>
                </a:cubicBezTo>
                <a:cubicBezTo>
                  <a:pt x="376799" y="151600"/>
                  <a:pt x="379233" y="153111"/>
                  <a:pt x="381562" y="154775"/>
                </a:cubicBezTo>
                <a:cubicBezTo>
                  <a:pt x="384791" y="157082"/>
                  <a:pt x="387641" y="159950"/>
                  <a:pt x="391087" y="161919"/>
                </a:cubicBezTo>
                <a:cubicBezTo>
                  <a:pt x="393266" y="163164"/>
                  <a:pt x="395880" y="163419"/>
                  <a:pt x="398230" y="164300"/>
                </a:cubicBezTo>
                <a:cubicBezTo>
                  <a:pt x="402233" y="165801"/>
                  <a:pt x="406245" y="167293"/>
                  <a:pt x="410137" y="169062"/>
                </a:cubicBezTo>
                <a:cubicBezTo>
                  <a:pt x="432874" y="179397"/>
                  <a:pt x="416448" y="173548"/>
                  <a:pt x="431568" y="178587"/>
                </a:cubicBezTo>
                <a:cubicBezTo>
                  <a:pt x="433949" y="180175"/>
                  <a:pt x="436513" y="181518"/>
                  <a:pt x="438712" y="183350"/>
                </a:cubicBezTo>
                <a:cubicBezTo>
                  <a:pt x="441299" y="185506"/>
                  <a:pt x="443053" y="188626"/>
                  <a:pt x="445855" y="190494"/>
                </a:cubicBezTo>
                <a:cubicBezTo>
                  <a:pt x="447944" y="191886"/>
                  <a:pt x="450618" y="192081"/>
                  <a:pt x="452999" y="192875"/>
                </a:cubicBezTo>
                <a:cubicBezTo>
                  <a:pt x="457812" y="196485"/>
                  <a:pt x="472622" y="207868"/>
                  <a:pt x="476812" y="209544"/>
                </a:cubicBezTo>
                <a:lnTo>
                  <a:pt x="488718" y="214306"/>
                </a:lnTo>
                <a:cubicBezTo>
                  <a:pt x="489512" y="216687"/>
                  <a:pt x="489531" y="219490"/>
                  <a:pt x="491099" y="221450"/>
                </a:cubicBezTo>
                <a:cubicBezTo>
                  <a:pt x="494455" y="225645"/>
                  <a:pt x="500683" y="227025"/>
                  <a:pt x="505387" y="228594"/>
                </a:cubicBezTo>
                <a:cubicBezTo>
                  <a:pt x="518955" y="242162"/>
                  <a:pt x="505267" y="230924"/>
                  <a:pt x="522055" y="238119"/>
                </a:cubicBezTo>
                <a:cubicBezTo>
                  <a:pt x="524685" y="239246"/>
                  <a:pt x="526639" y="241601"/>
                  <a:pt x="529199" y="242881"/>
                </a:cubicBezTo>
                <a:cubicBezTo>
                  <a:pt x="531444" y="244003"/>
                  <a:pt x="533962" y="244468"/>
                  <a:pt x="536343" y="245262"/>
                </a:cubicBezTo>
                <a:cubicBezTo>
                  <a:pt x="556819" y="258913"/>
                  <a:pt x="530912" y="242546"/>
                  <a:pt x="550630" y="252406"/>
                </a:cubicBezTo>
                <a:cubicBezTo>
                  <a:pt x="553190" y="253686"/>
                  <a:pt x="555214" y="255889"/>
                  <a:pt x="557774" y="257169"/>
                </a:cubicBezTo>
                <a:cubicBezTo>
                  <a:pt x="560019" y="258292"/>
                  <a:pt x="562673" y="258428"/>
                  <a:pt x="564918" y="259550"/>
                </a:cubicBezTo>
                <a:cubicBezTo>
                  <a:pt x="567478" y="260830"/>
                  <a:pt x="569502" y="263032"/>
                  <a:pt x="572062" y="264312"/>
                </a:cubicBezTo>
                <a:cubicBezTo>
                  <a:pt x="574307" y="265435"/>
                  <a:pt x="576960" y="265571"/>
                  <a:pt x="579205" y="266694"/>
                </a:cubicBezTo>
                <a:cubicBezTo>
                  <a:pt x="581765" y="267974"/>
                  <a:pt x="583789" y="270176"/>
                  <a:pt x="586349" y="271456"/>
                </a:cubicBezTo>
                <a:cubicBezTo>
                  <a:pt x="588594" y="272578"/>
                  <a:pt x="591134" y="272979"/>
                  <a:pt x="593493" y="273837"/>
                </a:cubicBezTo>
                <a:cubicBezTo>
                  <a:pt x="599867" y="276155"/>
                  <a:pt x="606369" y="278175"/>
                  <a:pt x="612543" y="280981"/>
                </a:cubicBezTo>
                <a:cubicBezTo>
                  <a:pt x="624785" y="286546"/>
                  <a:pt x="614962" y="284974"/>
                  <a:pt x="626830" y="292887"/>
                </a:cubicBezTo>
                <a:cubicBezTo>
                  <a:pt x="628919" y="294279"/>
                  <a:pt x="631729" y="294146"/>
                  <a:pt x="633974" y="295269"/>
                </a:cubicBezTo>
                <a:cubicBezTo>
                  <a:pt x="636534" y="296549"/>
                  <a:pt x="638403" y="299126"/>
                  <a:pt x="641118" y="300031"/>
                </a:cubicBezTo>
                <a:cubicBezTo>
                  <a:pt x="648060" y="302345"/>
                  <a:pt x="655498" y="302835"/>
                  <a:pt x="662549" y="304794"/>
                </a:cubicBezTo>
                <a:cubicBezTo>
                  <a:pt x="705874" y="316829"/>
                  <a:pt x="666892" y="308518"/>
                  <a:pt x="695887" y="314319"/>
                </a:cubicBezTo>
                <a:cubicBezTo>
                  <a:pt x="727509" y="330128"/>
                  <a:pt x="688008" y="310941"/>
                  <a:pt x="712555" y="321462"/>
                </a:cubicBezTo>
                <a:cubicBezTo>
                  <a:pt x="715818" y="322860"/>
                  <a:pt x="718712" y="325102"/>
                  <a:pt x="722080" y="326225"/>
                </a:cubicBezTo>
                <a:cubicBezTo>
                  <a:pt x="725920" y="327505"/>
                  <a:pt x="730018" y="327812"/>
                  <a:pt x="733987" y="328606"/>
                </a:cubicBezTo>
                <a:cubicBezTo>
                  <a:pt x="737956" y="330194"/>
                  <a:pt x="741891" y="331868"/>
                  <a:pt x="745893" y="333369"/>
                </a:cubicBezTo>
                <a:cubicBezTo>
                  <a:pt x="748243" y="334250"/>
                  <a:pt x="750994" y="334291"/>
                  <a:pt x="753037" y="335750"/>
                </a:cubicBezTo>
                <a:cubicBezTo>
                  <a:pt x="772162" y="349411"/>
                  <a:pt x="752895" y="342859"/>
                  <a:pt x="772087" y="347656"/>
                </a:cubicBezTo>
                <a:cubicBezTo>
                  <a:pt x="791493" y="357360"/>
                  <a:pt x="781945" y="351847"/>
                  <a:pt x="800662" y="364325"/>
                </a:cubicBezTo>
                <a:cubicBezTo>
                  <a:pt x="800664" y="364327"/>
                  <a:pt x="814948" y="373849"/>
                  <a:pt x="814949" y="373850"/>
                </a:cubicBezTo>
                <a:lnTo>
                  <a:pt x="829237" y="388137"/>
                </a:lnTo>
                <a:cubicBezTo>
                  <a:pt x="831618" y="390518"/>
                  <a:pt x="834647" y="392393"/>
                  <a:pt x="836380" y="395281"/>
                </a:cubicBezTo>
                <a:cubicBezTo>
                  <a:pt x="838761" y="399250"/>
                  <a:pt x="839673" y="404620"/>
                  <a:pt x="843524" y="407187"/>
                </a:cubicBezTo>
                <a:cubicBezTo>
                  <a:pt x="847541" y="409865"/>
                  <a:pt x="853049" y="408775"/>
                  <a:pt x="857812" y="409569"/>
                </a:cubicBezTo>
                <a:cubicBezTo>
                  <a:pt x="862574" y="414331"/>
                  <a:pt x="868363" y="418252"/>
                  <a:pt x="872099" y="423856"/>
                </a:cubicBezTo>
                <a:cubicBezTo>
                  <a:pt x="878730" y="433802"/>
                  <a:pt x="874838" y="428976"/>
                  <a:pt x="884005" y="438144"/>
                </a:cubicBezTo>
                <a:cubicBezTo>
                  <a:pt x="889995" y="456108"/>
                  <a:pt x="881913" y="433956"/>
                  <a:pt x="891149" y="452431"/>
                </a:cubicBezTo>
                <a:cubicBezTo>
                  <a:pt x="892271" y="454676"/>
                  <a:pt x="892407" y="457330"/>
                  <a:pt x="893530" y="459575"/>
                </a:cubicBezTo>
                <a:cubicBezTo>
                  <a:pt x="894810" y="462135"/>
                  <a:pt x="896873" y="464234"/>
                  <a:pt x="898293" y="466719"/>
                </a:cubicBezTo>
                <a:cubicBezTo>
                  <a:pt x="900054" y="469801"/>
                  <a:pt x="901657" y="472981"/>
                  <a:pt x="903055" y="476244"/>
                </a:cubicBezTo>
                <a:cubicBezTo>
                  <a:pt x="904044" y="478551"/>
                  <a:pt x="904314" y="481142"/>
                  <a:pt x="905437" y="483387"/>
                </a:cubicBezTo>
                <a:cubicBezTo>
                  <a:pt x="909377" y="491266"/>
                  <a:pt x="915893" y="496225"/>
                  <a:pt x="922105" y="502437"/>
                </a:cubicBezTo>
                <a:cubicBezTo>
                  <a:pt x="922899" y="504818"/>
                  <a:pt x="923095" y="507492"/>
                  <a:pt x="924487" y="509581"/>
                </a:cubicBezTo>
                <a:cubicBezTo>
                  <a:pt x="926355" y="512383"/>
                  <a:pt x="929474" y="514138"/>
                  <a:pt x="931630" y="516725"/>
                </a:cubicBezTo>
                <a:cubicBezTo>
                  <a:pt x="933462" y="518924"/>
                  <a:pt x="934805" y="521488"/>
                  <a:pt x="936393" y="523869"/>
                </a:cubicBezTo>
                <a:cubicBezTo>
                  <a:pt x="937187" y="531806"/>
                  <a:pt x="936980" y="539908"/>
                  <a:pt x="938774" y="547681"/>
                </a:cubicBezTo>
                <a:cubicBezTo>
                  <a:pt x="939418" y="550470"/>
                  <a:pt x="942632" y="552110"/>
                  <a:pt x="943537" y="554825"/>
                </a:cubicBezTo>
                <a:cubicBezTo>
                  <a:pt x="945064" y="559405"/>
                  <a:pt x="944971" y="564378"/>
                  <a:pt x="945918" y="569112"/>
                </a:cubicBezTo>
                <a:cubicBezTo>
                  <a:pt x="947353" y="576288"/>
                  <a:pt x="949093" y="583400"/>
                  <a:pt x="950680" y="590544"/>
                </a:cubicBezTo>
                <a:cubicBezTo>
                  <a:pt x="951474" y="601656"/>
                  <a:pt x="951486" y="612852"/>
                  <a:pt x="953062" y="623881"/>
                </a:cubicBezTo>
                <a:cubicBezTo>
                  <a:pt x="953879" y="629602"/>
                  <a:pt x="956525" y="634919"/>
                  <a:pt x="957824" y="640550"/>
                </a:cubicBezTo>
                <a:cubicBezTo>
                  <a:pt x="958910" y="645254"/>
                  <a:pt x="959606" y="650046"/>
                  <a:pt x="960205" y="654837"/>
                </a:cubicBezTo>
                <a:cubicBezTo>
                  <a:pt x="964238" y="687100"/>
                  <a:pt x="959340" y="668908"/>
                  <a:pt x="967349" y="692937"/>
                </a:cubicBezTo>
                <a:cubicBezTo>
                  <a:pt x="968143" y="700081"/>
                  <a:pt x="967806" y="707443"/>
                  <a:pt x="969730" y="714369"/>
                </a:cubicBezTo>
                <a:cubicBezTo>
                  <a:pt x="971822" y="721901"/>
                  <a:pt x="976783" y="728384"/>
                  <a:pt x="979255" y="735800"/>
                </a:cubicBezTo>
                <a:cubicBezTo>
                  <a:pt x="981768" y="743337"/>
                  <a:pt x="981637" y="746498"/>
                  <a:pt x="981637" y="752469"/>
                </a:cubicBezTo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leva 16"/>
          <p:cNvSpPr/>
          <p:nvPr/>
        </p:nvSpPr>
        <p:spPr>
          <a:xfrm>
            <a:off x="2886763" y="2924121"/>
            <a:ext cx="432048" cy="216024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56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/>
          <a:stretch/>
        </p:blipFill>
        <p:spPr bwMode="auto">
          <a:xfrm>
            <a:off x="5478771" y="20307"/>
            <a:ext cx="3665229" cy="15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1560" y="1124744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Odhad středního tlaku v AP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99" y="1700806"/>
            <a:ext cx="3288238" cy="2243861"/>
          </a:xfrm>
          <a:prstGeom prst="rect">
            <a:avLst/>
          </a:prstGeom>
        </p:spPr>
      </p:pic>
      <p:sp>
        <p:nvSpPr>
          <p:cNvPr id="14" name="Volný tvar 13"/>
          <p:cNvSpPr/>
          <p:nvPr/>
        </p:nvSpPr>
        <p:spPr>
          <a:xfrm>
            <a:off x="4403081" y="2822737"/>
            <a:ext cx="1122655" cy="851531"/>
          </a:xfrm>
          <a:custGeom>
            <a:avLst/>
            <a:gdLst>
              <a:gd name="connsiteX0" fmla="*/ 0 w 1126549"/>
              <a:gd name="connsiteY0" fmla="*/ 7144 h 864394"/>
              <a:gd name="connsiteX1" fmla="*/ 14287 w 1126549"/>
              <a:gd name="connsiteY1" fmla="*/ 23813 h 864394"/>
              <a:gd name="connsiteX2" fmla="*/ 21431 w 1126549"/>
              <a:gd name="connsiteY2" fmla="*/ 30956 h 864394"/>
              <a:gd name="connsiteX3" fmla="*/ 23812 w 1126549"/>
              <a:gd name="connsiteY3" fmla="*/ 38100 h 864394"/>
              <a:gd name="connsiteX4" fmla="*/ 28575 w 1126549"/>
              <a:gd name="connsiteY4" fmla="*/ 45244 h 864394"/>
              <a:gd name="connsiteX5" fmla="*/ 40481 w 1126549"/>
              <a:gd name="connsiteY5" fmla="*/ 73819 h 864394"/>
              <a:gd name="connsiteX6" fmla="*/ 42862 w 1126549"/>
              <a:gd name="connsiteY6" fmla="*/ 92869 h 864394"/>
              <a:gd name="connsiteX7" fmla="*/ 47625 w 1126549"/>
              <a:gd name="connsiteY7" fmla="*/ 104775 h 864394"/>
              <a:gd name="connsiteX8" fmla="*/ 54769 w 1126549"/>
              <a:gd name="connsiteY8" fmla="*/ 126206 h 864394"/>
              <a:gd name="connsiteX9" fmla="*/ 59531 w 1126549"/>
              <a:gd name="connsiteY9" fmla="*/ 150019 h 864394"/>
              <a:gd name="connsiteX10" fmla="*/ 66675 w 1126549"/>
              <a:gd name="connsiteY10" fmla="*/ 195263 h 864394"/>
              <a:gd name="connsiteX11" fmla="*/ 69056 w 1126549"/>
              <a:gd name="connsiteY11" fmla="*/ 202406 h 864394"/>
              <a:gd name="connsiteX12" fmla="*/ 73819 w 1126549"/>
              <a:gd name="connsiteY12" fmla="*/ 209550 h 864394"/>
              <a:gd name="connsiteX13" fmla="*/ 76200 w 1126549"/>
              <a:gd name="connsiteY13" fmla="*/ 219075 h 864394"/>
              <a:gd name="connsiteX14" fmla="*/ 80962 w 1126549"/>
              <a:gd name="connsiteY14" fmla="*/ 230981 h 864394"/>
              <a:gd name="connsiteX15" fmla="*/ 85725 w 1126549"/>
              <a:gd name="connsiteY15" fmla="*/ 283369 h 864394"/>
              <a:gd name="connsiteX16" fmla="*/ 90487 w 1126549"/>
              <a:gd name="connsiteY16" fmla="*/ 311944 h 864394"/>
              <a:gd name="connsiteX17" fmla="*/ 97631 w 1126549"/>
              <a:gd name="connsiteY17" fmla="*/ 350044 h 864394"/>
              <a:gd name="connsiteX18" fmla="*/ 102394 w 1126549"/>
              <a:gd name="connsiteY18" fmla="*/ 359569 h 864394"/>
              <a:gd name="connsiteX19" fmla="*/ 109537 w 1126549"/>
              <a:gd name="connsiteY19" fmla="*/ 388144 h 864394"/>
              <a:gd name="connsiteX20" fmla="*/ 121444 w 1126549"/>
              <a:gd name="connsiteY20" fmla="*/ 409575 h 864394"/>
              <a:gd name="connsiteX21" fmla="*/ 123825 w 1126549"/>
              <a:gd name="connsiteY21" fmla="*/ 431006 h 864394"/>
              <a:gd name="connsiteX22" fmla="*/ 133350 w 1126549"/>
              <a:gd name="connsiteY22" fmla="*/ 447675 h 864394"/>
              <a:gd name="connsiteX23" fmla="*/ 138112 w 1126549"/>
              <a:gd name="connsiteY23" fmla="*/ 471488 h 864394"/>
              <a:gd name="connsiteX24" fmla="*/ 147637 w 1126549"/>
              <a:gd name="connsiteY24" fmla="*/ 490538 h 864394"/>
              <a:gd name="connsiteX25" fmla="*/ 152400 w 1126549"/>
              <a:gd name="connsiteY25" fmla="*/ 507206 h 864394"/>
              <a:gd name="connsiteX26" fmla="*/ 157162 w 1126549"/>
              <a:gd name="connsiteY26" fmla="*/ 545306 h 864394"/>
              <a:gd name="connsiteX27" fmla="*/ 159544 w 1126549"/>
              <a:gd name="connsiteY27" fmla="*/ 552450 h 864394"/>
              <a:gd name="connsiteX28" fmla="*/ 164306 w 1126549"/>
              <a:gd name="connsiteY28" fmla="*/ 576263 h 864394"/>
              <a:gd name="connsiteX29" fmla="*/ 171450 w 1126549"/>
              <a:gd name="connsiteY29" fmla="*/ 604838 h 864394"/>
              <a:gd name="connsiteX30" fmla="*/ 178594 w 1126549"/>
              <a:gd name="connsiteY30" fmla="*/ 609600 h 864394"/>
              <a:gd name="connsiteX31" fmla="*/ 185737 w 1126549"/>
              <a:gd name="connsiteY31" fmla="*/ 631031 h 864394"/>
              <a:gd name="connsiteX32" fmla="*/ 188119 w 1126549"/>
              <a:gd name="connsiteY32" fmla="*/ 640556 h 864394"/>
              <a:gd name="connsiteX33" fmla="*/ 195262 w 1126549"/>
              <a:gd name="connsiteY33" fmla="*/ 647700 h 864394"/>
              <a:gd name="connsiteX34" fmla="*/ 200025 w 1126549"/>
              <a:gd name="connsiteY34" fmla="*/ 654844 h 864394"/>
              <a:gd name="connsiteX35" fmla="*/ 202406 w 1126549"/>
              <a:gd name="connsiteY35" fmla="*/ 666750 h 864394"/>
              <a:gd name="connsiteX36" fmla="*/ 207169 w 1126549"/>
              <a:gd name="connsiteY36" fmla="*/ 673894 h 864394"/>
              <a:gd name="connsiteX37" fmla="*/ 209550 w 1126549"/>
              <a:gd name="connsiteY37" fmla="*/ 681038 h 864394"/>
              <a:gd name="connsiteX38" fmla="*/ 221456 w 1126549"/>
              <a:gd name="connsiteY38" fmla="*/ 695325 h 864394"/>
              <a:gd name="connsiteX39" fmla="*/ 223837 w 1126549"/>
              <a:gd name="connsiteY39" fmla="*/ 704850 h 864394"/>
              <a:gd name="connsiteX40" fmla="*/ 230981 w 1126549"/>
              <a:gd name="connsiteY40" fmla="*/ 711994 h 864394"/>
              <a:gd name="connsiteX41" fmla="*/ 240506 w 1126549"/>
              <a:gd name="connsiteY41" fmla="*/ 723900 h 864394"/>
              <a:gd name="connsiteX42" fmla="*/ 252412 w 1126549"/>
              <a:gd name="connsiteY42" fmla="*/ 745331 h 864394"/>
              <a:gd name="connsiteX43" fmla="*/ 264319 w 1126549"/>
              <a:gd name="connsiteY43" fmla="*/ 759619 h 864394"/>
              <a:gd name="connsiteX44" fmla="*/ 273844 w 1126549"/>
              <a:gd name="connsiteY44" fmla="*/ 771525 h 864394"/>
              <a:gd name="connsiteX45" fmla="*/ 280987 w 1126549"/>
              <a:gd name="connsiteY45" fmla="*/ 783431 h 864394"/>
              <a:gd name="connsiteX46" fmla="*/ 300037 w 1126549"/>
              <a:gd name="connsiteY46" fmla="*/ 797719 h 864394"/>
              <a:gd name="connsiteX47" fmla="*/ 314325 w 1126549"/>
              <a:gd name="connsiteY47" fmla="*/ 812006 h 864394"/>
              <a:gd name="connsiteX48" fmla="*/ 328612 w 1126549"/>
              <a:gd name="connsiteY48" fmla="*/ 821531 h 864394"/>
              <a:gd name="connsiteX49" fmla="*/ 335756 w 1126549"/>
              <a:gd name="connsiteY49" fmla="*/ 826294 h 864394"/>
              <a:gd name="connsiteX50" fmla="*/ 352425 w 1126549"/>
              <a:gd name="connsiteY50" fmla="*/ 833438 h 864394"/>
              <a:gd name="connsiteX51" fmla="*/ 366712 w 1126549"/>
              <a:gd name="connsiteY51" fmla="*/ 838200 h 864394"/>
              <a:gd name="connsiteX52" fmla="*/ 373856 w 1126549"/>
              <a:gd name="connsiteY52" fmla="*/ 845344 h 864394"/>
              <a:gd name="connsiteX53" fmla="*/ 397669 w 1126549"/>
              <a:gd name="connsiteY53" fmla="*/ 852488 h 864394"/>
              <a:gd name="connsiteX54" fmla="*/ 428625 w 1126549"/>
              <a:gd name="connsiteY54" fmla="*/ 859631 h 864394"/>
              <a:gd name="connsiteX55" fmla="*/ 464344 w 1126549"/>
              <a:gd name="connsiteY55" fmla="*/ 864394 h 864394"/>
              <a:gd name="connsiteX56" fmla="*/ 528637 w 1126549"/>
              <a:gd name="connsiteY56" fmla="*/ 862013 h 864394"/>
              <a:gd name="connsiteX57" fmla="*/ 554831 w 1126549"/>
              <a:gd name="connsiteY57" fmla="*/ 854869 h 864394"/>
              <a:gd name="connsiteX58" fmla="*/ 569119 w 1126549"/>
              <a:gd name="connsiteY58" fmla="*/ 840581 h 864394"/>
              <a:gd name="connsiteX59" fmla="*/ 576262 w 1126549"/>
              <a:gd name="connsiteY59" fmla="*/ 835819 h 864394"/>
              <a:gd name="connsiteX60" fmla="*/ 592931 w 1126549"/>
              <a:gd name="connsiteY60" fmla="*/ 821531 h 864394"/>
              <a:gd name="connsiteX61" fmla="*/ 611981 w 1126549"/>
              <a:gd name="connsiteY61" fmla="*/ 814388 h 864394"/>
              <a:gd name="connsiteX62" fmla="*/ 626269 w 1126549"/>
              <a:gd name="connsiteY62" fmla="*/ 807244 h 864394"/>
              <a:gd name="connsiteX63" fmla="*/ 640556 w 1126549"/>
              <a:gd name="connsiteY63" fmla="*/ 792956 h 864394"/>
              <a:gd name="connsiteX64" fmla="*/ 647700 w 1126549"/>
              <a:gd name="connsiteY64" fmla="*/ 785813 h 864394"/>
              <a:gd name="connsiteX65" fmla="*/ 661987 w 1126549"/>
              <a:gd name="connsiteY65" fmla="*/ 776288 h 864394"/>
              <a:gd name="connsiteX66" fmla="*/ 669131 w 1126549"/>
              <a:gd name="connsiteY66" fmla="*/ 771525 h 864394"/>
              <a:gd name="connsiteX67" fmla="*/ 690562 w 1126549"/>
              <a:gd name="connsiteY67" fmla="*/ 750094 h 864394"/>
              <a:gd name="connsiteX68" fmla="*/ 697706 w 1126549"/>
              <a:gd name="connsiteY68" fmla="*/ 742950 h 864394"/>
              <a:gd name="connsiteX69" fmla="*/ 704850 w 1126549"/>
              <a:gd name="connsiteY69" fmla="*/ 735806 h 864394"/>
              <a:gd name="connsiteX70" fmla="*/ 719137 w 1126549"/>
              <a:gd name="connsiteY70" fmla="*/ 721519 h 864394"/>
              <a:gd name="connsiteX71" fmla="*/ 721519 w 1126549"/>
              <a:gd name="connsiteY71" fmla="*/ 714375 h 864394"/>
              <a:gd name="connsiteX72" fmla="*/ 728662 w 1126549"/>
              <a:gd name="connsiteY72" fmla="*/ 711994 h 864394"/>
              <a:gd name="connsiteX73" fmla="*/ 735806 w 1126549"/>
              <a:gd name="connsiteY73" fmla="*/ 704850 h 864394"/>
              <a:gd name="connsiteX74" fmla="*/ 750094 w 1126549"/>
              <a:gd name="connsiteY74" fmla="*/ 690563 h 864394"/>
              <a:gd name="connsiteX75" fmla="*/ 757237 w 1126549"/>
              <a:gd name="connsiteY75" fmla="*/ 683419 h 864394"/>
              <a:gd name="connsiteX76" fmla="*/ 773906 w 1126549"/>
              <a:gd name="connsiteY76" fmla="*/ 678656 h 864394"/>
              <a:gd name="connsiteX77" fmla="*/ 792956 w 1126549"/>
              <a:gd name="connsiteY77" fmla="*/ 661988 h 864394"/>
              <a:gd name="connsiteX78" fmla="*/ 807244 w 1126549"/>
              <a:gd name="connsiteY78" fmla="*/ 650081 h 864394"/>
              <a:gd name="connsiteX79" fmla="*/ 809625 w 1126549"/>
              <a:gd name="connsiteY79" fmla="*/ 638175 h 864394"/>
              <a:gd name="connsiteX80" fmla="*/ 821531 w 1126549"/>
              <a:gd name="connsiteY80" fmla="*/ 623888 h 864394"/>
              <a:gd name="connsiteX81" fmla="*/ 833437 w 1126549"/>
              <a:gd name="connsiteY81" fmla="*/ 602456 h 864394"/>
              <a:gd name="connsiteX82" fmla="*/ 842962 w 1126549"/>
              <a:gd name="connsiteY82" fmla="*/ 583406 h 864394"/>
              <a:gd name="connsiteX83" fmla="*/ 845344 w 1126549"/>
              <a:gd name="connsiteY83" fmla="*/ 573881 h 864394"/>
              <a:gd name="connsiteX84" fmla="*/ 854869 w 1126549"/>
              <a:gd name="connsiteY84" fmla="*/ 566738 h 864394"/>
              <a:gd name="connsiteX85" fmla="*/ 862012 w 1126549"/>
              <a:gd name="connsiteY85" fmla="*/ 559594 h 864394"/>
              <a:gd name="connsiteX86" fmla="*/ 871537 w 1126549"/>
              <a:gd name="connsiteY86" fmla="*/ 540544 h 864394"/>
              <a:gd name="connsiteX87" fmla="*/ 883444 w 1126549"/>
              <a:gd name="connsiteY87" fmla="*/ 526256 h 864394"/>
              <a:gd name="connsiteX88" fmla="*/ 890587 w 1126549"/>
              <a:gd name="connsiteY88" fmla="*/ 511969 h 864394"/>
              <a:gd name="connsiteX89" fmla="*/ 904875 w 1126549"/>
              <a:gd name="connsiteY89" fmla="*/ 492919 h 864394"/>
              <a:gd name="connsiteX90" fmla="*/ 907256 w 1126549"/>
              <a:gd name="connsiteY90" fmla="*/ 485775 h 864394"/>
              <a:gd name="connsiteX91" fmla="*/ 919162 w 1126549"/>
              <a:gd name="connsiteY91" fmla="*/ 471488 h 864394"/>
              <a:gd name="connsiteX92" fmla="*/ 921544 w 1126549"/>
              <a:gd name="connsiteY92" fmla="*/ 464344 h 864394"/>
              <a:gd name="connsiteX93" fmla="*/ 926306 w 1126549"/>
              <a:gd name="connsiteY93" fmla="*/ 457200 h 864394"/>
              <a:gd name="connsiteX94" fmla="*/ 933450 w 1126549"/>
              <a:gd name="connsiteY94" fmla="*/ 442913 h 864394"/>
              <a:gd name="connsiteX95" fmla="*/ 940594 w 1126549"/>
              <a:gd name="connsiteY95" fmla="*/ 438150 h 864394"/>
              <a:gd name="connsiteX96" fmla="*/ 942975 w 1126549"/>
              <a:gd name="connsiteY96" fmla="*/ 431006 h 864394"/>
              <a:gd name="connsiteX97" fmla="*/ 947737 w 1126549"/>
              <a:gd name="connsiteY97" fmla="*/ 419100 h 864394"/>
              <a:gd name="connsiteX98" fmla="*/ 950119 w 1126549"/>
              <a:gd name="connsiteY98" fmla="*/ 409575 h 864394"/>
              <a:gd name="connsiteX99" fmla="*/ 954881 w 1126549"/>
              <a:gd name="connsiteY99" fmla="*/ 402431 h 864394"/>
              <a:gd name="connsiteX100" fmla="*/ 959644 w 1126549"/>
              <a:gd name="connsiteY100" fmla="*/ 388144 h 864394"/>
              <a:gd name="connsiteX101" fmla="*/ 964406 w 1126549"/>
              <a:gd name="connsiteY101" fmla="*/ 381000 h 864394"/>
              <a:gd name="connsiteX102" fmla="*/ 966787 w 1126549"/>
              <a:gd name="connsiteY102" fmla="*/ 373856 h 864394"/>
              <a:gd name="connsiteX103" fmla="*/ 976312 w 1126549"/>
              <a:gd name="connsiteY103" fmla="*/ 369094 h 864394"/>
              <a:gd name="connsiteX104" fmla="*/ 983456 w 1126549"/>
              <a:gd name="connsiteY104" fmla="*/ 352425 h 864394"/>
              <a:gd name="connsiteX105" fmla="*/ 990600 w 1126549"/>
              <a:gd name="connsiteY105" fmla="*/ 338138 h 864394"/>
              <a:gd name="connsiteX106" fmla="*/ 1000125 w 1126549"/>
              <a:gd name="connsiteY106" fmla="*/ 316706 h 864394"/>
              <a:gd name="connsiteX107" fmla="*/ 1007269 w 1126549"/>
              <a:gd name="connsiteY107" fmla="*/ 292894 h 864394"/>
              <a:gd name="connsiteX108" fmla="*/ 1009650 w 1126549"/>
              <a:gd name="connsiteY108" fmla="*/ 283369 h 864394"/>
              <a:gd name="connsiteX109" fmla="*/ 1014412 w 1126549"/>
              <a:gd name="connsiteY109" fmla="*/ 276225 h 864394"/>
              <a:gd name="connsiteX110" fmla="*/ 1021556 w 1126549"/>
              <a:gd name="connsiteY110" fmla="*/ 257175 h 864394"/>
              <a:gd name="connsiteX111" fmla="*/ 1028700 w 1126549"/>
              <a:gd name="connsiteY111" fmla="*/ 235744 h 864394"/>
              <a:gd name="connsiteX112" fmla="*/ 1035844 w 1126549"/>
              <a:gd name="connsiteY112" fmla="*/ 228600 h 864394"/>
              <a:gd name="connsiteX113" fmla="*/ 1042987 w 1126549"/>
              <a:gd name="connsiteY113" fmla="*/ 214313 h 864394"/>
              <a:gd name="connsiteX114" fmla="*/ 1045369 w 1126549"/>
              <a:gd name="connsiteY114" fmla="*/ 207169 h 864394"/>
              <a:gd name="connsiteX115" fmla="*/ 1052512 w 1126549"/>
              <a:gd name="connsiteY115" fmla="*/ 200025 h 864394"/>
              <a:gd name="connsiteX116" fmla="*/ 1057275 w 1126549"/>
              <a:gd name="connsiteY116" fmla="*/ 190500 h 864394"/>
              <a:gd name="connsiteX117" fmla="*/ 1059656 w 1126549"/>
              <a:gd name="connsiteY117" fmla="*/ 180975 h 864394"/>
              <a:gd name="connsiteX118" fmla="*/ 1064419 w 1126549"/>
              <a:gd name="connsiteY118" fmla="*/ 173831 h 864394"/>
              <a:gd name="connsiteX119" fmla="*/ 1066800 w 1126549"/>
              <a:gd name="connsiteY119" fmla="*/ 161925 h 864394"/>
              <a:gd name="connsiteX120" fmla="*/ 1073944 w 1126549"/>
              <a:gd name="connsiteY120" fmla="*/ 147638 h 864394"/>
              <a:gd name="connsiteX121" fmla="*/ 1076325 w 1126549"/>
              <a:gd name="connsiteY121" fmla="*/ 138113 h 864394"/>
              <a:gd name="connsiteX122" fmla="*/ 1081087 w 1126549"/>
              <a:gd name="connsiteY122" fmla="*/ 130969 h 864394"/>
              <a:gd name="connsiteX123" fmla="*/ 1088231 w 1126549"/>
              <a:gd name="connsiteY123" fmla="*/ 109538 h 864394"/>
              <a:gd name="connsiteX124" fmla="*/ 1095375 w 1126549"/>
              <a:gd name="connsiteY124" fmla="*/ 107156 h 864394"/>
              <a:gd name="connsiteX125" fmla="*/ 1102519 w 1126549"/>
              <a:gd name="connsiteY125" fmla="*/ 90488 h 864394"/>
              <a:gd name="connsiteX126" fmla="*/ 1109662 w 1126549"/>
              <a:gd name="connsiteY126" fmla="*/ 71438 h 864394"/>
              <a:gd name="connsiteX127" fmla="*/ 1116806 w 1126549"/>
              <a:gd name="connsiteY127" fmla="*/ 42863 h 864394"/>
              <a:gd name="connsiteX128" fmla="*/ 1123950 w 1126549"/>
              <a:gd name="connsiteY128" fmla="*/ 19050 h 864394"/>
              <a:gd name="connsiteX129" fmla="*/ 1126331 w 1126549"/>
              <a:gd name="connsiteY129" fmla="*/ 11906 h 864394"/>
              <a:gd name="connsiteX130" fmla="*/ 1126331 w 1126549"/>
              <a:gd name="connsiteY130" fmla="*/ 0 h 8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126549" h="864394">
                <a:moveTo>
                  <a:pt x="0" y="7144"/>
                </a:moveTo>
                <a:cubicBezTo>
                  <a:pt x="4762" y="12700"/>
                  <a:pt x="9392" y="18374"/>
                  <a:pt x="14287" y="23813"/>
                </a:cubicBezTo>
                <a:cubicBezTo>
                  <a:pt x="16540" y="26316"/>
                  <a:pt x="19563" y="28154"/>
                  <a:pt x="21431" y="30956"/>
                </a:cubicBezTo>
                <a:cubicBezTo>
                  <a:pt x="22823" y="33045"/>
                  <a:pt x="22689" y="35855"/>
                  <a:pt x="23812" y="38100"/>
                </a:cubicBezTo>
                <a:cubicBezTo>
                  <a:pt x="25092" y="40660"/>
                  <a:pt x="26987" y="42863"/>
                  <a:pt x="28575" y="45244"/>
                </a:cubicBezTo>
                <a:cubicBezTo>
                  <a:pt x="36624" y="69390"/>
                  <a:pt x="31542" y="60409"/>
                  <a:pt x="40481" y="73819"/>
                </a:cubicBezTo>
                <a:cubicBezTo>
                  <a:pt x="41275" y="80169"/>
                  <a:pt x="41423" y="86633"/>
                  <a:pt x="42862" y="92869"/>
                </a:cubicBezTo>
                <a:cubicBezTo>
                  <a:pt x="43823" y="97034"/>
                  <a:pt x="46187" y="100750"/>
                  <a:pt x="47625" y="104775"/>
                </a:cubicBezTo>
                <a:cubicBezTo>
                  <a:pt x="50158" y="111866"/>
                  <a:pt x="52853" y="118924"/>
                  <a:pt x="54769" y="126206"/>
                </a:cubicBezTo>
                <a:cubicBezTo>
                  <a:pt x="56829" y="134034"/>
                  <a:pt x="58124" y="142047"/>
                  <a:pt x="59531" y="150019"/>
                </a:cubicBezTo>
                <a:cubicBezTo>
                  <a:pt x="65812" y="185615"/>
                  <a:pt x="56629" y="145035"/>
                  <a:pt x="66675" y="195263"/>
                </a:cubicBezTo>
                <a:cubicBezTo>
                  <a:pt x="67167" y="197724"/>
                  <a:pt x="67934" y="200161"/>
                  <a:pt x="69056" y="202406"/>
                </a:cubicBezTo>
                <a:cubicBezTo>
                  <a:pt x="70336" y="204966"/>
                  <a:pt x="72231" y="207169"/>
                  <a:pt x="73819" y="209550"/>
                </a:cubicBezTo>
                <a:cubicBezTo>
                  <a:pt x="74613" y="212725"/>
                  <a:pt x="75165" y="215970"/>
                  <a:pt x="76200" y="219075"/>
                </a:cubicBezTo>
                <a:cubicBezTo>
                  <a:pt x="77552" y="223130"/>
                  <a:pt x="80336" y="226753"/>
                  <a:pt x="80962" y="230981"/>
                </a:cubicBezTo>
                <a:cubicBezTo>
                  <a:pt x="83532" y="248326"/>
                  <a:pt x="82843" y="266073"/>
                  <a:pt x="85725" y="283369"/>
                </a:cubicBezTo>
                <a:cubicBezTo>
                  <a:pt x="87312" y="292894"/>
                  <a:pt x="88981" y="302406"/>
                  <a:pt x="90487" y="311944"/>
                </a:cubicBezTo>
                <a:cubicBezTo>
                  <a:pt x="92781" y="326472"/>
                  <a:pt x="93116" y="335370"/>
                  <a:pt x="97631" y="350044"/>
                </a:cubicBezTo>
                <a:cubicBezTo>
                  <a:pt x="98675" y="353437"/>
                  <a:pt x="100806" y="356394"/>
                  <a:pt x="102394" y="359569"/>
                </a:cubicBezTo>
                <a:cubicBezTo>
                  <a:pt x="104775" y="369094"/>
                  <a:pt x="106432" y="378830"/>
                  <a:pt x="109537" y="388144"/>
                </a:cubicBezTo>
                <a:cubicBezTo>
                  <a:pt x="112344" y="396567"/>
                  <a:pt x="116746" y="402529"/>
                  <a:pt x="121444" y="409575"/>
                </a:cubicBezTo>
                <a:cubicBezTo>
                  <a:pt x="122238" y="416719"/>
                  <a:pt x="122209" y="424002"/>
                  <a:pt x="123825" y="431006"/>
                </a:cubicBezTo>
                <a:cubicBezTo>
                  <a:pt x="124892" y="435629"/>
                  <a:pt x="130629" y="443594"/>
                  <a:pt x="133350" y="447675"/>
                </a:cubicBezTo>
                <a:cubicBezTo>
                  <a:pt x="141180" y="471167"/>
                  <a:pt x="127161" y="427685"/>
                  <a:pt x="138112" y="471488"/>
                </a:cubicBezTo>
                <a:cubicBezTo>
                  <a:pt x="142229" y="487957"/>
                  <a:pt x="141648" y="478561"/>
                  <a:pt x="147637" y="490538"/>
                </a:cubicBezTo>
                <a:cubicBezTo>
                  <a:pt x="149013" y="493290"/>
                  <a:pt x="152072" y="505020"/>
                  <a:pt x="152400" y="507206"/>
                </a:cubicBezTo>
                <a:cubicBezTo>
                  <a:pt x="154298" y="519863"/>
                  <a:pt x="155166" y="532664"/>
                  <a:pt x="157162" y="545306"/>
                </a:cubicBezTo>
                <a:cubicBezTo>
                  <a:pt x="157554" y="547785"/>
                  <a:pt x="158980" y="550004"/>
                  <a:pt x="159544" y="552450"/>
                </a:cubicBezTo>
                <a:cubicBezTo>
                  <a:pt x="161364" y="560338"/>
                  <a:pt x="162814" y="568307"/>
                  <a:pt x="164306" y="576263"/>
                </a:cubicBezTo>
                <a:cubicBezTo>
                  <a:pt x="165817" y="584322"/>
                  <a:pt x="166923" y="597595"/>
                  <a:pt x="171450" y="604838"/>
                </a:cubicBezTo>
                <a:cubicBezTo>
                  <a:pt x="172967" y="607265"/>
                  <a:pt x="176213" y="608013"/>
                  <a:pt x="178594" y="609600"/>
                </a:cubicBezTo>
                <a:cubicBezTo>
                  <a:pt x="184297" y="643823"/>
                  <a:pt x="176607" y="609728"/>
                  <a:pt x="185737" y="631031"/>
                </a:cubicBezTo>
                <a:cubicBezTo>
                  <a:pt x="187026" y="634039"/>
                  <a:pt x="186495" y="637714"/>
                  <a:pt x="188119" y="640556"/>
                </a:cubicBezTo>
                <a:cubicBezTo>
                  <a:pt x="189790" y="643480"/>
                  <a:pt x="193106" y="645113"/>
                  <a:pt x="195262" y="647700"/>
                </a:cubicBezTo>
                <a:cubicBezTo>
                  <a:pt x="197094" y="649899"/>
                  <a:pt x="198437" y="652463"/>
                  <a:pt x="200025" y="654844"/>
                </a:cubicBezTo>
                <a:cubicBezTo>
                  <a:pt x="200819" y="658813"/>
                  <a:pt x="200985" y="662960"/>
                  <a:pt x="202406" y="666750"/>
                </a:cubicBezTo>
                <a:cubicBezTo>
                  <a:pt x="203411" y="669430"/>
                  <a:pt x="205889" y="671334"/>
                  <a:pt x="207169" y="673894"/>
                </a:cubicBezTo>
                <a:cubicBezTo>
                  <a:pt x="208292" y="676139"/>
                  <a:pt x="208428" y="678793"/>
                  <a:pt x="209550" y="681038"/>
                </a:cubicBezTo>
                <a:cubicBezTo>
                  <a:pt x="212865" y="687668"/>
                  <a:pt x="216190" y="690059"/>
                  <a:pt x="221456" y="695325"/>
                </a:cubicBezTo>
                <a:cubicBezTo>
                  <a:pt x="222250" y="698500"/>
                  <a:pt x="222213" y="702008"/>
                  <a:pt x="223837" y="704850"/>
                </a:cubicBezTo>
                <a:cubicBezTo>
                  <a:pt x="225508" y="707774"/>
                  <a:pt x="228763" y="709460"/>
                  <a:pt x="230981" y="711994"/>
                </a:cubicBezTo>
                <a:cubicBezTo>
                  <a:pt x="234328" y="715819"/>
                  <a:pt x="237517" y="719790"/>
                  <a:pt x="240506" y="723900"/>
                </a:cubicBezTo>
                <a:cubicBezTo>
                  <a:pt x="264538" y="756944"/>
                  <a:pt x="242471" y="725449"/>
                  <a:pt x="252412" y="745331"/>
                </a:cubicBezTo>
                <a:cubicBezTo>
                  <a:pt x="255727" y="751961"/>
                  <a:pt x="259053" y="754353"/>
                  <a:pt x="264319" y="759619"/>
                </a:cubicBezTo>
                <a:cubicBezTo>
                  <a:pt x="269813" y="776104"/>
                  <a:pt x="262094" y="757816"/>
                  <a:pt x="273844" y="771525"/>
                </a:cubicBezTo>
                <a:cubicBezTo>
                  <a:pt x="276856" y="775039"/>
                  <a:pt x="278210" y="779728"/>
                  <a:pt x="280987" y="783431"/>
                </a:cubicBezTo>
                <a:cubicBezTo>
                  <a:pt x="289221" y="794410"/>
                  <a:pt x="288243" y="788070"/>
                  <a:pt x="300037" y="797719"/>
                </a:cubicBezTo>
                <a:cubicBezTo>
                  <a:pt x="305250" y="801984"/>
                  <a:pt x="308721" y="808270"/>
                  <a:pt x="314325" y="812006"/>
                </a:cubicBezTo>
                <a:lnTo>
                  <a:pt x="328612" y="821531"/>
                </a:lnTo>
                <a:cubicBezTo>
                  <a:pt x="330993" y="823119"/>
                  <a:pt x="333041" y="825389"/>
                  <a:pt x="335756" y="826294"/>
                </a:cubicBezTo>
                <a:cubicBezTo>
                  <a:pt x="358747" y="833957"/>
                  <a:pt x="323007" y="821670"/>
                  <a:pt x="352425" y="833438"/>
                </a:cubicBezTo>
                <a:cubicBezTo>
                  <a:pt x="357086" y="835302"/>
                  <a:pt x="361950" y="836613"/>
                  <a:pt x="366712" y="838200"/>
                </a:cubicBezTo>
                <a:cubicBezTo>
                  <a:pt x="369093" y="840581"/>
                  <a:pt x="371116" y="843387"/>
                  <a:pt x="373856" y="845344"/>
                </a:cubicBezTo>
                <a:cubicBezTo>
                  <a:pt x="383010" y="851882"/>
                  <a:pt x="386259" y="850043"/>
                  <a:pt x="397669" y="852488"/>
                </a:cubicBezTo>
                <a:cubicBezTo>
                  <a:pt x="410360" y="855208"/>
                  <a:pt x="416661" y="857836"/>
                  <a:pt x="428625" y="859631"/>
                </a:cubicBezTo>
                <a:cubicBezTo>
                  <a:pt x="440504" y="861413"/>
                  <a:pt x="452438" y="862806"/>
                  <a:pt x="464344" y="864394"/>
                </a:cubicBezTo>
                <a:cubicBezTo>
                  <a:pt x="485775" y="863600"/>
                  <a:pt x="507270" y="863845"/>
                  <a:pt x="528637" y="862013"/>
                </a:cubicBezTo>
                <a:cubicBezTo>
                  <a:pt x="535863" y="861394"/>
                  <a:pt x="546946" y="857497"/>
                  <a:pt x="554831" y="854869"/>
                </a:cubicBezTo>
                <a:cubicBezTo>
                  <a:pt x="559594" y="850106"/>
                  <a:pt x="563515" y="844317"/>
                  <a:pt x="569119" y="840581"/>
                </a:cubicBezTo>
                <a:cubicBezTo>
                  <a:pt x="571500" y="838994"/>
                  <a:pt x="574064" y="837651"/>
                  <a:pt x="576262" y="835819"/>
                </a:cubicBezTo>
                <a:cubicBezTo>
                  <a:pt x="583410" y="829863"/>
                  <a:pt x="584015" y="825989"/>
                  <a:pt x="592931" y="821531"/>
                </a:cubicBezTo>
                <a:cubicBezTo>
                  <a:pt x="598997" y="818498"/>
                  <a:pt x="605807" y="817194"/>
                  <a:pt x="611981" y="814388"/>
                </a:cubicBezTo>
                <a:cubicBezTo>
                  <a:pt x="637371" y="802848"/>
                  <a:pt x="602240" y="815253"/>
                  <a:pt x="626269" y="807244"/>
                </a:cubicBezTo>
                <a:lnTo>
                  <a:pt x="640556" y="792956"/>
                </a:lnTo>
                <a:cubicBezTo>
                  <a:pt x="642937" y="790575"/>
                  <a:pt x="644898" y="787681"/>
                  <a:pt x="647700" y="785813"/>
                </a:cubicBezTo>
                <a:lnTo>
                  <a:pt x="661987" y="776288"/>
                </a:lnTo>
                <a:cubicBezTo>
                  <a:pt x="664368" y="774700"/>
                  <a:pt x="667107" y="773549"/>
                  <a:pt x="669131" y="771525"/>
                </a:cubicBezTo>
                <a:lnTo>
                  <a:pt x="690562" y="750094"/>
                </a:lnTo>
                <a:lnTo>
                  <a:pt x="697706" y="742950"/>
                </a:lnTo>
                <a:cubicBezTo>
                  <a:pt x="700087" y="740569"/>
                  <a:pt x="702829" y="738500"/>
                  <a:pt x="704850" y="735806"/>
                </a:cubicBezTo>
                <a:cubicBezTo>
                  <a:pt x="713711" y="723992"/>
                  <a:pt x="708692" y="728482"/>
                  <a:pt x="719137" y="721519"/>
                </a:cubicBezTo>
                <a:cubicBezTo>
                  <a:pt x="719931" y="719138"/>
                  <a:pt x="719744" y="716150"/>
                  <a:pt x="721519" y="714375"/>
                </a:cubicBezTo>
                <a:cubicBezTo>
                  <a:pt x="723294" y="712600"/>
                  <a:pt x="726574" y="713386"/>
                  <a:pt x="728662" y="711994"/>
                </a:cubicBezTo>
                <a:cubicBezTo>
                  <a:pt x="731464" y="710126"/>
                  <a:pt x="733650" y="707437"/>
                  <a:pt x="735806" y="704850"/>
                </a:cubicBezTo>
                <a:cubicBezTo>
                  <a:pt x="751529" y="685983"/>
                  <a:pt x="726135" y="711100"/>
                  <a:pt x="750094" y="690563"/>
                </a:cubicBezTo>
                <a:cubicBezTo>
                  <a:pt x="752651" y="688371"/>
                  <a:pt x="754225" y="684925"/>
                  <a:pt x="757237" y="683419"/>
                </a:cubicBezTo>
                <a:cubicBezTo>
                  <a:pt x="762406" y="680835"/>
                  <a:pt x="768350" y="680244"/>
                  <a:pt x="773906" y="678656"/>
                </a:cubicBezTo>
                <a:cubicBezTo>
                  <a:pt x="801540" y="657932"/>
                  <a:pt x="764200" y="686637"/>
                  <a:pt x="792956" y="661988"/>
                </a:cubicBezTo>
                <a:cubicBezTo>
                  <a:pt x="816163" y="642096"/>
                  <a:pt x="782472" y="674853"/>
                  <a:pt x="807244" y="650081"/>
                </a:cubicBezTo>
                <a:cubicBezTo>
                  <a:pt x="808038" y="646112"/>
                  <a:pt x="808204" y="641965"/>
                  <a:pt x="809625" y="638175"/>
                </a:cubicBezTo>
                <a:cubicBezTo>
                  <a:pt x="811615" y="632868"/>
                  <a:pt x="817823" y="627596"/>
                  <a:pt x="821531" y="623888"/>
                </a:cubicBezTo>
                <a:cubicBezTo>
                  <a:pt x="827937" y="598262"/>
                  <a:pt x="817531" y="634266"/>
                  <a:pt x="833437" y="602456"/>
                </a:cubicBezTo>
                <a:cubicBezTo>
                  <a:pt x="845605" y="578122"/>
                  <a:pt x="825365" y="601005"/>
                  <a:pt x="842962" y="583406"/>
                </a:cubicBezTo>
                <a:cubicBezTo>
                  <a:pt x="843756" y="580231"/>
                  <a:pt x="843442" y="576544"/>
                  <a:pt x="845344" y="573881"/>
                </a:cubicBezTo>
                <a:cubicBezTo>
                  <a:pt x="847651" y="570652"/>
                  <a:pt x="851856" y="569321"/>
                  <a:pt x="854869" y="566738"/>
                </a:cubicBezTo>
                <a:cubicBezTo>
                  <a:pt x="857426" y="564546"/>
                  <a:pt x="859856" y="562181"/>
                  <a:pt x="862012" y="559594"/>
                </a:cubicBezTo>
                <a:cubicBezTo>
                  <a:pt x="868911" y="551315"/>
                  <a:pt x="866063" y="551492"/>
                  <a:pt x="871537" y="540544"/>
                </a:cubicBezTo>
                <a:cubicBezTo>
                  <a:pt x="874852" y="533914"/>
                  <a:pt x="878178" y="531522"/>
                  <a:pt x="883444" y="526256"/>
                </a:cubicBezTo>
                <a:cubicBezTo>
                  <a:pt x="887115" y="515244"/>
                  <a:pt x="883994" y="522518"/>
                  <a:pt x="890587" y="511969"/>
                </a:cubicBezTo>
                <a:cubicBezTo>
                  <a:pt x="900448" y="496191"/>
                  <a:pt x="893742" y="504052"/>
                  <a:pt x="904875" y="492919"/>
                </a:cubicBezTo>
                <a:cubicBezTo>
                  <a:pt x="905669" y="490538"/>
                  <a:pt x="905864" y="487864"/>
                  <a:pt x="907256" y="485775"/>
                </a:cubicBezTo>
                <a:cubicBezTo>
                  <a:pt x="917792" y="469971"/>
                  <a:pt x="911369" y="487073"/>
                  <a:pt x="919162" y="471488"/>
                </a:cubicBezTo>
                <a:cubicBezTo>
                  <a:pt x="920285" y="469243"/>
                  <a:pt x="920421" y="466589"/>
                  <a:pt x="921544" y="464344"/>
                </a:cubicBezTo>
                <a:cubicBezTo>
                  <a:pt x="922824" y="461784"/>
                  <a:pt x="925026" y="459760"/>
                  <a:pt x="926306" y="457200"/>
                </a:cubicBezTo>
                <a:cubicBezTo>
                  <a:pt x="930180" y="449452"/>
                  <a:pt x="926624" y="449738"/>
                  <a:pt x="933450" y="442913"/>
                </a:cubicBezTo>
                <a:cubicBezTo>
                  <a:pt x="935474" y="440889"/>
                  <a:pt x="938213" y="439738"/>
                  <a:pt x="940594" y="438150"/>
                </a:cubicBezTo>
                <a:cubicBezTo>
                  <a:pt x="941388" y="435769"/>
                  <a:pt x="942094" y="433356"/>
                  <a:pt x="942975" y="431006"/>
                </a:cubicBezTo>
                <a:cubicBezTo>
                  <a:pt x="944476" y="427004"/>
                  <a:pt x="946385" y="423155"/>
                  <a:pt x="947737" y="419100"/>
                </a:cubicBezTo>
                <a:cubicBezTo>
                  <a:pt x="948772" y="415995"/>
                  <a:pt x="948830" y="412583"/>
                  <a:pt x="950119" y="409575"/>
                </a:cubicBezTo>
                <a:cubicBezTo>
                  <a:pt x="951246" y="406945"/>
                  <a:pt x="953719" y="405046"/>
                  <a:pt x="954881" y="402431"/>
                </a:cubicBezTo>
                <a:cubicBezTo>
                  <a:pt x="956920" y="397844"/>
                  <a:pt x="956860" y="392321"/>
                  <a:pt x="959644" y="388144"/>
                </a:cubicBezTo>
                <a:cubicBezTo>
                  <a:pt x="961231" y="385763"/>
                  <a:pt x="963126" y="383560"/>
                  <a:pt x="964406" y="381000"/>
                </a:cubicBezTo>
                <a:cubicBezTo>
                  <a:pt x="965528" y="378755"/>
                  <a:pt x="965012" y="375631"/>
                  <a:pt x="966787" y="373856"/>
                </a:cubicBezTo>
                <a:cubicBezTo>
                  <a:pt x="969297" y="371346"/>
                  <a:pt x="973137" y="370681"/>
                  <a:pt x="976312" y="369094"/>
                </a:cubicBezTo>
                <a:cubicBezTo>
                  <a:pt x="981270" y="349267"/>
                  <a:pt x="975233" y="368873"/>
                  <a:pt x="983456" y="352425"/>
                </a:cubicBezTo>
                <a:cubicBezTo>
                  <a:pt x="993307" y="332721"/>
                  <a:pt x="976960" y="358594"/>
                  <a:pt x="990600" y="338138"/>
                </a:cubicBezTo>
                <a:cubicBezTo>
                  <a:pt x="996267" y="321135"/>
                  <a:pt x="992577" y="328027"/>
                  <a:pt x="1000125" y="316706"/>
                </a:cubicBezTo>
                <a:cubicBezTo>
                  <a:pt x="1003740" y="305860"/>
                  <a:pt x="1003182" y="307881"/>
                  <a:pt x="1007269" y="292894"/>
                </a:cubicBezTo>
                <a:cubicBezTo>
                  <a:pt x="1008130" y="289737"/>
                  <a:pt x="1008361" y="286377"/>
                  <a:pt x="1009650" y="283369"/>
                </a:cubicBezTo>
                <a:cubicBezTo>
                  <a:pt x="1010777" y="280738"/>
                  <a:pt x="1012825" y="278606"/>
                  <a:pt x="1014412" y="276225"/>
                </a:cubicBezTo>
                <a:cubicBezTo>
                  <a:pt x="1020455" y="246022"/>
                  <a:pt x="1012358" y="278640"/>
                  <a:pt x="1021556" y="257175"/>
                </a:cubicBezTo>
                <a:cubicBezTo>
                  <a:pt x="1027124" y="244181"/>
                  <a:pt x="1019913" y="249803"/>
                  <a:pt x="1028700" y="235744"/>
                </a:cubicBezTo>
                <a:cubicBezTo>
                  <a:pt x="1030485" y="232888"/>
                  <a:pt x="1033463" y="230981"/>
                  <a:pt x="1035844" y="228600"/>
                </a:cubicBezTo>
                <a:cubicBezTo>
                  <a:pt x="1041827" y="210649"/>
                  <a:pt x="1033758" y="232770"/>
                  <a:pt x="1042987" y="214313"/>
                </a:cubicBezTo>
                <a:cubicBezTo>
                  <a:pt x="1044110" y="212068"/>
                  <a:pt x="1043977" y="209258"/>
                  <a:pt x="1045369" y="207169"/>
                </a:cubicBezTo>
                <a:cubicBezTo>
                  <a:pt x="1047237" y="204367"/>
                  <a:pt x="1050555" y="202765"/>
                  <a:pt x="1052512" y="200025"/>
                </a:cubicBezTo>
                <a:cubicBezTo>
                  <a:pt x="1054575" y="197136"/>
                  <a:pt x="1055687" y="193675"/>
                  <a:pt x="1057275" y="190500"/>
                </a:cubicBezTo>
                <a:cubicBezTo>
                  <a:pt x="1058069" y="187325"/>
                  <a:pt x="1058367" y="183983"/>
                  <a:pt x="1059656" y="180975"/>
                </a:cubicBezTo>
                <a:cubicBezTo>
                  <a:pt x="1060783" y="178344"/>
                  <a:pt x="1063414" y="176511"/>
                  <a:pt x="1064419" y="173831"/>
                </a:cubicBezTo>
                <a:cubicBezTo>
                  <a:pt x="1065840" y="170041"/>
                  <a:pt x="1065818" y="165851"/>
                  <a:pt x="1066800" y="161925"/>
                </a:cubicBezTo>
                <a:cubicBezTo>
                  <a:pt x="1068772" y="154037"/>
                  <a:pt x="1069286" y="154623"/>
                  <a:pt x="1073944" y="147638"/>
                </a:cubicBezTo>
                <a:cubicBezTo>
                  <a:pt x="1074738" y="144463"/>
                  <a:pt x="1075036" y="141121"/>
                  <a:pt x="1076325" y="138113"/>
                </a:cubicBezTo>
                <a:cubicBezTo>
                  <a:pt x="1077452" y="135482"/>
                  <a:pt x="1080082" y="133649"/>
                  <a:pt x="1081087" y="130969"/>
                </a:cubicBezTo>
                <a:cubicBezTo>
                  <a:pt x="1083976" y="123266"/>
                  <a:pt x="1081826" y="115944"/>
                  <a:pt x="1088231" y="109538"/>
                </a:cubicBezTo>
                <a:cubicBezTo>
                  <a:pt x="1090006" y="107763"/>
                  <a:pt x="1092994" y="107950"/>
                  <a:pt x="1095375" y="107156"/>
                </a:cubicBezTo>
                <a:cubicBezTo>
                  <a:pt x="1103743" y="94604"/>
                  <a:pt x="1097395" y="105861"/>
                  <a:pt x="1102519" y="90488"/>
                </a:cubicBezTo>
                <a:cubicBezTo>
                  <a:pt x="1105649" y="81099"/>
                  <a:pt x="1107435" y="79790"/>
                  <a:pt x="1109662" y="71438"/>
                </a:cubicBezTo>
                <a:cubicBezTo>
                  <a:pt x="1112192" y="61951"/>
                  <a:pt x="1113702" y="52177"/>
                  <a:pt x="1116806" y="42863"/>
                </a:cubicBezTo>
                <a:cubicBezTo>
                  <a:pt x="1122198" y="26684"/>
                  <a:pt x="1115772" y="46311"/>
                  <a:pt x="1123950" y="19050"/>
                </a:cubicBezTo>
                <a:cubicBezTo>
                  <a:pt x="1124671" y="16646"/>
                  <a:pt x="1126020" y="14397"/>
                  <a:pt x="1126331" y="11906"/>
                </a:cubicBezTo>
                <a:cubicBezTo>
                  <a:pt x="1126823" y="7968"/>
                  <a:pt x="1126331" y="3969"/>
                  <a:pt x="1126331" y="0"/>
                </a:cubicBezTo>
              </a:path>
            </a:pathLst>
          </a:custGeom>
          <a:solidFill>
            <a:srgbClr val="FFC000">
              <a:alpha val="50196"/>
            </a:srgb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37"/>
          <a:stretch/>
        </p:blipFill>
        <p:spPr>
          <a:xfrm>
            <a:off x="5534144" y="2452253"/>
            <a:ext cx="1126088" cy="112076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622989" y="3933056"/>
            <a:ext cx="8521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S</a:t>
            </a:r>
            <a:r>
              <a:rPr lang="en-US" sz="1600" b="1" dirty="0" err="1"/>
              <a:t>tandard</a:t>
            </a:r>
            <a:r>
              <a:rPr lang="en-US" sz="1600" b="1" dirty="0"/>
              <a:t> formula mean PA pressure</a:t>
            </a:r>
            <a:r>
              <a:rPr lang="en-US" sz="1600" dirty="0"/>
              <a:t> = 1/3(SPAP)</a:t>
            </a:r>
            <a:r>
              <a:rPr lang="cs-CZ" sz="1600" dirty="0"/>
              <a:t> </a:t>
            </a:r>
            <a:r>
              <a:rPr lang="en-US" sz="1600" dirty="0"/>
              <a:t>+ 2/3(PADP).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Mean PA pressure may also be estimated by using </a:t>
            </a:r>
            <a:r>
              <a:rPr lang="cs-CZ" sz="1600" b="1" dirty="0"/>
              <a:t>P</a:t>
            </a:r>
            <a:r>
              <a:rPr lang="en-US" sz="1600" b="1" dirty="0"/>
              <a:t>AT measured by pulsed Doppler of the pulmonary artery</a:t>
            </a:r>
            <a:r>
              <a:rPr lang="en-US" sz="1600" dirty="0"/>
              <a:t> in</a:t>
            </a:r>
            <a:r>
              <a:rPr lang="cs-CZ" sz="1600" dirty="0"/>
              <a:t> </a:t>
            </a:r>
            <a:r>
              <a:rPr lang="en-US" sz="1600" dirty="0"/>
              <a:t>systole, whereby mean PA</a:t>
            </a:r>
            <a:r>
              <a:rPr lang="cs-CZ" sz="1600" dirty="0"/>
              <a:t>P</a:t>
            </a:r>
            <a:r>
              <a:rPr lang="en-US" sz="1600" dirty="0"/>
              <a:t> = 79</a:t>
            </a:r>
            <a:r>
              <a:rPr lang="cs-CZ" sz="1600" dirty="0"/>
              <a:t> x</a:t>
            </a:r>
            <a:r>
              <a:rPr lang="en-US" sz="1600" dirty="0"/>
              <a:t> (0.45  AT). </a:t>
            </a:r>
            <a:r>
              <a:rPr lang="cs-CZ" sz="1600" dirty="0"/>
              <a:t>I</a:t>
            </a:r>
            <a:r>
              <a:rPr lang="en-US" sz="1600" dirty="0"/>
              <a:t>n patients with </a:t>
            </a:r>
            <a:r>
              <a:rPr lang="cs-CZ" sz="1600" dirty="0"/>
              <a:t>PAT</a:t>
            </a:r>
            <a:r>
              <a:rPr lang="en-US" sz="1600" dirty="0"/>
              <a:t> &lt;120 </a:t>
            </a:r>
            <a:r>
              <a:rPr lang="en-US" sz="1600" dirty="0" err="1"/>
              <a:t>ms</a:t>
            </a:r>
            <a:r>
              <a:rPr lang="en-US" sz="1600" dirty="0"/>
              <a:t>, the formula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mean</a:t>
            </a:r>
            <a:r>
              <a:rPr lang="cs-CZ" sz="1600" dirty="0"/>
              <a:t> PAP </a:t>
            </a:r>
            <a:r>
              <a:rPr lang="cs-CZ" sz="1600" dirty="0" err="1"/>
              <a:t>is</a:t>
            </a:r>
            <a:r>
              <a:rPr lang="cs-CZ" sz="1600" dirty="0"/>
              <a:t> 90 x (0.62  AT) </a:t>
            </a:r>
            <a:r>
              <a:rPr lang="cs-CZ" sz="1600" dirty="0" err="1"/>
              <a:t>performed</a:t>
            </a:r>
            <a:r>
              <a:rPr lang="cs-CZ" sz="1600" dirty="0"/>
              <a:t> </a:t>
            </a:r>
            <a:r>
              <a:rPr lang="cs-CZ" sz="1600" dirty="0" err="1"/>
              <a:t>better</a:t>
            </a:r>
            <a:r>
              <a:rPr lang="cs-CZ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</a:t>
            </a:r>
            <a:r>
              <a:rPr lang="en-US" sz="1600" dirty="0"/>
              <a:t>he</a:t>
            </a:r>
            <a:r>
              <a:rPr lang="cs-CZ" sz="1600" dirty="0"/>
              <a:t> </a:t>
            </a:r>
            <a:r>
              <a:rPr lang="en-US" sz="1600" dirty="0"/>
              <a:t>mean PA pressure can be estimated as 4 </a:t>
            </a:r>
            <a:r>
              <a:rPr lang="cs-CZ" sz="1600" dirty="0"/>
              <a:t>x</a:t>
            </a:r>
            <a:r>
              <a:rPr lang="en-US" sz="1600" dirty="0"/>
              <a:t> (early </a:t>
            </a:r>
            <a:r>
              <a:rPr lang="en-US" sz="1600" b="1" dirty="0"/>
              <a:t>PR velocity</a:t>
            </a:r>
            <a:r>
              <a:rPr lang="en-US" sz="1600" dirty="0"/>
              <a:t>)</a:t>
            </a:r>
            <a:r>
              <a:rPr lang="cs-CZ" sz="1600" dirty="0"/>
              <a:t> </a:t>
            </a:r>
            <a:r>
              <a:rPr lang="en-US" sz="1600" dirty="0"/>
              <a:t>2+ estimated RA</a:t>
            </a:r>
            <a:r>
              <a:rPr lang="cs-CZ" sz="1600" dirty="0"/>
              <a:t>P</a:t>
            </a:r>
            <a:r>
              <a:rPr lang="en-US" sz="1600" dirty="0"/>
              <a:t>.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 additional recently described method</a:t>
            </a:r>
            <a:r>
              <a:rPr lang="cs-CZ" sz="1600" dirty="0"/>
              <a:t> </a:t>
            </a:r>
            <a:r>
              <a:rPr lang="en-US" sz="1600" dirty="0"/>
              <a:t>adds estimated RA pressure to the </a:t>
            </a:r>
            <a:r>
              <a:rPr lang="en-US" sz="1600" b="1" dirty="0"/>
              <a:t>velocity-time integral of the TR jet</a:t>
            </a:r>
            <a:r>
              <a:rPr lang="cs-CZ" sz="1600" b="1" dirty="0"/>
              <a:t> </a:t>
            </a:r>
            <a:r>
              <a:rPr lang="en-US" sz="1600" dirty="0"/>
              <a:t>to calculate a mean systolic pressure. </a:t>
            </a:r>
            <a:endParaRPr lang="cs-CZ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r="27003"/>
          <a:stretch/>
        </p:blipFill>
        <p:spPr>
          <a:xfrm>
            <a:off x="6732240" y="1700806"/>
            <a:ext cx="2308860" cy="224386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7" y="1700806"/>
            <a:ext cx="3288239" cy="2243861"/>
          </a:xfrm>
          <a:prstGeom prst="rect">
            <a:avLst/>
          </a:prstGeom>
        </p:spPr>
      </p:pic>
      <p:sp>
        <p:nvSpPr>
          <p:cNvPr id="11" name="Volný tvar 10"/>
          <p:cNvSpPr/>
          <p:nvPr/>
        </p:nvSpPr>
        <p:spPr>
          <a:xfrm>
            <a:off x="1352201" y="2481882"/>
            <a:ext cx="948334" cy="731094"/>
          </a:xfrm>
          <a:custGeom>
            <a:avLst/>
            <a:gdLst>
              <a:gd name="connsiteX0" fmla="*/ 2943 w 981638"/>
              <a:gd name="connsiteY0" fmla="*/ 738181 h 752469"/>
              <a:gd name="connsiteX1" fmla="*/ 2943 w 981638"/>
              <a:gd name="connsiteY1" fmla="*/ 671506 h 752469"/>
              <a:gd name="connsiteX2" fmla="*/ 10087 w 981638"/>
              <a:gd name="connsiteY2" fmla="*/ 616737 h 752469"/>
              <a:gd name="connsiteX3" fmla="*/ 17230 w 981638"/>
              <a:gd name="connsiteY3" fmla="*/ 581019 h 752469"/>
              <a:gd name="connsiteX4" fmla="*/ 19612 w 981638"/>
              <a:gd name="connsiteY4" fmla="*/ 566731 h 752469"/>
              <a:gd name="connsiteX5" fmla="*/ 24374 w 981638"/>
              <a:gd name="connsiteY5" fmla="*/ 557206 h 752469"/>
              <a:gd name="connsiteX6" fmla="*/ 21993 w 981638"/>
              <a:gd name="connsiteY6" fmla="*/ 461956 h 752469"/>
              <a:gd name="connsiteX7" fmla="*/ 19612 w 981638"/>
              <a:gd name="connsiteY7" fmla="*/ 433381 h 752469"/>
              <a:gd name="connsiteX8" fmla="*/ 21993 w 981638"/>
              <a:gd name="connsiteY8" fmla="*/ 128581 h 752469"/>
              <a:gd name="connsiteX9" fmla="*/ 31518 w 981638"/>
              <a:gd name="connsiteY9" fmla="*/ 80956 h 752469"/>
              <a:gd name="connsiteX10" fmla="*/ 38662 w 981638"/>
              <a:gd name="connsiteY10" fmla="*/ 38094 h 752469"/>
              <a:gd name="connsiteX11" fmla="*/ 41043 w 981638"/>
              <a:gd name="connsiteY11" fmla="*/ 19044 h 752469"/>
              <a:gd name="connsiteX12" fmla="*/ 52949 w 981638"/>
              <a:gd name="connsiteY12" fmla="*/ 11900 h 752469"/>
              <a:gd name="connsiteX13" fmla="*/ 91049 w 981638"/>
              <a:gd name="connsiteY13" fmla="*/ 7137 h 752469"/>
              <a:gd name="connsiteX14" fmla="*/ 98193 w 981638"/>
              <a:gd name="connsiteY14" fmla="*/ 14281 h 752469"/>
              <a:gd name="connsiteX15" fmla="*/ 114862 w 981638"/>
              <a:gd name="connsiteY15" fmla="*/ 21425 h 752469"/>
              <a:gd name="connsiteX16" fmla="*/ 119624 w 981638"/>
              <a:gd name="connsiteY16" fmla="*/ 28569 h 752469"/>
              <a:gd name="connsiteX17" fmla="*/ 138674 w 981638"/>
              <a:gd name="connsiteY17" fmla="*/ 42856 h 752469"/>
              <a:gd name="connsiteX18" fmla="*/ 145818 w 981638"/>
              <a:gd name="connsiteY18" fmla="*/ 47619 h 752469"/>
              <a:gd name="connsiteX19" fmla="*/ 152962 w 981638"/>
              <a:gd name="connsiteY19" fmla="*/ 50000 h 752469"/>
              <a:gd name="connsiteX20" fmla="*/ 160105 w 981638"/>
              <a:gd name="connsiteY20" fmla="*/ 57144 h 752469"/>
              <a:gd name="connsiteX21" fmla="*/ 179155 w 981638"/>
              <a:gd name="connsiteY21" fmla="*/ 61906 h 752469"/>
              <a:gd name="connsiteX22" fmla="*/ 186299 w 981638"/>
              <a:gd name="connsiteY22" fmla="*/ 64287 h 752469"/>
              <a:gd name="connsiteX23" fmla="*/ 219637 w 981638"/>
              <a:gd name="connsiteY23" fmla="*/ 76194 h 752469"/>
              <a:gd name="connsiteX24" fmla="*/ 245830 w 981638"/>
              <a:gd name="connsiteY24" fmla="*/ 83337 h 752469"/>
              <a:gd name="connsiteX25" fmla="*/ 252974 w 981638"/>
              <a:gd name="connsiteY25" fmla="*/ 88100 h 752469"/>
              <a:gd name="connsiteX26" fmla="*/ 262499 w 981638"/>
              <a:gd name="connsiteY26" fmla="*/ 90481 h 752469"/>
              <a:gd name="connsiteX27" fmla="*/ 283930 w 981638"/>
              <a:gd name="connsiteY27" fmla="*/ 102387 h 752469"/>
              <a:gd name="connsiteX28" fmla="*/ 302980 w 981638"/>
              <a:gd name="connsiteY28" fmla="*/ 114294 h 752469"/>
              <a:gd name="connsiteX29" fmla="*/ 317268 w 981638"/>
              <a:gd name="connsiteY29" fmla="*/ 121437 h 752469"/>
              <a:gd name="connsiteX30" fmla="*/ 324412 w 981638"/>
              <a:gd name="connsiteY30" fmla="*/ 126200 h 752469"/>
              <a:gd name="connsiteX31" fmla="*/ 343462 w 981638"/>
              <a:gd name="connsiteY31" fmla="*/ 135725 h 752469"/>
              <a:gd name="connsiteX32" fmla="*/ 352987 w 981638"/>
              <a:gd name="connsiteY32" fmla="*/ 142869 h 752469"/>
              <a:gd name="connsiteX33" fmla="*/ 374418 w 981638"/>
              <a:gd name="connsiteY33" fmla="*/ 150012 h 752469"/>
              <a:gd name="connsiteX34" fmla="*/ 381562 w 981638"/>
              <a:gd name="connsiteY34" fmla="*/ 154775 h 752469"/>
              <a:gd name="connsiteX35" fmla="*/ 391087 w 981638"/>
              <a:gd name="connsiteY35" fmla="*/ 161919 h 752469"/>
              <a:gd name="connsiteX36" fmla="*/ 398230 w 981638"/>
              <a:gd name="connsiteY36" fmla="*/ 164300 h 752469"/>
              <a:gd name="connsiteX37" fmla="*/ 410137 w 981638"/>
              <a:gd name="connsiteY37" fmla="*/ 169062 h 752469"/>
              <a:gd name="connsiteX38" fmla="*/ 431568 w 981638"/>
              <a:gd name="connsiteY38" fmla="*/ 178587 h 752469"/>
              <a:gd name="connsiteX39" fmla="*/ 438712 w 981638"/>
              <a:gd name="connsiteY39" fmla="*/ 183350 h 752469"/>
              <a:gd name="connsiteX40" fmla="*/ 445855 w 981638"/>
              <a:gd name="connsiteY40" fmla="*/ 190494 h 752469"/>
              <a:gd name="connsiteX41" fmla="*/ 452999 w 981638"/>
              <a:gd name="connsiteY41" fmla="*/ 192875 h 752469"/>
              <a:gd name="connsiteX42" fmla="*/ 476812 w 981638"/>
              <a:gd name="connsiteY42" fmla="*/ 209544 h 752469"/>
              <a:gd name="connsiteX43" fmla="*/ 488718 w 981638"/>
              <a:gd name="connsiteY43" fmla="*/ 214306 h 752469"/>
              <a:gd name="connsiteX44" fmla="*/ 491099 w 981638"/>
              <a:gd name="connsiteY44" fmla="*/ 221450 h 752469"/>
              <a:gd name="connsiteX45" fmla="*/ 505387 w 981638"/>
              <a:gd name="connsiteY45" fmla="*/ 228594 h 752469"/>
              <a:gd name="connsiteX46" fmla="*/ 522055 w 981638"/>
              <a:gd name="connsiteY46" fmla="*/ 238119 h 752469"/>
              <a:gd name="connsiteX47" fmla="*/ 529199 w 981638"/>
              <a:gd name="connsiteY47" fmla="*/ 242881 h 752469"/>
              <a:gd name="connsiteX48" fmla="*/ 536343 w 981638"/>
              <a:gd name="connsiteY48" fmla="*/ 245262 h 752469"/>
              <a:gd name="connsiteX49" fmla="*/ 550630 w 981638"/>
              <a:gd name="connsiteY49" fmla="*/ 252406 h 752469"/>
              <a:gd name="connsiteX50" fmla="*/ 557774 w 981638"/>
              <a:gd name="connsiteY50" fmla="*/ 257169 h 752469"/>
              <a:gd name="connsiteX51" fmla="*/ 564918 w 981638"/>
              <a:gd name="connsiteY51" fmla="*/ 259550 h 752469"/>
              <a:gd name="connsiteX52" fmla="*/ 572062 w 981638"/>
              <a:gd name="connsiteY52" fmla="*/ 264312 h 752469"/>
              <a:gd name="connsiteX53" fmla="*/ 579205 w 981638"/>
              <a:gd name="connsiteY53" fmla="*/ 266694 h 752469"/>
              <a:gd name="connsiteX54" fmla="*/ 586349 w 981638"/>
              <a:gd name="connsiteY54" fmla="*/ 271456 h 752469"/>
              <a:gd name="connsiteX55" fmla="*/ 593493 w 981638"/>
              <a:gd name="connsiteY55" fmla="*/ 273837 h 752469"/>
              <a:gd name="connsiteX56" fmla="*/ 612543 w 981638"/>
              <a:gd name="connsiteY56" fmla="*/ 280981 h 752469"/>
              <a:gd name="connsiteX57" fmla="*/ 626830 w 981638"/>
              <a:gd name="connsiteY57" fmla="*/ 292887 h 752469"/>
              <a:gd name="connsiteX58" fmla="*/ 633974 w 981638"/>
              <a:gd name="connsiteY58" fmla="*/ 295269 h 752469"/>
              <a:gd name="connsiteX59" fmla="*/ 641118 w 981638"/>
              <a:gd name="connsiteY59" fmla="*/ 300031 h 752469"/>
              <a:gd name="connsiteX60" fmla="*/ 662549 w 981638"/>
              <a:gd name="connsiteY60" fmla="*/ 304794 h 752469"/>
              <a:gd name="connsiteX61" fmla="*/ 695887 w 981638"/>
              <a:gd name="connsiteY61" fmla="*/ 314319 h 752469"/>
              <a:gd name="connsiteX62" fmla="*/ 712555 w 981638"/>
              <a:gd name="connsiteY62" fmla="*/ 321462 h 752469"/>
              <a:gd name="connsiteX63" fmla="*/ 722080 w 981638"/>
              <a:gd name="connsiteY63" fmla="*/ 326225 h 752469"/>
              <a:gd name="connsiteX64" fmla="*/ 733987 w 981638"/>
              <a:gd name="connsiteY64" fmla="*/ 328606 h 752469"/>
              <a:gd name="connsiteX65" fmla="*/ 745893 w 981638"/>
              <a:gd name="connsiteY65" fmla="*/ 333369 h 752469"/>
              <a:gd name="connsiteX66" fmla="*/ 753037 w 981638"/>
              <a:gd name="connsiteY66" fmla="*/ 335750 h 752469"/>
              <a:gd name="connsiteX67" fmla="*/ 772087 w 981638"/>
              <a:gd name="connsiteY67" fmla="*/ 347656 h 752469"/>
              <a:gd name="connsiteX68" fmla="*/ 800662 w 981638"/>
              <a:gd name="connsiteY68" fmla="*/ 364325 h 752469"/>
              <a:gd name="connsiteX69" fmla="*/ 814949 w 981638"/>
              <a:gd name="connsiteY69" fmla="*/ 373850 h 752469"/>
              <a:gd name="connsiteX70" fmla="*/ 829237 w 981638"/>
              <a:gd name="connsiteY70" fmla="*/ 388137 h 752469"/>
              <a:gd name="connsiteX71" fmla="*/ 836380 w 981638"/>
              <a:gd name="connsiteY71" fmla="*/ 395281 h 752469"/>
              <a:gd name="connsiteX72" fmla="*/ 843524 w 981638"/>
              <a:gd name="connsiteY72" fmla="*/ 407187 h 752469"/>
              <a:gd name="connsiteX73" fmla="*/ 857812 w 981638"/>
              <a:gd name="connsiteY73" fmla="*/ 409569 h 752469"/>
              <a:gd name="connsiteX74" fmla="*/ 872099 w 981638"/>
              <a:gd name="connsiteY74" fmla="*/ 423856 h 752469"/>
              <a:gd name="connsiteX75" fmla="*/ 884005 w 981638"/>
              <a:gd name="connsiteY75" fmla="*/ 438144 h 752469"/>
              <a:gd name="connsiteX76" fmla="*/ 891149 w 981638"/>
              <a:gd name="connsiteY76" fmla="*/ 452431 h 752469"/>
              <a:gd name="connsiteX77" fmla="*/ 893530 w 981638"/>
              <a:gd name="connsiteY77" fmla="*/ 459575 h 752469"/>
              <a:gd name="connsiteX78" fmla="*/ 898293 w 981638"/>
              <a:gd name="connsiteY78" fmla="*/ 466719 h 752469"/>
              <a:gd name="connsiteX79" fmla="*/ 903055 w 981638"/>
              <a:gd name="connsiteY79" fmla="*/ 476244 h 752469"/>
              <a:gd name="connsiteX80" fmla="*/ 905437 w 981638"/>
              <a:gd name="connsiteY80" fmla="*/ 483387 h 752469"/>
              <a:gd name="connsiteX81" fmla="*/ 922105 w 981638"/>
              <a:gd name="connsiteY81" fmla="*/ 502437 h 752469"/>
              <a:gd name="connsiteX82" fmla="*/ 924487 w 981638"/>
              <a:gd name="connsiteY82" fmla="*/ 509581 h 752469"/>
              <a:gd name="connsiteX83" fmla="*/ 931630 w 981638"/>
              <a:gd name="connsiteY83" fmla="*/ 516725 h 752469"/>
              <a:gd name="connsiteX84" fmla="*/ 936393 w 981638"/>
              <a:gd name="connsiteY84" fmla="*/ 523869 h 752469"/>
              <a:gd name="connsiteX85" fmla="*/ 938774 w 981638"/>
              <a:gd name="connsiteY85" fmla="*/ 547681 h 752469"/>
              <a:gd name="connsiteX86" fmla="*/ 943537 w 981638"/>
              <a:gd name="connsiteY86" fmla="*/ 554825 h 752469"/>
              <a:gd name="connsiteX87" fmla="*/ 945918 w 981638"/>
              <a:gd name="connsiteY87" fmla="*/ 569112 h 752469"/>
              <a:gd name="connsiteX88" fmla="*/ 950680 w 981638"/>
              <a:gd name="connsiteY88" fmla="*/ 590544 h 752469"/>
              <a:gd name="connsiteX89" fmla="*/ 953062 w 981638"/>
              <a:gd name="connsiteY89" fmla="*/ 623881 h 752469"/>
              <a:gd name="connsiteX90" fmla="*/ 957824 w 981638"/>
              <a:gd name="connsiteY90" fmla="*/ 640550 h 752469"/>
              <a:gd name="connsiteX91" fmla="*/ 960205 w 981638"/>
              <a:gd name="connsiteY91" fmla="*/ 654837 h 752469"/>
              <a:gd name="connsiteX92" fmla="*/ 967349 w 981638"/>
              <a:gd name="connsiteY92" fmla="*/ 692937 h 752469"/>
              <a:gd name="connsiteX93" fmla="*/ 969730 w 981638"/>
              <a:gd name="connsiteY93" fmla="*/ 714369 h 752469"/>
              <a:gd name="connsiteX94" fmla="*/ 979255 w 981638"/>
              <a:gd name="connsiteY94" fmla="*/ 735800 h 752469"/>
              <a:gd name="connsiteX95" fmla="*/ 981637 w 981638"/>
              <a:gd name="connsiteY95" fmla="*/ 752469 h 75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1638" h="752469">
                <a:moveTo>
                  <a:pt x="2943" y="738181"/>
                </a:moveTo>
                <a:cubicBezTo>
                  <a:pt x="-873" y="707651"/>
                  <a:pt x="-1090" y="714861"/>
                  <a:pt x="2943" y="671506"/>
                </a:cubicBezTo>
                <a:cubicBezTo>
                  <a:pt x="4648" y="653174"/>
                  <a:pt x="6477" y="634791"/>
                  <a:pt x="10087" y="616737"/>
                </a:cubicBezTo>
                <a:cubicBezTo>
                  <a:pt x="12468" y="604831"/>
                  <a:pt x="15233" y="592995"/>
                  <a:pt x="17230" y="581019"/>
                </a:cubicBezTo>
                <a:cubicBezTo>
                  <a:pt x="18024" y="576256"/>
                  <a:pt x="18225" y="571356"/>
                  <a:pt x="19612" y="566731"/>
                </a:cubicBezTo>
                <a:cubicBezTo>
                  <a:pt x="20632" y="563331"/>
                  <a:pt x="22787" y="560381"/>
                  <a:pt x="24374" y="557206"/>
                </a:cubicBezTo>
                <a:cubicBezTo>
                  <a:pt x="23580" y="525456"/>
                  <a:pt x="23214" y="493692"/>
                  <a:pt x="21993" y="461956"/>
                </a:cubicBezTo>
                <a:cubicBezTo>
                  <a:pt x="21626" y="452405"/>
                  <a:pt x="19612" y="442939"/>
                  <a:pt x="19612" y="433381"/>
                </a:cubicBezTo>
                <a:cubicBezTo>
                  <a:pt x="19612" y="331778"/>
                  <a:pt x="18562" y="230126"/>
                  <a:pt x="21993" y="128581"/>
                </a:cubicBezTo>
                <a:cubicBezTo>
                  <a:pt x="22540" y="112401"/>
                  <a:pt x="29730" y="97046"/>
                  <a:pt x="31518" y="80956"/>
                </a:cubicBezTo>
                <a:cubicBezTo>
                  <a:pt x="36880" y="32691"/>
                  <a:pt x="30127" y="86457"/>
                  <a:pt x="38662" y="38094"/>
                </a:cubicBezTo>
                <a:cubicBezTo>
                  <a:pt x="39774" y="31792"/>
                  <a:pt x="37979" y="24662"/>
                  <a:pt x="41043" y="19044"/>
                </a:cubicBezTo>
                <a:cubicBezTo>
                  <a:pt x="43259" y="14981"/>
                  <a:pt x="48980" y="14281"/>
                  <a:pt x="52949" y="11900"/>
                </a:cubicBezTo>
                <a:cubicBezTo>
                  <a:pt x="58715" y="-5400"/>
                  <a:pt x="54671" y="-947"/>
                  <a:pt x="91049" y="7137"/>
                </a:cubicBezTo>
                <a:cubicBezTo>
                  <a:pt x="94337" y="7868"/>
                  <a:pt x="95606" y="12125"/>
                  <a:pt x="98193" y="14281"/>
                </a:cubicBezTo>
                <a:cubicBezTo>
                  <a:pt x="105241" y="20155"/>
                  <a:pt x="105783" y="19156"/>
                  <a:pt x="114862" y="21425"/>
                </a:cubicBezTo>
                <a:cubicBezTo>
                  <a:pt x="116449" y="23806"/>
                  <a:pt x="117497" y="26654"/>
                  <a:pt x="119624" y="28569"/>
                </a:cubicBezTo>
                <a:cubicBezTo>
                  <a:pt x="125524" y="33879"/>
                  <a:pt x="132070" y="38453"/>
                  <a:pt x="138674" y="42856"/>
                </a:cubicBezTo>
                <a:cubicBezTo>
                  <a:pt x="141055" y="44444"/>
                  <a:pt x="143258" y="46339"/>
                  <a:pt x="145818" y="47619"/>
                </a:cubicBezTo>
                <a:cubicBezTo>
                  <a:pt x="148063" y="48742"/>
                  <a:pt x="150581" y="49206"/>
                  <a:pt x="152962" y="50000"/>
                </a:cubicBezTo>
                <a:cubicBezTo>
                  <a:pt x="155343" y="52381"/>
                  <a:pt x="157039" y="55751"/>
                  <a:pt x="160105" y="57144"/>
                </a:cubicBezTo>
                <a:cubicBezTo>
                  <a:pt x="166064" y="59853"/>
                  <a:pt x="172840" y="60184"/>
                  <a:pt x="179155" y="61906"/>
                </a:cubicBezTo>
                <a:cubicBezTo>
                  <a:pt x="181577" y="62566"/>
                  <a:pt x="183949" y="63406"/>
                  <a:pt x="186299" y="64287"/>
                </a:cubicBezTo>
                <a:cubicBezTo>
                  <a:pt x="199336" y="69176"/>
                  <a:pt x="204475" y="72404"/>
                  <a:pt x="219637" y="76194"/>
                </a:cubicBezTo>
                <a:cubicBezTo>
                  <a:pt x="241122" y="81565"/>
                  <a:pt x="232477" y="78886"/>
                  <a:pt x="245830" y="83337"/>
                </a:cubicBezTo>
                <a:cubicBezTo>
                  <a:pt x="248211" y="84925"/>
                  <a:pt x="250343" y="86973"/>
                  <a:pt x="252974" y="88100"/>
                </a:cubicBezTo>
                <a:cubicBezTo>
                  <a:pt x="255982" y="89389"/>
                  <a:pt x="259985" y="88386"/>
                  <a:pt x="262499" y="90481"/>
                </a:cubicBezTo>
                <a:cubicBezTo>
                  <a:pt x="282060" y="106781"/>
                  <a:pt x="244320" y="96729"/>
                  <a:pt x="283930" y="102387"/>
                </a:cubicBezTo>
                <a:cubicBezTo>
                  <a:pt x="302136" y="116042"/>
                  <a:pt x="284681" y="103838"/>
                  <a:pt x="302980" y="114294"/>
                </a:cubicBezTo>
                <a:cubicBezTo>
                  <a:pt x="315902" y="121678"/>
                  <a:pt x="304173" y="117073"/>
                  <a:pt x="317268" y="121437"/>
                </a:cubicBezTo>
                <a:cubicBezTo>
                  <a:pt x="319649" y="123025"/>
                  <a:pt x="321852" y="124920"/>
                  <a:pt x="324412" y="126200"/>
                </a:cubicBezTo>
                <a:cubicBezTo>
                  <a:pt x="344434" y="136212"/>
                  <a:pt x="313749" y="115916"/>
                  <a:pt x="343462" y="135725"/>
                </a:cubicBezTo>
                <a:cubicBezTo>
                  <a:pt x="346764" y="137926"/>
                  <a:pt x="349383" y="141206"/>
                  <a:pt x="352987" y="142869"/>
                </a:cubicBezTo>
                <a:cubicBezTo>
                  <a:pt x="359824" y="146024"/>
                  <a:pt x="374418" y="150012"/>
                  <a:pt x="374418" y="150012"/>
                </a:cubicBezTo>
                <a:cubicBezTo>
                  <a:pt x="376799" y="151600"/>
                  <a:pt x="379233" y="153111"/>
                  <a:pt x="381562" y="154775"/>
                </a:cubicBezTo>
                <a:cubicBezTo>
                  <a:pt x="384791" y="157082"/>
                  <a:pt x="387641" y="159950"/>
                  <a:pt x="391087" y="161919"/>
                </a:cubicBezTo>
                <a:cubicBezTo>
                  <a:pt x="393266" y="163164"/>
                  <a:pt x="395880" y="163419"/>
                  <a:pt x="398230" y="164300"/>
                </a:cubicBezTo>
                <a:cubicBezTo>
                  <a:pt x="402233" y="165801"/>
                  <a:pt x="406245" y="167293"/>
                  <a:pt x="410137" y="169062"/>
                </a:cubicBezTo>
                <a:cubicBezTo>
                  <a:pt x="432874" y="179397"/>
                  <a:pt x="416448" y="173548"/>
                  <a:pt x="431568" y="178587"/>
                </a:cubicBezTo>
                <a:cubicBezTo>
                  <a:pt x="433949" y="180175"/>
                  <a:pt x="436513" y="181518"/>
                  <a:pt x="438712" y="183350"/>
                </a:cubicBezTo>
                <a:cubicBezTo>
                  <a:pt x="441299" y="185506"/>
                  <a:pt x="443053" y="188626"/>
                  <a:pt x="445855" y="190494"/>
                </a:cubicBezTo>
                <a:cubicBezTo>
                  <a:pt x="447944" y="191886"/>
                  <a:pt x="450618" y="192081"/>
                  <a:pt x="452999" y="192875"/>
                </a:cubicBezTo>
                <a:cubicBezTo>
                  <a:pt x="457812" y="196485"/>
                  <a:pt x="472622" y="207868"/>
                  <a:pt x="476812" y="209544"/>
                </a:cubicBezTo>
                <a:lnTo>
                  <a:pt x="488718" y="214306"/>
                </a:lnTo>
                <a:cubicBezTo>
                  <a:pt x="489512" y="216687"/>
                  <a:pt x="489531" y="219490"/>
                  <a:pt x="491099" y="221450"/>
                </a:cubicBezTo>
                <a:cubicBezTo>
                  <a:pt x="494455" y="225645"/>
                  <a:pt x="500683" y="227025"/>
                  <a:pt x="505387" y="228594"/>
                </a:cubicBezTo>
                <a:cubicBezTo>
                  <a:pt x="518955" y="242162"/>
                  <a:pt x="505267" y="230924"/>
                  <a:pt x="522055" y="238119"/>
                </a:cubicBezTo>
                <a:cubicBezTo>
                  <a:pt x="524685" y="239246"/>
                  <a:pt x="526639" y="241601"/>
                  <a:pt x="529199" y="242881"/>
                </a:cubicBezTo>
                <a:cubicBezTo>
                  <a:pt x="531444" y="244003"/>
                  <a:pt x="533962" y="244468"/>
                  <a:pt x="536343" y="245262"/>
                </a:cubicBezTo>
                <a:cubicBezTo>
                  <a:pt x="556819" y="258913"/>
                  <a:pt x="530912" y="242546"/>
                  <a:pt x="550630" y="252406"/>
                </a:cubicBezTo>
                <a:cubicBezTo>
                  <a:pt x="553190" y="253686"/>
                  <a:pt x="555214" y="255889"/>
                  <a:pt x="557774" y="257169"/>
                </a:cubicBezTo>
                <a:cubicBezTo>
                  <a:pt x="560019" y="258292"/>
                  <a:pt x="562673" y="258428"/>
                  <a:pt x="564918" y="259550"/>
                </a:cubicBezTo>
                <a:cubicBezTo>
                  <a:pt x="567478" y="260830"/>
                  <a:pt x="569502" y="263032"/>
                  <a:pt x="572062" y="264312"/>
                </a:cubicBezTo>
                <a:cubicBezTo>
                  <a:pt x="574307" y="265435"/>
                  <a:pt x="576960" y="265571"/>
                  <a:pt x="579205" y="266694"/>
                </a:cubicBezTo>
                <a:cubicBezTo>
                  <a:pt x="581765" y="267974"/>
                  <a:pt x="583789" y="270176"/>
                  <a:pt x="586349" y="271456"/>
                </a:cubicBezTo>
                <a:cubicBezTo>
                  <a:pt x="588594" y="272578"/>
                  <a:pt x="591134" y="272979"/>
                  <a:pt x="593493" y="273837"/>
                </a:cubicBezTo>
                <a:cubicBezTo>
                  <a:pt x="599867" y="276155"/>
                  <a:pt x="606369" y="278175"/>
                  <a:pt x="612543" y="280981"/>
                </a:cubicBezTo>
                <a:cubicBezTo>
                  <a:pt x="624785" y="286546"/>
                  <a:pt x="614962" y="284974"/>
                  <a:pt x="626830" y="292887"/>
                </a:cubicBezTo>
                <a:cubicBezTo>
                  <a:pt x="628919" y="294279"/>
                  <a:pt x="631729" y="294146"/>
                  <a:pt x="633974" y="295269"/>
                </a:cubicBezTo>
                <a:cubicBezTo>
                  <a:pt x="636534" y="296549"/>
                  <a:pt x="638403" y="299126"/>
                  <a:pt x="641118" y="300031"/>
                </a:cubicBezTo>
                <a:cubicBezTo>
                  <a:pt x="648060" y="302345"/>
                  <a:pt x="655498" y="302835"/>
                  <a:pt x="662549" y="304794"/>
                </a:cubicBezTo>
                <a:cubicBezTo>
                  <a:pt x="705874" y="316829"/>
                  <a:pt x="666892" y="308518"/>
                  <a:pt x="695887" y="314319"/>
                </a:cubicBezTo>
                <a:cubicBezTo>
                  <a:pt x="727509" y="330128"/>
                  <a:pt x="688008" y="310941"/>
                  <a:pt x="712555" y="321462"/>
                </a:cubicBezTo>
                <a:cubicBezTo>
                  <a:pt x="715818" y="322860"/>
                  <a:pt x="718712" y="325102"/>
                  <a:pt x="722080" y="326225"/>
                </a:cubicBezTo>
                <a:cubicBezTo>
                  <a:pt x="725920" y="327505"/>
                  <a:pt x="730018" y="327812"/>
                  <a:pt x="733987" y="328606"/>
                </a:cubicBezTo>
                <a:cubicBezTo>
                  <a:pt x="737956" y="330194"/>
                  <a:pt x="741891" y="331868"/>
                  <a:pt x="745893" y="333369"/>
                </a:cubicBezTo>
                <a:cubicBezTo>
                  <a:pt x="748243" y="334250"/>
                  <a:pt x="750994" y="334291"/>
                  <a:pt x="753037" y="335750"/>
                </a:cubicBezTo>
                <a:cubicBezTo>
                  <a:pt x="772162" y="349411"/>
                  <a:pt x="752895" y="342859"/>
                  <a:pt x="772087" y="347656"/>
                </a:cubicBezTo>
                <a:cubicBezTo>
                  <a:pt x="791493" y="357360"/>
                  <a:pt x="781945" y="351847"/>
                  <a:pt x="800662" y="364325"/>
                </a:cubicBezTo>
                <a:cubicBezTo>
                  <a:pt x="800664" y="364327"/>
                  <a:pt x="814948" y="373849"/>
                  <a:pt x="814949" y="373850"/>
                </a:cubicBezTo>
                <a:lnTo>
                  <a:pt x="829237" y="388137"/>
                </a:lnTo>
                <a:cubicBezTo>
                  <a:pt x="831618" y="390518"/>
                  <a:pt x="834647" y="392393"/>
                  <a:pt x="836380" y="395281"/>
                </a:cubicBezTo>
                <a:cubicBezTo>
                  <a:pt x="838761" y="399250"/>
                  <a:pt x="839673" y="404620"/>
                  <a:pt x="843524" y="407187"/>
                </a:cubicBezTo>
                <a:cubicBezTo>
                  <a:pt x="847541" y="409865"/>
                  <a:pt x="853049" y="408775"/>
                  <a:pt x="857812" y="409569"/>
                </a:cubicBezTo>
                <a:cubicBezTo>
                  <a:pt x="862574" y="414331"/>
                  <a:pt x="868363" y="418252"/>
                  <a:pt x="872099" y="423856"/>
                </a:cubicBezTo>
                <a:cubicBezTo>
                  <a:pt x="878730" y="433802"/>
                  <a:pt x="874838" y="428976"/>
                  <a:pt x="884005" y="438144"/>
                </a:cubicBezTo>
                <a:cubicBezTo>
                  <a:pt x="889995" y="456108"/>
                  <a:pt x="881913" y="433956"/>
                  <a:pt x="891149" y="452431"/>
                </a:cubicBezTo>
                <a:cubicBezTo>
                  <a:pt x="892271" y="454676"/>
                  <a:pt x="892407" y="457330"/>
                  <a:pt x="893530" y="459575"/>
                </a:cubicBezTo>
                <a:cubicBezTo>
                  <a:pt x="894810" y="462135"/>
                  <a:pt x="896873" y="464234"/>
                  <a:pt x="898293" y="466719"/>
                </a:cubicBezTo>
                <a:cubicBezTo>
                  <a:pt x="900054" y="469801"/>
                  <a:pt x="901657" y="472981"/>
                  <a:pt x="903055" y="476244"/>
                </a:cubicBezTo>
                <a:cubicBezTo>
                  <a:pt x="904044" y="478551"/>
                  <a:pt x="904314" y="481142"/>
                  <a:pt x="905437" y="483387"/>
                </a:cubicBezTo>
                <a:cubicBezTo>
                  <a:pt x="909377" y="491266"/>
                  <a:pt x="915893" y="496225"/>
                  <a:pt x="922105" y="502437"/>
                </a:cubicBezTo>
                <a:cubicBezTo>
                  <a:pt x="922899" y="504818"/>
                  <a:pt x="923095" y="507492"/>
                  <a:pt x="924487" y="509581"/>
                </a:cubicBezTo>
                <a:cubicBezTo>
                  <a:pt x="926355" y="512383"/>
                  <a:pt x="929474" y="514138"/>
                  <a:pt x="931630" y="516725"/>
                </a:cubicBezTo>
                <a:cubicBezTo>
                  <a:pt x="933462" y="518924"/>
                  <a:pt x="934805" y="521488"/>
                  <a:pt x="936393" y="523869"/>
                </a:cubicBezTo>
                <a:cubicBezTo>
                  <a:pt x="937187" y="531806"/>
                  <a:pt x="936980" y="539908"/>
                  <a:pt x="938774" y="547681"/>
                </a:cubicBezTo>
                <a:cubicBezTo>
                  <a:pt x="939418" y="550470"/>
                  <a:pt x="942632" y="552110"/>
                  <a:pt x="943537" y="554825"/>
                </a:cubicBezTo>
                <a:cubicBezTo>
                  <a:pt x="945064" y="559405"/>
                  <a:pt x="944971" y="564378"/>
                  <a:pt x="945918" y="569112"/>
                </a:cubicBezTo>
                <a:cubicBezTo>
                  <a:pt x="947353" y="576288"/>
                  <a:pt x="949093" y="583400"/>
                  <a:pt x="950680" y="590544"/>
                </a:cubicBezTo>
                <a:cubicBezTo>
                  <a:pt x="951474" y="601656"/>
                  <a:pt x="951486" y="612852"/>
                  <a:pt x="953062" y="623881"/>
                </a:cubicBezTo>
                <a:cubicBezTo>
                  <a:pt x="953879" y="629602"/>
                  <a:pt x="956525" y="634919"/>
                  <a:pt x="957824" y="640550"/>
                </a:cubicBezTo>
                <a:cubicBezTo>
                  <a:pt x="958910" y="645254"/>
                  <a:pt x="959606" y="650046"/>
                  <a:pt x="960205" y="654837"/>
                </a:cubicBezTo>
                <a:cubicBezTo>
                  <a:pt x="964238" y="687100"/>
                  <a:pt x="959340" y="668908"/>
                  <a:pt x="967349" y="692937"/>
                </a:cubicBezTo>
                <a:cubicBezTo>
                  <a:pt x="968143" y="700081"/>
                  <a:pt x="967806" y="707443"/>
                  <a:pt x="969730" y="714369"/>
                </a:cubicBezTo>
                <a:cubicBezTo>
                  <a:pt x="971822" y="721901"/>
                  <a:pt x="976783" y="728384"/>
                  <a:pt x="979255" y="735800"/>
                </a:cubicBezTo>
                <a:cubicBezTo>
                  <a:pt x="981768" y="743337"/>
                  <a:pt x="981637" y="746498"/>
                  <a:pt x="981637" y="752469"/>
                </a:cubicBezTo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eva 11"/>
          <p:cNvSpPr/>
          <p:nvPr/>
        </p:nvSpPr>
        <p:spPr>
          <a:xfrm rot="10800000">
            <a:off x="899592" y="2376938"/>
            <a:ext cx="417390" cy="209888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201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43" y="0"/>
            <a:ext cx="5737557" cy="14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"/>
          <a:stretch/>
        </p:blipFill>
        <p:spPr bwMode="auto">
          <a:xfrm>
            <a:off x="6948264" y="1354020"/>
            <a:ext cx="2148519" cy="13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1560" y="6237312"/>
            <a:ext cx="19559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dirty="0"/>
              <a:t>J Am Soc Echocardiogr 2018;31:89-98.</a:t>
            </a:r>
            <a:endParaRPr lang="cs-CZ" sz="8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556" r="3784" b="918"/>
          <a:stretch/>
        </p:blipFill>
        <p:spPr bwMode="auto">
          <a:xfrm>
            <a:off x="611560" y="1764606"/>
            <a:ext cx="7344816" cy="43767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84791"/>
            <a:ext cx="2016224" cy="146043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11560" y="1124744"/>
            <a:ext cx="2632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Srovnání metod</a:t>
            </a:r>
          </a:p>
        </p:txBody>
      </p:sp>
    </p:spTree>
    <p:extLst>
      <p:ext uri="{BB962C8B-B14F-4D97-AF65-F5344CB8AC3E}">
        <p14:creationId xmlns:p14="http://schemas.microsoft.com/office/powerpoint/2010/main" val="3058964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5"/>
          <p:cNvSpPr>
            <a:spLocks noChangeArrowheads="1"/>
          </p:cNvSpPr>
          <p:nvPr/>
        </p:nvSpPr>
        <p:spPr bwMode="auto">
          <a:xfrm>
            <a:off x="611188" y="47625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cs-CZ" sz="2400" b="1" dirty="0">
                <a:solidFill>
                  <a:srgbClr val="FF0000"/>
                </a:solidFill>
                <a:cs typeface="Tahoma" pitchFamily="34" charset="0"/>
              </a:rPr>
              <a:t>Plicní hypertenze - 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solidFill>
                  <a:srgbClr val="FF0000"/>
                </a:solidFill>
                <a:cs typeface="Tahoma" pitchFamily="34" charset="0"/>
              </a:rPr>
              <a:t>klasifikace a epidemiologie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2029" t="18866" r="2029" b="18866"/>
          <a:stretch>
            <a:fillRect/>
          </a:stretch>
        </p:blipFill>
        <p:spPr bwMode="auto">
          <a:xfrm>
            <a:off x="1403648" y="4005064"/>
            <a:ext cx="3851109" cy="20162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29" y="32536"/>
            <a:ext cx="3857271" cy="145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36381"/>
            <a:ext cx="3024336" cy="445691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012160" y="1628800"/>
            <a:ext cx="3024336" cy="1512168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012160" y="5013176"/>
            <a:ext cx="3024336" cy="144016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469" y="1916832"/>
            <a:ext cx="552566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1403648" y="4005064"/>
            <a:ext cx="385200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PAH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prevalence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incidence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 in the range of 15–60 subjects per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million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and 5–10 cases per million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012160" y="3429000"/>
            <a:ext cx="3024336" cy="648072"/>
          </a:xfrm>
          <a:prstGeom prst="rect">
            <a:avLst/>
          </a:prstGeom>
          <a:solidFill>
            <a:srgbClr val="FFC000">
              <a:alpha val="2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526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1124744"/>
            <a:ext cx="2059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Srovnání přesnosti</a:t>
            </a: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43" y="0"/>
            <a:ext cx="5737557" cy="14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1560" y="6237312"/>
            <a:ext cx="19559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dirty="0"/>
              <a:t>J Am Soc Echocardiogr 2018;31:89-98.</a:t>
            </a:r>
            <a:endParaRPr lang="cs-CZ" sz="800" dirty="0"/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"/>
          <a:stretch/>
        </p:blipFill>
        <p:spPr bwMode="auto">
          <a:xfrm>
            <a:off x="639391" y="1772816"/>
            <a:ext cx="591380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639391" y="1772816"/>
            <a:ext cx="1988393" cy="1944216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536504" y="4726885"/>
            <a:ext cx="4572000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TR Vmax: </a:t>
            </a:r>
            <a:r>
              <a:rPr lang="en-US" dirty="0"/>
              <a:t>sensitivity 0.81; specificity 0.53 </a:t>
            </a:r>
            <a:endParaRPr lang="cs-CZ" dirty="0"/>
          </a:p>
          <a:p>
            <a:r>
              <a:rPr lang="cs-CZ" b="1" dirty="0" err="1"/>
              <a:t>PAPm</a:t>
            </a:r>
            <a:r>
              <a:rPr lang="cs-CZ" b="1" dirty="0"/>
              <a:t>: </a:t>
            </a:r>
            <a:r>
              <a:rPr lang="cs-CZ" dirty="0"/>
              <a:t>sensitivity 0.87; specificity 0.67</a:t>
            </a:r>
          </a:p>
        </p:txBody>
      </p:sp>
      <p:sp>
        <p:nvSpPr>
          <p:cNvPr id="8" name="Obdélník 7"/>
          <p:cNvSpPr/>
          <p:nvPr/>
        </p:nvSpPr>
        <p:spPr>
          <a:xfrm>
            <a:off x="683568" y="3861048"/>
            <a:ext cx="13692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 err="1"/>
              <a:t>PAPm</a:t>
            </a:r>
            <a:r>
              <a:rPr lang="cs-CZ" sz="800" dirty="0"/>
              <a:t> = TR </a:t>
            </a:r>
            <a:r>
              <a:rPr lang="cs-CZ" sz="800" dirty="0" err="1"/>
              <a:t>Pmean</a:t>
            </a:r>
            <a:r>
              <a:rPr lang="cs-CZ" sz="800" dirty="0"/>
              <a:t> + RAP</a:t>
            </a:r>
          </a:p>
        </p:txBody>
      </p:sp>
      <p:sp>
        <p:nvSpPr>
          <p:cNvPr id="9" name="Obdélník 8"/>
          <p:cNvSpPr/>
          <p:nvPr/>
        </p:nvSpPr>
        <p:spPr>
          <a:xfrm>
            <a:off x="2915816" y="3861048"/>
            <a:ext cx="14109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 err="1"/>
              <a:t>PAPm</a:t>
            </a:r>
            <a:r>
              <a:rPr lang="cs-CZ" sz="800" dirty="0"/>
              <a:t> = 0.61 x </a:t>
            </a:r>
            <a:r>
              <a:rPr lang="cs-CZ" sz="800" dirty="0" err="1"/>
              <a:t>PAPsys</a:t>
            </a:r>
            <a:r>
              <a:rPr lang="cs-CZ" sz="800" dirty="0"/>
              <a:t> + 2</a:t>
            </a:r>
          </a:p>
        </p:txBody>
      </p:sp>
      <p:sp>
        <p:nvSpPr>
          <p:cNvPr id="10" name="Obdélník 9"/>
          <p:cNvSpPr/>
          <p:nvPr/>
        </p:nvSpPr>
        <p:spPr>
          <a:xfrm>
            <a:off x="5076056" y="3861048"/>
            <a:ext cx="26277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dirty="0"/>
              <a:t>PAT ≥120 </a:t>
            </a:r>
            <a:r>
              <a:rPr lang="cs-CZ" sz="800" b="1" dirty="0" err="1"/>
              <a:t>ms</a:t>
            </a:r>
            <a:r>
              <a:rPr lang="cs-CZ" sz="800" b="1" dirty="0"/>
              <a:t>:</a:t>
            </a:r>
            <a:r>
              <a:rPr lang="cs-CZ" sz="800" dirty="0"/>
              <a:t> </a:t>
            </a:r>
            <a:r>
              <a:rPr lang="cs-CZ" sz="800" dirty="0" err="1"/>
              <a:t>PAPm</a:t>
            </a:r>
            <a:r>
              <a:rPr lang="cs-CZ" sz="800" dirty="0"/>
              <a:t> = 79  (0.45 x PAT)</a:t>
            </a:r>
          </a:p>
          <a:p>
            <a:r>
              <a:rPr lang="cs-CZ" sz="800" b="1" dirty="0"/>
              <a:t>PAT &lt;120 </a:t>
            </a:r>
            <a:r>
              <a:rPr lang="cs-CZ" sz="800" b="1" dirty="0" err="1"/>
              <a:t>ms</a:t>
            </a:r>
            <a:r>
              <a:rPr lang="cs-CZ" sz="800" b="1" dirty="0"/>
              <a:t>: </a:t>
            </a:r>
            <a:r>
              <a:rPr lang="cs-CZ" sz="800" dirty="0" err="1"/>
              <a:t>PAPm</a:t>
            </a:r>
            <a:r>
              <a:rPr lang="cs-CZ" sz="800" dirty="0"/>
              <a:t> = 90  (0.62 x PAT)</a:t>
            </a:r>
          </a:p>
        </p:txBody>
      </p:sp>
    </p:spTree>
    <p:extLst>
      <p:ext uri="{BB962C8B-B14F-4D97-AF65-F5344CB8AC3E}">
        <p14:creationId xmlns:p14="http://schemas.microsoft.com/office/powerpoint/2010/main" val="3629993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/>
          <p:cNvSpPr/>
          <p:nvPr/>
        </p:nvSpPr>
        <p:spPr>
          <a:xfrm>
            <a:off x="611560" y="980728"/>
            <a:ext cx="5814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2. LEVOSTRANNÝ FENOTYP</a:t>
            </a:r>
          </a:p>
        </p:txBody>
      </p:sp>
      <p:pic>
        <p:nvPicPr>
          <p:cNvPr id="16" name="Zástupný symbol pro obsah 8" descr="PH LV 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3911091"/>
            <a:ext cx="2881315" cy="1966180"/>
          </a:xfrm>
          <a:prstGeom prst="rect">
            <a:avLst/>
          </a:prstGeom>
        </p:spPr>
      </p:pic>
      <p:pic>
        <p:nvPicPr>
          <p:cNvPr id="17" name="PH LV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79512" y="1879923"/>
            <a:ext cx="2881315" cy="1957120"/>
          </a:xfrm>
          <a:prstGeom prst="rect">
            <a:avLst/>
          </a:prstGeom>
        </p:spPr>
      </p:pic>
      <p:pic>
        <p:nvPicPr>
          <p:cNvPr id="2" name="Adamkova 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131840" y="1879923"/>
            <a:ext cx="2881315" cy="1957120"/>
          </a:xfrm>
          <a:prstGeom prst="rect">
            <a:avLst/>
          </a:prstGeom>
        </p:spPr>
      </p:pic>
      <p:pic>
        <p:nvPicPr>
          <p:cNvPr id="3" name="Akutní MiR 1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3131840" y="3911091"/>
            <a:ext cx="2894656" cy="1966181"/>
          </a:xfrm>
          <a:prstGeom prst="rect">
            <a:avLst/>
          </a:prstGeom>
        </p:spPr>
      </p:pic>
      <p:pic>
        <p:nvPicPr>
          <p:cNvPr id="4" name="CEE 2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6098502" y="1879922"/>
            <a:ext cx="2894654" cy="1966181"/>
          </a:xfrm>
          <a:prstGeom prst="rect">
            <a:avLst/>
          </a:prstGeom>
        </p:spPr>
      </p:pic>
      <p:pic>
        <p:nvPicPr>
          <p:cNvPr id="5" name="CRT vstup SAX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6098502" y="3911091"/>
            <a:ext cx="2894654" cy="19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4479"/>
            <a:ext cx="2771800" cy="1668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5012"/>
            <a:ext cx="4176464" cy="200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54836"/>
            <a:ext cx="4032448" cy="154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85967"/>
            <a:ext cx="6516724" cy="270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27069" y="1052736"/>
            <a:ext cx="4851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PAWP – LAP - LVED</a:t>
            </a:r>
          </a:p>
        </p:txBody>
      </p:sp>
    </p:spTree>
    <p:extLst>
      <p:ext uri="{BB962C8B-B14F-4D97-AF65-F5344CB8AC3E}">
        <p14:creationId xmlns:p14="http://schemas.microsoft.com/office/powerpoint/2010/main" val="1735439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572000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Normální EF LK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7544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Snížená EF LK</a:t>
            </a:r>
          </a:p>
        </p:txBody>
      </p:sp>
      <p:graphicFrame>
        <p:nvGraphicFramePr>
          <p:cNvPr id="849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680935"/>
              </p:ext>
            </p:extLst>
          </p:nvPr>
        </p:nvGraphicFramePr>
        <p:xfrm>
          <a:off x="4135665" y="2680504"/>
          <a:ext cx="1228422" cy="1540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Image" r:id="rId7" imgW="7187302" imgH="9168254" progId="">
                  <p:embed/>
                </p:oleObj>
              </mc:Choice>
              <mc:Fallback>
                <p:oleObj name="Image" r:id="rId7" imgW="7187302" imgH="916825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665" y="2680504"/>
                        <a:ext cx="1228422" cy="15405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CRT kontrola A4C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580112" y="1700808"/>
            <a:ext cx="3287591" cy="2233081"/>
          </a:xfrm>
          <a:prstGeom prst="rect">
            <a:avLst/>
          </a:prstGeom>
        </p:spPr>
      </p:pic>
      <p:pic>
        <p:nvPicPr>
          <p:cNvPr id="15" name="EF LK 1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11560" y="1700808"/>
            <a:ext cx="3290365" cy="2234965"/>
          </a:xfrm>
          <a:prstGeom prst="rect">
            <a:avLst/>
          </a:prstGeom>
        </p:spPr>
      </p:pic>
      <p:pic>
        <p:nvPicPr>
          <p:cNvPr id="165918" name="Picture 3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4479"/>
            <a:ext cx="2771800" cy="1668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5919" name="Picture 3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037" y="4149080"/>
            <a:ext cx="299657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20" name="Picture 3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68877"/>
            <a:ext cx="3119297" cy="21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261387"/>
            <a:ext cx="1219113" cy="831909"/>
          </a:xfrm>
          <a:prstGeom prst="rect">
            <a:avLst/>
          </a:prstGeom>
        </p:spPr>
      </p:pic>
      <p:pic>
        <p:nvPicPr>
          <p:cNvPr id="19" name="Obrázek 9" descr="PWD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39951" y="1732046"/>
            <a:ext cx="1219113" cy="83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http://ehjcimaging.oxfordjournals.org/content/early/2011/05/17/ejechocard.jer058/F3.larg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39952" y="4336195"/>
            <a:ext cx="1219113" cy="820997"/>
          </a:xfrm>
          <a:prstGeom prst="rect">
            <a:avLst/>
          </a:prstGeom>
          <a:noFill/>
        </p:spPr>
      </p:pic>
      <p:sp>
        <p:nvSpPr>
          <p:cNvPr id="14" name="Obdélník 13"/>
          <p:cNvSpPr/>
          <p:nvPr/>
        </p:nvSpPr>
        <p:spPr>
          <a:xfrm>
            <a:off x="627069" y="1052736"/>
            <a:ext cx="4851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Odhad PAWP – LAP - LVED</a:t>
            </a:r>
          </a:p>
        </p:txBody>
      </p:sp>
    </p:spTree>
    <p:extLst>
      <p:ext uri="{BB962C8B-B14F-4D97-AF65-F5344CB8AC3E}">
        <p14:creationId xmlns:p14="http://schemas.microsoft.com/office/powerpoint/2010/main" val="98808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/>
          <a:stretch/>
        </p:blipFill>
        <p:spPr bwMode="auto">
          <a:xfrm>
            <a:off x="4610100" y="1843292"/>
            <a:ext cx="4150618" cy="4286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r="46160"/>
          <a:stretch/>
        </p:blipFill>
        <p:spPr bwMode="auto">
          <a:xfrm>
            <a:off x="395536" y="4941168"/>
            <a:ext cx="41459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0" y="1843292"/>
            <a:ext cx="4067238" cy="295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54" y="9376"/>
            <a:ext cx="4501746" cy="147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1560" y="6237312"/>
            <a:ext cx="19367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 err="1"/>
              <a:t>Am</a:t>
            </a:r>
            <a:r>
              <a:rPr lang="cs-CZ" sz="800" dirty="0"/>
              <a:t> </a:t>
            </a:r>
            <a:r>
              <a:rPr lang="cs-CZ" sz="800" dirty="0" err="1"/>
              <a:t>Soc</a:t>
            </a:r>
            <a:r>
              <a:rPr lang="cs-CZ" sz="800" dirty="0"/>
              <a:t> </a:t>
            </a:r>
            <a:r>
              <a:rPr lang="cs-CZ" sz="800" dirty="0" err="1"/>
              <a:t>Echocardiogr</a:t>
            </a:r>
            <a:r>
              <a:rPr lang="cs-CZ" sz="800" dirty="0"/>
              <a:t> 2015;28:108-15.</a:t>
            </a:r>
          </a:p>
        </p:txBody>
      </p:sp>
      <p:sp>
        <p:nvSpPr>
          <p:cNvPr id="7" name="Obdélník 6"/>
          <p:cNvSpPr/>
          <p:nvPr/>
        </p:nvSpPr>
        <p:spPr>
          <a:xfrm>
            <a:off x="611560" y="980728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rgbClr val="FF0000"/>
                </a:solidFill>
              </a:rPr>
              <a:t>Dif</a:t>
            </a:r>
            <a:r>
              <a:rPr lang="cs-CZ" sz="3200" b="1" dirty="0">
                <a:solidFill>
                  <a:srgbClr val="FF0000"/>
                </a:solidFill>
              </a:rPr>
              <a:t>. dg. </a:t>
            </a:r>
          </a:p>
        </p:txBody>
      </p:sp>
    </p:spTree>
    <p:extLst>
      <p:ext uri="{BB962C8B-B14F-4D97-AF65-F5344CB8AC3E}">
        <p14:creationId xmlns:p14="http://schemas.microsoft.com/office/powerpoint/2010/main" val="1222594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echorigh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/>
        </p:blipFill>
        <p:spPr bwMode="auto">
          <a:xfrm>
            <a:off x="395536" y="1280637"/>
            <a:ext cx="2160240" cy="43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echor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18" y="1268760"/>
            <a:ext cx="2015248" cy="35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ek obrázku pro echor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50" y="1280635"/>
            <a:ext cx="2001890" cy="35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ek obrázku pro echor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82" y="1268760"/>
            <a:ext cx="2001890" cy="355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62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1561" y="6165304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Lang RM, </a:t>
            </a:r>
            <a:r>
              <a:rPr lang="cs-CZ" sz="800" dirty="0" err="1"/>
              <a:t>Badano</a:t>
            </a:r>
            <a:r>
              <a:rPr lang="cs-CZ" sz="800" dirty="0"/>
              <a:t> LP, Mor-</a:t>
            </a:r>
            <a:r>
              <a:rPr lang="cs-CZ" sz="800" dirty="0" err="1"/>
              <a:t>Avi</a:t>
            </a:r>
            <a:r>
              <a:rPr lang="cs-CZ" sz="800" dirty="0"/>
              <a:t> V, </a:t>
            </a:r>
            <a:r>
              <a:rPr lang="cs-CZ" sz="800" dirty="0" err="1"/>
              <a:t>et</a:t>
            </a:r>
            <a:r>
              <a:rPr lang="cs-CZ" sz="800" dirty="0"/>
              <a:t> </a:t>
            </a:r>
            <a:r>
              <a:rPr lang="cs-CZ" sz="800" dirty="0" err="1"/>
              <a:t>al</a:t>
            </a:r>
            <a:r>
              <a:rPr lang="cs-CZ" sz="800" dirty="0"/>
              <a:t>. </a:t>
            </a:r>
            <a:r>
              <a:rPr lang="en-US" sz="800" dirty="0"/>
              <a:t>Recommendations for cardiac chamber quantification by echocardiography in adults: an update from the American Society of Echocardiography and the European Association of Cardiovascular Imaging.</a:t>
            </a:r>
            <a:r>
              <a:rPr lang="cs-CZ" sz="800" dirty="0"/>
              <a:t> </a:t>
            </a:r>
            <a:r>
              <a:rPr lang="pl-PL" sz="800" dirty="0"/>
              <a:t>J Am Soc Echocardiogr. 2015;28(1):1.</a:t>
            </a:r>
          </a:p>
          <a:p>
            <a:pPr lvl="0"/>
            <a:r>
              <a:rPr lang="cs-CZ" sz="800" dirty="0" err="1">
                <a:ea typeface="Calibri" pitchFamily="34" charset="0"/>
                <a:cs typeface="Tahoma" pitchFamily="34" charset="0"/>
              </a:rPr>
              <a:t>Haddad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F,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Hunt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SA,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Rosenthal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DN.,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et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al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.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Right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Ventricular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Function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in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Cardiovascular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. Disease, Part I. Anatomy,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Physiology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,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Aging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,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and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Functional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Assessment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of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the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Right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 </a:t>
            </a:r>
            <a:r>
              <a:rPr lang="cs-CZ" sz="800" dirty="0" err="1">
                <a:ea typeface="Calibri" pitchFamily="34" charset="0"/>
                <a:cs typeface="Tahoma" pitchFamily="34" charset="0"/>
              </a:rPr>
              <a:t>Ventricle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. </a:t>
            </a:r>
            <a:r>
              <a:rPr lang="cs-CZ" sz="800" i="1" dirty="0">
                <a:ea typeface="Calibri" pitchFamily="34" charset="0"/>
                <a:cs typeface="Tahoma" pitchFamily="34" charset="0"/>
              </a:rPr>
              <a:t>Circulation</a:t>
            </a:r>
            <a:r>
              <a:rPr lang="cs-CZ" sz="800" dirty="0">
                <a:ea typeface="Calibri" pitchFamily="34" charset="0"/>
                <a:cs typeface="Tahoma" pitchFamily="34" charset="0"/>
              </a:rPr>
              <a:t>. 2008;117:1436-1448.</a:t>
            </a:r>
            <a:endParaRPr lang="cs-CZ" sz="800" dirty="0"/>
          </a:p>
        </p:txBody>
      </p:sp>
      <p:sp>
        <p:nvSpPr>
          <p:cNvPr id="4" name="Obdélník 3"/>
          <p:cNvSpPr/>
          <p:nvPr/>
        </p:nvSpPr>
        <p:spPr>
          <a:xfrm>
            <a:off x="611560" y="980728"/>
            <a:ext cx="1824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ZÁVĚRY</a:t>
            </a:r>
          </a:p>
        </p:txBody>
      </p:sp>
      <p:sp>
        <p:nvSpPr>
          <p:cNvPr id="5" name="Obdélník 4"/>
          <p:cNvSpPr/>
          <p:nvPr/>
        </p:nvSpPr>
        <p:spPr>
          <a:xfrm>
            <a:off x="467544" y="1700808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2" indent="-342900">
              <a:buFont typeface="+mj-lt"/>
              <a:buAutoNum type="arabicPeriod"/>
            </a:pPr>
            <a:r>
              <a:rPr lang="cs-CZ" dirty="0"/>
              <a:t>Echokardiografie zůstává </a:t>
            </a:r>
            <a:r>
              <a:rPr lang="cs-CZ" b="1" dirty="0"/>
              <a:t>zobrazovací metodou volby</a:t>
            </a:r>
            <a:r>
              <a:rPr lang="cs-CZ" dirty="0"/>
              <a:t> při podezření na plicní hypertenzi a obecně při diferenciální diagnostice dušnosti</a:t>
            </a:r>
          </a:p>
          <a:p>
            <a:pPr marL="341312" indent="-342900">
              <a:buFont typeface="+mj-lt"/>
              <a:buAutoNum type="arabicPeriod"/>
            </a:pPr>
            <a:r>
              <a:rPr lang="cs-CZ" dirty="0"/>
              <a:t>Vzhledem k </a:t>
            </a:r>
            <a:r>
              <a:rPr lang="cs-CZ" b="1" dirty="0"/>
              <a:t>významné diferenci </a:t>
            </a:r>
            <a:r>
              <a:rPr lang="cs-CZ" dirty="0"/>
              <a:t>mezi katetrizačním měřením tlaků a echokardiografického odhadu je nutné považovat echo za screeningovou neinvazivní </a:t>
            </a:r>
            <a:r>
              <a:rPr lang="cs-CZ" dirty="0" err="1"/>
              <a:t>hemodynamickou</a:t>
            </a:r>
            <a:r>
              <a:rPr lang="cs-CZ" dirty="0"/>
              <a:t> metodu. </a:t>
            </a:r>
          </a:p>
          <a:p>
            <a:pPr marL="341312" indent="-342900">
              <a:buFont typeface="+mj-lt"/>
              <a:buAutoNum type="arabicPeriod"/>
            </a:pPr>
            <a:r>
              <a:rPr lang="cs-CZ" dirty="0"/>
              <a:t>U většiny nemocných lze, ale charakterizovat určitý typický </a:t>
            </a:r>
            <a:r>
              <a:rPr lang="cs-CZ" b="1" dirty="0"/>
              <a:t>echokardiografický fenotyp</a:t>
            </a:r>
            <a:r>
              <a:rPr lang="cs-CZ" dirty="0"/>
              <a:t>, který následně určí další diagnostický postup (</a:t>
            </a:r>
            <a:r>
              <a:rPr lang="cs-CZ" dirty="0" err="1"/>
              <a:t>prekapilární</a:t>
            </a:r>
            <a:r>
              <a:rPr lang="cs-CZ" dirty="0"/>
              <a:t> vs. </a:t>
            </a:r>
            <a:r>
              <a:rPr lang="cs-CZ" dirty="0" err="1"/>
              <a:t>postkapilární</a:t>
            </a:r>
            <a:r>
              <a:rPr lang="cs-CZ" dirty="0"/>
              <a:t> PH)</a:t>
            </a:r>
          </a:p>
          <a:p>
            <a:pPr marL="341312" indent="-342900">
              <a:buFont typeface="+mj-lt"/>
              <a:buAutoNum type="arabicPeriod"/>
            </a:pPr>
            <a:r>
              <a:rPr lang="cs-CZ" dirty="0"/>
              <a:t>Tam, kde to není jednoznačně možné je nutné využít </a:t>
            </a:r>
            <a:r>
              <a:rPr lang="cs-CZ" b="1" dirty="0"/>
              <a:t>invazivní měření </a:t>
            </a:r>
            <a:r>
              <a:rPr lang="cs-CZ" dirty="0"/>
              <a:t>event. s podporou provokačních testů (inspirační manévry, tekutinová výzva)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2538" b="1392"/>
          <a:stretch>
            <a:fillRect/>
          </a:stretch>
        </p:blipFill>
        <p:spPr bwMode="auto">
          <a:xfrm>
            <a:off x="6012160" y="2708920"/>
            <a:ext cx="2916847" cy="30963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6856" y="1052736"/>
            <a:ext cx="8229600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GB" sz="24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Hemodynamic</a:t>
            </a:r>
            <a:r>
              <a:rPr lang="cs-CZ" sz="24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ká</a:t>
            </a:r>
            <a:r>
              <a:rPr lang="en-GB" sz="24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</a:t>
            </a:r>
            <a:r>
              <a:rPr lang="cs-CZ" sz="24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  <a:r>
              <a:rPr lang="en-GB" sz="24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plicní hypertenze</a:t>
            </a:r>
            <a:endParaRPr lang="en-US" sz="24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Alternate Process 7"/>
          <p:cNvSpPr>
            <a:spLocks noChangeArrowheads="1"/>
          </p:cNvSpPr>
          <p:nvPr/>
        </p:nvSpPr>
        <p:spPr bwMode="auto">
          <a:xfrm>
            <a:off x="6789586" y="3404408"/>
            <a:ext cx="2091381" cy="792000"/>
          </a:xfrm>
          <a:prstGeom prst="flowChartAlternateProcess">
            <a:avLst/>
          </a:prstGeom>
          <a:solidFill>
            <a:schemeClr val="accent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buClr>
                <a:srgbClr val="CCFF33"/>
              </a:buClr>
              <a:tabLst>
                <a:tab pos="1438275" algn="l"/>
                <a:tab pos="1971675" algn="l"/>
                <a:tab pos="3409950" algn="l"/>
                <a:tab pos="4752975" algn="l"/>
                <a:tab pos="5562600" algn="l"/>
                <a:tab pos="5924550" algn="l"/>
                <a:tab pos="6543675" algn="l"/>
              </a:tabLst>
              <a:defRPr/>
            </a:pPr>
            <a:endParaRPr lang="de-CH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774551" y="3474055"/>
            <a:ext cx="2097200" cy="637722"/>
          </a:xfrm>
          <a:prstGeom prst="rect">
            <a:avLst/>
          </a:prstGeom>
          <a:noFill/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80000" tIns="0" rIns="180000" bIns="0"/>
          <a:lstStyle/>
          <a:p>
            <a:pPr algn="ctr">
              <a:buClr>
                <a:srgbClr val="CCFF33"/>
              </a:buClr>
              <a:buFont typeface="Wingdings" pitchFamily="2" charset="2"/>
              <a:buNone/>
              <a:tabLst>
                <a:tab pos="809625" algn="l"/>
                <a:tab pos="1257300" algn="l"/>
                <a:tab pos="3409950" algn="l"/>
                <a:tab pos="4752975" algn="l"/>
                <a:tab pos="5562600" algn="l"/>
                <a:tab pos="5924550" algn="l"/>
                <a:tab pos="6543675" algn="l"/>
              </a:tabLst>
              <a:defRPr/>
            </a:pP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PAWP </a:t>
            </a:r>
            <a:b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≤15 mmHg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774551" y="2124239"/>
            <a:ext cx="2106418" cy="79200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Clr>
                <a:srgbClr val="CCFF33"/>
              </a:buClr>
              <a:tabLst>
                <a:tab pos="1438275" algn="l"/>
                <a:tab pos="1971675" algn="l"/>
                <a:tab pos="3409950" algn="l"/>
                <a:tab pos="4752975" algn="l"/>
                <a:tab pos="5562600" algn="l"/>
                <a:tab pos="5924550" algn="l"/>
                <a:tab pos="6543675" algn="l"/>
              </a:tabLst>
              <a:defRPr/>
            </a:pP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MPAP </a:t>
            </a:r>
            <a:b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≥</a:t>
            </a:r>
            <a:r>
              <a:rPr lang="cs-C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20/</a:t>
            </a: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mmHg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816753" y="4656415"/>
            <a:ext cx="2055582" cy="792000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buClr>
                <a:srgbClr val="CCFF33"/>
              </a:buClr>
              <a:tabLst>
                <a:tab pos="1438275" algn="l"/>
                <a:tab pos="1971675" algn="l"/>
                <a:tab pos="3409950" algn="l"/>
                <a:tab pos="4752975" algn="l"/>
                <a:tab pos="5562600" algn="l"/>
                <a:tab pos="5924550" algn="l"/>
                <a:tab pos="6543675" algn="l"/>
              </a:tabLst>
              <a:defRPr/>
            </a:pPr>
            <a:endParaRPr lang="de-CH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816753" y="4729252"/>
            <a:ext cx="2002190" cy="652577"/>
          </a:xfrm>
          <a:prstGeom prst="rect">
            <a:avLst/>
          </a:prstGeom>
          <a:noFill/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80000" tIns="0" rIns="180000" bIns="0"/>
          <a:lstStyle/>
          <a:p>
            <a:pPr algn="ctr">
              <a:buClr>
                <a:srgbClr val="CCFF33"/>
              </a:buClr>
              <a:buFont typeface="Wingdings" pitchFamily="2" charset="2"/>
              <a:buNone/>
              <a:tabLst>
                <a:tab pos="809625" algn="l"/>
                <a:tab pos="1343025" algn="l"/>
                <a:tab pos="3409950" algn="l"/>
                <a:tab pos="4752975" algn="l"/>
                <a:tab pos="5562600" algn="l"/>
                <a:tab pos="5924550" algn="l"/>
                <a:tab pos="6543675" algn="l"/>
              </a:tabLst>
              <a:defRPr/>
            </a:pP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PVR &gt;3 </a:t>
            </a:r>
            <a:r>
              <a:rPr lang="cs-C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WU</a:t>
            </a:r>
            <a:endParaRPr lang="en-GB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611560" y="6145555"/>
            <a:ext cx="7416824" cy="52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defTabSz="6238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238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238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238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238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PAP: pulmonary arterial pressure; PAWP: pulmonary artery wedge pressure; PVR: pulmonary vascular resistance</a:t>
            </a:r>
          </a:p>
        </p:txBody>
      </p:sp>
      <p:cxnSp>
        <p:nvCxnSpPr>
          <p:cNvPr id="9" name="Straight Connector 4"/>
          <p:cNvCxnSpPr/>
          <p:nvPr/>
        </p:nvCxnSpPr>
        <p:spPr>
          <a:xfrm flipV="1">
            <a:off x="6127217" y="2520401"/>
            <a:ext cx="647700" cy="130651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/>
        </p:nvCxnSpPr>
        <p:spPr>
          <a:xfrm flipV="1">
            <a:off x="6127217" y="3806276"/>
            <a:ext cx="6477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6"/>
          <p:cNvCxnSpPr/>
          <p:nvPr/>
        </p:nvCxnSpPr>
        <p:spPr>
          <a:xfrm>
            <a:off x="6127217" y="3826913"/>
            <a:ext cx="688975" cy="12287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8"/>
          <p:cNvSpPr>
            <a:spLocks noChangeArrowheads="1"/>
          </p:cNvSpPr>
          <p:nvPr/>
        </p:nvSpPr>
        <p:spPr bwMode="auto">
          <a:xfrm>
            <a:off x="250825" y="3431456"/>
            <a:ext cx="1629482" cy="79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spcBef>
                <a:spcPct val="0"/>
              </a:spcBef>
              <a:defRPr/>
            </a:pPr>
            <a:r>
              <a:rPr lang="de-CH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</a:t>
            </a:r>
            <a:r>
              <a:rPr lang="cs-CZ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  <a:r>
              <a:rPr lang="de-CH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</a:t>
            </a:r>
            <a:endParaRPr lang="en-GB" sz="2400" baseline="30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Straight Connector 20"/>
          <p:cNvCxnSpPr/>
          <p:nvPr/>
        </p:nvCxnSpPr>
        <p:spPr>
          <a:xfrm>
            <a:off x="1880329" y="3826771"/>
            <a:ext cx="407987" cy="4763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Rounded Rectangle 6"/>
          <p:cNvSpPr>
            <a:spLocks noChangeArrowheads="1"/>
          </p:cNvSpPr>
          <p:nvPr/>
        </p:nvSpPr>
        <p:spPr bwMode="auto">
          <a:xfrm>
            <a:off x="4452539" y="3431371"/>
            <a:ext cx="1702191" cy="79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spcBef>
                <a:spcPct val="0"/>
              </a:spcBef>
              <a:defRPr/>
            </a:pPr>
            <a:r>
              <a:rPr lang="de-CH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</a:t>
            </a:r>
            <a:r>
              <a:rPr lang="cs-CZ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  <a:r>
              <a:rPr lang="de-CH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PAH</a:t>
            </a:r>
            <a:endParaRPr lang="en-GB" sz="2400" baseline="30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Connector 3"/>
          <p:cNvCxnSpPr/>
          <p:nvPr/>
        </p:nvCxnSpPr>
        <p:spPr>
          <a:xfrm>
            <a:off x="4203511" y="3212976"/>
            <a:ext cx="0" cy="2614616"/>
          </a:xfrm>
          <a:prstGeom prst="line">
            <a:avLst/>
          </a:prstGeom>
          <a:ln w="222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124484" y="3435310"/>
            <a:ext cx="1943460" cy="79200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Clr>
                <a:srgbClr val="CCFF33"/>
              </a:buClr>
              <a:tabLst>
                <a:tab pos="1438275" algn="l"/>
                <a:tab pos="1971675" algn="l"/>
                <a:tab pos="3409950" algn="l"/>
                <a:tab pos="4752975" algn="l"/>
                <a:tab pos="5562600" algn="l"/>
                <a:tab pos="5924550" algn="l"/>
                <a:tab pos="6543675" algn="l"/>
              </a:tabLst>
              <a:defRPr/>
            </a:pP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MPAP </a:t>
            </a:r>
            <a:b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≥</a:t>
            </a:r>
            <a:r>
              <a:rPr lang="cs-C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20/</a:t>
            </a:r>
            <a:r>
              <a:rPr lang="en-GB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mmHg</a:t>
            </a:r>
          </a:p>
        </p:txBody>
      </p:sp>
      <p:sp>
        <p:nvSpPr>
          <p:cNvPr id="17" name="TextBox 21"/>
          <p:cNvSpPr txBox="1"/>
          <p:nvPr/>
        </p:nvSpPr>
        <p:spPr>
          <a:xfrm>
            <a:off x="515393" y="6351711"/>
            <a:ext cx="513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ea typeface="Tahoma" panose="020B0604030504040204" pitchFamily="34" charset="0"/>
                <a:cs typeface="Tahoma" panose="020B0604030504040204" pitchFamily="34" charset="0"/>
              </a:rPr>
              <a:t>Hoeper</a:t>
            </a:r>
            <a:r>
              <a:rPr lang="en-US" sz="800" dirty="0">
                <a:ea typeface="Tahoma" panose="020B0604030504040204" pitchFamily="34" charset="0"/>
                <a:cs typeface="Tahoma" panose="020B0604030504040204" pitchFamily="34" charset="0"/>
              </a:rPr>
              <a:t> MM, </a:t>
            </a:r>
            <a:r>
              <a:rPr lang="en-US" sz="800" i="1" dirty="0">
                <a:ea typeface="Tahoma" panose="020B0604030504040204" pitchFamily="34" charset="0"/>
                <a:cs typeface="Tahoma" panose="020B0604030504040204" pitchFamily="34" charset="0"/>
              </a:rPr>
              <a:t>et al. J Am </a:t>
            </a:r>
            <a:r>
              <a:rPr lang="en-US" sz="800" i="1" dirty="0" err="1">
                <a:ea typeface="Tahoma" panose="020B0604030504040204" pitchFamily="34" charset="0"/>
                <a:cs typeface="Tahoma" panose="020B0604030504040204" pitchFamily="34" charset="0"/>
              </a:rPr>
              <a:t>Coll</a:t>
            </a:r>
            <a:r>
              <a:rPr lang="en-US" sz="800" i="1" dirty="0">
                <a:ea typeface="Tahoma" panose="020B0604030504040204" pitchFamily="34" charset="0"/>
                <a:cs typeface="Tahoma" panose="020B0604030504040204" pitchFamily="34" charset="0"/>
              </a:rPr>
              <a:t> Cardiol </a:t>
            </a:r>
            <a:r>
              <a:rPr lang="en-US" sz="800" dirty="0">
                <a:ea typeface="Tahoma" panose="020B0604030504040204" pitchFamily="34" charset="0"/>
                <a:cs typeface="Tahoma" panose="020B0604030504040204" pitchFamily="34" charset="0"/>
              </a:rPr>
              <a:t>2013; 62:D42-50.</a:t>
            </a:r>
            <a:r>
              <a:rPr lang="en-US" sz="800" dirty="0"/>
              <a:t> </a:t>
            </a:r>
            <a:endParaRPr lang="cs-CZ" sz="800" dirty="0"/>
          </a:p>
          <a:p>
            <a:r>
              <a:rPr lang="en-US" sz="800" dirty="0"/>
              <a:t>6</a:t>
            </a:r>
            <a:r>
              <a:rPr lang="en-US" sz="800" baseline="30000" dirty="0"/>
              <a:t>th</a:t>
            </a:r>
            <a:r>
              <a:rPr lang="en-US" sz="800" dirty="0"/>
              <a:t> World Symposium on Pulmonary Hypertension</a:t>
            </a:r>
            <a:r>
              <a:rPr lang="cs-CZ" sz="800" dirty="0"/>
              <a:t>, </a:t>
            </a:r>
            <a:r>
              <a:rPr lang="en-US" sz="800" dirty="0"/>
              <a:t>Nice</a:t>
            </a:r>
            <a:r>
              <a:rPr lang="cs-CZ" sz="800" dirty="0"/>
              <a:t>, </a:t>
            </a:r>
            <a:r>
              <a:rPr lang="en-US" sz="800" dirty="0"/>
              <a:t>February 27 to March 1, 2018</a:t>
            </a:r>
            <a:endParaRPr lang="cs-CZ" sz="800" dirty="0"/>
          </a:p>
          <a:p>
            <a:pPr algn="r"/>
            <a:endParaRPr lang="en-US" sz="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6914" name="Picture 2" descr="WORLD SYMPOSIUM ON PULMONARY HYPERTENSION NICE 201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12038"/>
            <a:ext cx="6019013" cy="10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54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13" y="3317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Screening plicní hypertenze</a:t>
            </a:r>
          </a:p>
        </p:txBody>
      </p:sp>
      <p:sp>
        <p:nvSpPr>
          <p:cNvPr id="2413572" name="Line 4"/>
          <p:cNvSpPr>
            <a:spLocks noChangeShapeType="1"/>
          </p:cNvSpPr>
          <p:nvPr/>
        </p:nvSpPr>
        <p:spPr bwMode="auto">
          <a:xfrm>
            <a:off x="411163" y="1492250"/>
            <a:ext cx="8331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700808"/>
            <a:ext cx="2843825" cy="428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VP scan CTEPH.png"/>
          <p:cNvPicPr>
            <a:picLocks noChangeAspect="1"/>
          </p:cNvPicPr>
          <p:nvPr/>
        </p:nvPicPr>
        <p:blipFill>
          <a:blip r:embed="rId4" cstate="print"/>
          <a:srcRect t="16231" r="2201" b="7161"/>
          <a:stretch>
            <a:fillRect/>
          </a:stretch>
        </p:blipFill>
        <p:spPr>
          <a:xfrm>
            <a:off x="683568" y="4077072"/>
            <a:ext cx="3312368" cy="1945993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772816"/>
            <a:ext cx="3312368" cy="2260326"/>
          </a:xfrm>
          <a:prstGeom prst="rect">
            <a:avLst/>
          </a:prstGeom>
          <a:ln w="38100">
            <a:solidFill>
              <a:srgbClr val="B90000"/>
            </a:solidFill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9174" y="0"/>
            <a:ext cx="2794826" cy="155679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4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467544" y="692696"/>
            <a:ext cx="8532440" cy="926976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cs-CZ" sz="2400" b="1" dirty="0">
                <a:solidFill>
                  <a:srgbClr val="FF0000"/>
                </a:solidFill>
                <a:cs typeface="Tahoma" pitchFamily="34" charset="0"/>
              </a:rPr>
              <a:t>Echokardiografie – klíčový screeningový nástroj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530179"/>
            <a:ext cx="3240360" cy="2211189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>
            <a:off x="3347864" y="6381328"/>
            <a:ext cx="9361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olný tvar 8"/>
          <p:cNvSpPr/>
          <p:nvPr/>
        </p:nvSpPr>
        <p:spPr>
          <a:xfrm>
            <a:off x="3923928" y="5445224"/>
            <a:ext cx="1292515" cy="962891"/>
          </a:xfrm>
          <a:custGeom>
            <a:avLst/>
            <a:gdLst>
              <a:gd name="connsiteX0" fmla="*/ 0 w 1412539"/>
              <a:gd name="connsiteY0" fmla="*/ 14630 h 1141171"/>
              <a:gd name="connsiteX1" fmla="*/ 7315 w 1412539"/>
              <a:gd name="connsiteY1" fmla="*/ 51206 h 1141171"/>
              <a:gd name="connsiteX2" fmla="*/ 21946 w 1412539"/>
              <a:gd name="connsiteY2" fmla="*/ 80467 h 1141171"/>
              <a:gd name="connsiteX3" fmla="*/ 29261 w 1412539"/>
              <a:gd name="connsiteY3" fmla="*/ 109728 h 1141171"/>
              <a:gd name="connsiteX4" fmla="*/ 36576 w 1412539"/>
              <a:gd name="connsiteY4" fmla="*/ 182880 h 1141171"/>
              <a:gd name="connsiteX5" fmla="*/ 43891 w 1412539"/>
              <a:gd name="connsiteY5" fmla="*/ 226771 h 1141171"/>
              <a:gd name="connsiteX6" fmla="*/ 58522 w 1412539"/>
              <a:gd name="connsiteY6" fmla="*/ 365760 h 1141171"/>
              <a:gd name="connsiteX7" fmla="*/ 65837 w 1412539"/>
              <a:gd name="connsiteY7" fmla="*/ 468173 h 1141171"/>
              <a:gd name="connsiteX8" fmla="*/ 73152 w 1412539"/>
              <a:gd name="connsiteY8" fmla="*/ 497434 h 1141171"/>
              <a:gd name="connsiteX9" fmla="*/ 80467 w 1412539"/>
              <a:gd name="connsiteY9" fmla="*/ 534010 h 1141171"/>
              <a:gd name="connsiteX10" fmla="*/ 95098 w 1412539"/>
              <a:gd name="connsiteY10" fmla="*/ 585216 h 1141171"/>
              <a:gd name="connsiteX11" fmla="*/ 102413 w 1412539"/>
              <a:gd name="connsiteY11" fmla="*/ 636422 h 1141171"/>
              <a:gd name="connsiteX12" fmla="*/ 124358 w 1412539"/>
              <a:gd name="connsiteY12" fmla="*/ 702259 h 1141171"/>
              <a:gd name="connsiteX13" fmla="*/ 138989 w 1412539"/>
              <a:gd name="connsiteY13" fmla="*/ 724205 h 1141171"/>
              <a:gd name="connsiteX14" fmla="*/ 168250 w 1412539"/>
              <a:gd name="connsiteY14" fmla="*/ 804672 h 1141171"/>
              <a:gd name="connsiteX15" fmla="*/ 182880 w 1412539"/>
              <a:gd name="connsiteY15" fmla="*/ 833933 h 1141171"/>
              <a:gd name="connsiteX16" fmla="*/ 190195 w 1412539"/>
              <a:gd name="connsiteY16" fmla="*/ 855878 h 1141171"/>
              <a:gd name="connsiteX17" fmla="*/ 226771 w 1412539"/>
              <a:gd name="connsiteY17" fmla="*/ 899770 h 1141171"/>
              <a:gd name="connsiteX18" fmla="*/ 256032 w 1412539"/>
              <a:gd name="connsiteY18" fmla="*/ 943661 h 1141171"/>
              <a:gd name="connsiteX19" fmla="*/ 292608 w 1412539"/>
              <a:gd name="connsiteY19" fmla="*/ 994867 h 1141171"/>
              <a:gd name="connsiteX20" fmla="*/ 314554 w 1412539"/>
              <a:gd name="connsiteY20" fmla="*/ 1031443 h 1141171"/>
              <a:gd name="connsiteX21" fmla="*/ 329184 w 1412539"/>
              <a:gd name="connsiteY21" fmla="*/ 1053389 h 1141171"/>
              <a:gd name="connsiteX22" fmla="*/ 351130 w 1412539"/>
              <a:gd name="connsiteY22" fmla="*/ 1068019 h 1141171"/>
              <a:gd name="connsiteX23" fmla="*/ 365760 w 1412539"/>
              <a:gd name="connsiteY23" fmla="*/ 1082650 h 1141171"/>
              <a:gd name="connsiteX24" fmla="*/ 416966 w 1412539"/>
              <a:gd name="connsiteY24" fmla="*/ 1097280 h 1141171"/>
              <a:gd name="connsiteX25" fmla="*/ 497434 w 1412539"/>
              <a:gd name="connsiteY25" fmla="*/ 1119226 h 1141171"/>
              <a:gd name="connsiteX26" fmla="*/ 526694 w 1412539"/>
              <a:gd name="connsiteY26" fmla="*/ 1126541 h 1141171"/>
              <a:gd name="connsiteX27" fmla="*/ 599846 w 1412539"/>
              <a:gd name="connsiteY27" fmla="*/ 1133856 h 1141171"/>
              <a:gd name="connsiteX28" fmla="*/ 629107 w 1412539"/>
              <a:gd name="connsiteY28" fmla="*/ 1141171 h 1141171"/>
              <a:gd name="connsiteX29" fmla="*/ 680314 w 1412539"/>
              <a:gd name="connsiteY29" fmla="*/ 1126541 h 1141171"/>
              <a:gd name="connsiteX30" fmla="*/ 716890 w 1412539"/>
              <a:gd name="connsiteY30" fmla="*/ 1097280 h 1141171"/>
              <a:gd name="connsiteX31" fmla="*/ 738835 w 1412539"/>
              <a:gd name="connsiteY31" fmla="*/ 1089965 h 1141171"/>
              <a:gd name="connsiteX32" fmla="*/ 760781 w 1412539"/>
              <a:gd name="connsiteY32" fmla="*/ 1068019 h 1141171"/>
              <a:gd name="connsiteX33" fmla="*/ 782726 w 1412539"/>
              <a:gd name="connsiteY33" fmla="*/ 1060704 h 1141171"/>
              <a:gd name="connsiteX34" fmla="*/ 811987 w 1412539"/>
              <a:gd name="connsiteY34" fmla="*/ 1046074 h 1141171"/>
              <a:gd name="connsiteX35" fmla="*/ 841248 w 1412539"/>
              <a:gd name="connsiteY35" fmla="*/ 1009498 h 1141171"/>
              <a:gd name="connsiteX36" fmla="*/ 877824 w 1412539"/>
              <a:gd name="connsiteY36" fmla="*/ 972922 h 1141171"/>
              <a:gd name="connsiteX37" fmla="*/ 885139 w 1412539"/>
              <a:gd name="connsiteY37" fmla="*/ 950976 h 1141171"/>
              <a:gd name="connsiteX38" fmla="*/ 899770 w 1412539"/>
              <a:gd name="connsiteY38" fmla="*/ 936346 h 1141171"/>
              <a:gd name="connsiteX39" fmla="*/ 921715 w 1412539"/>
              <a:gd name="connsiteY39" fmla="*/ 863194 h 1141171"/>
              <a:gd name="connsiteX40" fmla="*/ 936346 w 1412539"/>
              <a:gd name="connsiteY40" fmla="*/ 841248 h 1141171"/>
              <a:gd name="connsiteX41" fmla="*/ 972922 w 1412539"/>
              <a:gd name="connsiteY41" fmla="*/ 775411 h 1141171"/>
              <a:gd name="connsiteX42" fmla="*/ 987552 w 1412539"/>
              <a:gd name="connsiteY42" fmla="*/ 753466 h 1141171"/>
              <a:gd name="connsiteX43" fmla="*/ 994867 w 1412539"/>
              <a:gd name="connsiteY43" fmla="*/ 731520 h 1141171"/>
              <a:gd name="connsiteX44" fmla="*/ 1024128 w 1412539"/>
              <a:gd name="connsiteY44" fmla="*/ 687629 h 1141171"/>
              <a:gd name="connsiteX45" fmla="*/ 1046074 w 1412539"/>
              <a:gd name="connsiteY45" fmla="*/ 643738 h 1141171"/>
              <a:gd name="connsiteX46" fmla="*/ 1060704 w 1412539"/>
              <a:gd name="connsiteY46" fmla="*/ 599846 h 1141171"/>
              <a:gd name="connsiteX47" fmla="*/ 1068019 w 1412539"/>
              <a:gd name="connsiteY47" fmla="*/ 577901 h 1141171"/>
              <a:gd name="connsiteX48" fmla="*/ 1097280 w 1412539"/>
              <a:gd name="connsiteY48" fmla="*/ 534010 h 1141171"/>
              <a:gd name="connsiteX49" fmla="*/ 1111910 w 1412539"/>
              <a:gd name="connsiteY49" fmla="*/ 490118 h 1141171"/>
              <a:gd name="connsiteX50" fmla="*/ 1126541 w 1412539"/>
              <a:gd name="connsiteY50" fmla="*/ 475488 h 1141171"/>
              <a:gd name="connsiteX51" fmla="*/ 1155802 w 1412539"/>
              <a:gd name="connsiteY51" fmla="*/ 431597 h 1141171"/>
              <a:gd name="connsiteX52" fmla="*/ 1170432 w 1412539"/>
              <a:gd name="connsiteY52" fmla="*/ 416966 h 1141171"/>
              <a:gd name="connsiteX53" fmla="*/ 1199693 w 1412539"/>
              <a:gd name="connsiteY53" fmla="*/ 373075 h 1141171"/>
              <a:gd name="connsiteX54" fmla="*/ 1214323 w 1412539"/>
              <a:gd name="connsiteY54" fmla="*/ 351130 h 1141171"/>
              <a:gd name="connsiteX55" fmla="*/ 1243584 w 1412539"/>
              <a:gd name="connsiteY55" fmla="*/ 299923 h 1141171"/>
              <a:gd name="connsiteX56" fmla="*/ 1258214 w 1412539"/>
              <a:gd name="connsiteY56" fmla="*/ 256032 h 1141171"/>
              <a:gd name="connsiteX57" fmla="*/ 1265530 w 1412539"/>
              <a:gd name="connsiteY57" fmla="*/ 226771 h 1141171"/>
              <a:gd name="connsiteX58" fmla="*/ 1302106 w 1412539"/>
              <a:gd name="connsiteY58" fmla="*/ 182880 h 1141171"/>
              <a:gd name="connsiteX59" fmla="*/ 1331366 w 1412539"/>
              <a:gd name="connsiteY59" fmla="*/ 131674 h 1141171"/>
              <a:gd name="connsiteX60" fmla="*/ 1345997 w 1412539"/>
              <a:gd name="connsiteY60" fmla="*/ 117043 h 1141171"/>
              <a:gd name="connsiteX61" fmla="*/ 1367942 w 1412539"/>
              <a:gd name="connsiteY61" fmla="*/ 51206 h 1141171"/>
              <a:gd name="connsiteX62" fmla="*/ 1411834 w 1412539"/>
              <a:gd name="connsiteY62" fmla="*/ 7315 h 1141171"/>
              <a:gd name="connsiteX63" fmla="*/ 1411834 w 1412539"/>
              <a:gd name="connsiteY63" fmla="*/ 0 h 114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12539" h="1141171">
                <a:moveTo>
                  <a:pt x="0" y="14630"/>
                </a:moveTo>
                <a:cubicBezTo>
                  <a:pt x="2438" y="26822"/>
                  <a:pt x="3383" y="39411"/>
                  <a:pt x="7315" y="51206"/>
                </a:cubicBezTo>
                <a:cubicBezTo>
                  <a:pt x="10764" y="61551"/>
                  <a:pt x="18117" y="70256"/>
                  <a:pt x="21946" y="80467"/>
                </a:cubicBezTo>
                <a:cubicBezTo>
                  <a:pt x="25476" y="89881"/>
                  <a:pt x="26823" y="99974"/>
                  <a:pt x="29261" y="109728"/>
                </a:cubicBezTo>
                <a:cubicBezTo>
                  <a:pt x="31699" y="134112"/>
                  <a:pt x="33537" y="158564"/>
                  <a:pt x="36576" y="182880"/>
                </a:cubicBezTo>
                <a:cubicBezTo>
                  <a:pt x="38416" y="197598"/>
                  <a:pt x="41931" y="212069"/>
                  <a:pt x="43891" y="226771"/>
                </a:cubicBezTo>
                <a:cubicBezTo>
                  <a:pt x="46760" y="248286"/>
                  <a:pt x="56947" y="346857"/>
                  <a:pt x="58522" y="365760"/>
                </a:cubicBezTo>
                <a:cubicBezTo>
                  <a:pt x="61364" y="399866"/>
                  <a:pt x="62058" y="434158"/>
                  <a:pt x="65837" y="468173"/>
                </a:cubicBezTo>
                <a:cubicBezTo>
                  <a:pt x="66947" y="478165"/>
                  <a:pt x="70971" y="487620"/>
                  <a:pt x="73152" y="497434"/>
                </a:cubicBezTo>
                <a:cubicBezTo>
                  <a:pt x="75849" y="509571"/>
                  <a:pt x="77451" y="521948"/>
                  <a:pt x="80467" y="534010"/>
                </a:cubicBezTo>
                <a:cubicBezTo>
                  <a:pt x="90912" y="575790"/>
                  <a:pt x="85976" y="535048"/>
                  <a:pt x="95098" y="585216"/>
                </a:cubicBezTo>
                <a:cubicBezTo>
                  <a:pt x="98182" y="602180"/>
                  <a:pt x="98536" y="619622"/>
                  <a:pt x="102413" y="636422"/>
                </a:cubicBezTo>
                <a:cubicBezTo>
                  <a:pt x="102415" y="636430"/>
                  <a:pt x="120699" y="691282"/>
                  <a:pt x="124358" y="702259"/>
                </a:cubicBezTo>
                <a:cubicBezTo>
                  <a:pt x="127138" y="710600"/>
                  <a:pt x="135057" y="716341"/>
                  <a:pt x="138989" y="724205"/>
                </a:cubicBezTo>
                <a:cubicBezTo>
                  <a:pt x="149165" y="744557"/>
                  <a:pt x="161424" y="784195"/>
                  <a:pt x="168250" y="804672"/>
                </a:cubicBezTo>
                <a:cubicBezTo>
                  <a:pt x="171699" y="815017"/>
                  <a:pt x="178584" y="823910"/>
                  <a:pt x="182880" y="833933"/>
                </a:cubicBezTo>
                <a:cubicBezTo>
                  <a:pt x="185917" y="841020"/>
                  <a:pt x="186747" y="848981"/>
                  <a:pt x="190195" y="855878"/>
                </a:cubicBezTo>
                <a:cubicBezTo>
                  <a:pt x="200379" y="876246"/>
                  <a:pt x="210594" y="883592"/>
                  <a:pt x="226771" y="899770"/>
                </a:cubicBezTo>
                <a:cubicBezTo>
                  <a:pt x="239214" y="937099"/>
                  <a:pt x="226143" y="908791"/>
                  <a:pt x="256032" y="943661"/>
                </a:cubicBezTo>
                <a:cubicBezTo>
                  <a:pt x="269643" y="959541"/>
                  <a:pt x="281029" y="977498"/>
                  <a:pt x="292608" y="994867"/>
                </a:cubicBezTo>
                <a:cubicBezTo>
                  <a:pt x="305312" y="1032981"/>
                  <a:pt x="291601" y="1002752"/>
                  <a:pt x="314554" y="1031443"/>
                </a:cubicBezTo>
                <a:cubicBezTo>
                  <a:pt x="320046" y="1038308"/>
                  <a:pt x="322967" y="1047172"/>
                  <a:pt x="329184" y="1053389"/>
                </a:cubicBezTo>
                <a:cubicBezTo>
                  <a:pt x="335401" y="1059606"/>
                  <a:pt x="344265" y="1062527"/>
                  <a:pt x="351130" y="1068019"/>
                </a:cubicBezTo>
                <a:cubicBezTo>
                  <a:pt x="356516" y="1072327"/>
                  <a:pt x="359846" y="1079102"/>
                  <a:pt x="365760" y="1082650"/>
                </a:cubicBezTo>
                <a:cubicBezTo>
                  <a:pt x="373953" y="1087566"/>
                  <a:pt x="410591" y="1095368"/>
                  <a:pt x="416966" y="1097280"/>
                </a:cubicBezTo>
                <a:cubicBezTo>
                  <a:pt x="514838" y="1126641"/>
                  <a:pt x="411725" y="1100179"/>
                  <a:pt x="497434" y="1119226"/>
                </a:cubicBezTo>
                <a:cubicBezTo>
                  <a:pt x="507248" y="1121407"/>
                  <a:pt x="516742" y="1125119"/>
                  <a:pt x="526694" y="1126541"/>
                </a:cubicBezTo>
                <a:cubicBezTo>
                  <a:pt x="550953" y="1130007"/>
                  <a:pt x="575462" y="1131418"/>
                  <a:pt x="599846" y="1133856"/>
                </a:cubicBezTo>
                <a:cubicBezTo>
                  <a:pt x="609600" y="1136294"/>
                  <a:pt x="619053" y="1141171"/>
                  <a:pt x="629107" y="1141171"/>
                </a:cubicBezTo>
                <a:cubicBezTo>
                  <a:pt x="638292" y="1141171"/>
                  <a:pt x="669965" y="1129990"/>
                  <a:pt x="680314" y="1126541"/>
                </a:cubicBezTo>
                <a:cubicBezTo>
                  <a:pt x="693923" y="1112931"/>
                  <a:pt x="698431" y="1106509"/>
                  <a:pt x="716890" y="1097280"/>
                </a:cubicBezTo>
                <a:cubicBezTo>
                  <a:pt x="723787" y="1093832"/>
                  <a:pt x="731520" y="1092403"/>
                  <a:pt x="738835" y="1089965"/>
                </a:cubicBezTo>
                <a:cubicBezTo>
                  <a:pt x="746150" y="1082650"/>
                  <a:pt x="752173" y="1073758"/>
                  <a:pt x="760781" y="1068019"/>
                </a:cubicBezTo>
                <a:cubicBezTo>
                  <a:pt x="767197" y="1063742"/>
                  <a:pt x="775639" y="1063741"/>
                  <a:pt x="782726" y="1060704"/>
                </a:cubicBezTo>
                <a:cubicBezTo>
                  <a:pt x="792749" y="1056408"/>
                  <a:pt x="802233" y="1050951"/>
                  <a:pt x="811987" y="1046074"/>
                </a:cubicBezTo>
                <a:cubicBezTo>
                  <a:pt x="869033" y="989028"/>
                  <a:pt x="776651" y="1083323"/>
                  <a:pt x="841248" y="1009498"/>
                </a:cubicBezTo>
                <a:cubicBezTo>
                  <a:pt x="852602" y="996522"/>
                  <a:pt x="877824" y="972922"/>
                  <a:pt x="877824" y="972922"/>
                </a:cubicBezTo>
                <a:cubicBezTo>
                  <a:pt x="880262" y="965607"/>
                  <a:pt x="881172" y="957588"/>
                  <a:pt x="885139" y="950976"/>
                </a:cubicBezTo>
                <a:cubicBezTo>
                  <a:pt x="888687" y="945062"/>
                  <a:pt x="896686" y="942515"/>
                  <a:pt x="899770" y="936346"/>
                </a:cubicBezTo>
                <a:cubicBezTo>
                  <a:pt x="948948" y="837990"/>
                  <a:pt x="890211" y="936702"/>
                  <a:pt x="921715" y="863194"/>
                </a:cubicBezTo>
                <a:cubicBezTo>
                  <a:pt x="925178" y="855113"/>
                  <a:pt x="931469" y="848563"/>
                  <a:pt x="936346" y="841248"/>
                </a:cubicBezTo>
                <a:cubicBezTo>
                  <a:pt x="949221" y="802621"/>
                  <a:pt x="939384" y="825718"/>
                  <a:pt x="972922" y="775411"/>
                </a:cubicBezTo>
                <a:lnTo>
                  <a:pt x="987552" y="753466"/>
                </a:lnTo>
                <a:cubicBezTo>
                  <a:pt x="989990" y="746151"/>
                  <a:pt x="991122" y="738261"/>
                  <a:pt x="994867" y="731520"/>
                </a:cubicBezTo>
                <a:cubicBezTo>
                  <a:pt x="1003406" y="716149"/>
                  <a:pt x="1024128" y="687629"/>
                  <a:pt x="1024128" y="687629"/>
                </a:cubicBezTo>
                <a:cubicBezTo>
                  <a:pt x="1050806" y="607591"/>
                  <a:pt x="1008258" y="728823"/>
                  <a:pt x="1046074" y="643738"/>
                </a:cubicBezTo>
                <a:cubicBezTo>
                  <a:pt x="1052337" y="629645"/>
                  <a:pt x="1055827" y="614477"/>
                  <a:pt x="1060704" y="599846"/>
                </a:cubicBezTo>
                <a:lnTo>
                  <a:pt x="1068019" y="577901"/>
                </a:lnTo>
                <a:cubicBezTo>
                  <a:pt x="1073579" y="561220"/>
                  <a:pt x="1097280" y="534010"/>
                  <a:pt x="1097280" y="534010"/>
                </a:cubicBezTo>
                <a:lnTo>
                  <a:pt x="1111910" y="490118"/>
                </a:lnTo>
                <a:cubicBezTo>
                  <a:pt x="1114091" y="483575"/>
                  <a:pt x="1122403" y="481005"/>
                  <a:pt x="1126541" y="475488"/>
                </a:cubicBezTo>
                <a:cubicBezTo>
                  <a:pt x="1137091" y="461421"/>
                  <a:pt x="1143369" y="444031"/>
                  <a:pt x="1155802" y="431597"/>
                </a:cubicBezTo>
                <a:cubicBezTo>
                  <a:pt x="1160679" y="426720"/>
                  <a:pt x="1166294" y="422484"/>
                  <a:pt x="1170432" y="416966"/>
                </a:cubicBezTo>
                <a:cubicBezTo>
                  <a:pt x="1180982" y="402899"/>
                  <a:pt x="1189939" y="387705"/>
                  <a:pt x="1199693" y="373075"/>
                </a:cubicBezTo>
                <a:lnTo>
                  <a:pt x="1214323" y="351130"/>
                </a:lnTo>
                <a:cubicBezTo>
                  <a:pt x="1236696" y="284008"/>
                  <a:pt x="1199298" y="388494"/>
                  <a:pt x="1243584" y="299923"/>
                </a:cubicBezTo>
                <a:cubicBezTo>
                  <a:pt x="1250481" y="286129"/>
                  <a:pt x="1253337" y="270662"/>
                  <a:pt x="1258214" y="256032"/>
                </a:cubicBezTo>
                <a:cubicBezTo>
                  <a:pt x="1261393" y="246494"/>
                  <a:pt x="1260357" y="235392"/>
                  <a:pt x="1265530" y="226771"/>
                </a:cubicBezTo>
                <a:cubicBezTo>
                  <a:pt x="1275328" y="210441"/>
                  <a:pt x="1290414" y="197913"/>
                  <a:pt x="1302106" y="182880"/>
                </a:cubicBezTo>
                <a:cubicBezTo>
                  <a:pt x="1337023" y="137986"/>
                  <a:pt x="1295144" y="186007"/>
                  <a:pt x="1331366" y="131674"/>
                </a:cubicBezTo>
                <a:cubicBezTo>
                  <a:pt x="1335192" y="125935"/>
                  <a:pt x="1341120" y="121920"/>
                  <a:pt x="1345997" y="117043"/>
                </a:cubicBezTo>
                <a:lnTo>
                  <a:pt x="1367942" y="51206"/>
                </a:lnTo>
                <a:cubicBezTo>
                  <a:pt x="1374485" y="31577"/>
                  <a:pt x="1398369" y="23024"/>
                  <a:pt x="1411834" y="7315"/>
                </a:cubicBezTo>
                <a:cubicBezTo>
                  <a:pt x="1413421" y="5464"/>
                  <a:pt x="1411834" y="2438"/>
                  <a:pt x="1411834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iPAH A4C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535996" y="1794706"/>
            <a:ext cx="3924436" cy="2677995"/>
          </a:xfrm>
          <a:prstGeom prst="rect">
            <a:avLst/>
          </a:prstGeom>
        </p:spPr>
      </p:pic>
      <p:pic>
        <p:nvPicPr>
          <p:cNvPr id="12" name="PAH TR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1799428"/>
            <a:ext cx="3921695" cy="26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7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5"/>
          <p:cNvSpPr>
            <a:spLocks noChangeArrowheads="1"/>
          </p:cNvSpPr>
          <p:nvPr/>
        </p:nvSpPr>
        <p:spPr bwMode="auto">
          <a:xfrm>
            <a:off x="611188" y="485775"/>
            <a:ext cx="8532812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cs-CZ" sz="2400" b="1" dirty="0">
                <a:solidFill>
                  <a:srgbClr val="FF0000"/>
                </a:solidFill>
                <a:cs typeface="Tahoma" pitchFamily="34" charset="0"/>
              </a:rPr>
              <a:t>Pravostranná katetrizace – „zlatý standard“</a:t>
            </a:r>
          </a:p>
        </p:txBody>
      </p:sp>
      <p:pic>
        <p:nvPicPr>
          <p:cNvPr id="9" name="Obrázek 8" descr="pac1.jpg"/>
          <p:cNvPicPr>
            <a:picLocks noChangeAspect="1"/>
          </p:cNvPicPr>
          <p:nvPr/>
        </p:nvPicPr>
        <p:blipFill rotWithShape="1">
          <a:blip r:embed="rId2" cstate="print"/>
          <a:srcRect l="1616" t="15619" r="1444" b="8369"/>
          <a:stretch/>
        </p:blipFill>
        <p:spPr>
          <a:xfrm>
            <a:off x="6091792" y="1772816"/>
            <a:ext cx="2800688" cy="208823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1560" y="6165304"/>
            <a:ext cx="3918240" cy="2160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cs-CZ" sz="600" dirty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ESC guidelines</a:t>
            </a:r>
            <a:r>
              <a:rPr lang="en-GB" sz="600" dirty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. </a:t>
            </a:r>
            <a:r>
              <a:rPr lang="en-GB" sz="600" dirty="0" err="1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Eur</a:t>
            </a:r>
            <a:r>
              <a:rPr lang="en-GB" sz="600" dirty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 Heart J 2009;30:2493-2537</a:t>
            </a:r>
            <a:endParaRPr lang="cs-CZ" sz="600" dirty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  <a:p>
            <a:r>
              <a:rPr lang="cs-CZ" sz="600" dirty="0"/>
              <a:t>Jansa P. </a:t>
            </a:r>
            <a:r>
              <a:rPr lang="cs-CZ" sz="600" dirty="0" err="1"/>
              <a:t>Chronicka</a:t>
            </a:r>
            <a:r>
              <a:rPr lang="cs-CZ" sz="600" dirty="0"/>
              <a:t> </a:t>
            </a:r>
            <a:r>
              <a:rPr lang="cs-CZ" sz="600" dirty="0" err="1"/>
              <a:t>plicni</a:t>
            </a:r>
            <a:r>
              <a:rPr lang="cs-CZ" sz="600" dirty="0"/>
              <a:t> hypertenze. </a:t>
            </a:r>
            <a:r>
              <a:rPr lang="cs-CZ" sz="600" dirty="0" err="1"/>
              <a:t>Cor</a:t>
            </a:r>
            <a:r>
              <a:rPr lang="cs-CZ" sz="600" dirty="0"/>
              <a:t> </a:t>
            </a:r>
            <a:r>
              <a:rPr lang="cs-CZ" sz="600" dirty="0" err="1"/>
              <a:t>Vasa</a:t>
            </a:r>
            <a:r>
              <a:rPr lang="cs-CZ" sz="600" dirty="0"/>
              <a:t> 2011;53(3)</a:t>
            </a:r>
            <a:endParaRPr lang="en-GB" sz="600" dirty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67965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784"/>
            <a:ext cx="57848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66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5" y="3952305"/>
            <a:ext cx="5391075" cy="206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6" name="Picture 2" descr="Philips Intellivue MX800 Patient Monitor front"/>
          <p:cNvPicPr>
            <a:picLocks noChangeAspect="1" noChangeArrowheads="1"/>
          </p:cNvPicPr>
          <p:nvPr/>
        </p:nvPicPr>
        <p:blipFill>
          <a:blip r:embed="rId5" cstate="print"/>
          <a:srcRect l="9072" t="15120" r="7769" b="19029"/>
          <a:stretch>
            <a:fillRect/>
          </a:stretch>
        </p:blipFill>
        <p:spPr bwMode="auto">
          <a:xfrm>
            <a:off x="6084168" y="3926510"/>
            <a:ext cx="2736304" cy="2166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239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539552" y="1124744"/>
            <a:ext cx="5005437" cy="5040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Plicní embolie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321162" y="1556792"/>
            <a:ext cx="37153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Echocardiographic criteria of RV dysfunction include RV dilation and/or an increased end-diastolic RV–LV diameter ratio (in most studies, the reported threshold value was 0.9 or</a:t>
            </a:r>
            <a:r>
              <a:rPr lang="cs-CZ" sz="1400" dirty="0"/>
              <a:t> </a:t>
            </a:r>
            <a:r>
              <a:rPr lang="en-US" sz="1400" dirty="0"/>
              <a:t>1.0); hypokinesia of the free RV wall; </a:t>
            </a:r>
            <a:r>
              <a:rPr lang="en-US" sz="1400" b="1" dirty="0">
                <a:solidFill>
                  <a:srgbClr val="FF0000"/>
                </a:solidFill>
              </a:rPr>
              <a:t>increased velocity of the </a:t>
            </a:r>
            <a:r>
              <a:rPr lang="cs-CZ" sz="1400" b="1" dirty="0">
                <a:solidFill>
                  <a:srgbClr val="FF0000"/>
                </a:solidFill>
              </a:rPr>
              <a:t>TR</a:t>
            </a:r>
            <a:r>
              <a:rPr lang="en-US" sz="1400" b="1" dirty="0">
                <a:solidFill>
                  <a:srgbClr val="FF0000"/>
                </a:solidFill>
              </a:rPr>
              <a:t> jet</a:t>
            </a:r>
            <a:r>
              <a:rPr lang="en-US" sz="1400" dirty="0"/>
              <a:t>; or combinations of the above.</a:t>
            </a:r>
            <a:endParaRPr lang="cs-CZ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9246"/>
            <a:ext cx="4566233" cy="1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ew picture"/>
          <p:cNvPicPr/>
          <p:nvPr/>
        </p:nvPicPr>
        <p:blipFill rotWithShape="1">
          <a:blip r:embed="rId3" cstate="print"/>
          <a:srcRect r="1437"/>
          <a:stretch/>
        </p:blipFill>
        <p:spPr>
          <a:xfrm>
            <a:off x="5292080" y="3140968"/>
            <a:ext cx="3715334" cy="295232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17" y="9800"/>
            <a:ext cx="3161983" cy="147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New picture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1560" y="1789437"/>
            <a:ext cx="4320480" cy="24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5005437" cy="1216025"/>
          </a:xfrm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PAH/CTEPH</a:t>
            </a:r>
            <a:endParaRPr lang="cs-CZ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AH 1 (2)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699792" y="4653136"/>
            <a:ext cx="2120355" cy="1440160"/>
          </a:xfrm>
          <a:prstGeom prst="rect">
            <a:avLst/>
          </a:prstGeom>
        </p:spPr>
      </p:pic>
      <p:pic>
        <p:nvPicPr>
          <p:cNvPr id="12" name="PAH 2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611560" y="4653135"/>
            <a:ext cx="2120356" cy="1440161"/>
          </a:xfrm>
          <a:prstGeom prst="rect">
            <a:avLst/>
          </a:prstGeom>
        </p:spPr>
      </p:pic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6166" y="0"/>
            <a:ext cx="3947834" cy="148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7" cstate="print"/>
          <a:srcRect r="-690"/>
          <a:stretch>
            <a:fillRect/>
          </a:stretch>
        </p:blipFill>
        <p:spPr bwMode="auto">
          <a:xfrm>
            <a:off x="5220072" y="1700808"/>
            <a:ext cx="3923928" cy="223224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3" y="4005064"/>
            <a:ext cx="2592287" cy="211815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708281"/>
            <a:ext cx="4209979" cy="2872847"/>
          </a:xfrm>
          <a:prstGeom prst="rect">
            <a:avLst/>
          </a:prstGeom>
        </p:spPr>
      </p:pic>
      <p:cxnSp>
        <p:nvCxnSpPr>
          <p:cNvPr id="17" name="Přímá spojnice se šipkou 6"/>
          <p:cNvCxnSpPr/>
          <p:nvPr/>
        </p:nvCxnSpPr>
        <p:spPr>
          <a:xfrm flipH="1">
            <a:off x="2555776" y="2924944"/>
            <a:ext cx="1453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olný tvar 17"/>
          <p:cNvSpPr/>
          <p:nvPr/>
        </p:nvSpPr>
        <p:spPr>
          <a:xfrm>
            <a:off x="1907704" y="2890680"/>
            <a:ext cx="1584176" cy="1258400"/>
          </a:xfrm>
          <a:custGeom>
            <a:avLst/>
            <a:gdLst>
              <a:gd name="connsiteX0" fmla="*/ 0 w 1412539"/>
              <a:gd name="connsiteY0" fmla="*/ 14630 h 1141171"/>
              <a:gd name="connsiteX1" fmla="*/ 7315 w 1412539"/>
              <a:gd name="connsiteY1" fmla="*/ 51206 h 1141171"/>
              <a:gd name="connsiteX2" fmla="*/ 21946 w 1412539"/>
              <a:gd name="connsiteY2" fmla="*/ 80467 h 1141171"/>
              <a:gd name="connsiteX3" fmla="*/ 29261 w 1412539"/>
              <a:gd name="connsiteY3" fmla="*/ 109728 h 1141171"/>
              <a:gd name="connsiteX4" fmla="*/ 36576 w 1412539"/>
              <a:gd name="connsiteY4" fmla="*/ 182880 h 1141171"/>
              <a:gd name="connsiteX5" fmla="*/ 43891 w 1412539"/>
              <a:gd name="connsiteY5" fmla="*/ 226771 h 1141171"/>
              <a:gd name="connsiteX6" fmla="*/ 58522 w 1412539"/>
              <a:gd name="connsiteY6" fmla="*/ 365760 h 1141171"/>
              <a:gd name="connsiteX7" fmla="*/ 65837 w 1412539"/>
              <a:gd name="connsiteY7" fmla="*/ 468173 h 1141171"/>
              <a:gd name="connsiteX8" fmla="*/ 73152 w 1412539"/>
              <a:gd name="connsiteY8" fmla="*/ 497434 h 1141171"/>
              <a:gd name="connsiteX9" fmla="*/ 80467 w 1412539"/>
              <a:gd name="connsiteY9" fmla="*/ 534010 h 1141171"/>
              <a:gd name="connsiteX10" fmla="*/ 95098 w 1412539"/>
              <a:gd name="connsiteY10" fmla="*/ 585216 h 1141171"/>
              <a:gd name="connsiteX11" fmla="*/ 102413 w 1412539"/>
              <a:gd name="connsiteY11" fmla="*/ 636422 h 1141171"/>
              <a:gd name="connsiteX12" fmla="*/ 124358 w 1412539"/>
              <a:gd name="connsiteY12" fmla="*/ 702259 h 1141171"/>
              <a:gd name="connsiteX13" fmla="*/ 138989 w 1412539"/>
              <a:gd name="connsiteY13" fmla="*/ 724205 h 1141171"/>
              <a:gd name="connsiteX14" fmla="*/ 168250 w 1412539"/>
              <a:gd name="connsiteY14" fmla="*/ 804672 h 1141171"/>
              <a:gd name="connsiteX15" fmla="*/ 182880 w 1412539"/>
              <a:gd name="connsiteY15" fmla="*/ 833933 h 1141171"/>
              <a:gd name="connsiteX16" fmla="*/ 190195 w 1412539"/>
              <a:gd name="connsiteY16" fmla="*/ 855878 h 1141171"/>
              <a:gd name="connsiteX17" fmla="*/ 226771 w 1412539"/>
              <a:gd name="connsiteY17" fmla="*/ 899770 h 1141171"/>
              <a:gd name="connsiteX18" fmla="*/ 256032 w 1412539"/>
              <a:gd name="connsiteY18" fmla="*/ 943661 h 1141171"/>
              <a:gd name="connsiteX19" fmla="*/ 292608 w 1412539"/>
              <a:gd name="connsiteY19" fmla="*/ 994867 h 1141171"/>
              <a:gd name="connsiteX20" fmla="*/ 314554 w 1412539"/>
              <a:gd name="connsiteY20" fmla="*/ 1031443 h 1141171"/>
              <a:gd name="connsiteX21" fmla="*/ 329184 w 1412539"/>
              <a:gd name="connsiteY21" fmla="*/ 1053389 h 1141171"/>
              <a:gd name="connsiteX22" fmla="*/ 351130 w 1412539"/>
              <a:gd name="connsiteY22" fmla="*/ 1068019 h 1141171"/>
              <a:gd name="connsiteX23" fmla="*/ 365760 w 1412539"/>
              <a:gd name="connsiteY23" fmla="*/ 1082650 h 1141171"/>
              <a:gd name="connsiteX24" fmla="*/ 416966 w 1412539"/>
              <a:gd name="connsiteY24" fmla="*/ 1097280 h 1141171"/>
              <a:gd name="connsiteX25" fmla="*/ 497434 w 1412539"/>
              <a:gd name="connsiteY25" fmla="*/ 1119226 h 1141171"/>
              <a:gd name="connsiteX26" fmla="*/ 526694 w 1412539"/>
              <a:gd name="connsiteY26" fmla="*/ 1126541 h 1141171"/>
              <a:gd name="connsiteX27" fmla="*/ 599846 w 1412539"/>
              <a:gd name="connsiteY27" fmla="*/ 1133856 h 1141171"/>
              <a:gd name="connsiteX28" fmla="*/ 629107 w 1412539"/>
              <a:gd name="connsiteY28" fmla="*/ 1141171 h 1141171"/>
              <a:gd name="connsiteX29" fmla="*/ 680314 w 1412539"/>
              <a:gd name="connsiteY29" fmla="*/ 1126541 h 1141171"/>
              <a:gd name="connsiteX30" fmla="*/ 716890 w 1412539"/>
              <a:gd name="connsiteY30" fmla="*/ 1097280 h 1141171"/>
              <a:gd name="connsiteX31" fmla="*/ 738835 w 1412539"/>
              <a:gd name="connsiteY31" fmla="*/ 1089965 h 1141171"/>
              <a:gd name="connsiteX32" fmla="*/ 760781 w 1412539"/>
              <a:gd name="connsiteY32" fmla="*/ 1068019 h 1141171"/>
              <a:gd name="connsiteX33" fmla="*/ 782726 w 1412539"/>
              <a:gd name="connsiteY33" fmla="*/ 1060704 h 1141171"/>
              <a:gd name="connsiteX34" fmla="*/ 811987 w 1412539"/>
              <a:gd name="connsiteY34" fmla="*/ 1046074 h 1141171"/>
              <a:gd name="connsiteX35" fmla="*/ 841248 w 1412539"/>
              <a:gd name="connsiteY35" fmla="*/ 1009498 h 1141171"/>
              <a:gd name="connsiteX36" fmla="*/ 877824 w 1412539"/>
              <a:gd name="connsiteY36" fmla="*/ 972922 h 1141171"/>
              <a:gd name="connsiteX37" fmla="*/ 885139 w 1412539"/>
              <a:gd name="connsiteY37" fmla="*/ 950976 h 1141171"/>
              <a:gd name="connsiteX38" fmla="*/ 899770 w 1412539"/>
              <a:gd name="connsiteY38" fmla="*/ 936346 h 1141171"/>
              <a:gd name="connsiteX39" fmla="*/ 921715 w 1412539"/>
              <a:gd name="connsiteY39" fmla="*/ 863194 h 1141171"/>
              <a:gd name="connsiteX40" fmla="*/ 936346 w 1412539"/>
              <a:gd name="connsiteY40" fmla="*/ 841248 h 1141171"/>
              <a:gd name="connsiteX41" fmla="*/ 972922 w 1412539"/>
              <a:gd name="connsiteY41" fmla="*/ 775411 h 1141171"/>
              <a:gd name="connsiteX42" fmla="*/ 987552 w 1412539"/>
              <a:gd name="connsiteY42" fmla="*/ 753466 h 1141171"/>
              <a:gd name="connsiteX43" fmla="*/ 994867 w 1412539"/>
              <a:gd name="connsiteY43" fmla="*/ 731520 h 1141171"/>
              <a:gd name="connsiteX44" fmla="*/ 1024128 w 1412539"/>
              <a:gd name="connsiteY44" fmla="*/ 687629 h 1141171"/>
              <a:gd name="connsiteX45" fmla="*/ 1046074 w 1412539"/>
              <a:gd name="connsiteY45" fmla="*/ 643738 h 1141171"/>
              <a:gd name="connsiteX46" fmla="*/ 1060704 w 1412539"/>
              <a:gd name="connsiteY46" fmla="*/ 599846 h 1141171"/>
              <a:gd name="connsiteX47" fmla="*/ 1068019 w 1412539"/>
              <a:gd name="connsiteY47" fmla="*/ 577901 h 1141171"/>
              <a:gd name="connsiteX48" fmla="*/ 1097280 w 1412539"/>
              <a:gd name="connsiteY48" fmla="*/ 534010 h 1141171"/>
              <a:gd name="connsiteX49" fmla="*/ 1111910 w 1412539"/>
              <a:gd name="connsiteY49" fmla="*/ 490118 h 1141171"/>
              <a:gd name="connsiteX50" fmla="*/ 1126541 w 1412539"/>
              <a:gd name="connsiteY50" fmla="*/ 475488 h 1141171"/>
              <a:gd name="connsiteX51" fmla="*/ 1155802 w 1412539"/>
              <a:gd name="connsiteY51" fmla="*/ 431597 h 1141171"/>
              <a:gd name="connsiteX52" fmla="*/ 1170432 w 1412539"/>
              <a:gd name="connsiteY52" fmla="*/ 416966 h 1141171"/>
              <a:gd name="connsiteX53" fmla="*/ 1199693 w 1412539"/>
              <a:gd name="connsiteY53" fmla="*/ 373075 h 1141171"/>
              <a:gd name="connsiteX54" fmla="*/ 1214323 w 1412539"/>
              <a:gd name="connsiteY54" fmla="*/ 351130 h 1141171"/>
              <a:gd name="connsiteX55" fmla="*/ 1243584 w 1412539"/>
              <a:gd name="connsiteY55" fmla="*/ 299923 h 1141171"/>
              <a:gd name="connsiteX56" fmla="*/ 1258214 w 1412539"/>
              <a:gd name="connsiteY56" fmla="*/ 256032 h 1141171"/>
              <a:gd name="connsiteX57" fmla="*/ 1265530 w 1412539"/>
              <a:gd name="connsiteY57" fmla="*/ 226771 h 1141171"/>
              <a:gd name="connsiteX58" fmla="*/ 1302106 w 1412539"/>
              <a:gd name="connsiteY58" fmla="*/ 182880 h 1141171"/>
              <a:gd name="connsiteX59" fmla="*/ 1331366 w 1412539"/>
              <a:gd name="connsiteY59" fmla="*/ 131674 h 1141171"/>
              <a:gd name="connsiteX60" fmla="*/ 1345997 w 1412539"/>
              <a:gd name="connsiteY60" fmla="*/ 117043 h 1141171"/>
              <a:gd name="connsiteX61" fmla="*/ 1367942 w 1412539"/>
              <a:gd name="connsiteY61" fmla="*/ 51206 h 1141171"/>
              <a:gd name="connsiteX62" fmla="*/ 1411834 w 1412539"/>
              <a:gd name="connsiteY62" fmla="*/ 7315 h 1141171"/>
              <a:gd name="connsiteX63" fmla="*/ 1411834 w 1412539"/>
              <a:gd name="connsiteY63" fmla="*/ 0 h 114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12539" h="1141171">
                <a:moveTo>
                  <a:pt x="0" y="14630"/>
                </a:moveTo>
                <a:cubicBezTo>
                  <a:pt x="2438" y="26822"/>
                  <a:pt x="3383" y="39411"/>
                  <a:pt x="7315" y="51206"/>
                </a:cubicBezTo>
                <a:cubicBezTo>
                  <a:pt x="10764" y="61551"/>
                  <a:pt x="18117" y="70256"/>
                  <a:pt x="21946" y="80467"/>
                </a:cubicBezTo>
                <a:cubicBezTo>
                  <a:pt x="25476" y="89881"/>
                  <a:pt x="26823" y="99974"/>
                  <a:pt x="29261" y="109728"/>
                </a:cubicBezTo>
                <a:cubicBezTo>
                  <a:pt x="31699" y="134112"/>
                  <a:pt x="33537" y="158564"/>
                  <a:pt x="36576" y="182880"/>
                </a:cubicBezTo>
                <a:cubicBezTo>
                  <a:pt x="38416" y="197598"/>
                  <a:pt x="41931" y="212069"/>
                  <a:pt x="43891" y="226771"/>
                </a:cubicBezTo>
                <a:cubicBezTo>
                  <a:pt x="46760" y="248286"/>
                  <a:pt x="56947" y="346857"/>
                  <a:pt x="58522" y="365760"/>
                </a:cubicBezTo>
                <a:cubicBezTo>
                  <a:pt x="61364" y="399866"/>
                  <a:pt x="62058" y="434158"/>
                  <a:pt x="65837" y="468173"/>
                </a:cubicBezTo>
                <a:cubicBezTo>
                  <a:pt x="66947" y="478165"/>
                  <a:pt x="70971" y="487620"/>
                  <a:pt x="73152" y="497434"/>
                </a:cubicBezTo>
                <a:cubicBezTo>
                  <a:pt x="75849" y="509571"/>
                  <a:pt x="77451" y="521948"/>
                  <a:pt x="80467" y="534010"/>
                </a:cubicBezTo>
                <a:cubicBezTo>
                  <a:pt x="90912" y="575790"/>
                  <a:pt x="85976" y="535048"/>
                  <a:pt x="95098" y="585216"/>
                </a:cubicBezTo>
                <a:cubicBezTo>
                  <a:pt x="98182" y="602180"/>
                  <a:pt x="98536" y="619622"/>
                  <a:pt x="102413" y="636422"/>
                </a:cubicBezTo>
                <a:cubicBezTo>
                  <a:pt x="102415" y="636430"/>
                  <a:pt x="120699" y="691282"/>
                  <a:pt x="124358" y="702259"/>
                </a:cubicBezTo>
                <a:cubicBezTo>
                  <a:pt x="127138" y="710600"/>
                  <a:pt x="135057" y="716341"/>
                  <a:pt x="138989" y="724205"/>
                </a:cubicBezTo>
                <a:cubicBezTo>
                  <a:pt x="149165" y="744557"/>
                  <a:pt x="161424" y="784195"/>
                  <a:pt x="168250" y="804672"/>
                </a:cubicBezTo>
                <a:cubicBezTo>
                  <a:pt x="171699" y="815017"/>
                  <a:pt x="178584" y="823910"/>
                  <a:pt x="182880" y="833933"/>
                </a:cubicBezTo>
                <a:cubicBezTo>
                  <a:pt x="185917" y="841020"/>
                  <a:pt x="186747" y="848981"/>
                  <a:pt x="190195" y="855878"/>
                </a:cubicBezTo>
                <a:cubicBezTo>
                  <a:pt x="200379" y="876246"/>
                  <a:pt x="210594" y="883592"/>
                  <a:pt x="226771" y="899770"/>
                </a:cubicBezTo>
                <a:cubicBezTo>
                  <a:pt x="239214" y="937099"/>
                  <a:pt x="226143" y="908791"/>
                  <a:pt x="256032" y="943661"/>
                </a:cubicBezTo>
                <a:cubicBezTo>
                  <a:pt x="269643" y="959541"/>
                  <a:pt x="281029" y="977498"/>
                  <a:pt x="292608" y="994867"/>
                </a:cubicBezTo>
                <a:cubicBezTo>
                  <a:pt x="305312" y="1032981"/>
                  <a:pt x="291601" y="1002752"/>
                  <a:pt x="314554" y="1031443"/>
                </a:cubicBezTo>
                <a:cubicBezTo>
                  <a:pt x="320046" y="1038308"/>
                  <a:pt x="322967" y="1047172"/>
                  <a:pt x="329184" y="1053389"/>
                </a:cubicBezTo>
                <a:cubicBezTo>
                  <a:pt x="335401" y="1059606"/>
                  <a:pt x="344265" y="1062527"/>
                  <a:pt x="351130" y="1068019"/>
                </a:cubicBezTo>
                <a:cubicBezTo>
                  <a:pt x="356516" y="1072327"/>
                  <a:pt x="359846" y="1079102"/>
                  <a:pt x="365760" y="1082650"/>
                </a:cubicBezTo>
                <a:cubicBezTo>
                  <a:pt x="373953" y="1087566"/>
                  <a:pt x="410591" y="1095368"/>
                  <a:pt x="416966" y="1097280"/>
                </a:cubicBezTo>
                <a:cubicBezTo>
                  <a:pt x="514838" y="1126641"/>
                  <a:pt x="411725" y="1100179"/>
                  <a:pt x="497434" y="1119226"/>
                </a:cubicBezTo>
                <a:cubicBezTo>
                  <a:pt x="507248" y="1121407"/>
                  <a:pt x="516742" y="1125119"/>
                  <a:pt x="526694" y="1126541"/>
                </a:cubicBezTo>
                <a:cubicBezTo>
                  <a:pt x="550953" y="1130007"/>
                  <a:pt x="575462" y="1131418"/>
                  <a:pt x="599846" y="1133856"/>
                </a:cubicBezTo>
                <a:cubicBezTo>
                  <a:pt x="609600" y="1136294"/>
                  <a:pt x="619053" y="1141171"/>
                  <a:pt x="629107" y="1141171"/>
                </a:cubicBezTo>
                <a:cubicBezTo>
                  <a:pt x="638292" y="1141171"/>
                  <a:pt x="669965" y="1129990"/>
                  <a:pt x="680314" y="1126541"/>
                </a:cubicBezTo>
                <a:cubicBezTo>
                  <a:pt x="693923" y="1112931"/>
                  <a:pt x="698431" y="1106509"/>
                  <a:pt x="716890" y="1097280"/>
                </a:cubicBezTo>
                <a:cubicBezTo>
                  <a:pt x="723787" y="1093832"/>
                  <a:pt x="731520" y="1092403"/>
                  <a:pt x="738835" y="1089965"/>
                </a:cubicBezTo>
                <a:cubicBezTo>
                  <a:pt x="746150" y="1082650"/>
                  <a:pt x="752173" y="1073758"/>
                  <a:pt x="760781" y="1068019"/>
                </a:cubicBezTo>
                <a:cubicBezTo>
                  <a:pt x="767197" y="1063742"/>
                  <a:pt x="775639" y="1063741"/>
                  <a:pt x="782726" y="1060704"/>
                </a:cubicBezTo>
                <a:cubicBezTo>
                  <a:pt x="792749" y="1056408"/>
                  <a:pt x="802233" y="1050951"/>
                  <a:pt x="811987" y="1046074"/>
                </a:cubicBezTo>
                <a:cubicBezTo>
                  <a:pt x="869033" y="989028"/>
                  <a:pt x="776651" y="1083323"/>
                  <a:pt x="841248" y="1009498"/>
                </a:cubicBezTo>
                <a:cubicBezTo>
                  <a:pt x="852602" y="996522"/>
                  <a:pt x="877824" y="972922"/>
                  <a:pt x="877824" y="972922"/>
                </a:cubicBezTo>
                <a:cubicBezTo>
                  <a:pt x="880262" y="965607"/>
                  <a:pt x="881172" y="957588"/>
                  <a:pt x="885139" y="950976"/>
                </a:cubicBezTo>
                <a:cubicBezTo>
                  <a:pt x="888687" y="945062"/>
                  <a:pt x="896686" y="942515"/>
                  <a:pt x="899770" y="936346"/>
                </a:cubicBezTo>
                <a:cubicBezTo>
                  <a:pt x="948948" y="837990"/>
                  <a:pt x="890211" y="936702"/>
                  <a:pt x="921715" y="863194"/>
                </a:cubicBezTo>
                <a:cubicBezTo>
                  <a:pt x="925178" y="855113"/>
                  <a:pt x="931469" y="848563"/>
                  <a:pt x="936346" y="841248"/>
                </a:cubicBezTo>
                <a:cubicBezTo>
                  <a:pt x="949221" y="802621"/>
                  <a:pt x="939384" y="825718"/>
                  <a:pt x="972922" y="775411"/>
                </a:cubicBezTo>
                <a:lnTo>
                  <a:pt x="987552" y="753466"/>
                </a:lnTo>
                <a:cubicBezTo>
                  <a:pt x="989990" y="746151"/>
                  <a:pt x="991122" y="738261"/>
                  <a:pt x="994867" y="731520"/>
                </a:cubicBezTo>
                <a:cubicBezTo>
                  <a:pt x="1003406" y="716149"/>
                  <a:pt x="1024128" y="687629"/>
                  <a:pt x="1024128" y="687629"/>
                </a:cubicBezTo>
                <a:cubicBezTo>
                  <a:pt x="1050806" y="607591"/>
                  <a:pt x="1008258" y="728823"/>
                  <a:pt x="1046074" y="643738"/>
                </a:cubicBezTo>
                <a:cubicBezTo>
                  <a:pt x="1052337" y="629645"/>
                  <a:pt x="1055827" y="614477"/>
                  <a:pt x="1060704" y="599846"/>
                </a:cubicBezTo>
                <a:lnTo>
                  <a:pt x="1068019" y="577901"/>
                </a:lnTo>
                <a:cubicBezTo>
                  <a:pt x="1073579" y="561220"/>
                  <a:pt x="1097280" y="534010"/>
                  <a:pt x="1097280" y="534010"/>
                </a:cubicBezTo>
                <a:lnTo>
                  <a:pt x="1111910" y="490118"/>
                </a:lnTo>
                <a:cubicBezTo>
                  <a:pt x="1114091" y="483575"/>
                  <a:pt x="1122403" y="481005"/>
                  <a:pt x="1126541" y="475488"/>
                </a:cubicBezTo>
                <a:cubicBezTo>
                  <a:pt x="1137091" y="461421"/>
                  <a:pt x="1143369" y="444031"/>
                  <a:pt x="1155802" y="431597"/>
                </a:cubicBezTo>
                <a:cubicBezTo>
                  <a:pt x="1160679" y="426720"/>
                  <a:pt x="1166294" y="422484"/>
                  <a:pt x="1170432" y="416966"/>
                </a:cubicBezTo>
                <a:cubicBezTo>
                  <a:pt x="1180982" y="402899"/>
                  <a:pt x="1189939" y="387705"/>
                  <a:pt x="1199693" y="373075"/>
                </a:cubicBezTo>
                <a:lnTo>
                  <a:pt x="1214323" y="351130"/>
                </a:lnTo>
                <a:cubicBezTo>
                  <a:pt x="1236696" y="284008"/>
                  <a:pt x="1199298" y="388494"/>
                  <a:pt x="1243584" y="299923"/>
                </a:cubicBezTo>
                <a:cubicBezTo>
                  <a:pt x="1250481" y="286129"/>
                  <a:pt x="1253337" y="270662"/>
                  <a:pt x="1258214" y="256032"/>
                </a:cubicBezTo>
                <a:cubicBezTo>
                  <a:pt x="1261393" y="246494"/>
                  <a:pt x="1260357" y="235392"/>
                  <a:pt x="1265530" y="226771"/>
                </a:cubicBezTo>
                <a:cubicBezTo>
                  <a:pt x="1275328" y="210441"/>
                  <a:pt x="1290414" y="197913"/>
                  <a:pt x="1302106" y="182880"/>
                </a:cubicBezTo>
                <a:cubicBezTo>
                  <a:pt x="1337023" y="137986"/>
                  <a:pt x="1295144" y="186007"/>
                  <a:pt x="1331366" y="131674"/>
                </a:cubicBezTo>
                <a:cubicBezTo>
                  <a:pt x="1335192" y="125935"/>
                  <a:pt x="1341120" y="121920"/>
                  <a:pt x="1345997" y="117043"/>
                </a:cubicBezTo>
                <a:lnTo>
                  <a:pt x="1367942" y="51206"/>
                </a:lnTo>
                <a:cubicBezTo>
                  <a:pt x="1374485" y="31577"/>
                  <a:pt x="1398369" y="23024"/>
                  <a:pt x="1411834" y="7315"/>
                </a:cubicBezTo>
                <a:cubicBezTo>
                  <a:pt x="1413421" y="5464"/>
                  <a:pt x="1411834" y="2438"/>
                  <a:pt x="1411834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2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fil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5783</TotalTime>
  <Words>1950</Words>
  <Application>Microsoft Office PowerPoint</Application>
  <PresentationFormat>Předvádění na obrazovce (4:3)</PresentationFormat>
  <Paragraphs>156</Paragraphs>
  <Slides>36</Slides>
  <Notes>4</Notes>
  <HiddenSlides>0</HiddenSlides>
  <MMClips>35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Calibri</vt:lpstr>
      <vt:lpstr>Tahoma</vt:lpstr>
      <vt:lpstr>Times New Roman</vt:lpstr>
      <vt:lpstr>Verdana</vt:lpstr>
      <vt:lpstr>Wingdings</vt:lpstr>
      <vt:lpstr>Profil</vt:lpstr>
      <vt:lpstr>Image</vt:lpstr>
      <vt:lpstr>Plicní hypertenze –  diagnostika  </vt:lpstr>
      <vt:lpstr>Prezentace aplikace PowerPoint</vt:lpstr>
      <vt:lpstr>Prezentace aplikace PowerPoint</vt:lpstr>
      <vt:lpstr>Prezentace aplikace PowerPoint</vt:lpstr>
      <vt:lpstr>Screening plicní hypertenze</vt:lpstr>
      <vt:lpstr>Prezentace aplikace PowerPoint</vt:lpstr>
      <vt:lpstr>Prezentace aplikace PowerPoint</vt:lpstr>
      <vt:lpstr>Prezentace aplikace PowerPoint</vt:lpstr>
      <vt:lpstr>PAH/CTEPH</vt:lpstr>
      <vt:lpstr>Prezentace aplikace PowerPoint</vt:lpstr>
      <vt:lpstr>Prezentace aplikace PowerPoint</vt:lpstr>
      <vt:lpstr>Srdeční selhání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Odhad tlaku v pravé síni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Sekundární hypertenze v ordinaci internisty</dc:title>
  <dc:creator>admin</dc:creator>
  <cp:lastModifiedBy>HP RHSOUND</cp:lastModifiedBy>
  <cp:revision>529</cp:revision>
  <dcterms:created xsi:type="dcterms:W3CDTF">2006-10-29T21:15:54Z</dcterms:created>
  <dcterms:modified xsi:type="dcterms:W3CDTF">2019-11-25T15:55:11Z</dcterms:modified>
</cp:coreProperties>
</file>