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413" r:id="rId2"/>
    <p:sldId id="270" r:id="rId3"/>
    <p:sldId id="259" r:id="rId4"/>
    <p:sldId id="260" r:id="rId5"/>
    <p:sldId id="338" r:id="rId6"/>
    <p:sldId id="419" r:id="rId7"/>
    <p:sldId id="1047" r:id="rId8"/>
    <p:sldId id="1043" r:id="rId9"/>
    <p:sldId id="1044" r:id="rId10"/>
    <p:sldId id="1050" r:id="rId11"/>
    <p:sldId id="1045" r:id="rId12"/>
    <p:sldId id="1046" r:id="rId13"/>
    <p:sldId id="1051" r:id="rId14"/>
    <p:sldId id="283" r:id="rId15"/>
    <p:sldId id="284" r:id="rId16"/>
    <p:sldId id="801" r:id="rId17"/>
    <p:sldId id="965" r:id="rId18"/>
    <p:sldId id="972" r:id="rId19"/>
    <p:sldId id="975" r:id="rId20"/>
    <p:sldId id="973" r:id="rId21"/>
    <p:sldId id="982" r:id="rId22"/>
    <p:sldId id="974" r:id="rId23"/>
    <p:sldId id="968" r:id="rId24"/>
    <p:sldId id="976" r:id="rId25"/>
    <p:sldId id="977" r:id="rId26"/>
    <p:sldId id="978" r:id="rId27"/>
    <p:sldId id="971" r:id="rId28"/>
    <p:sldId id="979" r:id="rId29"/>
    <p:sldId id="980" r:id="rId30"/>
    <p:sldId id="1052" r:id="rId31"/>
    <p:sldId id="1053" r:id="rId32"/>
    <p:sldId id="528" r:id="rId33"/>
    <p:sldId id="332" r:id="rId34"/>
    <p:sldId id="549" r:id="rId35"/>
    <p:sldId id="499" r:id="rId36"/>
    <p:sldId id="574" r:id="rId37"/>
    <p:sldId id="1054" r:id="rId38"/>
    <p:sldId id="995" r:id="rId39"/>
    <p:sldId id="1023" r:id="rId40"/>
    <p:sldId id="1014" r:id="rId41"/>
    <p:sldId id="1056" r:id="rId42"/>
    <p:sldId id="1040" r:id="rId43"/>
    <p:sldId id="994" r:id="rId44"/>
    <p:sldId id="1001" r:id="rId45"/>
    <p:sldId id="1021" r:id="rId46"/>
    <p:sldId id="1017" r:id="rId47"/>
    <p:sldId id="1041" r:id="rId48"/>
    <p:sldId id="324" r:id="rId49"/>
    <p:sldId id="608" r:id="rId50"/>
    <p:sldId id="1055" r:id="rId51"/>
    <p:sldId id="1042" r:id="rId5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05" autoAdjust="0"/>
    <p:restoredTop sz="93468"/>
  </p:normalViewPr>
  <p:slideViewPr>
    <p:cSldViewPr snapToGrid="0" snapToObjects="1">
      <p:cViewPr varScale="1">
        <p:scale>
          <a:sx n="80" d="100"/>
          <a:sy n="80" d="100"/>
        </p:scale>
        <p:origin x="11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2CA6A-59E6-9C46-9E09-6305E49D71C4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76D30-25B6-9C4B-A4E4-CB3AD5A4AA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22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5779A-952C-184C-B78E-68F038BE6054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3210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76D30-25B6-9C4B-A4E4-CB3AD5A4AA0B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8425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76D30-25B6-9C4B-A4E4-CB3AD5A4AA0B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130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76D30-25B6-9C4B-A4E4-CB3AD5A4AA0B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071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76D30-25B6-9C4B-A4E4-CB3AD5A4AA0B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1638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76D30-25B6-9C4B-A4E4-CB3AD5A4AA0B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6198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76D30-25B6-9C4B-A4E4-CB3AD5A4AA0B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4344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76D30-25B6-9C4B-A4E4-CB3AD5A4AA0B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1002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76D30-25B6-9C4B-A4E4-CB3AD5A4AA0B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5799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76D30-25B6-9C4B-A4E4-CB3AD5A4AA0B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725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76D30-25B6-9C4B-A4E4-CB3AD5A4AA0B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670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76D30-25B6-9C4B-A4E4-CB3AD5A4AA0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5538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76D30-25B6-9C4B-A4E4-CB3AD5A4AA0B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0600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81307-F5CF-4578-BAAD-A926015A01A4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2915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81307-F5CF-4578-BAAD-A926015A01A4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3746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81307-F5CF-4578-BAAD-A926015A01A4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92694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poznámky 1">
            <a:extLst>
              <a:ext uri="{FF2B5EF4-FFF2-40B4-BE49-F238E27FC236}">
                <a16:creationId xmlns:a16="http://schemas.microsoft.com/office/drawing/2014/main" id="{0474F65E-A1CC-40FD-87AD-8DDA4F734D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01559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81307-F5CF-4578-BAAD-A926015A01A4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06482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5779A-952C-184C-B78E-68F038BE6054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35611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5779A-952C-184C-B78E-68F038BE6054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9819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76D30-25B6-9C4B-A4E4-CB3AD5A4AA0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9899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5779A-952C-184C-B78E-68F038BE6054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391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76D30-25B6-9C4B-A4E4-CB3AD5A4AA0B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70479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5779A-952C-184C-B78E-68F038BE6054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6889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5779A-952C-184C-B78E-68F038BE6054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10984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5779A-952C-184C-B78E-68F038BE6054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65248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5779A-952C-184C-B78E-68F038BE6054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86085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373FD-71D4-49D1-BE6B-01D533EBB7DE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05811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373FD-71D4-49D1-BE6B-01D533EBB7DE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105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OACIS registry is a prospective, multicentre,</a:t>
            </a:r>
            <a:r>
              <a:rPr lang="en-GB" baseline="0" dirty="0"/>
              <a:t> observational study collecting data from patients with acute MI who were hospitalised in the Osaka region of Japan</a:t>
            </a:r>
          </a:p>
          <a:p>
            <a:r>
              <a:rPr lang="en-GB" baseline="0" dirty="0"/>
              <a:t>Following discharge of the patients, further data were obtained at Months 3 and 12, and annually thereafter for up to 5 years</a:t>
            </a:r>
          </a:p>
          <a:p>
            <a:r>
              <a:rPr lang="en-GB" baseline="0" dirty="0"/>
              <a:t>This analysis investigated the incidence, predictors and long-term mortality of recurrent MI following discharge for acute MI</a:t>
            </a:r>
          </a:p>
          <a:p>
            <a:r>
              <a:rPr lang="en-GB" baseline="0" dirty="0"/>
              <a:t>The endpoints were non-fatal or fatal recurrent MI after discharge</a:t>
            </a:r>
          </a:p>
          <a:p>
            <a:r>
              <a:rPr lang="en-GB" baseline="0" dirty="0"/>
              <a:t>A total of 7870 patients were included in this analysis</a:t>
            </a:r>
          </a:p>
          <a:p>
            <a:r>
              <a:rPr lang="en-GB" baseline="0" dirty="0"/>
              <a:t>During a median follow-up period of 1424 days (range, 525–1792), recurrent MI occurred in 353 patients (4.5%)</a:t>
            </a:r>
          </a:p>
          <a:p>
            <a:endParaRPr lang="en-GB" baseline="0" dirty="0"/>
          </a:p>
          <a:p>
            <a:r>
              <a:rPr lang="en-GB" b="1" baseline="0" dirty="0"/>
              <a:t>Reference</a:t>
            </a:r>
          </a:p>
          <a:p>
            <a:r>
              <a:rPr lang="en-GB" sz="1000" dirty="0" err="1">
                <a:latin typeface="Arial" charset="0"/>
                <a:ea typeface="MS PGothic" pitchFamily="34" charset="-128"/>
                <a:cs typeface="MS PGothic"/>
              </a:rPr>
              <a:t>Nakatani</a:t>
            </a:r>
            <a:r>
              <a:rPr lang="en-GB" sz="1000" dirty="0">
                <a:latin typeface="Arial" charset="0"/>
                <a:ea typeface="MS PGothic" pitchFamily="34" charset="-128"/>
                <a:cs typeface="MS PGothic"/>
              </a:rPr>
              <a:t> D, et al. </a:t>
            </a:r>
            <a:r>
              <a:rPr lang="en-GB" sz="1000" i="1" dirty="0" err="1">
                <a:latin typeface="Arial" charset="0"/>
                <a:ea typeface="MS PGothic" pitchFamily="34" charset="-128"/>
                <a:cs typeface="MS PGothic"/>
              </a:rPr>
              <a:t>Circ</a:t>
            </a:r>
            <a:r>
              <a:rPr lang="en-GB" sz="1000" i="1" dirty="0">
                <a:latin typeface="Arial" charset="0"/>
                <a:ea typeface="MS PGothic" pitchFamily="34" charset="-128"/>
                <a:cs typeface="MS PGothic"/>
              </a:rPr>
              <a:t> J</a:t>
            </a:r>
            <a:r>
              <a:rPr lang="en-GB" sz="1000" dirty="0">
                <a:latin typeface="Arial" charset="0"/>
                <a:ea typeface="MS PGothic" pitchFamily="34" charset="-128"/>
                <a:cs typeface="MS PGothic"/>
              </a:rPr>
              <a:t> 2013;77:439–446.</a:t>
            </a:r>
            <a:endParaRPr lang="en-GB" baseline="0" dirty="0"/>
          </a:p>
        </p:txBody>
      </p:sp>
    </p:spTree>
    <p:extLst>
      <p:ext uri="{BB962C8B-B14F-4D97-AF65-F5344CB8AC3E}">
        <p14:creationId xmlns:p14="http://schemas.microsoft.com/office/powerpoint/2010/main" val="2083536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73EF0-81BD-4B61-A7D4-B1C59FBAE70D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721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76D30-25B6-9C4B-A4E4-CB3AD5A4AA0B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4136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76D30-25B6-9C4B-A4E4-CB3AD5A4AA0B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76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76D30-25B6-9C4B-A4E4-CB3AD5A4AA0B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1548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76D30-25B6-9C4B-A4E4-CB3AD5A4AA0B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7755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19C9EA-69FB-B74E-8621-98F98BC7C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885815B-B904-4141-BCFD-175F76BB55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1476A5-4FCB-D646-B1F5-2B6CCE9EB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40E5-FD4F-3A42-ACCD-1D3F96DEA4F6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C25C7E-6F5F-F241-9514-E532052A4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B26128-59A6-B34E-90BD-C08BEB48F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7D3F0-798F-1D4E-BBE5-F5CB2835F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180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2E8975-29CC-CD4F-AC74-593AB6E9C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789A4D2-2F42-E44A-97A4-453C6EF9D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E4ACC1-D1AE-A54A-8164-42AEEF481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40E5-FD4F-3A42-ACCD-1D3F96DEA4F6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4C6926-01F0-9046-818A-5759BD5CF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71C0C4-3DF8-4748-8B75-3067C7F4C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7D3F0-798F-1D4E-BBE5-F5CB2835F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4213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C024361-91B9-0E47-BE35-6B01B4949D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CA50653-E332-8F49-AE88-010A5E797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FA20D5-C5C1-604B-898C-6A5DBCE90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40E5-FD4F-3A42-ACCD-1D3F96DEA4F6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F78255-AD90-2B4E-8E22-8F0E58CF4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C9AEDF-49B9-4C4B-BD7D-F7738F271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7D3F0-798F-1D4E-BBE5-F5CB2835F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9381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124744"/>
            <a:ext cx="5181600" cy="5052219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124744"/>
            <a:ext cx="5181600" cy="5052219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357FC-A725-4047-8677-C965E98154B1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3A05-D2DF-40F3-AF4A-F360DFC534A5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5880101" y="6356350"/>
            <a:ext cx="5473700" cy="365125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2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461104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124744"/>
            <a:ext cx="5181600" cy="5052219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124744"/>
            <a:ext cx="5181600" cy="5052219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357FC-A725-4047-8677-C965E98154B1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3A05-D2DF-40F3-AF4A-F360DFC534A5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5880101" y="6356350"/>
            <a:ext cx="5473700" cy="365125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000" i="1">
                <a:solidFill>
                  <a:schemeClr val="bg1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2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04280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79919" y="194734"/>
            <a:ext cx="11832167" cy="982719"/>
          </a:xfrm>
          <a:prstGeom prst="rect">
            <a:avLst/>
          </a:prstGeom>
          <a:solidFill>
            <a:srgbClr val="530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56515" y="6321270"/>
            <a:ext cx="396312" cy="3242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0">
                <a:solidFill>
                  <a:schemeClr val="accent1"/>
                </a:solidFill>
              </a:defRPr>
            </a:lvl1pPr>
          </a:lstStyle>
          <a:p>
            <a:fld id="{4F41DD68-B399-4AE7-8E9C-6C1FA84F70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8037830" y="457336"/>
            <a:ext cx="1459908" cy="720117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880263" y="194870"/>
            <a:ext cx="1510708" cy="359697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10031138" y="194732"/>
            <a:ext cx="1968500" cy="9840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27039" y="350204"/>
            <a:ext cx="9541652" cy="7743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ts val="2800"/>
              </a:lnSpc>
              <a:defRPr sz="2800" b="0" cap="all" spc="-133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Page title here</a:t>
            </a:r>
            <a:endParaRPr lang="en-GB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366819" y="6668636"/>
            <a:ext cx="35091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dirty="0">
                <a:solidFill>
                  <a:srgbClr val="D3CCD5"/>
                </a:solidFill>
              </a:rPr>
              <a:t>FOR INTERNAL USE ONLY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3EFB31-FAD2-4802-B86A-360CEC952A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3" t="18556" r="31625" b="18900"/>
          <a:stretch/>
        </p:blipFill>
        <p:spPr>
          <a:xfrm>
            <a:off x="11423093" y="6167120"/>
            <a:ext cx="397435" cy="49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431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426" y="1772819"/>
            <a:ext cx="5544000" cy="157656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20C0144-224A-4018-9B47-C2A43EB7EDF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632" y="1772819"/>
            <a:ext cx="5544000" cy="157656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4BBDCD3-E3EB-43B5-9C9D-CEF73EE69B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797" y="6350034"/>
            <a:ext cx="11411054" cy="211203"/>
          </a:xfrm>
        </p:spPr>
        <p:txBody>
          <a:bodyPr t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References and/or Footnotes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C2BA6B9-1DF7-A94B-A8CB-CECEA7C7C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3485" y="63368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B9F15-04C6-4B7C-9FBA-85B3716DBF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983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pos="3795">
          <p15:clr>
            <a:srgbClr val="FBAE40"/>
          </p15:clr>
        </p15:guide>
        <p15:guide id="6" pos="393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0CB668-0857-442F-AFD1-2D626BEFB503}"/>
              </a:ext>
            </a:extLst>
          </p:cNvPr>
          <p:cNvSpPr txBox="1"/>
          <p:nvPr userDrawn="1"/>
        </p:nvSpPr>
        <p:spPr>
          <a:xfrm>
            <a:off x="192024" y="6263640"/>
            <a:ext cx="1792224" cy="54000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89E19B08-BDCC-4526-AA70-99CD3CF19A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797" y="6350034"/>
            <a:ext cx="11411054" cy="211203"/>
          </a:xfrm>
        </p:spPr>
        <p:txBody>
          <a:bodyPr t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References and/or Footnotes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02F7CEF-6350-484C-8D01-4D4642A5D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3485" y="63368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B9F15-04C6-4B7C-9FBA-85B3716DBF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46636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B9F036D-64E8-474C-AA61-5B18B2938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3" name="ZoneTexte 2"/>
          <p:cNvSpPr txBox="1"/>
          <p:nvPr userDrawn="1"/>
        </p:nvSpPr>
        <p:spPr>
          <a:xfrm>
            <a:off x="655811" y="5686425"/>
            <a:ext cx="10945840" cy="1333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endParaRPr lang="fr-FR" sz="3000">
              <a:solidFill>
                <a:schemeClr val="accent1"/>
              </a:solidFill>
              <a:latin typeface="Sanchez bold"/>
              <a:cs typeface="Sanchez bol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0D93F-39DA-4599-8FD7-F76F0E606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2DDE2F-3818-FB4D-81A2-446D3FAC7C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AAFD870-C948-416C-82FD-8F0FC11BDB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356347"/>
            <a:ext cx="2743200" cy="3651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Abbreviations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5107AA4-5A0C-43D2-8FEA-4D80474A3A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45159" y="6356347"/>
            <a:ext cx="2743200" cy="365125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References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2008B5E0-E6B2-4F4C-A9A1-B127661B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21" y="144595"/>
            <a:ext cx="9297847" cy="77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DC5627-BBF7-46AF-B65F-2A45C16E2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421" y="1473887"/>
            <a:ext cx="9670938" cy="4466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-228600" algn="l" defTabSz="914400" rtl="0" eaLnBrk="1" latinLnBrk="0" hangingPunct="1">
              <a:buClrTx/>
              <a:defRPr lang="en-US" sz="24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indent="-228600" algn="l" defTabSz="914400" rtl="0" eaLnBrk="1" latinLnBrk="0" hangingPunct="1">
              <a:buClrTx/>
              <a:defRPr lang="en-US" sz="20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indent="-228600" algn="l" defTabSz="914400" rtl="0" eaLnBrk="1" latinLnBrk="0" hangingPunct="1">
              <a:buClrTx/>
              <a:defRPr lang="en-US" sz="18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indent="-228600" algn="l" defTabSz="914400" rtl="0" eaLnBrk="1" latinLnBrk="0" hangingPunct="1">
              <a:buClrTx/>
              <a:defRPr lang="en-US" sz="16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endParaRPr lang="en-GB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B41D694-4D13-4774-A6BF-D5798009C3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706" y="6308080"/>
            <a:ext cx="1148959" cy="24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44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5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76DC7D-AA32-6C4D-A32E-52B6EB21A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D85682-9EFA-0346-ACFF-F1375A683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8FC2A3-3FE0-464D-B905-CC6D0FDC6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40E5-FD4F-3A42-ACCD-1D3F96DEA4F6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180042-7DC5-604C-A284-5D5F878BE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0AA678-89BB-2744-9AD0-0C12430C8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7D3F0-798F-1D4E-BBE5-F5CB2835F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328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FDBE15-4ADE-F04A-A26F-00157FFA4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0846176-B8E0-EB4F-99C7-03F493F3D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60F740-860D-3B40-BEB1-97AD9FAAE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40E5-FD4F-3A42-ACCD-1D3F96DEA4F6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ADE083-5666-1A40-86A7-07E2BA85A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A8FBB5-1CD4-874B-9B8D-BFF335028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7D3F0-798F-1D4E-BBE5-F5CB2835F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522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3D1179-199A-5145-9B4A-1C875618B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942843-19A1-834E-9178-08F0DBB799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E85746B-276B-5E41-9EBC-C4C8FEE09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5F8B8C8-D6AA-364D-8EBA-49F75D3A5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40E5-FD4F-3A42-ACCD-1D3F96DEA4F6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AF0CAC3-5D48-8948-9DCA-B0875DD1B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60544E-256A-E94F-BD9D-CD0EF6C75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7D3F0-798F-1D4E-BBE5-F5CB2835F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7280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E247B6-CDDB-334F-80AF-5B9CD7543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F8161A8-CDF7-964D-9640-822CCFBCB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39FD0DD-D211-D645-92C4-E2EFD7D3A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D51B36A-86AE-1A47-BBA0-B31A206D5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575DD85-8F24-FF49-BBA5-394A80335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7FF517D-EB4F-004F-B9E3-31B7FFCA1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40E5-FD4F-3A42-ACCD-1D3F96DEA4F6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59D3F1E-24D4-F94F-B59E-909572639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467F4F6-32DF-0547-AD41-443043247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7D3F0-798F-1D4E-BBE5-F5CB2835F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717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FFC75-9F9E-A14A-80CA-7F2C60594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4F0F491-A9EA-F148-B08C-03A1CDDA6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40E5-FD4F-3A42-ACCD-1D3F96DEA4F6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D577707-FD27-C748-9893-228C105D4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DF58C5C-802F-8342-BBE4-105D7FB05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7D3F0-798F-1D4E-BBE5-F5CB2835F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2147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A567F52-9A6C-9E43-806A-9CA052CB2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40E5-FD4F-3A42-ACCD-1D3F96DEA4F6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2D76E71-F83F-CF4B-90DE-C2A8F65E8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28948D2-7017-D54D-954B-68B46153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7D3F0-798F-1D4E-BBE5-F5CB2835F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6309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344321-0ED0-AD4B-8FA2-3930A17A6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E9694A-D07E-A140-95E6-6C304DD31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673A9B5-7671-914D-92AB-1E31F082C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D80CED6-1895-1849-90D4-F4596B517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40E5-FD4F-3A42-ACCD-1D3F96DEA4F6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D1D55C3-E1B7-D84C-8194-B32BA65CE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B30828F-16E7-B444-8391-27694731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7D3F0-798F-1D4E-BBE5-F5CB2835F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70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55A907-3348-5242-9626-4317FDE19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1298A04-D585-7441-81E9-9B57B3A664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A35FF62-9AE1-D344-A8C7-177247E4C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D110402-D18B-E44B-A331-808E8A08B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40E5-FD4F-3A42-ACCD-1D3F96DEA4F6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878241C-736C-4B4A-9DD6-459FF807C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169875-0567-1648-A15E-DCF8F838D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7D3F0-798F-1D4E-BBE5-F5CB2835F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6800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B7FC061-4671-7345-AE58-FED2841F6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1668665-EA3C-5948-830E-B19F19174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CD9B401-E87A-2B45-8F31-F407D18A08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840E5-FD4F-3A42-ACCD-1D3F96DEA4F6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001471-D046-3E4A-9A17-C55742948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2D48ED-1DC8-7E49-9396-6F6AE0D81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7D3F0-798F-1D4E-BBE5-F5CB2835F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424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czso.cz/csu/czso/ceska-republika-podle-pohlavi-a-veku-2005-2014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46AFD969-9714-BE4D-A601-8991B86D1B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2294" y="2744226"/>
            <a:ext cx="9144000" cy="1655762"/>
          </a:xfrm>
        </p:spPr>
        <p:txBody>
          <a:bodyPr/>
          <a:lstStyle/>
          <a:p>
            <a:r>
              <a:rPr lang="cs-CZ" dirty="0"/>
              <a:t>MUDr. Jiří Veselý</a:t>
            </a:r>
          </a:p>
          <a:p>
            <a:r>
              <a:rPr lang="en-US" dirty="0"/>
              <a:t>K</a:t>
            </a:r>
            <a:r>
              <a:rPr lang="cs-CZ" dirty="0" err="1"/>
              <a:t>ardiologická</a:t>
            </a:r>
            <a:r>
              <a:rPr lang="cs-CZ" dirty="0"/>
              <a:t> ambulance </a:t>
            </a:r>
            <a:r>
              <a:rPr lang="cs-CZ" dirty="0" err="1"/>
              <a:t>Edumed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0BB66C1-B11F-41FB-A249-0C912FA62E27}"/>
              </a:ext>
            </a:extLst>
          </p:cNvPr>
          <p:cNvSpPr txBox="1"/>
          <p:nvPr/>
        </p:nvSpPr>
        <p:spPr>
          <a:xfrm>
            <a:off x="857957" y="622295"/>
            <a:ext cx="107357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HYPOLIPIDEMICKÁ LÉČBA PACIENTA PO INFARKTU MYOKARDU U AMBULANTNÍHO KARDIOLOGA </a:t>
            </a:r>
            <a:endParaRPr lang="cs-CZ" sz="4400" b="1" i="0" dirty="0">
              <a:solidFill>
                <a:srgbClr val="FF0000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Text Box 30">
            <a:extLst>
              <a:ext uri="{FF2B5EF4-FFF2-40B4-BE49-F238E27FC236}">
                <a16:creationId xmlns:a16="http://schemas.microsoft.com/office/drawing/2014/main" id="{F0787A03-235C-413F-8587-D83EE912A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101" y="4569738"/>
            <a:ext cx="687380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Symposium na V. SJEZD ČESKÉ ASOCIACE AMBULANTNÍCH KARDIOLOGŮ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1800" dirty="0">
                <a:ea typeface="Calibri" panose="020F0502020204030204" pitchFamily="34" charset="0"/>
                <a:cs typeface="Times New Roman" panose="02020603050405020304" pitchFamily="18" charset="0"/>
              </a:rPr>
              <a:t>Olomouc, 3.9.2021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400" dirty="0">
              <a:solidFill>
                <a:schemeClr val="accent1"/>
              </a:solidFill>
            </a:endParaRPr>
          </a:p>
        </p:txBody>
      </p:sp>
      <p:sp>
        <p:nvSpPr>
          <p:cNvPr id="6" name="TextovéPole 1">
            <a:extLst>
              <a:ext uri="{FF2B5EF4-FFF2-40B4-BE49-F238E27FC236}">
                <a16:creationId xmlns:a16="http://schemas.microsoft.com/office/drawing/2014/main" id="{38F4260B-6FA1-49B8-ACE3-81C390682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1919"/>
            <a:ext cx="41075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dirty="0"/>
              <a:t>MAT-CZ-2100798-9/2021-1.0 – určeno pro odbornou veřejnost</a:t>
            </a:r>
          </a:p>
        </p:txBody>
      </p:sp>
      <p:sp>
        <p:nvSpPr>
          <p:cNvPr id="7" name="TextovéPole 2">
            <a:extLst>
              <a:ext uri="{FF2B5EF4-FFF2-40B4-BE49-F238E27FC236}">
                <a16:creationId xmlns:a16="http://schemas.microsoft.com/office/drawing/2014/main" id="{4D6F816E-6B93-486C-9C88-25BA6E535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8762" y="6550025"/>
            <a:ext cx="4313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400" dirty="0"/>
              <a:t>Přednáška sponzorovaná společností </a:t>
            </a:r>
            <a:r>
              <a:rPr lang="cs-CZ" altLang="cs-CZ" sz="1400" dirty="0" err="1"/>
              <a:t>Sanofi-aventis</a:t>
            </a:r>
            <a:r>
              <a:rPr lang="cs-CZ" altLang="cs-CZ" sz="1400" dirty="0"/>
              <a:t> s.r.o.</a:t>
            </a:r>
          </a:p>
        </p:txBody>
      </p:sp>
    </p:spTree>
    <p:extLst>
      <p:ext uri="{BB962C8B-B14F-4D97-AF65-F5344CB8AC3E}">
        <p14:creationId xmlns:p14="http://schemas.microsoft.com/office/powerpoint/2010/main" val="3995961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4052020-C941-A441-B59C-FABA546F5411}"/>
              </a:ext>
            </a:extLst>
          </p:cNvPr>
          <p:cNvSpPr txBox="1">
            <a:spLocks/>
          </p:cNvSpPr>
          <p:nvPr/>
        </p:nvSpPr>
        <p:spPr bwMode="auto">
          <a:xfrm>
            <a:off x="274320" y="261939"/>
            <a:ext cx="1168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4000" b="1" kern="0" dirty="0">
                <a:solidFill>
                  <a:srgbClr val="FF0000"/>
                </a:solidFill>
                <a:cs typeface="MS PGothic"/>
              </a:rPr>
              <a:t>Změna LDL během 6-10 týdnů po IM a její vliv</a:t>
            </a: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4000" b="1" kern="0" dirty="0">
                <a:solidFill>
                  <a:srgbClr val="FF0000"/>
                </a:solidFill>
                <a:cs typeface="MS PGothic"/>
              </a:rPr>
              <a:t> na dlouhodobou prognózu</a:t>
            </a:r>
            <a:endParaRPr lang="en-GB" sz="4000" b="1" kern="0" baseline="30000" dirty="0">
              <a:solidFill>
                <a:srgbClr val="FF0000"/>
              </a:solidFill>
              <a:cs typeface="MS PGothic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BB79A75-037B-CF40-8266-ABCFEE113ED0}"/>
              </a:ext>
            </a:extLst>
          </p:cNvPr>
          <p:cNvSpPr/>
          <p:nvPr/>
        </p:nvSpPr>
        <p:spPr>
          <a:xfrm>
            <a:off x="76201" y="6457890"/>
            <a:ext cx="90383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Schubert J,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Lindahl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B,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Melhus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Het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al,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Low-density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lipoprotein cholesterol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reduction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and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statin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intensity in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myocardial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infarction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patients and major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adverse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outcomes: a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Swedish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nationwide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cohort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study, </a:t>
            </a:r>
            <a:r>
              <a:rPr lang="cs-CZ" sz="1000" i="1" dirty="0">
                <a:solidFill>
                  <a:srgbClr val="2A2A2A"/>
                </a:solidFill>
                <a:latin typeface="Source Sans Pro" panose="020B0503030403020204" pitchFamily="34" charset="0"/>
              </a:rPr>
              <a:t>European Heart </a:t>
            </a:r>
            <a:r>
              <a:rPr lang="cs-CZ" sz="1000" i="1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Journal</a:t>
            </a:r>
            <a:r>
              <a:rPr lang="cs-CZ" sz="1000" i="1" dirty="0">
                <a:solidFill>
                  <a:srgbClr val="2A2A2A"/>
                </a:solidFill>
                <a:latin typeface="Source Sans Pro" panose="020B0503030403020204" pitchFamily="34" charset="0"/>
              </a:rPr>
              <a:t> 2021</a:t>
            </a:r>
            <a:r>
              <a:rPr lang="it-IT" sz="1000" dirty="0"/>
              <a:t> ; 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42:243–252</a:t>
            </a:r>
            <a:endParaRPr lang="cs-CZ" sz="1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037CC9F-EB46-3046-A49C-65F86AAE3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401" y="1562099"/>
            <a:ext cx="8359979" cy="469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62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4052020-C941-A441-B59C-FABA546F5411}"/>
              </a:ext>
            </a:extLst>
          </p:cNvPr>
          <p:cNvSpPr txBox="1">
            <a:spLocks/>
          </p:cNvSpPr>
          <p:nvPr/>
        </p:nvSpPr>
        <p:spPr bwMode="auto">
          <a:xfrm>
            <a:off x="274320" y="261939"/>
            <a:ext cx="1168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4000" b="1" kern="0" dirty="0">
                <a:solidFill>
                  <a:srgbClr val="FF0000"/>
                </a:solidFill>
                <a:cs typeface="MS PGothic"/>
              </a:rPr>
              <a:t>Změna LDL během 6-10 týdnů po IM a její vliv</a:t>
            </a: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4000" b="1" kern="0" dirty="0">
                <a:solidFill>
                  <a:srgbClr val="FF0000"/>
                </a:solidFill>
                <a:cs typeface="MS PGothic"/>
              </a:rPr>
              <a:t> na dlouhodobou prognózu</a:t>
            </a:r>
            <a:endParaRPr lang="en-GB" sz="4000" b="1" kern="0" baseline="30000" dirty="0">
              <a:solidFill>
                <a:srgbClr val="FF0000"/>
              </a:solidFill>
              <a:cs typeface="MS PGothic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BB79A75-037B-CF40-8266-ABCFEE113ED0}"/>
              </a:ext>
            </a:extLst>
          </p:cNvPr>
          <p:cNvSpPr/>
          <p:nvPr/>
        </p:nvSpPr>
        <p:spPr>
          <a:xfrm>
            <a:off x="76201" y="6457890"/>
            <a:ext cx="90383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Schubert J,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Lindahl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B,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Melhus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Het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al,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Low-density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lipoprotein cholesterol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reduction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and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statin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intensity in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myocardial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infarction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patients and major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adverse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outcomes: a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Swedish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nationwide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cohort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study, </a:t>
            </a:r>
            <a:r>
              <a:rPr lang="cs-CZ" sz="1000" i="1" dirty="0">
                <a:solidFill>
                  <a:srgbClr val="2A2A2A"/>
                </a:solidFill>
                <a:latin typeface="Source Sans Pro" panose="020B0503030403020204" pitchFamily="34" charset="0"/>
              </a:rPr>
              <a:t>European Heart </a:t>
            </a:r>
            <a:r>
              <a:rPr lang="cs-CZ" sz="1000" i="1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Journal</a:t>
            </a:r>
            <a:r>
              <a:rPr lang="cs-CZ" sz="1000" i="1" dirty="0">
                <a:solidFill>
                  <a:srgbClr val="2A2A2A"/>
                </a:solidFill>
                <a:latin typeface="Source Sans Pro" panose="020B0503030403020204" pitchFamily="34" charset="0"/>
              </a:rPr>
              <a:t> 2021</a:t>
            </a:r>
            <a:r>
              <a:rPr lang="it-IT" sz="1000" dirty="0"/>
              <a:t> ; 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42:243–252</a:t>
            </a:r>
            <a:endParaRPr lang="cs-CZ" sz="1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1732EE8-925A-F94E-AE1D-FDF0301A4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599" y="1404939"/>
            <a:ext cx="6668729" cy="486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5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4052020-C941-A441-B59C-FABA546F5411}"/>
              </a:ext>
            </a:extLst>
          </p:cNvPr>
          <p:cNvSpPr txBox="1">
            <a:spLocks/>
          </p:cNvSpPr>
          <p:nvPr/>
        </p:nvSpPr>
        <p:spPr bwMode="auto">
          <a:xfrm>
            <a:off x="274320" y="0"/>
            <a:ext cx="11684000" cy="140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4000" b="1" kern="0" dirty="0" err="1">
                <a:solidFill>
                  <a:srgbClr val="FF0000"/>
                </a:solidFill>
                <a:cs typeface="MS PGothic"/>
              </a:rPr>
              <a:t>Porovnní</a:t>
            </a:r>
            <a:r>
              <a:rPr lang="cs-CZ" sz="4000" b="1" kern="0" dirty="0">
                <a:solidFill>
                  <a:srgbClr val="FF0000"/>
                </a:solidFill>
                <a:cs typeface="MS PGothic"/>
              </a:rPr>
              <a:t> vlivu redukce LDL během 6-10 týdnů po IM (25. </a:t>
            </a:r>
            <a:r>
              <a:rPr lang="cs-CZ" sz="4000" b="1" kern="0" dirty="0" err="1">
                <a:solidFill>
                  <a:srgbClr val="FF0000"/>
                </a:solidFill>
                <a:cs typeface="MS PGothic"/>
              </a:rPr>
              <a:t>vs</a:t>
            </a:r>
            <a:r>
              <a:rPr lang="cs-CZ" sz="4000" b="1" kern="0" dirty="0">
                <a:solidFill>
                  <a:srgbClr val="FF0000"/>
                </a:solidFill>
                <a:cs typeface="MS PGothic"/>
              </a:rPr>
              <a:t> 75.percentil) na dlouhodobou prognózu</a:t>
            </a:r>
            <a:endParaRPr lang="en-GB" sz="4000" b="1" kern="0" baseline="30000" dirty="0">
              <a:solidFill>
                <a:srgbClr val="FF0000"/>
              </a:solidFill>
              <a:cs typeface="MS PGothic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BB79A75-037B-CF40-8266-ABCFEE113ED0}"/>
              </a:ext>
            </a:extLst>
          </p:cNvPr>
          <p:cNvSpPr/>
          <p:nvPr/>
        </p:nvSpPr>
        <p:spPr>
          <a:xfrm>
            <a:off x="76201" y="6457890"/>
            <a:ext cx="90383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Schubert J,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Lindahl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B,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Melhus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Het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al,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Low-density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lipoprotein cholesterol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reduction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and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statin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intensity in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myocardial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infarction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patients and major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adverse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outcomes: a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Swedish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nationwide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cohort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study, </a:t>
            </a:r>
            <a:r>
              <a:rPr lang="cs-CZ" sz="1000" i="1" dirty="0">
                <a:solidFill>
                  <a:srgbClr val="2A2A2A"/>
                </a:solidFill>
                <a:latin typeface="Source Sans Pro" panose="020B0503030403020204" pitchFamily="34" charset="0"/>
              </a:rPr>
              <a:t>European Heart </a:t>
            </a:r>
            <a:r>
              <a:rPr lang="cs-CZ" sz="1000" i="1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Journal</a:t>
            </a:r>
            <a:r>
              <a:rPr lang="cs-CZ" sz="1000" i="1" dirty="0">
                <a:solidFill>
                  <a:srgbClr val="2A2A2A"/>
                </a:solidFill>
                <a:latin typeface="Source Sans Pro" panose="020B0503030403020204" pitchFamily="34" charset="0"/>
              </a:rPr>
              <a:t> 2021</a:t>
            </a:r>
            <a:r>
              <a:rPr lang="it-IT" sz="1000" dirty="0"/>
              <a:t> ; 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42:243–252</a:t>
            </a:r>
            <a:endParaRPr lang="cs-CZ" sz="1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BE2141-BB7A-E249-8AA9-2825F58FE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68" y="1309994"/>
            <a:ext cx="10483777" cy="500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48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4052020-C941-A441-B59C-FABA546F5411}"/>
              </a:ext>
            </a:extLst>
          </p:cNvPr>
          <p:cNvSpPr txBox="1">
            <a:spLocks/>
          </p:cNvSpPr>
          <p:nvPr/>
        </p:nvSpPr>
        <p:spPr bwMode="auto">
          <a:xfrm>
            <a:off x="274320" y="261939"/>
            <a:ext cx="1168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4000" b="1" kern="0" dirty="0">
                <a:solidFill>
                  <a:srgbClr val="FF0000"/>
                </a:solidFill>
                <a:cs typeface="MS PGothic"/>
              </a:rPr>
              <a:t>Jak se nám léčba </a:t>
            </a:r>
            <a:r>
              <a:rPr lang="cs-CZ" sz="4000" b="1" kern="0" dirty="0" err="1">
                <a:solidFill>
                  <a:srgbClr val="FF0000"/>
                </a:solidFill>
                <a:cs typeface="MS PGothic"/>
              </a:rPr>
              <a:t>dyslipidémie</a:t>
            </a:r>
            <a:r>
              <a:rPr lang="cs-CZ" sz="4000" b="1" kern="0" dirty="0">
                <a:solidFill>
                  <a:srgbClr val="FF0000"/>
                </a:solidFill>
                <a:cs typeface="MS PGothic"/>
              </a:rPr>
              <a:t> v sekundární prevenci daří ? </a:t>
            </a:r>
            <a:endParaRPr lang="en-GB" sz="4000" b="1" kern="0" baseline="30000" dirty="0">
              <a:solidFill>
                <a:srgbClr val="FF0000"/>
              </a:solidFill>
              <a:cs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3185020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D5F95D1-C98A-8541-A0FE-E77EFCC98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475" y="270588"/>
            <a:ext cx="6955605" cy="64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24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108AEC-F2EC-B04B-BBD4-AE39836D6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851"/>
            <a:ext cx="10515600" cy="1229137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  <a:latin typeface="+mn-lt"/>
              </a:rPr>
              <a:t>EUROASPIRE IV -  léčba při propuštění 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635204-52BA-A447-855C-D6F55990E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391311" y="-1376335"/>
            <a:ext cx="5532634" cy="10315256"/>
          </a:xfrm>
          <a:prstGeom prst="rect">
            <a:avLst/>
          </a:prstGeom>
        </p:spPr>
      </p:pic>
      <p:sp>
        <p:nvSpPr>
          <p:cNvPr id="5" name="Rámeček 4">
            <a:extLst>
              <a:ext uri="{FF2B5EF4-FFF2-40B4-BE49-F238E27FC236}">
                <a16:creationId xmlns:a16="http://schemas.microsoft.com/office/drawing/2014/main" id="{88DC2E4F-1B00-784E-82FC-480F69B1503F}"/>
              </a:ext>
            </a:extLst>
          </p:cNvPr>
          <p:cNvSpPr/>
          <p:nvPr/>
        </p:nvSpPr>
        <p:spPr>
          <a:xfrm rot="5400000">
            <a:off x="3365412" y="4134203"/>
            <a:ext cx="3977622" cy="393192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8A56CF6-5A8C-5F4D-AC78-5E6A653370F8}"/>
              </a:ext>
            </a:extLst>
          </p:cNvPr>
          <p:cNvSpPr txBox="1"/>
          <p:nvPr/>
        </p:nvSpPr>
        <p:spPr>
          <a:xfrm>
            <a:off x="10190922" y="2862470"/>
            <a:ext cx="19083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b="1" dirty="0">
                <a:solidFill>
                  <a:srgbClr val="FF0000"/>
                </a:solidFill>
              </a:rPr>
              <a:t>ČR</a:t>
            </a:r>
          </a:p>
          <a:p>
            <a:r>
              <a:rPr lang="cs-CZ" sz="6600" b="1" dirty="0">
                <a:solidFill>
                  <a:srgbClr val="FF0000"/>
                </a:solidFill>
              </a:rPr>
              <a:t>94%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0047DDC-4CAF-C84D-9E0B-730BABA9ED8D}"/>
              </a:ext>
            </a:extLst>
          </p:cNvPr>
          <p:cNvSpPr txBox="1"/>
          <p:nvPr/>
        </p:nvSpPr>
        <p:spPr>
          <a:xfrm>
            <a:off x="212034" y="6488668"/>
            <a:ext cx="3803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Kotseva</a:t>
            </a:r>
            <a:r>
              <a:rPr lang="cs-CZ" dirty="0"/>
              <a:t> EJPS 2016 23(6),636-648</a:t>
            </a:r>
          </a:p>
        </p:txBody>
      </p:sp>
    </p:spTree>
    <p:extLst>
      <p:ext uri="{BB962C8B-B14F-4D97-AF65-F5344CB8AC3E}">
        <p14:creationId xmlns:p14="http://schemas.microsoft.com/office/powerpoint/2010/main" val="254209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5212-8289-46A0-B58F-0BB399EF5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252" y="0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EUROASPIRE V </a:t>
            </a:r>
            <a:endParaRPr lang="cs-CZ" dirty="0"/>
          </a:p>
        </p:txBody>
      </p:sp>
      <p:pic>
        <p:nvPicPr>
          <p:cNvPr id="5" name="Content Placeholder 4" descr="A picture containing fence&#10;&#10;Description automatically generated">
            <a:extLst>
              <a:ext uri="{FF2B5EF4-FFF2-40B4-BE49-F238E27FC236}">
                <a16:creationId xmlns:a16="http://schemas.microsoft.com/office/drawing/2014/main" id="{F5D86028-A760-4CAB-953C-2B6F8678E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6310" y="1690688"/>
            <a:ext cx="7862725" cy="452068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34A2FA-4A50-4C3C-BB5B-389751CD7503}"/>
              </a:ext>
            </a:extLst>
          </p:cNvPr>
          <p:cNvSpPr txBox="1"/>
          <p:nvPr/>
        </p:nvSpPr>
        <p:spPr>
          <a:xfrm>
            <a:off x="3801438" y="3298005"/>
            <a:ext cx="349322" cy="24510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125CE438-263A-804D-8CBD-4EF59083C5CC}"/>
              </a:ext>
            </a:extLst>
          </p:cNvPr>
          <p:cNvSpPr txBox="1"/>
          <p:nvPr/>
        </p:nvSpPr>
        <p:spPr>
          <a:xfrm>
            <a:off x="6037545" y="1574104"/>
            <a:ext cx="1820450" cy="6638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6026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5212-8289-46A0-B58F-0BB399EF5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252" y="0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EUROASPIRE III- V ČR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střední hodnoty LDL-cholesterolu</a:t>
            </a:r>
            <a:endParaRPr lang="cs-CZ" dirty="0"/>
          </a:p>
        </p:txBody>
      </p:sp>
      <p:graphicFrame>
        <p:nvGraphicFramePr>
          <p:cNvPr id="9" name="Tabulka 9">
            <a:extLst>
              <a:ext uri="{FF2B5EF4-FFF2-40B4-BE49-F238E27FC236}">
                <a16:creationId xmlns:a16="http://schemas.microsoft.com/office/drawing/2014/main" id="{4C67B37B-E908-41FD-85B4-5BEFCFA77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741596"/>
              </p:ext>
            </p:extLst>
          </p:nvPr>
        </p:nvGraphicFramePr>
        <p:xfrm>
          <a:off x="2032000" y="1325563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94414944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4084393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0406852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22394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578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783325"/>
                  </a:ext>
                </a:extLst>
              </a:tr>
            </a:tbl>
          </a:graphicData>
        </a:graphic>
      </p:graphicFrame>
      <p:graphicFrame>
        <p:nvGraphicFramePr>
          <p:cNvPr id="11" name="Tabulka 11">
            <a:extLst>
              <a:ext uri="{FF2B5EF4-FFF2-40B4-BE49-F238E27FC236}">
                <a16:creationId xmlns:a16="http://schemas.microsoft.com/office/drawing/2014/main" id="{0D3A4B11-ADD7-465A-B8AB-37BC1B2C9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359866"/>
              </p:ext>
            </p:extLst>
          </p:nvPr>
        </p:nvGraphicFramePr>
        <p:xfrm>
          <a:off x="1578069" y="2090715"/>
          <a:ext cx="9435476" cy="2355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119">
                  <a:extLst>
                    <a:ext uri="{9D8B030D-6E8A-4147-A177-3AD203B41FA5}">
                      <a16:colId xmlns:a16="http://schemas.microsoft.com/office/drawing/2014/main" val="975976271"/>
                    </a:ext>
                  </a:extLst>
                </a:gridCol>
                <a:gridCol w="2367619">
                  <a:extLst>
                    <a:ext uri="{9D8B030D-6E8A-4147-A177-3AD203B41FA5}">
                      <a16:colId xmlns:a16="http://schemas.microsoft.com/office/drawing/2014/main" val="3469594069"/>
                    </a:ext>
                  </a:extLst>
                </a:gridCol>
                <a:gridCol w="2358869">
                  <a:extLst>
                    <a:ext uri="{9D8B030D-6E8A-4147-A177-3AD203B41FA5}">
                      <a16:colId xmlns:a16="http://schemas.microsoft.com/office/drawing/2014/main" val="1597412283"/>
                    </a:ext>
                  </a:extLst>
                </a:gridCol>
                <a:gridCol w="2358869">
                  <a:extLst>
                    <a:ext uri="{9D8B030D-6E8A-4147-A177-3AD203B41FA5}">
                      <a16:colId xmlns:a16="http://schemas.microsoft.com/office/drawing/2014/main" val="1804108091"/>
                    </a:ext>
                  </a:extLst>
                </a:gridCol>
              </a:tblGrid>
              <a:tr h="1169487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III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(2006 – 2007)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IV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(2012 – 2013)</a:t>
                      </a:r>
                    </a:p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V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(2016 – 2017)</a:t>
                      </a:r>
                    </a:p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426882"/>
                  </a:ext>
                </a:extLst>
              </a:tr>
              <a:tr h="1185730">
                <a:tc>
                  <a:txBody>
                    <a:bodyPr/>
                    <a:lstStyle/>
                    <a:p>
                      <a:r>
                        <a:rPr lang="cs-CZ" sz="2400" b="1" dirty="0"/>
                        <a:t>LDL-cholesterol (</a:t>
                      </a:r>
                      <a:r>
                        <a:rPr lang="cs-CZ" sz="2400" b="1" dirty="0" err="1"/>
                        <a:t>mmol</a:t>
                      </a:r>
                      <a:r>
                        <a:rPr lang="cs-CZ" sz="2400" b="1" dirty="0"/>
                        <a:t>/L)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2.55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2.38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2.02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980306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E2668-63BE-4A49-BC54-896B074AFFB5}"/>
              </a:ext>
            </a:extLst>
          </p:cNvPr>
          <p:cNvSpPr txBox="1"/>
          <p:nvPr/>
        </p:nvSpPr>
        <p:spPr>
          <a:xfrm>
            <a:off x="229397" y="6371108"/>
            <a:ext cx="93843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err="1"/>
              <a:t>P.Vorlíčková</a:t>
            </a:r>
            <a:r>
              <a:rPr lang="cs-CZ" sz="1000" dirty="0"/>
              <a:t> et al.,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chamges</a:t>
            </a:r>
            <a:r>
              <a:rPr lang="cs-CZ" sz="1000" dirty="0"/>
              <a:t> in </a:t>
            </a:r>
            <a:r>
              <a:rPr lang="cs-CZ" sz="1000" dirty="0" err="1"/>
              <a:t>achievement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target</a:t>
            </a:r>
            <a:r>
              <a:rPr lang="cs-CZ" sz="1000" dirty="0"/>
              <a:t> LDL-cholesterol </a:t>
            </a:r>
            <a:r>
              <a:rPr lang="cs-CZ" sz="1000" dirty="0" err="1"/>
              <a:t>levels</a:t>
            </a:r>
            <a:r>
              <a:rPr lang="cs-CZ" sz="1000" dirty="0"/>
              <a:t> </a:t>
            </a:r>
            <a:r>
              <a:rPr lang="cs-CZ" sz="1000" dirty="0" err="1"/>
              <a:t>between</a:t>
            </a:r>
            <a:r>
              <a:rPr lang="cs-CZ" sz="1000" dirty="0"/>
              <a:t> 2006and 2017 in Czech </a:t>
            </a:r>
            <a:r>
              <a:rPr lang="cs-CZ" sz="1000" dirty="0" err="1"/>
              <a:t>patients</a:t>
            </a:r>
            <a:r>
              <a:rPr lang="cs-CZ" sz="1000" dirty="0"/>
              <a:t> </a:t>
            </a:r>
            <a:r>
              <a:rPr lang="cs-CZ" sz="1000" dirty="0" err="1"/>
              <a:t>with</a:t>
            </a:r>
            <a:r>
              <a:rPr lang="cs-CZ" sz="1000" dirty="0"/>
              <a:t> </a:t>
            </a:r>
            <a:r>
              <a:rPr lang="cs-CZ" sz="1000" dirty="0" err="1"/>
              <a:t>chronic</a:t>
            </a:r>
            <a:r>
              <a:rPr lang="cs-CZ" sz="1000" dirty="0"/>
              <a:t> </a:t>
            </a:r>
            <a:r>
              <a:rPr lang="cs-CZ" sz="1000" dirty="0" err="1"/>
              <a:t>coronary</a:t>
            </a:r>
            <a:r>
              <a:rPr lang="cs-CZ" sz="1000" dirty="0"/>
              <a:t> </a:t>
            </a:r>
            <a:r>
              <a:rPr lang="cs-CZ" sz="1000" dirty="0" err="1"/>
              <a:t>heart</a:t>
            </a:r>
            <a:r>
              <a:rPr lang="cs-CZ" sz="1000" dirty="0"/>
              <a:t> </a:t>
            </a:r>
            <a:r>
              <a:rPr lang="cs-CZ" sz="1000" dirty="0" err="1"/>
              <a:t>disease</a:t>
            </a:r>
            <a:r>
              <a:rPr lang="cs-CZ" sz="1000" dirty="0"/>
              <a:t>, </a:t>
            </a:r>
            <a:r>
              <a:rPr lang="cs-CZ" sz="1000" dirty="0" err="1"/>
              <a:t>Cor</a:t>
            </a:r>
            <a:r>
              <a:rPr lang="cs-CZ" sz="1000" dirty="0"/>
              <a:t> et </a:t>
            </a:r>
            <a:r>
              <a:rPr lang="cs-CZ" sz="1000" dirty="0" err="1"/>
              <a:t>Vasa</a:t>
            </a:r>
            <a:r>
              <a:rPr lang="cs-CZ" sz="1000" dirty="0"/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1765845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5212-8289-46A0-B58F-0BB399EF5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068" y="0"/>
            <a:ext cx="9370783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EUROASPIRE III - V ČR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dosažení „cílových“ hodnot</a:t>
            </a:r>
            <a:endParaRPr lang="cs-CZ" dirty="0"/>
          </a:p>
        </p:txBody>
      </p:sp>
      <p:graphicFrame>
        <p:nvGraphicFramePr>
          <p:cNvPr id="9" name="Tabulka 9">
            <a:extLst>
              <a:ext uri="{FF2B5EF4-FFF2-40B4-BE49-F238E27FC236}">
                <a16:creationId xmlns:a16="http://schemas.microsoft.com/office/drawing/2014/main" id="{4C67B37B-E908-41FD-85B4-5BEFCFA77176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1325563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94414944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4084393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0406852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22394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578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783325"/>
                  </a:ext>
                </a:extLst>
              </a:tr>
            </a:tbl>
          </a:graphicData>
        </a:graphic>
      </p:graphicFrame>
      <p:graphicFrame>
        <p:nvGraphicFramePr>
          <p:cNvPr id="11" name="Tabulka 11">
            <a:extLst>
              <a:ext uri="{FF2B5EF4-FFF2-40B4-BE49-F238E27FC236}">
                <a16:creationId xmlns:a16="http://schemas.microsoft.com/office/drawing/2014/main" id="{0D3A4B11-ADD7-465A-B8AB-37BC1B2C9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6139"/>
              </p:ext>
            </p:extLst>
          </p:nvPr>
        </p:nvGraphicFramePr>
        <p:xfrm>
          <a:off x="1578068" y="1349035"/>
          <a:ext cx="9435476" cy="2355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9940">
                  <a:extLst>
                    <a:ext uri="{9D8B030D-6E8A-4147-A177-3AD203B41FA5}">
                      <a16:colId xmlns:a16="http://schemas.microsoft.com/office/drawing/2014/main" val="975976271"/>
                    </a:ext>
                  </a:extLst>
                </a:gridCol>
                <a:gridCol w="2374362">
                  <a:extLst>
                    <a:ext uri="{9D8B030D-6E8A-4147-A177-3AD203B41FA5}">
                      <a16:colId xmlns:a16="http://schemas.microsoft.com/office/drawing/2014/main" val="3469594069"/>
                    </a:ext>
                  </a:extLst>
                </a:gridCol>
                <a:gridCol w="2365587">
                  <a:extLst>
                    <a:ext uri="{9D8B030D-6E8A-4147-A177-3AD203B41FA5}">
                      <a16:colId xmlns:a16="http://schemas.microsoft.com/office/drawing/2014/main" val="1597412283"/>
                    </a:ext>
                  </a:extLst>
                </a:gridCol>
                <a:gridCol w="2365587">
                  <a:extLst>
                    <a:ext uri="{9D8B030D-6E8A-4147-A177-3AD203B41FA5}">
                      <a16:colId xmlns:a16="http://schemas.microsoft.com/office/drawing/2014/main" val="1804108091"/>
                    </a:ext>
                  </a:extLst>
                </a:gridCol>
              </a:tblGrid>
              <a:tr h="1169487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III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(2006 – 2007)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IV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(2012 – 2013)</a:t>
                      </a:r>
                    </a:p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V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(2016 – 2017)</a:t>
                      </a:r>
                    </a:p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426882"/>
                  </a:ext>
                </a:extLst>
              </a:tr>
              <a:tr h="1185730">
                <a:tc>
                  <a:txBody>
                    <a:bodyPr/>
                    <a:lstStyle/>
                    <a:p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980306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E2668-63BE-4A49-BC54-896B074AFFB5}"/>
              </a:ext>
            </a:extLst>
          </p:cNvPr>
          <p:cNvSpPr txBox="1"/>
          <p:nvPr/>
        </p:nvSpPr>
        <p:spPr>
          <a:xfrm>
            <a:off x="229397" y="6371108"/>
            <a:ext cx="93843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err="1"/>
              <a:t>P.Vorlíčková</a:t>
            </a:r>
            <a:r>
              <a:rPr lang="cs-CZ" sz="1000" dirty="0"/>
              <a:t> et al.,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chamges</a:t>
            </a:r>
            <a:r>
              <a:rPr lang="cs-CZ" sz="1000" dirty="0"/>
              <a:t> in </a:t>
            </a:r>
            <a:r>
              <a:rPr lang="cs-CZ" sz="1000" dirty="0" err="1"/>
              <a:t>achievement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target</a:t>
            </a:r>
            <a:r>
              <a:rPr lang="cs-CZ" sz="1000" dirty="0"/>
              <a:t> LDL-cholesterol </a:t>
            </a:r>
            <a:r>
              <a:rPr lang="cs-CZ" sz="1000" dirty="0" err="1"/>
              <a:t>levels</a:t>
            </a:r>
            <a:r>
              <a:rPr lang="cs-CZ" sz="1000" dirty="0"/>
              <a:t> </a:t>
            </a:r>
            <a:r>
              <a:rPr lang="cs-CZ" sz="1000" dirty="0" err="1"/>
              <a:t>between</a:t>
            </a:r>
            <a:r>
              <a:rPr lang="cs-CZ" sz="1000" dirty="0"/>
              <a:t> 2006and 2017 in Czech </a:t>
            </a:r>
            <a:r>
              <a:rPr lang="cs-CZ" sz="1000" dirty="0" err="1"/>
              <a:t>patients</a:t>
            </a:r>
            <a:r>
              <a:rPr lang="cs-CZ" sz="1000" dirty="0"/>
              <a:t> </a:t>
            </a:r>
            <a:r>
              <a:rPr lang="cs-CZ" sz="1000" dirty="0" err="1"/>
              <a:t>with</a:t>
            </a:r>
            <a:r>
              <a:rPr lang="cs-CZ" sz="1000" dirty="0"/>
              <a:t> </a:t>
            </a:r>
            <a:r>
              <a:rPr lang="cs-CZ" sz="1000" dirty="0" err="1"/>
              <a:t>chronic</a:t>
            </a:r>
            <a:r>
              <a:rPr lang="cs-CZ" sz="1000" dirty="0"/>
              <a:t> </a:t>
            </a:r>
            <a:r>
              <a:rPr lang="cs-CZ" sz="1000" dirty="0" err="1"/>
              <a:t>coronary</a:t>
            </a:r>
            <a:r>
              <a:rPr lang="cs-CZ" sz="1000" dirty="0"/>
              <a:t> </a:t>
            </a:r>
            <a:r>
              <a:rPr lang="cs-CZ" sz="1000" dirty="0" err="1"/>
              <a:t>heart</a:t>
            </a:r>
            <a:r>
              <a:rPr lang="cs-CZ" sz="1000" dirty="0"/>
              <a:t> </a:t>
            </a:r>
            <a:r>
              <a:rPr lang="cs-CZ" sz="1000" dirty="0" err="1"/>
              <a:t>disease</a:t>
            </a:r>
            <a:r>
              <a:rPr lang="cs-CZ" sz="1000" dirty="0"/>
              <a:t>, </a:t>
            </a:r>
            <a:r>
              <a:rPr lang="cs-CZ" sz="1000" dirty="0" err="1"/>
              <a:t>Cor</a:t>
            </a:r>
            <a:r>
              <a:rPr lang="cs-CZ" sz="1000" dirty="0"/>
              <a:t> et </a:t>
            </a:r>
            <a:r>
              <a:rPr lang="cs-CZ" sz="1000" dirty="0" err="1"/>
              <a:t>Vasa</a:t>
            </a:r>
            <a:r>
              <a:rPr lang="cs-CZ" sz="1000" dirty="0"/>
              <a:t> (2018)</a:t>
            </a:r>
          </a:p>
        </p:txBody>
      </p:sp>
      <p:graphicFrame>
        <p:nvGraphicFramePr>
          <p:cNvPr id="4" name="Tabulka 11">
            <a:extLst>
              <a:ext uri="{FF2B5EF4-FFF2-40B4-BE49-F238E27FC236}">
                <a16:creationId xmlns:a16="http://schemas.microsoft.com/office/drawing/2014/main" id="{41BD81A7-D1B0-463F-B50C-593A674C37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733311"/>
              </p:ext>
            </p:extLst>
          </p:nvPr>
        </p:nvGraphicFramePr>
        <p:xfrm>
          <a:off x="1578069" y="2550115"/>
          <a:ext cx="9435476" cy="2355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119">
                  <a:extLst>
                    <a:ext uri="{9D8B030D-6E8A-4147-A177-3AD203B41FA5}">
                      <a16:colId xmlns:a16="http://schemas.microsoft.com/office/drawing/2014/main" val="975976271"/>
                    </a:ext>
                  </a:extLst>
                </a:gridCol>
                <a:gridCol w="2367619">
                  <a:extLst>
                    <a:ext uri="{9D8B030D-6E8A-4147-A177-3AD203B41FA5}">
                      <a16:colId xmlns:a16="http://schemas.microsoft.com/office/drawing/2014/main" val="3469594069"/>
                    </a:ext>
                  </a:extLst>
                </a:gridCol>
                <a:gridCol w="2358869">
                  <a:extLst>
                    <a:ext uri="{9D8B030D-6E8A-4147-A177-3AD203B41FA5}">
                      <a16:colId xmlns:a16="http://schemas.microsoft.com/office/drawing/2014/main" val="1597412283"/>
                    </a:ext>
                  </a:extLst>
                </a:gridCol>
                <a:gridCol w="2358869">
                  <a:extLst>
                    <a:ext uri="{9D8B030D-6E8A-4147-A177-3AD203B41FA5}">
                      <a16:colId xmlns:a16="http://schemas.microsoft.com/office/drawing/2014/main" val="1804108091"/>
                    </a:ext>
                  </a:extLst>
                </a:gridCol>
              </a:tblGrid>
              <a:tr h="1169487"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LDL &lt; 2.5 </a:t>
                      </a:r>
                      <a:r>
                        <a:rPr lang="cs-CZ" sz="2400" b="1" dirty="0" err="1">
                          <a:solidFill>
                            <a:schemeClr val="tx1"/>
                          </a:solidFill>
                        </a:rPr>
                        <a:t>mmol</a:t>
                      </a: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/L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53.2 %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60.9 %</a:t>
                      </a:r>
                    </a:p>
                    <a:p>
                      <a:pPr algn="ctr"/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76.8 %</a:t>
                      </a:r>
                    </a:p>
                    <a:p>
                      <a:pPr algn="ctr"/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426882"/>
                  </a:ext>
                </a:extLst>
              </a:tr>
              <a:tr h="11857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LDL &lt; 1.8 </a:t>
                      </a:r>
                      <a:r>
                        <a:rPr lang="cs-CZ" sz="2400" b="1" dirty="0" err="1">
                          <a:solidFill>
                            <a:schemeClr val="tx1"/>
                          </a:solidFill>
                        </a:rPr>
                        <a:t>mmol</a:t>
                      </a: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/L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19.9 %</a:t>
                      </a:r>
                    </a:p>
                    <a:p>
                      <a:pPr algn="ctr"/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/>
                        <a:t> </a:t>
                      </a: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22.7 %</a:t>
                      </a:r>
                    </a:p>
                    <a:p>
                      <a:pPr algn="ctr"/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48.0 %</a:t>
                      </a:r>
                    </a:p>
                    <a:p>
                      <a:pPr algn="ctr"/>
                      <a:r>
                        <a:rPr lang="cs-CZ" sz="2400" b="1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980306"/>
                  </a:ext>
                </a:extLst>
              </a:tr>
            </a:tbl>
          </a:graphicData>
        </a:graphic>
      </p:graphicFrame>
      <p:sp>
        <p:nvSpPr>
          <p:cNvPr id="3" name="Rámeček 2">
            <a:extLst>
              <a:ext uri="{FF2B5EF4-FFF2-40B4-BE49-F238E27FC236}">
                <a16:creationId xmlns:a16="http://schemas.microsoft.com/office/drawing/2014/main" id="{BC15B841-0CA4-429E-A4EF-B6ADA2B4DB86}"/>
              </a:ext>
            </a:extLst>
          </p:cNvPr>
          <p:cNvSpPr/>
          <p:nvPr/>
        </p:nvSpPr>
        <p:spPr>
          <a:xfrm>
            <a:off x="1578067" y="2526643"/>
            <a:ext cx="9435477" cy="1175656"/>
          </a:xfrm>
          <a:prstGeom prst="frame">
            <a:avLst>
              <a:gd name="adj1" fmla="val 69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74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5212-8289-46A0-B58F-0BB399EF5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068" y="0"/>
            <a:ext cx="9370783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EUROASPIRE III - V ČR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dosažení „cílových“ hodnot</a:t>
            </a:r>
            <a:endParaRPr lang="cs-CZ" dirty="0"/>
          </a:p>
        </p:txBody>
      </p:sp>
      <p:graphicFrame>
        <p:nvGraphicFramePr>
          <p:cNvPr id="9" name="Tabulka 9">
            <a:extLst>
              <a:ext uri="{FF2B5EF4-FFF2-40B4-BE49-F238E27FC236}">
                <a16:creationId xmlns:a16="http://schemas.microsoft.com/office/drawing/2014/main" id="{4C67B37B-E908-41FD-85B4-5BEFCFA77176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1325563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94414944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4084393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0406852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22394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578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783325"/>
                  </a:ext>
                </a:extLst>
              </a:tr>
            </a:tbl>
          </a:graphicData>
        </a:graphic>
      </p:graphicFrame>
      <p:graphicFrame>
        <p:nvGraphicFramePr>
          <p:cNvPr id="11" name="Tabulka 11">
            <a:extLst>
              <a:ext uri="{FF2B5EF4-FFF2-40B4-BE49-F238E27FC236}">
                <a16:creationId xmlns:a16="http://schemas.microsoft.com/office/drawing/2014/main" id="{0D3A4B11-ADD7-465A-B8AB-37BC1B2C99C2}"/>
              </a:ext>
            </a:extLst>
          </p:cNvPr>
          <p:cNvGraphicFramePr>
            <a:graphicFrameLocks noGrp="1"/>
          </p:cNvGraphicFramePr>
          <p:nvPr/>
        </p:nvGraphicFramePr>
        <p:xfrm>
          <a:off x="1578068" y="1349035"/>
          <a:ext cx="9435476" cy="2355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9940">
                  <a:extLst>
                    <a:ext uri="{9D8B030D-6E8A-4147-A177-3AD203B41FA5}">
                      <a16:colId xmlns:a16="http://schemas.microsoft.com/office/drawing/2014/main" val="975976271"/>
                    </a:ext>
                  </a:extLst>
                </a:gridCol>
                <a:gridCol w="2374362">
                  <a:extLst>
                    <a:ext uri="{9D8B030D-6E8A-4147-A177-3AD203B41FA5}">
                      <a16:colId xmlns:a16="http://schemas.microsoft.com/office/drawing/2014/main" val="3469594069"/>
                    </a:ext>
                  </a:extLst>
                </a:gridCol>
                <a:gridCol w="2365587">
                  <a:extLst>
                    <a:ext uri="{9D8B030D-6E8A-4147-A177-3AD203B41FA5}">
                      <a16:colId xmlns:a16="http://schemas.microsoft.com/office/drawing/2014/main" val="1597412283"/>
                    </a:ext>
                  </a:extLst>
                </a:gridCol>
                <a:gridCol w="2365587">
                  <a:extLst>
                    <a:ext uri="{9D8B030D-6E8A-4147-A177-3AD203B41FA5}">
                      <a16:colId xmlns:a16="http://schemas.microsoft.com/office/drawing/2014/main" val="1804108091"/>
                    </a:ext>
                  </a:extLst>
                </a:gridCol>
              </a:tblGrid>
              <a:tr h="1169487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III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(2006 – 2007)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IV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(2012 – 2013)</a:t>
                      </a:r>
                    </a:p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V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(2016 – 2017)</a:t>
                      </a:r>
                    </a:p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426882"/>
                  </a:ext>
                </a:extLst>
              </a:tr>
              <a:tr h="1185730">
                <a:tc>
                  <a:txBody>
                    <a:bodyPr/>
                    <a:lstStyle/>
                    <a:p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980306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E2668-63BE-4A49-BC54-896B074AFFB5}"/>
              </a:ext>
            </a:extLst>
          </p:cNvPr>
          <p:cNvSpPr txBox="1"/>
          <p:nvPr/>
        </p:nvSpPr>
        <p:spPr>
          <a:xfrm>
            <a:off x="229397" y="6371108"/>
            <a:ext cx="93843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err="1"/>
              <a:t>P.Vorlíčková</a:t>
            </a:r>
            <a:r>
              <a:rPr lang="cs-CZ" sz="1000" dirty="0"/>
              <a:t> et al.,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chamges</a:t>
            </a:r>
            <a:r>
              <a:rPr lang="cs-CZ" sz="1000" dirty="0"/>
              <a:t> in </a:t>
            </a:r>
            <a:r>
              <a:rPr lang="cs-CZ" sz="1000" dirty="0" err="1"/>
              <a:t>achievement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target</a:t>
            </a:r>
            <a:r>
              <a:rPr lang="cs-CZ" sz="1000" dirty="0"/>
              <a:t> LDL-cholesterol </a:t>
            </a:r>
            <a:r>
              <a:rPr lang="cs-CZ" sz="1000" dirty="0" err="1"/>
              <a:t>levels</a:t>
            </a:r>
            <a:r>
              <a:rPr lang="cs-CZ" sz="1000" dirty="0"/>
              <a:t> </a:t>
            </a:r>
            <a:r>
              <a:rPr lang="cs-CZ" sz="1000" dirty="0" err="1"/>
              <a:t>between</a:t>
            </a:r>
            <a:r>
              <a:rPr lang="cs-CZ" sz="1000" dirty="0"/>
              <a:t> 2006and 2017 in Czech </a:t>
            </a:r>
            <a:r>
              <a:rPr lang="cs-CZ" sz="1000" dirty="0" err="1"/>
              <a:t>patients</a:t>
            </a:r>
            <a:r>
              <a:rPr lang="cs-CZ" sz="1000" dirty="0"/>
              <a:t> </a:t>
            </a:r>
            <a:r>
              <a:rPr lang="cs-CZ" sz="1000" dirty="0" err="1"/>
              <a:t>with</a:t>
            </a:r>
            <a:r>
              <a:rPr lang="cs-CZ" sz="1000" dirty="0"/>
              <a:t> </a:t>
            </a:r>
            <a:r>
              <a:rPr lang="cs-CZ" sz="1000" dirty="0" err="1"/>
              <a:t>chronic</a:t>
            </a:r>
            <a:r>
              <a:rPr lang="cs-CZ" sz="1000" dirty="0"/>
              <a:t> </a:t>
            </a:r>
            <a:r>
              <a:rPr lang="cs-CZ" sz="1000" dirty="0" err="1"/>
              <a:t>coronary</a:t>
            </a:r>
            <a:r>
              <a:rPr lang="cs-CZ" sz="1000" dirty="0"/>
              <a:t> </a:t>
            </a:r>
            <a:r>
              <a:rPr lang="cs-CZ" sz="1000" dirty="0" err="1"/>
              <a:t>heart</a:t>
            </a:r>
            <a:r>
              <a:rPr lang="cs-CZ" sz="1000" dirty="0"/>
              <a:t> </a:t>
            </a:r>
            <a:r>
              <a:rPr lang="cs-CZ" sz="1000" dirty="0" err="1"/>
              <a:t>disease</a:t>
            </a:r>
            <a:r>
              <a:rPr lang="cs-CZ" sz="1000" dirty="0"/>
              <a:t>, </a:t>
            </a:r>
            <a:r>
              <a:rPr lang="cs-CZ" sz="1000" dirty="0" err="1"/>
              <a:t>Cor</a:t>
            </a:r>
            <a:r>
              <a:rPr lang="cs-CZ" sz="1000" dirty="0"/>
              <a:t> et </a:t>
            </a:r>
            <a:r>
              <a:rPr lang="cs-CZ" sz="1000" dirty="0" err="1"/>
              <a:t>Vasa</a:t>
            </a:r>
            <a:r>
              <a:rPr lang="cs-CZ" sz="1000" dirty="0"/>
              <a:t> (2018)</a:t>
            </a:r>
          </a:p>
        </p:txBody>
      </p:sp>
      <p:graphicFrame>
        <p:nvGraphicFramePr>
          <p:cNvPr id="4" name="Tabulka 11">
            <a:extLst>
              <a:ext uri="{FF2B5EF4-FFF2-40B4-BE49-F238E27FC236}">
                <a16:creationId xmlns:a16="http://schemas.microsoft.com/office/drawing/2014/main" id="{41BD81A7-D1B0-463F-B50C-593A674C37B3}"/>
              </a:ext>
            </a:extLst>
          </p:cNvPr>
          <p:cNvGraphicFramePr>
            <a:graphicFrameLocks noGrp="1"/>
          </p:cNvGraphicFramePr>
          <p:nvPr/>
        </p:nvGraphicFramePr>
        <p:xfrm>
          <a:off x="1578069" y="2550115"/>
          <a:ext cx="9435476" cy="2355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119">
                  <a:extLst>
                    <a:ext uri="{9D8B030D-6E8A-4147-A177-3AD203B41FA5}">
                      <a16:colId xmlns:a16="http://schemas.microsoft.com/office/drawing/2014/main" val="975976271"/>
                    </a:ext>
                  </a:extLst>
                </a:gridCol>
                <a:gridCol w="2367619">
                  <a:extLst>
                    <a:ext uri="{9D8B030D-6E8A-4147-A177-3AD203B41FA5}">
                      <a16:colId xmlns:a16="http://schemas.microsoft.com/office/drawing/2014/main" val="3469594069"/>
                    </a:ext>
                  </a:extLst>
                </a:gridCol>
                <a:gridCol w="2358869">
                  <a:extLst>
                    <a:ext uri="{9D8B030D-6E8A-4147-A177-3AD203B41FA5}">
                      <a16:colId xmlns:a16="http://schemas.microsoft.com/office/drawing/2014/main" val="1597412283"/>
                    </a:ext>
                  </a:extLst>
                </a:gridCol>
                <a:gridCol w="2358869">
                  <a:extLst>
                    <a:ext uri="{9D8B030D-6E8A-4147-A177-3AD203B41FA5}">
                      <a16:colId xmlns:a16="http://schemas.microsoft.com/office/drawing/2014/main" val="1804108091"/>
                    </a:ext>
                  </a:extLst>
                </a:gridCol>
              </a:tblGrid>
              <a:tr h="1169487"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LDL &lt; 2.5 </a:t>
                      </a:r>
                      <a:r>
                        <a:rPr lang="cs-CZ" sz="2400" b="1" dirty="0" err="1">
                          <a:solidFill>
                            <a:schemeClr val="tx1"/>
                          </a:solidFill>
                        </a:rPr>
                        <a:t>mmol</a:t>
                      </a: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/L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53.2 %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60.9 %</a:t>
                      </a:r>
                    </a:p>
                    <a:p>
                      <a:pPr algn="ctr"/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76.8 %</a:t>
                      </a:r>
                    </a:p>
                    <a:p>
                      <a:pPr algn="ctr"/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426882"/>
                  </a:ext>
                </a:extLst>
              </a:tr>
              <a:tr h="11857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LDL &lt; 1.8 </a:t>
                      </a:r>
                      <a:r>
                        <a:rPr lang="cs-CZ" sz="2400" b="1" dirty="0" err="1">
                          <a:solidFill>
                            <a:schemeClr val="tx1"/>
                          </a:solidFill>
                        </a:rPr>
                        <a:t>mmol</a:t>
                      </a: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/L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19.9 %</a:t>
                      </a:r>
                    </a:p>
                    <a:p>
                      <a:pPr algn="ctr"/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/>
                        <a:t> </a:t>
                      </a: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22.7 %</a:t>
                      </a:r>
                    </a:p>
                    <a:p>
                      <a:pPr algn="ctr"/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48.0 %</a:t>
                      </a:r>
                    </a:p>
                    <a:p>
                      <a:pPr algn="ctr"/>
                      <a:r>
                        <a:rPr lang="cs-CZ" sz="2400" b="1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980306"/>
                  </a:ext>
                </a:extLst>
              </a:tr>
            </a:tbl>
          </a:graphicData>
        </a:graphic>
      </p:graphicFrame>
      <p:sp>
        <p:nvSpPr>
          <p:cNvPr id="3" name="Rámeček 2">
            <a:extLst>
              <a:ext uri="{FF2B5EF4-FFF2-40B4-BE49-F238E27FC236}">
                <a16:creationId xmlns:a16="http://schemas.microsoft.com/office/drawing/2014/main" id="{BC15B841-0CA4-429E-A4EF-B6ADA2B4DB86}"/>
              </a:ext>
            </a:extLst>
          </p:cNvPr>
          <p:cNvSpPr/>
          <p:nvPr/>
        </p:nvSpPr>
        <p:spPr>
          <a:xfrm>
            <a:off x="1578067" y="3729676"/>
            <a:ext cx="9435477" cy="1175656"/>
          </a:xfrm>
          <a:prstGeom prst="frame">
            <a:avLst>
              <a:gd name="adj1" fmla="val 69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209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377446"/>
              </p:ext>
            </p:extLst>
          </p:nvPr>
        </p:nvGraphicFramePr>
        <p:xfrm>
          <a:off x="1737065" y="1670434"/>
          <a:ext cx="8797771" cy="5003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32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216925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306697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3630828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b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400" dirty="0" err="1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450921">
                <a:tc>
                  <a:txBody>
                    <a:bodyPr/>
                    <a:lstStyle/>
                    <a:p>
                      <a:pPr algn="l"/>
                      <a:r>
                        <a:rPr lang="cs-CZ" sz="160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Gedeon Richter, </a:t>
                      </a:r>
                      <a:r>
                        <a:rPr lang="cs-CZ" sz="1400" dirty="0" err="1"/>
                        <a:t>Boehringer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Ingelheim</a:t>
                      </a:r>
                      <a:r>
                        <a:rPr lang="cs-CZ" sz="1400" dirty="0"/>
                        <a:t>, , </a:t>
                      </a:r>
                      <a:r>
                        <a:rPr lang="cs-CZ" sz="1400" dirty="0" err="1"/>
                        <a:t>Promed</a:t>
                      </a:r>
                      <a:r>
                        <a:rPr lang="cs-CZ" sz="1400" dirty="0"/>
                        <a:t> CZ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Amgen,AstraZeneca</a:t>
                      </a:r>
                      <a:r>
                        <a:rPr lang="cs-CZ" sz="1400" dirty="0"/>
                        <a:t>,</a:t>
                      </a:r>
                      <a:r>
                        <a:rPr lang="cs-CZ" sz="1400" baseline="0" dirty="0"/>
                        <a:t> </a:t>
                      </a:r>
                      <a:r>
                        <a:rPr lang="cs-CZ" sz="1400" dirty="0" err="1"/>
                        <a:t>Berlinchemie</a:t>
                      </a:r>
                      <a:r>
                        <a:rPr lang="cs-CZ" sz="1400" dirty="0"/>
                        <a:t>,</a:t>
                      </a:r>
                      <a:r>
                        <a:rPr lang="cs-CZ" sz="1400" baseline="0" dirty="0"/>
                        <a:t> </a:t>
                      </a:r>
                      <a:r>
                        <a:rPr lang="cs-CZ" sz="1400" dirty="0" err="1"/>
                        <a:t>Boehringer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Ingelheim</a:t>
                      </a:r>
                      <a:r>
                        <a:rPr lang="cs-CZ" sz="1400" dirty="0"/>
                        <a:t>, Bayer, Gedeon Richter, MSD, </a:t>
                      </a:r>
                      <a:r>
                        <a:rPr lang="cs-CZ" sz="1400" dirty="0" err="1"/>
                        <a:t>Novartis</a:t>
                      </a:r>
                      <a:r>
                        <a:rPr lang="cs-CZ" sz="1400" dirty="0"/>
                        <a:t>, </a:t>
                      </a:r>
                      <a:r>
                        <a:rPr lang="cs-CZ" sz="1400" dirty="0" err="1"/>
                        <a:t>Pfizer</a:t>
                      </a:r>
                      <a:r>
                        <a:rPr lang="cs-CZ" sz="1400" dirty="0"/>
                        <a:t>, </a:t>
                      </a:r>
                      <a:r>
                        <a:rPr lang="cs-CZ" sz="1400" dirty="0" err="1"/>
                        <a:t>Promed</a:t>
                      </a:r>
                      <a:r>
                        <a:rPr lang="cs-CZ" sz="1400" dirty="0"/>
                        <a:t> CZ,</a:t>
                      </a:r>
                      <a:r>
                        <a:rPr lang="cs-CZ" sz="1400" baseline="0" dirty="0"/>
                        <a:t> </a:t>
                      </a:r>
                      <a:r>
                        <a:rPr lang="cs-CZ" sz="1400" dirty="0" err="1"/>
                        <a:t>Servier</a:t>
                      </a:r>
                      <a:r>
                        <a:rPr lang="cs-CZ" sz="1400" dirty="0"/>
                        <a:t>, </a:t>
                      </a:r>
                      <a:r>
                        <a:rPr lang="cs-CZ" sz="1400" dirty="0" err="1"/>
                        <a:t>Sandoz</a:t>
                      </a:r>
                      <a:r>
                        <a:rPr lang="cs-CZ" sz="1400" dirty="0"/>
                        <a:t>, Zentiva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/>
                        <a:t>Člen poradních sborů (</a:t>
                      </a:r>
                      <a:r>
                        <a:rPr lang="cs-CZ" sz="1600" err="1"/>
                        <a:t>advisory</a:t>
                      </a:r>
                      <a:r>
                        <a:rPr lang="cs-CZ" sz="1600"/>
                        <a:t> </a:t>
                      </a:r>
                      <a:r>
                        <a:rPr lang="cs-CZ" sz="1600" err="1"/>
                        <a:t>boards</a:t>
                      </a:r>
                      <a:r>
                        <a:rPr lang="cs-CZ" sz="160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 err="1"/>
                        <a:t>Boehringer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Ingelheim</a:t>
                      </a:r>
                      <a:r>
                        <a:rPr lang="cs-CZ" sz="1400" dirty="0"/>
                        <a:t>, </a:t>
                      </a:r>
                      <a:r>
                        <a:rPr lang="cs-CZ" sz="1400" dirty="0" err="1"/>
                        <a:t>Pfizer</a:t>
                      </a:r>
                      <a:r>
                        <a:rPr lang="cs-CZ" sz="1400" dirty="0"/>
                        <a:t>, </a:t>
                      </a:r>
                      <a:r>
                        <a:rPr lang="cs-CZ" sz="1400" dirty="0" err="1"/>
                        <a:t>AstraZeneca</a:t>
                      </a:r>
                      <a:endParaRPr lang="cs-CZ" sz="14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 err="1"/>
                        <a:t>Boehringer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Ingelheim</a:t>
                      </a:r>
                      <a:endParaRPr lang="cs-CZ" sz="1400" dirty="0"/>
                    </a:p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/>
              <a:t>Deklarace konfliktu zájmů – MUDr. Jiří Veselý</a:t>
            </a:r>
          </a:p>
        </p:txBody>
      </p:sp>
    </p:spTree>
    <p:extLst>
      <p:ext uri="{BB962C8B-B14F-4D97-AF65-F5344CB8AC3E}">
        <p14:creationId xmlns:p14="http://schemas.microsoft.com/office/powerpoint/2010/main" val="1300737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5212-8289-46A0-B58F-0BB399EF5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068" y="0"/>
            <a:ext cx="9370783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EUROASPIRE III - V ČR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užívaná léčba</a:t>
            </a:r>
            <a:endParaRPr lang="cs-CZ" dirty="0"/>
          </a:p>
        </p:txBody>
      </p:sp>
      <p:graphicFrame>
        <p:nvGraphicFramePr>
          <p:cNvPr id="9" name="Tabulka 9">
            <a:extLst>
              <a:ext uri="{FF2B5EF4-FFF2-40B4-BE49-F238E27FC236}">
                <a16:creationId xmlns:a16="http://schemas.microsoft.com/office/drawing/2014/main" id="{4C67B37B-E908-41FD-85B4-5BEFCFA77176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1325563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94414944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4084393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0406852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22394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578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783325"/>
                  </a:ext>
                </a:extLst>
              </a:tr>
            </a:tbl>
          </a:graphicData>
        </a:graphic>
      </p:graphicFrame>
      <p:graphicFrame>
        <p:nvGraphicFramePr>
          <p:cNvPr id="11" name="Tabulka 11">
            <a:extLst>
              <a:ext uri="{FF2B5EF4-FFF2-40B4-BE49-F238E27FC236}">
                <a16:creationId xmlns:a16="http://schemas.microsoft.com/office/drawing/2014/main" id="{0D3A4B11-ADD7-465A-B8AB-37BC1B2C99C2}"/>
              </a:ext>
            </a:extLst>
          </p:cNvPr>
          <p:cNvGraphicFramePr>
            <a:graphicFrameLocks noGrp="1"/>
          </p:cNvGraphicFramePr>
          <p:nvPr/>
        </p:nvGraphicFramePr>
        <p:xfrm>
          <a:off x="1578069" y="1349035"/>
          <a:ext cx="9435476" cy="2355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119">
                  <a:extLst>
                    <a:ext uri="{9D8B030D-6E8A-4147-A177-3AD203B41FA5}">
                      <a16:colId xmlns:a16="http://schemas.microsoft.com/office/drawing/2014/main" val="975976271"/>
                    </a:ext>
                  </a:extLst>
                </a:gridCol>
                <a:gridCol w="2367619">
                  <a:extLst>
                    <a:ext uri="{9D8B030D-6E8A-4147-A177-3AD203B41FA5}">
                      <a16:colId xmlns:a16="http://schemas.microsoft.com/office/drawing/2014/main" val="3469594069"/>
                    </a:ext>
                  </a:extLst>
                </a:gridCol>
                <a:gridCol w="2358869">
                  <a:extLst>
                    <a:ext uri="{9D8B030D-6E8A-4147-A177-3AD203B41FA5}">
                      <a16:colId xmlns:a16="http://schemas.microsoft.com/office/drawing/2014/main" val="1597412283"/>
                    </a:ext>
                  </a:extLst>
                </a:gridCol>
                <a:gridCol w="2358869">
                  <a:extLst>
                    <a:ext uri="{9D8B030D-6E8A-4147-A177-3AD203B41FA5}">
                      <a16:colId xmlns:a16="http://schemas.microsoft.com/office/drawing/2014/main" val="1804108091"/>
                    </a:ext>
                  </a:extLst>
                </a:gridCol>
              </a:tblGrid>
              <a:tr h="1169487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III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(2006 – 2007)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IV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(2012 – 2013)</a:t>
                      </a:r>
                    </a:p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V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(2016 – 2017)</a:t>
                      </a:r>
                    </a:p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426882"/>
                  </a:ext>
                </a:extLst>
              </a:tr>
              <a:tr h="1185730">
                <a:tc>
                  <a:txBody>
                    <a:bodyPr/>
                    <a:lstStyle/>
                    <a:p>
                      <a:r>
                        <a:rPr lang="cs-CZ" sz="2400" b="1" dirty="0" err="1"/>
                        <a:t>Statin</a:t>
                      </a:r>
                      <a:r>
                        <a:rPr lang="cs-CZ" sz="2400" b="1" dirty="0"/>
                        <a:t> </a:t>
                      </a:r>
                    </a:p>
                    <a:p>
                      <a:r>
                        <a:rPr lang="cs-CZ" sz="2400" b="1" dirty="0"/>
                        <a:t>v </a:t>
                      </a:r>
                      <a:r>
                        <a:rPr lang="cs-CZ" sz="2400" b="1" dirty="0" err="1"/>
                        <a:t>monoterapii</a:t>
                      </a:r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79.6 %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88.4 %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88.9 %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980306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E2668-63BE-4A49-BC54-896B074AFFB5}"/>
              </a:ext>
            </a:extLst>
          </p:cNvPr>
          <p:cNvSpPr txBox="1"/>
          <p:nvPr/>
        </p:nvSpPr>
        <p:spPr>
          <a:xfrm>
            <a:off x="229397" y="6371108"/>
            <a:ext cx="93843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err="1"/>
              <a:t>P.Vorlíčková</a:t>
            </a:r>
            <a:r>
              <a:rPr lang="cs-CZ" sz="1000" dirty="0"/>
              <a:t> et al.,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chamges</a:t>
            </a:r>
            <a:r>
              <a:rPr lang="cs-CZ" sz="1000" dirty="0"/>
              <a:t> in </a:t>
            </a:r>
            <a:r>
              <a:rPr lang="cs-CZ" sz="1000" dirty="0" err="1"/>
              <a:t>achievement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target</a:t>
            </a:r>
            <a:r>
              <a:rPr lang="cs-CZ" sz="1000" dirty="0"/>
              <a:t> LDL-cholesterol </a:t>
            </a:r>
            <a:r>
              <a:rPr lang="cs-CZ" sz="1000" dirty="0" err="1"/>
              <a:t>levels</a:t>
            </a:r>
            <a:r>
              <a:rPr lang="cs-CZ" sz="1000" dirty="0"/>
              <a:t> </a:t>
            </a:r>
            <a:r>
              <a:rPr lang="cs-CZ" sz="1000" dirty="0" err="1"/>
              <a:t>between</a:t>
            </a:r>
            <a:r>
              <a:rPr lang="cs-CZ" sz="1000" dirty="0"/>
              <a:t> 2006and 2017 in Czech </a:t>
            </a:r>
            <a:r>
              <a:rPr lang="cs-CZ" sz="1000" dirty="0" err="1"/>
              <a:t>patients</a:t>
            </a:r>
            <a:r>
              <a:rPr lang="cs-CZ" sz="1000" dirty="0"/>
              <a:t> </a:t>
            </a:r>
            <a:r>
              <a:rPr lang="cs-CZ" sz="1000" dirty="0" err="1"/>
              <a:t>with</a:t>
            </a:r>
            <a:r>
              <a:rPr lang="cs-CZ" sz="1000" dirty="0"/>
              <a:t> </a:t>
            </a:r>
            <a:r>
              <a:rPr lang="cs-CZ" sz="1000" dirty="0" err="1"/>
              <a:t>chronic</a:t>
            </a:r>
            <a:r>
              <a:rPr lang="cs-CZ" sz="1000" dirty="0"/>
              <a:t> </a:t>
            </a:r>
            <a:r>
              <a:rPr lang="cs-CZ" sz="1000" dirty="0" err="1"/>
              <a:t>coronary</a:t>
            </a:r>
            <a:r>
              <a:rPr lang="cs-CZ" sz="1000" dirty="0"/>
              <a:t> </a:t>
            </a:r>
            <a:r>
              <a:rPr lang="cs-CZ" sz="1000" dirty="0" err="1"/>
              <a:t>heart</a:t>
            </a:r>
            <a:r>
              <a:rPr lang="cs-CZ" sz="1000" dirty="0"/>
              <a:t> </a:t>
            </a:r>
            <a:r>
              <a:rPr lang="cs-CZ" sz="1000" dirty="0" err="1"/>
              <a:t>disease</a:t>
            </a:r>
            <a:r>
              <a:rPr lang="cs-CZ" sz="1000" dirty="0"/>
              <a:t>, </a:t>
            </a:r>
            <a:r>
              <a:rPr lang="cs-CZ" sz="1000" dirty="0" err="1"/>
              <a:t>Cor</a:t>
            </a:r>
            <a:r>
              <a:rPr lang="cs-CZ" sz="1000" dirty="0"/>
              <a:t> et </a:t>
            </a:r>
            <a:r>
              <a:rPr lang="cs-CZ" sz="1000" dirty="0" err="1"/>
              <a:t>Vasa</a:t>
            </a:r>
            <a:r>
              <a:rPr lang="cs-CZ" sz="1000" dirty="0"/>
              <a:t> (2018)</a:t>
            </a:r>
          </a:p>
        </p:txBody>
      </p:sp>
      <p:graphicFrame>
        <p:nvGraphicFramePr>
          <p:cNvPr id="4" name="Tabulka 11">
            <a:extLst>
              <a:ext uri="{FF2B5EF4-FFF2-40B4-BE49-F238E27FC236}">
                <a16:creationId xmlns:a16="http://schemas.microsoft.com/office/drawing/2014/main" id="{41BD81A7-D1B0-463F-B50C-593A674C37B3}"/>
              </a:ext>
            </a:extLst>
          </p:cNvPr>
          <p:cNvGraphicFramePr>
            <a:graphicFrameLocks noGrp="1"/>
          </p:cNvGraphicFramePr>
          <p:nvPr/>
        </p:nvGraphicFramePr>
        <p:xfrm>
          <a:off x="1578069" y="3708813"/>
          <a:ext cx="9435476" cy="2358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119">
                  <a:extLst>
                    <a:ext uri="{9D8B030D-6E8A-4147-A177-3AD203B41FA5}">
                      <a16:colId xmlns:a16="http://schemas.microsoft.com/office/drawing/2014/main" val="975976271"/>
                    </a:ext>
                  </a:extLst>
                </a:gridCol>
                <a:gridCol w="2367619">
                  <a:extLst>
                    <a:ext uri="{9D8B030D-6E8A-4147-A177-3AD203B41FA5}">
                      <a16:colId xmlns:a16="http://schemas.microsoft.com/office/drawing/2014/main" val="3469594069"/>
                    </a:ext>
                  </a:extLst>
                </a:gridCol>
                <a:gridCol w="2358869">
                  <a:extLst>
                    <a:ext uri="{9D8B030D-6E8A-4147-A177-3AD203B41FA5}">
                      <a16:colId xmlns:a16="http://schemas.microsoft.com/office/drawing/2014/main" val="1597412283"/>
                    </a:ext>
                  </a:extLst>
                </a:gridCol>
                <a:gridCol w="2358869">
                  <a:extLst>
                    <a:ext uri="{9D8B030D-6E8A-4147-A177-3AD203B41FA5}">
                      <a16:colId xmlns:a16="http://schemas.microsoft.com/office/drawing/2014/main" val="1804108091"/>
                    </a:ext>
                  </a:extLst>
                </a:gridCol>
              </a:tblGrid>
              <a:tr h="1169487">
                <a:tc>
                  <a:txBody>
                    <a:bodyPr/>
                    <a:lstStyle/>
                    <a:p>
                      <a:r>
                        <a:rPr lang="cs-CZ" sz="2400" b="1" dirty="0" err="1">
                          <a:solidFill>
                            <a:schemeClr val="tx1"/>
                          </a:solidFill>
                        </a:rPr>
                        <a:t>Statin</a:t>
                      </a: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 + </a:t>
                      </a:r>
                      <a:r>
                        <a:rPr lang="cs-CZ" sz="2400" b="1" dirty="0" err="1">
                          <a:solidFill>
                            <a:schemeClr val="tx1"/>
                          </a:solidFill>
                        </a:rPr>
                        <a:t>fibrát</a:t>
                      </a:r>
                      <a:endParaRPr lang="cs-CZ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3.5 %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2.4 %</a:t>
                      </a:r>
                    </a:p>
                    <a:p>
                      <a:pPr algn="ctr"/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1.4 %</a:t>
                      </a:r>
                    </a:p>
                    <a:p>
                      <a:pPr algn="ctr"/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426882"/>
                  </a:ext>
                </a:extLst>
              </a:tr>
              <a:tr h="1185730">
                <a:tc>
                  <a:txBody>
                    <a:bodyPr/>
                    <a:lstStyle/>
                    <a:p>
                      <a:r>
                        <a:rPr lang="cs-CZ" sz="2400" b="1" dirty="0" err="1"/>
                        <a:t>Statin</a:t>
                      </a:r>
                      <a:r>
                        <a:rPr lang="cs-CZ" sz="2400" b="1" dirty="0"/>
                        <a:t> + </a:t>
                      </a:r>
                      <a:r>
                        <a:rPr lang="cs-CZ" sz="2400" b="1" dirty="0" err="1"/>
                        <a:t>ezetimib</a:t>
                      </a:r>
                      <a:r>
                        <a:rPr lang="cs-CZ" sz="2400" b="1" dirty="0"/>
                        <a:t> či PCSK9 inhibitor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2.1 %</a:t>
                      </a:r>
                    </a:p>
                    <a:p>
                      <a:pPr algn="ctr"/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/>
                        <a:t> </a:t>
                      </a: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1.9 %</a:t>
                      </a:r>
                    </a:p>
                    <a:p>
                      <a:pPr algn="ctr"/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1.7 %</a:t>
                      </a:r>
                    </a:p>
                    <a:p>
                      <a:pPr algn="ctr"/>
                      <a:r>
                        <a:rPr lang="cs-CZ" sz="2400" b="1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980306"/>
                  </a:ext>
                </a:extLst>
              </a:tr>
            </a:tbl>
          </a:graphicData>
        </a:graphic>
      </p:graphicFrame>
      <p:sp>
        <p:nvSpPr>
          <p:cNvPr id="6" name="Rámeček 5">
            <a:extLst>
              <a:ext uri="{FF2B5EF4-FFF2-40B4-BE49-F238E27FC236}">
                <a16:creationId xmlns:a16="http://schemas.microsoft.com/office/drawing/2014/main" id="{476D0913-627A-4522-944F-FF1222A37DCC}"/>
              </a:ext>
            </a:extLst>
          </p:cNvPr>
          <p:cNvSpPr/>
          <p:nvPr/>
        </p:nvSpPr>
        <p:spPr>
          <a:xfrm>
            <a:off x="1578068" y="2523825"/>
            <a:ext cx="9435477" cy="1175656"/>
          </a:xfrm>
          <a:prstGeom prst="frame">
            <a:avLst>
              <a:gd name="adj1" fmla="val 69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57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5212-8289-46A0-B58F-0BB399EF5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068" y="0"/>
            <a:ext cx="9370783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EUROASPIRE III - V ČR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užívaná léčba</a:t>
            </a:r>
            <a:endParaRPr lang="cs-CZ" dirty="0"/>
          </a:p>
        </p:txBody>
      </p:sp>
      <p:graphicFrame>
        <p:nvGraphicFramePr>
          <p:cNvPr id="9" name="Tabulka 9">
            <a:extLst>
              <a:ext uri="{FF2B5EF4-FFF2-40B4-BE49-F238E27FC236}">
                <a16:creationId xmlns:a16="http://schemas.microsoft.com/office/drawing/2014/main" id="{4C67B37B-E908-41FD-85B4-5BEFCFA77176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1325563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94414944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4084393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0406852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22394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578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783325"/>
                  </a:ext>
                </a:extLst>
              </a:tr>
            </a:tbl>
          </a:graphicData>
        </a:graphic>
      </p:graphicFrame>
      <p:graphicFrame>
        <p:nvGraphicFramePr>
          <p:cNvPr id="11" name="Tabulka 11">
            <a:extLst>
              <a:ext uri="{FF2B5EF4-FFF2-40B4-BE49-F238E27FC236}">
                <a16:creationId xmlns:a16="http://schemas.microsoft.com/office/drawing/2014/main" id="{0D3A4B11-ADD7-465A-B8AB-37BC1B2C99C2}"/>
              </a:ext>
            </a:extLst>
          </p:cNvPr>
          <p:cNvGraphicFramePr>
            <a:graphicFrameLocks noGrp="1"/>
          </p:cNvGraphicFramePr>
          <p:nvPr/>
        </p:nvGraphicFramePr>
        <p:xfrm>
          <a:off x="1578069" y="1349035"/>
          <a:ext cx="9435476" cy="2355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119">
                  <a:extLst>
                    <a:ext uri="{9D8B030D-6E8A-4147-A177-3AD203B41FA5}">
                      <a16:colId xmlns:a16="http://schemas.microsoft.com/office/drawing/2014/main" val="975976271"/>
                    </a:ext>
                  </a:extLst>
                </a:gridCol>
                <a:gridCol w="2367619">
                  <a:extLst>
                    <a:ext uri="{9D8B030D-6E8A-4147-A177-3AD203B41FA5}">
                      <a16:colId xmlns:a16="http://schemas.microsoft.com/office/drawing/2014/main" val="3469594069"/>
                    </a:ext>
                  </a:extLst>
                </a:gridCol>
                <a:gridCol w="2358869">
                  <a:extLst>
                    <a:ext uri="{9D8B030D-6E8A-4147-A177-3AD203B41FA5}">
                      <a16:colId xmlns:a16="http://schemas.microsoft.com/office/drawing/2014/main" val="1597412283"/>
                    </a:ext>
                  </a:extLst>
                </a:gridCol>
                <a:gridCol w="2358869">
                  <a:extLst>
                    <a:ext uri="{9D8B030D-6E8A-4147-A177-3AD203B41FA5}">
                      <a16:colId xmlns:a16="http://schemas.microsoft.com/office/drawing/2014/main" val="1804108091"/>
                    </a:ext>
                  </a:extLst>
                </a:gridCol>
              </a:tblGrid>
              <a:tr h="1169487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III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(2006 – 2007)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IV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(2012 – 2013)</a:t>
                      </a:r>
                    </a:p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V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(2016 – 2017)</a:t>
                      </a:r>
                    </a:p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426882"/>
                  </a:ext>
                </a:extLst>
              </a:tr>
              <a:tr h="1185730">
                <a:tc>
                  <a:txBody>
                    <a:bodyPr/>
                    <a:lstStyle/>
                    <a:p>
                      <a:r>
                        <a:rPr lang="cs-CZ" sz="2400" b="1" dirty="0" err="1"/>
                        <a:t>Statin</a:t>
                      </a:r>
                      <a:r>
                        <a:rPr lang="cs-CZ" sz="2400" b="1" dirty="0"/>
                        <a:t> </a:t>
                      </a:r>
                    </a:p>
                    <a:p>
                      <a:r>
                        <a:rPr lang="cs-CZ" sz="2400" b="1" dirty="0"/>
                        <a:t>v </a:t>
                      </a:r>
                      <a:r>
                        <a:rPr lang="cs-CZ" sz="2400" b="1" dirty="0" err="1"/>
                        <a:t>monoterapii</a:t>
                      </a:r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79.6 %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88.4 %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88.9 %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980306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E2668-63BE-4A49-BC54-896B074AFFB5}"/>
              </a:ext>
            </a:extLst>
          </p:cNvPr>
          <p:cNvSpPr txBox="1"/>
          <p:nvPr/>
        </p:nvSpPr>
        <p:spPr>
          <a:xfrm>
            <a:off x="229397" y="6371108"/>
            <a:ext cx="93843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err="1"/>
              <a:t>P.Vorlíčková</a:t>
            </a:r>
            <a:r>
              <a:rPr lang="cs-CZ" sz="1000" dirty="0"/>
              <a:t> et al.,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chamges</a:t>
            </a:r>
            <a:r>
              <a:rPr lang="cs-CZ" sz="1000" dirty="0"/>
              <a:t> in </a:t>
            </a:r>
            <a:r>
              <a:rPr lang="cs-CZ" sz="1000" dirty="0" err="1"/>
              <a:t>achievement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target</a:t>
            </a:r>
            <a:r>
              <a:rPr lang="cs-CZ" sz="1000" dirty="0"/>
              <a:t> LDL-cholesterol </a:t>
            </a:r>
            <a:r>
              <a:rPr lang="cs-CZ" sz="1000" dirty="0" err="1"/>
              <a:t>levels</a:t>
            </a:r>
            <a:r>
              <a:rPr lang="cs-CZ" sz="1000" dirty="0"/>
              <a:t> </a:t>
            </a:r>
            <a:r>
              <a:rPr lang="cs-CZ" sz="1000" dirty="0" err="1"/>
              <a:t>between</a:t>
            </a:r>
            <a:r>
              <a:rPr lang="cs-CZ" sz="1000" dirty="0"/>
              <a:t> 2006and 2017 in Czech </a:t>
            </a:r>
            <a:r>
              <a:rPr lang="cs-CZ" sz="1000" dirty="0" err="1"/>
              <a:t>patients</a:t>
            </a:r>
            <a:r>
              <a:rPr lang="cs-CZ" sz="1000" dirty="0"/>
              <a:t> </a:t>
            </a:r>
            <a:r>
              <a:rPr lang="cs-CZ" sz="1000" dirty="0" err="1"/>
              <a:t>with</a:t>
            </a:r>
            <a:r>
              <a:rPr lang="cs-CZ" sz="1000" dirty="0"/>
              <a:t> </a:t>
            </a:r>
            <a:r>
              <a:rPr lang="cs-CZ" sz="1000" dirty="0" err="1"/>
              <a:t>chronic</a:t>
            </a:r>
            <a:r>
              <a:rPr lang="cs-CZ" sz="1000" dirty="0"/>
              <a:t> </a:t>
            </a:r>
            <a:r>
              <a:rPr lang="cs-CZ" sz="1000" dirty="0" err="1"/>
              <a:t>coronary</a:t>
            </a:r>
            <a:r>
              <a:rPr lang="cs-CZ" sz="1000" dirty="0"/>
              <a:t> </a:t>
            </a:r>
            <a:r>
              <a:rPr lang="cs-CZ" sz="1000" dirty="0" err="1"/>
              <a:t>heart</a:t>
            </a:r>
            <a:r>
              <a:rPr lang="cs-CZ" sz="1000" dirty="0"/>
              <a:t> </a:t>
            </a:r>
            <a:r>
              <a:rPr lang="cs-CZ" sz="1000" dirty="0" err="1"/>
              <a:t>disease</a:t>
            </a:r>
            <a:r>
              <a:rPr lang="cs-CZ" sz="1000" dirty="0"/>
              <a:t>, </a:t>
            </a:r>
            <a:r>
              <a:rPr lang="cs-CZ" sz="1000" dirty="0" err="1"/>
              <a:t>Cor</a:t>
            </a:r>
            <a:r>
              <a:rPr lang="cs-CZ" sz="1000" dirty="0"/>
              <a:t> et </a:t>
            </a:r>
            <a:r>
              <a:rPr lang="cs-CZ" sz="1000" dirty="0" err="1"/>
              <a:t>Vasa</a:t>
            </a:r>
            <a:r>
              <a:rPr lang="cs-CZ" sz="1000" dirty="0"/>
              <a:t> (2018)</a:t>
            </a:r>
          </a:p>
        </p:txBody>
      </p:sp>
      <p:graphicFrame>
        <p:nvGraphicFramePr>
          <p:cNvPr id="4" name="Tabulka 11">
            <a:extLst>
              <a:ext uri="{FF2B5EF4-FFF2-40B4-BE49-F238E27FC236}">
                <a16:creationId xmlns:a16="http://schemas.microsoft.com/office/drawing/2014/main" id="{41BD81A7-D1B0-463F-B50C-593A674C37B3}"/>
              </a:ext>
            </a:extLst>
          </p:cNvPr>
          <p:cNvGraphicFramePr>
            <a:graphicFrameLocks noGrp="1"/>
          </p:cNvGraphicFramePr>
          <p:nvPr/>
        </p:nvGraphicFramePr>
        <p:xfrm>
          <a:off x="1578069" y="3708813"/>
          <a:ext cx="9435476" cy="2358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119">
                  <a:extLst>
                    <a:ext uri="{9D8B030D-6E8A-4147-A177-3AD203B41FA5}">
                      <a16:colId xmlns:a16="http://schemas.microsoft.com/office/drawing/2014/main" val="975976271"/>
                    </a:ext>
                  </a:extLst>
                </a:gridCol>
                <a:gridCol w="2367619">
                  <a:extLst>
                    <a:ext uri="{9D8B030D-6E8A-4147-A177-3AD203B41FA5}">
                      <a16:colId xmlns:a16="http://schemas.microsoft.com/office/drawing/2014/main" val="3469594069"/>
                    </a:ext>
                  </a:extLst>
                </a:gridCol>
                <a:gridCol w="2358869">
                  <a:extLst>
                    <a:ext uri="{9D8B030D-6E8A-4147-A177-3AD203B41FA5}">
                      <a16:colId xmlns:a16="http://schemas.microsoft.com/office/drawing/2014/main" val="1597412283"/>
                    </a:ext>
                  </a:extLst>
                </a:gridCol>
                <a:gridCol w="2358869">
                  <a:extLst>
                    <a:ext uri="{9D8B030D-6E8A-4147-A177-3AD203B41FA5}">
                      <a16:colId xmlns:a16="http://schemas.microsoft.com/office/drawing/2014/main" val="1804108091"/>
                    </a:ext>
                  </a:extLst>
                </a:gridCol>
              </a:tblGrid>
              <a:tr h="1169487">
                <a:tc>
                  <a:txBody>
                    <a:bodyPr/>
                    <a:lstStyle/>
                    <a:p>
                      <a:r>
                        <a:rPr lang="cs-CZ" sz="2400" b="1" dirty="0" err="1">
                          <a:solidFill>
                            <a:schemeClr val="tx1"/>
                          </a:solidFill>
                        </a:rPr>
                        <a:t>Statin</a:t>
                      </a: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 + </a:t>
                      </a:r>
                      <a:r>
                        <a:rPr lang="cs-CZ" sz="2400" b="1" dirty="0" err="1">
                          <a:solidFill>
                            <a:schemeClr val="tx1"/>
                          </a:solidFill>
                        </a:rPr>
                        <a:t>fibrát</a:t>
                      </a:r>
                      <a:endParaRPr lang="cs-CZ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3.5 %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2.4 %</a:t>
                      </a:r>
                    </a:p>
                    <a:p>
                      <a:pPr algn="ctr"/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1.4 %</a:t>
                      </a:r>
                    </a:p>
                    <a:p>
                      <a:pPr algn="ctr"/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426882"/>
                  </a:ext>
                </a:extLst>
              </a:tr>
              <a:tr h="1185730">
                <a:tc>
                  <a:txBody>
                    <a:bodyPr/>
                    <a:lstStyle/>
                    <a:p>
                      <a:r>
                        <a:rPr lang="cs-CZ" sz="2400" b="1" dirty="0" err="1"/>
                        <a:t>Statin</a:t>
                      </a:r>
                      <a:r>
                        <a:rPr lang="cs-CZ" sz="2400" b="1" dirty="0"/>
                        <a:t> + </a:t>
                      </a:r>
                      <a:r>
                        <a:rPr lang="cs-CZ" sz="2400" b="1" dirty="0" err="1"/>
                        <a:t>ezetimib</a:t>
                      </a:r>
                      <a:r>
                        <a:rPr lang="cs-CZ" sz="2400" b="1" dirty="0"/>
                        <a:t> či PCSK9 inhibitor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2.1 %</a:t>
                      </a:r>
                    </a:p>
                    <a:p>
                      <a:pPr algn="ctr"/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/>
                        <a:t> </a:t>
                      </a: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1.9 %</a:t>
                      </a:r>
                    </a:p>
                    <a:p>
                      <a:pPr algn="ctr"/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1.7 %</a:t>
                      </a:r>
                    </a:p>
                    <a:p>
                      <a:pPr algn="ctr"/>
                      <a:r>
                        <a:rPr lang="cs-CZ" sz="2400" b="1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980306"/>
                  </a:ext>
                </a:extLst>
              </a:tr>
            </a:tbl>
          </a:graphicData>
        </a:graphic>
      </p:graphicFrame>
      <p:sp>
        <p:nvSpPr>
          <p:cNvPr id="6" name="Rámeček 5">
            <a:extLst>
              <a:ext uri="{FF2B5EF4-FFF2-40B4-BE49-F238E27FC236}">
                <a16:creationId xmlns:a16="http://schemas.microsoft.com/office/drawing/2014/main" id="{476D0913-627A-4522-944F-FF1222A37DCC}"/>
              </a:ext>
            </a:extLst>
          </p:cNvPr>
          <p:cNvSpPr/>
          <p:nvPr/>
        </p:nvSpPr>
        <p:spPr>
          <a:xfrm>
            <a:off x="1578069" y="3681685"/>
            <a:ext cx="9435477" cy="1175656"/>
          </a:xfrm>
          <a:prstGeom prst="frame">
            <a:avLst>
              <a:gd name="adj1" fmla="val 69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798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5212-8289-46A0-B58F-0BB399EF5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068" y="0"/>
            <a:ext cx="9370783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EUROASPIRE III - V ČR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užívaná léčba</a:t>
            </a:r>
            <a:endParaRPr lang="cs-CZ" dirty="0"/>
          </a:p>
        </p:txBody>
      </p:sp>
      <p:graphicFrame>
        <p:nvGraphicFramePr>
          <p:cNvPr id="9" name="Tabulka 9">
            <a:extLst>
              <a:ext uri="{FF2B5EF4-FFF2-40B4-BE49-F238E27FC236}">
                <a16:creationId xmlns:a16="http://schemas.microsoft.com/office/drawing/2014/main" id="{4C67B37B-E908-41FD-85B4-5BEFCFA77176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1325563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94414944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4084393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0406852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22394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578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783325"/>
                  </a:ext>
                </a:extLst>
              </a:tr>
            </a:tbl>
          </a:graphicData>
        </a:graphic>
      </p:graphicFrame>
      <p:graphicFrame>
        <p:nvGraphicFramePr>
          <p:cNvPr id="11" name="Tabulka 11">
            <a:extLst>
              <a:ext uri="{FF2B5EF4-FFF2-40B4-BE49-F238E27FC236}">
                <a16:creationId xmlns:a16="http://schemas.microsoft.com/office/drawing/2014/main" id="{0D3A4B11-ADD7-465A-B8AB-37BC1B2C99C2}"/>
              </a:ext>
            </a:extLst>
          </p:cNvPr>
          <p:cNvGraphicFramePr>
            <a:graphicFrameLocks noGrp="1"/>
          </p:cNvGraphicFramePr>
          <p:nvPr/>
        </p:nvGraphicFramePr>
        <p:xfrm>
          <a:off x="1578069" y="1349035"/>
          <a:ext cx="9435476" cy="2355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119">
                  <a:extLst>
                    <a:ext uri="{9D8B030D-6E8A-4147-A177-3AD203B41FA5}">
                      <a16:colId xmlns:a16="http://schemas.microsoft.com/office/drawing/2014/main" val="975976271"/>
                    </a:ext>
                  </a:extLst>
                </a:gridCol>
                <a:gridCol w="2367619">
                  <a:extLst>
                    <a:ext uri="{9D8B030D-6E8A-4147-A177-3AD203B41FA5}">
                      <a16:colId xmlns:a16="http://schemas.microsoft.com/office/drawing/2014/main" val="3469594069"/>
                    </a:ext>
                  </a:extLst>
                </a:gridCol>
                <a:gridCol w="2358869">
                  <a:extLst>
                    <a:ext uri="{9D8B030D-6E8A-4147-A177-3AD203B41FA5}">
                      <a16:colId xmlns:a16="http://schemas.microsoft.com/office/drawing/2014/main" val="1597412283"/>
                    </a:ext>
                  </a:extLst>
                </a:gridCol>
                <a:gridCol w="2358869">
                  <a:extLst>
                    <a:ext uri="{9D8B030D-6E8A-4147-A177-3AD203B41FA5}">
                      <a16:colId xmlns:a16="http://schemas.microsoft.com/office/drawing/2014/main" val="1804108091"/>
                    </a:ext>
                  </a:extLst>
                </a:gridCol>
              </a:tblGrid>
              <a:tr h="1169487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III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(2006 – 2007)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IV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(2012 – 2013)</a:t>
                      </a:r>
                    </a:p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V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(2016 – 2017)</a:t>
                      </a:r>
                    </a:p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426882"/>
                  </a:ext>
                </a:extLst>
              </a:tr>
              <a:tr h="1185730">
                <a:tc>
                  <a:txBody>
                    <a:bodyPr/>
                    <a:lstStyle/>
                    <a:p>
                      <a:r>
                        <a:rPr lang="cs-CZ" sz="2400" b="1" dirty="0" err="1"/>
                        <a:t>Statin</a:t>
                      </a:r>
                      <a:r>
                        <a:rPr lang="cs-CZ" sz="2400" b="1" dirty="0"/>
                        <a:t> </a:t>
                      </a:r>
                    </a:p>
                    <a:p>
                      <a:r>
                        <a:rPr lang="cs-CZ" sz="2400" b="1" dirty="0"/>
                        <a:t>v </a:t>
                      </a:r>
                      <a:r>
                        <a:rPr lang="cs-CZ" sz="2400" b="1" dirty="0" err="1"/>
                        <a:t>monoterapii</a:t>
                      </a:r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79.6 %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88.4 %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88.9 %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980306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E2668-63BE-4A49-BC54-896B074AFFB5}"/>
              </a:ext>
            </a:extLst>
          </p:cNvPr>
          <p:cNvSpPr txBox="1"/>
          <p:nvPr/>
        </p:nvSpPr>
        <p:spPr>
          <a:xfrm>
            <a:off x="229397" y="6371108"/>
            <a:ext cx="93843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err="1"/>
              <a:t>P.Vorlíčková</a:t>
            </a:r>
            <a:r>
              <a:rPr lang="cs-CZ" sz="1000" dirty="0"/>
              <a:t> et al.,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chamges</a:t>
            </a:r>
            <a:r>
              <a:rPr lang="cs-CZ" sz="1000" dirty="0"/>
              <a:t> in </a:t>
            </a:r>
            <a:r>
              <a:rPr lang="cs-CZ" sz="1000" dirty="0" err="1"/>
              <a:t>achievement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target</a:t>
            </a:r>
            <a:r>
              <a:rPr lang="cs-CZ" sz="1000" dirty="0"/>
              <a:t> LDL-cholesterol </a:t>
            </a:r>
            <a:r>
              <a:rPr lang="cs-CZ" sz="1000" dirty="0" err="1"/>
              <a:t>levels</a:t>
            </a:r>
            <a:r>
              <a:rPr lang="cs-CZ" sz="1000" dirty="0"/>
              <a:t> </a:t>
            </a:r>
            <a:r>
              <a:rPr lang="cs-CZ" sz="1000" dirty="0" err="1"/>
              <a:t>between</a:t>
            </a:r>
            <a:r>
              <a:rPr lang="cs-CZ" sz="1000" dirty="0"/>
              <a:t> 2006and 2017 in Czech </a:t>
            </a:r>
            <a:r>
              <a:rPr lang="cs-CZ" sz="1000" dirty="0" err="1"/>
              <a:t>patients</a:t>
            </a:r>
            <a:r>
              <a:rPr lang="cs-CZ" sz="1000" dirty="0"/>
              <a:t> </a:t>
            </a:r>
            <a:r>
              <a:rPr lang="cs-CZ" sz="1000" dirty="0" err="1"/>
              <a:t>with</a:t>
            </a:r>
            <a:r>
              <a:rPr lang="cs-CZ" sz="1000" dirty="0"/>
              <a:t> </a:t>
            </a:r>
            <a:r>
              <a:rPr lang="cs-CZ" sz="1000" dirty="0" err="1"/>
              <a:t>chronic</a:t>
            </a:r>
            <a:r>
              <a:rPr lang="cs-CZ" sz="1000" dirty="0"/>
              <a:t> </a:t>
            </a:r>
            <a:r>
              <a:rPr lang="cs-CZ" sz="1000" dirty="0" err="1"/>
              <a:t>coronary</a:t>
            </a:r>
            <a:r>
              <a:rPr lang="cs-CZ" sz="1000" dirty="0"/>
              <a:t> </a:t>
            </a:r>
            <a:r>
              <a:rPr lang="cs-CZ" sz="1000" dirty="0" err="1"/>
              <a:t>heart</a:t>
            </a:r>
            <a:r>
              <a:rPr lang="cs-CZ" sz="1000" dirty="0"/>
              <a:t> </a:t>
            </a:r>
            <a:r>
              <a:rPr lang="cs-CZ" sz="1000" dirty="0" err="1"/>
              <a:t>disease</a:t>
            </a:r>
            <a:r>
              <a:rPr lang="cs-CZ" sz="1000" dirty="0"/>
              <a:t>, </a:t>
            </a:r>
            <a:r>
              <a:rPr lang="cs-CZ" sz="1000" dirty="0" err="1"/>
              <a:t>Cor</a:t>
            </a:r>
            <a:r>
              <a:rPr lang="cs-CZ" sz="1000" dirty="0"/>
              <a:t> et </a:t>
            </a:r>
            <a:r>
              <a:rPr lang="cs-CZ" sz="1000" dirty="0" err="1"/>
              <a:t>Vasa</a:t>
            </a:r>
            <a:r>
              <a:rPr lang="cs-CZ" sz="1000" dirty="0"/>
              <a:t> (2018)</a:t>
            </a:r>
          </a:p>
        </p:txBody>
      </p:sp>
      <p:graphicFrame>
        <p:nvGraphicFramePr>
          <p:cNvPr id="4" name="Tabulka 11">
            <a:extLst>
              <a:ext uri="{FF2B5EF4-FFF2-40B4-BE49-F238E27FC236}">
                <a16:creationId xmlns:a16="http://schemas.microsoft.com/office/drawing/2014/main" id="{41BD81A7-D1B0-463F-B50C-593A674C37B3}"/>
              </a:ext>
            </a:extLst>
          </p:cNvPr>
          <p:cNvGraphicFramePr>
            <a:graphicFrameLocks noGrp="1"/>
          </p:cNvGraphicFramePr>
          <p:nvPr/>
        </p:nvGraphicFramePr>
        <p:xfrm>
          <a:off x="1578069" y="3708813"/>
          <a:ext cx="9435476" cy="2358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119">
                  <a:extLst>
                    <a:ext uri="{9D8B030D-6E8A-4147-A177-3AD203B41FA5}">
                      <a16:colId xmlns:a16="http://schemas.microsoft.com/office/drawing/2014/main" val="975976271"/>
                    </a:ext>
                  </a:extLst>
                </a:gridCol>
                <a:gridCol w="2367619">
                  <a:extLst>
                    <a:ext uri="{9D8B030D-6E8A-4147-A177-3AD203B41FA5}">
                      <a16:colId xmlns:a16="http://schemas.microsoft.com/office/drawing/2014/main" val="3469594069"/>
                    </a:ext>
                  </a:extLst>
                </a:gridCol>
                <a:gridCol w="2358869">
                  <a:extLst>
                    <a:ext uri="{9D8B030D-6E8A-4147-A177-3AD203B41FA5}">
                      <a16:colId xmlns:a16="http://schemas.microsoft.com/office/drawing/2014/main" val="1597412283"/>
                    </a:ext>
                  </a:extLst>
                </a:gridCol>
                <a:gridCol w="2358869">
                  <a:extLst>
                    <a:ext uri="{9D8B030D-6E8A-4147-A177-3AD203B41FA5}">
                      <a16:colId xmlns:a16="http://schemas.microsoft.com/office/drawing/2014/main" val="1804108091"/>
                    </a:ext>
                  </a:extLst>
                </a:gridCol>
              </a:tblGrid>
              <a:tr h="1169487">
                <a:tc>
                  <a:txBody>
                    <a:bodyPr/>
                    <a:lstStyle/>
                    <a:p>
                      <a:r>
                        <a:rPr lang="cs-CZ" sz="2400" b="1" dirty="0" err="1">
                          <a:solidFill>
                            <a:schemeClr val="tx1"/>
                          </a:solidFill>
                        </a:rPr>
                        <a:t>Statin</a:t>
                      </a: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 + </a:t>
                      </a:r>
                      <a:r>
                        <a:rPr lang="cs-CZ" sz="2400" b="1" dirty="0" err="1">
                          <a:solidFill>
                            <a:schemeClr val="tx1"/>
                          </a:solidFill>
                        </a:rPr>
                        <a:t>fibrát</a:t>
                      </a:r>
                      <a:endParaRPr lang="cs-CZ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3.5 %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2.4 %</a:t>
                      </a:r>
                    </a:p>
                    <a:p>
                      <a:pPr algn="ctr"/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1.4 %</a:t>
                      </a:r>
                    </a:p>
                    <a:p>
                      <a:pPr algn="ctr"/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426882"/>
                  </a:ext>
                </a:extLst>
              </a:tr>
              <a:tr h="1185730">
                <a:tc>
                  <a:txBody>
                    <a:bodyPr/>
                    <a:lstStyle/>
                    <a:p>
                      <a:r>
                        <a:rPr lang="cs-CZ" sz="2400" b="1" dirty="0" err="1"/>
                        <a:t>Statin</a:t>
                      </a:r>
                      <a:r>
                        <a:rPr lang="cs-CZ" sz="2400" b="1" dirty="0"/>
                        <a:t> + </a:t>
                      </a:r>
                      <a:r>
                        <a:rPr lang="cs-CZ" sz="2400" b="1" dirty="0" err="1"/>
                        <a:t>ezetimib</a:t>
                      </a:r>
                      <a:r>
                        <a:rPr lang="cs-CZ" sz="2400" b="1" dirty="0"/>
                        <a:t> či PCSK9 inhibitor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2.1 %</a:t>
                      </a:r>
                    </a:p>
                    <a:p>
                      <a:pPr algn="ctr"/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/>
                        <a:t> </a:t>
                      </a: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1.9 %</a:t>
                      </a:r>
                    </a:p>
                    <a:p>
                      <a:pPr algn="ctr"/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1.7 %</a:t>
                      </a:r>
                    </a:p>
                    <a:p>
                      <a:pPr algn="ctr"/>
                      <a:r>
                        <a:rPr lang="cs-CZ" sz="2400" b="1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980306"/>
                  </a:ext>
                </a:extLst>
              </a:tr>
            </a:tbl>
          </a:graphicData>
        </a:graphic>
      </p:graphicFrame>
      <p:sp>
        <p:nvSpPr>
          <p:cNvPr id="6" name="Rámeček 5">
            <a:extLst>
              <a:ext uri="{FF2B5EF4-FFF2-40B4-BE49-F238E27FC236}">
                <a16:creationId xmlns:a16="http://schemas.microsoft.com/office/drawing/2014/main" id="{476D0913-627A-4522-944F-FF1222A37DCC}"/>
              </a:ext>
            </a:extLst>
          </p:cNvPr>
          <p:cNvSpPr/>
          <p:nvPr/>
        </p:nvSpPr>
        <p:spPr>
          <a:xfrm>
            <a:off x="1578069" y="4891364"/>
            <a:ext cx="9435477" cy="1175656"/>
          </a:xfrm>
          <a:prstGeom prst="frame">
            <a:avLst>
              <a:gd name="adj1" fmla="val 69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177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5212-8289-46A0-B58F-0BB399EF5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386" y="165539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EUROASPIRE III - V ČR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užívaná dávka </a:t>
            </a:r>
            <a:r>
              <a:rPr lang="cs-CZ" b="1" dirty="0" err="1">
                <a:solidFill>
                  <a:srgbClr val="FF0000"/>
                </a:solidFill>
              </a:rPr>
              <a:t>statinu</a:t>
            </a:r>
            <a:endParaRPr lang="cs-CZ" dirty="0"/>
          </a:p>
        </p:txBody>
      </p:sp>
      <p:graphicFrame>
        <p:nvGraphicFramePr>
          <p:cNvPr id="9" name="Tabulka 9">
            <a:extLst>
              <a:ext uri="{FF2B5EF4-FFF2-40B4-BE49-F238E27FC236}">
                <a16:creationId xmlns:a16="http://schemas.microsoft.com/office/drawing/2014/main" id="{4C67B37B-E908-41FD-85B4-5BEFCFA77176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1325563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94414944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4084393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0406852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22394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578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783325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E2668-63BE-4A49-BC54-896B074AFFB5}"/>
              </a:ext>
            </a:extLst>
          </p:cNvPr>
          <p:cNvSpPr txBox="1"/>
          <p:nvPr/>
        </p:nvSpPr>
        <p:spPr>
          <a:xfrm>
            <a:off x="229397" y="6371108"/>
            <a:ext cx="93843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err="1"/>
              <a:t>P.Vorlíčková</a:t>
            </a:r>
            <a:r>
              <a:rPr lang="cs-CZ" sz="1000" dirty="0"/>
              <a:t> et al.,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chamges</a:t>
            </a:r>
            <a:r>
              <a:rPr lang="cs-CZ" sz="1000" dirty="0"/>
              <a:t> in </a:t>
            </a:r>
            <a:r>
              <a:rPr lang="cs-CZ" sz="1000" dirty="0" err="1"/>
              <a:t>achievement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target</a:t>
            </a:r>
            <a:r>
              <a:rPr lang="cs-CZ" sz="1000" dirty="0"/>
              <a:t> LDL-cholesterol </a:t>
            </a:r>
            <a:r>
              <a:rPr lang="cs-CZ" sz="1000" dirty="0" err="1"/>
              <a:t>levels</a:t>
            </a:r>
            <a:r>
              <a:rPr lang="cs-CZ" sz="1000" dirty="0"/>
              <a:t> </a:t>
            </a:r>
            <a:r>
              <a:rPr lang="cs-CZ" sz="1000" dirty="0" err="1"/>
              <a:t>between</a:t>
            </a:r>
            <a:r>
              <a:rPr lang="cs-CZ" sz="1000" dirty="0"/>
              <a:t> 2006and 2017 in Czech </a:t>
            </a:r>
            <a:r>
              <a:rPr lang="cs-CZ" sz="1000" dirty="0" err="1"/>
              <a:t>patients</a:t>
            </a:r>
            <a:r>
              <a:rPr lang="cs-CZ" sz="1000" dirty="0"/>
              <a:t> </a:t>
            </a:r>
            <a:r>
              <a:rPr lang="cs-CZ" sz="1000" dirty="0" err="1"/>
              <a:t>with</a:t>
            </a:r>
            <a:r>
              <a:rPr lang="cs-CZ" sz="1000" dirty="0"/>
              <a:t> </a:t>
            </a:r>
            <a:r>
              <a:rPr lang="cs-CZ" sz="1000" dirty="0" err="1"/>
              <a:t>chronic</a:t>
            </a:r>
            <a:r>
              <a:rPr lang="cs-CZ" sz="1000" dirty="0"/>
              <a:t> </a:t>
            </a:r>
            <a:r>
              <a:rPr lang="cs-CZ" sz="1000" dirty="0" err="1"/>
              <a:t>coronary</a:t>
            </a:r>
            <a:r>
              <a:rPr lang="cs-CZ" sz="1000" dirty="0"/>
              <a:t> </a:t>
            </a:r>
            <a:r>
              <a:rPr lang="cs-CZ" sz="1000" dirty="0" err="1"/>
              <a:t>heart</a:t>
            </a:r>
            <a:r>
              <a:rPr lang="cs-CZ" sz="1000" dirty="0"/>
              <a:t> </a:t>
            </a:r>
            <a:r>
              <a:rPr lang="cs-CZ" sz="1000" dirty="0" err="1"/>
              <a:t>disease</a:t>
            </a:r>
            <a:r>
              <a:rPr lang="cs-CZ" sz="1000" dirty="0"/>
              <a:t>, </a:t>
            </a:r>
            <a:r>
              <a:rPr lang="cs-CZ" sz="1000" dirty="0" err="1"/>
              <a:t>Cor</a:t>
            </a:r>
            <a:r>
              <a:rPr lang="cs-CZ" sz="1000" dirty="0"/>
              <a:t> et </a:t>
            </a:r>
            <a:r>
              <a:rPr lang="cs-CZ" sz="1000" dirty="0" err="1"/>
              <a:t>Vasa</a:t>
            </a:r>
            <a:r>
              <a:rPr lang="cs-CZ" sz="1000" dirty="0"/>
              <a:t> (2018)</a:t>
            </a:r>
          </a:p>
        </p:txBody>
      </p:sp>
      <p:graphicFrame>
        <p:nvGraphicFramePr>
          <p:cNvPr id="5" name="Tabulka 6">
            <a:extLst>
              <a:ext uri="{FF2B5EF4-FFF2-40B4-BE49-F238E27FC236}">
                <a16:creationId xmlns:a16="http://schemas.microsoft.com/office/drawing/2014/main" id="{9B461C1C-2A97-460B-A967-39FA19269F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460166"/>
              </p:ext>
            </p:extLst>
          </p:nvPr>
        </p:nvGraphicFramePr>
        <p:xfrm>
          <a:off x="1481715" y="1421825"/>
          <a:ext cx="9384300" cy="4932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075">
                  <a:extLst>
                    <a:ext uri="{9D8B030D-6E8A-4147-A177-3AD203B41FA5}">
                      <a16:colId xmlns:a16="http://schemas.microsoft.com/office/drawing/2014/main" val="2334515548"/>
                    </a:ext>
                  </a:extLst>
                </a:gridCol>
                <a:gridCol w="2346075">
                  <a:extLst>
                    <a:ext uri="{9D8B030D-6E8A-4147-A177-3AD203B41FA5}">
                      <a16:colId xmlns:a16="http://schemas.microsoft.com/office/drawing/2014/main" val="3558733757"/>
                    </a:ext>
                  </a:extLst>
                </a:gridCol>
                <a:gridCol w="2346075">
                  <a:extLst>
                    <a:ext uri="{9D8B030D-6E8A-4147-A177-3AD203B41FA5}">
                      <a16:colId xmlns:a16="http://schemas.microsoft.com/office/drawing/2014/main" val="3194298920"/>
                    </a:ext>
                  </a:extLst>
                </a:gridCol>
                <a:gridCol w="2346075">
                  <a:extLst>
                    <a:ext uri="{9D8B030D-6E8A-4147-A177-3AD203B41FA5}">
                      <a16:colId xmlns:a16="http://schemas.microsoft.com/office/drawing/2014/main" val="1680350105"/>
                    </a:ext>
                  </a:extLst>
                </a:gridCol>
              </a:tblGrid>
              <a:tr h="91606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III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(2006 – 2007)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IV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(2012 – 2013)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V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(2016 – 2017)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967499"/>
                  </a:ext>
                </a:extLst>
              </a:tr>
              <a:tr h="999271">
                <a:tc>
                  <a:txBody>
                    <a:bodyPr/>
                    <a:lstStyle/>
                    <a:p>
                      <a:r>
                        <a:rPr lang="cs-CZ" sz="2000" b="1" dirty="0" err="1"/>
                        <a:t>Atorvastatin</a:t>
                      </a:r>
                      <a:r>
                        <a:rPr lang="cs-CZ" sz="2000" b="1" dirty="0"/>
                        <a:t> 10 mg nebo ekvivalent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37.4 %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8.6 %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4.7 %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766178"/>
                  </a:ext>
                </a:extLst>
              </a:tr>
              <a:tr h="994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/>
                        <a:t>Atorvastatin</a:t>
                      </a:r>
                      <a:r>
                        <a:rPr lang="cs-CZ" sz="2000" b="1" dirty="0"/>
                        <a:t> 20 mg nebo ekvivalent</a:t>
                      </a:r>
                    </a:p>
                    <a:p>
                      <a:endParaRPr lang="cs-CZ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43.2 %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47.3 %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22.1 %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338942"/>
                  </a:ext>
                </a:extLst>
              </a:tr>
              <a:tr h="944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/>
                        <a:t>Atorvastatin</a:t>
                      </a:r>
                      <a:r>
                        <a:rPr lang="cs-CZ" sz="2000" b="1" dirty="0"/>
                        <a:t> 40 mg nebo ekvivalent</a:t>
                      </a:r>
                    </a:p>
                    <a:p>
                      <a:endParaRPr lang="cs-CZ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4.6 %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34.5%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41.9 %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253596"/>
                  </a:ext>
                </a:extLst>
              </a:tr>
              <a:tr h="966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/>
                        <a:t>Atorvastatin</a:t>
                      </a:r>
                      <a:r>
                        <a:rPr lang="cs-CZ" sz="2000" b="1" dirty="0"/>
                        <a:t> 80 mg nebo ekvivalent</a:t>
                      </a:r>
                    </a:p>
                    <a:p>
                      <a:endParaRPr lang="cs-CZ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0.0 %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2.4 %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22.7 %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75149"/>
                  </a:ext>
                </a:extLst>
              </a:tr>
            </a:tbl>
          </a:graphicData>
        </a:graphic>
      </p:graphicFrame>
      <p:sp>
        <p:nvSpPr>
          <p:cNvPr id="7" name="Rámeček 6">
            <a:extLst>
              <a:ext uri="{FF2B5EF4-FFF2-40B4-BE49-F238E27FC236}">
                <a16:creationId xmlns:a16="http://schemas.microsoft.com/office/drawing/2014/main" id="{58101424-0FC8-41C7-B686-B0EA761AB821}"/>
              </a:ext>
            </a:extLst>
          </p:cNvPr>
          <p:cNvSpPr/>
          <p:nvPr/>
        </p:nvSpPr>
        <p:spPr>
          <a:xfrm>
            <a:off x="1481715" y="2253344"/>
            <a:ext cx="9435477" cy="1175656"/>
          </a:xfrm>
          <a:prstGeom prst="frame">
            <a:avLst>
              <a:gd name="adj1" fmla="val 69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5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5212-8289-46A0-B58F-0BB399EF5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386" y="165539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EUROASPIRE III - V ČR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užívaná dávka </a:t>
            </a:r>
            <a:r>
              <a:rPr lang="cs-CZ" b="1" dirty="0" err="1">
                <a:solidFill>
                  <a:srgbClr val="FF0000"/>
                </a:solidFill>
              </a:rPr>
              <a:t>statinu</a:t>
            </a:r>
            <a:endParaRPr lang="cs-CZ" dirty="0"/>
          </a:p>
        </p:txBody>
      </p:sp>
      <p:graphicFrame>
        <p:nvGraphicFramePr>
          <p:cNvPr id="9" name="Tabulka 9">
            <a:extLst>
              <a:ext uri="{FF2B5EF4-FFF2-40B4-BE49-F238E27FC236}">
                <a16:creationId xmlns:a16="http://schemas.microsoft.com/office/drawing/2014/main" id="{4C67B37B-E908-41FD-85B4-5BEFCFA77176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1325563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94414944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4084393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0406852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22394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578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783325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E2668-63BE-4A49-BC54-896B074AFFB5}"/>
              </a:ext>
            </a:extLst>
          </p:cNvPr>
          <p:cNvSpPr txBox="1"/>
          <p:nvPr/>
        </p:nvSpPr>
        <p:spPr>
          <a:xfrm>
            <a:off x="229397" y="6371108"/>
            <a:ext cx="93843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err="1"/>
              <a:t>P.Vorlíčková</a:t>
            </a:r>
            <a:r>
              <a:rPr lang="cs-CZ" sz="1000" dirty="0"/>
              <a:t> et al.,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chamges</a:t>
            </a:r>
            <a:r>
              <a:rPr lang="cs-CZ" sz="1000" dirty="0"/>
              <a:t> in </a:t>
            </a:r>
            <a:r>
              <a:rPr lang="cs-CZ" sz="1000" dirty="0" err="1"/>
              <a:t>achievement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target</a:t>
            </a:r>
            <a:r>
              <a:rPr lang="cs-CZ" sz="1000" dirty="0"/>
              <a:t> LDL-cholesterol </a:t>
            </a:r>
            <a:r>
              <a:rPr lang="cs-CZ" sz="1000" dirty="0" err="1"/>
              <a:t>levels</a:t>
            </a:r>
            <a:r>
              <a:rPr lang="cs-CZ" sz="1000" dirty="0"/>
              <a:t> </a:t>
            </a:r>
            <a:r>
              <a:rPr lang="cs-CZ" sz="1000" dirty="0" err="1"/>
              <a:t>between</a:t>
            </a:r>
            <a:r>
              <a:rPr lang="cs-CZ" sz="1000" dirty="0"/>
              <a:t> 2006and 2017 in Czech </a:t>
            </a:r>
            <a:r>
              <a:rPr lang="cs-CZ" sz="1000" dirty="0" err="1"/>
              <a:t>patients</a:t>
            </a:r>
            <a:r>
              <a:rPr lang="cs-CZ" sz="1000" dirty="0"/>
              <a:t> </a:t>
            </a:r>
            <a:r>
              <a:rPr lang="cs-CZ" sz="1000" dirty="0" err="1"/>
              <a:t>with</a:t>
            </a:r>
            <a:r>
              <a:rPr lang="cs-CZ" sz="1000" dirty="0"/>
              <a:t> </a:t>
            </a:r>
            <a:r>
              <a:rPr lang="cs-CZ" sz="1000" dirty="0" err="1"/>
              <a:t>chronic</a:t>
            </a:r>
            <a:r>
              <a:rPr lang="cs-CZ" sz="1000" dirty="0"/>
              <a:t> </a:t>
            </a:r>
            <a:r>
              <a:rPr lang="cs-CZ" sz="1000" dirty="0" err="1"/>
              <a:t>coronary</a:t>
            </a:r>
            <a:r>
              <a:rPr lang="cs-CZ" sz="1000" dirty="0"/>
              <a:t> </a:t>
            </a:r>
            <a:r>
              <a:rPr lang="cs-CZ" sz="1000" dirty="0" err="1"/>
              <a:t>heart</a:t>
            </a:r>
            <a:r>
              <a:rPr lang="cs-CZ" sz="1000" dirty="0"/>
              <a:t> </a:t>
            </a:r>
            <a:r>
              <a:rPr lang="cs-CZ" sz="1000" dirty="0" err="1"/>
              <a:t>disease</a:t>
            </a:r>
            <a:r>
              <a:rPr lang="cs-CZ" sz="1000" dirty="0"/>
              <a:t>, </a:t>
            </a:r>
            <a:r>
              <a:rPr lang="cs-CZ" sz="1000" dirty="0" err="1"/>
              <a:t>Cor</a:t>
            </a:r>
            <a:r>
              <a:rPr lang="cs-CZ" sz="1000" dirty="0"/>
              <a:t> et </a:t>
            </a:r>
            <a:r>
              <a:rPr lang="cs-CZ" sz="1000" dirty="0" err="1"/>
              <a:t>Vasa</a:t>
            </a:r>
            <a:r>
              <a:rPr lang="cs-CZ" sz="1000" dirty="0"/>
              <a:t> (2018)</a:t>
            </a:r>
          </a:p>
        </p:txBody>
      </p:sp>
      <p:graphicFrame>
        <p:nvGraphicFramePr>
          <p:cNvPr id="5" name="Tabulka 6">
            <a:extLst>
              <a:ext uri="{FF2B5EF4-FFF2-40B4-BE49-F238E27FC236}">
                <a16:creationId xmlns:a16="http://schemas.microsoft.com/office/drawing/2014/main" id="{9B461C1C-2A97-460B-A967-39FA19269FC6}"/>
              </a:ext>
            </a:extLst>
          </p:cNvPr>
          <p:cNvGraphicFramePr>
            <a:graphicFrameLocks noGrp="1"/>
          </p:cNvGraphicFramePr>
          <p:nvPr/>
        </p:nvGraphicFramePr>
        <p:xfrm>
          <a:off x="1481715" y="1421825"/>
          <a:ext cx="9384300" cy="4932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075">
                  <a:extLst>
                    <a:ext uri="{9D8B030D-6E8A-4147-A177-3AD203B41FA5}">
                      <a16:colId xmlns:a16="http://schemas.microsoft.com/office/drawing/2014/main" val="2334515548"/>
                    </a:ext>
                  </a:extLst>
                </a:gridCol>
                <a:gridCol w="2346075">
                  <a:extLst>
                    <a:ext uri="{9D8B030D-6E8A-4147-A177-3AD203B41FA5}">
                      <a16:colId xmlns:a16="http://schemas.microsoft.com/office/drawing/2014/main" val="3558733757"/>
                    </a:ext>
                  </a:extLst>
                </a:gridCol>
                <a:gridCol w="2346075">
                  <a:extLst>
                    <a:ext uri="{9D8B030D-6E8A-4147-A177-3AD203B41FA5}">
                      <a16:colId xmlns:a16="http://schemas.microsoft.com/office/drawing/2014/main" val="3194298920"/>
                    </a:ext>
                  </a:extLst>
                </a:gridCol>
                <a:gridCol w="2346075">
                  <a:extLst>
                    <a:ext uri="{9D8B030D-6E8A-4147-A177-3AD203B41FA5}">
                      <a16:colId xmlns:a16="http://schemas.microsoft.com/office/drawing/2014/main" val="1680350105"/>
                    </a:ext>
                  </a:extLst>
                </a:gridCol>
              </a:tblGrid>
              <a:tr h="91606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III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(2006 – 2007)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IV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(2012 – 2013)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V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(2016 – 2017)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967499"/>
                  </a:ext>
                </a:extLst>
              </a:tr>
              <a:tr h="999271">
                <a:tc>
                  <a:txBody>
                    <a:bodyPr/>
                    <a:lstStyle/>
                    <a:p>
                      <a:r>
                        <a:rPr lang="cs-CZ" sz="2000" b="1" dirty="0" err="1"/>
                        <a:t>Atorvastatin</a:t>
                      </a:r>
                      <a:r>
                        <a:rPr lang="cs-CZ" sz="2000" b="1" dirty="0"/>
                        <a:t> 10 mg nebo ekvivalent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37.4 %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8.6 %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4.7 %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766178"/>
                  </a:ext>
                </a:extLst>
              </a:tr>
              <a:tr h="994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/>
                        <a:t>Atorvastatin</a:t>
                      </a:r>
                      <a:r>
                        <a:rPr lang="cs-CZ" sz="2000" b="1" dirty="0"/>
                        <a:t> 20 mg nebo ekvivalent</a:t>
                      </a:r>
                    </a:p>
                    <a:p>
                      <a:endParaRPr lang="cs-CZ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43.2 %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47.3 %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22.1 %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338942"/>
                  </a:ext>
                </a:extLst>
              </a:tr>
              <a:tr h="944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/>
                        <a:t>Atorvastatin</a:t>
                      </a:r>
                      <a:r>
                        <a:rPr lang="cs-CZ" sz="2000" b="1" dirty="0"/>
                        <a:t> 40 mg nebo ekvivalent</a:t>
                      </a:r>
                    </a:p>
                    <a:p>
                      <a:endParaRPr lang="cs-CZ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4.6 %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34.5%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41.9 %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253596"/>
                  </a:ext>
                </a:extLst>
              </a:tr>
              <a:tr h="966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/>
                        <a:t>Atorvastatin</a:t>
                      </a:r>
                      <a:r>
                        <a:rPr lang="cs-CZ" sz="2000" b="1" dirty="0"/>
                        <a:t> 80 mg nebo ekvivalent</a:t>
                      </a:r>
                    </a:p>
                    <a:p>
                      <a:endParaRPr lang="cs-CZ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0.0 %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2.4 %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22.7 %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75149"/>
                  </a:ext>
                </a:extLst>
              </a:tr>
            </a:tbl>
          </a:graphicData>
        </a:graphic>
      </p:graphicFrame>
      <p:sp>
        <p:nvSpPr>
          <p:cNvPr id="7" name="Rámeček 6">
            <a:extLst>
              <a:ext uri="{FF2B5EF4-FFF2-40B4-BE49-F238E27FC236}">
                <a16:creationId xmlns:a16="http://schemas.microsoft.com/office/drawing/2014/main" id="{58101424-0FC8-41C7-B686-B0EA761AB821}"/>
              </a:ext>
            </a:extLst>
          </p:cNvPr>
          <p:cNvSpPr/>
          <p:nvPr/>
        </p:nvSpPr>
        <p:spPr>
          <a:xfrm>
            <a:off x="1430538" y="3227267"/>
            <a:ext cx="9435477" cy="1175656"/>
          </a:xfrm>
          <a:prstGeom prst="frame">
            <a:avLst>
              <a:gd name="adj1" fmla="val 69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42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5212-8289-46A0-B58F-0BB399EF5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386" y="165539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EUROASPIRE III - V ČR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užívaná dávka </a:t>
            </a:r>
            <a:r>
              <a:rPr lang="cs-CZ" b="1" dirty="0" err="1">
                <a:solidFill>
                  <a:srgbClr val="FF0000"/>
                </a:solidFill>
              </a:rPr>
              <a:t>statinu</a:t>
            </a:r>
            <a:endParaRPr lang="cs-CZ" dirty="0"/>
          </a:p>
        </p:txBody>
      </p:sp>
      <p:graphicFrame>
        <p:nvGraphicFramePr>
          <p:cNvPr id="9" name="Tabulka 9">
            <a:extLst>
              <a:ext uri="{FF2B5EF4-FFF2-40B4-BE49-F238E27FC236}">
                <a16:creationId xmlns:a16="http://schemas.microsoft.com/office/drawing/2014/main" id="{4C67B37B-E908-41FD-85B4-5BEFCFA77176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1325563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94414944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4084393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0406852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22394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578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783325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E2668-63BE-4A49-BC54-896B074AFFB5}"/>
              </a:ext>
            </a:extLst>
          </p:cNvPr>
          <p:cNvSpPr txBox="1"/>
          <p:nvPr/>
        </p:nvSpPr>
        <p:spPr>
          <a:xfrm>
            <a:off x="229397" y="6371108"/>
            <a:ext cx="93843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err="1"/>
              <a:t>P.Vorlíčková</a:t>
            </a:r>
            <a:r>
              <a:rPr lang="cs-CZ" sz="1000" dirty="0"/>
              <a:t> et al.,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chamges</a:t>
            </a:r>
            <a:r>
              <a:rPr lang="cs-CZ" sz="1000" dirty="0"/>
              <a:t> in </a:t>
            </a:r>
            <a:r>
              <a:rPr lang="cs-CZ" sz="1000" dirty="0" err="1"/>
              <a:t>achievement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target</a:t>
            </a:r>
            <a:r>
              <a:rPr lang="cs-CZ" sz="1000" dirty="0"/>
              <a:t> LDL-cholesterol </a:t>
            </a:r>
            <a:r>
              <a:rPr lang="cs-CZ" sz="1000" dirty="0" err="1"/>
              <a:t>levels</a:t>
            </a:r>
            <a:r>
              <a:rPr lang="cs-CZ" sz="1000" dirty="0"/>
              <a:t> </a:t>
            </a:r>
            <a:r>
              <a:rPr lang="cs-CZ" sz="1000" dirty="0" err="1"/>
              <a:t>between</a:t>
            </a:r>
            <a:r>
              <a:rPr lang="cs-CZ" sz="1000" dirty="0"/>
              <a:t> 2006and 2017 in Czech </a:t>
            </a:r>
            <a:r>
              <a:rPr lang="cs-CZ" sz="1000" dirty="0" err="1"/>
              <a:t>patients</a:t>
            </a:r>
            <a:r>
              <a:rPr lang="cs-CZ" sz="1000" dirty="0"/>
              <a:t> </a:t>
            </a:r>
            <a:r>
              <a:rPr lang="cs-CZ" sz="1000" dirty="0" err="1"/>
              <a:t>with</a:t>
            </a:r>
            <a:r>
              <a:rPr lang="cs-CZ" sz="1000" dirty="0"/>
              <a:t> </a:t>
            </a:r>
            <a:r>
              <a:rPr lang="cs-CZ" sz="1000" dirty="0" err="1"/>
              <a:t>chronic</a:t>
            </a:r>
            <a:r>
              <a:rPr lang="cs-CZ" sz="1000" dirty="0"/>
              <a:t> </a:t>
            </a:r>
            <a:r>
              <a:rPr lang="cs-CZ" sz="1000" dirty="0" err="1"/>
              <a:t>coronary</a:t>
            </a:r>
            <a:r>
              <a:rPr lang="cs-CZ" sz="1000" dirty="0"/>
              <a:t> </a:t>
            </a:r>
            <a:r>
              <a:rPr lang="cs-CZ" sz="1000" dirty="0" err="1"/>
              <a:t>heart</a:t>
            </a:r>
            <a:r>
              <a:rPr lang="cs-CZ" sz="1000" dirty="0"/>
              <a:t> </a:t>
            </a:r>
            <a:r>
              <a:rPr lang="cs-CZ" sz="1000" dirty="0" err="1"/>
              <a:t>disease</a:t>
            </a:r>
            <a:r>
              <a:rPr lang="cs-CZ" sz="1000" dirty="0"/>
              <a:t>, </a:t>
            </a:r>
            <a:r>
              <a:rPr lang="cs-CZ" sz="1000" dirty="0" err="1"/>
              <a:t>Cor</a:t>
            </a:r>
            <a:r>
              <a:rPr lang="cs-CZ" sz="1000" dirty="0"/>
              <a:t> et </a:t>
            </a:r>
            <a:r>
              <a:rPr lang="cs-CZ" sz="1000" dirty="0" err="1"/>
              <a:t>Vasa</a:t>
            </a:r>
            <a:r>
              <a:rPr lang="cs-CZ" sz="1000" dirty="0"/>
              <a:t> (2018)</a:t>
            </a:r>
          </a:p>
        </p:txBody>
      </p:sp>
      <p:graphicFrame>
        <p:nvGraphicFramePr>
          <p:cNvPr id="5" name="Tabulka 6">
            <a:extLst>
              <a:ext uri="{FF2B5EF4-FFF2-40B4-BE49-F238E27FC236}">
                <a16:creationId xmlns:a16="http://schemas.microsoft.com/office/drawing/2014/main" id="{9B461C1C-2A97-460B-A967-39FA19269FC6}"/>
              </a:ext>
            </a:extLst>
          </p:cNvPr>
          <p:cNvGraphicFramePr>
            <a:graphicFrameLocks noGrp="1"/>
          </p:cNvGraphicFramePr>
          <p:nvPr/>
        </p:nvGraphicFramePr>
        <p:xfrm>
          <a:off x="1481715" y="1421825"/>
          <a:ext cx="9384300" cy="4932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075">
                  <a:extLst>
                    <a:ext uri="{9D8B030D-6E8A-4147-A177-3AD203B41FA5}">
                      <a16:colId xmlns:a16="http://schemas.microsoft.com/office/drawing/2014/main" val="2334515548"/>
                    </a:ext>
                  </a:extLst>
                </a:gridCol>
                <a:gridCol w="2346075">
                  <a:extLst>
                    <a:ext uri="{9D8B030D-6E8A-4147-A177-3AD203B41FA5}">
                      <a16:colId xmlns:a16="http://schemas.microsoft.com/office/drawing/2014/main" val="3558733757"/>
                    </a:ext>
                  </a:extLst>
                </a:gridCol>
                <a:gridCol w="2346075">
                  <a:extLst>
                    <a:ext uri="{9D8B030D-6E8A-4147-A177-3AD203B41FA5}">
                      <a16:colId xmlns:a16="http://schemas.microsoft.com/office/drawing/2014/main" val="3194298920"/>
                    </a:ext>
                  </a:extLst>
                </a:gridCol>
                <a:gridCol w="2346075">
                  <a:extLst>
                    <a:ext uri="{9D8B030D-6E8A-4147-A177-3AD203B41FA5}">
                      <a16:colId xmlns:a16="http://schemas.microsoft.com/office/drawing/2014/main" val="1680350105"/>
                    </a:ext>
                  </a:extLst>
                </a:gridCol>
              </a:tblGrid>
              <a:tr h="91606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III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(2006 – 2007)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IV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(2012 – 2013)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V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(2016 – 2017)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967499"/>
                  </a:ext>
                </a:extLst>
              </a:tr>
              <a:tr h="999271">
                <a:tc>
                  <a:txBody>
                    <a:bodyPr/>
                    <a:lstStyle/>
                    <a:p>
                      <a:r>
                        <a:rPr lang="cs-CZ" sz="2000" b="1" dirty="0" err="1"/>
                        <a:t>Atorvastatin</a:t>
                      </a:r>
                      <a:r>
                        <a:rPr lang="cs-CZ" sz="2000" b="1" dirty="0"/>
                        <a:t> 10 mg nebo ekvivalent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37.4 %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8.6 %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4.7 %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766178"/>
                  </a:ext>
                </a:extLst>
              </a:tr>
              <a:tr h="994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/>
                        <a:t>Atorvastatin</a:t>
                      </a:r>
                      <a:r>
                        <a:rPr lang="cs-CZ" sz="2000" b="1" dirty="0"/>
                        <a:t> 20 mg nebo ekvivalent</a:t>
                      </a:r>
                    </a:p>
                    <a:p>
                      <a:endParaRPr lang="cs-CZ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43.2 %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47.3 %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22.1 %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338942"/>
                  </a:ext>
                </a:extLst>
              </a:tr>
              <a:tr h="944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/>
                        <a:t>Atorvastatin</a:t>
                      </a:r>
                      <a:r>
                        <a:rPr lang="cs-CZ" sz="2000" b="1" dirty="0"/>
                        <a:t> 40 mg nebo ekvivalent</a:t>
                      </a:r>
                    </a:p>
                    <a:p>
                      <a:endParaRPr lang="cs-CZ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4.6 %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34.5%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41.9 %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253596"/>
                  </a:ext>
                </a:extLst>
              </a:tr>
              <a:tr h="966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/>
                        <a:t>Atorvastatin</a:t>
                      </a:r>
                      <a:r>
                        <a:rPr lang="cs-CZ" sz="2000" b="1" dirty="0"/>
                        <a:t> 80 mg nebo ekvivalent</a:t>
                      </a:r>
                    </a:p>
                    <a:p>
                      <a:endParaRPr lang="cs-CZ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0.0 %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2.4 %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22.7 %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75149"/>
                  </a:ext>
                </a:extLst>
              </a:tr>
            </a:tbl>
          </a:graphicData>
        </a:graphic>
      </p:graphicFrame>
      <p:sp>
        <p:nvSpPr>
          <p:cNvPr id="7" name="Rámeček 6">
            <a:extLst>
              <a:ext uri="{FF2B5EF4-FFF2-40B4-BE49-F238E27FC236}">
                <a16:creationId xmlns:a16="http://schemas.microsoft.com/office/drawing/2014/main" id="{58101424-0FC8-41C7-B686-B0EA761AB821}"/>
              </a:ext>
            </a:extLst>
          </p:cNvPr>
          <p:cNvSpPr/>
          <p:nvPr/>
        </p:nvSpPr>
        <p:spPr>
          <a:xfrm>
            <a:off x="1456126" y="4260519"/>
            <a:ext cx="9435477" cy="1175656"/>
          </a:xfrm>
          <a:prstGeom prst="frame">
            <a:avLst>
              <a:gd name="adj1" fmla="val 69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422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5212-8289-46A0-B58F-0BB399EF5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386" y="165539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EUROASPIRE III - V ČR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užívaná dávka </a:t>
            </a:r>
            <a:r>
              <a:rPr lang="cs-CZ" b="1" dirty="0" err="1">
                <a:solidFill>
                  <a:srgbClr val="FF0000"/>
                </a:solidFill>
              </a:rPr>
              <a:t>statinu</a:t>
            </a:r>
            <a:endParaRPr lang="cs-CZ" dirty="0"/>
          </a:p>
        </p:txBody>
      </p:sp>
      <p:graphicFrame>
        <p:nvGraphicFramePr>
          <p:cNvPr id="9" name="Tabulka 9">
            <a:extLst>
              <a:ext uri="{FF2B5EF4-FFF2-40B4-BE49-F238E27FC236}">
                <a16:creationId xmlns:a16="http://schemas.microsoft.com/office/drawing/2014/main" id="{4C67B37B-E908-41FD-85B4-5BEFCFA77176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1325563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94414944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4084393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0406852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22394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578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783325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E2668-63BE-4A49-BC54-896B074AFFB5}"/>
              </a:ext>
            </a:extLst>
          </p:cNvPr>
          <p:cNvSpPr txBox="1"/>
          <p:nvPr/>
        </p:nvSpPr>
        <p:spPr>
          <a:xfrm>
            <a:off x="229397" y="6371108"/>
            <a:ext cx="93843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err="1"/>
              <a:t>P.Vorlíčková</a:t>
            </a:r>
            <a:r>
              <a:rPr lang="cs-CZ" sz="1000" dirty="0"/>
              <a:t> et al.,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chamges</a:t>
            </a:r>
            <a:r>
              <a:rPr lang="cs-CZ" sz="1000" dirty="0"/>
              <a:t> in </a:t>
            </a:r>
            <a:r>
              <a:rPr lang="cs-CZ" sz="1000" dirty="0" err="1"/>
              <a:t>achievement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target</a:t>
            </a:r>
            <a:r>
              <a:rPr lang="cs-CZ" sz="1000" dirty="0"/>
              <a:t> LDL-cholesterol </a:t>
            </a:r>
            <a:r>
              <a:rPr lang="cs-CZ" sz="1000" dirty="0" err="1"/>
              <a:t>levels</a:t>
            </a:r>
            <a:r>
              <a:rPr lang="cs-CZ" sz="1000" dirty="0"/>
              <a:t> </a:t>
            </a:r>
            <a:r>
              <a:rPr lang="cs-CZ" sz="1000" dirty="0" err="1"/>
              <a:t>between</a:t>
            </a:r>
            <a:r>
              <a:rPr lang="cs-CZ" sz="1000" dirty="0"/>
              <a:t> 2006and 2017 in Czech </a:t>
            </a:r>
            <a:r>
              <a:rPr lang="cs-CZ" sz="1000" dirty="0" err="1"/>
              <a:t>patients</a:t>
            </a:r>
            <a:r>
              <a:rPr lang="cs-CZ" sz="1000" dirty="0"/>
              <a:t> </a:t>
            </a:r>
            <a:r>
              <a:rPr lang="cs-CZ" sz="1000" dirty="0" err="1"/>
              <a:t>with</a:t>
            </a:r>
            <a:r>
              <a:rPr lang="cs-CZ" sz="1000" dirty="0"/>
              <a:t> </a:t>
            </a:r>
            <a:r>
              <a:rPr lang="cs-CZ" sz="1000" dirty="0" err="1"/>
              <a:t>chronic</a:t>
            </a:r>
            <a:r>
              <a:rPr lang="cs-CZ" sz="1000" dirty="0"/>
              <a:t> </a:t>
            </a:r>
            <a:r>
              <a:rPr lang="cs-CZ" sz="1000" dirty="0" err="1"/>
              <a:t>coronary</a:t>
            </a:r>
            <a:r>
              <a:rPr lang="cs-CZ" sz="1000" dirty="0"/>
              <a:t> </a:t>
            </a:r>
            <a:r>
              <a:rPr lang="cs-CZ" sz="1000" dirty="0" err="1"/>
              <a:t>heart</a:t>
            </a:r>
            <a:r>
              <a:rPr lang="cs-CZ" sz="1000" dirty="0"/>
              <a:t> </a:t>
            </a:r>
            <a:r>
              <a:rPr lang="cs-CZ" sz="1000" dirty="0" err="1"/>
              <a:t>disease</a:t>
            </a:r>
            <a:r>
              <a:rPr lang="cs-CZ" sz="1000" dirty="0"/>
              <a:t>, </a:t>
            </a:r>
            <a:r>
              <a:rPr lang="cs-CZ" sz="1000" dirty="0" err="1"/>
              <a:t>Cor</a:t>
            </a:r>
            <a:r>
              <a:rPr lang="cs-CZ" sz="1000" dirty="0"/>
              <a:t> et </a:t>
            </a:r>
            <a:r>
              <a:rPr lang="cs-CZ" sz="1000" dirty="0" err="1"/>
              <a:t>Vasa</a:t>
            </a:r>
            <a:r>
              <a:rPr lang="cs-CZ" sz="1000" dirty="0"/>
              <a:t> (2018)</a:t>
            </a:r>
          </a:p>
        </p:txBody>
      </p:sp>
      <p:graphicFrame>
        <p:nvGraphicFramePr>
          <p:cNvPr id="5" name="Tabulka 6">
            <a:extLst>
              <a:ext uri="{FF2B5EF4-FFF2-40B4-BE49-F238E27FC236}">
                <a16:creationId xmlns:a16="http://schemas.microsoft.com/office/drawing/2014/main" id="{9B461C1C-2A97-460B-A967-39FA19269FC6}"/>
              </a:ext>
            </a:extLst>
          </p:cNvPr>
          <p:cNvGraphicFramePr>
            <a:graphicFrameLocks noGrp="1"/>
          </p:cNvGraphicFramePr>
          <p:nvPr/>
        </p:nvGraphicFramePr>
        <p:xfrm>
          <a:off x="1481715" y="1421825"/>
          <a:ext cx="9384300" cy="4932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075">
                  <a:extLst>
                    <a:ext uri="{9D8B030D-6E8A-4147-A177-3AD203B41FA5}">
                      <a16:colId xmlns:a16="http://schemas.microsoft.com/office/drawing/2014/main" val="2334515548"/>
                    </a:ext>
                  </a:extLst>
                </a:gridCol>
                <a:gridCol w="2346075">
                  <a:extLst>
                    <a:ext uri="{9D8B030D-6E8A-4147-A177-3AD203B41FA5}">
                      <a16:colId xmlns:a16="http://schemas.microsoft.com/office/drawing/2014/main" val="3558733757"/>
                    </a:ext>
                  </a:extLst>
                </a:gridCol>
                <a:gridCol w="2346075">
                  <a:extLst>
                    <a:ext uri="{9D8B030D-6E8A-4147-A177-3AD203B41FA5}">
                      <a16:colId xmlns:a16="http://schemas.microsoft.com/office/drawing/2014/main" val="3194298920"/>
                    </a:ext>
                  </a:extLst>
                </a:gridCol>
                <a:gridCol w="2346075">
                  <a:extLst>
                    <a:ext uri="{9D8B030D-6E8A-4147-A177-3AD203B41FA5}">
                      <a16:colId xmlns:a16="http://schemas.microsoft.com/office/drawing/2014/main" val="1680350105"/>
                    </a:ext>
                  </a:extLst>
                </a:gridCol>
              </a:tblGrid>
              <a:tr h="91606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III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(2006 – 2007)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IV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(2012 – 2013)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EA V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(2016 – 2017)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967499"/>
                  </a:ext>
                </a:extLst>
              </a:tr>
              <a:tr h="999271">
                <a:tc>
                  <a:txBody>
                    <a:bodyPr/>
                    <a:lstStyle/>
                    <a:p>
                      <a:r>
                        <a:rPr lang="cs-CZ" sz="2000" b="1" dirty="0" err="1"/>
                        <a:t>Atorvastatin</a:t>
                      </a:r>
                      <a:r>
                        <a:rPr lang="cs-CZ" sz="2000" b="1" dirty="0"/>
                        <a:t> 10 mg nebo ekvivalent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37.4 %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8.6 %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4.7 %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766178"/>
                  </a:ext>
                </a:extLst>
              </a:tr>
              <a:tr h="994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/>
                        <a:t>Atorvastatin</a:t>
                      </a:r>
                      <a:r>
                        <a:rPr lang="cs-CZ" sz="2000" b="1" dirty="0"/>
                        <a:t> 20 mg nebo ekvivalent</a:t>
                      </a:r>
                    </a:p>
                    <a:p>
                      <a:endParaRPr lang="cs-CZ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43.2 %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47.3 %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22.1 %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338942"/>
                  </a:ext>
                </a:extLst>
              </a:tr>
              <a:tr h="944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/>
                        <a:t>Atorvastatin</a:t>
                      </a:r>
                      <a:r>
                        <a:rPr lang="cs-CZ" sz="2000" b="1" dirty="0"/>
                        <a:t> 40 mg nebo ekvivalent</a:t>
                      </a:r>
                    </a:p>
                    <a:p>
                      <a:endParaRPr lang="cs-CZ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4.6 %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34.5%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41.9 %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253596"/>
                  </a:ext>
                </a:extLst>
              </a:tr>
              <a:tr h="966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/>
                        <a:t>Atorvastatin</a:t>
                      </a:r>
                      <a:r>
                        <a:rPr lang="cs-CZ" sz="2000" b="1" dirty="0"/>
                        <a:t> 80 mg nebo ekvivalent</a:t>
                      </a:r>
                    </a:p>
                    <a:p>
                      <a:endParaRPr lang="cs-CZ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0.0 %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2.4 %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22.7 %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75149"/>
                  </a:ext>
                </a:extLst>
              </a:tr>
            </a:tbl>
          </a:graphicData>
        </a:graphic>
      </p:graphicFrame>
      <p:sp>
        <p:nvSpPr>
          <p:cNvPr id="7" name="Rámeček 6">
            <a:extLst>
              <a:ext uri="{FF2B5EF4-FFF2-40B4-BE49-F238E27FC236}">
                <a16:creationId xmlns:a16="http://schemas.microsoft.com/office/drawing/2014/main" id="{58101424-0FC8-41C7-B686-B0EA761AB821}"/>
              </a:ext>
            </a:extLst>
          </p:cNvPr>
          <p:cNvSpPr/>
          <p:nvPr/>
        </p:nvSpPr>
        <p:spPr>
          <a:xfrm>
            <a:off x="1456126" y="5253050"/>
            <a:ext cx="9435477" cy="1175656"/>
          </a:xfrm>
          <a:prstGeom prst="frame">
            <a:avLst>
              <a:gd name="adj1" fmla="val 69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55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5212-8289-46A0-B58F-0BB399EF5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068" y="0"/>
            <a:ext cx="9370783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EUROASPIRE III - V ČR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potenciální efekty navýšení léčby</a:t>
            </a:r>
            <a:endParaRPr lang="cs-CZ" dirty="0"/>
          </a:p>
        </p:txBody>
      </p:sp>
      <p:graphicFrame>
        <p:nvGraphicFramePr>
          <p:cNvPr id="9" name="Tabulka 9">
            <a:extLst>
              <a:ext uri="{FF2B5EF4-FFF2-40B4-BE49-F238E27FC236}">
                <a16:creationId xmlns:a16="http://schemas.microsoft.com/office/drawing/2014/main" id="{4C67B37B-E908-41FD-85B4-5BEFCFA77176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1325563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94414944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4084393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0406852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22394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578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783325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E2668-63BE-4A49-BC54-896B074AFFB5}"/>
              </a:ext>
            </a:extLst>
          </p:cNvPr>
          <p:cNvSpPr txBox="1"/>
          <p:nvPr/>
        </p:nvSpPr>
        <p:spPr>
          <a:xfrm>
            <a:off x="229397" y="6371108"/>
            <a:ext cx="93843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err="1"/>
              <a:t>P.Vorlíčková</a:t>
            </a:r>
            <a:r>
              <a:rPr lang="cs-CZ" sz="1000" dirty="0"/>
              <a:t> et al.,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chamges</a:t>
            </a:r>
            <a:r>
              <a:rPr lang="cs-CZ" sz="1000" dirty="0"/>
              <a:t> in </a:t>
            </a:r>
            <a:r>
              <a:rPr lang="cs-CZ" sz="1000" dirty="0" err="1"/>
              <a:t>achievement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target</a:t>
            </a:r>
            <a:r>
              <a:rPr lang="cs-CZ" sz="1000" dirty="0"/>
              <a:t> LDL-cholesterol </a:t>
            </a:r>
            <a:r>
              <a:rPr lang="cs-CZ" sz="1000" dirty="0" err="1"/>
              <a:t>levels</a:t>
            </a:r>
            <a:r>
              <a:rPr lang="cs-CZ" sz="1000" dirty="0"/>
              <a:t> </a:t>
            </a:r>
            <a:r>
              <a:rPr lang="cs-CZ" sz="1000" dirty="0" err="1"/>
              <a:t>between</a:t>
            </a:r>
            <a:r>
              <a:rPr lang="cs-CZ" sz="1000" dirty="0"/>
              <a:t> 2006and 2017 in Czech </a:t>
            </a:r>
            <a:r>
              <a:rPr lang="cs-CZ" sz="1000" dirty="0" err="1"/>
              <a:t>patients</a:t>
            </a:r>
            <a:r>
              <a:rPr lang="cs-CZ" sz="1000" dirty="0"/>
              <a:t> </a:t>
            </a:r>
            <a:r>
              <a:rPr lang="cs-CZ" sz="1000" dirty="0" err="1"/>
              <a:t>with</a:t>
            </a:r>
            <a:r>
              <a:rPr lang="cs-CZ" sz="1000" dirty="0"/>
              <a:t> </a:t>
            </a:r>
            <a:r>
              <a:rPr lang="cs-CZ" sz="1000" dirty="0" err="1"/>
              <a:t>chronic</a:t>
            </a:r>
            <a:r>
              <a:rPr lang="cs-CZ" sz="1000" dirty="0"/>
              <a:t> </a:t>
            </a:r>
            <a:r>
              <a:rPr lang="cs-CZ" sz="1000" dirty="0" err="1"/>
              <a:t>coronary</a:t>
            </a:r>
            <a:r>
              <a:rPr lang="cs-CZ" sz="1000" dirty="0"/>
              <a:t> </a:t>
            </a:r>
            <a:r>
              <a:rPr lang="cs-CZ" sz="1000" dirty="0" err="1"/>
              <a:t>heart</a:t>
            </a:r>
            <a:r>
              <a:rPr lang="cs-CZ" sz="1000" dirty="0"/>
              <a:t> </a:t>
            </a:r>
            <a:r>
              <a:rPr lang="cs-CZ" sz="1000" dirty="0" err="1"/>
              <a:t>disease</a:t>
            </a:r>
            <a:r>
              <a:rPr lang="cs-CZ" sz="1000" dirty="0"/>
              <a:t>, </a:t>
            </a:r>
            <a:r>
              <a:rPr lang="cs-CZ" sz="1000" dirty="0" err="1"/>
              <a:t>Cor</a:t>
            </a:r>
            <a:r>
              <a:rPr lang="cs-CZ" sz="1000" dirty="0"/>
              <a:t> et </a:t>
            </a:r>
            <a:r>
              <a:rPr lang="cs-CZ" sz="1000" dirty="0" err="1"/>
              <a:t>Vasa</a:t>
            </a:r>
            <a:r>
              <a:rPr lang="cs-CZ" sz="1000" dirty="0"/>
              <a:t> (2018)</a:t>
            </a:r>
          </a:p>
        </p:txBody>
      </p:sp>
      <p:graphicFrame>
        <p:nvGraphicFramePr>
          <p:cNvPr id="3" name="Tabulka 4">
            <a:extLst>
              <a:ext uri="{FF2B5EF4-FFF2-40B4-BE49-F238E27FC236}">
                <a16:creationId xmlns:a16="http://schemas.microsoft.com/office/drawing/2014/main" id="{B6F82815-3D3D-49A8-A8B4-7B00726850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207973"/>
              </p:ext>
            </p:extLst>
          </p:nvPr>
        </p:nvGraphicFramePr>
        <p:xfrm>
          <a:off x="979716" y="1378689"/>
          <a:ext cx="9969135" cy="4939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3827">
                  <a:extLst>
                    <a:ext uri="{9D8B030D-6E8A-4147-A177-3AD203B41FA5}">
                      <a16:colId xmlns:a16="http://schemas.microsoft.com/office/drawing/2014/main" val="2185908488"/>
                    </a:ext>
                  </a:extLst>
                </a:gridCol>
                <a:gridCol w="1993827">
                  <a:extLst>
                    <a:ext uri="{9D8B030D-6E8A-4147-A177-3AD203B41FA5}">
                      <a16:colId xmlns:a16="http://schemas.microsoft.com/office/drawing/2014/main" val="2083861705"/>
                    </a:ext>
                  </a:extLst>
                </a:gridCol>
                <a:gridCol w="1993827">
                  <a:extLst>
                    <a:ext uri="{9D8B030D-6E8A-4147-A177-3AD203B41FA5}">
                      <a16:colId xmlns:a16="http://schemas.microsoft.com/office/drawing/2014/main" val="3598263818"/>
                    </a:ext>
                  </a:extLst>
                </a:gridCol>
                <a:gridCol w="1993827">
                  <a:extLst>
                    <a:ext uri="{9D8B030D-6E8A-4147-A177-3AD203B41FA5}">
                      <a16:colId xmlns:a16="http://schemas.microsoft.com/office/drawing/2014/main" val="2351444638"/>
                    </a:ext>
                  </a:extLst>
                </a:gridCol>
                <a:gridCol w="1993827">
                  <a:extLst>
                    <a:ext uri="{9D8B030D-6E8A-4147-A177-3AD203B41FA5}">
                      <a16:colId xmlns:a16="http://schemas.microsoft.com/office/drawing/2014/main" val="526533440"/>
                    </a:ext>
                  </a:extLst>
                </a:gridCol>
              </a:tblGrid>
              <a:tr h="1069507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Reálná situace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 Maximalizace dávky </a:t>
                      </a:r>
                      <a:r>
                        <a:rPr lang="cs-CZ" sz="2400" dirty="0" err="1">
                          <a:solidFill>
                            <a:schemeClr val="tx1"/>
                          </a:solidFill>
                        </a:rPr>
                        <a:t>statinu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Maximalizace dávky </a:t>
                      </a:r>
                      <a:r>
                        <a:rPr lang="cs-CZ" sz="2000" dirty="0" err="1">
                          <a:solidFill>
                            <a:schemeClr val="tx1"/>
                          </a:solidFill>
                        </a:rPr>
                        <a:t>statinu</a:t>
                      </a:r>
                      <a:endParaRPr lang="cs-CZ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+ přidání </a:t>
                      </a:r>
                      <a:r>
                        <a:rPr lang="cs-CZ" sz="2000" dirty="0" err="1">
                          <a:solidFill>
                            <a:schemeClr val="tx1"/>
                          </a:solidFill>
                        </a:rPr>
                        <a:t>ezetimibu</a:t>
                      </a:r>
                      <a:endParaRPr lang="cs-CZ" sz="2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Maximalizace dávky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statinu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+ přidání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ezetimibu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 + PCSK9 inhibitoru</a:t>
                      </a:r>
                    </a:p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494054"/>
                  </a:ext>
                </a:extLst>
              </a:tr>
              <a:tr h="9245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/>
                        <a:t>LDL (</a:t>
                      </a:r>
                      <a:r>
                        <a:rPr lang="cs-CZ" sz="2400" b="1" dirty="0" err="1"/>
                        <a:t>mmol</a:t>
                      </a:r>
                      <a:r>
                        <a:rPr lang="cs-CZ" sz="2400" b="1" dirty="0"/>
                        <a:t>/L)</a:t>
                      </a:r>
                    </a:p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2.27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2.03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1.53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0.61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735041"/>
                  </a:ext>
                </a:extLst>
              </a:tr>
              <a:tr h="1088660"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LDL &lt; 2.5 </a:t>
                      </a:r>
                      <a:r>
                        <a:rPr lang="cs-CZ" sz="2400" b="1" dirty="0" err="1">
                          <a:solidFill>
                            <a:schemeClr val="tx1"/>
                          </a:solidFill>
                        </a:rPr>
                        <a:t>mmol</a:t>
                      </a: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/L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65.4 %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78.4 %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94.6 %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100 %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63384"/>
                  </a:ext>
                </a:extLst>
              </a:tr>
              <a:tr h="575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LDL &lt; 1.8 </a:t>
                      </a:r>
                      <a:r>
                        <a:rPr lang="cs-CZ" sz="2400" b="1" dirty="0" err="1">
                          <a:solidFill>
                            <a:schemeClr val="tx1"/>
                          </a:solidFill>
                        </a:rPr>
                        <a:t>mmol</a:t>
                      </a: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/L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30.0 %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42.0 %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73.3 %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99.8 %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798634"/>
                  </a:ext>
                </a:extLst>
              </a:tr>
            </a:tbl>
          </a:graphicData>
        </a:graphic>
      </p:graphicFrame>
      <p:sp>
        <p:nvSpPr>
          <p:cNvPr id="5" name="Rámeček 4">
            <a:extLst>
              <a:ext uri="{FF2B5EF4-FFF2-40B4-BE49-F238E27FC236}">
                <a16:creationId xmlns:a16="http://schemas.microsoft.com/office/drawing/2014/main" id="{80B6F76D-9A1C-4C8D-A23D-D2C42982F2D1}"/>
              </a:ext>
            </a:extLst>
          </p:cNvPr>
          <p:cNvSpPr/>
          <p:nvPr/>
        </p:nvSpPr>
        <p:spPr>
          <a:xfrm>
            <a:off x="979716" y="3023118"/>
            <a:ext cx="9969135" cy="1015642"/>
          </a:xfrm>
          <a:prstGeom prst="frame">
            <a:avLst>
              <a:gd name="adj1" fmla="val 69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1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5212-8289-46A0-B58F-0BB399EF5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068" y="0"/>
            <a:ext cx="9370783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EUROASPIRE III - V ČR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potenciální efekty navýšení léčby</a:t>
            </a:r>
            <a:endParaRPr lang="cs-CZ" dirty="0"/>
          </a:p>
        </p:txBody>
      </p:sp>
      <p:graphicFrame>
        <p:nvGraphicFramePr>
          <p:cNvPr id="9" name="Tabulka 9">
            <a:extLst>
              <a:ext uri="{FF2B5EF4-FFF2-40B4-BE49-F238E27FC236}">
                <a16:creationId xmlns:a16="http://schemas.microsoft.com/office/drawing/2014/main" id="{4C67B37B-E908-41FD-85B4-5BEFCFA77176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1325563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94414944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4084393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0406852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22394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578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783325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E2668-63BE-4A49-BC54-896B074AFFB5}"/>
              </a:ext>
            </a:extLst>
          </p:cNvPr>
          <p:cNvSpPr txBox="1"/>
          <p:nvPr/>
        </p:nvSpPr>
        <p:spPr>
          <a:xfrm>
            <a:off x="229397" y="6371108"/>
            <a:ext cx="93843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err="1"/>
              <a:t>P.Vorlíčková</a:t>
            </a:r>
            <a:r>
              <a:rPr lang="cs-CZ" sz="1000" dirty="0"/>
              <a:t> et al.,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chamges</a:t>
            </a:r>
            <a:r>
              <a:rPr lang="cs-CZ" sz="1000" dirty="0"/>
              <a:t> in </a:t>
            </a:r>
            <a:r>
              <a:rPr lang="cs-CZ" sz="1000" dirty="0" err="1"/>
              <a:t>achievement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target</a:t>
            </a:r>
            <a:r>
              <a:rPr lang="cs-CZ" sz="1000" dirty="0"/>
              <a:t> LDL-cholesterol </a:t>
            </a:r>
            <a:r>
              <a:rPr lang="cs-CZ" sz="1000" dirty="0" err="1"/>
              <a:t>levels</a:t>
            </a:r>
            <a:r>
              <a:rPr lang="cs-CZ" sz="1000" dirty="0"/>
              <a:t> </a:t>
            </a:r>
            <a:r>
              <a:rPr lang="cs-CZ" sz="1000" dirty="0" err="1"/>
              <a:t>between</a:t>
            </a:r>
            <a:r>
              <a:rPr lang="cs-CZ" sz="1000" dirty="0"/>
              <a:t> 2006and 2017 in Czech </a:t>
            </a:r>
            <a:r>
              <a:rPr lang="cs-CZ" sz="1000" dirty="0" err="1"/>
              <a:t>patients</a:t>
            </a:r>
            <a:r>
              <a:rPr lang="cs-CZ" sz="1000" dirty="0"/>
              <a:t> </a:t>
            </a:r>
            <a:r>
              <a:rPr lang="cs-CZ" sz="1000" dirty="0" err="1"/>
              <a:t>with</a:t>
            </a:r>
            <a:r>
              <a:rPr lang="cs-CZ" sz="1000" dirty="0"/>
              <a:t> </a:t>
            </a:r>
            <a:r>
              <a:rPr lang="cs-CZ" sz="1000" dirty="0" err="1"/>
              <a:t>chronic</a:t>
            </a:r>
            <a:r>
              <a:rPr lang="cs-CZ" sz="1000" dirty="0"/>
              <a:t> </a:t>
            </a:r>
            <a:r>
              <a:rPr lang="cs-CZ" sz="1000" dirty="0" err="1"/>
              <a:t>coronary</a:t>
            </a:r>
            <a:r>
              <a:rPr lang="cs-CZ" sz="1000" dirty="0"/>
              <a:t> </a:t>
            </a:r>
            <a:r>
              <a:rPr lang="cs-CZ" sz="1000" dirty="0" err="1"/>
              <a:t>heart</a:t>
            </a:r>
            <a:r>
              <a:rPr lang="cs-CZ" sz="1000" dirty="0"/>
              <a:t> </a:t>
            </a:r>
            <a:r>
              <a:rPr lang="cs-CZ" sz="1000" dirty="0" err="1"/>
              <a:t>disease</a:t>
            </a:r>
            <a:r>
              <a:rPr lang="cs-CZ" sz="1000" dirty="0"/>
              <a:t>, </a:t>
            </a:r>
            <a:r>
              <a:rPr lang="cs-CZ" sz="1000" dirty="0" err="1"/>
              <a:t>Cor</a:t>
            </a:r>
            <a:r>
              <a:rPr lang="cs-CZ" sz="1000" dirty="0"/>
              <a:t> et </a:t>
            </a:r>
            <a:r>
              <a:rPr lang="cs-CZ" sz="1000" dirty="0" err="1"/>
              <a:t>Vasa</a:t>
            </a:r>
            <a:r>
              <a:rPr lang="cs-CZ" sz="1000" dirty="0"/>
              <a:t> (2018)</a:t>
            </a:r>
          </a:p>
        </p:txBody>
      </p:sp>
      <p:graphicFrame>
        <p:nvGraphicFramePr>
          <p:cNvPr id="3" name="Tabulka 4">
            <a:extLst>
              <a:ext uri="{FF2B5EF4-FFF2-40B4-BE49-F238E27FC236}">
                <a16:creationId xmlns:a16="http://schemas.microsoft.com/office/drawing/2014/main" id="{B6F82815-3D3D-49A8-A8B4-7B00726850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894167"/>
              </p:ext>
            </p:extLst>
          </p:nvPr>
        </p:nvGraphicFramePr>
        <p:xfrm>
          <a:off x="979716" y="1378689"/>
          <a:ext cx="9969135" cy="4939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3827">
                  <a:extLst>
                    <a:ext uri="{9D8B030D-6E8A-4147-A177-3AD203B41FA5}">
                      <a16:colId xmlns:a16="http://schemas.microsoft.com/office/drawing/2014/main" val="2185908488"/>
                    </a:ext>
                  </a:extLst>
                </a:gridCol>
                <a:gridCol w="1993827">
                  <a:extLst>
                    <a:ext uri="{9D8B030D-6E8A-4147-A177-3AD203B41FA5}">
                      <a16:colId xmlns:a16="http://schemas.microsoft.com/office/drawing/2014/main" val="2083861705"/>
                    </a:ext>
                  </a:extLst>
                </a:gridCol>
                <a:gridCol w="1993827">
                  <a:extLst>
                    <a:ext uri="{9D8B030D-6E8A-4147-A177-3AD203B41FA5}">
                      <a16:colId xmlns:a16="http://schemas.microsoft.com/office/drawing/2014/main" val="3598263818"/>
                    </a:ext>
                  </a:extLst>
                </a:gridCol>
                <a:gridCol w="1993827">
                  <a:extLst>
                    <a:ext uri="{9D8B030D-6E8A-4147-A177-3AD203B41FA5}">
                      <a16:colId xmlns:a16="http://schemas.microsoft.com/office/drawing/2014/main" val="2351444638"/>
                    </a:ext>
                  </a:extLst>
                </a:gridCol>
                <a:gridCol w="1993827">
                  <a:extLst>
                    <a:ext uri="{9D8B030D-6E8A-4147-A177-3AD203B41FA5}">
                      <a16:colId xmlns:a16="http://schemas.microsoft.com/office/drawing/2014/main" val="526533440"/>
                    </a:ext>
                  </a:extLst>
                </a:gridCol>
              </a:tblGrid>
              <a:tr h="1069507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Reálná situace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 Maximalizace dávky </a:t>
                      </a:r>
                      <a:r>
                        <a:rPr lang="cs-CZ" sz="2400" dirty="0" err="1">
                          <a:solidFill>
                            <a:schemeClr val="tx1"/>
                          </a:solidFill>
                        </a:rPr>
                        <a:t>statinu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Maximalizace dávky </a:t>
                      </a:r>
                      <a:r>
                        <a:rPr lang="cs-CZ" sz="2000" dirty="0" err="1">
                          <a:solidFill>
                            <a:schemeClr val="tx1"/>
                          </a:solidFill>
                        </a:rPr>
                        <a:t>statinu</a:t>
                      </a:r>
                      <a:endParaRPr lang="cs-CZ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+ přidání </a:t>
                      </a:r>
                      <a:r>
                        <a:rPr lang="cs-CZ" sz="2000" dirty="0" err="1">
                          <a:solidFill>
                            <a:schemeClr val="tx1"/>
                          </a:solidFill>
                        </a:rPr>
                        <a:t>ezetimibu</a:t>
                      </a:r>
                      <a:endParaRPr lang="cs-CZ" sz="2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Maximalizace dávky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statinu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+ přidání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ezetimibu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 + PCSK9 inhibitoru</a:t>
                      </a:r>
                    </a:p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494054"/>
                  </a:ext>
                </a:extLst>
              </a:tr>
              <a:tr h="9245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/>
                        <a:t>LDL (</a:t>
                      </a:r>
                      <a:r>
                        <a:rPr lang="cs-CZ" sz="2400" b="1" dirty="0" err="1"/>
                        <a:t>mmol</a:t>
                      </a:r>
                      <a:r>
                        <a:rPr lang="cs-CZ" sz="2400" b="1" dirty="0"/>
                        <a:t>/L)</a:t>
                      </a:r>
                    </a:p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2.27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2.03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1.53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0.61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735041"/>
                  </a:ext>
                </a:extLst>
              </a:tr>
              <a:tr h="1088660"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LDL &lt; 2.5 </a:t>
                      </a:r>
                      <a:r>
                        <a:rPr lang="cs-CZ" sz="2400" b="1" dirty="0" err="1">
                          <a:solidFill>
                            <a:schemeClr val="tx1"/>
                          </a:solidFill>
                        </a:rPr>
                        <a:t>mmol</a:t>
                      </a: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/L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65.4 %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78.4 %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94.6 %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100 %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63384"/>
                  </a:ext>
                </a:extLst>
              </a:tr>
              <a:tr h="575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LDL &lt; 1.8 </a:t>
                      </a:r>
                      <a:r>
                        <a:rPr lang="cs-CZ" sz="2400" b="1" dirty="0" err="1">
                          <a:solidFill>
                            <a:schemeClr val="tx1"/>
                          </a:solidFill>
                        </a:rPr>
                        <a:t>mmol</a:t>
                      </a: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/L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30.0 %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42.0 %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73.3 %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99.8 %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798634"/>
                  </a:ext>
                </a:extLst>
              </a:tr>
            </a:tbl>
          </a:graphicData>
        </a:graphic>
      </p:graphicFrame>
      <p:sp>
        <p:nvSpPr>
          <p:cNvPr id="5" name="Rámeček 4">
            <a:extLst>
              <a:ext uri="{FF2B5EF4-FFF2-40B4-BE49-F238E27FC236}">
                <a16:creationId xmlns:a16="http://schemas.microsoft.com/office/drawing/2014/main" id="{80B6F76D-9A1C-4C8D-A23D-D2C42982F2D1}"/>
              </a:ext>
            </a:extLst>
          </p:cNvPr>
          <p:cNvSpPr/>
          <p:nvPr/>
        </p:nvSpPr>
        <p:spPr>
          <a:xfrm>
            <a:off x="979715" y="4010768"/>
            <a:ext cx="9969135" cy="1102408"/>
          </a:xfrm>
          <a:prstGeom prst="frame">
            <a:avLst>
              <a:gd name="adj1" fmla="val 69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57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5212-8289-46A0-B58F-0BB399EF5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068" y="0"/>
            <a:ext cx="9370783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EUROASPIRE III - V ČR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potenciální efekty navýšení léčby</a:t>
            </a:r>
            <a:endParaRPr lang="cs-CZ" dirty="0"/>
          </a:p>
        </p:txBody>
      </p:sp>
      <p:graphicFrame>
        <p:nvGraphicFramePr>
          <p:cNvPr id="9" name="Tabulka 9">
            <a:extLst>
              <a:ext uri="{FF2B5EF4-FFF2-40B4-BE49-F238E27FC236}">
                <a16:creationId xmlns:a16="http://schemas.microsoft.com/office/drawing/2014/main" id="{4C67B37B-E908-41FD-85B4-5BEFCFA77176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1325563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94414944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4084393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0406852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22394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578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783325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E2668-63BE-4A49-BC54-896B074AFFB5}"/>
              </a:ext>
            </a:extLst>
          </p:cNvPr>
          <p:cNvSpPr txBox="1"/>
          <p:nvPr/>
        </p:nvSpPr>
        <p:spPr>
          <a:xfrm>
            <a:off x="229397" y="6371108"/>
            <a:ext cx="93843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err="1"/>
              <a:t>P.Vorlíčková</a:t>
            </a:r>
            <a:r>
              <a:rPr lang="cs-CZ" sz="1000" dirty="0"/>
              <a:t> et al.,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chamges</a:t>
            </a:r>
            <a:r>
              <a:rPr lang="cs-CZ" sz="1000" dirty="0"/>
              <a:t> in </a:t>
            </a:r>
            <a:r>
              <a:rPr lang="cs-CZ" sz="1000" dirty="0" err="1"/>
              <a:t>achievement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target</a:t>
            </a:r>
            <a:r>
              <a:rPr lang="cs-CZ" sz="1000" dirty="0"/>
              <a:t> LDL-cholesterol </a:t>
            </a:r>
            <a:r>
              <a:rPr lang="cs-CZ" sz="1000" dirty="0" err="1"/>
              <a:t>levels</a:t>
            </a:r>
            <a:r>
              <a:rPr lang="cs-CZ" sz="1000" dirty="0"/>
              <a:t> </a:t>
            </a:r>
            <a:r>
              <a:rPr lang="cs-CZ" sz="1000" dirty="0" err="1"/>
              <a:t>between</a:t>
            </a:r>
            <a:r>
              <a:rPr lang="cs-CZ" sz="1000" dirty="0"/>
              <a:t> 2006and 2017 in Czech </a:t>
            </a:r>
            <a:r>
              <a:rPr lang="cs-CZ" sz="1000" dirty="0" err="1"/>
              <a:t>patients</a:t>
            </a:r>
            <a:r>
              <a:rPr lang="cs-CZ" sz="1000" dirty="0"/>
              <a:t> </a:t>
            </a:r>
            <a:r>
              <a:rPr lang="cs-CZ" sz="1000" dirty="0" err="1"/>
              <a:t>with</a:t>
            </a:r>
            <a:r>
              <a:rPr lang="cs-CZ" sz="1000" dirty="0"/>
              <a:t> </a:t>
            </a:r>
            <a:r>
              <a:rPr lang="cs-CZ" sz="1000" dirty="0" err="1"/>
              <a:t>chronic</a:t>
            </a:r>
            <a:r>
              <a:rPr lang="cs-CZ" sz="1000" dirty="0"/>
              <a:t> </a:t>
            </a:r>
            <a:r>
              <a:rPr lang="cs-CZ" sz="1000" dirty="0" err="1"/>
              <a:t>coronary</a:t>
            </a:r>
            <a:r>
              <a:rPr lang="cs-CZ" sz="1000" dirty="0"/>
              <a:t> </a:t>
            </a:r>
            <a:r>
              <a:rPr lang="cs-CZ" sz="1000" dirty="0" err="1"/>
              <a:t>heart</a:t>
            </a:r>
            <a:r>
              <a:rPr lang="cs-CZ" sz="1000" dirty="0"/>
              <a:t> </a:t>
            </a:r>
            <a:r>
              <a:rPr lang="cs-CZ" sz="1000" dirty="0" err="1"/>
              <a:t>disease</a:t>
            </a:r>
            <a:r>
              <a:rPr lang="cs-CZ" sz="1000" dirty="0"/>
              <a:t>, </a:t>
            </a:r>
            <a:r>
              <a:rPr lang="cs-CZ" sz="1000" dirty="0" err="1"/>
              <a:t>Cor</a:t>
            </a:r>
            <a:r>
              <a:rPr lang="cs-CZ" sz="1000" dirty="0"/>
              <a:t> et </a:t>
            </a:r>
            <a:r>
              <a:rPr lang="cs-CZ" sz="1000" dirty="0" err="1"/>
              <a:t>Vasa</a:t>
            </a:r>
            <a:r>
              <a:rPr lang="cs-CZ" sz="1000" dirty="0"/>
              <a:t> (2018)</a:t>
            </a:r>
          </a:p>
        </p:txBody>
      </p:sp>
      <p:graphicFrame>
        <p:nvGraphicFramePr>
          <p:cNvPr id="3" name="Tabulka 4">
            <a:extLst>
              <a:ext uri="{FF2B5EF4-FFF2-40B4-BE49-F238E27FC236}">
                <a16:creationId xmlns:a16="http://schemas.microsoft.com/office/drawing/2014/main" id="{B6F82815-3D3D-49A8-A8B4-7B00726850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594442"/>
              </p:ext>
            </p:extLst>
          </p:nvPr>
        </p:nvGraphicFramePr>
        <p:xfrm>
          <a:off x="979716" y="1378689"/>
          <a:ext cx="9969135" cy="4939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3827">
                  <a:extLst>
                    <a:ext uri="{9D8B030D-6E8A-4147-A177-3AD203B41FA5}">
                      <a16:colId xmlns:a16="http://schemas.microsoft.com/office/drawing/2014/main" val="2185908488"/>
                    </a:ext>
                  </a:extLst>
                </a:gridCol>
                <a:gridCol w="1993827">
                  <a:extLst>
                    <a:ext uri="{9D8B030D-6E8A-4147-A177-3AD203B41FA5}">
                      <a16:colId xmlns:a16="http://schemas.microsoft.com/office/drawing/2014/main" val="2083861705"/>
                    </a:ext>
                  </a:extLst>
                </a:gridCol>
                <a:gridCol w="1993827">
                  <a:extLst>
                    <a:ext uri="{9D8B030D-6E8A-4147-A177-3AD203B41FA5}">
                      <a16:colId xmlns:a16="http://schemas.microsoft.com/office/drawing/2014/main" val="3598263818"/>
                    </a:ext>
                  </a:extLst>
                </a:gridCol>
                <a:gridCol w="1993827">
                  <a:extLst>
                    <a:ext uri="{9D8B030D-6E8A-4147-A177-3AD203B41FA5}">
                      <a16:colId xmlns:a16="http://schemas.microsoft.com/office/drawing/2014/main" val="2351444638"/>
                    </a:ext>
                  </a:extLst>
                </a:gridCol>
                <a:gridCol w="1993827">
                  <a:extLst>
                    <a:ext uri="{9D8B030D-6E8A-4147-A177-3AD203B41FA5}">
                      <a16:colId xmlns:a16="http://schemas.microsoft.com/office/drawing/2014/main" val="526533440"/>
                    </a:ext>
                  </a:extLst>
                </a:gridCol>
              </a:tblGrid>
              <a:tr h="1069507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Reálná situace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 Maximalizace dávky </a:t>
                      </a:r>
                      <a:r>
                        <a:rPr lang="cs-CZ" sz="2400" dirty="0" err="1">
                          <a:solidFill>
                            <a:schemeClr val="tx1"/>
                          </a:solidFill>
                        </a:rPr>
                        <a:t>statinu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Maximalizace dávky </a:t>
                      </a:r>
                      <a:r>
                        <a:rPr lang="cs-CZ" sz="2000" dirty="0" err="1">
                          <a:solidFill>
                            <a:schemeClr val="tx1"/>
                          </a:solidFill>
                        </a:rPr>
                        <a:t>statinu</a:t>
                      </a:r>
                      <a:endParaRPr lang="cs-CZ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+ přidání </a:t>
                      </a:r>
                      <a:r>
                        <a:rPr lang="cs-CZ" sz="2000" dirty="0" err="1">
                          <a:solidFill>
                            <a:schemeClr val="tx1"/>
                          </a:solidFill>
                        </a:rPr>
                        <a:t>ezetimibu</a:t>
                      </a:r>
                      <a:endParaRPr lang="cs-CZ" sz="2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Maximalizace dávky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statinu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+ přidání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ezetimibu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 + PCSK9 inhibitoru</a:t>
                      </a:r>
                    </a:p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494054"/>
                  </a:ext>
                </a:extLst>
              </a:tr>
              <a:tr h="9245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/>
                        <a:t>LDL (</a:t>
                      </a:r>
                      <a:r>
                        <a:rPr lang="cs-CZ" sz="2400" b="1" dirty="0" err="1"/>
                        <a:t>mmol</a:t>
                      </a:r>
                      <a:r>
                        <a:rPr lang="cs-CZ" sz="2400" b="1" dirty="0"/>
                        <a:t>/L)</a:t>
                      </a:r>
                    </a:p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2.27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2.03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1.53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0.61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735041"/>
                  </a:ext>
                </a:extLst>
              </a:tr>
              <a:tr h="1088660"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LDL &lt; 2.5 </a:t>
                      </a:r>
                      <a:r>
                        <a:rPr lang="cs-CZ" sz="2400" b="1" dirty="0" err="1">
                          <a:solidFill>
                            <a:schemeClr val="tx1"/>
                          </a:solidFill>
                        </a:rPr>
                        <a:t>mmol</a:t>
                      </a: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/L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65.4 %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78.4 %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94.6 %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100 %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63384"/>
                  </a:ext>
                </a:extLst>
              </a:tr>
              <a:tr h="575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LDL &lt; 1.8 </a:t>
                      </a:r>
                      <a:r>
                        <a:rPr lang="cs-CZ" sz="2400" b="1" dirty="0" err="1">
                          <a:solidFill>
                            <a:schemeClr val="tx1"/>
                          </a:solidFill>
                        </a:rPr>
                        <a:t>mmol</a:t>
                      </a: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/L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30.0 %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42.0 %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73.3 %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99.8 %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798634"/>
                  </a:ext>
                </a:extLst>
              </a:tr>
            </a:tbl>
          </a:graphicData>
        </a:graphic>
      </p:graphicFrame>
      <p:sp>
        <p:nvSpPr>
          <p:cNvPr id="5" name="Rámeček 4">
            <a:extLst>
              <a:ext uri="{FF2B5EF4-FFF2-40B4-BE49-F238E27FC236}">
                <a16:creationId xmlns:a16="http://schemas.microsoft.com/office/drawing/2014/main" id="{80B6F76D-9A1C-4C8D-A23D-D2C42982F2D1}"/>
              </a:ext>
            </a:extLst>
          </p:cNvPr>
          <p:cNvSpPr/>
          <p:nvPr/>
        </p:nvSpPr>
        <p:spPr>
          <a:xfrm>
            <a:off x="979715" y="5113176"/>
            <a:ext cx="9969135" cy="1204806"/>
          </a:xfrm>
          <a:prstGeom prst="frame">
            <a:avLst>
              <a:gd name="adj1" fmla="val 69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3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788468" y="190669"/>
            <a:ext cx="5658415" cy="687611"/>
          </a:xfrm>
        </p:spPr>
        <p:txBody>
          <a:bodyPr>
            <a:normAutofit fontScale="90000"/>
          </a:bodyPr>
          <a:lstStyle/>
          <a:p>
            <a:r>
              <a:rPr lang="cs-CZ" b="1" noProof="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Nejčastější příčiny úmrtí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90C54D-ED9F-4B67-B773-543B084DEB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32" y="775606"/>
            <a:ext cx="6365250" cy="5547920"/>
          </a:xfrm>
        </p:spPr>
      </p:pic>
      <p:sp>
        <p:nvSpPr>
          <p:cNvPr id="16" name="Zástupný symbol pro text 15"/>
          <p:cNvSpPr>
            <a:spLocks noGrp="1"/>
          </p:cNvSpPr>
          <p:nvPr>
            <p:ph type="body" sz="quarter" idx="13"/>
          </p:nvPr>
        </p:nvSpPr>
        <p:spPr>
          <a:xfrm>
            <a:off x="120650" y="6242817"/>
            <a:ext cx="11950700" cy="687611"/>
          </a:xfrm>
        </p:spPr>
        <p:txBody>
          <a:bodyPr/>
          <a:lstStyle/>
          <a:p>
            <a:pPr algn="l"/>
            <a:r>
              <a:rPr lang="cs-CZ" i="0" dirty="0">
                <a:solidFill>
                  <a:schemeClr val="tx1"/>
                </a:solidFill>
                <a:hlinkClick r:id="rId4"/>
              </a:rPr>
              <a:t>https://www.czso.cz/csu/czso/ceska-republika-podle-pohlavi-a-veku-2005-2014</a:t>
            </a:r>
            <a:endParaRPr lang="cs-CZ" i="0" dirty="0">
              <a:solidFill>
                <a:schemeClr val="tx1"/>
              </a:solidFill>
            </a:endParaRPr>
          </a:p>
          <a:p>
            <a:pPr algn="l"/>
            <a:endParaRPr lang="cs-CZ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31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42A808E-E0A4-1B40-A382-4B5345D8E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55" y="218107"/>
            <a:ext cx="10264877" cy="612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59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D91705C-AC1E-F743-AF76-DDE7617F0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2" y="1563328"/>
            <a:ext cx="11995107" cy="46113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25B4B21-BCD1-CF41-A1BC-11E847681B98}"/>
              </a:ext>
            </a:extLst>
          </p:cNvPr>
          <p:cNvSpPr txBox="1">
            <a:spLocks/>
          </p:cNvSpPr>
          <p:nvPr/>
        </p:nvSpPr>
        <p:spPr bwMode="auto">
          <a:xfrm>
            <a:off x="274320" y="261939"/>
            <a:ext cx="1168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4000" b="1" kern="0" dirty="0">
                <a:solidFill>
                  <a:srgbClr val="FF0000"/>
                </a:solidFill>
                <a:cs typeface="MS PGothic"/>
              </a:rPr>
              <a:t>Léčba pacientů v sekundární prevenci a dosahování cílových hodnot ve studii DA VINCI 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B5128A0-CBE7-4142-9745-1F2DDBF60676}"/>
              </a:ext>
            </a:extLst>
          </p:cNvPr>
          <p:cNvSpPr/>
          <p:nvPr/>
        </p:nvSpPr>
        <p:spPr>
          <a:xfrm>
            <a:off x="76201" y="6457890"/>
            <a:ext cx="90383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Ray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K K et al. E</a:t>
            </a:r>
            <a:r>
              <a:rPr lang="cs-CZ" sz="1000" dirty="0"/>
              <a:t>uropean </a:t>
            </a:r>
            <a:r>
              <a:rPr lang="cs-CZ" sz="1000" dirty="0" err="1"/>
              <a:t>Journal</a:t>
            </a:r>
            <a:r>
              <a:rPr lang="cs-CZ" sz="1000" dirty="0"/>
              <a:t> of </a:t>
            </a:r>
            <a:r>
              <a:rPr lang="cs-CZ" sz="1000" dirty="0" err="1"/>
              <a:t>Preventive</a:t>
            </a:r>
            <a:r>
              <a:rPr lang="cs-CZ" sz="1000" dirty="0"/>
              <a:t> Cardiology doi:10.1093/</a:t>
            </a:r>
            <a:r>
              <a:rPr lang="cs-CZ" sz="1000" dirty="0" err="1"/>
              <a:t>eurjpc</a:t>
            </a:r>
            <a:r>
              <a:rPr lang="cs-CZ" sz="1000" dirty="0"/>
              <a:t>/zwaa047 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879729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3B382-5932-48F4-83ED-189BC1335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082"/>
            <a:ext cx="11304586" cy="47780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Studie ODYSSEY OUTCOMES </a:t>
            </a:r>
            <a:br>
              <a:rPr lang="cs-CZ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</a:br>
            <a:r>
              <a:rPr lang="cs-CZ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(</a:t>
            </a:r>
            <a:r>
              <a:rPr lang="cs-CZ" b="1" dirty="0">
                <a:solidFill>
                  <a:srgbClr val="FF0000"/>
                </a:solidFill>
                <a:latin typeface="+mn-lt"/>
              </a:rPr>
              <a:t>18 924 pacientů po AKS)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DD2563-CB34-4213-B5DD-97B5B06990BC}"/>
              </a:ext>
            </a:extLst>
          </p:cNvPr>
          <p:cNvSpPr txBox="1"/>
          <p:nvPr/>
        </p:nvSpPr>
        <p:spPr>
          <a:xfrm>
            <a:off x="2244002" y="2252230"/>
            <a:ext cx="162602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100" b="1" dirty="0">
                <a:solidFill>
                  <a:schemeClr val="accent2"/>
                </a:solidFill>
                <a:latin typeface="Calibri" panose="020F0502020204030204" pitchFamily="34" charset="0"/>
              </a:rPr>
              <a:t>Do měsíce 2</a:t>
            </a:r>
          </a:p>
          <a:p>
            <a:pPr algn="ctr"/>
            <a:r>
              <a:rPr lang="cs-CZ" sz="1100" dirty="0">
                <a:solidFill>
                  <a:schemeClr val="tx2"/>
                </a:solidFill>
                <a:latin typeface="Calibri" panose="020F0502020204030204" pitchFamily="34" charset="0"/>
              </a:rPr>
              <a:t>75 mg každé 2 týdny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6A82F9-E131-4C71-8A56-406BDDDA112C}"/>
              </a:ext>
            </a:extLst>
          </p:cNvPr>
          <p:cNvSpPr/>
          <p:nvPr/>
        </p:nvSpPr>
        <p:spPr>
          <a:xfrm>
            <a:off x="747044" y="1637509"/>
            <a:ext cx="1410627" cy="523220"/>
          </a:xfrm>
          <a:prstGeom prst="rect">
            <a:avLst/>
          </a:prstGeom>
          <a:solidFill>
            <a:srgbClr val="019BC3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cs-CZ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Run-in perioda</a:t>
            </a:r>
          </a:p>
          <a:p>
            <a:pPr algn="ctr"/>
            <a:r>
              <a:rPr lang="cs-CZ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(max. 16 týdnů)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A42BDE-9E24-4A42-9949-90F162F42EED}"/>
              </a:ext>
            </a:extLst>
          </p:cNvPr>
          <p:cNvSpPr/>
          <p:nvPr/>
        </p:nvSpPr>
        <p:spPr>
          <a:xfrm>
            <a:off x="2255568" y="1637509"/>
            <a:ext cx="6139495" cy="529556"/>
          </a:xfrm>
          <a:prstGeom prst="rect">
            <a:avLst/>
          </a:prstGeom>
          <a:solidFill>
            <a:srgbClr val="019BC3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Dvojitě zaslepené období léčby *</a:t>
            </a:r>
          </a:p>
          <a:p>
            <a:pPr algn="ctr"/>
            <a:r>
              <a:rPr lang="cs-CZ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(≈2 až 5 let)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1B57BD-4651-4ECE-B657-FE90434A6499}"/>
              </a:ext>
            </a:extLst>
          </p:cNvPr>
          <p:cNvSpPr/>
          <p:nvPr/>
        </p:nvSpPr>
        <p:spPr>
          <a:xfrm>
            <a:off x="8478417" y="1637509"/>
            <a:ext cx="1560933" cy="523220"/>
          </a:xfrm>
          <a:prstGeom prst="rect">
            <a:avLst/>
          </a:prstGeom>
          <a:solidFill>
            <a:srgbClr val="019BC3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Následné sledování po léčbě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E23024-9B39-4B64-97E6-AA5C8B3B7FE1}"/>
              </a:ext>
            </a:extLst>
          </p:cNvPr>
          <p:cNvSpPr txBox="1"/>
          <p:nvPr/>
        </p:nvSpPr>
        <p:spPr>
          <a:xfrm>
            <a:off x="4203172" y="2252230"/>
            <a:ext cx="3591896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100" b="1" dirty="0">
                <a:solidFill>
                  <a:schemeClr val="accent2"/>
                </a:solidFill>
                <a:latin typeface="Calibri" panose="020F0502020204030204" pitchFamily="34" charset="0"/>
              </a:rPr>
              <a:t>V měsíci 2 a v následném období</a:t>
            </a:r>
          </a:p>
          <a:p>
            <a:pPr algn="ctr"/>
            <a:r>
              <a:rPr lang="cs-CZ" sz="1100" dirty="0">
                <a:solidFill>
                  <a:schemeClr val="tx2"/>
                </a:solidFill>
                <a:latin typeface="Calibri" panose="020F0502020204030204" pitchFamily="34" charset="0"/>
              </a:rPr>
              <a:t>75 mg nebo 150 mg každé 2 týdny</a:t>
            </a:r>
          </a:p>
          <a:p>
            <a:pPr algn="ctr">
              <a:defRPr sz="1100" i="1" spc="-19">
                <a:solidFill>
                  <a:srgbClr val="676767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cs-CZ" dirty="0"/>
              <a:t>Dávka upravená zaslepeným způsobem s cílem maximalizovat počet patentů, kteří dosáhnou cílové hladiny LDL-C 25–50 mg/dl (0,65–1,29 mmol/l)</a:t>
            </a:r>
            <a:r>
              <a:rPr lang="cs-CZ" baseline="30000" dirty="0"/>
              <a:t>$</a:t>
            </a:r>
            <a:endParaRPr lang="cs-CZ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1B21E4-B53F-46CC-98B4-10EE11C71BB4}"/>
              </a:ext>
            </a:extLst>
          </p:cNvPr>
          <p:cNvSpPr txBox="1"/>
          <p:nvPr/>
        </p:nvSpPr>
        <p:spPr>
          <a:xfrm>
            <a:off x="8494392" y="2252230"/>
            <a:ext cx="138089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1100" dirty="0">
                <a:solidFill>
                  <a:schemeClr val="tx2"/>
                </a:solidFill>
                <a:latin typeface="Calibri" panose="020F0502020204030204" pitchFamily="34" charset="0"/>
              </a:rPr>
              <a:t>2 týdny po ukončení léčby</a:t>
            </a:r>
            <a:endParaRPr lang="cs-CZ" sz="11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719B218-16C4-4A0B-942C-350BF8C14F40}"/>
              </a:ext>
            </a:extLst>
          </p:cNvPr>
          <p:cNvSpPr/>
          <p:nvPr/>
        </p:nvSpPr>
        <p:spPr>
          <a:xfrm>
            <a:off x="2302260" y="3340231"/>
            <a:ext cx="7556997" cy="604902"/>
          </a:xfrm>
          <a:custGeom>
            <a:avLst/>
            <a:gdLst>
              <a:gd name="connsiteX0" fmla="*/ 8319247 w 8319247"/>
              <a:gd name="connsiteY0" fmla="*/ 0 h 573741"/>
              <a:gd name="connsiteX1" fmla="*/ 0 w 8319247"/>
              <a:gd name="connsiteY1" fmla="*/ 0 h 573741"/>
              <a:gd name="connsiteX2" fmla="*/ 0 w 8319247"/>
              <a:gd name="connsiteY2" fmla="*/ 573741 h 57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9247" h="573741">
                <a:moveTo>
                  <a:pt x="8319247" y="0"/>
                </a:moveTo>
                <a:lnTo>
                  <a:pt x="0" y="0"/>
                </a:lnTo>
                <a:lnTo>
                  <a:pt x="0" y="573741"/>
                </a:lnTo>
              </a:path>
            </a:pathLst>
          </a:custGeom>
          <a:noFill/>
          <a:ln w="76200">
            <a:solidFill>
              <a:srgbClr val="019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D00F5F7-8830-448C-B714-0C79DD8F6532}"/>
              </a:ext>
            </a:extLst>
          </p:cNvPr>
          <p:cNvSpPr/>
          <p:nvPr/>
        </p:nvSpPr>
        <p:spPr>
          <a:xfrm rot="10800000" flipH="1">
            <a:off x="2302312" y="4507455"/>
            <a:ext cx="7555321" cy="95309"/>
          </a:xfrm>
          <a:custGeom>
            <a:avLst/>
            <a:gdLst>
              <a:gd name="connsiteX0" fmla="*/ 8319247 w 8319247"/>
              <a:gd name="connsiteY0" fmla="*/ 0 h 573741"/>
              <a:gd name="connsiteX1" fmla="*/ 0 w 8319247"/>
              <a:gd name="connsiteY1" fmla="*/ 0 h 573741"/>
              <a:gd name="connsiteX2" fmla="*/ 0 w 8319247"/>
              <a:gd name="connsiteY2" fmla="*/ 573741 h 57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9247" h="573741">
                <a:moveTo>
                  <a:pt x="8319247" y="0"/>
                </a:moveTo>
                <a:lnTo>
                  <a:pt x="0" y="0"/>
                </a:lnTo>
                <a:lnTo>
                  <a:pt x="0" y="573741"/>
                </a:lnTo>
              </a:path>
            </a:pathLst>
          </a:custGeom>
          <a:noFill/>
          <a:ln w="76200">
            <a:solidFill>
              <a:srgbClr val="019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dirty="0">
              <a:latin typeface="Calibri" panose="020F050202020403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3112E8-8164-4C65-97B7-C4A9F59044C5}"/>
              </a:ext>
            </a:extLst>
          </p:cNvPr>
          <p:cNvCxnSpPr>
            <a:cxnSpLocks/>
          </p:cNvCxnSpPr>
          <p:nvPr/>
        </p:nvCxnSpPr>
        <p:spPr>
          <a:xfrm>
            <a:off x="801058" y="4008754"/>
            <a:ext cx="1493068" cy="0"/>
          </a:xfrm>
          <a:prstGeom prst="line">
            <a:avLst/>
          </a:prstGeom>
          <a:noFill/>
          <a:ln w="76200">
            <a:solidFill>
              <a:srgbClr val="019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FCFA63D-10C1-438D-BBF3-A7306F66DCE4}"/>
              </a:ext>
            </a:extLst>
          </p:cNvPr>
          <p:cNvCxnSpPr/>
          <p:nvPr/>
        </p:nvCxnSpPr>
        <p:spPr>
          <a:xfrm>
            <a:off x="8471908" y="3348719"/>
            <a:ext cx="0" cy="220553"/>
          </a:xfrm>
          <a:prstGeom prst="line">
            <a:avLst/>
          </a:prstGeom>
          <a:noFill/>
          <a:ln w="76200">
            <a:solidFill>
              <a:srgbClr val="019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F87B486-09BD-47A9-988B-4AED2D159380}"/>
              </a:ext>
            </a:extLst>
          </p:cNvPr>
          <p:cNvCxnSpPr>
            <a:cxnSpLocks/>
          </p:cNvCxnSpPr>
          <p:nvPr/>
        </p:nvCxnSpPr>
        <p:spPr>
          <a:xfrm>
            <a:off x="9859309" y="3352820"/>
            <a:ext cx="0" cy="220553"/>
          </a:xfrm>
          <a:prstGeom prst="line">
            <a:avLst/>
          </a:prstGeom>
          <a:noFill/>
          <a:ln w="76200">
            <a:solidFill>
              <a:srgbClr val="019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1DB804F-614F-45D6-93FC-66DBCFBD0ED3}"/>
              </a:ext>
            </a:extLst>
          </p:cNvPr>
          <p:cNvCxnSpPr>
            <a:cxnSpLocks/>
          </p:cNvCxnSpPr>
          <p:nvPr/>
        </p:nvCxnSpPr>
        <p:spPr>
          <a:xfrm>
            <a:off x="9857637" y="4492489"/>
            <a:ext cx="0" cy="220553"/>
          </a:xfrm>
          <a:prstGeom prst="line">
            <a:avLst/>
          </a:prstGeom>
          <a:noFill/>
          <a:ln w="76200">
            <a:solidFill>
              <a:srgbClr val="019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9A472AE-4F50-4963-97D0-44195C58475F}"/>
              </a:ext>
            </a:extLst>
          </p:cNvPr>
          <p:cNvCxnSpPr>
            <a:cxnSpLocks/>
          </p:cNvCxnSpPr>
          <p:nvPr/>
        </p:nvCxnSpPr>
        <p:spPr>
          <a:xfrm>
            <a:off x="8488817" y="4480794"/>
            <a:ext cx="0" cy="220553"/>
          </a:xfrm>
          <a:prstGeom prst="line">
            <a:avLst/>
          </a:prstGeom>
          <a:noFill/>
          <a:ln w="76200">
            <a:solidFill>
              <a:srgbClr val="019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EC6121-9986-45B3-A4C5-7109C32A8C4C}"/>
              </a:ext>
            </a:extLst>
          </p:cNvPr>
          <p:cNvCxnSpPr/>
          <p:nvPr/>
        </p:nvCxnSpPr>
        <p:spPr>
          <a:xfrm>
            <a:off x="3870652" y="3437287"/>
            <a:ext cx="0" cy="220553"/>
          </a:xfrm>
          <a:prstGeom prst="line">
            <a:avLst/>
          </a:prstGeom>
          <a:noFill/>
          <a:ln w="38100">
            <a:solidFill>
              <a:srgbClr val="019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F104F6B-E21D-436F-8BFA-8B88846522CA}"/>
              </a:ext>
            </a:extLst>
          </p:cNvPr>
          <p:cNvSpPr txBox="1"/>
          <p:nvPr/>
        </p:nvSpPr>
        <p:spPr>
          <a:xfrm>
            <a:off x="3096089" y="3587683"/>
            <a:ext cx="180171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solidFill>
                  <a:schemeClr val="accent2"/>
                </a:solidFill>
                <a:latin typeface="Calibri" panose="020F0502020204030204" pitchFamily="34" charset="0"/>
              </a:rPr>
              <a:t>Měsíc 2</a:t>
            </a:r>
          </a:p>
          <a:p>
            <a:pPr algn="ctr"/>
            <a:r>
              <a:rPr lang="cs-CZ" sz="1400" dirty="0">
                <a:solidFill>
                  <a:schemeClr val="tx2"/>
                </a:solidFill>
                <a:latin typeface="Calibri" panose="020F0502020204030204" pitchFamily="34" charset="0"/>
              </a:rPr>
              <a:t>První milník up-titrace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9BCA7C-EE3F-4570-8E7D-C7C4F752800A}"/>
              </a:ext>
            </a:extLst>
          </p:cNvPr>
          <p:cNvSpPr txBox="1"/>
          <p:nvPr/>
        </p:nvSpPr>
        <p:spPr>
          <a:xfrm>
            <a:off x="4635668" y="3499691"/>
            <a:ext cx="352718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2"/>
                </a:solidFill>
                <a:latin typeface="Calibri" panose="020F0502020204030204" pitchFamily="34" charset="0"/>
              </a:rPr>
              <a:t>PRALUENT + MTD statinů (n=9 462)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FB21D1-7F92-4F54-837F-0464A4B50730}"/>
              </a:ext>
            </a:extLst>
          </p:cNvPr>
          <p:cNvSpPr txBox="1"/>
          <p:nvPr/>
        </p:nvSpPr>
        <p:spPr>
          <a:xfrm>
            <a:off x="4641582" y="4205594"/>
            <a:ext cx="351519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2"/>
                </a:solidFill>
                <a:latin typeface="Calibri" panose="020F0502020204030204" pitchFamily="34" charset="0"/>
              </a:rPr>
              <a:t>Placebo + MTD statinů (n=9 462)*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5BAA4C-D010-423C-9F7B-2E0837D8F2D2}"/>
              </a:ext>
            </a:extLst>
          </p:cNvPr>
          <p:cNvSpPr txBox="1"/>
          <p:nvPr/>
        </p:nvSpPr>
        <p:spPr>
          <a:xfrm>
            <a:off x="818607" y="3688771"/>
            <a:ext cx="144534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accent2"/>
                </a:solidFill>
                <a:latin typeface="Calibri" panose="020F0502020204030204" pitchFamily="34" charset="0"/>
              </a:rPr>
              <a:t>4–52 týdnů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2741340-237A-4C57-9EBA-4D158DFBFEE7}"/>
              </a:ext>
            </a:extLst>
          </p:cNvPr>
          <p:cNvCxnSpPr/>
          <p:nvPr/>
        </p:nvCxnSpPr>
        <p:spPr>
          <a:xfrm>
            <a:off x="776382" y="3888494"/>
            <a:ext cx="0" cy="220553"/>
          </a:xfrm>
          <a:prstGeom prst="line">
            <a:avLst/>
          </a:prstGeom>
          <a:noFill/>
          <a:ln w="76200">
            <a:solidFill>
              <a:srgbClr val="019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A0A1D75-3F7B-41B5-AC37-F0A06C72402A}"/>
              </a:ext>
            </a:extLst>
          </p:cNvPr>
          <p:cNvSpPr txBox="1"/>
          <p:nvPr/>
        </p:nvSpPr>
        <p:spPr>
          <a:xfrm>
            <a:off x="609600" y="4147282"/>
            <a:ext cx="1117670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pPr algn="l"/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Léčený AKS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733E92-BD74-4AAE-A52E-DB0C18F764C0}"/>
              </a:ext>
            </a:extLst>
          </p:cNvPr>
          <p:cNvSpPr txBox="1"/>
          <p:nvPr/>
        </p:nvSpPr>
        <p:spPr>
          <a:xfrm>
            <a:off x="1689543" y="4300934"/>
            <a:ext cx="1219387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200" b="1" dirty="0">
                <a:solidFill>
                  <a:schemeClr val="accent2"/>
                </a:solidFill>
                <a:latin typeface="Calibri" panose="020F0502020204030204" pitchFamily="34" charset="0"/>
              </a:rPr>
              <a:t>Randomizace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D45498-6BA3-418C-BC57-A0081C43F585}"/>
              </a:ext>
            </a:extLst>
          </p:cNvPr>
          <p:cNvSpPr txBox="1"/>
          <p:nvPr/>
        </p:nvSpPr>
        <p:spPr>
          <a:xfrm>
            <a:off x="10154673" y="4657223"/>
            <a:ext cx="1844419" cy="1349472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>
            <a:solidFill>
              <a:schemeClr val="accent3"/>
            </a:solidFill>
          </a:ln>
        </p:spPr>
        <p:txBody>
          <a:bodyPr rot="0" spcFirstLastPara="0" vertOverflow="overflow" horzOverflow="overflow" vert="horz" wrap="square" lIns="90000" tIns="45720" rIns="9000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ct val="85000"/>
              </a:lnSpc>
              <a:defRPr sz="1300" b="0">
                <a:solidFill>
                  <a:srgbClr val="004350"/>
                </a:solidFill>
              </a:defRPr>
            </a:lvl1pPr>
          </a:lstStyle>
          <a:p>
            <a:pPr algn="l"/>
            <a:r>
              <a:rPr lang="cs-CZ" sz="1200" b="1" dirty="0">
                <a:solidFill>
                  <a:schemeClr val="accent2"/>
                </a:solidFill>
                <a:latin typeface="Calibri" panose="020F0502020204030204" pitchFamily="34" charset="0"/>
              </a:rPr>
              <a:t>Pacienti s reziduálním kardiovaskulárním rizikem </a:t>
            </a:r>
            <a:r>
              <a:rPr lang="cs-CZ" sz="1200" dirty="0">
                <a:solidFill>
                  <a:schemeClr val="accent2"/>
                </a:solidFill>
                <a:latin typeface="Calibri" panose="020F0502020204030204" pitchFamily="34" charset="0"/>
              </a:rPr>
              <a:t>(navzdory středně nebo vysoce intenzivní léčbě statiny), u nichž je </a:t>
            </a:r>
            <a:r>
              <a:rPr lang="cs-CZ" sz="1200" b="1" dirty="0">
                <a:solidFill>
                  <a:schemeClr val="accent2"/>
                </a:solidFill>
                <a:latin typeface="Calibri" panose="020F0502020204030204" pitchFamily="34" charset="0"/>
              </a:rPr>
              <a:t>nejvyšší pravděpodobnost změny další redukcí LDL-C.</a:t>
            </a:r>
            <a:r>
              <a:rPr lang="cs-CZ" sz="1200" baseline="30000" dirty="0"/>
              <a:t>‡</a:t>
            </a:r>
            <a:endParaRPr lang="cs-CZ" sz="12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B1508B-E522-443B-B99E-CFB3F189ADDC}"/>
              </a:ext>
            </a:extLst>
          </p:cNvPr>
          <p:cNvSpPr txBox="1"/>
          <p:nvPr/>
        </p:nvSpPr>
        <p:spPr>
          <a:xfrm>
            <a:off x="10154670" y="3405572"/>
            <a:ext cx="1844422" cy="1191095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>
            <a:solidFill>
              <a:schemeClr val="accent3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ct val="85000"/>
              </a:lnSpc>
              <a:defRPr sz="1300" b="0">
                <a:solidFill>
                  <a:srgbClr val="004350"/>
                </a:solidFill>
              </a:defRPr>
            </a:lvl1pPr>
          </a:lstStyle>
          <a:p>
            <a:pPr algn="l"/>
            <a:r>
              <a:rPr lang="cs-CZ" sz="1200" dirty="0">
                <a:solidFill>
                  <a:schemeClr val="accent2"/>
                </a:solidFill>
                <a:latin typeface="Calibri" panose="020F0502020204030204" pitchFamily="34" charset="0"/>
              </a:rPr>
              <a:t>Klinicky stabilní pacienti s </a:t>
            </a:r>
            <a:r>
              <a:rPr lang="cs-CZ" sz="1200" b="1" dirty="0">
                <a:solidFill>
                  <a:schemeClr val="accent2"/>
                </a:solidFill>
                <a:latin typeface="Calibri" panose="020F0502020204030204" pitchFamily="34" charset="0"/>
              </a:rPr>
              <a:t>vysokým rizikem s předchozí ICHS příhodou v rámci AKS</a:t>
            </a:r>
            <a:r>
              <a:rPr lang="cs-CZ" sz="1200" dirty="0">
                <a:solidFill>
                  <a:schemeClr val="accent2"/>
                </a:solidFill>
                <a:latin typeface="Calibri" panose="020F0502020204030204" pitchFamily="34" charset="0"/>
              </a:rPr>
              <a:t> s pravděpodobným vysokým absolutním prospěchem.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8AADFC1-164E-FF4B-A54C-D51F68A929CD}"/>
              </a:ext>
            </a:extLst>
          </p:cNvPr>
          <p:cNvCxnSpPr>
            <a:cxnSpLocks/>
          </p:cNvCxnSpPr>
          <p:nvPr/>
        </p:nvCxnSpPr>
        <p:spPr>
          <a:xfrm>
            <a:off x="2303173" y="4088699"/>
            <a:ext cx="0" cy="220553"/>
          </a:xfrm>
          <a:prstGeom prst="line">
            <a:avLst/>
          </a:prstGeom>
          <a:noFill/>
          <a:ln w="76200">
            <a:solidFill>
              <a:srgbClr val="019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45531F3-ABD1-4EA1-B5CC-04D60346DB03}"/>
              </a:ext>
            </a:extLst>
          </p:cNvPr>
          <p:cNvSpPr/>
          <p:nvPr/>
        </p:nvSpPr>
        <p:spPr>
          <a:xfrm>
            <a:off x="2108123" y="3804734"/>
            <a:ext cx="412940" cy="412940"/>
          </a:xfrm>
          <a:prstGeom prst="ellipse">
            <a:avLst/>
          </a:prstGeom>
          <a:solidFill>
            <a:schemeClr val="bg1"/>
          </a:solidFill>
          <a:ln>
            <a:solidFill>
              <a:srgbClr val="019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2"/>
                </a:solidFill>
                <a:latin typeface="Calibri" panose="020F0502020204030204" pitchFamily="34" charset="0"/>
              </a:rPr>
              <a:t>R</a:t>
            </a:r>
            <a:endParaRPr lang="cs-CZ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F22B27DC-DC38-45AB-B1D6-915406A98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797" y="6350034"/>
            <a:ext cx="11411054" cy="349702"/>
          </a:xfrm>
        </p:spPr>
        <p:txBody>
          <a:bodyPr/>
          <a:lstStyle/>
          <a:p>
            <a:r>
              <a:rPr lang="cs-CZ" dirty="0"/>
              <a:t>1. Schwarz GG, et al. Am Heart J. 2014;168:682–9; 2. Schwarz GG, et al. N Engl J Med. 2018;379:2097–107.</a:t>
            </a:r>
          </a:p>
          <a:p>
            <a:endParaRPr lang="cs-CZ" dirty="0"/>
          </a:p>
        </p:txBody>
      </p:sp>
      <p:sp>
        <p:nvSpPr>
          <p:cNvPr id="41" name="TextBox 37">
            <a:extLst>
              <a:ext uri="{FF2B5EF4-FFF2-40B4-BE49-F238E27FC236}">
                <a16:creationId xmlns:a16="http://schemas.microsoft.com/office/drawing/2014/main" id="{2BA9AF87-A44C-A143-AC48-CAF2BAF6C0AF}"/>
              </a:ext>
            </a:extLst>
          </p:cNvPr>
          <p:cNvSpPr txBox="1"/>
          <p:nvPr/>
        </p:nvSpPr>
        <p:spPr>
          <a:xfrm>
            <a:off x="171450" y="4663531"/>
            <a:ext cx="9686183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>
              <a:defRPr sz="1000" b="1">
                <a:solidFill>
                  <a:srgbClr val="676767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cs-CZ" dirty="0"/>
              <a:t>*Základní terapie: 96 % aspirin; 88 % inhibitor P2Y12; 85 % beta blokátor.</a:t>
            </a:r>
          </a:p>
          <a:p>
            <a:pPr>
              <a:defRPr sz="1100" baseline="30000">
                <a:solidFill>
                  <a:srgbClr val="676767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cs-CZ" dirty="0"/>
              <a:t>†</a:t>
            </a:r>
            <a:r>
              <a:rPr lang="cs-CZ" sz="1000" b="1" baseline="0" dirty="0"/>
              <a:t>Optimální</a:t>
            </a:r>
            <a:r>
              <a:rPr lang="cs-CZ" sz="1000" b="1" dirty="0"/>
              <a:t> </a:t>
            </a:r>
            <a:r>
              <a:rPr lang="cs-CZ" sz="1000" b="1" baseline="0" dirty="0"/>
              <a:t>statinová terapie: </a:t>
            </a:r>
            <a:r>
              <a:rPr lang="cs-CZ" sz="1000" baseline="0" dirty="0"/>
              <a:t>atorvastatin 40 nebo 80 mg, rosuvastatin 20 mg nebo 40 mg nebo maximální tolerovaná dávka jednoho z těchto statinů, s nestatinovými hypolipidemiky nebo bez nich. Terapeutické změny životního stylu NCEP-ATP III nebo ekvivalentní v průběhu studie. Jiné terapie pro KV prevenci nejsou vyloučeny (kromě PCI do 2 týdnů od zahájení studie).</a:t>
            </a:r>
            <a:r>
              <a:rPr lang="cs-CZ" sz="1000" dirty="0">
                <a:solidFill>
                  <a:srgbClr val="676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/>
              <a:t>‡ </a:t>
            </a:r>
            <a:r>
              <a:rPr lang="cs-CZ" sz="1200" dirty="0">
                <a:solidFill>
                  <a:srgbClr val="676767"/>
                </a:solidFill>
              </a:rPr>
              <a:t>Nedostatečná kontrola aterogenních lipoproteinů. </a:t>
            </a:r>
            <a:r>
              <a:rPr lang="cs-CZ" sz="1200" dirty="0"/>
              <a:t>Alespoň jedna z následujících možností: LDL-C ≥ 70 mg/dl (1,81 mmol/l), non HDL-C ≥100 mg/dl (2,59 </a:t>
            </a:r>
            <a:r>
              <a:rPr lang="cs-CZ" sz="1200" dirty="0">
                <a:solidFill>
                  <a:srgbClr val="676767"/>
                </a:solidFill>
              </a:rPr>
              <a:t>mmol/l) nebo apo B ≥80 mg/dl</a:t>
            </a:r>
            <a:r>
              <a:rPr lang="cs-CZ" sz="1200" dirty="0"/>
              <a:t>. </a:t>
            </a:r>
            <a:endParaRPr lang="cs-CZ" sz="1200" baseline="0" dirty="0"/>
          </a:p>
          <a:p>
            <a:pPr fontAlgn="base"/>
            <a:r>
              <a:rPr lang="cs-CZ" sz="1000" baseline="30000" dirty="0">
                <a:solidFill>
                  <a:srgbClr val="676767"/>
                </a:solidFill>
              </a:rPr>
              <a:t>$</a:t>
            </a:r>
            <a:r>
              <a:rPr lang="cs-CZ" sz="1000" dirty="0">
                <a:solidFill>
                  <a:srgbClr val="676767"/>
                </a:solidFill>
              </a:rPr>
              <a:t>Dávka byla titrována ze 75 mg Q2W na 150 mg Q2W ve 2. měsíci, pokud byla hodnota LDL-C ≥50 mg/dl v 1. měsíci. Dávka byla titrována ze 150 mg Q2W na 75 mg Q2W, pokud byla hodnota LDL-C &lt;25 mg/dl při 2 po sobě jdoucích měřeních. Pacienti na dávce 75 mg Q2W byli zaslepeným způsobem převedeni na placebo, pokud byla hodnota LDL-C &lt;15 mg/dl při 2 po sobě jdoucích měřeních.</a:t>
            </a:r>
          </a:p>
          <a:p>
            <a:pPr>
              <a:defRPr sz="200">
                <a:solidFill>
                  <a:srgbClr val="676767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cs-CZ" dirty="0"/>
              <a:t>  </a:t>
            </a:r>
          </a:p>
          <a:p>
            <a:pPr>
              <a:defRPr sz="1000" b="1">
                <a:solidFill>
                  <a:srgbClr val="676767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cs-CZ" dirty="0"/>
              <a:t>ACS = akutní koronární syndrom; apo B = apolipoprotein B; HDL-C = cholesterol v lipoproteinech o vysoké hustotě; MTD = maximálně tolerovaná dávka; NCEP-ATP III = National Cholesterol Education Program - Adult Treatment Panel III </a:t>
            </a:r>
            <a:r>
              <a:rPr lang="cs-CZ" sz="1000" dirty="0">
                <a:sym typeface="Calibri"/>
              </a:rPr>
              <a:t>(Národní edukační program pro cholesterol - Panel pro léčbu dospělých III)</a:t>
            </a:r>
            <a:r>
              <a:rPr lang="cs-CZ" dirty="0"/>
              <a:t>. </a:t>
            </a:r>
          </a:p>
        </p:txBody>
      </p:sp>
      <p:sp>
        <p:nvSpPr>
          <p:cNvPr id="46" name="TextBox 10">
            <a:extLst>
              <a:ext uri="{FF2B5EF4-FFF2-40B4-BE49-F238E27FC236}">
                <a16:creationId xmlns:a16="http://schemas.microsoft.com/office/drawing/2014/main" id="{120C273B-8F40-E143-AD7C-13A75F7EEBD9}"/>
              </a:ext>
            </a:extLst>
          </p:cNvPr>
          <p:cNvSpPr txBox="1"/>
          <p:nvPr/>
        </p:nvSpPr>
        <p:spPr>
          <a:xfrm>
            <a:off x="734340" y="2252229"/>
            <a:ext cx="1416678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676767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cs-CZ" dirty="0"/>
              <a:t>Optimalizace statinové léčby†: Nácvik self-injekce s placebem; dokončení plánované vaskularizace &gt;2 týdny před randomizací</a:t>
            </a:r>
          </a:p>
        </p:txBody>
      </p:sp>
      <p:sp>
        <p:nvSpPr>
          <p:cNvPr id="47" name="TextBox 79">
            <a:extLst>
              <a:ext uri="{FF2B5EF4-FFF2-40B4-BE49-F238E27FC236}">
                <a16:creationId xmlns:a16="http://schemas.microsoft.com/office/drawing/2014/main" id="{A11C2511-F04D-7347-A870-43651F22DFBA}"/>
              </a:ext>
            </a:extLst>
          </p:cNvPr>
          <p:cNvSpPr txBox="1"/>
          <p:nvPr/>
        </p:nvSpPr>
        <p:spPr>
          <a:xfrm>
            <a:off x="10158275" y="1646884"/>
            <a:ext cx="1845072" cy="1661993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>
            <a:solidFill>
              <a:schemeClr val="accent3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lnSpc>
                <a:spcPct val="85000"/>
              </a:lnSpc>
              <a:defRPr sz="1200" b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r>
              <a:rPr lang="cs-CZ" dirty="0"/>
              <a:t>Jediná dvojitě zaslepená randomizovaná studie hodnotící KV ukazatele u PCSK9i s léčbou do dosažení cílové hodnoty LDL-C, </a:t>
            </a:r>
            <a:r>
              <a:rPr lang="cs-CZ" b="1" dirty="0"/>
              <a:t>mediánem délky následného sledování 2,8 roku</a:t>
            </a:r>
            <a:r>
              <a:rPr lang="cs-CZ" dirty="0"/>
              <a:t> a podílem </a:t>
            </a:r>
            <a:r>
              <a:rPr lang="cs-CZ" b="1" dirty="0"/>
              <a:t>44 % </a:t>
            </a:r>
            <a:r>
              <a:rPr lang="cs-CZ" dirty="0"/>
              <a:t>pacientů způsobilých ke sledování po dobu </a:t>
            </a:r>
            <a:r>
              <a:rPr lang="cs-CZ" b="1" dirty="0"/>
              <a:t>3–5 let</a:t>
            </a:r>
            <a:r>
              <a:rPr lang="cs-CZ" dirty="0"/>
              <a:t>. </a:t>
            </a:r>
          </a:p>
        </p:txBody>
      </p:sp>
      <p:sp>
        <p:nvSpPr>
          <p:cNvPr id="48" name="Slide Number Placeholder 3">
            <a:extLst>
              <a:ext uri="{FF2B5EF4-FFF2-40B4-BE49-F238E27FC236}">
                <a16:creationId xmlns:a16="http://schemas.microsoft.com/office/drawing/2014/main" id="{E858B726-6103-1143-BBD9-10558A53F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3485" y="63368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B9F15-04C6-4B7C-9FBA-85B3716DBF26}" type="slidenum">
              <a:rPr lang="cs-CZ" smtClean="0"/>
              <a:t>32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885326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 shot of a computer&#10;&#10;Description automatically generated">
            <a:extLst>
              <a:ext uri="{FF2B5EF4-FFF2-40B4-BE49-F238E27FC236}">
                <a16:creationId xmlns:a16="http://schemas.microsoft.com/office/drawing/2014/main" id="{87BAC5A4-3708-0D46-BD0D-2BEEA89AF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792" y="-130514"/>
            <a:ext cx="6577248" cy="697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7" y="504316"/>
            <a:ext cx="11304586" cy="81020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Snížení LDL-C ve studii ODYSSEY OUTCOMES </a:t>
            </a:r>
            <a:endParaRPr lang="cs-CZ" b="1" dirty="0">
              <a:latin typeface="+mn-lt"/>
            </a:endParaRP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43779B56-68B0-4779-9210-D777FB1F7305}"/>
              </a:ext>
            </a:extLst>
          </p:cNvPr>
          <p:cNvSpPr/>
          <p:nvPr/>
        </p:nvSpPr>
        <p:spPr>
          <a:xfrm>
            <a:off x="681870" y="3038064"/>
            <a:ext cx="1751711" cy="1082850"/>
          </a:xfrm>
          <a:prstGeom prst="roundRect">
            <a:avLst/>
          </a:prstGeom>
          <a:solidFill>
            <a:srgbClr val="0043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Rychlé snížení LDL-C přetrvávalo po dobu 48 měsíců.</a:t>
            </a:r>
          </a:p>
        </p:txBody>
      </p:sp>
      <p:sp>
        <p:nvSpPr>
          <p:cNvPr id="109" name="Arrow: Down 108">
            <a:extLst>
              <a:ext uri="{FF2B5EF4-FFF2-40B4-BE49-F238E27FC236}">
                <a16:creationId xmlns:a16="http://schemas.microsoft.com/office/drawing/2014/main" id="{C96904C4-8157-426F-9B16-9F864679E236}"/>
              </a:ext>
            </a:extLst>
          </p:cNvPr>
          <p:cNvSpPr/>
          <p:nvPr/>
        </p:nvSpPr>
        <p:spPr>
          <a:xfrm>
            <a:off x="7255892" y="2102236"/>
            <a:ext cx="1581947" cy="1062437"/>
          </a:xfrm>
          <a:prstGeom prst="downArrow">
            <a:avLst>
              <a:gd name="adj1" fmla="val 63273"/>
              <a:gd name="adj2" fmla="val 33885"/>
            </a:avLst>
          </a:prstGeom>
          <a:solidFill>
            <a:schemeClr val="accent5"/>
          </a:solidFill>
          <a:ln>
            <a:noFill/>
          </a:ln>
        </p:spPr>
        <p:txBody>
          <a:bodyPr wrap="square" tIns="3600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9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FD0592AD-BE35-4369-A088-E02F1BD5A8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797" y="6350034"/>
            <a:ext cx="11411054" cy="349702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Schwarz GG, et al. N Engl J Med</a:t>
            </a:r>
            <a:r>
              <a:rPr lang="cs-CZ" i="1" dirty="0">
                <a:solidFill>
                  <a:schemeClr val="tx1"/>
                </a:solidFill>
              </a:rPr>
              <a:t>. </a:t>
            </a:r>
            <a:r>
              <a:rPr lang="cs-CZ" dirty="0">
                <a:solidFill>
                  <a:schemeClr val="tx1"/>
                </a:solidFill>
              </a:rPr>
              <a:t>2018;379:2097–107.</a:t>
            </a:r>
          </a:p>
          <a:p>
            <a:endParaRPr lang="cs-CZ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E36ACFE-FF90-4FAF-8943-FCB9CD38C3BE}"/>
              </a:ext>
            </a:extLst>
          </p:cNvPr>
          <p:cNvSpPr txBox="1"/>
          <p:nvPr/>
        </p:nvSpPr>
        <p:spPr>
          <a:xfrm>
            <a:off x="7573297" y="2032696"/>
            <a:ext cx="947135" cy="6295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54,7%</a:t>
            </a:r>
            <a:r>
              <a:rPr lang="cs-CZ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průměrná redukce LDL-C  po 4 letech</a:t>
            </a:r>
            <a:endParaRPr lang="cs-CZ" sz="11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51B12B-CFB5-5A45-86D6-00825401FC54}"/>
              </a:ext>
            </a:extLst>
          </p:cNvPr>
          <p:cNvSpPr txBox="1"/>
          <p:nvPr/>
        </p:nvSpPr>
        <p:spPr>
          <a:xfrm>
            <a:off x="7906042" y="1470053"/>
            <a:ext cx="31699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cs-CZ" dirty="0"/>
              <a:t>Placebo + maximálně tolerované statiny</a:t>
            </a:r>
          </a:p>
          <a:p>
            <a:r>
              <a:rPr lang="cs-CZ" dirty="0"/>
              <a:t>101 mg/dl = 2,6 </a:t>
            </a:r>
            <a:r>
              <a:rPr lang="cs-CZ" dirty="0" err="1"/>
              <a:t>mmol</a:t>
            </a:r>
            <a:r>
              <a:rPr lang="cs-CZ" dirty="0"/>
              <a:t>/l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BA4379-4007-5646-A2E6-66B47071007E}"/>
              </a:ext>
            </a:extLst>
          </p:cNvPr>
          <p:cNvSpPr txBox="1"/>
          <p:nvPr/>
        </p:nvSpPr>
        <p:spPr>
          <a:xfrm>
            <a:off x="8046865" y="3234213"/>
            <a:ext cx="328782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/>
              <a:t>PRALUENT + maximálně tolerované statiny</a:t>
            </a:r>
          </a:p>
          <a:p>
            <a:r>
              <a:rPr lang="cs-CZ" sz="1400" dirty="0"/>
              <a:t>53 mg/dl = 1,37 </a:t>
            </a:r>
            <a:r>
              <a:rPr lang="cs-CZ" sz="1400" dirty="0" err="1"/>
              <a:t>mmol</a:t>
            </a:r>
            <a:r>
              <a:rPr lang="cs-CZ" sz="1400" dirty="0"/>
              <a:t>/l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CC2B42F-0499-5441-B24C-11E45C96A9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3485" y="63368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6278116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row: Down 9">
            <a:extLst>
              <a:ext uri="{FF2B5EF4-FFF2-40B4-BE49-F238E27FC236}">
                <a16:creationId xmlns:a16="http://schemas.microsoft.com/office/drawing/2014/main" id="{B8AE6039-BDEA-41E8-B55B-1C5C76AD8E16}"/>
              </a:ext>
            </a:extLst>
          </p:cNvPr>
          <p:cNvSpPr/>
          <p:nvPr/>
        </p:nvSpPr>
        <p:spPr>
          <a:xfrm>
            <a:off x="7453412" y="3400679"/>
            <a:ext cx="2753286" cy="1300218"/>
          </a:xfrm>
          <a:prstGeom prst="downArrow">
            <a:avLst>
              <a:gd name="adj1" fmla="val 70411"/>
              <a:gd name="adj2" fmla="val 31896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6CEE38-BEA9-471B-892B-FE75BDFE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139664"/>
            <a:ext cx="11411053" cy="810204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  <a:latin typeface="+mn-lt"/>
              </a:rPr>
              <a:t>Vliv </a:t>
            </a:r>
            <a:r>
              <a:rPr lang="cs-CZ" sz="3200" b="1" dirty="0" err="1">
                <a:solidFill>
                  <a:srgbClr val="FF0000"/>
                </a:solidFill>
                <a:latin typeface="+mn-lt"/>
              </a:rPr>
              <a:t>alirocumabu</a:t>
            </a:r>
            <a:r>
              <a:rPr lang="cs-CZ" sz="3200" b="1" dirty="0">
                <a:solidFill>
                  <a:srgbClr val="FF0000"/>
                </a:solidFill>
                <a:latin typeface="+mn-lt"/>
              </a:rPr>
              <a:t> na riziko MACE (primární endpoint) a na snížením mortality ze všech příčin </a:t>
            </a:r>
            <a:r>
              <a:rPr lang="cs-CZ" sz="32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ve studii ODYSSEY OUTCOMES</a:t>
            </a:r>
            <a:endParaRPr lang="en-GB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DB1DF6-C9F3-4EF1-9739-C956444536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915" y="6332481"/>
            <a:ext cx="11411054" cy="488201"/>
          </a:xfrm>
        </p:spPr>
        <p:txBody>
          <a:bodyPr/>
          <a:lstStyle/>
          <a:p>
            <a:r>
              <a:rPr lang="da-DK" dirty="0">
                <a:solidFill>
                  <a:schemeClr val="tx1"/>
                </a:solidFill>
              </a:rPr>
              <a:t>1. </a:t>
            </a: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PRALUENT</a:t>
            </a:r>
            <a:r>
              <a:rPr lang="en-GB" spc="-7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30" dirty="0">
                <a:solidFill>
                  <a:schemeClr val="tx1"/>
                </a:solidFill>
                <a:latin typeface="Arial"/>
                <a:cs typeface="Arial"/>
              </a:rPr>
              <a:t>(alirocumab)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35" dirty="0">
                <a:solidFill>
                  <a:schemeClr val="tx1"/>
                </a:solidFill>
                <a:latin typeface="Arial"/>
                <a:cs typeface="Arial"/>
              </a:rPr>
              <a:t>Souhrn údajů o přípravku</a:t>
            </a: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-25" dirty="0">
                <a:solidFill>
                  <a:schemeClr val="tx1"/>
                </a:solidFill>
                <a:latin typeface="Arial"/>
                <a:cs typeface="Arial"/>
              </a:rPr>
              <a:t>Paříž, Francie</a:t>
            </a:r>
            <a:r>
              <a:rPr lang="en-GB" spc="-5" dirty="0">
                <a:solidFill>
                  <a:schemeClr val="tx1"/>
                </a:solidFill>
                <a:latin typeface="Arial"/>
                <a:cs typeface="Arial"/>
              </a:rPr>
              <a:t>:</a:t>
            </a:r>
            <a:r>
              <a:rPr lang="en-GB" spc="-7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15" dirty="0">
                <a:solidFill>
                  <a:schemeClr val="tx1"/>
                </a:solidFill>
                <a:latin typeface="Arial"/>
                <a:cs typeface="Arial"/>
              </a:rPr>
              <a:t>sanofi-aventis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30" dirty="0">
                <a:solidFill>
                  <a:schemeClr val="tx1"/>
                </a:solidFill>
                <a:latin typeface="Arial"/>
                <a:cs typeface="Arial"/>
              </a:rPr>
              <a:t>groupe;</a:t>
            </a:r>
            <a:r>
              <a:rPr lang="en-GB" spc="-7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cs-CZ" spc="-70" dirty="0">
                <a:solidFill>
                  <a:schemeClr val="tx1"/>
                </a:solidFill>
                <a:latin typeface="Arial"/>
                <a:cs typeface="Arial"/>
              </a:rPr>
              <a:t>Srpen </a:t>
            </a:r>
            <a:r>
              <a:rPr lang="en-GB" spc="30" dirty="0">
                <a:solidFill>
                  <a:schemeClr val="tx1"/>
                </a:solidFill>
                <a:latin typeface="Arial"/>
                <a:cs typeface="Arial"/>
              </a:rPr>
              <a:t>2020.</a:t>
            </a:r>
            <a:endParaRPr lang="en-GB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da-DK" dirty="0">
                <a:solidFill>
                  <a:schemeClr val="tx1"/>
                </a:solidFill>
              </a:rPr>
              <a:t>2. Schwarz GG, et al. N Engl J Med. 2018;379:2097–107.</a:t>
            </a:r>
          </a:p>
          <a:p>
            <a:r>
              <a:rPr lang="da-DK" dirty="0">
                <a:solidFill>
                  <a:schemeClr val="tx1"/>
                </a:solidFill>
              </a:rPr>
              <a:t>3. </a:t>
            </a:r>
            <a:r>
              <a:rPr lang="en-GB" spc="25" dirty="0">
                <a:solidFill>
                  <a:schemeClr val="tx1"/>
                </a:solidFill>
                <a:latin typeface="Arial"/>
                <a:cs typeface="Arial"/>
              </a:rPr>
              <a:t>Steg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-45" dirty="0">
                <a:solidFill>
                  <a:schemeClr val="tx1"/>
                </a:solidFill>
                <a:latin typeface="Arial"/>
                <a:cs typeface="Arial"/>
              </a:rPr>
              <a:t>PG,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-5" dirty="0">
                <a:solidFill>
                  <a:schemeClr val="tx1"/>
                </a:solidFill>
                <a:latin typeface="Arial"/>
                <a:cs typeface="Arial"/>
              </a:rPr>
              <a:t>Szarek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-25" dirty="0">
                <a:solidFill>
                  <a:schemeClr val="tx1"/>
                </a:solidFill>
                <a:latin typeface="Arial"/>
                <a:cs typeface="Arial"/>
              </a:rPr>
              <a:t>M,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50" dirty="0">
                <a:solidFill>
                  <a:schemeClr val="tx1"/>
                </a:solidFill>
                <a:latin typeface="Arial"/>
                <a:cs typeface="Arial"/>
              </a:rPr>
              <a:t>Bhatt</a:t>
            </a:r>
            <a:r>
              <a:rPr lang="en-GB" spc="-6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DL,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70" dirty="0">
                <a:solidFill>
                  <a:schemeClr val="tx1"/>
                </a:solidFill>
                <a:latin typeface="Arial"/>
                <a:cs typeface="Arial"/>
              </a:rPr>
              <a:t>et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-25" dirty="0">
                <a:solidFill>
                  <a:schemeClr val="tx1"/>
                </a:solidFill>
                <a:latin typeface="Arial"/>
                <a:cs typeface="Arial"/>
              </a:rPr>
              <a:t>al.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45" dirty="0">
                <a:solidFill>
                  <a:schemeClr val="tx1"/>
                </a:solidFill>
                <a:latin typeface="Arial"/>
                <a:cs typeface="Arial"/>
              </a:rPr>
              <a:t>Effect</a:t>
            </a:r>
            <a:r>
              <a:rPr lang="en-GB" spc="-6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80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30" dirty="0">
                <a:solidFill>
                  <a:schemeClr val="tx1"/>
                </a:solidFill>
                <a:latin typeface="Arial"/>
                <a:cs typeface="Arial"/>
              </a:rPr>
              <a:t>alirocumab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60" dirty="0">
                <a:solidFill>
                  <a:schemeClr val="tx1"/>
                </a:solidFill>
                <a:latin typeface="Arial"/>
                <a:cs typeface="Arial"/>
              </a:rPr>
              <a:t>on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50" dirty="0">
                <a:solidFill>
                  <a:schemeClr val="tx1"/>
                </a:solidFill>
                <a:latin typeface="Arial"/>
                <a:cs typeface="Arial"/>
              </a:rPr>
              <a:t>mortality</a:t>
            </a:r>
            <a:r>
              <a:rPr lang="en-GB" spc="-6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35" dirty="0">
                <a:solidFill>
                  <a:schemeClr val="tx1"/>
                </a:solidFill>
                <a:latin typeface="Arial"/>
                <a:cs typeface="Arial"/>
              </a:rPr>
              <a:t>after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30" dirty="0">
                <a:solidFill>
                  <a:schemeClr val="tx1"/>
                </a:solidFill>
                <a:latin typeface="Arial"/>
                <a:cs typeface="Arial"/>
              </a:rPr>
              <a:t>acute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35" dirty="0">
                <a:solidFill>
                  <a:schemeClr val="tx1"/>
                </a:solidFill>
                <a:latin typeface="Arial"/>
                <a:cs typeface="Arial"/>
              </a:rPr>
              <a:t>coronary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15" dirty="0">
                <a:solidFill>
                  <a:schemeClr val="tx1"/>
                </a:solidFill>
                <a:latin typeface="Arial"/>
                <a:cs typeface="Arial"/>
              </a:rPr>
              <a:t>syndromes:</a:t>
            </a:r>
            <a:r>
              <a:rPr lang="en-GB" spc="-6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20" dirty="0">
                <a:solidFill>
                  <a:schemeClr val="tx1"/>
                </a:solidFill>
                <a:latin typeface="Arial"/>
                <a:cs typeface="Arial"/>
              </a:rPr>
              <a:t>an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-10" dirty="0">
                <a:solidFill>
                  <a:schemeClr val="tx1"/>
                </a:solidFill>
                <a:latin typeface="Arial"/>
                <a:cs typeface="Arial"/>
              </a:rPr>
              <a:t>analysis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80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55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lang="en-GB" spc="-6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15" dirty="0">
                <a:solidFill>
                  <a:schemeClr val="tx1"/>
                </a:solidFill>
                <a:latin typeface="Arial"/>
                <a:cs typeface="Arial"/>
              </a:rPr>
              <a:t>Odyssey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30" dirty="0">
                <a:solidFill>
                  <a:schemeClr val="tx1"/>
                </a:solidFill>
                <a:latin typeface="Arial"/>
                <a:cs typeface="Arial"/>
              </a:rPr>
              <a:t>Outcomes </a:t>
            </a:r>
            <a:r>
              <a:rPr lang="en-GB" spc="35" dirty="0">
                <a:solidFill>
                  <a:schemeClr val="tx1"/>
                </a:solidFill>
                <a:latin typeface="Arial"/>
                <a:cs typeface="Arial"/>
              </a:rPr>
              <a:t>randomized</a:t>
            </a:r>
            <a:r>
              <a:rPr lang="en-GB" spc="-7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10" dirty="0">
                <a:solidFill>
                  <a:schemeClr val="tx1"/>
                </a:solidFill>
                <a:latin typeface="Arial"/>
                <a:cs typeface="Arial"/>
              </a:rPr>
              <a:t>clinical</a:t>
            </a:r>
            <a:r>
              <a:rPr lang="en-GB" spc="-7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10" dirty="0">
                <a:solidFill>
                  <a:schemeClr val="tx1"/>
                </a:solidFill>
                <a:latin typeface="Arial"/>
                <a:cs typeface="Arial"/>
              </a:rPr>
              <a:t>trial.</a:t>
            </a:r>
            <a:r>
              <a:rPr lang="en-GB" spc="-7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i="1" spc="10" dirty="0">
                <a:solidFill>
                  <a:schemeClr val="tx1"/>
                </a:solidFill>
                <a:latin typeface="Arial"/>
                <a:cs typeface="Arial"/>
              </a:rPr>
              <a:t>Circulation</a:t>
            </a:r>
            <a:r>
              <a:rPr lang="en-GB" spc="10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  <a:r>
              <a:rPr lang="en-GB" spc="-7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-50" dirty="0">
                <a:solidFill>
                  <a:schemeClr val="tx1"/>
                </a:solidFill>
                <a:latin typeface="Arial"/>
                <a:cs typeface="Arial"/>
              </a:rPr>
              <a:t>2019;140(2):103-112,</a:t>
            </a:r>
            <a:r>
              <a:rPr lang="en-GB" spc="-7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1-35.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32E9C94-C9F6-4292-9ED2-450FC6657D7C}"/>
              </a:ext>
            </a:extLst>
          </p:cNvPr>
          <p:cNvSpPr/>
          <p:nvPr/>
        </p:nvSpPr>
        <p:spPr>
          <a:xfrm>
            <a:off x="4093030" y="3389048"/>
            <a:ext cx="2753286" cy="1311849"/>
          </a:xfrm>
          <a:prstGeom prst="downArrow">
            <a:avLst>
              <a:gd name="adj1" fmla="val 70411"/>
              <a:gd name="adj2" fmla="val 31138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EEF60D-334B-48EB-8992-9823E9C66152}"/>
              </a:ext>
            </a:extLst>
          </p:cNvPr>
          <p:cNvSpPr txBox="1"/>
          <p:nvPr/>
        </p:nvSpPr>
        <p:spPr>
          <a:xfrm>
            <a:off x="4379088" y="3400679"/>
            <a:ext cx="2099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24% 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RRR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HR 0,76</a:t>
            </a:r>
            <a:b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 (95% CI: 0,65, 0,87)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9AD258-3E4F-4750-87FB-4CBED29B3186}"/>
              </a:ext>
            </a:extLst>
          </p:cNvPr>
          <p:cNvSpPr txBox="1"/>
          <p:nvPr/>
        </p:nvSpPr>
        <p:spPr>
          <a:xfrm>
            <a:off x="7739918" y="3389048"/>
            <a:ext cx="2184768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29% 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RRR</a:t>
            </a:r>
          </a:p>
          <a:p>
            <a:pPr algn="ctr"/>
            <a:r>
              <a:rPr lang="en-GB" sz="1100" dirty="0">
                <a:solidFill>
                  <a:schemeClr val="bg1"/>
                </a:solidFill>
                <a:latin typeface="Calibri" panose="020F0502020204030204" pitchFamily="34" charset="0"/>
              </a:rPr>
              <a:t>(</a:t>
            </a:r>
            <a:r>
              <a:rPr lang="en-GB" sz="1100" i="1" dirty="0">
                <a:solidFill>
                  <a:schemeClr val="bg1"/>
                </a:solidFill>
                <a:latin typeface="Calibri" panose="020F0502020204030204" pitchFamily="34" charset="0"/>
              </a:rPr>
              <a:t>post-hoc</a:t>
            </a:r>
            <a:r>
              <a:rPr lang="en-GB" sz="1100" dirty="0">
                <a:solidFill>
                  <a:schemeClr val="bg1"/>
                </a:solidFill>
                <a:latin typeface="Calibri" panose="020F0502020204030204" pitchFamily="34" charset="0"/>
              </a:rPr>
              <a:t> analysis)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HR 0,71 </a:t>
            </a:r>
            <a:b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(95% CI: 0,56, 0,90)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5C5618-C8EA-48D0-A10F-21D5450BD94B}"/>
              </a:ext>
            </a:extLst>
          </p:cNvPr>
          <p:cNvSpPr txBox="1"/>
          <p:nvPr/>
        </p:nvSpPr>
        <p:spPr>
          <a:xfrm>
            <a:off x="1170812" y="3537140"/>
            <a:ext cx="25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Pacienti s výchozí hodnotou </a:t>
            </a:r>
            <a:r>
              <a:rPr lang="en-GB" sz="2000" b="1" dirty="0">
                <a:solidFill>
                  <a:schemeClr val="accent2"/>
                </a:solidFill>
                <a:latin typeface="Calibri" panose="020F0502020204030204" pitchFamily="34" charset="0"/>
              </a:rPr>
              <a:t>LDL-C </a:t>
            </a:r>
            <a:r>
              <a:rPr lang="en-GB" sz="2000" b="1" dirty="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≥</a:t>
            </a:r>
            <a:r>
              <a:rPr lang="cs-CZ" sz="2000" b="1" dirty="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2,59 </a:t>
            </a:r>
            <a:r>
              <a:rPr lang="cs-CZ" sz="2000" b="1" dirty="0" err="1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mmol</a:t>
            </a:r>
            <a:r>
              <a:rPr lang="cs-CZ" sz="2000" b="1" dirty="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/l</a:t>
            </a:r>
            <a:r>
              <a:rPr lang="en-GB" sz="20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(N=5</a:t>
            </a:r>
            <a:r>
              <a:rPr lang="cs-CZ" sz="20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629)</a:t>
            </a:r>
            <a:r>
              <a:rPr lang="en-GB" sz="2000" b="1" spc="-7" baseline="34722" dirty="0">
                <a:solidFill>
                  <a:srgbClr val="58595B"/>
                </a:solidFill>
                <a:latin typeface="Arial"/>
                <a:cs typeface="Arial"/>
              </a:rPr>
              <a:t>2,3‡</a:t>
            </a:r>
            <a:endParaRPr lang="en-GB" sz="20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EA5A5-7A0C-4020-8B8C-4A9EF607D39B}"/>
              </a:ext>
            </a:extLst>
          </p:cNvPr>
          <p:cNvSpPr txBox="1"/>
          <p:nvPr/>
        </p:nvSpPr>
        <p:spPr>
          <a:xfrm>
            <a:off x="4440174" y="1415106"/>
            <a:ext cx="2020412" cy="551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MACE</a:t>
            </a:r>
            <a:r>
              <a:rPr lang="en-GB" sz="1400" dirty="0">
                <a:solidFill>
                  <a:schemeClr val="tx2"/>
                </a:solidFill>
                <a:latin typeface="Calibri" panose="020F0502020204030204" pitchFamily="34" charset="0"/>
              </a:rPr>
              <a:t>†</a:t>
            </a:r>
            <a:endParaRPr lang="en-GB" sz="20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GB" sz="1200" dirty="0">
                <a:solidFill>
                  <a:schemeClr val="tx2"/>
                </a:solidFill>
                <a:latin typeface="Calibri" panose="020F0502020204030204" pitchFamily="34" charset="0"/>
              </a:rPr>
              <a:t>(</a:t>
            </a:r>
            <a:r>
              <a:rPr lang="cs-CZ" sz="1200" dirty="0">
                <a:solidFill>
                  <a:schemeClr val="tx2"/>
                </a:solidFill>
                <a:latin typeface="Calibri" panose="020F0502020204030204" pitchFamily="34" charset="0"/>
              </a:rPr>
              <a:t>primární </a:t>
            </a:r>
            <a:r>
              <a:rPr lang="en-GB" sz="1200" dirty="0">
                <a:solidFill>
                  <a:schemeClr val="tx2"/>
                </a:solidFill>
                <a:latin typeface="Calibri" panose="020F0502020204030204" pitchFamily="34" charset="0"/>
              </a:rPr>
              <a:t>endpoint)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F532FD-C58D-4493-BFB3-8423A2D5E343}"/>
              </a:ext>
            </a:extLst>
          </p:cNvPr>
          <p:cNvSpPr/>
          <p:nvPr/>
        </p:nvSpPr>
        <p:spPr>
          <a:xfrm>
            <a:off x="4481387" y="2016814"/>
            <a:ext cx="1976572" cy="1301766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AB07F3-6EC3-449F-97D1-72C78BB13157}"/>
              </a:ext>
            </a:extLst>
          </p:cNvPr>
          <p:cNvSpPr txBox="1"/>
          <p:nvPr/>
        </p:nvSpPr>
        <p:spPr>
          <a:xfrm>
            <a:off x="4464599" y="2121453"/>
            <a:ext cx="1971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15% </a:t>
            </a:r>
            <a:r>
              <a:rPr lang="en-GB" sz="2000" b="1" dirty="0">
                <a:solidFill>
                  <a:schemeClr val="accent5"/>
                </a:solidFill>
                <a:latin typeface="Calibri" panose="020F0502020204030204" pitchFamily="34" charset="0"/>
              </a:rPr>
              <a:t>RRR</a:t>
            </a:r>
          </a:p>
          <a:p>
            <a:pPr algn="ctr"/>
            <a:r>
              <a:rPr lang="en-GB" sz="1200" i="1" dirty="0">
                <a:solidFill>
                  <a:schemeClr val="accent5"/>
                </a:solidFill>
                <a:latin typeface="Calibri" panose="020F0502020204030204" pitchFamily="34" charset="0"/>
              </a:rPr>
              <a:t>HR 0,85 (95% CI: 0,78, 0,93)</a:t>
            </a:r>
          </a:p>
          <a:p>
            <a:pPr algn="ctr"/>
            <a:r>
              <a:rPr lang="en-GB" sz="1200" i="1" dirty="0">
                <a:solidFill>
                  <a:schemeClr val="accent5"/>
                </a:solidFill>
                <a:latin typeface="Calibri" panose="020F0502020204030204" pitchFamily="34" charset="0"/>
              </a:rPr>
              <a:t>P=0,0003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1CCCB3-DB98-4C43-8488-C8D21801BFF2}"/>
              </a:ext>
            </a:extLst>
          </p:cNvPr>
          <p:cNvSpPr/>
          <p:nvPr/>
        </p:nvSpPr>
        <p:spPr>
          <a:xfrm>
            <a:off x="7819222" y="2032427"/>
            <a:ext cx="1980000" cy="130176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F6F219-7B21-4AC1-BC84-7A3731E4865C}"/>
              </a:ext>
            </a:extLst>
          </p:cNvPr>
          <p:cNvSpPr txBox="1"/>
          <p:nvPr/>
        </p:nvSpPr>
        <p:spPr>
          <a:xfrm>
            <a:off x="7844274" y="2121453"/>
            <a:ext cx="1971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/>
                </a:solidFill>
                <a:latin typeface="Calibri" panose="020F0502020204030204" pitchFamily="34" charset="0"/>
              </a:rPr>
              <a:t>15% </a:t>
            </a:r>
            <a:r>
              <a:rPr lang="en-GB" sz="2000" b="1" dirty="0">
                <a:solidFill>
                  <a:schemeClr val="accent5"/>
                </a:solidFill>
                <a:latin typeface="Calibri" panose="020F0502020204030204" pitchFamily="34" charset="0"/>
              </a:rPr>
              <a:t>RRR</a:t>
            </a:r>
          </a:p>
          <a:p>
            <a:pPr algn="ctr"/>
            <a:r>
              <a:rPr lang="en-GB" sz="1200" i="1" dirty="0">
                <a:solidFill>
                  <a:schemeClr val="accent5"/>
                </a:solidFill>
                <a:latin typeface="Calibri" panose="020F0502020204030204" pitchFamily="34" charset="0"/>
              </a:rPr>
              <a:t>HR 0,85 (95% CI: 0,73, 0,98)</a:t>
            </a:r>
          </a:p>
          <a:p>
            <a:pPr algn="ctr"/>
            <a:r>
              <a:rPr lang="en-GB" sz="1200" i="1" dirty="0">
                <a:solidFill>
                  <a:schemeClr val="accent5"/>
                </a:solidFill>
                <a:latin typeface="Calibri" panose="020F0502020204030204" pitchFamily="34" charset="0"/>
              </a:rPr>
              <a:t>P=0,0261*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E9ADB3-F024-42FC-BE8C-293A632A5198}"/>
              </a:ext>
            </a:extLst>
          </p:cNvPr>
          <p:cNvSpPr txBox="1"/>
          <p:nvPr/>
        </p:nvSpPr>
        <p:spPr>
          <a:xfrm>
            <a:off x="1170812" y="2307106"/>
            <a:ext cx="2810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2"/>
                </a:solidFill>
                <a:latin typeface="Calibri" panose="020F0502020204030204" pitchFamily="34" charset="0"/>
              </a:rPr>
              <a:t>Celková populace studie</a:t>
            </a:r>
            <a:endParaRPr lang="en-GB" sz="2000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r>
              <a:rPr lang="en-GB" sz="20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(N=18</a:t>
            </a:r>
            <a:r>
              <a:rPr lang="cs-CZ" sz="20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924)</a:t>
            </a:r>
            <a:r>
              <a:rPr lang="en-GB" sz="2000" b="1" baseline="30000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en-GB" sz="2000" b="1" baseline="300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EA5357-8089-2349-BFDC-6E3EC4849133}"/>
              </a:ext>
            </a:extLst>
          </p:cNvPr>
          <p:cNvSpPr txBox="1"/>
          <p:nvPr/>
        </p:nvSpPr>
        <p:spPr>
          <a:xfrm>
            <a:off x="7093937" y="1415106"/>
            <a:ext cx="3397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Celková mortalita</a:t>
            </a:r>
          </a:p>
          <a:p>
            <a:pPr algn="ctr"/>
            <a:r>
              <a:rPr lang="cs-CZ" sz="1200" dirty="0">
                <a:solidFill>
                  <a:schemeClr val="tx2"/>
                </a:solidFill>
                <a:latin typeface="Calibri" panose="020F0502020204030204" pitchFamily="34" charset="0"/>
              </a:rPr>
              <a:t>(sekundární endpoint)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D75269-96BC-804B-AEB0-F678F628CDFA}"/>
              </a:ext>
            </a:extLst>
          </p:cNvPr>
          <p:cNvSpPr txBox="1"/>
          <p:nvPr/>
        </p:nvSpPr>
        <p:spPr>
          <a:xfrm>
            <a:off x="4379088" y="4743683"/>
            <a:ext cx="2240787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200" i="1" dirty="0">
                <a:solidFill>
                  <a:schemeClr val="tx2"/>
                </a:solidFill>
                <a:latin typeface="Calibri" panose="020F0502020204030204" pitchFamily="34" charset="0"/>
              </a:rPr>
              <a:t>Hodnota P pro interakci</a:t>
            </a:r>
            <a:r>
              <a:rPr lang="cs-CZ" sz="1200" baseline="35353" dirty="0">
                <a:solidFill>
                  <a:srgbClr val="58595B"/>
                </a:solidFill>
                <a:latin typeface="Arial"/>
                <a:cs typeface="Arial"/>
              </a:rPr>
              <a:t>§</a:t>
            </a:r>
            <a:r>
              <a:rPr lang="cs-CZ" sz="1200" i="1" dirty="0">
                <a:solidFill>
                  <a:schemeClr val="tx2"/>
                </a:solidFill>
                <a:latin typeface="Calibri" panose="020F0502020204030204" pitchFamily="34" charset="0"/>
              </a:rPr>
              <a:t>: p=0,09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0AA953-A813-454A-93A1-5211C632F99E}"/>
              </a:ext>
            </a:extLst>
          </p:cNvPr>
          <p:cNvSpPr txBox="1"/>
          <p:nvPr/>
        </p:nvSpPr>
        <p:spPr>
          <a:xfrm>
            <a:off x="7778810" y="4743683"/>
            <a:ext cx="2336740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200" i="1" dirty="0">
                <a:solidFill>
                  <a:schemeClr val="tx2"/>
                </a:solidFill>
                <a:latin typeface="Calibri" panose="020F0502020204030204" pitchFamily="34" charset="0"/>
              </a:rPr>
              <a:t>Hodnota P pro interakci</a:t>
            </a:r>
            <a:r>
              <a:rPr lang="en-GB" sz="1200" i="1" baseline="35353" dirty="0">
                <a:solidFill>
                  <a:srgbClr val="58595B"/>
                </a:solidFill>
                <a:latin typeface="Arial"/>
                <a:cs typeface="Arial"/>
              </a:rPr>
              <a:t>§</a:t>
            </a:r>
            <a:r>
              <a:rPr lang="en-GB" sz="1200" i="1" dirty="0">
                <a:solidFill>
                  <a:schemeClr val="tx2"/>
                </a:solidFill>
                <a:latin typeface="Calibri" panose="020F0502020204030204" pitchFamily="34" charset="0"/>
              </a:rPr>
              <a:t>: p=0,12</a:t>
            </a:r>
          </a:p>
        </p:txBody>
      </p:sp>
      <p:sp>
        <p:nvSpPr>
          <p:cNvPr id="28" name="object 40">
            <a:extLst>
              <a:ext uri="{FF2B5EF4-FFF2-40B4-BE49-F238E27FC236}">
                <a16:creationId xmlns:a16="http://schemas.microsoft.com/office/drawing/2014/main" id="{F8530EB7-407B-5744-A55F-2E1FD95463F9}"/>
              </a:ext>
            </a:extLst>
          </p:cNvPr>
          <p:cNvSpPr txBox="1"/>
          <p:nvPr/>
        </p:nvSpPr>
        <p:spPr>
          <a:xfrm>
            <a:off x="479426" y="5153256"/>
            <a:ext cx="6614512" cy="7950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cs-CZ" sz="1000" spc="50" dirty="0">
                <a:solidFill>
                  <a:srgbClr val="58595B"/>
                </a:solidFill>
                <a:latin typeface="Arial"/>
                <a:cs typeface="Arial"/>
              </a:rPr>
              <a:t>*Pouze s nominální statistickou významností při hierarchickém testování (HR 0,85, 95% CI 0,73, 0,98)</a:t>
            </a:r>
            <a:r>
              <a:rPr lang="cs-CZ" sz="1000" spc="-10" dirty="0">
                <a:solidFill>
                  <a:srgbClr val="58595B"/>
                </a:solidFill>
                <a:latin typeface="Arial"/>
                <a:cs typeface="Arial"/>
              </a:rPr>
              <a:t>.</a:t>
            </a:r>
            <a:r>
              <a:rPr lang="cs-CZ" sz="1000" spc="-10" baseline="30000" dirty="0">
                <a:solidFill>
                  <a:srgbClr val="58595B"/>
                </a:solidFill>
                <a:latin typeface="Arial"/>
                <a:cs typeface="Arial"/>
              </a:rPr>
              <a:t>2</a:t>
            </a:r>
            <a:endParaRPr lang="cs-CZ" sz="1000" baseline="30000" dirty="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lang="cs-CZ" sz="1000" spc="-15" baseline="30000" dirty="0">
                <a:solidFill>
                  <a:srgbClr val="58595B"/>
                </a:solidFill>
                <a:latin typeface="Arial"/>
                <a:cs typeface="Arial"/>
              </a:rPr>
              <a:t>†</a:t>
            </a:r>
            <a:r>
              <a:rPr lang="cs-CZ" sz="1000" spc="-15" dirty="0">
                <a:solidFill>
                  <a:srgbClr val="58595B"/>
                </a:solidFill>
                <a:latin typeface="Arial"/>
                <a:cs typeface="Arial"/>
              </a:rPr>
              <a:t>Závažné kardiovaskulární příhody (MACE) = primární kompozitní endpoint zahrnující úmrtí na ICHS, nefatální infarkt myokardu, fatální a nefatální ischemickou cévní mozkovou příhodu a nestabilní anginu pectoris vyžadující hospitalizaci</a:t>
            </a:r>
            <a:r>
              <a:rPr lang="cs-CZ" sz="1000" spc="10" dirty="0">
                <a:solidFill>
                  <a:srgbClr val="58595B"/>
                </a:solidFill>
                <a:latin typeface="Arial"/>
                <a:cs typeface="Arial"/>
              </a:rPr>
              <a:t>.</a:t>
            </a:r>
            <a:endParaRPr lang="cs-CZ" sz="1000" dirty="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lang="cs-CZ" sz="825" spc="-89" baseline="35353" dirty="0">
                <a:solidFill>
                  <a:srgbClr val="58595B"/>
                </a:solidFill>
                <a:latin typeface="Arial"/>
                <a:cs typeface="Arial"/>
              </a:rPr>
              <a:t>‡</a:t>
            </a:r>
            <a:r>
              <a:rPr lang="cs-CZ" sz="825" spc="-157" baseline="35353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lang="cs-CZ" sz="1000" spc="45" dirty="0">
                <a:solidFill>
                  <a:srgbClr val="58595B"/>
                </a:solidFill>
                <a:latin typeface="Arial"/>
                <a:cs typeface="Arial"/>
              </a:rPr>
              <a:t>Z předem specifikované analýzy podskupin podle výchozí hodnoty LDL-C ≥100 mg / dl (N=5 629)</a:t>
            </a:r>
            <a:r>
              <a:rPr lang="cs-CZ" sz="1000" spc="20" dirty="0">
                <a:solidFill>
                  <a:srgbClr val="58595B"/>
                </a:solidFill>
                <a:latin typeface="Arial"/>
                <a:cs typeface="Arial"/>
              </a:rPr>
              <a:t>.</a:t>
            </a:r>
            <a:endParaRPr lang="cs-CZ" sz="1000" dirty="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cs-CZ" sz="825" spc="37" baseline="35353" dirty="0">
                <a:solidFill>
                  <a:srgbClr val="58595B"/>
                </a:solidFill>
                <a:latin typeface="Arial"/>
                <a:cs typeface="Arial"/>
              </a:rPr>
              <a:t>§</a:t>
            </a:r>
            <a:r>
              <a:rPr lang="cs-CZ" sz="1000" spc="25" dirty="0">
                <a:solidFill>
                  <a:srgbClr val="58595B"/>
                </a:solidFill>
                <a:latin typeface="Arial"/>
                <a:cs typeface="Arial"/>
              </a:rPr>
              <a:t>Hodnota P pro interakci k posouzení interakce mezi léčbou a výchozí hladinou LDL-C</a:t>
            </a:r>
            <a:r>
              <a:rPr lang="cs-CZ" sz="1000" spc="-15" dirty="0">
                <a:solidFill>
                  <a:srgbClr val="58595B"/>
                </a:solidFill>
                <a:latin typeface="Arial"/>
                <a:cs typeface="Arial"/>
              </a:rPr>
              <a:t>.</a:t>
            </a:r>
            <a:endParaRPr lang="cs-CZ" sz="1000" dirty="0">
              <a:latin typeface="Arial"/>
              <a:cs typeface="Arial"/>
            </a:endParaRP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4791B86B-08E1-2F47-BC67-BF6C1E427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3485" y="63368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82536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4759" y="144275"/>
            <a:ext cx="11487032" cy="983324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  <a:latin typeface="+mn-lt"/>
              </a:rPr>
              <a:t>Vliv léčby </a:t>
            </a:r>
            <a:r>
              <a:rPr lang="cs-CZ" sz="3600" b="1" dirty="0" err="1">
                <a:solidFill>
                  <a:srgbClr val="FF0000"/>
                </a:solidFill>
                <a:latin typeface="+mn-lt"/>
              </a:rPr>
              <a:t>alirocumabem</a:t>
            </a:r>
            <a:r>
              <a:rPr lang="cs-CZ" sz="3600" b="1" dirty="0">
                <a:solidFill>
                  <a:srgbClr val="FF0000"/>
                </a:solidFill>
                <a:latin typeface="+mn-lt"/>
              </a:rPr>
              <a:t> na výskyt úmrtí ze všech příčin, KV úmrtí a non-KV úmrtí </a:t>
            </a:r>
            <a:r>
              <a:rPr lang="cs-CZ" sz="36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ve studii ODYSSEY OUTCOMES </a:t>
            </a:r>
            <a:endParaRPr lang="cs-CZ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F8F14C67-5DAA-4835-A609-FC035342B349}"/>
              </a:ext>
            </a:extLst>
          </p:cNvPr>
          <p:cNvSpPr/>
          <p:nvPr/>
        </p:nvSpPr>
        <p:spPr>
          <a:xfrm>
            <a:off x="350262" y="1904999"/>
            <a:ext cx="332421" cy="655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F2EC20E2-3DB7-42C8-89FF-05A3D87D4133}"/>
              </a:ext>
            </a:extLst>
          </p:cNvPr>
          <p:cNvSpPr txBox="1"/>
          <p:nvPr/>
        </p:nvSpPr>
        <p:spPr>
          <a:xfrm rot="16200000">
            <a:off x="-1473048" y="3254768"/>
            <a:ext cx="3578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cs-CZ" sz="1200" b="1" dirty="0">
                <a:solidFill>
                  <a:srgbClr val="676767"/>
                </a:solidFill>
                <a:latin typeface="Calibri" panose="020F0502020204030204" pitchFamily="34" charset="0"/>
              </a:rPr>
              <a:t>Úmrtí ze všech příčin, KV úmrtí a non-KV úmrtí (%)</a:t>
            </a:r>
            <a:endParaRPr kumimoji="0" lang="cs-CZ" sz="1200" b="1" i="0" u="none" strike="noStrike" kern="1200" cap="none" spc="0" normalizeH="0" baseline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BA02072-522D-4D27-9A3F-5A7EFDE48781}"/>
              </a:ext>
            </a:extLst>
          </p:cNvPr>
          <p:cNvGrpSpPr/>
          <p:nvPr/>
        </p:nvGrpSpPr>
        <p:grpSpPr>
          <a:xfrm>
            <a:off x="591699" y="1718787"/>
            <a:ext cx="4815760" cy="3817870"/>
            <a:chOff x="977165" y="1717985"/>
            <a:chExt cx="5488334" cy="3752671"/>
          </a:xfrm>
        </p:grpSpPr>
        <p:pic>
          <p:nvPicPr>
            <p:cNvPr id="144" name="Picture 143" descr="A picture containing outdoor, sky, flying&#10;&#10;Description automatically generated">
              <a:extLst>
                <a:ext uri="{FF2B5EF4-FFF2-40B4-BE49-F238E27FC236}">
                  <a16:creationId xmlns:a16="http://schemas.microsoft.com/office/drawing/2014/main" id="{93B30018-73D7-41D8-BAC8-C3C056F6F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048" y="1788824"/>
              <a:ext cx="5100796" cy="3104641"/>
            </a:xfrm>
            <a:prstGeom prst="rect">
              <a:avLst/>
            </a:prstGeom>
          </p:spPr>
        </p:pic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D557C328-D583-4C74-B99C-973077CB01A7}"/>
                </a:ext>
              </a:extLst>
            </p:cNvPr>
            <p:cNvGrpSpPr/>
            <p:nvPr/>
          </p:nvGrpSpPr>
          <p:grpSpPr>
            <a:xfrm>
              <a:off x="977165" y="1718949"/>
              <a:ext cx="5318856" cy="3451828"/>
              <a:chOff x="6711298" y="1546695"/>
              <a:chExt cx="5526645" cy="3526159"/>
            </a:xfrm>
          </p:grpSpPr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D45871DA-1AC7-43E0-8792-2EA9F20C4F4E}"/>
                  </a:ext>
                </a:extLst>
              </p:cNvPr>
              <p:cNvSpPr/>
              <p:nvPr/>
            </p:nvSpPr>
            <p:spPr>
              <a:xfrm>
                <a:off x="6938854" y="1605283"/>
                <a:ext cx="5257800" cy="3200400"/>
              </a:xfrm>
              <a:custGeom>
                <a:avLst/>
                <a:gdLst>
                  <a:gd name="connsiteX0" fmla="*/ 0 w 5257800"/>
                  <a:gd name="connsiteY0" fmla="*/ 0 h 3200400"/>
                  <a:gd name="connsiteX1" fmla="*/ 0 w 5257800"/>
                  <a:gd name="connsiteY1" fmla="*/ 3200400 h 3200400"/>
                  <a:gd name="connsiteX2" fmla="*/ 5257800 w 5257800"/>
                  <a:gd name="connsiteY2" fmla="*/ 3200400 h 3200400"/>
                  <a:gd name="connsiteX3" fmla="*/ 5257800 w 5257800"/>
                  <a:gd name="connsiteY3" fmla="*/ 3200400 h 3200400"/>
                  <a:gd name="connsiteX4" fmla="*/ 5257800 w 5257800"/>
                  <a:gd name="connsiteY4" fmla="*/ 3200400 h 3200400"/>
                  <a:gd name="connsiteX5" fmla="*/ 5257800 w 5257800"/>
                  <a:gd name="connsiteY5" fmla="*/ 3200400 h 320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7800" h="3200400">
                    <a:moveTo>
                      <a:pt x="0" y="0"/>
                    </a:moveTo>
                    <a:lnTo>
                      <a:pt x="0" y="3200400"/>
                    </a:lnTo>
                    <a:lnTo>
                      <a:pt x="5257800" y="3200400"/>
                    </a:lnTo>
                    <a:lnTo>
                      <a:pt x="5257800" y="3200400"/>
                    </a:lnTo>
                    <a:lnTo>
                      <a:pt x="5257800" y="3200400"/>
                    </a:lnTo>
                    <a:lnTo>
                      <a:pt x="5257800" y="3200400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ECF12351-0F02-4FB6-894D-06B35DEE8BBC}"/>
                  </a:ext>
                </a:extLst>
              </p:cNvPr>
              <p:cNvCxnSpPr>
                <a:endCxn id="147" idx="0"/>
              </p:cNvCxnSpPr>
              <p:nvPr/>
            </p:nvCxnSpPr>
            <p:spPr>
              <a:xfrm flipV="1">
                <a:off x="6938854" y="1605283"/>
                <a:ext cx="0" cy="1662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64524D4B-5C9A-4560-8AA5-7CA8B1088AD2}"/>
                  </a:ext>
                </a:extLst>
              </p:cNvPr>
              <p:cNvCxnSpPr/>
              <p:nvPr/>
            </p:nvCxnSpPr>
            <p:spPr>
              <a:xfrm>
                <a:off x="6872337" y="2032304"/>
                <a:ext cx="71999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1EB87492-0770-4666-BAC2-8EF13F6CA2ED}"/>
                  </a:ext>
                </a:extLst>
              </p:cNvPr>
              <p:cNvCxnSpPr/>
              <p:nvPr/>
            </p:nvCxnSpPr>
            <p:spPr>
              <a:xfrm>
                <a:off x="6869197" y="4804800"/>
                <a:ext cx="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500774A0-4087-4562-A6D3-5360A418A1F3}"/>
                  </a:ext>
                </a:extLst>
              </p:cNvPr>
              <p:cNvCxnSpPr/>
              <p:nvPr/>
            </p:nvCxnSpPr>
            <p:spPr>
              <a:xfrm>
                <a:off x="6864594" y="3404135"/>
                <a:ext cx="72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2D5414CB-9600-4658-B3B6-BDF0897C642C}"/>
                  </a:ext>
                </a:extLst>
              </p:cNvPr>
              <p:cNvCxnSpPr/>
              <p:nvPr/>
            </p:nvCxnSpPr>
            <p:spPr>
              <a:xfrm>
                <a:off x="6854869" y="2981617"/>
                <a:ext cx="72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A8AFA01D-CDD6-44C4-B96F-F3694968C7C3}"/>
                  </a:ext>
                </a:extLst>
              </p:cNvPr>
              <p:cNvCxnSpPr/>
              <p:nvPr/>
            </p:nvCxnSpPr>
            <p:spPr>
              <a:xfrm>
                <a:off x="6869809" y="1610237"/>
                <a:ext cx="71999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49A6FB08-E737-4E8E-A860-5A5FC996FA4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906460" y="4843229"/>
                <a:ext cx="72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0DE4E386-16FB-451D-AF07-BA68D4886D0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229773" y="4999564"/>
                <a:ext cx="7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154EF3C9-1167-49B1-9533-5C9521D5A7C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0853458" y="4844188"/>
                <a:ext cx="72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EB847185-E4B7-4BB4-BB4E-88D0EC5358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01306" y="4804802"/>
                <a:ext cx="0" cy="78366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16A51DEE-254F-4361-A4E5-CD7A0D73D37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535662" y="4847188"/>
                <a:ext cx="72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4419179C-D3EB-437E-A2D8-BFD7553C976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223832" y="4843086"/>
                <a:ext cx="72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835A0968-F32D-4AAF-BF83-F659B977C1D4}"/>
                  </a:ext>
                </a:extLst>
              </p:cNvPr>
              <p:cNvSpPr txBox="1"/>
              <p:nvPr/>
            </p:nvSpPr>
            <p:spPr>
              <a:xfrm>
                <a:off x="6912103" y="4893348"/>
                <a:ext cx="85422" cy="1699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3266E2CD-7648-44F8-912F-1539E6C3C855}"/>
                  </a:ext>
                </a:extLst>
              </p:cNvPr>
              <p:cNvSpPr txBox="1"/>
              <p:nvPr/>
            </p:nvSpPr>
            <p:spPr>
              <a:xfrm>
                <a:off x="8212817" y="4884240"/>
                <a:ext cx="85422" cy="1699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8CFFB2A3-4019-42B2-9E66-CD551FCDE1E3}"/>
                  </a:ext>
                </a:extLst>
              </p:cNvPr>
              <p:cNvSpPr txBox="1"/>
              <p:nvPr/>
            </p:nvSpPr>
            <p:spPr>
              <a:xfrm>
                <a:off x="9515539" y="4896027"/>
                <a:ext cx="117020" cy="1699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1D8A1C1A-73A4-454D-977E-80DD9B63BC31}"/>
                  </a:ext>
                </a:extLst>
              </p:cNvPr>
              <p:cNvSpPr txBox="1"/>
              <p:nvPr/>
            </p:nvSpPr>
            <p:spPr>
              <a:xfrm>
                <a:off x="10838456" y="4902885"/>
                <a:ext cx="117020" cy="1699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1F138936-6670-46AD-AE50-BE3CC1BF302D}"/>
                  </a:ext>
                </a:extLst>
              </p:cNvPr>
              <p:cNvSpPr txBox="1"/>
              <p:nvPr/>
            </p:nvSpPr>
            <p:spPr>
              <a:xfrm>
                <a:off x="12151830" y="4890933"/>
                <a:ext cx="86113" cy="1699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162A60AB-6A2B-4851-A6B1-6C62551D47FC}"/>
                  </a:ext>
                </a:extLst>
              </p:cNvPr>
              <p:cNvSpPr txBox="1"/>
              <p:nvPr/>
            </p:nvSpPr>
            <p:spPr>
              <a:xfrm>
                <a:off x="6711298" y="4735667"/>
                <a:ext cx="85422" cy="1699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16F216E3-40EC-4F96-A46E-31C51048D575}"/>
                  </a:ext>
                </a:extLst>
              </p:cNvPr>
              <p:cNvSpPr txBox="1"/>
              <p:nvPr/>
            </p:nvSpPr>
            <p:spPr>
              <a:xfrm>
                <a:off x="6711299" y="3313667"/>
                <a:ext cx="85422" cy="1699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08E0F56D-6BC0-4D9B-B908-3DEF4FE40C81}"/>
                  </a:ext>
                </a:extLst>
              </p:cNvPr>
              <p:cNvSpPr txBox="1"/>
              <p:nvPr/>
            </p:nvSpPr>
            <p:spPr>
              <a:xfrm>
                <a:off x="6711298" y="2879234"/>
                <a:ext cx="85422" cy="1699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ECC3BDAA-8CA7-4831-AC78-7360E448EEB2}"/>
                  </a:ext>
                </a:extLst>
              </p:cNvPr>
              <p:cNvSpPr txBox="1"/>
              <p:nvPr/>
            </p:nvSpPr>
            <p:spPr>
              <a:xfrm>
                <a:off x="6711298" y="1966084"/>
                <a:ext cx="85422" cy="1699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29D07AA1-D19C-4D3D-9C08-C03BE57CB7D7}"/>
                  </a:ext>
                </a:extLst>
              </p:cNvPr>
              <p:cNvSpPr txBox="1"/>
              <p:nvPr/>
            </p:nvSpPr>
            <p:spPr>
              <a:xfrm>
                <a:off x="6711298" y="1546695"/>
                <a:ext cx="85422" cy="1699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7</a:t>
                </a:r>
              </a:p>
            </p:txBody>
          </p: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2860640D-3FDA-4940-B494-F5C4AC3EA438}"/>
                  </a:ext>
                </a:extLst>
              </p:cNvPr>
              <p:cNvCxnSpPr/>
              <p:nvPr/>
            </p:nvCxnSpPr>
            <p:spPr>
              <a:xfrm>
                <a:off x="6864375" y="4308882"/>
                <a:ext cx="72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D7938842-3020-4863-93D8-F72489FE278B}"/>
                  </a:ext>
                </a:extLst>
              </p:cNvPr>
              <p:cNvSpPr txBox="1"/>
              <p:nvPr/>
            </p:nvSpPr>
            <p:spPr>
              <a:xfrm>
                <a:off x="6711298" y="4218415"/>
                <a:ext cx="85422" cy="1699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A6302BDD-BBC8-4E18-85CE-695477DAC276}"/>
                  </a:ext>
                </a:extLst>
              </p:cNvPr>
              <p:cNvCxnSpPr/>
              <p:nvPr/>
            </p:nvCxnSpPr>
            <p:spPr>
              <a:xfrm>
                <a:off x="6857947" y="3859830"/>
                <a:ext cx="72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C5F8BA78-925F-4523-97C2-86AC30D1D6C8}"/>
                  </a:ext>
                </a:extLst>
              </p:cNvPr>
              <p:cNvSpPr txBox="1"/>
              <p:nvPr/>
            </p:nvSpPr>
            <p:spPr>
              <a:xfrm>
                <a:off x="6711299" y="3769362"/>
                <a:ext cx="85422" cy="1699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01C95CD1-C416-49B7-B08C-0F3B3395D7ED}"/>
                  </a:ext>
                </a:extLst>
              </p:cNvPr>
              <p:cNvCxnSpPr/>
              <p:nvPr/>
            </p:nvCxnSpPr>
            <p:spPr>
              <a:xfrm>
                <a:off x="6866854" y="2486390"/>
                <a:ext cx="72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95BF431D-1A90-4421-A1F4-7229D50F9027}"/>
                  </a:ext>
                </a:extLst>
              </p:cNvPr>
              <p:cNvSpPr txBox="1"/>
              <p:nvPr/>
            </p:nvSpPr>
            <p:spPr>
              <a:xfrm>
                <a:off x="6711298" y="2384008"/>
                <a:ext cx="85422" cy="1699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65F65DC3-4719-4389-AB5A-104BDA6B55ED}"/>
                </a:ext>
              </a:extLst>
            </p:cNvPr>
            <p:cNvSpPr txBox="1"/>
            <p:nvPr/>
          </p:nvSpPr>
          <p:spPr>
            <a:xfrm>
              <a:off x="1193782" y="5198388"/>
              <a:ext cx="5102241" cy="272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cs-CZ" sz="1200" b="1" dirty="0">
                  <a:solidFill>
                    <a:srgbClr val="676767"/>
                  </a:solidFill>
                  <a:latin typeface="Calibri" panose="020F0502020204030204" pitchFamily="34" charset="0"/>
                </a:rPr>
                <a:t>Roky od randomizace</a:t>
              </a:r>
              <a:endParaRPr kumimoji="0" lang="cs-CZ" sz="1200" b="1" i="0" u="none" strike="noStrike" kern="1200" cap="none" spc="0" normalizeH="0" baseline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5A638BA7-78E1-49CD-8340-108BC3AC33F5}"/>
                </a:ext>
              </a:extLst>
            </p:cNvPr>
            <p:cNvSpPr txBox="1"/>
            <p:nvPr/>
          </p:nvSpPr>
          <p:spPr>
            <a:xfrm>
              <a:off x="5574209" y="3457116"/>
              <a:ext cx="776789" cy="249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CV death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39D99E25-2EFD-4CBC-ACE7-876D3073BE36}"/>
                </a:ext>
              </a:extLst>
            </p:cNvPr>
            <p:cNvSpPr txBox="1"/>
            <p:nvPr/>
          </p:nvSpPr>
          <p:spPr>
            <a:xfrm>
              <a:off x="5294382" y="4305570"/>
              <a:ext cx="1061782" cy="249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Non-</a:t>
              </a:r>
              <a:r>
                <a:rPr kumimoji="0" lang="cs-CZ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KV úmrtí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44FD02C7-9501-460C-BA72-3C8FBB61305D}"/>
                </a:ext>
              </a:extLst>
            </p:cNvPr>
            <p:cNvSpPr txBox="1"/>
            <p:nvPr/>
          </p:nvSpPr>
          <p:spPr>
            <a:xfrm>
              <a:off x="5336121" y="1959362"/>
              <a:ext cx="1129378" cy="408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Úmrtí ze všech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příčin</a:t>
              </a: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184" name="Freeform 93">
              <a:extLst>
                <a:ext uri="{FF2B5EF4-FFF2-40B4-BE49-F238E27FC236}">
                  <a16:creationId xmlns:a16="http://schemas.microsoft.com/office/drawing/2014/main" id="{2F5C4028-19F5-4FF1-8A5B-4652C16EC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6149" y="1825266"/>
              <a:ext cx="279400" cy="0"/>
            </a:xfrm>
            <a:custGeom>
              <a:avLst/>
              <a:gdLst>
                <a:gd name="T0" fmla="*/ 281 w 281"/>
                <a:gd name="T1" fmla="*/ 281 w 281"/>
                <a:gd name="T2" fmla="*/ 0 w 28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81">
                  <a:moveTo>
                    <a:pt x="281" y="0"/>
                  </a:moveTo>
                  <a:lnTo>
                    <a:pt x="281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346E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85" name="Freeform 94">
              <a:extLst>
                <a:ext uri="{FF2B5EF4-FFF2-40B4-BE49-F238E27FC236}">
                  <a16:creationId xmlns:a16="http://schemas.microsoft.com/office/drawing/2014/main" id="{F01FDA1B-D0BB-4C87-856E-725D07503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6149" y="2071843"/>
              <a:ext cx="279400" cy="0"/>
            </a:xfrm>
            <a:custGeom>
              <a:avLst/>
              <a:gdLst>
                <a:gd name="T0" fmla="*/ 281 w 281"/>
                <a:gd name="T1" fmla="*/ 281 w 281"/>
                <a:gd name="T2" fmla="*/ 0 w 28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81">
                  <a:moveTo>
                    <a:pt x="281" y="0"/>
                  </a:moveTo>
                  <a:lnTo>
                    <a:pt x="281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E4202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1B376E67-5E5C-4C62-84EB-061E85FBC872}"/>
                </a:ext>
              </a:extLst>
            </p:cNvPr>
            <p:cNvSpPr txBox="1"/>
            <p:nvPr/>
          </p:nvSpPr>
          <p:spPr>
            <a:xfrm>
              <a:off x="1753345" y="1717985"/>
              <a:ext cx="700060" cy="249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Placebo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76AA8229-8D7C-4A56-BBD8-DD01DF595F7A}"/>
                </a:ext>
              </a:extLst>
            </p:cNvPr>
            <p:cNvSpPr txBox="1"/>
            <p:nvPr/>
          </p:nvSpPr>
          <p:spPr>
            <a:xfrm>
              <a:off x="1770589" y="1924914"/>
              <a:ext cx="873615" cy="249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PRALUENT</a:t>
              </a:r>
            </a:p>
          </p:txBody>
        </p:sp>
      </p:grpSp>
      <p:graphicFrame>
        <p:nvGraphicFramePr>
          <p:cNvPr id="188" name="Table 187">
            <a:extLst>
              <a:ext uri="{FF2B5EF4-FFF2-40B4-BE49-F238E27FC236}">
                <a16:creationId xmlns:a16="http://schemas.microsoft.com/office/drawing/2014/main" id="{7C690009-F7CF-4B97-9709-F9AF7DB51015}"/>
              </a:ext>
            </a:extLst>
          </p:cNvPr>
          <p:cNvGraphicFramePr>
            <a:graphicFrameLocks noGrp="1"/>
          </p:cNvGraphicFramePr>
          <p:nvPr/>
        </p:nvGraphicFramePr>
        <p:xfrm>
          <a:off x="5337764" y="1392346"/>
          <a:ext cx="4440023" cy="71489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42026">
                  <a:extLst>
                    <a:ext uri="{9D8B030D-6E8A-4147-A177-3AD203B41FA5}">
                      <a16:colId xmlns:a16="http://schemas.microsoft.com/office/drawing/2014/main" val="1184341720"/>
                    </a:ext>
                  </a:extLst>
                </a:gridCol>
                <a:gridCol w="1040454">
                  <a:extLst>
                    <a:ext uri="{9D8B030D-6E8A-4147-A177-3AD203B41FA5}">
                      <a16:colId xmlns:a16="http://schemas.microsoft.com/office/drawing/2014/main" val="1545316448"/>
                    </a:ext>
                  </a:extLst>
                </a:gridCol>
                <a:gridCol w="1178384">
                  <a:extLst>
                    <a:ext uri="{9D8B030D-6E8A-4147-A177-3AD203B41FA5}">
                      <a16:colId xmlns:a16="http://schemas.microsoft.com/office/drawing/2014/main" val="3241356070"/>
                    </a:ext>
                  </a:extLst>
                </a:gridCol>
                <a:gridCol w="979159">
                  <a:extLst>
                    <a:ext uri="{9D8B030D-6E8A-4147-A177-3AD203B41FA5}">
                      <a16:colId xmlns:a16="http://schemas.microsoft.com/office/drawing/2014/main" val="2318972728"/>
                    </a:ext>
                  </a:extLst>
                </a:gridCol>
              </a:tblGrid>
              <a:tr h="24938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Endpoint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HR (95% CI)</a:t>
                      </a:r>
                    </a:p>
                  </a:txBody>
                  <a:tcPr marL="45720" marR="45720" marT="41564" marB="415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Incidence</a:t>
                      </a:r>
                    </a:p>
                  </a:txBody>
                  <a:tcPr marL="45720" marR="45720" marT="41564" marB="415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Log-rank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hodnota </a:t>
                      </a:r>
                      <a:r>
                        <a:rPr kumimoji="0" lang="en-GB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marL="45720" marR="45720" marT="41564" marB="415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404344"/>
                  </a:ext>
                </a:extLst>
              </a:tr>
              <a:tr h="429491">
                <a:tc vMerge="1"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PRALUENT</a:t>
                      </a:r>
                    </a:p>
                    <a:p>
                      <a:pPr algn="ctr"/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 (%)</a:t>
                      </a:r>
                    </a:p>
                  </a:txBody>
                  <a:tcPr marL="45720" marR="45720" marT="41564" marB="415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Placebo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9BC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 (%)</a:t>
                      </a:r>
                    </a:p>
                  </a:txBody>
                  <a:tcPr marL="45720" marR="45720" marT="41564" marB="415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66875"/>
                  </a:ext>
                </a:extLst>
              </a:tr>
            </a:tbl>
          </a:graphicData>
        </a:graphic>
      </p:graphicFrame>
      <p:sp>
        <p:nvSpPr>
          <p:cNvPr id="51" name="Rectangle: Rounded Corners 22">
            <a:extLst>
              <a:ext uri="{FF2B5EF4-FFF2-40B4-BE49-F238E27FC236}">
                <a16:creationId xmlns:a16="http://schemas.microsoft.com/office/drawing/2014/main" id="{6B0F8D3E-EC31-684E-933E-BF9FEF1770F0}"/>
              </a:ext>
            </a:extLst>
          </p:cNvPr>
          <p:cNvSpPr/>
          <p:nvPr/>
        </p:nvSpPr>
        <p:spPr>
          <a:xfrm>
            <a:off x="5438926" y="4874995"/>
            <a:ext cx="5842218" cy="65067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cs-CZ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Ve skupinách léčených přípravkem PRALUENT bylo pozorováno méně úmrtí v kategoriích úmrtí ze všech příčin, KV úmrtí a non-KV úmrtí než u placeba</a:t>
            </a:r>
            <a:endParaRPr kumimoji="0" lang="cs-CZ" sz="14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72409D0-2FDA-4BAE-AC45-335421CF815F}"/>
              </a:ext>
            </a:extLst>
          </p:cNvPr>
          <p:cNvSpPr txBox="1"/>
          <p:nvPr/>
        </p:nvSpPr>
        <p:spPr>
          <a:xfrm>
            <a:off x="-591" y="5759902"/>
            <a:ext cx="1113715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b" anchorCtr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1100" spc="40" dirty="0">
                <a:solidFill>
                  <a:srgbClr val="58595B"/>
                </a:solidFill>
                <a:latin typeface="Arial"/>
                <a:cs typeface="Arial"/>
              </a:rPr>
              <a:t>*Pouze s nominální statistickou významností při hierarchickém testování</a:t>
            </a:r>
            <a:r>
              <a:rPr lang="cs-CZ" sz="1100" dirty="0">
                <a:solidFill>
                  <a:srgbClr val="58595B"/>
                </a:solidFill>
                <a:latin typeface="Arial"/>
                <a:cs typeface="Arial"/>
              </a:rPr>
              <a:t>.</a:t>
            </a:r>
            <a:endParaRPr lang="cs-CZ" sz="1100" dirty="0">
              <a:latin typeface="Arial"/>
              <a:cs typeface="Arial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7C0C805-9290-44E3-B9D8-9199585D6369}"/>
              </a:ext>
            </a:extLst>
          </p:cNvPr>
          <p:cNvSpPr/>
          <p:nvPr/>
        </p:nvSpPr>
        <p:spPr>
          <a:xfrm>
            <a:off x="10074916" y="2624997"/>
            <a:ext cx="1709097" cy="84332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70</a:t>
            </a:r>
            <a:r>
              <a:rPr lang="cs-CZ" b="1" dirty="0"/>
              <a:t> </a:t>
            </a:r>
            <a:r>
              <a:rPr lang="fr-FR" b="1" dirty="0"/>
              <a:t>%</a:t>
            </a:r>
            <a:r>
              <a:rPr lang="fr-FR" sz="1400" b="1" dirty="0"/>
              <a:t> </a:t>
            </a:r>
            <a:r>
              <a:rPr lang="cs-CZ" sz="1400" b="1" dirty="0"/>
              <a:t>úmrtí souviselo s KV.</a:t>
            </a:r>
            <a:endParaRPr lang="fr-FR" sz="1400" b="1" dirty="0"/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19519F09-024D-4ABF-813A-2C7FD28EACFE}"/>
              </a:ext>
            </a:extLst>
          </p:cNvPr>
          <p:cNvSpPr/>
          <p:nvPr/>
        </p:nvSpPr>
        <p:spPr>
          <a:xfrm>
            <a:off x="10074916" y="3677742"/>
            <a:ext cx="1866875" cy="7535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30</a:t>
            </a:r>
            <a:r>
              <a:rPr lang="cs-CZ" b="1" dirty="0"/>
              <a:t> </a:t>
            </a:r>
            <a:r>
              <a:rPr lang="fr-FR" b="1" dirty="0"/>
              <a:t>%</a:t>
            </a:r>
            <a:r>
              <a:rPr lang="fr-FR" sz="1400" b="1" dirty="0"/>
              <a:t> </a:t>
            </a:r>
            <a:r>
              <a:rPr lang="cs-CZ" sz="1400" b="1" dirty="0"/>
              <a:t>úmrtí nesouviselo s KV.</a:t>
            </a:r>
            <a:endParaRPr lang="fr-FR" sz="1400" b="1" dirty="0"/>
          </a:p>
        </p:txBody>
      </p:sp>
      <p:graphicFrame>
        <p:nvGraphicFramePr>
          <p:cNvPr id="53" name="Table 187">
            <a:extLst>
              <a:ext uri="{FF2B5EF4-FFF2-40B4-BE49-F238E27FC236}">
                <a16:creationId xmlns:a16="http://schemas.microsoft.com/office/drawing/2014/main" id="{7AF2E0EA-AA4B-4105-A040-3E6C5EE6CE38}"/>
              </a:ext>
            </a:extLst>
          </p:cNvPr>
          <p:cNvGraphicFramePr>
            <a:graphicFrameLocks noGrp="1"/>
          </p:cNvGraphicFramePr>
          <p:nvPr/>
        </p:nvGraphicFramePr>
        <p:xfrm>
          <a:off x="5337764" y="2127034"/>
          <a:ext cx="4440023" cy="6317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42026">
                  <a:extLst>
                    <a:ext uri="{9D8B030D-6E8A-4147-A177-3AD203B41FA5}">
                      <a16:colId xmlns:a16="http://schemas.microsoft.com/office/drawing/2014/main" val="1184341720"/>
                    </a:ext>
                  </a:extLst>
                </a:gridCol>
                <a:gridCol w="1040454">
                  <a:extLst>
                    <a:ext uri="{9D8B030D-6E8A-4147-A177-3AD203B41FA5}">
                      <a16:colId xmlns:a16="http://schemas.microsoft.com/office/drawing/2014/main" val="1545316448"/>
                    </a:ext>
                  </a:extLst>
                </a:gridCol>
                <a:gridCol w="1178384">
                  <a:extLst>
                    <a:ext uri="{9D8B030D-6E8A-4147-A177-3AD203B41FA5}">
                      <a16:colId xmlns:a16="http://schemas.microsoft.com/office/drawing/2014/main" val="3241356070"/>
                    </a:ext>
                  </a:extLst>
                </a:gridCol>
                <a:gridCol w="979159">
                  <a:extLst>
                    <a:ext uri="{9D8B030D-6E8A-4147-A177-3AD203B41FA5}">
                      <a16:colId xmlns:a16="http://schemas.microsoft.com/office/drawing/2014/main" val="2318972728"/>
                    </a:ext>
                  </a:extLst>
                </a:gridCol>
              </a:tblGrid>
              <a:tr h="429491">
                <a:tc>
                  <a:txBody>
                    <a:bodyPr/>
                    <a:lstStyle/>
                    <a:p>
                      <a:pPr algn="l"/>
                      <a:r>
                        <a:rPr lang="cs-CZ" sz="1300" b="1" noProof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Úmrtí ze všech příčin*</a:t>
                      </a:r>
                    </a:p>
                    <a:p>
                      <a:pPr algn="l"/>
                      <a:r>
                        <a:rPr lang="cs-CZ" sz="1000" noProof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0,85 (0,73, 0,98)</a:t>
                      </a:r>
                    </a:p>
                  </a:txBody>
                  <a:tcPr marL="45720" marR="45720" marT="41564" marB="415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noProof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334 (3,5)</a:t>
                      </a:r>
                    </a:p>
                  </a:txBody>
                  <a:tcPr marL="45720" marR="45720" marT="41564" marB="415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noProof="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392 (4,1)</a:t>
                      </a:r>
                    </a:p>
                  </a:txBody>
                  <a:tcPr marL="45720" marR="45720" marT="41564" marB="415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noProof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0,03</a:t>
                      </a:r>
                    </a:p>
                  </a:txBody>
                  <a:tcPr marL="45720" marR="45720" marT="41564" marB="415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088352"/>
                  </a:ext>
                </a:extLst>
              </a:tr>
            </a:tbl>
          </a:graphicData>
        </a:graphic>
      </p:graphicFrame>
      <p:graphicFrame>
        <p:nvGraphicFramePr>
          <p:cNvPr id="55" name="Table 187">
            <a:extLst>
              <a:ext uri="{FF2B5EF4-FFF2-40B4-BE49-F238E27FC236}">
                <a16:creationId xmlns:a16="http://schemas.microsoft.com/office/drawing/2014/main" id="{7E9F8171-11B6-4425-BF1F-EE517189A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816797"/>
              </p:ext>
            </p:extLst>
          </p:nvPr>
        </p:nvGraphicFramePr>
        <p:xfrm>
          <a:off x="5325064" y="2791551"/>
          <a:ext cx="4440023" cy="5438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42026">
                  <a:extLst>
                    <a:ext uri="{9D8B030D-6E8A-4147-A177-3AD203B41FA5}">
                      <a16:colId xmlns:a16="http://schemas.microsoft.com/office/drawing/2014/main" val="1184341720"/>
                    </a:ext>
                  </a:extLst>
                </a:gridCol>
                <a:gridCol w="1040454">
                  <a:extLst>
                    <a:ext uri="{9D8B030D-6E8A-4147-A177-3AD203B41FA5}">
                      <a16:colId xmlns:a16="http://schemas.microsoft.com/office/drawing/2014/main" val="1545316448"/>
                    </a:ext>
                  </a:extLst>
                </a:gridCol>
                <a:gridCol w="1178384">
                  <a:extLst>
                    <a:ext uri="{9D8B030D-6E8A-4147-A177-3AD203B41FA5}">
                      <a16:colId xmlns:a16="http://schemas.microsoft.com/office/drawing/2014/main" val="3241356070"/>
                    </a:ext>
                  </a:extLst>
                </a:gridCol>
                <a:gridCol w="979159">
                  <a:extLst>
                    <a:ext uri="{9D8B030D-6E8A-4147-A177-3AD203B41FA5}">
                      <a16:colId xmlns:a16="http://schemas.microsoft.com/office/drawing/2014/main" val="2318972728"/>
                    </a:ext>
                  </a:extLst>
                </a:gridCol>
              </a:tblGrid>
              <a:tr h="543864">
                <a:tc>
                  <a:txBody>
                    <a:bodyPr/>
                    <a:lstStyle/>
                    <a:p>
                      <a:pPr algn="l"/>
                      <a:r>
                        <a:rPr lang="cs-CZ" sz="13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  <a:r>
                        <a:rPr lang="en-US" sz="13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cs-CZ" sz="13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úmrtí</a:t>
                      </a:r>
                      <a:endParaRPr lang="en-GB" sz="13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en-GB" sz="10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0,88 (0,74, 1,05)</a:t>
                      </a:r>
                    </a:p>
                  </a:txBody>
                  <a:tcPr marL="45720" marR="45720" marT="41564" marB="415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240 (2,5)</a:t>
                      </a:r>
                    </a:p>
                  </a:txBody>
                  <a:tcPr marL="45720" marR="45720" marT="41564" marB="415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271 (2,9)</a:t>
                      </a:r>
                    </a:p>
                  </a:txBody>
                  <a:tcPr marL="45720" marR="45720" marT="41564" marB="415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0,15</a:t>
                      </a:r>
                    </a:p>
                  </a:txBody>
                  <a:tcPr marL="45720" marR="45720" marT="41564" marB="415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485119"/>
                  </a:ext>
                </a:extLst>
              </a:tr>
            </a:tbl>
          </a:graphicData>
        </a:graphic>
      </p:graphicFrame>
      <p:graphicFrame>
        <p:nvGraphicFramePr>
          <p:cNvPr id="56" name="Table 187">
            <a:extLst>
              <a:ext uri="{FF2B5EF4-FFF2-40B4-BE49-F238E27FC236}">
                <a16:creationId xmlns:a16="http://schemas.microsoft.com/office/drawing/2014/main" id="{D054682B-131E-426F-B0BD-4CCCB0C0710E}"/>
              </a:ext>
            </a:extLst>
          </p:cNvPr>
          <p:cNvGraphicFramePr>
            <a:graphicFrameLocks noGrp="1"/>
          </p:cNvGraphicFramePr>
          <p:nvPr/>
        </p:nvGraphicFramePr>
        <p:xfrm>
          <a:off x="5337764" y="3726391"/>
          <a:ext cx="4440023" cy="5438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42026">
                  <a:extLst>
                    <a:ext uri="{9D8B030D-6E8A-4147-A177-3AD203B41FA5}">
                      <a16:colId xmlns:a16="http://schemas.microsoft.com/office/drawing/2014/main" val="1184341720"/>
                    </a:ext>
                  </a:extLst>
                </a:gridCol>
                <a:gridCol w="1040454">
                  <a:extLst>
                    <a:ext uri="{9D8B030D-6E8A-4147-A177-3AD203B41FA5}">
                      <a16:colId xmlns:a16="http://schemas.microsoft.com/office/drawing/2014/main" val="1545316448"/>
                    </a:ext>
                  </a:extLst>
                </a:gridCol>
                <a:gridCol w="1178384">
                  <a:extLst>
                    <a:ext uri="{9D8B030D-6E8A-4147-A177-3AD203B41FA5}">
                      <a16:colId xmlns:a16="http://schemas.microsoft.com/office/drawing/2014/main" val="3241356070"/>
                    </a:ext>
                  </a:extLst>
                </a:gridCol>
                <a:gridCol w="979159">
                  <a:extLst>
                    <a:ext uri="{9D8B030D-6E8A-4147-A177-3AD203B41FA5}">
                      <a16:colId xmlns:a16="http://schemas.microsoft.com/office/drawing/2014/main" val="2318972728"/>
                    </a:ext>
                  </a:extLst>
                </a:gridCol>
              </a:tblGrid>
              <a:tr h="543864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Non-</a:t>
                      </a:r>
                      <a:r>
                        <a:rPr lang="cs-CZ" sz="13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KV úmrtí</a:t>
                      </a:r>
                      <a:endParaRPr lang="en-GB" sz="13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en-GB" sz="10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(0,77 (0,59, 1,01)</a:t>
                      </a:r>
                    </a:p>
                  </a:txBody>
                  <a:tcPr marL="45720" marR="45720" marT="41564" marB="415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 (1,0)</a:t>
                      </a:r>
                    </a:p>
                  </a:txBody>
                  <a:tcPr marL="45720" marR="45720" marT="41564" marB="415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121 (1,3)</a:t>
                      </a:r>
                    </a:p>
                  </a:txBody>
                  <a:tcPr marL="45720" marR="45720" marT="41564" marB="415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0,06</a:t>
                      </a:r>
                    </a:p>
                  </a:txBody>
                  <a:tcPr marL="45720" marR="45720" marT="41564" marB="415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456341"/>
                  </a:ext>
                </a:extLst>
              </a:tr>
            </a:tbl>
          </a:graphicData>
        </a:graphic>
      </p:graphicFrame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2C545F9A-10F5-0847-95F6-18CC0FC4B9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797" y="6350034"/>
            <a:ext cx="11411054" cy="488201"/>
          </a:xfrm>
        </p:spPr>
        <p:txBody>
          <a:bodyPr/>
          <a:lstStyle/>
          <a:p>
            <a:pPr marL="0" indent="0">
              <a:buNone/>
            </a:pPr>
            <a:r>
              <a:rPr lang="en-GB" spc="25" dirty="0">
                <a:solidFill>
                  <a:schemeClr val="tx1"/>
                </a:solidFill>
                <a:latin typeface="Arial"/>
                <a:cs typeface="Arial"/>
              </a:rPr>
              <a:t>Steg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-45" dirty="0">
                <a:solidFill>
                  <a:schemeClr val="tx1"/>
                </a:solidFill>
                <a:latin typeface="Arial"/>
                <a:cs typeface="Arial"/>
              </a:rPr>
              <a:t>PG,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-5" dirty="0">
                <a:solidFill>
                  <a:schemeClr val="tx1"/>
                </a:solidFill>
                <a:latin typeface="Arial"/>
                <a:cs typeface="Arial"/>
              </a:rPr>
              <a:t>Szarek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-25" dirty="0">
                <a:solidFill>
                  <a:schemeClr val="tx1"/>
                </a:solidFill>
                <a:latin typeface="Arial"/>
                <a:cs typeface="Arial"/>
              </a:rPr>
              <a:t>M,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50" dirty="0">
                <a:solidFill>
                  <a:schemeClr val="tx1"/>
                </a:solidFill>
                <a:latin typeface="Arial"/>
                <a:cs typeface="Arial"/>
              </a:rPr>
              <a:t>Bhatt</a:t>
            </a:r>
            <a:r>
              <a:rPr lang="en-GB" spc="-6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DL,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70" dirty="0">
                <a:solidFill>
                  <a:schemeClr val="tx1"/>
                </a:solidFill>
                <a:latin typeface="Arial"/>
                <a:cs typeface="Arial"/>
              </a:rPr>
              <a:t>et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-25" dirty="0">
                <a:solidFill>
                  <a:schemeClr val="tx1"/>
                </a:solidFill>
                <a:latin typeface="Arial"/>
                <a:cs typeface="Arial"/>
              </a:rPr>
              <a:t>al.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45" dirty="0">
                <a:solidFill>
                  <a:schemeClr val="tx1"/>
                </a:solidFill>
                <a:latin typeface="Arial"/>
                <a:cs typeface="Arial"/>
              </a:rPr>
              <a:t>Effect</a:t>
            </a:r>
            <a:r>
              <a:rPr lang="en-GB" spc="-6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80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30" dirty="0">
                <a:solidFill>
                  <a:schemeClr val="tx1"/>
                </a:solidFill>
                <a:latin typeface="Arial"/>
                <a:cs typeface="Arial"/>
              </a:rPr>
              <a:t>alirocumab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60" dirty="0">
                <a:solidFill>
                  <a:schemeClr val="tx1"/>
                </a:solidFill>
                <a:latin typeface="Arial"/>
                <a:cs typeface="Arial"/>
              </a:rPr>
              <a:t>on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50" dirty="0">
                <a:solidFill>
                  <a:schemeClr val="tx1"/>
                </a:solidFill>
                <a:latin typeface="Arial"/>
                <a:cs typeface="Arial"/>
              </a:rPr>
              <a:t>mortality</a:t>
            </a:r>
            <a:r>
              <a:rPr lang="en-GB" spc="-6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35" dirty="0">
                <a:solidFill>
                  <a:schemeClr val="tx1"/>
                </a:solidFill>
                <a:latin typeface="Arial"/>
                <a:cs typeface="Arial"/>
              </a:rPr>
              <a:t>after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30" dirty="0">
                <a:solidFill>
                  <a:schemeClr val="tx1"/>
                </a:solidFill>
                <a:latin typeface="Arial"/>
                <a:cs typeface="Arial"/>
              </a:rPr>
              <a:t>acute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35" dirty="0">
                <a:solidFill>
                  <a:schemeClr val="tx1"/>
                </a:solidFill>
                <a:latin typeface="Arial"/>
                <a:cs typeface="Arial"/>
              </a:rPr>
              <a:t>coronary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15" dirty="0">
                <a:solidFill>
                  <a:schemeClr val="tx1"/>
                </a:solidFill>
                <a:latin typeface="Arial"/>
                <a:cs typeface="Arial"/>
              </a:rPr>
              <a:t>syndromes:</a:t>
            </a:r>
            <a:r>
              <a:rPr lang="en-GB" spc="-6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20" dirty="0">
                <a:solidFill>
                  <a:schemeClr val="tx1"/>
                </a:solidFill>
                <a:latin typeface="Arial"/>
                <a:cs typeface="Arial"/>
              </a:rPr>
              <a:t>an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-10" dirty="0">
                <a:solidFill>
                  <a:schemeClr val="tx1"/>
                </a:solidFill>
                <a:latin typeface="Arial"/>
                <a:cs typeface="Arial"/>
              </a:rPr>
              <a:t>analysis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80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55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lang="en-GB" spc="-6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15" dirty="0">
                <a:solidFill>
                  <a:schemeClr val="tx1"/>
                </a:solidFill>
                <a:latin typeface="Arial"/>
                <a:cs typeface="Arial"/>
              </a:rPr>
              <a:t>Odyssey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30" dirty="0">
                <a:solidFill>
                  <a:schemeClr val="tx1"/>
                </a:solidFill>
                <a:latin typeface="Arial"/>
                <a:cs typeface="Arial"/>
              </a:rPr>
              <a:t>Outcomes </a:t>
            </a:r>
            <a:r>
              <a:rPr lang="en-GB" spc="35" dirty="0">
                <a:solidFill>
                  <a:schemeClr val="tx1"/>
                </a:solidFill>
                <a:latin typeface="Arial"/>
                <a:cs typeface="Arial"/>
              </a:rPr>
              <a:t>randomized</a:t>
            </a:r>
            <a:r>
              <a:rPr lang="en-GB" spc="-7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10" dirty="0">
                <a:solidFill>
                  <a:schemeClr val="tx1"/>
                </a:solidFill>
                <a:latin typeface="Arial"/>
                <a:cs typeface="Arial"/>
              </a:rPr>
              <a:t>clinical</a:t>
            </a:r>
            <a:r>
              <a:rPr lang="en-GB" spc="-7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10" dirty="0">
                <a:solidFill>
                  <a:schemeClr val="tx1"/>
                </a:solidFill>
                <a:latin typeface="Arial"/>
                <a:cs typeface="Arial"/>
              </a:rPr>
              <a:t>trial.</a:t>
            </a:r>
            <a:r>
              <a:rPr lang="en-GB" spc="-7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i="1" spc="10" dirty="0">
                <a:solidFill>
                  <a:schemeClr val="tx1"/>
                </a:solidFill>
                <a:latin typeface="Arial"/>
                <a:cs typeface="Arial"/>
              </a:rPr>
              <a:t>Circulation</a:t>
            </a:r>
            <a:r>
              <a:rPr lang="en-GB" spc="10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  <a:r>
              <a:rPr lang="en-GB" spc="-7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-50" dirty="0">
                <a:solidFill>
                  <a:schemeClr val="tx1"/>
                </a:solidFill>
                <a:latin typeface="Arial"/>
                <a:cs typeface="Arial"/>
              </a:rPr>
              <a:t>2019;140(2):103-112,</a:t>
            </a:r>
            <a:r>
              <a:rPr lang="en-GB" spc="-7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pc="-65" dirty="0">
                <a:solidFill>
                  <a:schemeClr val="tx1"/>
                </a:solidFill>
                <a:latin typeface="Arial"/>
                <a:cs typeface="Arial"/>
              </a:rPr>
              <a:t>1-35.</a:t>
            </a:r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57" name="Slide Number Placeholder 3">
            <a:extLst>
              <a:ext uri="{FF2B5EF4-FFF2-40B4-BE49-F238E27FC236}">
                <a16:creationId xmlns:a16="http://schemas.microsoft.com/office/drawing/2014/main" id="{DB4EAAFE-6DF5-2D46-B4DF-EF94777A3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3485" y="63368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282553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B117F8-4CFA-4B1C-BC8B-20610213E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13" y="333497"/>
            <a:ext cx="10806385" cy="43944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Vliv </a:t>
            </a:r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hypolipidemické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léčby na celkovou </a:t>
            </a:r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mortralitu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klinických studiích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00ECF-5D53-4456-A4D1-BCE40A2D81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1467" y="6268040"/>
            <a:ext cx="11411054" cy="626701"/>
          </a:xfrm>
        </p:spPr>
        <p:txBody>
          <a:bodyPr/>
          <a:lstStyle/>
          <a:p>
            <a:r>
              <a:rPr lang="cs-CZ" dirty="0"/>
              <a:t>Pedro-Botet, J., López-Miranda, J., Badimón, L. et al. Overall Mortality and LDL Cholesterol Reduction in Secondary Prevention Trials of Cardiovascular Disease. Am J Cardiovasc Drugs (2019). https://doi.org/10.1007/s40256-019-00376-y</a:t>
            </a:r>
          </a:p>
          <a:p>
            <a:r>
              <a:rPr lang="cs-CZ" dirty="0">
                <a:solidFill>
                  <a:schemeClr val="tx1"/>
                </a:solidFill>
              </a:rPr>
              <a:t>1. Cannon CP, et al. N Engl J Med. 2004;350:1495–504; 2. de Lemos JA, et al. JAMA. 2004;292:1307–16; 3. LaRosa JC, et al. N Engl J Med. 2005;352:1425–35; 4. Pedersen TR, et al. JAMA. 2005;294:2437–45; 5. SEARCH Collaborative Group, et al. Lancet. 2010;376:1658–69; 6. Cannon CP, et al. N Engl J Med. 2015;372:2387–97; 7. Sabatine MS, et al. N Engl J Med. 2017;376:1713–22; 8. Schwarz GG, et al. N Engl J </a:t>
            </a:r>
            <a:r>
              <a:rPr lang="cs-CZ" dirty="0"/>
              <a:t>Med. 2018;379:2097–107.</a:t>
            </a:r>
          </a:p>
          <a:p>
            <a:endParaRPr lang="cs-CZ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12F30C-7F5D-4454-B4DB-0435A12E4FF4}"/>
              </a:ext>
            </a:extLst>
          </p:cNvPr>
          <p:cNvSpPr/>
          <p:nvPr/>
        </p:nvSpPr>
        <p:spPr>
          <a:xfrm>
            <a:off x="2178101" y="1536960"/>
            <a:ext cx="78357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cs-CZ" sz="1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Úmrtí ze všech příčin ve studiích hodnotících sekundární prevenci pomocí hypolipidemické léčby</a:t>
            </a:r>
          </a:p>
        </p:txBody>
      </p:sp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C06FA18C-10FC-40A7-B46E-BB982BE7AA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t="22405" r="51210" b="14782"/>
          <a:stretch/>
        </p:blipFill>
        <p:spPr>
          <a:xfrm>
            <a:off x="2828076" y="1719946"/>
            <a:ext cx="6535848" cy="4365108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D5BC792-2220-8543-8D83-9833C4273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3485" y="63368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B9F15-04C6-4B7C-9FBA-85B3716DBF26}" type="slidenum">
              <a:rPr lang="cs-CZ" smtClean="0"/>
              <a:t>36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4818213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4052020-C941-A441-B59C-FABA546F5411}"/>
              </a:ext>
            </a:extLst>
          </p:cNvPr>
          <p:cNvSpPr txBox="1">
            <a:spLocks/>
          </p:cNvSpPr>
          <p:nvPr/>
        </p:nvSpPr>
        <p:spPr bwMode="auto">
          <a:xfrm>
            <a:off x="274320" y="261939"/>
            <a:ext cx="1168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4000" b="1" kern="0" dirty="0">
                <a:solidFill>
                  <a:srgbClr val="FF0000"/>
                </a:solidFill>
                <a:cs typeface="MS PGothic"/>
              </a:rPr>
              <a:t>Jak postupovat v praxi? </a:t>
            </a:r>
            <a:endParaRPr lang="en-GB" sz="4000" b="1" kern="0" baseline="30000" dirty="0">
              <a:solidFill>
                <a:srgbClr val="FF0000"/>
              </a:solidFill>
              <a:cs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38836631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601472E-543F-4457-80B9-95C17570F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9556" y="530395"/>
            <a:ext cx="8356129" cy="5646568"/>
          </a:xfrm>
        </p:spPr>
      </p:pic>
    </p:spTree>
    <p:extLst>
      <p:ext uri="{BB962C8B-B14F-4D97-AF65-F5344CB8AC3E}">
        <p14:creationId xmlns:p14="http://schemas.microsoft.com/office/powerpoint/2010/main" val="4127552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72F1DF36-DE23-4C24-B69E-6EA68CD673F3}"/>
              </a:ext>
            </a:extLst>
          </p:cNvPr>
          <p:cNvSpPr txBox="1"/>
          <p:nvPr/>
        </p:nvSpPr>
        <p:spPr>
          <a:xfrm>
            <a:off x="2237173" y="6279234"/>
            <a:ext cx="7962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Ošťádal P, Táborský M, Linhart A, </a:t>
            </a:r>
            <a:r>
              <a:rPr lang="cs-CZ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Vrablík</a:t>
            </a: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M, Češka R, Cífková R, et al.. Stručný souhrn doporučení pro dlouhodobou péči o nemocné po infarktu myokardu. </a:t>
            </a:r>
            <a:r>
              <a:rPr lang="cs-CZ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Cor</a:t>
            </a: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Vasa</a:t>
            </a: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2019;61(5):471-480. </a:t>
            </a:r>
            <a:r>
              <a:rPr lang="cs-CZ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 10.33678/cor.2019.064.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86BEB37-9C63-4D18-9D88-257D5201FF39}"/>
              </a:ext>
            </a:extLst>
          </p:cNvPr>
          <p:cNvSpPr txBox="1"/>
          <p:nvPr/>
        </p:nvSpPr>
        <p:spPr>
          <a:xfrm>
            <a:off x="1095021" y="117101"/>
            <a:ext cx="93133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cs-CZ" sz="3200" b="1" i="0" dirty="0">
                <a:solidFill>
                  <a:srgbClr val="ED1C24"/>
                </a:solidFill>
                <a:effectLst/>
              </a:rPr>
              <a:t>Stručný souhrn doporučení pro dlouhodobou péči o nemocné po infarktu myokardu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194728F-2925-42AF-A03B-AB710D6FB9D5}"/>
              </a:ext>
            </a:extLst>
          </p:cNvPr>
          <p:cNvSpPr txBox="1"/>
          <p:nvPr/>
        </p:nvSpPr>
        <p:spPr>
          <a:xfrm>
            <a:off x="2150817" y="2465288"/>
            <a:ext cx="78903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b="1" dirty="0"/>
              <a:t>Kontrola </a:t>
            </a:r>
            <a:r>
              <a:rPr lang="cs-CZ" sz="3200" b="1" dirty="0" err="1"/>
              <a:t>lipidogramu</a:t>
            </a:r>
            <a:r>
              <a:rPr lang="cs-CZ" sz="3200" b="1" dirty="0"/>
              <a:t> by měla být provedena </a:t>
            </a:r>
          </a:p>
          <a:p>
            <a:pPr algn="ctr"/>
            <a:r>
              <a:rPr lang="cs-CZ" sz="3200" b="1" dirty="0"/>
              <a:t>za 4-6 týdnů po IM</a:t>
            </a:r>
          </a:p>
        </p:txBody>
      </p:sp>
    </p:spTree>
    <p:extLst>
      <p:ext uri="{BB962C8B-B14F-4D97-AF65-F5344CB8AC3E}">
        <p14:creationId xmlns:p14="http://schemas.microsoft.com/office/powerpoint/2010/main" val="4045796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98756" y="365125"/>
            <a:ext cx="8855043" cy="132556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Příčiny úmrtí 2010 </a:t>
            </a:r>
            <a:r>
              <a:rPr lang="cs-CZ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vs</a:t>
            </a:r>
            <a:r>
              <a:rPr lang="cs-CZ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2015</a:t>
            </a:r>
            <a:endParaRPr lang="cs-CZ" b="1" noProof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274321" y="6356350"/>
            <a:ext cx="11079480" cy="365125"/>
          </a:xfrm>
        </p:spPr>
        <p:txBody>
          <a:bodyPr/>
          <a:lstStyle/>
          <a:p>
            <a:pPr algn="l"/>
            <a:r>
              <a:rPr lang="cs-CZ" noProof="0" dirty="0">
                <a:solidFill>
                  <a:schemeClr val="tx1"/>
                </a:solidFill>
              </a:rPr>
              <a:t>ÚZIS 2015</a:t>
            </a:r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8" t="18986" r="40238" b="30431"/>
          <a:stretch/>
        </p:blipFill>
        <p:spPr bwMode="auto">
          <a:xfrm>
            <a:off x="838200" y="1747817"/>
            <a:ext cx="5181600" cy="380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8" t="18647" r="40254" b="31492"/>
          <a:stretch/>
        </p:blipFill>
        <p:spPr bwMode="auto">
          <a:xfrm>
            <a:off x="6172200" y="1725108"/>
            <a:ext cx="5181600" cy="385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03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3A03FF0-9DCD-4F4D-8782-F6CD3CE84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96" y="1058946"/>
            <a:ext cx="7185836" cy="56426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E92644-2124-40F1-B3B5-14A5A9D97DBD}"/>
              </a:ext>
            </a:extLst>
          </p:cNvPr>
          <p:cNvSpPr txBox="1"/>
          <p:nvPr/>
        </p:nvSpPr>
        <p:spPr>
          <a:xfrm flipH="1">
            <a:off x="8384821" y="3429000"/>
            <a:ext cx="2931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A0520-7911-4954-B24C-3AA562458190}"/>
              </a:ext>
            </a:extLst>
          </p:cNvPr>
          <p:cNvSpPr txBox="1"/>
          <p:nvPr/>
        </p:nvSpPr>
        <p:spPr>
          <a:xfrm>
            <a:off x="8779625" y="6596390"/>
            <a:ext cx="2635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Mach F, et al. Eur </a:t>
            </a:r>
            <a:r>
              <a:rPr kumimoji="0" lang="cs-CZ" sz="10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Heart</a:t>
            </a:r>
            <a:r>
              <a:rPr kumimoji="0" lang="cs-CZ" sz="1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J. 2020;41(1):111-188.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6805EA-5C74-47AA-B6AB-1C3B806B097A}"/>
              </a:ext>
            </a:extLst>
          </p:cNvPr>
          <p:cNvSpPr txBox="1"/>
          <p:nvPr/>
        </p:nvSpPr>
        <p:spPr>
          <a:xfrm>
            <a:off x="754602" y="107722"/>
            <a:ext cx="10955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 LDL CHOLESTEROLU PODLE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ESC/EAS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GUIDELINES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2019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ámeček 5">
            <a:extLst>
              <a:ext uri="{FF2B5EF4-FFF2-40B4-BE49-F238E27FC236}">
                <a16:creationId xmlns:a16="http://schemas.microsoft.com/office/drawing/2014/main" id="{9569E44C-0B1B-AA47-9E32-B645576D038B}"/>
              </a:ext>
            </a:extLst>
          </p:cNvPr>
          <p:cNvSpPr/>
          <p:nvPr/>
        </p:nvSpPr>
        <p:spPr>
          <a:xfrm>
            <a:off x="2076773" y="3673098"/>
            <a:ext cx="1735810" cy="481695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7" name="Rámeček 6">
            <a:extLst>
              <a:ext uri="{FF2B5EF4-FFF2-40B4-BE49-F238E27FC236}">
                <a16:creationId xmlns:a16="http://schemas.microsoft.com/office/drawing/2014/main" id="{C81374F9-8905-7642-A8D3-4126CDBF6DA0}"/>
              </a:ext>
            </a:extLst>
          </p:cNvPr>
          <p:cNvSpPr/>
          <p:nvPr/>
        </p:nvSpPr>
        <p:spPr>
          <a:xfrm flipV="1">
            <a:off x="3144354" y="4045058"/>
            <a:ext cx="1735810" cy="77858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46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6FBC46-4F5C-E746-ACCE-CE170BA9B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7600" y="3429000"/>
            <a:ext cx="8966200" cy="2747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Picture 2" descr="Slide97">
            <a:extLst>
              <a:ext uri="{FF2B5EF4-FFF2-40B4-BE49-F238E27FC236}">
                <a16:creationId xmlns:a16="http://schemas.microsoft.com/office/drawing/2014/main" id="{F7B796F6-9A8C-4041-8BA2-DC2DBAF387D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2360" b="1"/>
          <a:stretch/>
        </p:blipFill>
        <p:spPr>
          <a:xfrm>
            <a:off x="0" y="-161924"/>
            <a:ext cx="12192000" cy="701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071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6FBC46-4F5C-E746-ACCE-CE170BA9B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7600" y="3429000"/>
            <a:ext cx="8966200" cy="2747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Picture 2" descr="Slide97">
            <a:extLst>
              <a:ext uri="{FF2B5EF4-FFF2-40B4-BE49-F238E27FC236}">
                <a16:creationId xmlns:a16="http://schemas.microsoft.com/office/drawing/2014/main" id="{F7B796F6-9A8C-4041-8BA2-DC2DBAF387D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7256" r="46797" b="59721"/>
          <a:stretch/>
        </p:blipFill>
        <p:spPr>
          <a:xfrm>
            <a:off x="409358" y="497495"/>
            <a:ext cx="11373284" cy="627478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33A1708-FA2E-B64C-9C4B-6D9228265D99}"/>
              </a:ext>
            </a:extLst>
          </p:cNvPr>
          <p:cNvSpPr txBox="1"/>
          <p:nvPr/>
        </p:nvSpPr>
        <p:spPr>
          <a:xfrm>
            <a:off x="10476158" y="1884949"/>
            <a:ext cx="1162373" cy="39703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4200" b="1" dirty="0">
                <a:solidFill>
                  <a:srgbClr val="FF0000"/>
                </a:solidFill>
              </a:rPr>
              <a:t>3,6</a:t>
            </a:r>
          </a:p>
          <a:p>
            <a:r>
              <a:rPr lang="cs-CZ" sz="4200" b="1" dirty="0">
                <a:solidFill>
                  <a:srgbClr val="FF0000"/>
                </a:solidFill>
              </a:rPr>
              <a:t>2,6</a:t>
            </a:r>
          </a:p>
          <a:p>
            <a:r>
              <a:rPr lang="cs-CZ" sz="4200" b="1" dirty="0">
                <a:solidFill>
                  <a:srgbClr val="FF0000"/>
                </a:solidFill>
              </a:rPr>
              <a:t>1,8</a:t>
            </a:r>
          </a:p>
          <a:p>
            <a:endParaRPr lang="cs-CZ" sz="4200" b="1" dirty="0">
              <a:solidFill>
                <a:srgbClr val="FF0000"/>
              </a:solidFill>
            </a:endParaRPr>
          </a:p>
          <a:p>
            <a:r>
              <a:rPr lang="cs-CZ" sz="4200" b="1" dirty="0">
                <a:solidFill>
                  <a:srgbClr val="FF0000"/>
                </a:solidFill>
              </a:rPr>
              <a:t>1,3</a:t>
            </a:r>
          </a:p>
          <a:p>
            <a:r>
              <a:rPr lang="cs-CZ" sz="4200" b="1" dirty="0">
                <a:solidFill>
                  <a:srgbClr val="FF0000"/>
                </a:solidFill>
              </a:rPr>
              <a:t>0,8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D428B5F-4ACF-2742-8F61-DE19625E284B}"/>
              </a:ext>
            </a:extLst>
          </p:cNvPr>
          <p:cNvSpPr txBox="1"/>
          <p:nvPr/>
        </p:nvSpPr>
        <p:spPr>
          <a:xfrm>
            <a:off x="10476158" y="497495"/>
            <a:ext cx="1162373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rgbClr val="FF0000"/>
                </a:solidFill>
              </a:rPr>
              <a:t>5,2</a:t>
            </a:r>
          </a:p>
        </p:txBody>
      </p:sp>
    </p:spTree>
    <p:extLst>
      <p:ext uri="{BB962C8B-B14F-4D97-AF65-F5344CB8AC3E}">
        <p14:creationId xmlns:p14="http://schemas.microsoft.com/office/powerpoint/2010/main" val="4244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003ABD2-C980-4E75-9DFB-51B50E6F8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1886" y="732103"/>
            <a:ext cx="10162470" cy="2507808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2FEC6A3-E8AD-4DFF-873F-2E6CAE232DE2}"/>
              </a:ext>
            </a:extLst>
          </p:cNvPr>
          <p:cNvSpPr txBox="1"/>
          <p:nvPr/>
        </p:nvSpPr>
        <p:spPr>
          <a:xfrm>
            <a:off x="524111" y="5833509"/>
            <a:ext cx="11578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Češka R, Táborský M, </a:t>
            </a:r>
            <a:r>
              <a:rPr lang="cs-CZ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Vrablík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 Společné stanovisko odborných společností k předepisování inhibitorů PCSK9. </a:t>
            </a:r>
            <a:r>
              <a:rPr lang="cs-CZ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AtheroRev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2018; 3(3): 21-207</a:t>
            </a:r>
            <a:r>
              <a:rPr lang="cs-CZ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 </a:t>
            </a:r>
          </a:p>
          <a:p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010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A353802-57DB-426C-9F21-376CFE5A6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8667" y="1614311"/>
            <a:ext cx="6739466" cy="4131733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FB18B6F-F34F-46D8-B9EC-6D244F36B7AB}"/>
              </a:ext>
            </a:extLst>
          </p:cNvPr>
          <p:cNvSpPr txBox="1"/>
          <p:nvPr/>
        </p:nvSpPr>
        <p:spPr>
          <a:xfrm>
            <a:off x="406508" y="6457893"/>
            <a:ext cx="116386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Češka R, Táborský M, </a:t>
            </a:r>
            <a:r>
              <a:rPr lang="cs-CZ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Vrablík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 Společné stanovisko odborných společností k předepisování inhibitorů PCSK9. </a:t>
            </a:r>
            <a:r>
              <a:rPr lang="cs-CZ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AtheroRev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2018; 3(3): 21-207</a:t>
            </a:r>
            <a:r>
              <a:rPr lang="cs-CZ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 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592D1BE-51DC-441F-A2D7-213745DF25DF}"/>
              </a:ext>
            </a:extLst>
          </p:cNvPr>
          <p:cNvSpPr txBox="1"/>
          <p:nvPr/>
        </p:nvSpPr>
        <p:spPr>
          <a:xfrm>
            <a:off x="1171221" y="24826"/>
            <a:ext cx="101092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Společné stanovisko odborných společností </a:t>
            </a:r>
          </a:p>
          <a:p>
            <a:pPr algn="ctr"/>
            <a:r>
              <a:rPr lang="cs-CZ" sz="4000" b="1" dirty="0">
                <a:solidFill>
                  <a:srgbClr val="FF0000"/>
                </a:solidFill>
              </a:rPr>
              <a:t>k předepisování inhibitorů PCSK</a:t>
            </a:r>
            <a:r>
              <a:rPr lang="cs-CZ" sz="3600" b="1" dirty="0">
                <a:solidFill>
                  <a:srgbClr val="FF0000"/>
                </a:solidFill>
              </a:rPr>
              <a:t>9 </a:t>
            </a:r>
          </a:p>
        </p:txBody>
      </p:sp>
    </p:spTree>
    <p:extLst>
      <p:ext uri="{BB962C8B-B14F-4D97-AF65-F5344CB8AC3E}">
        <p14:creationId xmlns:p14="http://schemas.microsoft.com/office/powerpoint/2010/main" val="42768127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1FB18B6F-F34F-46D8-B9EC-6D244F36B7AB}"/>
              </a:ext>
            </a:extLst>
          </p:cNvPr>
          <p:cNvSpPr txBox="1"/>
          <p:nvPr/>
        </p:nvSpPr>
        <p:spPr>
          <a:xfrm>
            <a:off x="277782" y="6497567"/>
            <a:ext cx="118960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Češka R, Táborský M,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Vrablík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M. Společné stanovisko odborných společností k předepisování inhibitorů PCSK9.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AtheroRev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2018; 3(3): 21-207</a:t>
            </a:r>
            <a:r>
              <a:rPr lang="cs-CZ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 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592D1BE-51DC-441F-A2D7-213745DF25DF}"/>
              </a:ext>
            </a:extLst>
          </p:cNvPr>
          <p:cNvSpPr txBox="1"/>
          <p:nvPr/>
        </p:nvSpPr>
        <p:spPr>
          <a:xfrm>
            <a:off x="1171221" y="24826"/>
            <a:ext cx="101092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Společné stanovisko odborných společností </a:t>
            </a:r>
          </a:p>
          <a:p>
            <a:pPr algn="ctr"/>
            <a:r>
              <a:rPr lang="cs-CZ" sz="4000" b="1" dirty="0">
                <a:solidFill>
                  <a:srgbClr val="FF0000"/>
                </a:solidFill>
              </a:rPr>
              <a:t>k předepisování inhibitorů PCSK</a:t>
            </a:r>
            <a:r>
              <a:rPr lang="cs-CZ" sz="3600" b="1" dirty="0">
                <a:solidFill>
                  <a:srgbClr val="FF0000"/>
                </a:solidFill>
              </a:rPr>
              <a:t>9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239761A-FC52-4B62-ACFA-13F76FB08116}"/>
              </a:ext>
            </a:extLst>
          </p:cNvPr>
          <p:cNvSpPr/>
          <p:nvPr/>
        </p:nvSpPr>
        <p:spPr>
          <a:xfrm>
            <a:off x="2483556" y="2111023"/>
            <a:ext cx="2777066" cy="4176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7D06C4C-E569-4A8F-83CB-61CF8216E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806" y="1825625"/>
            <a:ext cx="8056484" cy="369464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ED277DE-BF08-4523-991A-EF1D52B835D8}"/>
              </a:ext>
            </a:extLst>
          </p:cNvPr>
          <p:cNvSpPr/>
          <p:nvPr/>
        </p:nvSpPr>
        <p:spPr>
          <a:xfrm>
            <a:off x="2114806" y="1727200"/>
            <a:ext cx="4726261" cy="383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FE6AB910-3481-0348-99D2-42813642D4C8}"/>
              </a:ext>
            </a:extLst>
          </p:cNvPr>
          <p:cNvCxnSpPr>
            <a:cxnSpLocks/>
          </p:cNvCxnSpPr>
          <p:nvPr/>
        </p:nvCxnSpPr>
        <p:spPr>
          <a:xfrm flipV="1">
            <a:off x="2226281" y="3672945"/>
            <a:ext cx="7739437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304BFDBE-A2AB-734F-92EF-56F2BBB9334E}"/>
              </a:ext>
            </a:extLst>
          </p:cNvPr>
          <p:cNvCxnSpPr>
            <a:cxnSpLocks/>
          </p:cNvCxnSpPr>
          <p:nvPr/>
        </p:nvCxnSpPr>
        <p:spPr>
          <a:xfrm flipV="1">
            <a:off x="2273329" y="3922914"/>
            <a:ext cx="7739437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07EDDEDD-F4EB-8740-9351-42697BF91454}"/>
              </a:ext>
            </a:extLst>
          </p:cNvPr>
          <p:cNvCxnSpPr>
            <a:cxnSpLocks/>
          </p:cNvCxnSpPr>
          <p:nvPr/>
        </p:nvCxnSpPr>
        <p:spPr>
          <a:xfrm flipV="1">
            <a:off x="6841067" y="2075593"/>
            <a:ext cx="312465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1FF659D7-B5CE-364E-BAEA-8DB969A5243A}"/>
              </a:ext>
            </a:extLst>
          </p:cNvPr>
          <p:cNvCxnSpPr>
            <a:cxnSpLocks/>
          </p:cNvCxnSpPr>
          <p:nvPr/>
        </p:nvCxnSpPr>
        <p:spPr>
          <a:xfrm>
            <a:off x="2226281" y="2319866"/>
            <a:ext cx="773943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360B2CE9-5A05-CC4B-A82A-0B1AA89E6A4B}"/>
              </a:ext>
            </a:extLst>
          </p:cNvPr>
          <p:cNvCxnSpPr>
            <a:cxnSpLocks/>
          </p:cNvCxnSpPr>
          <p:nvPr/>
        </p:nvCxnSpPr>
        <p:spPr>
          <a:xfrm flipV="1">
            <a:off x="2309763" y="2588383"/>
            <a:ext cx="1735295" cy="112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EEEEAA6C-8EBE-7444-BF2D-C0F062227022}"/>
              </a:ext>
            </a:extLst>
          </p:cNvPr>
          <p:cNvCxnSpPr>
            <a:cxnSpLocks/>
          </p:cNvCxnSpPr>
          <p:nvPr/>
        </p:nvCxnSpPr>
        <p:spPr>
          <a:xfrm flipV="1">
            <a:off x="4709418" y="2865776"/>
            <a:ext cx="5256300" cy="112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A01FD4F7-2CE4-7542-B9DC-C412C34C3848}"/>
              </a:ext>
            </a:extLst>
          </p:cNvPr>
          <p:cNvCxnSpPr>
            <a:cxnSpLocks/>
          </p:cNvCxnSpPr>
          <p:nvPr/>
        </p:nvCxnSpPr>
        <p:spPr>
          <a:xfrm flipV="1">
            <a:off x="2286280" y="3156869"/>
            <a:ext cx="6966208" cy="112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D3C4AB0A-6034-3D49-B3EF-306E3358DB50}"/>
              </a:ext>
            </a:extLst>
          </p:cNvPr>
          <p:cNvCxnSpPr>
            <a:cxnSpLocks/>
          </p:cNvCxnSpPr>
          <p:nvPr/>
        </p:nvCxnSpPr>
        <p:spPr>
          <a:xfrm flipV="1">
            <a:off x="7337568" y="3353553"/>
            <a:ext cx="2628150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1998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1FB18B6F-F34F-46D8-B9EC-6D244F36B7AB}"/>
              </a:ext>
            </a:extLst>
          </p:cNvPr>
          <p:cNvSpPr txBox="1"/>
          <p:nvPr/>
        </p:nvSpPr>
        <p:spPr>
          <a:xfrm>
            <a:off x="272248" y="6457893"/>
            <a:ext cx="116475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Češka R,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Táborský M,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Vrablík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M. Společné stanovisko odborných společností k předepisování inhibitorů PCSK9.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AtheroRev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2018; 3(3): 21-207</a:t>
            </a:r>
            <a:r>
              <a:rPr lang="cs-CZ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 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592D1BE-51DC-441F-A2D7-213745DF25DF}"/>
              </a:ext>
            </a:extLst>
          </p:cNvPr>
          <p:cNvSpPr txBox="1"/>
          <p:nvPr/>
        </p:nvSpPr>
        <p:spPr>
          <a:xfrm>
            <a:off x="1171221" y="24826"/>
            <a:ext cx="101092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Společné stanovisko odborných společností </a:t>
            </a:r>
          </a:p>
          <a:p>
            <a:pPr algn="ctr"/>
            <a:r>
              <a:rPr lang="cs-CZ" sz="4000" b="1" dirty="0">
                <a:solidFill>
                  <a:srgbClr val="FF0000"/>
                </a:solidFill>
              </a:rPr>
              <a:t>k předepisování inhibitorů PCSK</a:t>
            </a:r>
            <a:r>
              <a:rPr lang="cs-CZ" sz="3600" b="1" dirty="0">
                <a:solidFill>
                  <a:srgbClr val="FF0000"/>
                </a:solidFill>
              </a:rPr>
              <a:t>9 </a:t>
            </a:r>
          </a:p>
        </p:txBody>
      </p:sp>
      <p:pic>
        <p:nvPicPr>
          <p:cNvPr id="8" name="Zástupný obsah 4">
            <a:extLst>
              <a:ext uri="{FF2B5EF4-FFF2-40B4-BE49-F238E27FC236}">
                <a16:creationId xmlns:a16="http://schemas.microsoft.com/office/drawing/2014/main" id="{B7E67497-37CF-455C-A944-002A6B449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83556" y="2111023"/>
            <a:ext cx="7586134" cy="2249400"/>
          </a:xfr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B239761A-FC52-4B62-ACFA-13F76FB08116}"/>
              </a:ext>
            </a:extLst>
          </p:cNvPr>
          <p:cNvSpPr/>
          <p:nvPr/>
        </p:nvSpPr>
        <p:spPr>
          <a:xfrm>
            <a:off x="2483556" y="2111023"/>
            <a:ext cx="2777066" cy="417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15409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FC09BE-ECCE-2F48-A2E9-851C476D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6B1B01A0-56D5-244A-A39F-F75263DA3F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07F2D8B-8E70-9540-80CE-AC7A81FF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57" y="365125"/>
            <a:ext cx="11380371" cy="597368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F8D1124-4CEB-594D-A7C0-FD4D97B5DF4D}"/>
              </a:ext>
            </a:extLst>
          </p:cNvPr>
          <p:cNvSpPr txBox="1"/>
          <p:nvPr/>
        </p:nvSpPr>
        <p:spPr>
          <a:xfrm>
            <a:off x="277782" y="6497567"/>
            <a:ext cx="118960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Češka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SUKL -  úhradové podmínky</a:t>
            </a:r>
            <a:r>
              <a:rPr lang="cs-CZ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197536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C23358-5232-4AC7-A731-DF2D0F4E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DDE2F-3818-FB4D-81A2-446D3FAC7C2A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E9F5F-9965-4968-B2E4-37C9167992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7656" y="6538909"/>
            <a:ext cx="3283634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Li et al, </a:t>
            </a:r>
            <a:r>
              <a:rPr lang="en-US" i="1" dirty="0">
                <a:solidFill>
                  <a:schemeClr val="tx1"/>
                </a:solidFill>
              </a:rPr>
              <a:t>Am J Cardiovasc Drugs</a:t>
            </a:r>
            <a:r>
              <a:rPr lang="en-US" dirty="0">
                <a:solidFill>
                  <a:schemeClr val="tx1"/>
                </a:solidFill>
              </a:rPr>
              <a:t>. 2020 Oct;20(5):489-503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855D4-76B7-4818-B930-1B36ED7348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F19CD1-2738-47E8-82BE-4D669D41F0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72" t="30216" r="32007" b="12457"/>
          <a:stretch/>
        </p:blipFill>
        <p:spPr>
          <a:xfrm>
            <a:off x="436343" y="1593591"/>
            <a:ext cx="8178268" cy="4521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C3191B-BE4D-4104-B792-7F608F10FDA1}"/>
              </a:ext>
            </a:extLst>
          </p:cNvPr>
          <p:cNvSpPr txBox="1"/>
          <p:nvPr/>
        </p:nvSpPr>
        <p:spPr>
          <a:xfrm>
            <a:off x="204436" y="6089785"/>
            <a:ext cx="8962595" cy="2921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cs-CZ" altLang="cs-CZ" sz="1400" dirty="0">
                <a:solidFill>
                  <a:srgbClr val="202124"/>
                </a:solidFill>
                <a:latin typeface="Google Sans"/>
              </a:rPr>
              <a:t>Průměrná procentuální změna od výchozí hodnoty v LDL-C k EOS po podání jednorázové dávky </a:t>
            </a:r>
            <a:r>
              <a:rPr lang="cs-CZ" altLang="cs-CZ" sz="1400" dirty="0" err="1">
                <a:solidFill>
                  <a:srgbClr val="202124"/>
                </a:solidFill>
                <a:latin typeface="Google Sans"/>
              </a:rPr>
              <a:t>alirokumabu</a:t>
            </a:r>
            <a:r>
              <a:rPr lang="cs-CZ" altLang="cs-CZ" sz="1400" dirty="0">
                <a:solidFill>
                  <a:srgbClr val="202124"/>
                </a:solidFill>
                <a:latin typeface="Google Sans"/>
              </a:rPr>
              <a:t> nebo placeba</a:t>
            </a:r>
            <a:r>
              <a:rPr lang="cs-CZ" altLang="cs-CZ" sz="400" dirty="0"/>
              <a:t> </a:t>
            </a:r>
            <a:endParaRPr lang="cs-CZ" altLang="cs-CZ" sz="1100" dirty="0">
              <a:latin typeface="Arial" panose="020B0604020202020204" pitchFamily="34" charset="0"/>
            </a:endParaRPr>
          </a:p>
          <a:p>
            <a:endParaRPr lang="en-US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D4204AF2-7473-4540-AA0D-F2FACBB24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66" y="144595"/>
            <a:ext cx="10966390" cy="773562"/>
          </a:xfrm>
        </p:spPr>
        <p:txBody>
          <a:bodyPr/>
          <a:lstStyle/>
          <a:p>
            <a:r>
              <a:rPr lang="cs-CZ" sz="2800" b="1" dirty="0" err="1">
                <a:solidFill>
                  <a:srgbClr val="FF0000"/>
                </a:solidFill>
                <a:latin typeface="+mn-lt"/>
              </a:rPr>
              <a:t>Praluent</a:t>
            </a:r>
            <a:r>
              <a:rPr lang="cs-CZ" sz="2800" b="1" dirty="0">
                <a:solidFill>
                  <a:srgbClr val="FF0000"/>
                </a:solidFill>
                <a:latin typeface="+mn-lt"/>
              </a:rPr>
              <a:t> 300mg: </a:t>
            </a:r>
            <a:br>
              <a:rPr lang="cs-CZ" sz="2800" b="1" dirty="0">
                <a:solidFill>
                  <a:srgbClr val="FF0000"/>
                </a:solidFill>
                <a:latin typeface="+mn-lt"/>
              </a:rPr>
            </a:br>
            <a:r>
              <a:rPr lang="cs-CZ" sz="2800" b="1" dirty="0">
                <a:solidFill>
                  <a:srgbClr val="FF0000"/>
                </a:solidFill>
                <a:latin typeface="+mn-lt"/>
              </a:rPr>
              <a:t>Farmakokinetické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/</a:t>
            </a:r>
            <a:r>
              <a:rPr lang="cs-CZ" sz="2800" b="1" dirty="0">
                <a:solidFill>
                  <a:srgbClr val="FF0000"/>
                </a:solidFill>
                <a:latin typeface="+mn-lt"/>
              </a:rPr>
              <a:t>farmakodynamické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800" b="1" dirty="0">
                <a:solidFill>
                  <a:srgbClr val="FF0000"/>
                </a:solidFill>
                <a:latin typeface="+mn-lt"/>
              </a:rPr>
              <a:t>s</a:t>
            </a:r>
            <a:r>
              <a:rPr lang="en-US" sz="2800" b="1" dirty="0" err="1">
                <a:solidFill>
                  <a:srgbClr val="FF0000"/>
                </a:solidFill>
                <a:latin typeface="+mn-lt"/>
              </a:rPr>
              <a:t>tud</a:t>
            </a:r>
            <a:r>
              <a:rPr lang="cs-CZ" sz="2800" b="1" dirty="0" err="1">
                <a:solidFill>
                  <a:srgbClr val="FF0000"/>
                </a:solidFill>
                <a:latin typeface="+mn-lt"/>
              </a:rPr>
              <a:t>ie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: </a:t>
            </a:r>
            <a:r>
              <a:rPr lang="cs-CZ" sz="2800" b="1" dirty="0">
                <a:solidFill>
                  <a:srgbClr val="FF0000"/>
                </a:solidFill>
                <a:latin typeface="+mn-lt"/>
              </a:rPr>
              <a:t>redukce 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LDL-C </a:t>
            </a:r>
            <a:endParaRPr lang="en-US" sz="20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DB514B-5C6F-41B4-8A98-EC86A1B3099F}"/>
              </a:ext>
            </a:extLst>
          </p:cNvPr>
          <p:cNvSpPr/>
          <p:nvPr/>
        </p:nvSpPr>
        <p:spPr>
          <a:xfrm>
            <a:off x="8417799" y="1363853"/>
            <a:ext cx="3639169" cy="457048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Maxi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mální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mean LDL-C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1400" dirty="0"/>
            </a:b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snížení bylo vidět na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Day 8 (55.3%)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75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Day 15 (63.7%)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150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22 (73.7%) </a:t>
            </a:r>
            <a:r>
              <a:rPr lang="cs-CZ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</a:t>
            </a:r>
            <a:r>
              <a:rPr lang="cs-CZ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Tato procentuální snížení LDL-C jsou shodná s redukcemi hlášenými ve 3.fázi souhrnné analýzy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alirokumabu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u pacientů 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hypercholesterolemií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kteří dostávali maximálně tolerovanou dávku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statinů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podání jednorázové dávky </a:t>
            </a:r>
            <a:r>
              <a:rPr lang="cs-CZ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alirokumabu</a:t>
            </a:r>
            <a:r>
              <a:rPr lang="cs-CZ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75, 150 a 300 mg </a:t>
            </a:r>
            <a:r>
              <a:rPr lang="cs-CZ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s.c</a:t>
            </a:r>
            <a:r>
              <a:rPr lang="cs-CZ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byly hladiny LDL-C sníženy od výchozí hodnoty již od 3. dne s maximálním průměrným snížením pozorovaným v 8. den (55,3% ALI 75mg), 15 (63,7% ALI 150mg) a 22 (73,7% ALI 300mg).</a:t>
            </a:r>
            <a:endParaRPr lang="en-US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03B96298-ADC8-4DD3-BF13-8AC6C06FFF54}"/>
              </a:ext>
            </a:extLst>
          </p:cNvPr>
          <p:cNvCxnSpPr/>
          <p:nvPr/>
        </p:nvCxnSpPr>
        <p:spPr>
          <a:xfrm flipH="1">
            <a:off x="1297172" y="4625163"/>
            <a:ext cx="2328530" cy="0"/>
          </a:xfrm>
          <a:prstGeom prst="line">
            <a:avLst/>
          </a:prstGeom>
          <a:ln w="19050">
            <a:solidFill>
              <a:srgbClr val="00B05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9C4E26B0-5248-4A97-A3C3-AD96D0325D0C}"/>
              </a:ext>
            </a:extLst>
          </p:cNvPr>
          <p:cNvCxnSpPr>
            <a:cxnSpLocks/>
          </p:cNvCxnSpPr>
          <p:nvPr/>
        </p:nvCxnSpPr>
        <p:spPr>
          <a:xfrm flipH="1">
            <a:off x="1297172" y="4437321"/>
            <a:ext cx="3012558" cy="0"/>
          </a:xfrm>
          <a:prstGeom prst="line">
            <a:avLst/>
          </a:prstGeom>
          <a:ln w="19050">
            <a:solidFill>
              <a:srgbClr val="00B05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ál 12">
            <a:extLst>
              <a:ext uri="{FF2B5EF4-FFF2-40B4-BE49-F238E27FC236}">
                <a16:creationId xmlns:a16="http://schemas.microsoft.com/office/drawing/2014/main" id="{E7BC5CF5-2C94-42BE-BBED-C14558A353C7}"/>
              </a:ext>
            </a:extLst>
          </p:cNvPr>
          <p:cNvSpPr/>
          <p:nvPr/>
        </p:nvSpPr>
        <p:spPr>
          <a:xfrm>
            <a:off x="3413405" y="5305647"/>
            <a:ext cx="424594" cy="385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F99C7E99-7E22-441B-B5EB-620995A541E5}"/>
              </a:ext>
            </a:extLst>
          </p:cNvPr>
          <p:cNvSpPr/>
          <p:nvPr/>
        </p:nvSpPr>
        <p:spPr>
          <a:xfrm>
            <a:off x="4100883" y="5305647"/>
            <a:ext cx="424594" cy="385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773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ADF2B2-346D-44B5-A3CC-C5855B1F0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DDE2F-3818-FB4D-81A2-446D3FAC7C2A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8A997-525B-4C59-8307-1238D4B0E7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Roth et al. 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Atherosclerosis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254 (2016) 254-262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3F21D-2FF0-413B-A530-A4B55A9AB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85489-1BA1-4794-93DA-39EE0DB07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Studie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CHOICE I</a:t>
            </a:r>
            <a:br>
              <a:rPr lang="en-US" sz="3200" dirty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C2B24A-90CA-4EB7-A9F8-79194A766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688" y="1987156"/>
            <a:ext cx="5284808" cy="39234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4E645E8-BDAE-4CBE-830A-B7315B147B3A}"/>
              </a:ext>
            </a:extLst>
          </p:cNvPr>
          <p:cNvSpPr/>
          <p:nvPr/>
        </p:nvSpPr>
        <p:spPr>
          <a:xfrm>
            <a:off x="1226707" y="5717966"/>
            <a:ext cx="10530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Mean (SE) calculated LDL-C levels (C) over time in patients receiving concomitant statin therapy (ITT population) – time profile of patients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weekly assessment between Weeks 21-24 evaluated the efficacy of alirocumab between the dosing intervals.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000D2D-7F2A-4E36-91D6-1F9FCA273190}"/>
              </a:ext>
            </a:extLst>
          </p:cNvPr>
          <p:cNvSpPr/>
          <p:nvPr/>
        </p:nvSpPr>
        <p:spPr>
          <a:xfrm>
            <a:off x="371052" y="1198377"/>
            <a:ext cx="10710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Průměrné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snížení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LDL-C od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výchozí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hodnoty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týdne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21-24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bylo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významně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vyšší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aliro</a:t>
            </a:r>
            <a:r>
              <a:rPr lang="cs-CZ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umabu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</a:t>
            </a:r>
            <a:r>
              <a:rPr lang="cs-CZ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mg 1x za 4 týdny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oproti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placebu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pacientů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užívajících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současně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statin: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–65,8% 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aliro</a:t>
            </a:r>
            <a:r>
              <a:rPr lang="cs-CZ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umab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</a:t>
            </a:r>
            <a:r>
              <a:rPr lang="cs-CZ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mg 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Q4W] a –0,8% [placebo] (p &lt;0,0001)</a:t>
            </a:r>
          </a:p>
        </p:txBody>
      </p:sp>
    </p:spTree>
    <p:extLst>
      <p:ext uri="{BB962C8B-B14F-4D97-AF65-F5344CB8AC3E}">
        <p14:creationId xmlns:p14="http://schemas.microsoft.com/office/powerpoint/2010/main" val="1803220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257871"/>
            <a:ext cx="9144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cs-CZ" sz="1000" b="0" dirty="0" err="1"/>
              <a:t>Nakatani</a:t>
            </a:r>
            <a:r>
              <a:rPr lang="cs-CZ" sz="1000" b="0" dirty="0"/>
              <a:t> </a:t>
            </a:r>
            <a:r>
              <a:rPr lang="cs-CZ" sz="1000" b="0" dirty="0" err="1"/>
              <a:t>D.,at</a:t>
            </a:r>
            <a:r>
              <a:rPr lang="cs-CZ" sz="1000" b="0" dirty="0"/>
              <a:t> al. </a:t>
            </a:r>
            <a:r>
              <a:rPr lang="en-US" sz="1000" dirty="0"/>
              <a:t>Incidence, Predictors, and Subsequent Mortality Risk of</a:t>
            </a:r>
            <a:r>
              <a:rPr lang="cs-CZ" sz="1000" dirty="0"/>
              <a:t> </a:t>
            </a:r>
            <a:r>
              <a:rPr lang="en-US" sz="1000" dirty="0"/>
              <a:t>Recurrent Myocardial Infarction in Patients Following</a:t>
            </a:r>
            <a:r>
              <a:rPr lang="cs-CZ" sz="1000" dirty="0"/>
              <a:t> </a:t>
            </a:r>
            <a:r>
              <a:rPr lang="en-US" sz="1000" dirty="0"/>
              <a:t>Discharge for Acute Myocardial Infarction</a:t>
            </a:r>
            <a:r>
              <a:rPr lang="cs-CZ" sz="1000" dirty="0"/>
              <a:t>.</a:t>
            </a:r>
            <a:r>
              <a:rPr lang="it-IT" sz="1000" b="0" i="1" dirty="0"/>
              <a:t> </a:t>
            </a:r>
            <a:r>
              <a:rPr lang="it-IT" sz="1000" b="0" i="1" dirty="0" err="1"/>
              <a:t>Circ</a:t>
            </a:r>
            <a:r>
              <a:rPr lang="it-IT" sz="1000" b="0" i="1" dirty="0"/>
              <a:t> J </a:t>
            </a:r>
            <a:r>
              <a:rPr lang="it-IT" sz="1000" b="0" dirty="0"/>
              <a:t>2013; </a:t>
            </a:r>
            <a:r>
              <a:rPr lang="it-IT" sz="1000" dirty="0"/>
              <a:t>77: </a:t>
            </a:r>
            <a:r>
              <a:rPr lang="it-IT" sz="1000" b="0" dirty="0"/>
              <a:t>439 – 446</a:t>
            </a:r>
            <a:endParaRPr lang="cs-CZ" sz="1000" b="0" dirty="0"/>
          </a:p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altLang="en-US" sz="1000" b="0" dirty="0"/>
              <a:t>IM-infarkt myokardu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cs-CZ" sz="1000" dirty="0">
              <a:solidFill>
                <a:srgbClr val="FFFFFF"/>
              </a:solidFill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it-IT" sz="1000" b="0" i="1" dirty="0">
                <a:solidFill>
                  <a:srgbClr val="FFFFFF"/>
                </a:solidFill>
              </a:rPr>
              <a:t> </a:t>
            </a:r>
            <a:endParaRPr lang="cs-CZ" sz="1000" dirty="0">
              <a:solidFill>
                <a:srgbClr val="FFFFFF"/>
              </a:solidFill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274320" y="261939"/>
            <a:ext cx="1168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4000" b="1" kern="0" dirty="0">
                <a:solidFill>
                  <a:srgbClr val="FF0000"/>
                </a:solidFill>
                <a:cs typeface="MS PGothic"/>
              </a:rPr>
              <a:t>Riziko recidivy IM je nejvyšší v prvním roce </a:t>
            </a: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4000" b="1" kern="0" dirty="0">
                <a:solidFill>
                  <a:srgbClr val="FF0000"/>
                </a:solidFill>
                <a:cs typeface="MS PGothic"/>
              </a:rPr>
              <a:t>po propuštění z hospitalizace </a:t>
            </a:r>
            <a:endParaRPr lang="en-GB" sz="4000" b="1" kern="0" baseline="30000" dirty="0">
              <a:solidFill>
                <a:srgbClr val="FF0000"/>
              </a:solidFill>
              <a:cs typeface="MS PGothic"/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4294967295"/>
          </p:nvPr>
        </p:nvSpPr>
        <p:spPr>
          <a:xfrm>
            <a:off x="1874044" y="1470929"/>
            <a:ext cx="8443912" cy="452596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GB" sz="1800" dirty="0"/>
              <a:t>OACIS </a:t>
            </a:r>
            <a:r>
              <a:rPr lang="en-GB" sz="1800" dirty="0" err="1"/>
              <a:t>registr</a:t>
            </a:r>
            <a:r>
              <a:rPr lang="en-GB" sz="1800" dirty="0"/>
              <a:t>: </a:t>
            </a:r>
            <a:r>
              <a:rPr lang="en-GB" sz="1800" dirty="0" err="1"/>
              <a:t>Observa</a:t>
            </a:r>
            <a:r>
              <a:rPr lang="cs-CZ" sz="1800" dirty="0"/>
              <a:t>ční</a:t>
            </a:r>
            <a:r>
              <a:rPr lang="en-GB" sz="1800" dirty="0"/>
              <a:t> stud</a:t>
            </a:r>
            <a:r>
              <a:rPr lang="cs-CZ" sz="1800" dirty="0" err="1"/>
              <a:t>ie</a:t>
            </a:r>
            <a:r>
              <a:rPr lang="cs-CZ" sz="1800" dirty="0"/>
              <a:t> opakovaných IM u pacientů, kteří prodělali akutní IM </a:t>
            </a:r>
            <a:r>
              <a:rPr lang="en-GB" sz="1800" dirty="0"/>
              <a:t>(n=7870)</a:t>
            </a:r>
            <a:endParaRPr lang="en-GB" sz="1800" baseline="30000" dirty="0"/>
          </a:p>
          <a:p>
            <a:pPr marL="0" indent="0" algn="ctr">
              <a:buNone/>
            </a:pPr>
            <a:endParaRPr lang="en-GB" dirty="0"/>
          </a:p>
        </p:txBody>
      </p:sp>
      <p:grpSp>
        <p:nvGrpSpPr>
          <p:cNvPr id="37" name="Group 36"/>
          <p:cNvGrpSpPr/>
          <p:nvPr/>
        </p:nvGrpSpPr>
        <p:grpSpPr>
          <a:xfrm>
            <a:off x="2446639" y="2250097"/>
            <a:ext cx="6997628" cy="3812785"/>
            <a:chOff x="1696185" y="1903612"/>
            <a:chExt cx="5927151" cy="3755642"/>
          </a:xfrm>
          <a:noFill/>
        </p:grpSpPr>
        <p:cxnSp>
          <p:nvCxnSpPr>
            <p:cNvPr id="38" name="Straight Connector 37"/>
            <p:cNvCxnSpPr/>
            <p:nvPr/>
          </p:nvCxnSpPr>
          <p:spPr>
            <a:xfrm>
              <a:off x="2217384" y="2084206"/>
              <a:ext cx="80962" cy="0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905914" y="1903612"/>
              <a:ext cx="313845" cy="28734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r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latin typeface="Arial" charset="0"/>
                </a:rPr>
                <a:t>10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2217384" y="5037806"/>
              <a:ext cx="80962" cy="0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981116" y="4847182"/>
              <a:ext cx="238648" cy="28734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r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latin typeface="Arial" charset="0"/>
                </a:rPr>
                <a:t>0</a:t>
              </a:r>
            </a:p>
          </p:txBody>
        </p:sp>
        <p:cxnSp>
          <p:nvCxnSpPr>
            <p:cNvPr id="42" name="Straight Connector 41"/>
            <p:cNvCxnSpPr/>
            <p:nvPr/>
          </p:nvCxnSpPr>
          <p:spPr>
            <a:xfrm rot="5400000">
              <a:off x="2257056" y="5082184"/>
              <a:ext cx="80962" cy="0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2179355" y="5130124"/>
              <a:ext cx="238647" cy="28734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latin typeface="Arial" charset="0"/>
                </a:rPr>
                <a:t>0</a:t>
              </a: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2217384" y="3856672"/>
              <a:ext cx="80962" cy="0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1981116" y="3664811"/>
              <a:ext cx="238648" cy="28734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r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latin typeface="Arial" charset="0"/>
                </a:rPr>
                <a:t>4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 rot="5400000">
              <a:off x="3444003" y="5082184"/>
              <a:ext cx="80962" cy="0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3291099" y="5130124"/>
              <a:ext cx="389043" cy="28734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latin typeface="Arial" charset="0"/>
                </a:rPr>
                <a:t>400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291140" y="5371911"/>
              <a:ext cx="5332196" cy="2873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cs-CZ" sz="1200" dirty="0">
                  <a:latin typeface="Arial" charset="0"/>
                  <a:ea typeface="MS PGothic" pitchFamily="34" charset="-128"/>
                  <a:cs typeface="Arial" charset="0"/>
                </a:rPr>
                <a:t>Čas od propuštění </a:t>
              </a:r>
              <a:r>
                <a:rPr lang="en-GB" sz="1200" dirty="0">
                  <a:latin typeface="Arial" charset="0"/>
                  <a:ea typeface="MS PGothic" pitchFamily="34" charset="-128"/>
                  <a:cs typeface="Arial" charset="0"/>
                </a:rPr>
                <a:t>(d</a:t>
              </a:r>
              <a:r>
                <a:rPr lang="cs-CZ" sz="1200" dirty="0" err="1">
                  <a:latin typeface="Arial" charset="0"/>
                  <a:ea typeface="MS PGothic" pitchFamily="34" charset="-128"/>
                  <a:cs typeface="Arial" charset="0"/>
                </a:rPr>
                <a:t>ny</a:t>
              </a:r>
              <a:r>
                <a:rPr lang="en-GB" sz="1200" dirty="0">
                  <a:latin typeface="Arial" charset="0"/>
                  <a:ea typeface="MS PGothic" pitchFamily="34" charset="-128"/>
                  <a:cs typeface="Arial" charset="0"/>
                </a:rPr>
                <a:t>)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16200000">
              <a:off x="344723" y="3411846"/>
              <a:ext cx="2948097" cy="24517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cs-CZ" sz="1200" dirty="0">
                  <a:latin typeface="Arial" charset="0"/>
                </a:rPr>
                <a:t>Kumulativní počet opakovaných IM</a:t>
              </a:r>
              <a:r>
                <a:rPr lang="en-GB" sz="1200" dirty="0">
                  <a:latin typeface="Arial" charset="0"/>
                </a:rPr>
                <a:t>(%)</a:t>
              </a: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297693" y="2080012"/>
              <a:ext cx="5284207" cy="2955341"/>
            </a:xfrm>
            <a:custGeom>
              <a:avLst/>
              <a:gdLst>
                <a:gd name="connsiteX0" fmla="*/ 0 w 5354726"/>
                <a:gd name="connsiteY0" fmla="*/ 0 h 2955341"/>
                <a:gd name="connsiteX1" fmla="*/ 0 w 5354726"/>
                <a:gd name="connsiteY1" fmla="*/ 2955341 h 2955341"/>
                <a:gd name="connsiteX2" fmla="*/ 5354726 w 5354726"/>
                <a:gd name="connsiteY2" fmla="*/ 2955341 h 295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54726" h="2955341">
                  <a:moveTo>
                    <a:pt x="0" y="0"/>
                  </a:moveTo>
                  <a:lnTo>
                    <a:pt x="0" y="2955341"/>
                  </a:lnTo>
                  <a:lnTo>
                    <a:pt x="5354726" y="2955341"/>
                  </a:lnTo>
                </a:path>
              </a:pathLst>
            </a:custGeom>
            <a:grpFill/>
            <a:ln w="19050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GB" sz="1200" b="1" dirty="0">
                <a:solidFill>
                  <a:schemeClr val="tx1"/>
                </a:solidFill>
                <a:latin typeface="Arial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2217384" y="2692798"/>
              <a:ext cx="80962" cy="0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981114" y="2500936"/>
              <a:ext cx="238648" cy="2873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r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latin typeface="Arial" charset="0"/>
                </a:rPr>
                <a:t>8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2217384" y="3266260"/>
              <a:ext cx="80962" cy="0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981114" y="3074398"/>
              <a:ext cx="238648" cy="2873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r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latin typeface="Arial" charset="0"/>
                </a:rPr>
                <a:t>6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2217384" y="4413028"/>
              <a:ext cx="80962" cy="0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981114" y="4221167"/>
              <a:ext cx="238648" cy="2873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r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latin typeface="Arial" charset="0"/>
                </a:rPr>
                <a:t>2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 rot="5400000">
              <a:off x="4592060" y="5082184"/>
              <a:ext cx="80962" cy="0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4439157" y="5130123"/>
              <a:ext cx="389043" cy="2873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latin typeface="Arial" charset="0"/>
                </a:rPr>
                <a:t>800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 rot="5400000">
              <a:off x="5756940" y="5082184"/>
              <a:ext cx="80962" cy="0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5566436" y="5130123"/>
              <a:ext cx="464242" cy="2873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latin typeface="Arial" charset="0"/>
                </a:rPr>
                <a:t>1200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 rot="5400000">
              <a:off x="6865500" y="5082184"/>
              <a:ext cx="80962" cy="0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6674994" y="5130123"/>
              <a:ext cx="464242" cy="2873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latin typeface="Arial" charset="0"/>
                </a:rPr>
                <a:t>1600</a:t>
              </a: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2306638" y="3178175"/>
              <a:ext cx="5307012" cy="1855788"/>
            </a:xfrm>
            <a:custGeom>
              <a:avLst/>
              <a:gdLst>
                <a:gd name="T0" fmla="*/ 14 w 3343"/>
                <a:gd name="T1" fmla="*/ 1153 h 1169"/>
                <a:gd name="T2" fmla="*/ 42 w 3343"/>
                <a:gd name="T3" fmla="*/ 1130 h 1169"/>
                <a:gd name="T4" fmla="*/ 63 w 3343"/>
                <a:gd name="T5" fmla="*/ 1104 h 1169"/>
                <a:gd name="T6" fmla="*/ 89 w 3343"/>
                <a:gd name="T7" fmla="*/ 1069 h 1169"/>
                <a:gd name="T8" fmla="*/ 109 w 3343"/>
                <a:gd name="T9" fmla="*/ 1041 h 1169"/>
                <a:gd name="T10" fmla="*/ 131 w 3343"/>
                <a:gd name="T11" fmla="*/ 1030 h 1169"/>
                <a:gd name="T12" fmla="*/ 153 w 3343"/>
                <a:gd name="T13" fmla="*/ 1008 h 1169"/>
                <a:gd name="T14" fmla="*/ 177 w 3343"/>
                <a:gd name="T15" fmla="*/ 988 h 1169"/>
                <a:gd name="T16" fmla="*/ 194 w 3343"/>
                <a:gd name="T17" fmla="*/ 957 h 1169"/>
                <a:gd name="T18" fmla="*/ 222 w 3343"/>
                <a:gd name="T19" fmla="*/ 941 h 1169"/>
                <a:gd name="T20" fmla="*/ 254 w 3343"/>
                <a:gd name="T21" fmla="*/ 921 h 1169"/>
                <a:gd name="T22" fmla="*/ 274 w 3343"/>
                <a:gd name="T23" fmla="*/ 908 h 1169"/>
                <a:gd name="T24" fmla="*/ 294 w 3343"/>
                <a:gd name="T25" fmla="*/ 882 h 1169"/>
                <a:gd name="T26" fmla="*/ 323 w 3343"/>
                <a:gd name="T27" fmla="*/ 857 h 1169"/>
                <a:gd name="T28" fmla="*/ 343 w 3343"/>
                <a:gd name="T29" fmla="*/ 829 h 1169"/>
                <a:gd name="T30" fmla="*/ 369 w 3343"/>
                <a:gd name="T31" fmla="*/ 806 h 1169"/>
                <a:gd name="T32" fmla="*/ 411 w 3343"/>
                <a:gd name="T33" fmla="*/ 792 h 1169"/>
                <a:gd name="T34" fmla="*/ 438 w 3343"/>
                <a:gd name="T35" fmla="*/ 780 h 1169"/>
                <a:gd name="T36" fmla="*/ 476 w 3343"/>
                <a:gd name="T37" fmla="*/ 766 h 1169"/>
                <a:gd name="T38" fmla="*/ 504 w 3343"/>
                <a:gd name="T39" fmla="*/ 751 h 1169"/>
                <a:gd name="T40" fmla="*/ 530 w 3343"/>
                <a:gd name="T41" fmla="*/ 735 h 1169"/>
                <a:gd name="T42" fmla="*/ 565 w 3343"/>
                <a:gd name="T43" fmla="*/ 721 h 1169"/>
                <a:gd name="T44" fmla="*/ 611 w 3343"/>
                <a:gd name="T45" fmla="*/ 703 h 1169"/>
                <a:gd name="T46" fmla="*/ 645 w 3343"/>
                <a:gd name="T47" fmla="*/ 686 h 1169"/>
                <a:gd name="T48" fmla="*/ 663 w 3343"/>
                <a:gd name="T49" fmla="*/ 670 h 1169"/>
                <a:gd name="T50" fmla="*/ 750 w 3343"/>
                <a:gd name="T51" fmla="*/ 658 h 1169"/>
                <a:gd name="T52" fmla="*/ 821 w 3343"/>
                <a:gd name="T53" fmla="*/ 646 h 1169"/>
                <a:gd name="T54" fmla="*/ 857 w 3343"/>
                <a:gd name="T55" fmla="*/ 631 h 1169"/>
                <a:gd name="T56" fmla="*/ 926 w 3343"/>
                <a:gd name="T57" fmla="*/ 611 h 1169"/>
                <a:gd name="T58" fmla="*/ 1000 w 3343"/>
                <a:gd name="T59" fmla="*/ 597 h 1169"/>
                <a:gd name="T60" fmla="*/ 1061 w 3343"/>
                <a:gd name="T61" fmla="*/ 587 h 1169"/>
                <a:gd name="T62" fmla="*/ 1101 w 3343"/>
                <a:gd name="T63" fmla="*/ 564 h 1169"/>
                <a:gd name="T64" fmla="*/ 1182 w 3343"/>
                <a:gd name="T65" fmla="*/ 552 h 1169"/>
                <a:gd name="T66" fmla="*/ 1214 w 3343"/>
                <a:gd name="T67" fmla="*/ 540 h 1169"/>
                <a:gd name="T68" fmla="*/ 1260 w 3343"/>
                <a:gd name="T69" fmla="*/ 525 h 1169"/>
                <a:gd name="T70" fmla="*/ 1303 w 3343"/>
                <a:gd name="T71" fmla="*/ 505 h 1169"/>
                <a:gd name="T72" fmla="*/ 1411 w 3343"/>
                <a:gd name="T73" fmla="*/ 491 h 1169"/>
                <a:gd name="T74" fmla="*/ 1549 w 3343"/>
                <a:gd name="T75" fmla="*/ 475 h 1169"/>
                <a:gd name="T76" fmla="*/ 1625 w 3343"/>
                <a:gd name="T77" fmla="*/ 458 h 1169"/>
                <a:gd name="T78" fmla="*/ 1661 w 3343"/>
                <a:gd name="T79" fmla="*/ 444 h 1169"/>
                <a:gd name="T80" fmla="*/ 1730 w 3343"/>
                <a:gd name="T81" fmla="*/ 426 h 1169"/>
                <a:gd name="T82" fmla="*/ 1770 w 3343"/>
                <a:gd name="T83" fmla="*/ 405 h 1169"/>
                <a:gd name="T84" fmla="*/ 1817 w 3343"/>
                <a:gd name="T85" fmla="*/ 385 h 1169"/>
                <a:gd name="T86" fmla="*/ 1881 w 3343"/>
                <a:gd name="T87" fmla="*/ 369 h 1169"/>
                <a:gd name="T88" fmla="*/ 1952 w 3343"/>
                <a:gd name="T89" fmla="*/ 354 h 1169"/>
                <a:gd name="T90" fmla="*/ 2037 w 3343"/>
                <a:gd name="T91" fmla="*/ 338 h 1169"/>
                <a:gd name="T92" fmla="*/ 2135 w 3343"/>
                <a:gd name="T93" fmla="*/ 318 h 1169"/>
                <a:gd name="T94" fmla="*/ 2178 w 3343"/>
                <a:gd name="T95" fmla="*/ 297 h 1169"/>
                <a:gd name="T96" fmla="*/ 2202 w 3343"/>
                <a:gd name="T97" fmla="*/ 281 h 1169"/>
                <a:gd name="T98" fmla="*/ 2248 w 3343"/>
                <a:gd name="T99" fmla="*/ 265 h 1169"/>
                <a:gd name="T100" fmla="*/ 2371 w 3343"/>
                <a:gd name="T101" fmla="*/ 248 h 1169"/>
                <a:gd name="T102" fmla="*/ 2416 w 3343"/>
                <a:gd name="T103" fmla="*/ 234 h 1169"/>
                <a:gd name="T104" fmla="*/ 2494 w 3343"/>
                <a:gd name="T105" fmla="*/ 218 h 1169"/>
                <a:gd name="T106" fmla="*/ 2537 w 3343"/>
                <a:gd name="T107" fmla="*/ 202 h 1169"/>
                <a:gd name="T108" fmla="*/ 2623 w 3343"/>
                <a:gd name="T109" fmla="*/ 183 h 1169"/>
                <a:gd name="T110" fmla="*/ 2641 w 3343"/>
                <a:gd name="T111" fmla="*/ 163 h 1169"/>
                <a:gd name="T112" fmla="*/ 2704 w 3343"/>
                <a:gd name="T113" fmla="*/ 143 h 1169"/>
                <a:gd name="T114" fmla="*/ 2813 w 3343"/>
                <a:gd name="T115" fmla="*/ 112 h 1169"/>
                <a:gd name="T116" fmla="*/ 2851 w 3343"/>
                <a:gd name="T117" fmla="*/ 92 h 1169"/>
                <a:gd name="T118" fmla="*/ 2936 w 3343"/>
                <a:gd name="T119" fmla="*/ 75 h 1169"/>
                <a:gd name="T120" fmla="*/ 2992 w 3343"/>
                <a:gd name="T121" fmla="*/ 57 h 1169"/>
                <a:gd name="T122" fmla="*/ 3061 w 3343"/>
                <a:gd name="T123" fmla="*/ 33 h 1169"/>
                <a:gd name="T124" fmla="*/ 3236 w 3343"/>
                <a:gd name="T125" fmla="*/ 16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43" h="1169">
                  <a:moveTo>
                    <a:pt x="0" y="1169"/>
                  </a:moveTo>
                  <a:lnTo>
                    <a:pt x="0" y="1163"/>
                  </a:lnTo>
                  <a:lnTo>
                    <a:pt x="6" y="1163"/>
                  </a:lnTo>
                  <a:lnTo>
                    <a:pt x="6" y="1159"/>
                  </a:lnTo>
                  <a:lnTo>
                    <a:pt x="14" y="1159"/>
                  </a:lnTo>
                  <a:lnTo>
                    <a:pt x="14" y="1153"/>
                  </a:lnTo>
                  <a:lnTo>
                    <a:pt x="20" y="1153"/>
                  </a:lnTo>
                  <a:lnTo>
                    <a:pt x="20" y="1151"/>
                  </a:lnTo>
                  <a:lnTo>
                    <a:pt x="34" y="1151"/>
                  </a:lnTo>
                  <a:lnTo>
                    <a:pt x="34" y="1136"/>
                  </a:lnTo>
                  <a:lnTo>
                    <a:pt x="42" y="1136"/>
                  </a:lnTo>
                  <a:lnTo>
                    <a:pt x="42" y="1130"/>
                  </a:lnTo>
                  <a:lnTo>
                    <a:pt x="46" y="1130"/>
                  </a:lnTo>
                  <a:lnTo>
                    <a:pt x="46" y="1122"/>
                  </a:lnTo>
                  <a:lnTo>
                    <a:pt x="52" y="1122"/>
                  </a:lnTo>
                  <a:lnTo>
                    <a:pt x="52" y="1110"/>
                  </a:lnTo>
                  <a:lnTo>
                    <a:pt x="63" y="1110"/>
                  </a:lnTo>
                  <a:lnTo>
                    <a:pt x="63" y="1104"/>
                  </a:lnTo>
                  <a:lnTo>
                    <a:pt x="75" y="1104"/>
                  </a:lnTo>
                  <a:lnTo>
                    <a:pt x="75" y="1088"/>
                  </a:lnTo>
                  <a:lnTo>
                    <a:pt x="81" y="1088"/>
                  </a:lnTo>
                  <a:lnTo>
                    <a:pt x="81" y="1079"/>
                  </a:lnTo>
                  <a:lnTo>
                    <a:pt x="89" y="1079"/>
                  </a:lnTo>
                  <a:lnTo>
                    <a:pt x="89" y="1069"/>
                  </a:lnTo>
                  <a:lnTo>
                    <a:pt x="95" y="1069"/>
                  </a:lnTo>
                  <a:lnTo>
                    <a:pt x="95" y="1049"/>
                  </a:lnTo>
                  <a:lnTo>
                    <a:pt x="103" y="1049"/>
                  </a:lnTo>
                  <a:lnTo>
                    <a:pt x="103" y="1045"/>
                  </a:lnTo>
                  <a:lnTo>
                    <a:pt x="109" y="1045"/>
                  </a:lnTo>
                  <a:lnTo>
                    <a:pt x="109" y="1041"/>
                  </a:lnTo>
                  <a:lnTo>
                    <a:pt x="115" y="1041"/>
                  </a:lnTo>
                  <a:lnTo>
                    <a:pt x="115" y="1035"/>
                  </a:lnTo>
                  <a:lnTo>
                    <a:pt x="121" y="1035"/>
                  </a:lnTo>
                  <a:lnTo>
                    <a:pt x="121" y="1033"/>
                  </a:lnTo>
                  <a:lnTo>
                    <a:pt x="131" y="1033"/>
                  </a:lnTo>
                  <a:lnTo>
                    <a:pt x="131" y="1030"/>
                  </a:lnTo>
                  <a:lnTo>
                    <a:pt x="141" y="1030"/>
                  </a:lnTo>
                  <a:lnTo>
                    <a:pt x="141" y="1018"/>
                  </a:lnTo>
                  <a:lnTo>
                    <a:pt x="147" y="1018"/>
                  </a:lnTo>
                  <a:lnTo>
                    <a:pt x="147" y="1016"/>
                  </a:lnTo>
                  <a:lnTo>
                    <a:pt x="153" y="1016"/>
                  </a:lnTo>
                  <a:lnTo>
                    <a:pt x="153" y="1008"/>
                  </a:lnTo>
                  <a:lnTo>
                    <a:pt x="161" y="1008"/>
                  </a:lnTo>
                  <a:lnTo>
                    <a:pt x="161" y="1000"/>
                  </a:lnTo>
                  <a:lnTo>
                    <a:pt x="167" y="1000"/>
                  </a:lnTo>
                  <a:lnTo>
                    <a:pt x="167" y="994"/>
                  </a:lnTo>
                  <a:lnTo>
                    <a:pt x="177" y="994"/>
                  </a:lnTo>
                  <a:lnTo>
                    <a:pt x="177" y="988"/>
                  </a:lnTo>
                  <a:lnTo>
                    <a:pt x="182" y="988"/>
                  </a:lnTo>
                  <a:lnTo>
                    <a:pt x="182" y="980"/>
                  </a:lnTo>
                  <a:lnTo>
                    <a:pt x="190" y="980"/>
                  </a:lnTo>
                  <a:lnTo>
                    <a:pt x="190" y="967"/>
                  </a:lnTo>
                  <a:lnTo>
                    <a:pt x="194" y="967"/>
                  </a:lnTo>
                  <a:lnTo>
                    <a:pt x="194" y="957"/>
                  </a:lnTo>
                  <a:lnTo>
                    <a:pt x="204" y="957"/>
                  </a:lnTo>
                  <a:lnTo>
                    <a:pt x="204" y="953"/>
                  </a:lnTo>
                  <a:lnTo>
                    <a:pt x="212" y="953"/>
                  </a:lnTo>
                  <a:lnTo>
                    <a:pt x="212" y="949"/>
                  </a:lnTo>
                  <a:lnTo>
                    <a:pt x="222" y="949"/>
                  </a:lnTo>
                  <a:lnTo>
                    <a:pt x="222" y="941"/>
                  </a:lnTo>
                  <a:lnTo>
                    <a:pt x="230" y="941"/>
                  </a:lnTo>
                  <a:lnTo>
                    <a:pt x="230" y="937"/>
                  </a:lnTo>
                  <a:lnTo>
                    <a:pt x="236" y="937"/>
                  </a:lnTo>
                  <a:lnTo>
                    <a:pt x="236" y="933"/>
                  </a:lnTo>
                  <a:lnTo>
                    <a:pt x="254" y="933"/>
                  </a:lnTo>
                  <a:lnTo>
                    <a:pt x="254" y="921"/>
                  </a:lnTo>
                  <a:lnTo>
                    <a:pt x="260" y="921"/>
                  </a:lnTo>
                  <a:lnTo>
                    <a:pt x="260" y="916"/>
                  </a:lnTo>
                  <a:lnTo>
                    <a:pt x="266" y="916"/>
                  </a:lnTo>
                  <a:lnTo>
                    <a:pt x="268" y="914"/>
                  </a:lnTo>
                  <a:lnTo>
                    <a:pt x="268" y="908"/>
                  </a:lnTo>
                  <a:lnTo>
                    <a:pt x="274" y="908"/>
                  </a:lnTo>
                  <a:lnTo>
                    <a:pt x="274" y="900"/>
                  </a:lnTo>
                  <a:lnTo>
                    <a:pt x="284" y="900"/>
                  </a:lnTo>
                  <a:lnTo>
                    <a:pt x="284" y="888"/>
                  </a:lnTo>
                  <a:lnTo>
                    <a:pt x="290" y="888"/>
                  </a:lnTo>
                  <a:lnTo>
                    <a:pt x="290" y="882"/>
                  </a:lnTo>
                  <a:lnTo>
                    <a:pt x="294" y="882"/>
                  </a:lnTo>
                  <a:lnTo>
                    <a:pt x="294" y="876"/>
                  </a:lnTo>
                  <a:lnTo>
                    <a:pt x="305" y="876"/>
                  </a:lnTo>
                  <a:lnTo>
                    <a:pt x="305" y="866"/>
                  </a:lnTo>
                  <a:lnTo>
                    <a:pt x="309" y="866"/>
                  </a:lnTo>
                  <a:lnTo>
                    <a:pt x="309" y="857"/>
                  </a:lnTo>
                  <a:lnTo>
                    <a:pt x="323" y="857"/>
                  </a:lnTo>
                  <a:lnTo>
                    <a:pt x="323" y="845"/>
                  </a:lnTo>
                  <a:lnTo>
                    <a:pt x="329" y="845"/>
                  </a:lnTo>
                  <a:lnTo>
                    <a:pt x="329" y="833"/>
                  </a:lnTo>
                  <a:lnTo>
                    <a:pt x="335" y="833"/>
                  </a:lnTo>
                  <a:lnTo>
                    <a:pt x="335" y="829"/>
                  </a:lnTo>
                  <a:lnTo>
                    <a:pt x="343" y="829"/>
                  </a:lnTo>
                  <a:lnTo>
                    <a:pt x="343" y="821"/>
                  </a:lnTo>
                  <a:lnTo>
                    <a:pt x="357" y="821"/>
                  </a:lnTo>
                  <a:lnTo>
                    <a:pt x="357" y="813"/>
                  </a:lnTo>
                  <a:lnTo>
                    <a:pt x="363" y="813"/>
                  </a:lnTo>
                  <a:lnTo>
                    <a:pt x="363" y="806"/>
                  </a:lnTo>
                  <a:lnTo>
                    <a:pt x="369" y="806"/>
                  </a:lnTo>
                  <a:lnTo>
                    <a:pt x="369" y="802"/>
                  </a:lnTo>
                  <a:lnTo>
                    <a:pt x="375" y="802"/>
                  </a:lnTo>
                  <a:lnTo>
                    <a:pt x="375" y="798"/>
                  </a:lnTo>
                  <a:lnTo>
                    <a:pt x="395" y="798"/>
                  </a:lnTo>
                  <a:lnTo>
                    <a:pt x="395" y="792"/>
                  </a:lnTo>
                  <a:lnTo>
                    <a:pt x="411" y="792"/>
                  </a:lnTo>
                  <a:lnTo>
                    <a:pt x="411" y="788"/>
                  </a:lnTo>
                  <a:lnTo>
                    <a:pt x="423" y="788"/>
                  </a:lnTo>
                  <a:lnTo>
                    <a:pt x="423" y="784"/>
                  </a:lnTo>
                  <a:lnTo>
                    <a:pt x="430" y="784"/>
                  </a:lnTo>
                  <a:lnTo>
                    <a:pt x="430" y="780"/>
                  </a:lnTo>
                  <a:lnTo>
                    <a:pt x="438" y="780"/>
                  </a:lnTo>
                  <a:lnTo>
                    <a:pt x="438" y="778"/>
                  </a:lnTo>
                  <a:lnTo>
                    <a:pt x="452" y="778"/>
                  </a:lnTo>
                  <a:lnTo>
                    <a:pt x="452" y="772"/>
                  </a:lnTo>
                  <a:lnTo>
                    <a:pt x="470" y="772"/>
                  </a:lnTo>
                  <a:lnTo>
                    <a:pt x="470" y="766"/>
                  </a:lnTo>
                  <a:lnTo>
                    <a:pt x="476" y="766"/>
                  </a:lnTo>
                  <a:lnTo>
                    <a:pt x="476" y="760"/>
                  </a:lnTo>
                  <a:lnTo>
                    <a:pt x="482" y="760"/>
                  </a:lnTo>
                  <a:lnTo>
                    <a:pt x="482" y="758"/>
                  </a:lnTo>
                  <a:lnTo>
                    <a:pt x="494" y="758"/>
                  </a:lnTo>
                  <a:lnTo>
                    <a:pt x="494" y="751"/>
                  </a:lnTo>
                  <a:lnTo>
                    <a:pt x="504" y="751"/>
                  </a:lnTo>
                  <a:lnTo>
                    <a:pt x="504" y="747"/>
                  </a:lnTo>
                  <a:lnTo>
                    <a:pt x="508" y="747"/>
                  </a:lnTo>
                  <a:lnTo>
                    <a:pt x="508" y="741"/>
                  </a:lnTo>
                  <a:lnTo>
                    <a:pt x="526" y="741"/>
                  </a:lnTo>
                  <a:lnTo>
                    <a:pt x="526" y="735"/>
                  </a:lnTo>
                  <a:lnTo>
                    <a:pt x="530" y="735"/>
                  </a:lnTo>
                  <a:lnTo>
                    <a:pt x="530" y="731"/>
                  </a:lnTo>
                  <a:lnTo>
                    <a:pt x="536" y="731"/>
                  </a:lnTo>
                  <a:lnTo>
                    <a:pt x="536" y="725"/>
                  </a:lnTo>
                  <a:lnTo>
                    <a:pt x="557" y="725"/>
                  </a:lnTo>
                  <a:lnTo>
                    <a:pt x="557" y="721"/>
                  </a:lnTo>
                  <a:lnTo>
                    <a:pt x="565" y="721"/>
                  </a:lnTo>
                  <a:lnTo>
                    <a:pt x="565" y="715"/>
                  </a:lnTo>
                  <a:lnTo>
                    <a:pt x="573" y="715"/>
                  </a:lnTo>
                  <a:lnTo>
                    <a:pt x="573" y="713"/>
                  </a:lnTo>
                  <a:lnTo>
                    <a:pt x="595" y="713"/>
                  </a:lnTo>
                  <a:lnTo>
                    <a:pt x="595" y="703"/>
                  </a:lnTo>
                  <a:lnTo>
                    <a:pt x="611" y="703"/>
                  </a:lnTo>
                  <a:lnTo>
                    <a:pt x="611" y="694"/>
                  </a:lnTo>
                  <a:lnTo>
                    <a:pt x="615" y="694"/>
                  </a:lnTo>
                  <a:lnTo>
                    <a:pt x="615" y="690"/>
                  </a:lnTo>
                  <a:lnTo>
                    <a:pt x="631" y="690"/>
                  </a:lnTo>
                  <a:lnTo>
                    <a:pt x="631" y="686"/>
                  </a:lnTo>
                  <a:lnTo>
                    <a:pt x="645" y="686"/>
                  </a:lnTo>
                  <a:lnTo>
                    <a:pt x="645" y="682"/>
                  </a:lnTo>
                  <a:lnTo>
                    <a:pt x="651" y="682"/>
                  </a:lnTo>
                  <a:lnTo>
                    <a:pt x="651" y="678"/>
                  </a:lnTo>
                  <a:lnTo>
                    <a:pt x="659" y="678"/>
                  </a:lnTo>
                  <a:lnTo>
                    <a:pt x="659" y="670"/>
                  </a:lnTo>
                  <a:lnTo>
                    <a:pt x="663" y="670"/>
                  </a:lnTo>
                  <a:lnTo>
                    <a:pt x="663" y="666"/>
                  </a:lnTo>
                  <a:lnTo>
                    <a:pt x="700" y="666"/>
                  </a:lnTo>
                  <a:lnTo>
                    <a:pt x="700" y="662"/>
                  </a:lnTo>
                  <a:lnTo>
                    <a:pt x="730" y="662"/>
                  </a:lnTo>
                  <a:lnTo>
                    <a:pt x="730" y="658"/>
                  </a:lnTo>
                  <a:lnTo>
                    <a:pt x="750" y="658"/>
                  </a:lnTo>
                  <a:lnTo>
                    <a:pt x="750" y="656"/>
                  </a:lnTo>
                  <a:lnTo>
                    <a:pt x="758" y="656"/>
                  </a:lnTo>
                  <a:lnTo>
                    <a:pt x="758" y="652"/>
                  </a:lnTo>
                  <a:lnTo>
                    <a:pt x="792" y="652"/>
                  </a:lnTo>
                  <a:lnTo>
                    <a:pt x="792" y="646"/>
                  </a:lnTo>
                  <a:lnTo>
                    <a:pt x="821" y="646"/>
                  </a:lnTo>
                  <a:lnTo>
                    <a:pt x="821" y="642"/>
                  </a:lnTo>
                  <a:lnTo>
                    <a:pt x="835" y="642"/>
                  </a:lnTo>
                  <a:lnTo>
                    <a:pt x="835" y="635"/>
                  </a:lnTo>
                  <a:lnTo>
                    <a:pt x="851" y="635"/>
                  </a:lnTo>
                  <a:lnTo>
                    <a:pt x="851" y="631"/>
                  </a:lnTo>
                  <a:lnTo>
                    <a:pt x="857" y="631"/>
                  </a:lnTo>
                  <a:lnTo>
                    <a:pt x="857" y="623"/>
                  </a:lnTo>
                  <a:lnTo>
                    <a:pt x="897" y="623"/>
                  </a:lnTo>
                  <a:lnTo>
                    <a:pt x="897" y="615"/>
                  </a:lnTo>
                  <a:lnTo>
                    <a:pt x="917" y="615"/>
                  </a:lnTo>
                  <a:lnTo>
                    <a:pt x="917" y="611"/>
                  </a:lnTo>
                  <a:lnTo>
                    <a:pt x="926" y="611"/>
                  </a:lnTo>
                  <a:lnTo>
                    <a:pt x="926" y="605"/>
                  </a:lnTo>
                  <a:lnTo>
                    <a:pt x="968" y="605"/>
                  </a:lnTo>
                  <a:lnTo>
                    <a:pt x="968" y="599"/>
                  </a:lnTo>
                  <a:lnTo>
                    <a:pt x="978" y="599"/>
                  </a:lnTo>
                  <a:lnTo>
                    <a:pt x="980" y="597"/>
                  </a:lnTo>
                  <a:lnTo>
                    <a:pt x="1000" y="597"/>
                  </a:lnTo>
                  <a:lnTo>
                    <a:pt x="1000" y="595"/>
                  </a:lnTo>
                  <a:lnTo>
                    <a:pt x="1006" y="595"/>
                  </a:lnTo>
                  <a:lnTo>
                    <a:pt x="1006" y="591"/>
                  </a:lnTo>
                  <a:lnTo>
                    <a:pt x="1051" y="591"/>
                  </a:lnTo>
                  <a:lnTo>
                    <a:pt x="1051" y="587"/>
                  </a:lnTo>
                  <a:lnTo>
                    <a:pt x="1061" y="587"/>
                  </a:lnTo>
                  <a:lnTo>
                    <a:pt x="1055" y="580"/>
                  </a:lnTo>
                  <a:lnTo>
                    <a:pt x="1085" y="580"/>
                  </a:lnTo>
                  <a:lnTo>
                    <a:pt x="1085" y="574"/>
                  </a:lnTo>
                  <a:lnTo>
                    <a:pt x="1091" y="574"/>
                  </a:lnTo>
                  <a:lnTo>
                    <a:pt x="1091" y="564"/>
                  </a:lnTo>
                  <a:lnTo>
                    <a:pt x="1101" y="564"/>
                  </a:lnTo>
                  <a:lnTo>
                    <a:pt x="1103" y="562"/>
                  </a:lnTo>
                  <a:lnTo>
                    <a:pt x="1127" y="562"/>
                  </a:lnTo>
                  <a:lnTo>
                    <a:pt x="1127" y="556"/>
                  </a:lnTo>
                  <a:lnTo>
                    <a:pt x="1165" y="556"/>
                  </a:lnTo>
                  <a:lnTo>
                    <a:pt x="1165" y="552"/>
                  </a:lnTo>
                  <a:lnTo>
                    <a:pt x="1182" y="552"/>
                  </a:lnTo>
                  <a:lnTo>
                    <a:pt x="1182" y="548"/>
                  </a:lnTo>
                  <a:lnTo>
                    <a:pt x="1186" y="548"/>
                  </a:lnTo>
                  <a:lnTo>
                    <a:pt x="1188" y="546"/>
                  </a:lnTo>
                  <a:lnTo>
                    <a:pt x="1192" y="546"/>
                  </a:lnTo>
                  <a:lnTo>
                    <a:pt x="1192" y="540"/>
                  </a:lnTo>
                  <a:lnTo>
                    <a:pt x="1214" y="540"/>
                  </a:lnTo>
                  <a:lnTo>
                    <a:pt x="1214" y="536"/>
                  </a:lnTo>
                  <a:lnTo>
                    <a:pt x="1242" y="536"/>
                  </a:lnTo>
                  <a:lnTo>
                    <a:pt x="1242" y="527"/>
                  </a:lnTo>
                  <a:lnTo>
                    <a:pt x="1248" y="527"/>
                  </a:lnTo>
                  <a:lnTo>
                    <a:pt x="1248" y="525"/>
                  </a:lnTo>
                  <a:lnTo>
                    <a:pt x="1260" y="525"/>
                  </a:lnTo>
                  <a:lnTo>
                    <a:pt x="1260" y="521"/>
                  </a:lnTo>
                  <a:lnTo>
                    <a:pt x="1264" y="521"/>
                  </a:lnTo>
                  <a:lnTo>
                    <a:pt x="1264" y="511"/>
                  </a:lnTo>
                  <a:lnTo>
                    <a:pt x="1272" y="511"/>
                  </a:lnTo>
                  <a:lnTo>
                    <a:pt x="1272" y="505"/>
                  </a:lnTo>
                  <a:lnTo>
                    <a:pt x="1303" y="505"/>
                  </a:lnTo>
                  <a:lnTo>
                    <a:pt x="1303" y="501"/>
                  </a:lnTo>
                  <a:lnTo>
                    <a:pt x="1349" y="501"/>
                  </a:lnTo>
                  <a:lnTo>
                    <a:pt x="1349" y="495"/>
                  </a:lnTo>
                  <a:lnTo>
                    <a:pt x="1395" y="495"/>
                  </a:lnTo>
                  <a:lnTo>
                    <a:pt x="1395" y="491"/>
                  </a:lnTo>
                  <a:lnTo>
                    <a:pt x="1411" y="491"/>
                  </a:lnTo>
                  <a:lnTo>
                    <a:pt x="1411" y="485"/>
                  </a:lnTo>
                  <a:lnTo>
                    <a:pt x="1474" y="485"/>
                  </a:lnTo>
                  <a:lnTo>
                    <a:pt x="1474" y="483"/>
                  </a:lnTo>
                  <a:lnTo>
                    <a:pt x="1500" y="483"/>
                  </a:lnTo>
                  <a:lnTo>
                    <a:pt x="1500" y="475"/>
                  </a:lnTo>
                  <a:lnTo>
                    <a:pt x="1549" y="475"/>
                  </a:lnTo>
                  <a:lnTo>
                    <a:pt x="1549" y="468"/>
                  </a:lnTo>
                  <a:lnTo>
                    <a:pt x="1593" y="468"/>
                  </a:lnTo>
                  <a:lnTo>
                    <a:pt x="1593" y="464"/>
                  </a:lnTo>
                  <a:lnTo>
                    <a:pt x="1613" y="464"/>
                  </a:lnTo>
                  <a:lnTo>
                    <a:pt x="1613" y="458"/>
                  </a:lnTo>
                  <a:lnTo>
                    <a:pt x="1625" y="458"/>
                  </a:lnTo>
                  <a:lnTo>
                    <a:pt x="1625" y="454"/>
                  </a:lnTo>
                  <a:lnTo>
                    <a:pt x="1633" y="454"/>
                  </a:lnTo>
                  <a:lnTo>
                    <a:pt x="1633" y="450"/>
                  </a:lnTo>
                  <a:lnTo>
                    <a:pt x="1655" y="450"/>
                  </a:lnTo>
                  <a:lnTo>
                    <a:pt x="1655" y="444"/>
                  </a:lnTo>
                  <a:lnTo>
                    <a:pt x="1661" y="444"/>
                  </a:lnTo>
                  <a:lnTo>
                    <a:pt x="1661" y="438"/>
                  </a:lnTo>
                  <a:lnTo>
                    <a:pt x="1686" y="438"/>
                  </a:lnTo>
                  <a:lnTo>
                    <a:pt x="1686" y="432"/>
                  </a:lnTo>
                  <a:lnTo>
                    <a:pt x="1720" y="432"/>
                  </a:lnTo>
                  <a:lnTo>
                    <a:pt x="1720" y="426"/>
                  </a:lnTo>
                  <a:lnTo>
                    <a:pt x="1730" y="426"/>
                  </a:lnTo>
                  <a:lnTo>
                    <a:pt x="1730" y="418"/>
                  </a:lnTo>
                  <a:lnTo>
                    <a:pt x="1740" y="418"/>
                  </a:lnTo>
                  <a:lnTo>
                    <a:pt x="1740" y="415"/>
                  </a:lnTo>
                  <a:lnTo>
                    <a:pt x="1766" y="415"/>
                  </a:lnTo>
                  <a:lnTo>
                    <a:pt x="1766" y="405"/>
                  </a:lnTo>
                  <a:lnTo>
                    <a:pt x="1770" y="405"/>
                  </a:lnTo>
                  <a:lnTo>
                    <a:pt x="1770" y="395"/>
                  </a:lnTo>
                  <a:lnTo>
                    <a:pt x="1780" y="395"/>
                  </a:lnTo>
                  <a:lnTo>
                    <a:pt x="1780" y="387"/>
                  </a:lnTo>
                  <a:lnTo>
                    <a:pt x="1793" y="387"/>
                  </a:lnTo>
                  <a:lnTo>
                    <a:pt x="1795" y="385"/>
                  </a:lnTo>
                  <a:lnTo>
                    <a:pt x="1817" y="385"/>
                  </a:lnTo>
                  <a:lnTo>
                    <a:pt x="1817" y="379"/>
                  </a:lnTo>
                  <a:lnTo>
                    <a:pt x="1841" y="379"/>
                  </a:lnTo>
                  <a:lnTo>
                    <a:pt x="1841" y="373"/>
                  </a:lnTo>
                  <a:lnTo>
                    <a:pt x="1861" y="373"/>
                  </a:lnTo>
                  <a:lnTo>
                    <a:pt x="1861" y="369"/>
                  </a:lnTo>
                  <a:lnTo>
                    <a:pt x="1881" y="369"/>
                  </a:lnTo>
                  <a:lnTo>
                    <a:pt x="1881" y="363"/>
                  </a:lnTo>
                  <a:lnTo>
                    <a:pt x="1903" y="363"/>
                  </a:lnTo>
                  <a:lnTo>
                    <a:pt x="1903" y="358"/>
                  </a:lnTo>
                  <a:lnTo>
                    <a:pt x="1936" y="358"/>
                  </a:lnTo>
                  <a:lnTo>
                    <a:pt x="1936" y="354"/>
                  </a:lnTo>
                  <a:lnTo>
                    <a:pt x="1952" y="354"/>
                  </a:lnTo>
                  <a:lnTo>
                    <a:pt x="1952" y="350"/>
                  </a:lnTo>
                  <a:lnTo>
                    <a:pt x="1974" y="350"/>
                  </a:lnTo>
                  <a:lnTo>
                    <a:pt x="1974" y="342"/>
                  </a:lnTo>
                  <a:lnTo>
                    <a:pt x="2014" y="342"/>
                  </a:lnTo>
                  <a:lnTo>
                    <a:pt x="2014" y="338"/>
                  </a:lnTo>
                  <a:lnTo>
                    <a:pt x="2037" y="338"/>
                  </a:lnTo>
                  <a:lnTo>
                    <a:pt x="2037" y="334"/>
                  </a:lnTo>
                  <a:lnTo>
                    <a:pt x="2063" y="334"/>
                  </a:lnTo>
                  <a:lnTo>
                    <a:pt x="2063" y="328"/>
                  </a:lnTo>
                  <a:lnTo>
                    <a:pt x="2071" y="328"/>
                  </a:lnTo>
                  <a:lnTo>
                    <a:pt x="2071" y="318"/>
                  </a:lnTo>
                  <a:lnTo>
                    <a:pt x="2135" y="318"/>
                  </a:lnTo>
                  <a:lnTo>
                    <a:pt x="2135" y="308"/>
                  </a:lnTo>
                  <a:lnTo>
                    <a:pt x="2147" y="308"/>
                  </a:lnTo>
                  <a:lnTo>
                    <a:pt x="2147" y="303"/>
                  </a:lnTo>
                  <a:lnTo>
                    <a:pt x="2170" y="303"/>
                  </a:lnTo>
                  <a:lnTo>
                    <a:pt x="2170" y="297"/>
                  </a:lnTo>
                  <a:lnTo>
                    <a:pt x="2178" y="297"/>
                  </a:lnTo>
                  <a:lnTo>
                    <a:pt x="2178" y="293"/>
                  </a:lnTo>
                  <a:lnTo>
                    <a:pt x="2190" y="293"/>
                  </a:lnTo>
                  <a:lnTo>
                    <a:pt x="2190" y="289"/>
                  </a:lnTo>
                  <a:lnTo>
                    <a:pt x="2198" y="289"/>
                  </a:lnTo>
                  <a:lnTo>
                    <a:pt x="2198" y="281"/>
                  </a:lnTo>
                  <a:lnTo>
                    <a:pt x="2202" y="281"/>
                  </a:lnTo>
                  <a:lnTo>
                    <a:pt x="2202" y="273"/>
                  </a:lnTo>
                  <a:lnTo>
                    <a:pt x="2210" y="273"/>
                  </a:lnTo>
                  <a:lnTo>
                    <a:pt x="2210" y="267"/>
                  </a:lnTo>
                  <a:lnTo>
                    <a:pt x="2218" y="267"/>
                  </a:lnTo>
                  <a:lnTo>
                    <a:pt x="2218" y="265"/>
                  </a:lnTo>
                  <a:lnTo>
                    <a:pt x="2248" y="265"/>
                  </a:lnTo>
                  <a:lnTo>
                    <a:pt x="2248" y="257"/>
                  </a:lnTo>
                  <a:lnTo>
                    <a:pt x="2343" y="257"/>
                  </a:lnTo>
                  <a:lnTo>
                    <a:pt x="2343" y="253"/>
                  </a:lnTo>
                  <a:lnTo>
                    <a:pt x="2357" y="253"/>
                  </a:lnTo>
                  <a:lnTo>
                    <a:pt x="2357" y="248"/>
                  </a:lnTo>
                  <a:lnTo>
                    <a:pt x="2371" y="248"/>
                  </a:lnTo>
                  <a:lnTo>
                    <a:pt x="2371" y="242"/>
                  </a:lnTo>
                  <a:lnTo>
                    <a:pt x="2399" y="242"/>
                  </a:lnTo>
                  <a:lnTo>
                    <a:pt x="2399" y="236"/>
                  </a:lnTo>
                  <a:lnTo>
                    <a:pt x="2403" y="236"/>
                  </a:lnTo>
                  <a:lnTo>
                    <a:pt x="2403" y="234"/>
                  </a:lnTo>
                  <a:lnTo>
                    <a:pt x="2416" y="234"/>
                  </a:lnTo>
                  <a:lnTo>
                    <a:pt x="2416" y="228"/>
                  </a:lnTo>
                  <a:lnTo>
                    <a:pt x="2424" y="228"/>
                  </a:lnTo>
                  <a:lnTo>
                    <a:pt x="2424" y="224"/>
                  </a:lnTo>
                  <a:lnTo>
                    <a:pt x="2478" y="224"/>
                  </a:lnTo>
                  <a:lnTo>
                    <a:pt x="2478" y="218"/>
                  </a:lnTo>
                  <a:lnTo>
                    <a:pt x="2494" y="218"/>
                  </a:lnTo>
                  <a:lnTo>
                    <a:pt x="2494" y="212"/>
                  </a:lnTo>
                  <a:lnTo>
                    <a:pt x="2510" y="212"/>
                  </a:lnTo>
                  <a:lnTo>
                    <a:pt x="2510" y="208"/>
                  </a:lnTo>
                  <a:lnTo>
                    <a:pt x="2518" y="208"/>
                  </a:lnTo>
                  <a:lnTo>
                    <a:pt x="2518" y="202"/>
                  </a:lnTo>
                  <a:lnTo>
                    <a:pt x="2537" y="202"/>
                  </a:lnTo>
                  <a:lnTo>
                    <a:pt x="2537" y="194"/>
                  </a:lnTo>
                  <a:lnTo>
                    <a:pt x="2577" y="194"/>
                  </a:lnTo>
                  <a:lnTo>
                    <a:pt x="2577" y="189"/>
                  </a:lnTo>
                  <a:lnTo>
                    <a:pt x="2593" y="189"/>
                  </a:lnTo>
                  <a:lnTo>
                    <a:pt x="2593" y="183"/>
                  </a:lnTo>
                  <a:lnTo>
                    <a:pt x="2623" y="183"/>
                  </a:lnTo>
                  <a:lnTo>
                    <a:pt x="2623" y="177"/>
                  </a:lnTo>
                  <a:lnTo>
                    <a:pt x="2631" y="177"/>
                  </a:lnTo>
                  <a:lnTo>
                    <a:pt x="2631" y="169"/>
                  </a:lnTo>
                  <a:lnTo>
                    <a:pt x="2635" y="169"/>
                  </a:lnTo>
                  <a:lnTo>
                    <a:pt x="2635" y="163"/>
                  </a:lnTo>
                  <a:lnTo>
                    <a:pt x="2641" y="163"/>
                  </a:lnTo>
                  <a:lnTo>
                    <a:pt x="2641" y="157"/>
                  </a:lnTo>
                  <a:lnTo>
                    <a:pt x="2654" y="157"/>
                  </a:lnTo>
                  <a:lnTo>
                    <a:pt x="2654" y="155"/>
                  </a:lnTo>
                  <a:lnTo>
                    <a:pt x="2684" y="155"/>
                  </a:lnTo>
                  <a:lnTo>
                    <a:pt x="2684" y="143"/>
                  </a:lnTo>
                  <a:lnTo>
                    <a:pt x="2704" y="143"/>
                  </a:lnTo>
                  <a:lnTo>
                    <a:pt x="2704" y="139"/>
                  </a:lnTo>
                  <a:lnTo>
                    <a:pt x="2724" y="139"/>
                  </a:lnTo>
                  <a:lnTo>
                    <a:pt x="2724" y="122"/>
                  </a:lnTo>
                  <a:lnTo>
                    <a:pt x="2742" y="122"/>
                  </a:lnTo>
                  <a:lnTo>
                    <a:pt x="2742" y="112"/>
                  </a:lnTo>
                  <a:lnTo>
                    <a:pt x="2813" y="112"/>
                  </a:lnTo>
                  <a:lnTo>
                    <a:pt x="2813" y="106"/>
                  </a:lnTo>
                  <a:lnTo>
                    <a:pt x="2821" y="106"/>
                  </a:lnTo>
                  <a:lnTo>
                    <a:pt x="2821" y="102"/>
                  </a:lnTo>
                  <a:lnTo>
                    <a:pt x="2845" y="102"/>
                  </a:lnTo>
                  <a:lnTo>
                    <a:pt x="2845" y="92"/>
                  </a:lnTo>
                  <a:lnTo>
                    <a:pt x="2851" y="92"/>
                  </a:lnTo>
                  <a:lnTo>
                    <a:pt x="2851" y="88"/>
                  </a:lnTo>
                  <a:lnTo>
                    <a:pt x="2865" y="88"/>
                  </a:lnTo>
                  <a:lnTo>
                    <a:pt x="2865" y="81"/>
                  </a:lnTo>
                  <a:lnTo>
                    <a:pt x="2910" y="81"/>
                  </a:lnTo>
                  <a:lnTo>
                    <a:pt x="2910" y="75"/>
                  </a:lnTo>
                  <a:lnTo>
                    <a:pt x="2936" y="75"/>
                  </a:lnTo>
                  <a:lnTo>
                    <a:pt x="2936" y="65"/>
                  </a:lnTo>
                  <a:lnTo>
                    <a:pt x="2952" y="65"/>
                  </a:lnTo>
                  <a:lnTo>
                    <a:pt x="2952" y="59"/>
                  </a:lnTo>
                  <a:lnTo>
                    <a:pt x="2982" y="59"/>
                  </a:lnTo>
                  <a:lnTo>
                    <a:pt x="2982" y="57"/>
                  </a:lnTo>
                  <a:lnTo>
                    <a:pt x="2992" y="57"/>
                  </a:lnTo>
                  <a:lnTo>
                    <a:pt x="2992" y="41"/>
                  </a:lnTo>
                  <a:lnTo>
                    <a:pt x="3016" y="41"/>
                  </a:lnTo>
                  <a:lnTo>
                    <a:pt x="3016" y="37"/>
                  </a:lnTo>
                  <a:lnTo>
                    <a:pt x="3045" y="37"/>
                  </a:lnTo>
                  <a:lnTo>
                    <a:pt x="3045" y="33"/>
                  </a:lnTo>
                  <a:lnTo>
                    <a:pt x="3061" y="33"/>
                  </a:lnTo>
                  <a:lnTo>
                    <a:pt x="3061" y="29"/>
                  </a:lnTo>
                  <a:lnTo>
                    <a:pt x="3101" y="29"/>
                  </a:lnTo>
                  <a:lnTo>
                    <a:pt x="3101" y="20"/>
                  </a:lnTo>
                  <a:lnTo>
                    <a:pt x="3111" y="20"/>
                  </a:lnTo>
                  <a:lnTo>
                    <a:pt x="3111" y="16"/>
                  </a:lnTo>
                  <a:lnTo>
                    <a:pt x="3236" y="16"/>
                  </a:lnTo>
                  <a:lnTo>
                    <a:pt x="3236" y="8"/>
                  </a:lnTo>
                  <a:lnTo>
                    <a:pt x="3268" y="8"/>
                  </a:lnTo>
                  <a:lnTo>
                    <a:pt x="3268" y="0"/>
                  </a:lnTo>
                  <a:lnTo>
                    <a:pt x="3343" y="0"/>
                  </a:lnTo>
                </a:path>
              </a:pathLst>
            </a:cu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GB" sz="1200" b="1">
                <a:solidFill>
                  <a:schemeClr val="tx1"/>
                </a:solidFill>
                <a:latin typeface="Arial"/>
              </a:endParaRPr>
            </a:p>
          </p:txBody>
        </p:sp>
      </p:grp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6EB9E92E-1887-A242-841B-7C44840797E7}"/>
              </a:ext>
            </a:extLst>
          </p:cNvPr>
          <p:cNvCxnSpPr>
            <a:cxnSpLocks/>
            <a:stCxn id="50" idx="1"/>
            <a:endCxn id="50" idx="2"/>
          </p:cNvCxnSpPr>
          <p:nvPr/>
        </p:nvCxnSpPr>
        <p:spPr>
          <a:xfrm>
            <a:off x="3156783" y="5429488"/>
            <a:ext cx="623856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DFDBFCE9-D5F2-A249-ABC3-4CFD8D1AFD75}"/>
              </a:ext>
            </a:extLst>
          </p:cNvPr>
          <p:cNvCxnSpPr>
            <a:cxnSpLocks/>
            <a:stCxn id="50" idx="1"/>
          </p:cNvCxnSpPr>
          <p:nvPr/>
        </p:nvCxnSpPr>
        <p:spPr>
          <a:xfrm flipH="1" flipV="1">
            <a:off x="3149046" y="2250097"/>
            <a:ext cx="7737" cy="317939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>
            <a:extLst>
              <a:ext uri="{FF2B5EF4-FFF2-40B4-BE49-F238E27FC236}">
                <a16:creationId xmlns:a16="http://schemas.microsoft.com/office/drawing/2014/main" id="{4EF15B80-DAFC-354D-8FED-F31656CD7049}"/>
              </a:ext>
            </a:extLst>
          </p:cNvPr>
          <p:cNvCxnSpPr>
            <a:cxnSpLocks/>
          </p:cNvCxnSpPr>
          <p:nvPr/>
        </p:nvCxnSpPr>
        <p:spPr>
          <a:xfrm>
            <a:off x="3149046" y="4797694"/>
            <a:ext cx="6631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>
            <a:extLst>
              <a:ext uri="{FF2B5EF4-FFF2-40B4-BE49-F238E27FC236}">
                <a16:creationId xmlns:a16="http://schemas.microsoft.com/office/drawing/2014/main" id="{35737C74-0C51-AA41-99FE-9ED5C17F4B08}"/>
              </a:ext>
            </a:extLst>
          </p:cNvPr>
          <p:cNvCxnSpPr>
            <a:cxnSpLocks/>
          </p:cNvCxnSpPr>
          <p:nvPr/>
        </p:nvCxnSpPr>
        <p:spPr>
          <a:xfrm>
            <a:off x="3149046" y="4168022"/>
            <a:ext cx="6631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>
            <a:extLst>
              <a:ext uri="{FF2B5EF4-FFF2-40B4-BE49-F238E27FC236}">
                <a16:creationId xmlns:a16="http://schemas.microsoft.com/office/drawing/2014/main" id="{AA19FBF1-33AF-4C49-9F5D-7A2CB3E113C0}"/>
              </a:ext>
            </a:extLst>
          </p:cNvPr>
          <p:cNvCxnSpPr>
            <a:cxnSpLocks/>
          </p:cNvCxnSpPr>
          <p:nvPr/>
        </p:nvCxnSpPr>
        <p:spPr>
          <a:xfrm>
            <a:off x="3167343" y="3552357"/>
            <a:ext cx="6631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>
            <a:extLst>
              <a:ext uri="{FF2B5EF4-FFF2-40B4-BE49-F238E27FC236}">
                <a16:creationId xmlns:a16="http://schemas.microsoft.com/office/drawing/2014/main" id="{DC1FD65D-3B54-2243-A02E-D0172EA598AE}"/>
              </a:ext>
            </a:extLst>
          </p:cNvPr>
          <p:cNvCxnSpPr>
            <a:cxnSpLocks/>
          </p:cNvCxnSpPr>
          <p:nvPr/>
        </p:nvCxnSpPr>
        <p:spPr>
          <a:xfrm>
            <a:off x="3167343" y="2973470"/>
            <a:ext cx="6631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69">
            <a:extLst>
              <a:ext uri="{FF2B5EF4-FFF2-40B4-BE49-F238E27FC236}">
                <a16:creationId xmlns:a16="http://schemas.microsoft.com/office/drawing/2014/main" id="{96F1DBDD-D1BD-0149-9B1D-C6E0CFA58854}"/>
              </a:ext>
            </a:extLst>
          </p:cNvPr>
          <p:cNvCxnSpPr>
            <a:cxnSpLocks/>
          </p:cNvCxnSpPr>
          <p:nvPr/>
        </p:nvCxnSpPr>
        <p:spPr>
          <a:xfrm>
            <a:off x="3167343" y="2409254"/>
            <a:ext cx="6631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70">
            <a:extLst>
              <a:ext uri="{FF2B5EF4-FFF2-40B4-BE49-F238E27FC236}">
                <a16:creationId xmlns:a16="http://schemas.microsoft.com/office/drawing/2014/main" id="{3ADA43CD-C05F-AC4F-A411-1AB52C6681FF}"/>
              </a:ext>
            </a:extLst>
          </p:cNvPr>
          <p:cNvCxnSpPr>
            <a:cxnSpLocks/>
          </p:cNvCxnSpPr>
          <p:nvPr/>
        </p:nvCxnSpPr>
        <p:spPr>
          <a:xfrm flipV="1">
            <a:off x="4564707" y="5344949"/>
            <a:ext cx="0" cy="8312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nice 72">
            <a:extLst>
              <a:ext uri="{FF2B5EF4-FFF2-40B4-BE49-F238E27FC236}">
                <a16:creationId xmlns:a16="http://schemas.microsoft.com/office/drawing/2014/main" id="{B2466837-F7CD-EE4F-BBE1-E6FF62881D70}"/>
              </a:ext>
            </a:extLst>
          </p:cNvPr>
          <p:cNvCxnSpPr>
            <a:cxnSpLocks/>
          </p:cNvCxnSpPr>
          <p:nvPr/>
        </p:nvCxnSpPr>
        <p:spPr>
          <a:xfrm flipV="1">
            <a:off x="5915139" y="5342747"/>
            <a:ext cx="0" cy="8312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nice 73">
            <a:extLst>
              <a:ext uri="{FF2B5EF4-FFF2-40B4-BE49-F238E27FC236}">
                <a16:creationId xmlns:a16="http://schemas.microsoft.com/office/drawing/2014/main" id="{CE5649C4-642D-BB48-A3AF-BA3C0B7D5D93}"/>
              </a:ext>
            </a:extLst>
          </p:cNvPr>
          <p:cNvCxnSpPr>
            <a:cxnSpLocks/>
          </p:cNvCxnSpPr>
          <p:nvPr/>
        </p:nvCxnSpPr>
        <p:spPr>
          <a:xfrm flipV="1">
            <a:off x="7288581" y="5342747"/>
            <a:ext cx="0" cy="8312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>
            <a:extLst>
              <a:ext uri="{FF2B5EF4-FFF2-40B4-BE49-F238E27FC236}">
                <a16:creationId xmlns:a16="http://schemas.microsoft.com/office/drawing/2014/main" id="{6D430AE5-9AC2-204F-B653-52123CA747FF}"/>
              </a:ext>
            </a:extLst>
          </p:cNvPr>
          <p:cNvCxnSpPr>
            <a:cxnSpLocks/>
          </p:cNvCxnSpPr>
          <p:nvPr/>
        </p:nvCxnSpPr>
        <p:spPr>
          <a:xfrm flipV="1">
            <a:off x="8597354" y="5338779"/>
            <a:ext cx="0" cy="8312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49525D3A-E7E5-6540-AA15-B224A5431946}"/>
              </a:ext>
            </a:extLst>
          </p:cNvPr>
          <p:cNvCxnSpPr>
            <a:cxnSpLocks/>
          </p:cNvCxnSpPr>
          <p:nvPr/>
        </p:nvCxnSpPr>
        <p:spPr>
          <a:xfrm flipV="1">
            <a:off x="3164520" y="3487153"/>
            <a:ext cx="6473256" cy="1403759"/>
          </a:xfrm>
          <a:prstGeom prst="line">
            <a:avLst/>
          </a:prstGeom>
          <a:ln w="31750">
            <a:solidFill>
              <a:schemeClr val="accent1">
                <a:alpha val="98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75">
            <a:extLst>
              <a:ext uri="{FF2B5EF4-FFF2-40B4-BE49-F238E27FC236}">
                <a16:creationId xmlns:a16="http://schemas.microsoft.com/office/drawing/2014/main" id="{1B156FD4-AFE0-294D-AC5D-A8735EB021F7}"/>
              </a:ext>
            </a:extLst>
          </p:cNvPr>
          <p:cNvCxnSpPr>
            <a:cxnSpLocks/>
          </p:cNvCxnSpPr>
          <p:nvPr/>
        </p:nvCxnSpPr>
        <p:spPr>
          <a:xfrm flipV="1">
            <a:off x="7440981" y="5495147"/>
            <a:ext cx="0" cy="8312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nice 76">
            <a:extLst>
              <a:ext uri="{FF2B5EF4-FFF2-40B4-BE49-F238E27FC236}">
                <a16:creationId xmlns:a16="http://schemas.microsoft.com/office/drawing/2014/main" id="{FE640BE7-369E-504B-9441-C04E013DC1DA}"/>
              </a:ext>
            </a:extLst>
          </p:cNvPr>
          <p:cNvCxnSpPr>
            <a:cxnSpLocks/>
          </p:cNvCxnSpPr>
          <p:nvPr/>
        </p:nvCxnSpPr>
        <p:spPr>
          <a:xfrm flipV="1">
            <a:off x="2951838" y="3480137"/>
            <a:ext cx="2466469" cy="2111555"/>
          </a:xfrm>
          <a:prstGeom prst="line">
            <a:avLst/>
          </a:prstGeom>
          <a:ln w="31750">
            <a:solidFill>
              <a:schemeClr val="accent1">
                <a:alpha val="98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3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F575C7-FA2D-43DA-805D-D5406884A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DDE2F-3818-FB4D-81A2-446D3FAC7C2A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E9C75-AD26-4826-8FA8-52A1C8ADCC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2294" y="6356348"/>
            <a:ext cx="300014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Frias et. al, </a:t>
            </a:r>
            <a:r>
              <a:rPr lang="en-US" i="1" dirty="0">
                <a:solidFill>
                  <a:schemeClr val="tx1"/>
                </a:solidFill>
              </a:rPr>
              <a:t>Clinical Therapeutics</a:t>
            </a:r>
            <a:r>
              <a:rPr lang="en-US" dirty="0">
                <a:solidFill>
                  <a:schemeClr val="tx1"/>
                </a:solidFill>
              </a:rPr>
              <a:t>. 2019;42(1):94-107.E5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B19158-D669-4DF5-9580-CB7E7AFA6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21" y="144595"/>
            <a:ext cx="10980207" cy="773562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PRALUENT - 300mg </a:t>
            </a:r>
            <a:r>
              <a:rPr lang="pl-PL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JEDNA injekce JEDNOU za měsíc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713615-B0D8-42EE-94C1-CE0E41AA8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421" y="1473887"/>
            <a:ext cx="5929039" cy="4466547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cs-CZ" sz="2200" dirty="0">
                <a:solidFill>
                  <a:schemeClr val="tx1"/>
                </a:solidFill>
              </a:rPr>
              <a:t>Studie CHOICE I prokázala, že </a:t>
            </a:r>
            <a:r>
              <a:rPr lang="cs-CZ" sz="2200" dirty="0" err="1">
                <a:solidFill>
                  <a:schemeClr val="tx1"/>
                </a:solidFill>
              </a:rPr>
              <a:t>alirokumab</a:t>
            </a:r>
            <a:r>
              <a:rPr lang="cs-CZ" sz="2200" dirty="0">
                <a:solidFill>
                  <a:schemeClr val="tx1"/>
                </a:solidFill>
              </a:rPr>
              <a:t> může způsobit významné snížení LDL-C v dávce 300 mg Q4W podávané jako 2 samostatné 150 mg injekce pomocí 1 ml autoinjektoru (AI)</a:t>
            </a:r>
          </a:p>
          <a:p>
            <a:pPr>
              <a:spcAft>
                <a:spcPts val="600"/>
              </a:spcAft>
            </a:pPr>
            <a:r>
              <a:rPr lang="cs-CZ" sz="2200" dirty="0">
                <a:solidFill>
                  <a:schemeClr val="tx1"/>
                </a:solidFill>
              </a:rPr>
              <a:t>Nedávno vyvinutá jednorázová injekce o objemu 2 ml, jednou měsíčně umožňuje podání jedné dávky 300 mg </a:t>
            </a:r>
            <a:r>
              <a:rPr lang="cs-CZ" sz="2200" dirty="0" err="1">
                <a:solidFill>
                  <a:schemeClr val="tx1"/>
                </a:solidFill>
              </a:rPr>
              <a:t>alirokumabu</a:t>
            </a:r>
            <a:r>
              <a:rPr lang="cs-CZ" sz="2200" dirty="0">
                <a:solidFill>
                  <a:schemeClr val="tx1"/>
                </a:solidFill>
              </a:rPr>
              <a:t> v </a:t>
            </a:r>
            <a:r>
              <a:rPr lang="cs-CZ" sz="2200" dirty="0" err="1">
                <a:solidFill>
                  <a:schemeClr val="tx1"/>
                </a:solidFill>
              </a:rPr>
              <a:t>předplněném</a:t>
            </a:r>
            <a:r>
              <a:rPr lang="cs-CZ" sz="2200" dirty="0">
                <a:solidFill>
                  <a:schemeClr val="tx1"/>
                </a:solidFill>
              </a:rPr>
              <a:t> peru za ≤ 20 sekund</a:t>
            </a:r>
          </a:p>
          <a:p>
            <a:pPr>
              <a:spcAft>
                <a:spcPts val="600"/>
              </a:spcAft>
            </a:pPr>
            <a:r>
              <a:rPr lang="cs-CZ" sz="2200" dirty="0">
                <a:solidFill>
                  <a:schemeClr val="tx1"/>
                </a:solidFill>
              </a:rPr>
              <a:t>O krok méně při aplikaci v porovnání s 1 ml AI, protože již není potřeba stisknout tlačítko pro zahájení aplikace injekce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CC009B-15EB-4738-9AEA-995D640E83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A40DC2-39D5-4AC1-AC64-E856CC7E5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61" b="2139"/>
          <a:stretch/>
        </p:blipFill>
        <p:spPr>
          <a:xfrm>
            <a:off x="7484800" y="1178272"/>
            <a:ext cx="2491714" cy="494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932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A399A7-5A7A-4657-979B-D4A9DCA3D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F937BA-D4FC-45F2-8F5F-7DB6C7DC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3925EAD-4D82-4ABD-8C67-04044DAAF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9" y="260648"/>
            <a:ext cx="11349782" cy="64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31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/>
          <p:cNvSpPr/>
          <p:nvPr/>
        </p:nvSpPr>
        <p:spPr>
          <a:xfrm>
            <a:off x="1636284" y="2169951"/>
            <a:ext cx="7772680" cy="39769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531" y="252567"/>
            <a:ext cx="1403628" cy="4327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2" name="Content Placeholder 1"/>
          <p:cNvSpPr txBox="1">
            <a:spLocks/>
          </p:cNvSpPr>
          <p:nvPr/>
        </p:nvSpPr>
        <p:spPr>
          <a:xfrm>
            <a:off x="1495699" y="1706261"/>
            <a:ext cx="8873091" cy="374423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sz="2000" b="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57188" indent="-174625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Font typeface="Arial" pitchFamily="34" charset="0"/>
              <a:buChar char="•"/>
              <a:defRPr sz="1800" b="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539750" indent="-182563" algn="l" defTabSz="925513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Font typeface="Arial" pitchFamily="34" charset="0"/>
              <a:buChar char="-"/>
              <a:defRPr sz="1600" b="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Font typeface="Arial" pitchFamily="34" charset="0"/>
              <a:buChar char="•"/>
              <a:defRPr sz="1400" b="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896938" indent="-182563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Font typeface="Arial" pitchFamily="34" charset="0"/>
              <a:buChar char="»"/>
              <a:defRPr sz="1200" b="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51" b="1" dirty="0">
                <a:solidFill>
                  <a:schemeClr val="tx1"/>
                </a:solidFill>
              </a:rPr>
              <a:t>Riziko opakovaného IM je 2x vyšší v místě </a:t>
            </a:r>
            <a:r>
              <a:rPr lang="en-GB" sz="1651" b="1" dirty="0">
                <a:solidFill>
                  <a:schemeClr val="tx1"/>
                </a:solidFill>
              </a:rPr>
              <a:t>non-culprit l</a:t>
            </a:r>
            <a:r>
              <a:rPr lang="cs-CZ" sz="1651" b="1" dirty="0" err="1">
                <a:solidFill>
                  <a:schemeClr val="tx1"/>
                </a:solidFill>
              </a:rPr>
              <a:t>éze</a:t>
            </a:r>
            <a:r>
              <a:rPr lang="en-GB" sz="1651" b="1" dirty="0">
                <a:solidFill>
                  <a:schemeClr val="tx1"/>
                </a:solidFill>
              </a:rPr>
              <a:t> </a:t>
            </a:r>
            <a:r>
              <a:rPr lang="cs-CZ" sz="1651" b="1" dirty="0">
                <a:solidFill>
                  <a:schemeClr val="tx1"/>
                </a:solidFill>
              </a:rPr>
              <a:t>než</a:t>
            </a:r>
            <a:r>
              <a:rPr lang="en-GB" sz="1651" b="1" dirty="0">
                <a:solidFill>
                  <a:schemeClr val="tx1"/>
                </a:solidFill>
              </a:rPr>
              <a:t> culprit </a:t>
            </a:r>
            <a:r>
              <a:rPr lang="cs-CZ" sz="1651" b="1" dirty="0">
                <a:solidFill>
                  <a:schemeClr val="tx1"/>
                </a:solidFill>
              </a:rPr>
              <a:t>léze</a:t>
            </a:r>
            <a:endParaRPr lang="en-GB" sz="1651" b="1" baseline="30000" dirty="0">
              <a:solidFill>
                <a:schemeClr val="tx1"/>
              </a:solidFill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9672549" y="3070982"/>
            <a:ext cx="2521591" cy="1632414"/>
            <a:chOff x="6574595" y="2287409"/>
            <a:chExt cx="1795623" cy="1632413"/>
          </a:xfrm>
        </p:grpSpPr>
        <p:sp>
          <p:nvSpPr>
            <p:cNvPr id="73" name="Rectangle 72"/>
            <p:cNvSpPr/>
            <p:nvPr/>
          </p:nvSpPr>
          <p:spPr>
            <a:xfrm>
              <a:off x="6700775" y="2423508"/>
              <a:ext cx="1669443" cy="13849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cs-CZ" altLang="sv-SE" sz="1400" dirty="0"/>
                <a:t>Z celkového počtu </a:t>
              </a:r>
              <a:r>
                <a:rPr lang="en-GB" altLang="sv-SE" sz="1400" dirty="0"/>
                <a:t>44</a:t>
              </a:r>
              <a:r>
                <a:rPr lang="cs-CZ" altLang="sv-SE" sz="1400" dirty="0"/>
                <a:t>.</a:t>
              </a:r>
              <a:r>
                <a:rPr lang="en-GB" altLang="sv-SE" sz="1400" dirty="0"/>
                <a:t>332 pa</a:t>
              </a:r>
              <a:r>
                <a:rPr lang="cs-CZ" altLang="sv-SE" sz="1400" dirty="0"/>
                <a:t>c</a:t>
              </a:r>
              <a:r>
                <a:rPr lang="en-GB" altLang="sv-SE" sz="1400" dirty="0" err="1"/>
                <a:t>ient</a:t>
              </a:r>
              <a:r>
                <a:rPr lang="cs-CZ" altLang="sv-SE" sz="1400" dirty="0"/>
                <a:t>ů s identifikovanou </a:t>
              </a:r>
              <a:r>
                <a:rPr lang="en-GB" altLang="sv-SE" sz="1400" dirty="0"/>
                <a:t>culprit l</a:t>
              </a:r>
              <a:r>
                <a:rPr lang="cs-CZ" altLang="sv-SE" sz="1400" dirty="0" err="1"/>
                <a:t>ézí</a:t>
              </a:r>
              <a:r>
                <a:rPr lang="cs-CZ" altLang="sv-SE" sz="1400" dirty="0"/>
                <a:t> (tj. lézí odpovědnou za primární IM) došlo k opakovanému IM u </a:t>
              </a:r>
              <a:r>
                <a:rPr lang="en-GB" altLang="sv-SE" sz="1400" dirty="0"/>
                <a:t>3464</a:t>
              </a:r>
              <a:r>
                <a:rPr lang="cs-CZ" altLang="sv-SE" sz="1400" dirty="0"/>
                <a:t> z nich.</a:t>
              </a:r>
              <a:r>
                <a:rPr lang="en-GB" altLang="sv-SE" sz="1400" dirty="0"/>
                <a:t>*</a:t>
              </a:r>
              <a:r>
                <a:rPr lang="en-GB" altLang="sv-SE" sz="1400" baseline="30000" dirty="0"/>
                <a:t> </a:t>
              </a: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6574595" y="2287409"/>
              <a:ext cx="1677283" cy="1632413"/>
              <a:chOff x="6574595" y="2287409"/>
              <a:chExt cx="1677283" cy="1632413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6574595" y="2287409"/>
                <a:ext cx="1677281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 dirty="0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6582436" y="3858863"/>
                <a:ext cx="1669442" cy="6095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 dirty="0"/>
              </a:p>
            </p:txBody>
          </p:sp>
        </p:grpSp>
      </p:grpSp>
      <p:sp>
        <p:nvSpPr>
          <p:cNvPr id="99" name="Rectangle 98"/>
          <p:cNvSpPr/>
          <p:nvPr/>
        </p:nvSpPr>
        <p:spPr>
          <a:xfrm>
            <a:off x="1642333" y="6143141"/>
            <a:ext cx="4453668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fontAlgn="base">
              <a:spcBef>
                <a:spcPct val="0"/>
              </a:spcBef>
              <a:buClr>
                <a:schemeClr val="tx2"/>
              </a:buClr>
            </a:pPr>
            <a:r>
              <a:rPr lang="en-GB" sz="1333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cs-CZ" sz="1333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Během</a:t>
            </a:r>
            <a:r>
              <a:rPr lang="en-GB" sz="1333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8</a:t>
            </a:r>
            <a:r>
              <a:rPr lang="cs-CZ" sz="1333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GB" sz="1333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cs-CZ" sz="1333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let sledování;</a:t>
            </a:r>
            <a:r>
              <a:rPr lang="en-GB" sz="1333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333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medi</a:t>
            </a:r>
            <a:r>
              <a:rPr lang="cs-CZ" sz="1333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en-GB" sz="1333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cs-CZ" sz="1333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sledování </a:t>
            </a:r>
            <a:r>
              <a:rPr lang="en-GB" sz="1333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cs-CZ" sz="1333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GB" sz="1333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cs-CZ" sz="1333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roky</a:t>
            </a:r>
            <a:endParaRPr lang="en-GB" sz="1333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C56250-2874-4D59-B809-2E62B611C6BD}"/>
              </a:ext>
            </a:extLst>
          </p:cNvPr>
          <p:cNvGrpSpPr/>
          <p:nvPr/>
        </p:nvGrpSpPr>
        <p:grpSpPr>
          <a:xfrm>
            <a:off x="2148237" y="2363418"/>
            <a:ext cx="6581106" cy="3699312"/>
            <a:chOff x="605938" y="1307317"/>
            <a:chExt cx="5396211" cy="4831646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7D1F1D0-7C40-4E72-AE39-6F856D0078DE}"/>
                </a:ext>
              </a:extLst>
            </p:cNvPr>
            <p:cNvSpPr/>
            <p:nvPr/>
          </p:nvSpPr>
          <p:spPr>
            <a:xfrm>
              <a:off x="1420965" y="1723527"/>
              <a:ext cx="4422913" cy="3717235"/>
            </a:xfrm>
            <a:custGeom>
              <a:avLst/>
              <a:gdLst>
                <a:gd name="connsiteX0" fmla="*/ 0 w 4422913"/>
                <a:gd name="connsiteY0" fmla="*/ 0 h 3717235"/>
                <a:gd name="connsiteX1" fmla="*/ 0 w 4422913"/>
                <a:gd name="connsiteY1" fmla="*/ 3717235 h 3717235"/>
                <a:gd name="connsiteX2" fmla="*/ 4422913 w 4422913"/>
                <a:gd name="connsiteY2" fmla="*/ 3717235 h 371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2913" h="3717235">
                  <a:moveTo>
                    <a:pt x="0" y="0"/>
                  </a:moveTo>
                  <a:lnTo>
                    <a:pt x="0" y="3717235"/>
                  </a:lnTo>
                  <a:lnTo>
                    <a:pt x="4422913" y="371723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 dirty="0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480C5CC-BC85-4B36-8125-BBECC17CF99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961604" y="5440763"/>
              <a:ext cx="0" cy="955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4D05720-B783-45A5-A42E-15263AB3788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833417" y="5440763"/>
              <a:ext cx="0" cy="955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7D054C7-EBD3-4041-BC04-8E52FEF2269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481391" y="5440763"/>
              <a:ext cx="0" cy="955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812F6CC-6B81-4836-AD81-629E4E849F7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061605" y="5440763"/>
              <a:ext cx="0" cy="955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6F761F6-394A-4EE9-9B75-D018E48F7F6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574032" y="5440763"/>
              <a:ext cx="0" cy="955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48A9E67-B0F3-468A-A398-EBF3E0D87C0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369289" y="5276640"/>
              <a:ext cx="0" cy="955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BF951A9-5107-4DEA-A52C-122BC39796B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369289" y="4373963"/>
              <a:ext cx="0" cy="955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5021BE7-E81F-4E60-9DB9-1A4658EA99B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369289" y="3479102"/>
              <a:ext cx="0" cy="955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A0F2187-8D5D-4B70-82F2-D982774ABB1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369289" y="2580332"/>
              <a:ext cx="0" cy="955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248EBD12-F475-4D87-B84C-922A147B8E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369289" y="1688529"/>
              <a:ext cx="0" cy="955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18DD912-4BD0-4031-8F91-5C49EBBDA504}"/>
                </a:ext>
              </a:extLst>
            </p:cNvPr>
            <p:cNvSpPr txBox="1"/>
            <p:nvPr/>
          </p:nvSpPr>
          <p:spPr>
            <a:xfrm>
              <a:off x="1979767" y="2149906"/>
              <a:ext cx="711348" cy="562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Non-culprit</a:t>
              </a:r>
            </a:p>
            <a:p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Culprit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5ABB9E3-1FF1-4B66-B972-DF2F6C861D00}"/>
                </a:ext>
              </a:extLst>
            </p:cNvPr>
            <p:cNvSpPr txBox="1"/>
            <p:nvPr/>
          </p:nvSpPr>
          <p:spPr>
            <a:xfrm>
              <a:off x="983292" y="1541381"/>
              <a:ext cx="376178" cy="341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0.08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E3A6990-AA5E-4499-B449-28A2DA714541}"/>
                </a:ext>
              </a:extLst>
            </p:cNvPr>
            <p:cNvSpPr txBox="1"/>
            <p:nvPr/>
          </p:nvSpPr>
          <p:spPr>
            <a:xfrm>
              <a:off x="983292" y="2416288"/>
              <a:ext cx="376178" cy="341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0.06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689FD0D-D5E9-49BF-AA7E-3111EE3D505D}"/>
                </a:ext>
              </a:extLst>
            </p:cNvPr>
            <p:cNvSpPr txBox="1"/>
            <p:nvPr/>
          </p:nvSpPr>
          <p:spPr>
            <a:xfrm>
              <a:off x="983292" y="3325038"/>
              <a:ext cx="376178" cy="341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0.04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20F762F-4292-4230-9B00-1ADF84A740D7}"/>
                </a:ext>
              </a:extLst>
            </p:cNvPr>
            <p:cNvSpPr txBox="1"/>
            <p:nvPr/>
          </p:nvSpPr>
          <p:spPr>
            <a:xfrm>
              <a:off x="983292" y="4215991"/>
              <a:ext cx="376178" cy="341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0.02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44C974D-720B-4456-A232-FAE569025E2E}"/>
                </a:ext>
              </a:extLst>
            </p:cNvPr>
            <p:cNvSpPr txBox="1"/>
            <p:nvPr/>
          </p:nvSpPr>
          <p:spPr>
            <a:xfrm>
              <a:off x="1143647" y="5162484"/>
              <a:ext cx="215824" cy="341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1643106-17EA-4040-B5A4-F3F2C0F23D93}"/>
                </a:ext>
              </a:extLst>
            </p:cNvPr>
            <p:cNvSpPr txBox="1"/>
            <p:nvPr/>
          </p:nvSpPr>
          <p:spPr>
            <a:xfrm>
              <a:off x="1466189" y="5509783"/>
              <a:ext cx="215824" cy="341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7E7315F-5A55-4D1D-86F3-4B39F102DDE8}"/>
                </a:ext>
              </a:extLst>
            </p:cNvPr>
            <p:cNvSpPr txBox="1"/>
            <p:nvPr/>
          </p:nvSpPr>
          <p:spPr>
            <a:xfrm>
              <a:off x="1957670" y="5509783"/>
              <a:ext cx="215824" cy="341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BA1004A-9B77-439C-90ED-6C17B3E886D0}"/>
                </a:ext>
              </a:extLst>
            </p:cNvPr>
            <p:cNvSpPr txBox="1"/>
            <p:nvPr/>
          </p:nvSpPr>
          <p:spPr>
            <a:xfrm>
              <a:off x="3373548" y="5509783"/>
              <a:ext cx="215824" cy="341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30B169D-6854-4A6D-9D05-070B9B5C7EC9}"/>
                </a:ext>
              </a:extLst>
            </p:cNvPr>
            <p:cNvSpPr txBox="1"/>
            <p:nvPr/>
          </p:nvSpPr>
          <p:spPr>
            <a:xfrm>
              <a:off x="3857669" y="5509783"/>
              <a:ext cx="215824" cy="341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36B93F8-2414-4CD8-90A0-A2C03021EF66}"/>
                </a:ext>
              </a:extLst>
            </p:cNvPr>
            <p:cNvSpPr txBox="1"/>
            <p:nvPr/>
          </p:nvSpPr>
          <p:spPr>
            <a:xfrm>
              <a:off x="5725574" y="5509783"/>
              <a:ext cx="215824" cy="341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C859D560-4B99-4EF4-A838-2D1723D72F69}"/>
                </a:ext>
              </a:extLst>
            </p:cNvPr>
            <p:cNvSpPr txBox="1"/>
            <p:nvPr/>
          </p:nvSpPr>
          <p:spPr>
            <a:xfrm rot="16200000">
              <a:off x="-853904" y="3438393"/>
              <a:ext cx="3134191" cy="214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100" dirty="0">
                  <a:latin typeface="Arial" panose="020B0604020202020204" pitchFamily="34" charset="0"/>
                  <a:cs typeface="Arial" panose="020B0604020202020204" pitchFamily="34" charset="0"/>
                </a:rPr>
                <a:t>Kumulativní proporce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14C2484-BD71-4DF0-90F5-7875F0CE42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74032" y="2344222"/>
              <a:ext cx="442691" cy="0"/>
            </a:xfrm>
            <a:prstGeom prst="line">
              <a:avLst/>
            </a:prstGeom>
            <a:ln w="31750">
              <a:solidFill>
                <a:srgbClr val="8300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D4FE91BA-719A-40EF-A5FB-BFD5A72FCE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74032" y="2594796"/>
              <a:ext cx="442691" cy="0"/>
            </a:xfrm>
            <a:prstGeom prst="line">
              <a:avLst/>
            </a:prstGeom>
            <a:ln w="31750">
              <a:solidFill>
                <a:srgbClr val="F0A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484F8DD-EDB3-4C38-8EE6-0F6B4C52A0B5}"/>
                </a:ext>
              </a:extLst>
            </p:cNvPr>
            <p:cNvSpPr txBox="1"/>
            <p:nvPr/>
          </p:nvSpPr>
          <p:spPr>
            <a:xfrm>
              <a:off x="3260316" y="5797276"/>
              <a:ext cx="896677" cy="341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100" dirty="0">
                  <a:latin typeface="Arial" panose="020B0604020202020204" pitchFamily="34" charset="0"/>
                  <a:cs typeface="Arial" panose="020B0604020202020204" pitchFamily="34" charset="0"/>
                </a:rPr>
                <a:t>Léčba v letech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A644FE8-F2B5-4A06-87E3-E2B17749BFA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534847" y="5440763"/>
              <a:ext cx="0" cy="955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492C2A2-4866-4840-92FF-952C538BE52D}"/>
                </a:ext>
              </a:extLst>
            </p:cNvPr>
            <p:cNvSpPr txBox="1"/>
            <p:nvPr/>
          </p:nvSpPr>
          <p:spPr>
            <a:xfrm>
              <a:off x="2430912" y="5509785"/>
              <a:ext cx="215824" cy="341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EE1397EF-4792-4424-917F-B6CC6558627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12100" y="5440763"/>
              <a:ext cx="0" cy="955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3B47F29D-9F6F-4C70-A6FF-C1D183533D36}"/>
                </a:ext>
              </a:extLst>
            </p:cNvPr>
            <p:cNvSpPr txBox="1"/>
            <p:nvPr/>
          </p:nvSpPr>
          <p:spPr>
            <a:xfrm>
              <a:off x="2908166" y="5509785"/>
              <a:ext cx="215824" cy="341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B702CDF-8CA8-4C92-8781-A2354319ADB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430835" y="5440763"/>
              <a:ext cx="0" cy="955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AA57A02-FC0A-4468-8663-518CBEB16335}"/>
                </a:ext>
              </a:extLst>
            </p:cNvPr>
            <p:cNvSpPr txBox="1"/>
            <p:nvPr/>
          </p:nvSpPr>
          <p:spPr>
            <a:xfrm>
              <a:off x="4326899" y="5509785"/>
              <a:ext cx="215824" cy="341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91B5F8B-C49E-487C-8F50-4C2DEE8AD8A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908088" y="5440763"/>
              <a:ext cx="0" cy="955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7ECBB95C-516D-421D-8655-9536B369C4D5}"/>
                </a:ext>
              </a:extLst>
            </p:cNvPr>
            <p:cNvSpPr txBox="1"/>
            <p:nvPr/>
          </p:nvSpPr>
          <p:spPr>
            <a:xfrm>
              <a:off x="4804154" y="5509785"/>
              <a:ext cx="215824" cy="341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E87A2673-0120-47C7-B515-A0DE766DB63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77319" y="5440763"/>
              <a:ext cx="0" cy="955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5BB32BB3-AC05-48B9-B313-516B0576E608}"/>
                </a:ext>
              </a:extLst>
            </p:cNvPr>
            <p:cNvSpPr txBox="1"/>
            <p:nvPr/>
          </p:nvSpPr>
          <p:spPr>
            <a:xfrm>
              <a:off x="5273384" y="5509785"/>
              <a:ext cx="215824" cy="341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25" name="Freeform 7">
              <a:extLst>
                <a:ext uri="{FF2B5EF4-FFF2-40B4-BE49-F238E27FC236}">
                  <a16:creationId xmlns:a16="http://schemas.microsoft.com/office/drawing/2014/main" id="{54C3EE0C-0614-48E6-9025-C7CAF400B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030" y="2784974"/>
              <a:ext cx="4036487" cy="2521418"/>
            </a:xfrm>
            <a:custGeom>
              <a:avLst/>
              <a:gdLst>
                <a:gd name="T0" fmla="*/ 32 w 3233"/>
                <a:gd name="T1" fmla="*/ 1993 h 2051"/>
                <a:gd name="T2" fmla="*/ 64 w 3233"/>
                <a:gd name="T3" fmla="*/ 1887 h 2051"/>
                <a:gd name="T4" fmla="*/ 96 w 3233"/>
                <a:gd name="T5" fmla="*/ 1826 h 2051"/>
                <a:gd name="T6" fmla="*/ 151 w 3233"/>
                <a:gd name="T7" fmla="*/ 1785 h 2051"/>
                <a:gd name="T8" fmla="*/ 189 w 3233"/>
                <a:gd name="T9" fmla="*/ 1727 h 2051"/>
                <a:gd name="T10" fmla="*/ 250 w 3233"/>
                <a:gd name="T11" fmla="*/ 1692 h 2051"/>
                <a:gd name="T12" fmla="*/ 303 w 3233"/>
                <a:gd name="T13" fmla="*/ 1645 h 2051"/>
                <a:gd name="T14" fmla="*/ 361 w 3233"/>
                <a:gd name="T15" fmla="*/ 1613 h 2051"/>
                <a:gd name="T16" fmla="*/ 410 w 3233"/>
                <a:gd name="T17" fmla="*/ 1575 h 2051"/>
                <a:gd name="T18" fmla="*/ 471 w 3233"/>
                <a:gd name="T19" fmla="*/ 1543 h 2051"/>
                <a:gd name="T20" fmla="*/ 518 w 3233"/>
                <a:gd name="T21" fmla="*/ 1493 h 2051"/>
                <a:gd name="T22" fmla="*/ 579 w 3233"/>
                <a:gd name="T23" fmla="*/ 1464 h 2051"/>
                <a:gd name="T24" fmla="*/ 619 w 3233"/>
                <a:gd name="T25" fmla="*/ 1420 h 2051"/>
                <a:gd name="T26" fmla="*/ 692 w 3233"/>
                <a:gd name="T27" fmla="*/ 1388 h 2051"/>
                <a:gd name="T28" fmla="*/ 736 w 3233"/>
                <a:gd name="T29" fmla="*/ 1362 h 2051"/>
                <a:gd name="T30" fmla="*/ 785 w 3233"/>
                <a:gd name="T31" fmla="*/ 1344 h 2051"/>
                <a:gd name="T32" fmla="*/ 832 w 3233"/>
                <a:gd name="T33" fmla="*/ 1309 h 2051"/>
                <a:gd name="T34" fmla="*/ 887 w 3233"/>
                <a:gd name="T35" fmla="*/ 1283 h 2051"/>
                <a:gd name="T36" fmla="*/ 942 w 3233"/>
                <a:gd name="T37" fmla="*/ 1245 h 2051"/>
                <a:gd name="T38" fmla="*/ 995 w 3233"/>
                <a:gd name="T39" fmla="*/ 1218 h 2051"/>
                <a:gd name="T40" fmla="*/ 1035 w 3233"/>
                <a:gd name="T41" fmla="*/ 1183 h 2051"/>
                <a:gd name="T42" fmla="*/ 1120 w 3233"/>
                <a:gd name="T43" fmla="*/ 1157 h 2051"/>
                <a:gd name="T44" fmla="*/ 1169 w 3233"/>
                <a:gd name="T45" fmla="*/ 1125 h 2051"/>
                <a:gd name="T46" fmla="*/ 1215 w 3233"/>
                <a:gd name="T47" fmla="*/ 1104 h 2051"/>
                <a:gd name="T48" fmla="*/ 1259 w 3233"/>
                <a:gd name="T49" fmla="*/ 1066 h 2051"/>
                <a:gd name="T50" fmla="*/ 1311 w 3233"/>
                <a:gd name="T51" fmla="*/ 1046 h 2051"/>
                <a:gd name="T52" fmla="*/ 1349 w 3233"/>
                <a:gd name="T53" fmla="*/ 1011 h 2051"/>
                <a:gd name="T54" fmla="*/ 1407 w 3233"/>
                <a:gd name="T55" fmla="*/ 988 h 2051"/>
                <a:gd name="T56" fmla="*/ 1465 w 3233"/>
                <a:gd name="T57" fmla="*/ 955 h 2051"/>
                <a:gd name="T58" fmla="*/ 1547 w 3233"/>
                <a:gd name="T59" fmla="*/ 929 h 2051"/>
                <a:gd name="T60" fmla="*/ 1611 w 3233"/>
                <a:gd name="T61" fmla="*/ 900 h 2051"/>
                <a:gd name="T62" fmla="*/ 1654 w 3233"/>
                <a:gd name="T63" fmla="*/ 874 h 2051"/>
                <a:gd name="T64" fmla="*/ 1692 w 3233"/>
                <a:gd name="T65" fmla="*/ 836 h 2051"/>
                <a:gd name="T66" fmla="*/ 1762 w 3233"/>
                <a:gd name="T67" fmla="*/ 812 h 2051"/>
                <a:gd name="T68" fmla="*/ 1806 w 3233"/>
                <a:gd name="T69" fmla="*/ 774 h 2051"/>
                <a:gd name="T70" fmla="*/ 1858 w 3233"/>
                <a:gd name="T71" fmla="*/ 742 h 2051"/>
                <a:gd name="T72" fmla="*/ 1910 w 3233"/>
                <a:gd name="T73" fmla="*/ 713 h 2051"/>
                <a:gd name="T74" fmla="*/ 1960 w 3233"/>
                <a:gd name="T75" fmla="*/ 689 h 2051"/>
                <a:gd name="T76" fmla="*/ 2012 w 3233"/>
                <a:gd name="T77" fmla="*/ 657 h 2051"/>
                <a:gd name="T78" fmla="*/ 2131 w 3233"/>
                <a:gd name="T79" fmla="*/ 625 h 2051"/>
                <a:gd name="T80" fmla="*/ 2186 w 3233"/>
                <a:gd name="T81" fmla="*/ 593 h 2051"/>
                <a:gd name="T82" fmla="*/ 2245 w 3233"/>
                <a:gd name="T83" fmla="*/ 570 h 2051"/>
                <a:gd name="T84" fmla="*/ 2274 w 3233"/>
                <a:gd name="T85" fmla="*/ 535 h 2051"/>
                <a:gd name="T86" fmla="*/ 2332 w 3233"/>
                <a:gd name="T87" fmla="*/ 511 h 2051"/>
                <a:gd name="T88" fmla="*/ 2370 w 3233"/>
                <a:gd name="T89" fmla="*/ 473 h 2051"/>
                <a:gd name="T90" fmla="*/ 2463 w 3233"/>
                <a:gd name="T91" fmla="*/ 447 h 2051"/>
                <a:gd name="T92" fmla="*/ 2530 w 3233"/>
                <a:gd name="T93" fmla="*/ 418 h 2051"/>
                <a:gd name="T94" fmla="*/ 2570 w 3233"/>
                <a:gd name="T95" fmla="*/ 371 h 2051"/>
                <a:gd name="T96" fmla="*/ 2625 w 3233"/>
                <a:gd name="T97" fmla="*/ 339 h 2051"/>
                <a:gd name="T98" fmla="*/ 2687 w 3233"/>
                <a:gd name="T99" fmla="*/ 292 h 2051"/>
                <a:gd name="T100" fmla="*/ 2748 w 3233"/>
                <a:gd name="T101" fmla="*/ 263 h 2051"/>
                <a:gd name="T102" fmla="*/ 2797 w 3233"/>
                <a:gd name="T103" fmla="*/ 222 h 2051"/>
                <a:gd name="T104" fmla="*/ 2928 w 3233"/>
                <a:gd name="T105" fmla="*/ 190 h 2051"/>
                <a:gd name="T106" fmla="*/ 2977 w 3233"/>
                <a:gd name="T107" fmla="*/ 158 h 2051"/>
                <a:gd name="T108" fmla="*/ 3064 w 3233"/>
                <a:gd name="T109" fmla="*/ 58 h 2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233" h="2051">
                  <a:moveTo>
                    <a:pt x="0" y="2051"/>
                  </a:moveTo>
                  <a:lnTo>
                    <a:pt x="12" y="2051"/>
                  </a:lnTo>
                  <a:lnTo>
                    <a:pt x="12" y="2034"/>
                  </a:lnTo>
                  <a:lnTo>
                    <a:pt x="21" y="2034"/>
                  </a:lnTo>
                  <a:lnTo>
                    <a:pt x="21" y="2013"/>
                  </a:lnTo>
                  <a:lnTo>
                    <a:pt x="32" y="2013"/>
                  </a:lnTo>
                  <a:lnTo>
                    <a:pt x="32" y="1993"/>
                  </a:lnTo>
                  <a:lnTo>
                    <a:pt x="41" y="1993"/>
                  </a:lnTo>
                  <a:lnTo>
                    <a:pt x="41" y="1963"/>
                  </a:lnTo>
                  <a:lnTo>
                    <a:pt x="53" y="1963"/>
                  </a:lnTo>
                  <a:lnTo>
                    <a:pt x="53" y="1928"/>
                  </a:lnTo>
                  <a:lnTo>
                    <a:pt x="58" y="1928"/>
                  </a:lnTo>
                  <a:lnTo>
                    <a:pt x="58" y="1887"/>
                  </a:lnTo>
                  <a:lnTo>
                    <a:pt x="64" y="1887"/>
                  </a:lnTo>
                  <a:lnTo>
                    <a:pt x="64" y="1873"/>
                  </a:lnTo>
                  <a:lnTo>
                    <a:pt x="76" y="1873"/>
                  </a:lnTo>
                  <a:lnTo>
                    <a:pt x="76" y="1861"/>
                  </a:lnTo>
                  <a:lnTo>
                    <a:pt x="87" y="1861"/>
                  </a:lnTo>
                  <a:lnTo>
                    <a:pt x="87" y="1841"/>
                  </a:lnTo>
                  <a:lnTo>
                    <a:pt x="96" y="1841"/>
                  </a:lnTo>
                  <a:lnTo>
                    <a:pt x="96" y="1826"/>
                  </a:lnTo>
                  <a:lnTo>
                    <a:pt x="114" y="1826"/>
                  </a:lnTo>
                  <a:lnTo>
                    <a:pt x="114" y="1812"/>
                  </a:lnTo>
                  <a:lnTo>
                    <a:pt x="125" y="1812"/>
                  </a:lnTo>
                  <a:lnTo>
                    <a:pt x="125" y="1797"/>
                  </a:lnTo>
                  <a:lnTo>
                    <a:pt x="137" y="1797"/>
                  </a:lnTo>
                  <a:lnTo>
                    <a:pt x="137" y="1785"/>
                  </a:lnTo>
                  <a:lnTo>
                    <a:pt x="151" y="1785"/>
                  </a:lnTo>
                  <a:lnTo>
                    <a:pt x="151" y="1765"/>
                  </a:lnTo>
                  <a:lnTo>
                    <a:pt x="163" y="1765"/>
                  </a:lnTo>
                  <a:lnTo>
                    <a:pt x="163" y="1753"/>
                  </a:lnTo>
                  <a:lnTo>
                    <a:pt x="172" y="1753"/>
                  </a:lnTo>
                  <a:lnTo>
                    <a:pt x="172" y="1738"/>
                  </a:lnTo>
                  <a:lnTo>
                    <a:pt x="189" y="1738"/>
                  </a:lnTo>
                  <a:lnTo>
                    <a:pt x="189" y="1727"/>
                  </a:lnTo>
                  <a:lnTo>
                    <a:pt x="201" y="1727"/>
                  </a:lnTo>
                  <a:lnTo>
                    <a:pt x="201" y="1715"/>
                  </a:lnTo>
                  <a:lnTo>
                    <a:pt x="218" y="1715"/>
                  </a:lnTo>
                  <a:lnTo>
                    <a:pt x="218" y="1703"/>
                  </a:lnTo>
                  <a:lnTo>
                    <a:pt x="236" y="1703"/>
                  </a:lnTo>
                  <a:lnTo>
                    <a:pt x="236" y="1692"/>
                  </a:lnTo>
                  <a:lnTo>
                    <a:pt x="250" y="1692"/>
                  </a:lnTo>
                  <a:lnTo>
                    <a:pt x="250" y="1680"/>
                  </a:lnTo>
                  <a:lnTo>
                    <a:pt x="271" y="1680"/>
                  </a:lnTo>
                  <a:lnTo>
                    <a:pt x="271" y="1668"/>
                  </a:lnTo>
                  <a:lnTo>
                    <a:pt x="285" y="1668"/>
                  </a:lnTo>
                  <a:lnTo>
                    <a:pt x="285" y="1657"/>
                  </a:lnTo>
                  <a:lnTo>
                    <a:pt x="303" y="1657"/>
                  </a:lnTo>
                  <a:lnTo>
                    <a:pt x="303" y="1645"/>
                  </a:lnTo>
                  <a:lnTo>
                    <a:pt x="317" y="1645"/>
                  </a:lnTo>
                  <a:lnTo>
                    <a:pt x="317" y="1633"/>
                  </a:lnTo>
                  <a:lnTo>
                    <a:pt x="335" y="1633"/>
                  </a:lnTo>
                  <a:lnTo>
                    <a:pt x="335" y="1625"/>
                  </a:lnTo>
                  <a:lnTo>
                    <a:pt x="349" y="1625"/>
                  </a:lnTo>
                  <a:lnTo>
                    <a:pt x="349" y="1613"/>
                  </a:lnTo>
                  <a:lnTo>
                    <a:pt x="361" y="1613"/>
                  </a:lnTo>
                  <a:lnTo>
                    <a:pt x="361" y="1601"/>
                  </a:lnTo>
                  <a:lnTo>
                    <a:pt x="375" y="1601"/>
                  </a:lnTo>
                  <a:lnTo>
                    <a:pt x="375" y="1595"/>
                  </a:lnTo>
                  <a:lnTo>
                    <a:pt x="393" y="1595"/>
                  </a:lnTo>
                  <a:lnTo>
                    <a:pt x="393" y="1584"/>
                  </a:lnTo>
                  <a:lnTo>
                    <a:pt x="410" y="1584"/>
                  </a:lnTo>
                  <a:lnTo>
                    <a:pt x="410" y="1575"/>
                  </a:lnTo>
                  <a:lnTo>
                    <a:pt x="428" y="1575"/>
                  </a:lnTo>
                  <a:lnTo>
                    <a:pt x="428" y="1560"/>
                  </a:lnTo>
                  <a:lnTo>
                    <a:pt x="439" y="1560"/>
                  </a:lnTo>
                  <a:lnTo>
                    <a:pt x="439" y="1551"/>
                  </a:lnTo>
                  <a:lnTo>
                    <a:pt x="454" y="1551"/>
                  </a:lnTo>
                  <a:lnTo>
                    <a:pt x="454" y="1543"/>
                  </a:lnTo>
                  <a:lnTo>
                    <a:pt x="471" y="1543"/>
                  </a:lnTo>
                  <a:lnTo>
                    <a:pt x="471" y="1531"/>
                  </a:lnTo>
                  <a:lnTo>
                    <a:pt x="486" y="1531"/>
                  </a:lnTo>
                  <a:lnTo>
                    <a:pt x="486" y="1519"/>
                  </a:lnTo>
                  <a:lnTo>
                    <a:pt x="500" y="1519"/>
                  </a:lnTo>
                  <a:lnTo>
                    <a:pt x="500" y="1511"/>
                  </a:lnTo>
                  <a:lnTo>
                    <a:pt x="518" y="1511"/>
                  </a:lnTo>
                  <a:lnTo>
                    <a:pt x="518" y="1493"/>
                  </a:lnTo>
                  <a:lnTo>
                    <a:pt x="538" y="1493"/>
                  </a:lnTo>
                  <a:lnTo>
                    <a:pt x="538" y="1484"/>
                  </a:lnTo>
                  <a:lnTo>
                    <a:pt x="550" y="1484"/>
                  </a:lnTo>
                  <a:lnTo>
                    <a:pt x="550" y="1473"/>
                  </a:lnTo>
                  <a:lnTo>
                    <a:pt x="564" y="1473"/>
                  </a:lnTo>
                  <a:lnTo>
                    <a:pt x="564" y="1464"/>
                  </a:lnTo>
                  <a:lnTo>
                    <a:pt x="579" y="1464"/>
                  </a:lnTo>
                  <a:lnTo>
                    <a:pt x="579" y="1452"/>
                  </a:lnTo>
                  <a:lnTo>
                    <a:pt x="593" y="1452"/>
                  </a:lnTo>
                  <a:lnTo>
                    <a:pt x="593" y="1440"/>
                  </a:lnTo>
                  <a:lnTo>
                    <a:pt x="608" y="1440"/>
                  </a:lnTo>
                  <a:lnTo>
                    <a:pt x="608" y="1432"/>
                  </a:lnTo>
                  <a:lnTo>
                    <a:pt x="619" y="1432"/>
                  </a:lnTo>
                  <a:lnTo>
                    <a:pt x="619" y="1420"/>
                  </a:lnTo>
                  <a:lnTo>
                    <a:pt x="631" y="1420"/>
                  </a:lnTo>
                  <a:lnTo>
                    <a:pt x="631" y="1411"/>
                  </a:lnTo>
                  <a:lnTo>
                    <a:pt x="649" y="1411"/>
                  </a:lnTo>
                  <a:lnTo>
                    <a:pt x="649" y="1400"/>
                  </a:lnTo>
                  <a:lnTo>
                    <a:pt x="663" y="1400"/>
                  </a:lnTo>
                  <a:lnTo>
                    <a:pt x="663" y="1388"/>
                  </a:lnTo>
                  <a:lnTo>
                    <a:pt x="692" y="1388"/>
                  </a:lnTo>
                  <a:lnTo>
                    <a:pt x="692" y="1382"/>
                  </a:lnTo>
                  <a:lnTo>
                    <a:pt x="710" y="1382"/>
                  </a:lnTo>
                  <a:lnTo>
                    <a:pt x="710" y="1376"/>
                  </a:lnTo>
                  <a:lnTo>
                    <a:pt x="721" y="1376"/>
                  </a:lnTo>
                  <a:lnTo>
                    <a:pt x="721" y="1370"/>
                  </a:lnTo>
                  <a:lnTo>
                    <a:pt x="736" y="1370"/>
                  </a:lnTo>
                  <a:lnTo>
                    <a:pt x="736" y="1362"/>
                  </a:lnTo>
                  <a:lnTo>
                    <a:pt x="750" y="1362"/>
                  </a:lnTo>
                  <a:lnTo>
                    <a:pt x="750" y="1359"/>
                  </a:lnTo>
                  <a:lnTo>
                    <a:pt x="759" y="1359"/>
                  </a:lnTo>
                  <a:lnTo>
                    <a:pt x="759" y="1350"/>
                  </a:lnTo>
                  <a:lnTo>
                    <a:pt x="771" y="1350"/>
                  </a:lnTo>
                  <a:lnTo>
                    <a:pt x="771" y="1344"/>
                  </a:lnTo>
                  <a:lnTo>
                    <a:pt x="785" y="1344"/>
                  </a:lnTo>
                  <a:lnTo>
                    <a:pt x="785" y="1335"/>
                  </a:lnTo>
                  <a:lnTo>
                    <a:pt x="797" y="1335"/>
                  </a:lnTo>
                  <a:lnTo>
                    <a:pt x="797" y="1329"/>
                  </a:lnTo>
                  <a:lnTo>
                    <a:pt x="817" y="1329"/>
                  </a:lnTo>
                  <a:lnTo>
                    <a:pt x="817" y="1321"/>
                  </a:lnTo>
                  <a:lnTo>
                    <a:pt x="832" y="1321"/>
                  </a:lnTo>
                  <a:lnTo>
                    <a:pt x="832" y="1309"/>
                  </a:lnTo>
                  <a:lnTo>
                    <a:pt x="846" y="1309"/>
                  </a:lnTo>
                  <a:lnTo>
                    <a:pt x="846" y="1300"/>
                  </a:lnTo>
                  <a:lnTo>
                    <a:pt x="861" y="1300"/>
                  </a:lnTo>
                  <a:lnTo>
                    <a:pt x="861" y="1291"/>
                  </a:lnTo>
                  <a:lnTo>
                    <a:pt x="878" y="1291"/>
                  </a:lnTo>
                  <a:lnTo>
                    <a:pt x="878" y="1283"/>
                  </a:lnTo>
                  <a:lnTo>
                    <a:pt x="887" y="1283"/>
                  </a:lnTo>
                  <a:lnTo>
                    <a:pt x="887" y="1274"/>
                  </a:lnTo>
                  <a:lnTo>
                    <a:pt x="916" y="1274"/>
                  </a:lnTo>
                  <a:lnTo>
                    <a:pt x="916" y="1265"/>
                  </a:lnTo>
                  <a:lnTo>
                    <a:pt x="931" y="1265"/>
                  </a:lnTo>
                  <a:lnTo>
                    <a:pt x="931" y="1253"/>
                  </a:lnTo>
                  <a:lnTo>
                    <a:pt x="942" y="1253"/>
                  </a:lnTo>
                  <a:lnTo>
                    <a:pt x="942" y="1245"/>
                  </a:lnTo>
                  <a:lnTo>
                    <a:pt x="951" y="1245"/>
                  </a:lnTo>
                  <a:lnTo>
                    <a:pt x="951" y="1236"/>
                  </a:lnTo>
                  <a:lnTo>
                    <a:pt x="960" y="1236"/>
                  </a:lnTo>
                  <a:lnTo>
                    <a:pt x="960" y="1227"/>
                  </a:lnTo>
                  <a:lnTo>
                    <a:pt x="983" y="1227"/>
                  </a:lnTo>
                  <a:lnTo>
                    <a:pt x="983" y="1218"/>
                  </a:lnTo>
                  <a:lnTo>
                    <a:pt x="995" y="1218"/>
                  </a:lnTo>
                  <a:lnTo>
                    <a:pt x="995" y="1213"/>
                  </a:lnTo>
                  <a:lnTo>
                    <a:pt x="1006" y="1213"/>
                  </a:lnTo>
                  <a:lnTo>
                    <a:pt x="1006" y="1204"/>
                  </a:lnTo>
                  <a:lnTo>
                    <a:pt x="1021" y="1204"/>
                  </a:lnTo>
                  <a:lnTo>
                    <a:pt x="1021" y="1195"/>
                  </a:lnTo>
                  <a:lnTo>
                    <a:pt x="1035" y="1195"/>
                  </a:lnTo>
                  <a:lnTo>
                    <a:pt x="1035" y="1183"/>
                  </a:lnTo>
                  <a:lnTo>
                    <a:pt x="1064" y="1183"/>
                  </a:lnTo>
                  <a:lnTo>
                    <a:pt x="1064" y="1177"/>
                  </a:lnTo>
                  <a:lnTo>
                    <a:pt x="1079" y="1177"/>
                  </a:lnTo>
                  <a:lnTo>
                    <a:pt x="1079" y="1166"/>
                  </a:lnTo>
                  <a:lnTo>
                    <a:pt x="1090" y="1166"/>
                  </a:lnTo>
                  <a:lnTo>
                    <a:pt x="1090" y="1157"/>
                  </a:lnTo>
                  <a:lnTo>
                    <a:pt x="1120" y="1157"/>
                  </a:lnTo>
                  <a:lnTo>
                    <a:pt x="1120" y="1148"/>
                  </a:lnTo>
                  <a:lnTo>
                    <a:pt x="1128" y="1148"/>
                  </a:lnTo>
                  <a:lnTo>
                    <a:pt x="1128" y="1139"/>
                  </a:lnTo>
                  <a:lnTo>
                    <a:pt x="1146" y="1139"/>
                  </a:lnTo>
                  <a:lnTo>
                    <a:pt x="1146" y="1131"/>
                  </a:lnTo>
                  <a:lnTo>
                    <a:pt x="1169" y="1131"/>
                  </a:lnTo>
                  <a:lnTo>
                    <a:pt x="1169" y="1125"/>
                  </a:lnTo>
                  <a:lnTo>
                    <a:pt x="1183" y="1125"/>
                  </a:lnTo>
                  <a:lnTo>
                    <a:pt x="1183" y="1122"/>
                  </a:lnTo>
                  <a:lnTo>
                    <a:pt x="1195" y="1122"/>
                  </a:lnTo>
                  <a:lnTo>
                    <a:pt x="1195" y="1113"/>
                  </a:lnTo>
                  <a:lnTo>
                    <a:pt x="1207" y="1113"/>
                  </a:lnTo>
                  <a:lnTo>
                    <a:pt x="1207" y="1104"/>
                  </a:lnTo>
                  <a:lnTo>
                    <a:pt x="1215" y="1104"/>
                  </a:lnTo>
                  <a:lnTo>
                    <a:pt x="1215" y="1096"/>
                  </a:lnTo>
                  <a:lnTo>
                    <a:pt x="1230" y="1096"/>
                  </a:lnTo>
                  <a:lnTo>
                    <a:pt x="1230" y="1087"/>
                  </a:lnTo>
                  <a:lnTo>
                    <a:pt x="1250" y="1087"/>
                  </a:lnTo>
                  <a:lnTo>
                    <a:pt x="1250" y="1075"/>
                  </a:lnTo>
                  <a:lnTo>
                    <a:pt x="1259" y="1075"/>
                  </a:lnTo>
                  <a:lnTo>
                    <a:pt x="1259" y="1066"/>
                  </a:lnTo>
                  <a:lnTo>
                    <a:pt x="1274" y="1066"/>
                  </a:lnTo>
                  <a:lnTo>
                    <a:pt x="1274" y="1061"/>
                  </a:lnTo>
                  <a:lnTo>
                    <a:pt x="1282" y="1061"/>
                  </a:lnTo>
                  <a:lnTo>
                    <a:pt x="1282" y="1052"/>
                  </a:lnTo>
                  <a:lnTo>
                    <a:pt x="1303" y="1052"/>
                  </a:lnTo>
                  <a:lnTo>
                    <a:pt x="1303" y="1046"/>
                  </a:lnTo>
                  <a:lnTo>
                    <a:pt x="1311" y="1046"/>
                  </a:lnTo>
                  <a:lnTo>
                    <a:pt x="1311" y="1037"/>
                  </a:lnTo>
                  <a:lnTo>
                    <a:pt x="1320" y="1037"/>
                  </a:lnTo>
                  <a:lnTo>
                    <a:pt x="1320" y="1028"/>
                  </a:lnTo>
                  <a:lnTo>
                    <a:pt x="1335" y="1028"/>
                  </a:lnTo>
                  <a:lnTo>
                    <a:pt x="1335" y="1017"/>
                  </a:lnTo>
                  <a:lnTo>
                    <a:pt x="1349" y="1017"/>
                  </a:lnTo>
                  <a:lnTo>
                    <a:pt x="1349" y="1011"/>
                  </a:lnTo>
                  <a:lnTo>
                    <a:pt x="1370" y="1011"/>
                  </a:lnTo>
                  <a:lnTo>
                    <a:pt x="1370" y="1002"/>
                  </a:lnTo>
                  <a:lnTo>
                    <a:pt x="1381" y="1002"/>
                  </a:lnTo>
                  <a:lnTo>
                    <a:pt x="1381" y="993"/>
                  </a:lnTo>
                  <a:lnTo>
                    <a:pt x="1393" y="993"/>
                  </a:lnTo>
                  <a:lnTo>
                    <a:pt x="1393" y="988"/>
                  </a:lnTo>
                  <a:lnTo>
                    <a:pt x="1407" y="988"/>
                  </a:lnTo>
                  <a:lnTo>
                    <a:pt x="1407" y="979"/>
                  </a:lnTo>
                  <a:lnTo>
                    <a:pt x="1422" y="979"/>
                  </a:lnTo>
                  <a:lnTo>
                    <a:pt x="1422" y="973"/>
                  </a:lnTo>
                  <a:lnTo>
                    <a:pt x="1442" y="973"/>
                  </a:lnTo>
                  <a:lnTo>
                    <a:pt x="1442" y="964"/>
                  </a:lnTo>
                  <a:lnTo>
                    <a:pt x="1465" y="964"/>
                  </a:lnTo>
                  <a:lnTo>
                    <a:pt x="1465" y="955"/>
                  </a:lnTo>
                  <a:lnTo>
                    <a:pt x="1474" y="955"/>
                  </a:lnTo>
                  <a:lnTo>
                    <a:pt x="1474" y="947"/>
                  </a:lnTo>
                  <a:lnTo>
                    <a:pt x="1495" y="947"/>
                  </a:lnTo>
                  <a:lnTo>
                    <a:pt x="1495" y="938"/>
                  </a:lnTo>
                  <a:lnTo>
                    <a:pt x="1506" y="938"/>
                  </a:lnTo>
                  <a:lnTo>
                    <a:pt x="1506" y="929"/>
                  </a:lnTo>
                  <a:lnTo>
                    <a:pt x="1547" y="929"/>
                  </a:lnTo>
                  <a:lnTo>
                    <a:pt x="1547" y="920"/>
                  </a:lnTo>
                  <a:lnTo>
                    <a:pt x="1561" y="920"/>
                  </a:lnTo>
                  <a:lnTo>
                    <a:pt x="1561" y="912"/>
                  </a:lnTo>
                  <a:lnTo>
                    <a:pt x="1596" y="912"/>
                  </a:lnTo>
                  <a:lnTo>
                    <a:pt x="1596" y="906"/>
                  </a:lnTo>
                  <a:lnTo>
                    <a:pt x="1611" y="906"/>
                  </a:lnTo>
                  <a:lnTo>
                    <a:pt x="1611" y="900"/>
                  </a:lnTo>
                  <a:lnTo>
                    <a:pt x="1620" y="900"/>
                  </a:lnTo>
                  <a:lnTo>
                    <a:pt x="1620" y="891"/>
                  </a:lnTo>
                  <a:lnTo>
                    <a:pt x="1631" y="891"/>
                  </a:lnTo>
                  <a:lnTo>
                    <a:pt x="1631" y="879"/>
                  </a:lnTo>
                  <a:lnTo>
                    <a:pt x="1646" y="879"/>
                  </a:lnTo>
                  <a:lnTo>
                    <a:pt x="1646" y="874"/>
                  </a:lnTo>
                  <a:lnTo>
                    <a:pt x="1654" y="874"/>
                  </a:lnTo>
                  <a:lnTo>
                    <a:pt x="1654" y="865"/>
                  </a:lnTo>
                  <a:lnTo>
                    <a:pt x="1672" y="865"/>
                  </a:lnTo>
                  <a:lnTo>
                    <a:pt x="1672" y="859"/>
                  </a:lnTo>
                  <a:lnTo>
                    <a:pt x="1678" y="859"/>
                  </a:lnTo>
                  <a:lnTo>
                    <a:pt x="1678" y="847"/>
                  </a:lnTo>
                  <a:lnTo>
                    <a:pt x="1692" y="847"/>
                  </a:lnTo>
                  <a:lnTo>
                    <a:pt x="1692" y="836"/>
                  </a:lnTo>
                  <a:lnTo>
                    <a:pt x="1710" y="836"/>
                  </a:lnTo>
                  <a:lnTo>
                    <a:pt x="1710" y="830"/>
                  </a:lnTo>
                  <a:lnTo>
                    <a:pt x="1727" y="830"/>
                  </a:lnTo>
                  <a:lnTo>
                    <a:pt x="1727" y="824"/>
                  </a:lnTo>
                  <a:lnTo>
                    <a:pt x="1742" y="824"/>
                  </a:lnTo>
                  <a:lnTo>
                    <a:pt x="1742" y="812"/>
                  </a:lnTo>
                  <a:lnTo>
                    <a:pt x="1762" y="812"/>
                  </a:lnTo>
                  <a:lnTo>
                    <a:pt x="1762" y="801"/>
                  </a:lnTo>
                  <a:lnTo>
                    <a:pt x="1777" y="801"/>
                  </a:lnTo>
                  <a:lnTo>
                    <a:pt x="1777" y="789"/>
                  </a:lnTo>
                  <a:lnTo>
                    <a:pt x="1794" y="789"/>
                  </a:lnTo>
                  <a:lnTo>
                    <a:pt x="1794" y="780"/>
                  </a:lnTo>
                  <a:lnTo>
                    <a:pt x="1806" y="780"/>
                  </a:lnTo>
                  <a:lnTo>
                    <a:pt x="1806" y="774"/>
                  </a:lnTo>
                  <a:lnTo>
                    <a:pt x="1814" y="774"/>
                  </a:lnTo>
                  <a:lnTo>
                    <a:pt x="1814" y="765"/>
                  </a:lnTo>
                  <a:lnTo>
                    <a:pt x="1832" y="765"/>
                  </a:lnTo>
                  <a:lnTo>
                    <a:pt x="1832" y="751"/>
                  </a:lnTo>
                  <a:lnTo>
                    <a:pt x="1841" y="751"/>
                  </a:lnTo>
                  <a:lnTo>
                    <a:pt x="1841" y="742"/>
                  </a:lnTo>
                  <a:lnTo>
                    <a:pt x="1858" y="742"/>
                  </a:lnTo>
                  <a:lnTo>
                    <a:pt x="1858" y="736"/>
                  </a:lnTo>
                  <a:lnTo>
                    <a:pt x="1864" y="736"/>
                  </a:lnTo>
                  <a:lnTo>
                    <a:pt x="1864" y="727"/>
                  </a:lnTo>
                  <a:lnTo>
                    <a:pt x="1873" y="727"/>
                  </a:lnTo>
                  <a:lnTo>
                    <a:pt x="1873" y="719"/>
                  </a:lnTo>
                  <a:lnTo>
                    <a:pt x="1910" y="719"/>
                  </a:lnTo>
                  <a:lnTo>
                    <a:pt x="1910" y="713"/>
                  </a:lnTo>
                  <a:lnTo>
                    <a:pt x="1925" y="713"/>
                  </a:lnTo>
                  <a:lnTo>
                    <a:pt x="1925" y="707"/>
                  </a:lnTo>
                  <a:lnTo>
                    <a:pt x="1936" y="707"/>
                  </a:lnTo>
                  <a:lnTo>
                    <a:pt x="1936" y="698"/>
                  </a:lnTo>
                  <a:lnTo>
                    <a:pt x="1948" y="698"/>
                  </a:lnTo>
                  <a:lnTo>
                    <a:pt x="1948" y="689"/>
                  </a:lnTo>
                  <a:lnTo>
                    <a:pt x="1960" y="689"/>
                  </a:lnTo>
                  <a:lnTo>
                    <a:pt x="1960" y="678"/>
                  </a:lnTo>
                  <a:lnTo>
                    <a:pt x="1974" y="678"/>
                  </a:lnTo>
                  <a:lnTo>
                    <a:pt x="1974" y="672"/>
                  </a:lnTo>
                  <a:lnTo>
                    <a:pt x="1992" y="672"/>
                  </a:lnTo>
                  <a:lnTo>
                    <a:pt x="1992" y="663"/>
                  </a:lnTo>
                  <a:lnTo>
                    <a:pt x="2012" y="663"/>
                  </a:lnTo>
                  <a:lnTo>
                    <a:pt x="2012" y="657"/>
                  </a:lnTo>
                  <a:lnTo>
                    <a:pt x="2056" y="657"/>
                  </a:lnTo>
                  <a:lnTo>
                    <a:pt x="2056" y="652"/>
                  </a:lnTo>
                  <a:lnTo>
                    <a:pt x="2070" y="652"/>
                  </a:lnTo>
                  <a:lnTo>
                    <a:pt x="2070" y="640"/>
                  </a:lnTo>
                  <a:lnTo>
                    <a:pt x="2091" y="640"/>
                  </a:lnTo>
                  <a:lnTo>
                    <a:pt x="2091" y="625"/>
                  </a:lnTo>
                  <a:lnTo>
                    <a:pt x="2131" y="625"/>
                  </a:lnTo>
                  <a:lnTo>
                    <a:pt x="2131" y="616"/>
                  </a:lnTo>
                  <a:lnTo>
                    <a:pt x="2143" y="616"/>
                  </a:lnTo>
                  <a:lnTo>
                    <a:pt x="2143" y="608"/>
                  </a:lnTo>
                  <a:lnTo>
                    <a:pt x="2155" y="608"/>
                  </a:lnTo>
                  <a:lnTo>
                    <a:pt x="2155" y="602"/>
                  </a:lnTo>
                  <a:lnTo>
                    <a:pt x="2186" y="602"/>
                  </a:lnTo>
                  <a:lnTo>
                    <a:pt x="2186" y="593"/>
                  </a:lnTo>
                  <a:lnTo>
                    <a:pt x="2192" y="593"/>
                  </a:lnTo>
                  <a:lnTo>
                    <a:pt x="2192" y="584"/>
                  </a:lnTo>
                  <a:lnTo>
                    <a:pt x="2210" y="584"/>
                  </a:lnTo>
                  <a:lnTo>
                    <a:pt x="2210" y="576"/>
                  </a:lnTo>
                  <a:lnTo>
                    <a:pt x="2233" y="576"/>
                  </a:lnTo>
                  <a:lnTo>
                    <a:pt x="2233" y="570"/>
                  </a:lnTo>
                  <a:lnTo>
                    <a:pt x="2245" y="570"/>
                  </a:lnTo>
                  <a:lnTo>
                    <a:pt x="2245" y="561"/>
                  </a:lnTo>
                  <a:lnTo>
                    <a:pt x="2253" y="561"/>
                  </a:lnTo>
                  <a:lnTo>
                    <a:pt x="2253" y="555"/>
                  </a:lnTo>
                  <a:lnTo>
                    <a:pt x="2265" y="555"/>
                  </a:lnTo>
                  <a:lnTo>
                    <a:pt x="2265" y="543"/>
                  </a:lnTo>
                  <a:lnTo>
                    <a:pt x="2274" y="543"/>
                  </a:lnTo>
                  <a:lnTo>
                    <a:pt x="2274" y="535"/>
                  </a:lnTo>
                  <a:lnTo>
                    <a:pt x="2288" y="535"/>
                  </a:lnTo>
                  <a:lnTo>
                    <a:pt x="2288" y="526"/>
                  </a:lnTo>
                  <a:lnTo>
                    <a:pt x="2294" y="526"/>
                  </a:lnTo>
                  <a:lnTo>
                    <a:pt x="2294" y="517"/>
                  </a:lnTo>
                  <a:lnTo>
                    <a:pt x="2323" y="517"/>
                  </a:lnTo>
                  <a:lnTo>
                    <a:pt x="2323" y="511"/>
                  </a:lnTo>
                  <a:lnTo>
                    <a:pt x="2332" y="511"/>
                  </a:lnTo>
                  <a:lnTo>
                    <a:pt x="2332" y="500"/>
                  </a:lnTo>
                  <a:lnTo>
                    <a:pt x="2343" y="500"/>
                  </a:lnTo>
                  <a:lnTo>
                    <a:pt x="2343" y="494"/>
                  </a:lnTo>
                  <a:lnTo>
                    <a:pt x="2355" y="494"/>
                  </a:lnTo>
                  <a:lnTo>
                    <a:pt x="2355" y="485"/>
                  </a:lnTo>
                  <a:lnTo>
                    <a:pt x="2370" y="485"/>
                  </a:lnTo>
                  <a:lnTo>
                    <a:pt x="2370" y="473"/>
                  </a:lnTo>
                  <a:lnTo>
                    <a:pt x="2407" y="473"/>
                  </a:lnTo>
                  <a:lnTo>
                    <a:pt x="2407" y="467"/>
                  </a:lnTo>
                  <a:lnTo>
                    <a:pt x="2422" y="467"/>
                  </a:lnTo>
                  <a:lnTo>
                    <a:pt x="2457" y="467"/>
                  </a:lnTo>
                  <a:lnTo>
                    <a:pt x="2457" y="456"/>
                  </a:lnTo>
                  <a:lnTo>
                    <a:pt x="2463" y="456"/>
                  </a:lnTo>
                  <a:lnTo>
                    <a:pt x="2463" y="447"/>
                  </a:lnTo>
                  <a:lnTo>
                    <a:pt x="2471" y="447"/>
                  </a:lnTo>
                  <a:lnTo>
                    <a:pt x="2471" y="438"/>
                  </a:lnTo>
                  <a:lnTo>
                    <a:pt x="2512" y="438"/>
                  </a:lnTo>
                  <a:lnTo>
                    <a:pt x="2512" y="429"/>
                  </a:lnTo>
                  <a:lnTo>
                    <a:pt x="2521" y="429"/>
                  </a:lnTo>
                  <a:lnTo>
                    <a:pt x="2521" y="418"/>
                  </a:lnTo>
                  <a:lnTo>
                    <a:pt x="2530" y="418"/>
                  </a:lnTo>
                  <a:lnTo>
                    <a:pt x="2530" y="406"/>
                  </a:lnTo>
                  <a:lnTo>
                    <a:pt x="2535" y="406"/>
                  </a:lnTo>
                  <a:lnTo>
                    <a:pt x="2535" y="397"/>
                  </a:lnTo>
                  <a:lnTo>
                    <a:pt x="2564" y="397"/>
                  </a:lnTo>
                  <a:lnTo>
                    <a:pt x="2564" y="383"/>
                  </a:lnTo>
                  <a:lnTo>
                    <a:pt x="2570" y="383"/>
                  </a:lnTo>
                  <a:lnTo>
                    <a:pt x="2570" y="371"/>
                  </a:lnTo>
                  <a:lnTo>
                    <a:pt x="2585" y="371"/>
                  </a:lnTo>
                  <a:lnTo>
                    <a:pt x="2585" y="365"/>
                  </a:lnTo>
                  <a:lnTo>
                    <a:pt x="2602" y="365"/>
                  </a:lnTo>
                  <a:lnTo>
                    <a:pt x="2602" y="351"/>
                  </a:lnTo>
                  <a:lnTo>
                    <a:pt x="2608" y="351"/>
                  </a:lnTo>
                  <a:lnTo>
                    <a:pt x="2608" y="339"/>
                  </a:lnTo>
                  <a:lnTo>
                    <a:pt x="2625" y="339"/>
                  </a:lnTo>
                  <a:lnTo>
                    <a:pt x="2625" y="330"/>
                  </a:lnTo>
                  <a:lnTo>
                    <a:pt x="2643" y="330"/>
                  </a:lnTo>
                  <a:lnTo>
                    <a:pt x="2643" y="318"/>
                  </a:lnTo>
                  <a:lnTo>
                    <a:pt x="2652" y="318"/>
                  </a:lnTo>
                  <a:lnTo>
                    <a:pt x="2652" y="298"/>
                  </a:lnTo>
                  <a:lnTo>
                    <a:pt x="2687" y="298"/>
                  </a:lnTo>
                  <a:lnTo>
                    <a:pt x="2687" y="292"/>
                  </a:lnTo>
                  <a:lnTo>
                    <a:pt x="2695" y="292"/>
                  </a:lnTo>
                  <a:lnTo>
                    <a:pt x="2695" y="286"/>
                  </a:lnTo>
                  <a:lnTo>
                    <a:pt x="2721" y="286"/>
                  </a:lnTo>
                  <a:lnTo>
                    <a:pt x="2721" y="275"/>
                  </a:lnTo>
                  <a:lnTo>
                    <a:pt x="2730" y="275"/>
                  </a:lnTo>
                  <a:lnTo>
                    <a:pt x="2730" y="263"/>
                  </a:lnTo>
                  <a:lnTo>
                    <a:pt x="2748" y="263"/>
                  </a:lnTo>
                  <a:lnTo>
                    <a:pt x="2748" y="254"/>
                  </a:lnTo>
                  <a:lnTo>
                    <a:pt x="2777" y="254"/>
                  </a:lnTo>
                  <a:lnTo>
                    <a:pt x="2777" y="245"/>
                  </a:lnTo>
                  <a:lnTo>
                    <a:pt x="2788" y="245"/>
                  </a:lnTo>
                  <a:lnTo>
                    <a:pt x="2788" y="234"/>
                  </a:lnTo>
                  <a:lnTo>
                    <a:pt x="2797" y="234"/>
                  </a:lnTo>
                  <a:lnTo>
                    <a:pt x="2797" y="222"/>
                  </a:lnTo>
                  <a:lnTo>
                    <a:pt x="2812" y="222"/>
                  </a:lnTo>
                  <a:lnTo>
                    <a:pt x="2812" y="216"/>
                  </a:lnTo>
                  <a:lnTo>
                    <a:pt x="2849" y="216"/>
                  </a:lnTo>
                  <a:lnTo>
                    <a:pt x="2849" y="204"/>
                  </a:lnTo>
                  <a:lnTo>
                    <a:pt x="2855" y="204"/>
                  </a:lnTo>
                  <a:lnTo>
                    <a:pt x="2855" y="190"/>
                  </a:lnTo>
                  <a:lnTo>
                    <a:pt x="2928" y="190"/>
                  </a:lnTo>
                  <a:lnTo>
                    <a:pt x="2928" y="181"/>
                  </a:lnTo>
                  <a:lnTo>
                    <a:pt x="2939" y="181"/>
                  </a:lnTo>
                  <a:lnTo>
                    <a:pt x="2939" y="175"/>
                  </a:lnTo>
                  <a:lnTo>
                    <a:pt x="2966" y="175"/>
                  </a:lnTo>
                  <a:lnTo>
                    <a:pt x="2966" y="166"/>
                  </a:lnTo>
                  <a:lnTo>
                    <a:pt x="2977" y="166"/>
                  </a:lnTo>
                  <a:lnTo>
                    <a:pt x="2977" y="158"/>
                  </a:lnTo>
                  <a:lnTo>
                    <a:pt x="2986" y="158"/>
                  </a:lnTo>
                  <a:lnTo>
                    <a:pt x="2986" y="114"/>
                  </a:lnTo>
                  <a:lnTo>
                    <a:pt x="3024" y="114"/>
                  </a:lnTo>
                  <a:lnTo>
                    <a:pt x="3024" y="73"/>
                  </a:lnTo>
                  <a:lnTo>
                    <a:pt x="3033" y="73"/>
                  </a:lnTo>
                  <a:lnTo>
                    <a:pt x="3033" y="58"/>
                  </a:lnTo>
                  <a:lnTo>
                    <a:pt x="3064" y="58"/>
                  </a:lnTo>
                  <a:lnTo>
                    <a:pt x="3064" y="38"/>
                  </a:lnTo>
                  <a:lnTo>
                    <a:pt x="3088" y="38"/>
                  </a:lnTo>
                  <a:lnTo>
                    <a:pt x="3088" y="0"/>
                  </a:lnTo>
                  <a:lnTo>
                    <a:pt x="3233" y="0"/>
                  </a:lnTo>
                </a:path>
              </a:pathLst>
            </a:custGeom>
            <a:noFill/>
            <a:ln w="31750" cap="flat">
              <a:solidFill>
                <a:srgbClr val="83005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 dirty="0"/>
            </a:p>
          </p:txBody>
        </p:sp>
        <p:sp>
          <p:nvSpPr>
            <p:cNvPr id="126" name="Freeform 8">
              <a:extLst>
                <a:ext uri="{FF2B5EF4-FFF2-40B4-BE49-F238E27FC236}">
                  <a16:creationId xmlns:a16="http://schemas.microsoft.com/office/drawing/2014/main" id="{ED2E9ACB-D91D-4E54-9610-9B5A82F90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521" y="4089325"/>
              <a:ext cx="4028996" cy="1217067"/>
            </a:xfrm>
            <a:custGeom>
              <a:avLst/>
              <a:gdLst>
                <a:gd name="T0" fmla="*/ 23 w 3227"/>
                <a:gd name="T1" fmla="*/ 970 h 990"/>
                <a:gd name="T2" fmla="*/ 49 w 3227"/>
                <a:gd name="T3" fmla="*/ 943 h 990"/>
                <a:gd name="T4" fmla="*/ 70 w 3227"/>
                <a:gd name="T5" fmla="*/ 911 h 990"/>
                <a:gd name="T6" fmla="*/ 93 w 3227"/>
                <a:gd name="T7" fmla="*/ 894 h 990"/>
                <a:gd name="T8" fmla="*/ 113 w 3227"/>
                <a:gd name="T9" fmla="*/ 862 h 990"/>
                <a:gd name="T10" fmla="*/ 140 w 3227"/>
                <a:gd name="T11" fmla="*/ 829 h 990"/>
                <a:gd name="T12" fmla="*/ 157 w 3227"/>
                <a:gd name="T13" fmla="*/ 800 h 990"/>
                <a:gd name="T14" fmla="*/ 192 w 3227"/>
                <a:gd name="T15" fmla="*/ 777 h 990"/>
                <a:gd name="T16" fmla="*/ 215 w 3227"/>
                <a:gd name="T17" fmla="*/ 748 h 990"/>
                <a:gd name="T18" fmla="*/ 256 w 3227"/>
                <a:gd name="T19" fmla="*/ 730 h 990"/>
                <a:gd name="T20" fmla="*/ 279 w 3227"/>
                <a:gd name="T21" fmla="*/ 710 h 990"/>
                <a:gd name="T22" fmla="*/ 334 w 3227"/>
                <a:gd name="T23" fmla="*/ 701 h 990"/>
                <a:gd name="T24" fmla="*/ 372 w 3227"/>
                <a:gd name="T25" fmla="*/ 686 h 990"/>
                <a:gd name="T26" fmla="*/ 413 w 3227"/>
                <a:gd name="T27" fmla="*/ 677 h 990"/>
                <a:gd name="T28" fmla="*/ 442 w 3227"/>
                <a:gd name="T29" fmla="*/ 654 h 990"/>
                <a:gd name="T30" fmla="*/ 483 w 3227"/>
                <a:gd name="T31" fmla="*/ 642 h 990"/>
                <a:gd name="T32" fmla="*/ 538 w 3227"/>
                <a:gd name="T33" fmla="*/ 622 h 990"/>
                <a:gd name="T34" fmla="*/ 602 w 3227"/>
                <a:gd name="T35" fmla="*/ 607 h 990"/>
                <a:gd name="T36" fmla="*/ 634 w 3227"/>
                <a:gd name="T37" fmla="*/ 590 h 990"/>
                <a:gd name="T38" fmla="*/ 712 w 3227"/>
                <a:gd name="T39" fmla="*/ 578 h 990"/>
                <a:gd name="T40" fmla="*/ 747 w 3227"/>
                <a:gd name="T41" fmla="*/ 561 h 990"/>
                <a:gd name="T42" fmla="*/ 814 w 3227"/>
                <a:gd name="T43" fmla="*/ 549 h 990"/>
                <a:gd name="T44" fmla="*/ 837 w 3227"/>
                <a:gd name="T45" fmla="*/ 534 h 990"/>
                <a:gd name="T46" fmla="*/ 965 w 3227"/>
                <a:gd name="T47" fmla="*/ 517 h 990"/>
                <a:gd name="T48" fmla="*/ 1050 w 3227"/>
                <a:gd name="T49" fmla="*/ 505 h 990"/>
                <a:gd name="T50" fmla="*/ 1131 w 3227"/>
                <a:gd name="T51" fmla="*/ 482 h 990"/>
                <a:gd name="T52" fmla="*/ 1204 w 3227"/>
                <a:gd name="T53" fmla="*/ 473 h 990"/>
                <a:gd name="T54" fmla="*/ 1326 w 3227"/>
                <a:gd name="T55" fmla="*/ 452 h 990"/>
                <a:gd name="T56" fmla="*/ 1404 w 3227"/>
                <a:gd name="T57" fmla="*/ 435 h 990"/>
                <a:gd name="T58" fmla="*/ 1436 w 3227"/>
                <a:gd name="T59" fmla="*/ 414 h 990"/>
                <a:gd name="T60" fmla="*/ 1564 w 3227"/>
                <a:gd name="T61" fmla="*/ 400 h 990"/>
                <a:gd name="T62" fmla="*/ 1692 w 3227"/>
                <a:gd name="T63" fmla="*/ 382 h 990"/>
                <a:gd name="T64" fmla="*/ 1733 w 3227"/>
                <a:gd name="T65" fmla="*/ 368 h 990"/>
                <a:gd name="T66" fmla="*/ 1832 w 3227"/>
                <a:gd name="T67" fmla="*/ 347 h 990"/>
                <a:gd name="T68" fmla="*/ 1948 w 3227"/>
                <a:gd name="T69" fmla="*/ 336 h 990"/>
                <a:gd name="T70" fmla="*/ 1994 w 3227"/>
                <a:gd name="T71" fmla="*/ 324 h 990"/>
                <a:gd name="T72" fmla="*/ 2093 w 3227"/>
                <a:gd name="T73" fmla="*/ 303 h 990"/>
                <a:gd name="T74" fmla="*/ 2140 w 3227"/>
                <a:gd name="T75" fmla="*/ 292 h 990"/>
                <a:gd name="T76" fmla="*/ 2239 w 3227"/>
                <a:gd name="T77" fmla="*/ 277 h 990"/>
                <a:gd name="T78" fmla="*/ 2332 w 3227"/>
                <a:gd name="T79" fmla="*/ 260 h 990"/>
                <a:gd name="T80" fmla="*/ 2375 w 3227"/>
                <a:gd name="T81" fmla="*/ 245 h 990"/>
                <a:gd name="T82" fmla="*/ 2404 w 3227"/>
                <a:gd name="T83" fmla="*/ 222 h 990"/>
                <a:gd name="T84" fmla="*/ 2486 w 3227"/>
                <a:gd name="T85" fmla="*/ 207 h 990"/>
                <a:gd name="T86" fmla="*/ 2538 w 3227"/>
                <a:gd name="T87" fmla="*/ 187 h 990"/>
                <a:gd name="T88" fmla="*/ 2617 w 3227"/>
                <a:gd name="T89" fmla="*/ 172 h 990"/>
                <a:gd name="T90" fmla="*/ 2779 w 3227"/>
                <a:gd name="T91" fmla="*/ 149 h 990"/>
                <a:gd name="T92" fmla="*/ 2835 w 3227"/>
                <a:gd name="T93" fmla="*/ 134 h 990"/>
                <a:gd name="T94" fmla="*/ 2849 w 3227"/>
                <a:gd name="T95" fmla="*/ 105 h 990"/>
                <a:gd name="T96" fmla="*/ 2872 w 3227"/>
                <a:gd name="T97" fmla="*/ 78 h 990"/>
                <a:gd name="T98" fmla="*/ 2893 w 3227"/>
                <a:gd name="T99" fmla="*/ 52 h 990"/>
                <a:gd name="T100" fmla="*/ 2974 w 3227"/>
                <a:gd name="T101" fmla="*/ 35 h 990"/>
                <a:gd name="T102" fmla="*/ 2992 w 3227"/>
                <a:gd name="T103" fmla="*/ 0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27" h="990">
                  <a:moveTo>
                    <a:pt x="0" y="990"/>
                  </a:moveTo>
                  <a:lnTo>
                    <a:pt x="17" y="990"/>
                  </a:lnTo>
                  <a:lnTo>
                    <a:pt x="17" y="981"/>
                  </a:lnTo>
                  <a:lnTo>
                    <a:pt x="23" y="981"/>
                  </a:lnTo>
                  <a:lnTo>
                    <a:pt x="23" y="970"/>
                  </a:lnTo>
                  <a:lnTo>
                    <a:pt x="29" y="970"/>
                  </a:lnTo>
                  <a:lnTo>
                    <a:pt x="29" y="958"/>
                  </a:lnTo>
                  <a:lnTo>
                    <a:pt x="41" y="958"/>
                  </a:lnTo>
                  <a:lnTo>
                    <a:pt x="41" y="943"/>
                  </a:lnTo>
                  <a:lnTo>
                    <a:pt x="49" y="943"/>
                  </a:lnTo>
                  <a:lnTo>
                    <a:pt x="49" y="932"/>
                  </a:lnTo>
                  <a:lnTo>
                    <a:pt x="55" y="932"/>
                  </a:lnTo>
                  <a:lnTo>
                    <a:pt x="55" y="923"/>
                  </a:lnTo>
                  <a:lnTo>
                    <a:pt x="70" y="923"/>
                  </a:lnTo>
                  <a:lnTo>
                    <a:pt x="70" y="911"/>
                  </a:lnTo>
                  <a:lnTo>
                    <a:pt x="79" y="911"/>
                  </a:lnTo>
                  <a:lnTo>
                    <a:pt x="79" y="902"/>
                  </a:lnTo>
                  <a:lnTo>
                    <a:pt x="84" y="902"/>
                  </a:lnTo>
                  <a:lnTo>
                    <a:pt x="84" y="894"/>
                  </a:lnTo>
                  <a:lnTo>
                    <a:pt x="93" y="894"/>
                  </a:lnTo>
                  <a:lnTo>
                    <a:pt x="93" y="882"/>
                  </a:lnTo>
                  <a:lnTo>
                    <a:pt x="102" y="882"/>
                  </a:lnTo>
                  <a:lnTo>
                    <a:pt x="102" y="873"/>
                  </a:lnTo>
                  <a:lnTo>
                    <a:pt x="113" y="873"/>
                  </a:lnTo>
                  <a:lnTo>
                    <a:pt x="113" y="862"/>
                  </a:lnTo>
                  <a:lnTo>
                    <a:pt x="122" y="862"/>
                  </a:lnTo>
                  <a:lnTo>
                    <a:pt x="122" y="841"/>
                  </a:lnTo>
                  <a:lnTo>
                    <a:pt x="131" y="841"/>
                  </a:lnTo>
                  <a:lnTo>
                    <a:pt x="131" y="829"/>
                  </a:lnTo>
                  <a:lnTo>
                    <a:pt x="140" y="829"/>
                  </a:lnTo>
                  <a:lnTo>
                    <a:pt x="140" y="818"/>
                  </a:lnTo>
                  <a:lnTo>
                    <a:pt x="148" y="818"/>
                  </a:lnTo>
                  <a:lnTo>
                    <a:pt x="148" y="806"/>
                  </a:lnTo>
                  <a:lnTo>
                    <a:pt x="157" y="806"/>
                  </a:lnTo>
                  <a:lnTo>
                    <a:pt x="157" y="800"/>
                  </a:lnTo>
                  <a:lnTo>
                    <a:pt x="166" y="800"/>
                  </a:lnTo>
                  <a:lnTo>
                    <a:pt x="166" y="788"/>
                  </a:lnTo>
                  <a:lnTo>
                    <a:pt x="177" y="788"/>
                  </a:lnTo>
                  <a:lnTo>
                    <a:pt x="177" y="777"/>
                  </a:lnTo>
                  <a:lnTo>
                    <a:pt x="192" y="777"/>
                  </a:lnTo>
                  <a:lnTo>
                    <a:pt x="192" y="768"/>
                  </a:lnTo>
                  <a:lnTo>
                    <a:pt x="204" y="768"/>
                  </a:lnTo>
                  <a:lnTo>
                    <a:pt x="204" y="759"/>
                  </a:lnTo>
                  <a:lnTo>
                    <a:pt x="215" y="759"/>
                  </a:lnTo>
                  <a:lnTo>
                    <a:pt x="215" y="748"/>
                  </a:lnTo>
                  <a:lnTo>
                    <a:pt x="230" y="748"/>
                  </a:lnTo>
                  <a:lnTo>
                    <a:pt x="230" y="739"/>
                  </a:lnTo>
                  <a:lnTo>
                    <a:pt x="241" y="739"/>
                  </a:lnTo>
                  <a:lnTo>
                    <a:pt x="241" y="730"/>
                  </a:lnTo>
                  <a:lnTo>
                    <a:pt x="256" y="730"/>
                  </a:lnTo>
                  <a:lnTo>
                    <a:pt x="256" y="724"/>
                  </a:lnTo>
                  <a:lnTo>
                    <a:pt x="268" y="724"/>
                  </a:lnTo>
                  <a:lnTo>
                    <a:pt x="268" y="715"/>
                  </a:lnTo>
                  <a:lnTo>
                    <a:pt x="279" y="715"/>
                  </a:lnTo>
                  <a:lnTo>
                    <a:pt x="279" y="710"/>
                  </a:lnTo>
                  <a:lnTo>
                    <a:pt x="291" y="710"/>
                  </a:lnTo>
                  <a:lnTo>
                    <a:pt x="291" y="707"/>
                  </a:lnTo>
                  <a:lnTo>
                    <a:pt x="314" y="707"/>
                  </a:lnTo>
                  <a:lnTo>
                    <a:pt x="314" y="701"/>
                  </a:lnTo>
                  <a:lnTo>
                    <a:pt x="334" y="701"/>
                  </a:lnTo>
                  <a:lnTo>
                    <a:pt x="334" y="698"/>
                  </a:lnTo>
                  <a:lnTo>
                    <a:pt x="352" y="698"/>
                  </a:lnTo>
                  <a:lnTo>
                    <a:pt x="352" y="692"/>
                  </a:lnTo>
                  <a:lnTo>
                    <a:pt x="372" y="692"/>
                  </a:lnTo>
                  <a:lnTo>
                    <a:pt x="372" y="686"/>
                  </a:lnTo>
                  <a:lnTo>
                    <a:pt x="387" y="686"/>
                  </a:lnTo>
                  <a:lnTo>
                    <a:pt x="387" y="683"/>
                  </a:lnTo>
                  <a:lnTo>
                    <a:pt x="398" y="683"/>
                  </a:lnTo>
                  <a:lnTo>
                    <a:pt x="398" y="677"/>
                  </a:lnTo>
                  <a:lnTo>
                    <a:pt x="413" y="677"/>
                  </a:lnTo>
                  <a:lnTo>
                    <a:pt x="413" y="669"/>
                  </a:lnTo>
                  <a:lnTo>
                    <a:pt x="425" y="669"/>
                  </a:lnTo>
                  <a:lnTo>
                    <a:pt x="425" y="663"/>
                  </a:lnTo>
                  <a:lnTo>
                    <a:pt x="442" y="663"/>
                  </a:lnTo>
                  <a:lnTo>
                    <a:pt x="442" y="654"/>
                  </a:lnTo>
                  <a:lnTo>
                    <a:pt x="454" y="654"/>
                  </a:lnTo>
                  <a:lnTo>
                    <a:pt x="454" y="648"/>
                  </a:lnTo>
                  <a:lnTo>
                    <a:pt x="462" y="648"/>
                  </a:lnTo>
                  <a:lnTo>
                    <a:pt x="462" y="642"/>
                  </a:lnTo>
                  <a:lnTo>
                    <a:pt x="483" y="642"/>
                  </a:lnTo>
                  <a:lnTo>
                    <a:pt x="483" y="634"/>
                  </a:lnTo>
                  <a:lnTo>
                    <a:pt x="509" y="634"/>
                  </a:lnTo>
                  <a:lnTo>
                    <a:pt x="509" y="628"/>
                  </a:lnTo>
                  <a:lnTo>
                    <a:pt x="538" y="628"/>
                  </a:lnTo>
                  <a:lnTo>
                    <a:pt x="538" y="622"/>
                  </a:lnTo>
                  <a:lnTo>
                    <a:pt x="570" y="622"/>
                  </a:lnTo>
                  <a:lnTo>
                    <a:pt x="570" y="613"/>
                  </a:lnTo>
                  <a:lnTo>
                    <a:pt x="584" y="613"/>
                  </a:lnTo>
                  <a:lnTo>
                    <a:pt x="584" y="607"/>
                  </a:lnTo>
                  <a:lnTo>
                    <a:pt x="602" y="607"/>
                  </a:lnTo>
                  <a:lnTo>
                    <a:pt x="602" y="601"/>
                  </a:lnTo>
                  <a:lnTo>
                    <a:pt x="613" y="601"/>
                  </a:lnTo>
                  <a:lnTo>
                    <a:pt x="613" y="596"/>
                  </a:lnTo>
                  <a:lnTo>
                    <a:pt x="634" y="596"/>
                  </a:lnTo>
                  <a:lnTo>
                    <a:pt x="634" y="590"/>
                  </a:lnTo>
                  <a:lnTo>
                    <a:pt x="660" y="590"/>
                  </a:lnTo>
                  <a:lnTo>
                    <a:pt x="660" y="581"/>
                  </a:lnTo>
                  <a:lnTo>
                    <a:pt x="686" y="581"/>
                  </a:lnTo>
                  <a:lnTo>
                    <a:pt x="686" y="578"/>
                  </a:lnTo>
                  <a:lnTo>
                    <a:pt x="712" y="578"/>
                  </a:lnTo>
                  <a:lnTo>
                    <a:pt x="712" y="572"/>
                  </a:lnTo>
                  <a:lnTo>
                    <a:pt x="730" y="572"/>
                  </a:lnTo>
                  <a:lnTo>
                    <a:pt x="730" y="566"/>
                  </a:lnTo>
                  <a:lnTo>
                    <a:pt x="747" y="566"/>
                  </a:lnTo>
                  <a:lnTo>
                    <a:pt x="747" y="561"/>
                  </a:lnTo>
                  <a:lnTo>
                    <a:pt x="765" y="561"/>
                  </a:lnTo>
                  <a:lnTo>
                    <a:pt x="765" y="552"/>
                  </a:lnTo>
                  <a:lnTo>
                    <a:pt x="791" y="552"/>
                  </a:lnTo>
                  <a:lnTo>
                    <a:pt x="791" y="549"/>
                  </a:lnTo>
                  <a:lnTo>
                    <a:pt x="814" y="549"/>
                  </a:lnTo>
                  <a:lnTo>
                    <a:pt x="814" y="543"/>
                  </a:lnTo>
                  <a:lnTo>
                    <a:pt x="826" y="543"/>
                  </a:lnTo>
                  <a:lnTo>
                    <a:pt x="826" y="537"/>
                  </a:lnTo>
                  <a:lnTo>
                    <a:pt x="837" y="537"/>
                  </a:lnTo>
                  <a:lnTo>
                    <a:pt x="837" y="534"/>
                  </a:lnTo>
                  <a:lnTo>
                    <a:pt x="945" y="534"/>
                  </a:lnTo>
                  <a:lnTo>
                    <a:pt x="945" y="526"/>
                  </a:lnTo>
                  <a:lnTo>
                    <a:pt x="957" y="526"/>
                  </a:lnTo>
                  <a:lnTo>
                    <a:pt x="965" y="526"/>
                  </a:lnTo>
                  <a:lnTo>
                    <a:pt x="965" y="517"/>
                  </a:lnTo>
                  <a:lnTo>
                    <a:pt x="980" y="517"/>
                  </a:lnTo>
                  <a:lnTo>
                    <a:pt x="980" y="511"/>
                  </a:lnTo>
                  <a:lnTo>
                    <a:pt x="1038" y="511"/>
                  </a:lnTo>
                  <a:lnTo>
                    <a:pt x="1038" y="505"/>
                  </a:lnTo>
                  <a:lnTo>
                    <a:pt x="1050" y="505"/>
                  </a:lnTo>
                  <a:lnTo>
                    <a:pt x="1050" y="499"/>
                  </a:lnTo>
                  <a:lnTo>
                    <a:pt x="1079" y="499"/>
                  </a:lnTo>
                  <a:lnTo>
                    <a:pt x="1079" y="490"/>
                  </a:lnTo>
                  <a:lnTo>
                    <a:pt x="1131" y="490"/>
                  </a:lnTo>
                  <a:lnTo>
                    <a:pt x="1131" y="482"/>
                  </a:lnTo>
                  <a:lnTo>
                    <a:pt x="1175" y="482"/>
                  </a:lnTo>
                  <a:lnTo>
                    <a:pt x="1175" y="479"/>
                  </a:lnTo>
                  <a:lnTo>
                    <a:pt x="1192" y="479"/>
                  </a:lnTo>
                  <a:lnTo>
                    <a:pt x="1192" y="473"/>
                  </a:lnTo>
                  <a:lnTo>
                    <a:pt x="1204" y="473"/>
                  </a:lnTo>
                  <a:lnTo>
                    <a:pt x="1204" y="464"/>
                  </a:lnTo>
                  <a:lnTo>
                    <a:pt x="1285" y="464"/>
                  </a:lnTo>
                  <a:lnTo>
                    <a:pt x="1285" y="458"/>
                  </a:lnTo>
                  <a:lnTo>
                    <a:pt x="1326" y="458"/>
                  </a:lnTo>
                  <a:lnTo>
                    <a:pt x="1326" y="452"/>
                  </a:lnTo>
                  <a:lnTo>
                    <a:pt x="1334" y="452"/>
                  </a:lnTo>
                  <a:lnTo>
                    <a:pt x="1334" y="444"/>
                  </a:lnTo>
                  <a:lnTo>
                    <a:pt x="1346" y="444"/>
                  </a:lnTo>
                  <a:lnTo>
                    <a:pt x="1346" y="435"/>
                  </a:lnTo>
                  <a:lnTo>
                    <a:pt x="1404" y="435"/>
                  </a:lnTo>
                  <a:lnTo>
                    <a:pt x="1404" y="429"/>
                  </a:lnTo>
                  <a:lnTo>
                    <a:pt x="1425" y="429"/>
                  </a:lnTo>
                  <a:lnTo>
                    <a:pt x="1425" y="423"/>
                  </a:lnTo>
                  <a:lnTo>
                    <a:pt x="1436" y="423"/>
                  </a:lnTo>
                  <a:lnTo>
                    <a:pt x="1436" y="414"/>
                  </a:lnTo>
                  <a:lnTo>
                    <a:pt x="1451" y="414"/>
                  </a:lnTo>
                  <a:lnTo>
                    <a:pt x="1451" y="409"/>
                  </a:lnTo>
                  <a:lnTo>
                    <a:pt x="1553" y="409"/>
                  </a:lnTo>
                  <a:lnTo>
                    <a:pt x="1553" y="400"/>
                  </a:lnTo>
                  <a:lnTo>
                    <a:pt x="1564" y="400"/>
                  </a:lnTo>
                  <a:lnTo>
                    <a:pt x="1564" y="394"/>
                  </a:lnTo>
                  <a:lnTo>
                    <a:pt x="1582" y="394"/>
                  </a:lnTo>
                  <a:lnTo>
                    <a:pt x="1582" y="385"/>
                  </a:lnTo>
                  <a:lnTo>
                    <a:pt x="1692" y="385"/>
                  </a:lnTo>
                  <a:lnTo>
                    <a:pt x="1692" y="382"/>
                  </a:lnTo>
                  <a:lnTo>
                    <a:pt x="1707" y="382"/>
                  </a:lnTo>
                  <a:lnTo>
                    <a:pt x="1707" y="374"/>
                  </a:lnTo>
                  <a:lnTo>
                    <a:pt x="1715" y="374"/>
                  </a:lnTo>
                  <a:lnTo>
                    <a:pt x="1715" y="368"/>
                  </a:lnTo>
                  <a:lnTo>
                    <a:pt x="1733" y="368"/>
                  </a:lnTo>
                  <a:lnTo>
                    <a:pt x="1733" y="359"/>
                  </a:lnTo>
                  <a:lnTo>
                    <a:pt x="1744" y="359"/>
                  </a:lnTo>
                  <a:lnTo>
                    <a:pt x="1744" y="356"/>
                  </a:lnTo>
                  <a:lnTo>
                    <a:pt x="1832" y="356"/>
                  </a:lnTo>
                  <a:lnTo>
                    <a:pt x="1832" y="347"/>
                  </a:lnTo>
                  <a:lnTo>
                    <a:pt x="1849" y="347"/>
                  </a:lnTo>
                  <a:lnTo>
                    <a:pt x="1849" y="341"/>
                  </a:lnTo>
                  <a:lnTo>
                    <a:pt x="1864" y="341"/>
                  </a:lnTo>
                  <a:lnTo>
                    <a:pt x="1948" y="341"/>
                  </a:lnTo>
                  <a:lnTo>
                    <a:pt x="1948" y="336"/>
                  </a:lnTo>
                  <a:lnTo>
                    <a:pt x="1965" y="336"/>
                  </a:lnTo>
                  <a:lnTo>
                    <a:pt x="1965" y="330"/>
                  </a:lnTo>
                  <a:lnTo>
                    <a:pt x="1980" y="330"/>
                  </a:lnTo>
                  <a:lnTo>
                    <a:pt x="1980" y="324"/>
                  </a:lnTo>
                  <a:lnTo>
                    <a:pt x="1994" y="324"/>
                  </a:lnTo>
                  <a:lnTo>
                    <a:pt x="1994" y="318"/>
                  </a:lnTo>
                  <a:lnTo>
                    <a:pt x="2009" y="318"/>
                  </a:lnTo>
                  <a:lnTo>
                    <a:pt x="2009" y="309"/>
                  </a:lnTo>
                  <a:lnTo>
                    <a:pt x="2093" y="309"/>
                  </a:lnTo>
                  <a:lnTo>
                    <a:pt x="2093" y="303"/>
                  </a:lnTo>
                  <a:lnTo>
                    <a:pt x="2111" y="303"/>
                  </a:lnTo>
                  <a:lnTo>
                    <a:pt x="2111" y="295"/>
                  </a:lnTo>
                  <a:lnTo>
                    <a:pt x="2122" y="295"/>
                  </a:lnTo>
                  <a:lnTo>
                    <a:pt x="2122" y="292"/>
                  </a:lnTo>
                  <a:lnTo>
                    <a:pt x="2140" y="292"/>
                  </a:lnTo>
                  <a:lnTo>
                    <a:pt x="2140" y="286"/>
                  </a:lnTo>
                  <a:lnTo>
                    <a:pt x="2157" y="286"/>
                  </a:lnTo>
                  <a:lnTo>
                    <a:pt x="2157" y="277"/>
                  </a:lnTo>
                  <a:lnTo>
                    <a:pt x="2169" y="277"/>
                  </a:lnTo>
                  <a:lnTo>
                    <a:pt x="2239" y="277"/>
                  </a:lnTo>
                  <a:lnTo>
                    <a:pt x="2239" y="271"/>
                  </a:lnTo>
                  <a:lnTo>
                    <a:pt x="2253" y="271"/>
                  </a:lnTo>
                  <a:lnTo>
                    <a:pt x="2253" y="265"/>
                  </a:lnTo>
                  <a:lnTo>
                    <a:pt x="2332" y="265"/>
                  </a:lnTo>
                  <a:lnTo>
                    <a:pt x="2332" y="260"/>
                  </a:lnTo>
                  <a:lnTo>
                    <a:pt x="2346" y="260"/>
                  </a:lnTo>
                  <a:lnTo>
                    <a:pt x="2346" y="254"/>
                  </a:lnTo>
                  <a:lnTo>
                    <a:pt x="2361" y="254"/>
                  </a:lnTo>
                  <a:lnTo>
                    <a:pt x="2361" y="245"/>
                  </a:lnTo>
                  <a:lnTo>
                    <a:pt x="2375" y="245"/>
                  </a:lnTo>
                  <a:lnTo>
                    <a:pt x="2375" y="236"/>
                  </a:lnTo>
                  <a:lnTo>
                    <a:pt x="2393" y="236"/>
                  </a:lnTo>
                  <a:lnTo>
                    <a:pt x="2393" y="227"/>
                  </a:lnTo>
                  <a:lnTo>
                    <a:pt x="2404" y="227"/>
                  </a:lnTo>
                  <a:lnTo>
                    <a:pt x="2404" y="222"/>
                  </a:lnTo>
                  <a:lnTo>
                    <a:pt x="2422" y="222"/>
                  </a:lnTo>
                  <a:lnTo>
                    <a:pt x="2422" y="216"/>
                  </a:lnTo>
                  <a:lnTo>
                    <a:pt x="2474" y="216"/>
                  </a:lnTo>
                  <a:lnTo>
                    <a:pt x="2474" y="207"/>
                  </a:lnTo>
                  <a:lnTo>
                    <a:pt x="2486" y="207"/>
                  </a:lnTo>
                  <a:lnTo>
                    <a:pt x="2486" y="201"/>
                  </a:lnTo>
                  <a:lnTo>
                    <a:pt x="2529" y="201"/>
                  </a:lnTo>
                  <a:lnTo>
                    <a:pt x="2529" y="195"/>
                  </a:lnTo>
                  <a:lnTo>
                    <a:pt x="2538" y="195"/>
                  </a:lnTo>
                  <a:lnTo>
                    <a:pt x="2538" y="187"/>
                  </a:lnTo>
                  <a:lnTo>
                    <a:pt x="2547" y="187"/>
                  </a:lnTo>
                  <a:lnTo>
                    <a:pt x="2547" y="178"/>
                  </a:lnTo>
                  <a:lnTo>
                    <a:pt x="2605" y="178"/>
                  </a:lnTo>
                  <a:lnTo>
                    <a:pt x="2605" y="172"/>
                  </a:lnTo>
                  <a:lnTo>
                    <a:pt x="2617" y="172"/>
                  </a:lnTo>
                  <a:lnTo>
                    <a:pt x="2617" y="166"/>
                  </a:lnTo>
                  <a:lnTo>
                    <a:pt x="2771" y="166"/>
                  </a:lnTo>
                  <a:lnTo>
                    <a:pt x="2771" y="157"/>
                  </a:lnTo>
                  <a:lnTo>
                    <a:pt x="2779" y="157"/>
                  </a:lnTo>
                  <a:lnTo>
                    <a:pt x="2779" y="149"/>
                  </a:lnTo>
                  <a:lnTo>
                    <a:pt x="2791" y="149"/>
                  </a:lnTo>
                  <a:lnTo>
                    <a:pt x="2791" y="140"/>
                  </a:lnTo>
                  <a:lnTo>
                    <a:pt x="2826" y="140"/>
                  </a:lnTo>
                  <a:lnTo>
                    <a:pt x="2826" y="134"/>
                  </a:lnTo>
                  <a:lnTo>
                    <a:pt x="2835" y="134"/>
                  </a:lnTo>
                  <a:lnTo>
                    <a:pt x="2835" y="122"/>
                  </a:lnTo>
                  <a:lnTo>
                    <a:pt x="2843" y="122"/>
                  </a:lnTo>
                  <a:lnTo>
                    <a:pt x="2843" y="111"/>
                  </a:lnTo>
                  <a:lnTo>
                    <a:pt x="2849" y="111"/>
                  </a:lnTo>
                  <a:lnTo>
                    <a:pt x="2849" y="105"/>
                  </a:lnTo>
                  <a:lnTo>
                    <a:pt x="2855" y="105"/>
                  </a:lnTo>
                  <a:lnTo>
                    <a:pt x="2855" y="93"/>
                  </a:lnTo>
                  <a:lnTo>
                    <a:pt x="2864" y="93"/>
                  </a:lnTo>
                  <a:lnTo>
                    <a:pt x="2864" y="78"/>
                  </a:lnTo>
                  <a:lnTo>
                    <a:pt x="2872" y="78"/>
                  </a:lnTo>
                  <a:lnTo>
                    <a:pt x="2872" y="70"/>
                  </a:lnTo>
                  <a:lnTo>
                    <a:pt x="2881" y="70"/>
                  </a:lnTo>
                  <a:lnTo>
                    <a:pt x="2881" y="58"/>
                  </a:lnTo>
                  <a:lnTo>
                    <a:pt x="2893" y="58"/>
                  </a:lnTo>
                  <a:lnTo>
                    <a:pt x="2893" y="52"/>
                  </a:lnTo>
                  <a:lnTo>
                    <a:pt x="2951" y="52"/>
                  </a:lnTo>
                  <a:lnTo>
                    <a:pt x="2951" y="46"/>
                  </a:lnTo>
                  <a:lnTo>
                    <a:pt x="2965" y="46"/>
                  </a:lnTo>
                  <a:lnTo>
                    <a:pt x="2965" y="35"/>
                  </a:lnTo>
                  <a:lnTo>
                    <a:pt x="2974" y="35"/>
                  </a:lnTo>
                  <a:lnTo>
                    <a:pt x="2974" y="23"/>
                  </a:lnTo>
                  <a:lnTo>
                    <a:pt x="2983" y="23"/>
                  </a:lnTo>
                  <a:lnTo>
                    <a:pt x="2983" y="11"/>
                  </a:lnTo>
                  <a:lnTo>
                    <a:pt x="2992" y="11"/>
                  </a:lnTo>
                  <a:lnTo>
                    <a:pt x="2992" y="0"/>
                  </a:lnTo>
                  <a:lnTo>
                    <a:pt x="3227" y="0"/>
                  </a:lnTo>
                </a:path>
              </a:pathLst>
            </a:custGeom>
            <a:noFill/>
            <a:ln w="31750" cap="flat">
              <a:solidFill>
                <a:srgbClr val="F0AB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 dirty="0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56E3D0AE-2E0B-47F1-9447-1FBDE2D7DDE5}"/>
                </a:ext>
              </a:extLst>
            </p:cNvPr>
            <p:cNvSpPr txBox="1"/>
            <p:nvPr/>
          </p:nvSpPr>
          <p:spPr>
            <a:xfrm>
              <a:off x="1152726" y="1307317"/>
              <a:ext cx="4849423" cy="490978"/>
            </a:xfrm>
            <a:prstGeom prst="rect">
              <a:avLst/>
            </a:prstGeom>
          </p:spPr>
          <p:txBody>
            <a:bodyPr wrap="square" rtlCol="0" anchor="t">
              <a:no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ts val="1200"/>
                </a:spcAft>
                <a:buClr>
                  <a:schemeClr val="tx2"/>
                </a:buClr>
                <a:tabLst>
                  <a:tab pos="265107" algn="l"/>
                </a:tabLst>
              </a:pPr>
              <a:r>
                <a:rPr lang="cs-CZ" sz="1333" b="1" kern="0" dirty="0">
                  <a:latin typeface="Arial" pitchFamily="34" charset="0"/>
                  <a:cs typeface="Arial" pitchFamily="34" charset="0"/>
                </a:rPr>
                <a:t>Kumulativní proporce pacientů s prvním opakovaným IM</a:t>
              </a:r>
              <a:endParaRPr lang="en-GB" sz="1333" b="1" kern="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0" name="Group 6">
            <a:extLst>
              <a:ext uri="{FF2B5EF4-FFF2-40B4-BE49-F238E27FC236}">
                <a16:creationId xmlns:a16="http://schemas.microsoft.com/office/drawing/2014/main" id="{286821EE-2F07-4105-A741-08BBAD84B593}"/>
              </a:ext>
            </a:extLst>
          </p:cNvPr>
          <p:cNvGrpSpPr/>
          <p:nvPr/>
        </p:nvGrpSpPr>
        <p:grpSpPr>
          <a:xfrm>
            <a:off x="9735678" y="3336099"/>
            <a:ext cx="105581" cy="186601"/>
            <a:chOff x="2711460" y="1147795"/>
            <a:chExt cx="345868" cy="616961"/>
          </a:xfrm>
          <a:solidFill>
            <a:schemeClr val="accent2"/>
          </a:solidFill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41902D2-2ACE-4C16-A931-575A053288DF}"/>
                </a:ext>
              </a:extLst>
            </p:cNvPr>
            <p:cNvCxnSpPr/>
            <p:nvPr/>
          </p:nvCxnSpPr>
          <p:spPr>
            <a:xfrm>
              <a:off x="2711460" y="1147795"/>
              <a:ext cx="345868" cy="314709"/>
            </a:xfrm>
            <a:prstGeom prst="line">
              <a:avLst/>
            </a:prstGeom>
            <a:grpFill/>
            <a:ln w="12700" cmpd="sng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1F0CBC67-E69C-4168-8D52-CED659A2D11E}"/>
                </a:ext>
              </a:extLst>
            </p:cNvPr>
            <p:cNvCxnSpPr/>
            <p:nvPr/>
          </p:nvCxnSpPr>
          <p:spPr>
            <a:xfrm flipV="1">
              <a:off x="2730735" y="1459433"/>
              <a:ext cx="322810" cy="305323"/>
            </a:xfrm>
            <a:prstGeom prst="line">
              <a:avLst/>
            </a:prstGeom>
            <a:grpFill/>
            <a:ln w="12700" cmpd="sng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2486D12-9F9E-4491-986E-1FC00C8F6231}"/>
              </a:ext>
            </a:extLst>
          </p:cNvPr>
          <p:cNvSpPr txBox="1"/>
          <p:nvPr/>
        </p:nvSpPr>
        <p:spPr>
          <a:xfrm>
            <a:off x="7968620" y="3188118"/>
            <a:ext cx="566192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1" b="1" dirty="0">
                <a:solidFill>
                  <a:srgbClr val="830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1241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B534DF8-9ACE-4445-8429-5C635B3E8941}"/>
              </a:ext>
            </a:extLst>
          </p:cNvPr>
          <p:cNvSpPr txBox="1"/>
          <p:nvPr/>
        </p:nvSpPr>
        <p:spPr>
          <a:xfrm>
            <a:off x="8086531" y="4202316"/>
            <a:ext cx="410690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1" b="1" dirty="0">
                <a:solidFill>
                  <a:srgbClr val="F0A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ED009B2-0982-4F76-BE5C-4B3A01492B1F}"/>
              </a:ext>
            </a:extLst>
          </p:cNvPr>
          <p:cNvSpPr txBox="1"/>
          <p:nvPr/>
        </p:nvSpPr>
        <p:spPr>
          <a:xfrm>
            <a:off x="1453503" y="-1042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Studie PRECLUDE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60DE3C-9182-467F-BB80-CE3944061C8E}"/>
              </a:ext>
            </a:extLst>
          </p:cNvPr>
          <p:cNvSpPr txBox="1"/>
          <p:nvPr/>
        </p:nvSpPr>
        <p:spPr>
          <a:xfrm>
            <a:off x="30716" y="6507563"/>
            <a:ext cx="3257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>
                <a:latin typeface="Arial" charset="0"/>
                <a:ea typeface="MS PGothic" pitchFamily="34" charset="-128"/>
              </a:rPr>
              <a:t>Varenhorst</a:t>
            </a:r>
            <a:r>
              <a:rPr lang="en-GB" sz="1000" dirty="0">
                <a:latin typeface="Arial" charset="0"/>
                <a:ea typeface="MS PGothic" pitchFamily="34" charset="-128"/>
              </a:rPr>
              <a:t> C </a:t>
            </a:r>
            <a:r>
              <a:rPr lang="en-GB" sz="1000" i="1" dirty="0">
                <a:latin typeface="Arial" charset="0"/>
                <a:ea typeface="MS PGothic" pitchFamily="34" charset="-128"/>
              </a:rPr>
              <a:t>et al. J Am Heart </a:t>
            </a:r>
            <a:r>
              <a:rPr lang="en-GB" sz="1000" i="1" dirty="0" err="1">
                <a:latin typeface="Arial" charset="0"/>
                <a:ea typeface="MS PGothic" pitchFamily="34" charset="-128"/>
              </a:rPr>
              <a:t>Assoc</a:t>
            </a:r>
            <a:r>
              <a:rPr lang="en-GB" sz="1000" dirty="0">
                <a:latin typeface="Arial" charset="0"/>
                <a:ea typeface="MS PGothic" pitchFamily="34" charset="-128"/>
              </a:rPr>
              <a:t> 2018;7:e007174</a:t>
            </a:r>
            <a:endParaRPr lang="en-GB" sz="1000" kern="0" dirty="0">
              <a:latin typeface="Arial" pitchFamily="34" charset="0"/>
              <a:cs typeface="Arial" pitchFamily="34" charset="0"/>
            </a:endParaRP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47232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4052020-C941-A441-B59C-FABA546F5411}"/>
              </a:ext>
            </a:extLst>
          </p:cNvPr>
          <p:cNvSpPr txBox="1">
            <a:spLocks/>
          </p:cNvSpPr>
          <p:nvPr/>
        </p:nvSpPr>
        <p:spPr bwMode="auto">
          <a:xfrm>
            <a:off x="274320" y="261939"/>
            <a:ext cx="1168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4000" b="1" kern="0" dirty="0">
                <a:solidFill>
                  <a:srgbClr val="FF0000"/>
                </a:solidFill>
                <a:cs typeface="MS PGothic"/>
              </a:rPr>
              <a:t>Jaký vliv má </a:t>
            </a:r>
            <a:r>
              <a:rPr lang="cs-CZ" sz="4000" b="1" kern="0" dirty="0" err="1">
                <a:solidFill>
                  <a:srgbClr val="FF0000"/>
                </a:solidFill>
                <a:cs typeface="MS PGothic"/>
              </a:rPr>
              <a:t>hypolipidemická</a:t>
            </a:r>
            <a:r>
              <a:rPr lang="cs-CZ" sz="4000" b="1" kern="0" dirty="0">
                <a:solidFill>
                  <a:srgbClr val="FF0000"/>
                </a:solidFill>
                <a:cs typeface="MS PGothic"/>
              </a:rPr>
              <a:t> léčba po IM </a:t>
            </a:r>
            <a:endParaRPr lang="en-GB" sz="4000" b="1" kern="0" baseline="30000" dirty="0">
              <a:solidFill>
                <a:srgbClr val="FF0000"/>
              </a:solidFill>
              <a:cs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3432759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DAD501-8F5F-6348-A6D6-3E914290F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1886D62-DCCB-3D48-AC94-CCBF099CE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42729"/>
            <a:ext cx="10299700" cy="641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64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B5CE130-DE51-DD4C-B2FE-A8CA95592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17" y="1771649"/>
            <a:ext cx="10463980" cy="459965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4052020-C941-A441-B59C-FABA546F5411}"/>
              </a:ext>
            </a:extLst>
          </p:cNvPr>
          <p:cNvSpPr txBox="1">
            <a:spLocks/>
          </p:cNvSpPr>
          <p:nvPr/>
        </p:nvSpPr>
        <p:spPr bwMode="auto">
          <a:xfrm>
            <a:off x="274320" y="261939"/>
            <a:ext cx="1168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4000" b="1" kern="0" dirty="0">
                <a:solidFill>
                  <a:srgbClr val="FF0000"/>
                </a:solidFill>
                <a:cs typeface="MS PGothic"/>
              </a:rPr>
              <a:t>Změna LDL během 6-10 týdnů po IM a její vliv </a:t>
            </a: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4000" b="1" kern="0" dirty="0">
                <a:solidFill>
                  <a:srgbClr val="FF0000"/>
                </a:solidFill>
                <a:cs typeface="MS PGothic"/>
              </a:rPr>
              <a:t>na dlouhodobou prognózu</a:t>
            </a:r>
            <a:endParaRPr lang="en-GB" sz="4000" b="1" kern="0" baseline="30000" dirty="0">
              <a:solidFill>
                <a:srgbClr val="FF0000"/>
              </a:solidFill>
              <a:cs typeface="MS PGothic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BB79A75-037B-CF40-8266-ABCFEE113ED0}"/>
              </a:ext>
            </a:extLst>
          </p:cNvPr>
          <p:cNvSpPr/>
          <p:nvPr/>
        </p:nvSpPr>
        <p:spPr>
          <a:xfrm>
            <a:off x="76201" y="6457890"/>
            <a:ext cx="90383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Schubert J,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Lindahl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B,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Melhus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Het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al,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Low-density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lipoprotein cholesterol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reduction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and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statin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intensity in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myocardial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infarction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patients and major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adverse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outcomes: a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Swedish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nationwide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  <a:r>
              <a:rPr lang="cs-CZ" sz="10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cohort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 study, </a:t>
            </a:r>
            <a:r>
              <a:rPr lang="cs-CZ" sz="1000" i="1" dirty="0">
                <a:solidFill>
                  <a:srgbClr val="2A2A2A"/>
                </a:solidFill>
                <a:latin typeface="Source Sans Pro" panose="020B0503030403020204" pitchFamily="34" charset="0"/>
              </a:rPr>
              <a:t>European Heart </a:t>
            </a:r>
            <a:r>
              <a:rPr lang="cs-CZ" sz="1000" i="1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Journal</a:t>
            </a:r>
            <a:r>
              <a:rPr lang="cs-CZ" sz="1000" i="1" dirty="0">
                <a:solidFill>
                  <a:srgbClr val="2A2A2A"/>
                </a:solidFill>
                <a:latin typeface="Source Sans Pro" panose="020B0503030403020204" pitchFamily="34" charset="0"/>
              </a:rPr>
              <a:t> 2021</a:t>
            </a:r>
            <a:r>
              <a:rPr lang="it-IT" sz="1000" dirty="0"/>
              <a:t> ; </a:t>
            </a:r>
            <a:r>
              <a:rPr lang="cs-CZ" sz="1000" dirty="0">
                <a:solidFill>
                  <a:srgbClr val="2A2A2A"/>
                </a:solidFill>
                <a:latin typeface="Source Sans Pro" panose="020B0503030403020204" pitchFamily="34" charset="0"/>
              </a:rPr>
              <a:t>42:243–252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61186667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2294</TotalTime>
  <Words>3975</Words>
  <Application>Microsoft Office PowerPoint</Application>
  <PresentationFormat>Widescreen</PresentationFormat>
  <Paragraphs>596</Paragraphs>
  <Slides>51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Calibri Light</vt:lpstr>
      <vt:lpstr>Google Sans</vt:lpstr>
      <vt:lpstr>Sanchez bold</vt:lpstr>
      <vt:lpstr>Source Sans Pro</vt:lpstr>
      <vt:lpstr>Wingdings</vt:lpstr>
      <vt:lpstr>Motiv Office</vt:lpstr>
      <vt:lpstr>PowerPoint Presentation</vt:lpstr>
      <vt:lpstr>Deklarace konfliktu zájmů – MUDr. Jiří Veselý</vt:lpstr>
      <vt:lpstr>Nejčastější příčiny úmrtí</vt:lpstr>
      <vt:lpstr>Příčiny úmrtí 2010 vs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EUROASPIRE IV -  léčba při propuštění  </vt:lpstr>
      <vt:lpstr>EUROASPIRE V </vt:lpstr>
      <vt:lpstr>EUROASPIRE III- V ČR střední hodnoty LDL-cholesterolu</vt:lpstr>
      <vt:lpstr>EUROASPIRE III - V ČR dosažení „cílových“ hodnot</vt:lpstr>
      <vt:lpstr>EUROASPIRE III - V ČR dosažení „cílových“ hodnot</vt:lpstr>
      <vt:lpstr>EUROASPIRE III - V ČR užívaná léčba</vt:lpstr>
      <vt:lpstr>EUROASPIRE III - V ČR užívaná léčba</vt:lpstr>
      <vt:lpstr>EUROASPIRE III - V ČR užívaná léčba</vt:lpstr>
      <vt:lpstr>EUROASPIRE III - V ČR užívaná dávka statinu</vt:lpstr>
      <vt:lpstr>EUROASPIRE III - V ČR užívaná dávka statinu</vt:lpstr>
      <vt:lpstr>EUROASPIRE III - V ČR užívaná dávka statinu</vt:lpstr>
      <vt:lpstr>EUROASPIRE III - V ČR užívaná dávka statinu</vt:lpstr>
      <vt:lpstr>EUROASPIRE III - V ČR potenciální efekty navýšení léčby</vt:lpstr>
      <vt:lpstr>EUROASPIRE III - V ČR potenciální efekty navýšení léčby</vt:lpstr>
      <vt:lpstr>EUROASPIRE III - V ČR potenciální efekty navýšení léčby</vt:lpstr>
      <vt:lpstr>PowerPoint Presentation</vt:lpstr>
      <vt:lpstr>PowerPoint Presentation</vt:lpstr>
      <vt:lpstr>Studie ODYSSEY OUTCOMES  (18 924 pacientů po AKS)</vt:lpstr>
      <vt:lpstr>Snížení LDL-C ve studii ODYSSEY OUTCOMES </vt:lpstr>
      <vt:lpstr>Vliv alirocumabu na riziko MACE (primární endpoint) a na snížením mortality ze všech příčin ve studii ODYSSEY OUTCOMES</vt:lpstr>
      <vt:lpstr>Vliv léčby alirocumabem na výskyt úmrtí ze všech příčin, KV úmrtí a non-KV úmrtí ve studii ODYSSEY OUTCOMES </vt:lpstr>
      <vt:lpstr>Vliv hypolipidemické léčby na celkovou mortralitu v klinických studiích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Praluent 300mg:  Farmakokinetické/farmakodynamické studie: redukce LDL-C </vt:lpstr>
      <vt:lpstr>Studie CHOICE I </vt:lpstr>
      <vt:lpstr>PRALUENT - 300mg JEDNA injekce JEDNOU za měsíc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Veselý</dc:creator>
  <cp:lastModifiedBy>GT1</cp:lastModifiedBy>
  <cp:revision>107</cp:revision>
  <dcterms:created xsi:type="dcterms:W3CDTF">2020-09-05T12:43:05Z</dcterms:created>
  <dcterms:modified xsi:type="dcterms:W3CDTF">2021-09-03T12:39:38Z</dcterms:modified>
</cp:coreProperties>
</file>