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29"/>
  </p:notesMasterIdLst>
  <p:handoutMasterIdLst>
    <p:handoutMasterId r:id="rId30"/>
  </p:handoutMasterIdLst>
  <p:sldIdLst>
    <p:sldId id="256" r:id="rId2"/>
    <p:sldId id="552" r:id="rId3"/>
    <p:sldId id="513" r:id="rId4"/>
    <p:sldId id="530" r:id="rId5"/>
    <p:sldId id="532" r:id="rId6"/>
    <p:sldId id="521" r:id="rId7"/>
    <p:sldId id="522" r:id="rId8"/>
    <p:sldId id="515" r:id="rId9"/>
    <p:sldId id="536" r:id="rId10"/>
    <p:sldId id="537" r:id="rId11"/>
    <p:sldId id="538" r:id="rId12"/>
    <p:sldId id="548" r:id="rId13"/>
    <p:sldId id="539" r:id="rId14"/>
    <p:sldId id="549" r:id="rId15"/>
    <p:sldId id="540" r:id="rId16"/>
    <p:sldId id="541" r:id="rId17"/>
    <p:sldId id="542" r:id="rId18"/>
    <p:sldId id="543" r:id="rId19"/>
    <p:sldId id="544" r:id="rId20"/>
    <p:sldId id="517" r:id="rId21"/>
    <p:sldId id="545" r:id="rId22"/>
    <p:sldId id="546" r:id="rId23"/>
    <p:sldId id="547" r:id="rId24"/>
    <p:sldId id="550" r:id="rId25"/>
    <p:sldId id="551" r:id="rId26"/>
    <p:sldId id="510" r:id="rId27"/>
    <p:sldId id="50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00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22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9CC18C-D8E4-4323-843D-EC48F5F21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04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49EE64-5AAE-437E-B231-392E74C238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7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4E07E-64FB-4E3E-8FD6-1F90AB5B5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20155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61293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255144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03569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974128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57415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82469-573A-4F65-B241-7BCB3C1933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8305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47F92-02CD-4914-B99D-9157E5A09C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9274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Kardiovaskulární rehabilitace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76F2-087C-4015-8EED-40F6AB6A3E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49950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0013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DC0F1-2612-433C-809D-C389303C1F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82973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4AE4D-8027-40EF-A7E6-E6C48AD8A2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46487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BAC36-BF87-4EB1-97C1-AB761D84D1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26877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D907D-A3CE-4084-86DB-E491E3396D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4957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06A06-EED5-42E9-BF9F-3DF7C78BFC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84669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EA5D1-2D27-4582-89FB-34CA278F17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46936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85BE-0520-4E36-B288-639EF1528E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830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Kardiovaskulární rehabilitace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5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9" r:id="rId17"/>
  </p:sldLayoutIdLst>
  <p:transition>
    <p:cut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dioambulance.cz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28" y="250269"/>
            <a:ext cx="8100379" cy="2232248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  <a:effectLst/>
              </a:rPr>
              <a:t>Kardiovaskulární RHB </a:t>
            </a:r>
            <a:br>
              <a:rPr lang="cs-CZ" sz="4000" b="1" dirty="0">
                <a:solidFill>
                  <a:srgbClr val="FF0000"/>
                </a:solidFill>
                <a:effectLst/>
              </a:rPr>
            </a:br>
            <a:r>
              <a:rPr lang="cs-CZ" sz="4000" b="1" dirty="0">
                <a:solidFill>
                  <a:srgbClr val="FF0000"/>
                </a:solidFill>
                <a:effectLst/>
              </a:rPr>
              <a:t>v současnosti – komu, kdy a jak</a:t>
            </a:r>
            <a:br>
              <a:rPr lang="cs-CZ" sz="4000" b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cs-CZ" sz="40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1" y="4653136"/>
            <a:ext cx="8250113" cy="2079104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cs-CZ" sz="4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Karel I., Skalická H.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Kardioambulance s.r.o., Praha</a:t>
            </a:r>
          </a:p>
          <a:p>
            <a:pPr algn="ctr">
              <a:defRPr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cs-CZ" sz="19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III. sjezd České asociace ambulantních kardiologů – Olomouc 18.1.2019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29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3857625" y="278092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" y="2810123"/>
            <a:ext cx="9144000" cy="165489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60743" y="30845"/>
            <a:ext cx="28222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13228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4" imgW="3638691" imgH="2599830" progId="CorelDRAW.Graphic.12">
                  <p:embed/>
                </p:oleObj>
              </mc:Choice>
              <mc:Fallback>
                <p:oleObj r:id="rId4" imgW="3638691" imgH="2599830" progId="CorelDRAW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4269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47713" cy="115212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Doporučené postupy ESC pro léčbu pacientů se </a:t>
            </a:r>
            <a:r>
              <a:rPr lang="cs-CZ" u="sng" dirty="0">
                <a:solidFill>
                  <a:schemeClr val="tx1"/>
                </a:solidFill>
              </a:rPr>
              <a:t>STEMI</a:t>
            </a:r>
            <a:r>
              <a:rPr lang="cs-CZ" dirty="0">
                <a:solidFill>
                  <a:schemeClr val="tx1"/>
                </a:solidFill>
              </a:rPr>
              <a:t> 2017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rmAutofit/>
          </a:bodyPr>
          <a:lstStyle/>
          <a:p>
            <a:r>
              <a:rPr lang="cs-CZ" sz="2200" u="sng" dirty="0"/>
              <a:t>Všichni pacienti po AIM by se měli účastnit programu kardiovaskulární rehabilitace</a:t>
            </a:r>
            <a:r>
              <a:rPr lang="cs-CZ" sz="2200" dirty="0"/>
              <a:t>          </a:t>
            </a:r>
            <a:r>
              <a:rPr lang="cs-CZ" sz="2200" b="1" dirty="0"/>
              <a:t>Třída I   úroveň A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/>
              <a:t>Ukazatele kvality - </a:t>
            </a:r>
            <a:r>
              <a:rPr lang="cs-CZ" sz="2200" dirty="0"/>
              <a:t>Medikace při propuštění a další poradenství jako </a:t>
            </a:r>
            <a:r>
              <a:rPr lang="cs-CZ" sz="2200" b="1" dirty="0"/>
              <a:t>kritérium fungujícího systému nemocnice</a:t>
            </a:r>
            <a:r>
              <a:rPr lang="cs-CZ" sz="2200" dirty="0"/>
              <a:t>:</a:t>
            </a:r>
          </a:p>
          <a:p>
            <a:pPr lvl="0"/>
            <a:r>
              <a:rPr lang="cs-CZ" sz="1400" dirty="0"/>
              <a:t>Podíl pacientů bez kontraindikací k užívání statinů (vysoce intenzivní léčbě) předepsaných při propuštění </a:t>
            </a:r>
          </a:p>
          <a:p>
            <a:pPr lvl="0"/>
            <a:r>
              <a:rPr lang="cs-CZ" sz="1400" dirty="0"/>
              <a:t>Podíl pacientů s EFLK ≤ 40 % nebo s klinicky prokázaným srdečním selháním a bez kontraindikací k užívání beta-blokátoru předepsaného při propuštění </a:t>
            </a:r>
          </a:p>
          <a:p>
            <a:pPr lvl="0"/>
            <a:r>
              <a:rPr lang="cs-CZ" sz="1400" dirty="0"/>
              <a:t>Podíl pacientů s EFLK ≤ 40 % nebo s klinicky prokázaným srdečním selháním a bez kontraindikací k užívání inhibitoru ACE (nebo blokátoru receptoru AT1 pro angiotensin II v případě intolerance) předepsaného při propuštění </a:t>
            </a:r>
          </a:p>
          <a:p>
            <a:pPr lvl="0"/>
            <a:r>
              <a:rPr lang="cs-CZ" sz="1400" dirty="0"/>
              <a:t>Podíl pacientů s doporučeními/poradenstvím ohledně zanechání kouření při propuštění </a:t>
            </a:r>
          </a:p>
          <a:p>
            <a:pPr lvl="0"/>
            <a:r>
              <a:rPr lang="cs-CZ" sz="2200" u="sng" dirty="0"/>
              <a:t>Podíl pacientů bez kontraindikací, zařazených do programu sekundární prevence/srdeční rehabilitace při propouštění</a:t>
            </a:r>
            <a:endParaRPr lang="cs-CZ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6614"/>
      </p:ext>
    </p:extLst>
  </p:cSld>
  <p:clrMapOvr>
    <a:masterClrMapping/>
  </p:clrMapOvr>
  <p:transition advTm="35169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Doporučení ESC 2015 pro léčbu pacientů s </a:t>
            </a:r>
            <a:r>
              <a:rPr lang="cs-CZ" b="1" u="sng" dirty="0">
                <a:solidFill>
                  <a:schemeClr val="tx1"/>
                </a:solidFill>
              </a:rPr>
              <a:t>non-STE AKS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7704856" cy="5328592"/>
          </a:xfrm>
        </p:spPr>
        <p:txBody>
          <a:bodyPr>
            <a:normAutofit/>
          </a:bodyPr>
          <a:lstStyle/>
          <a:p>
            <a:r>
              <a:rPr lang="cs-CZ" sz="2400" dirty="0"/>
              <a:t>Doporučuje se poradit všem pacientům, aby změnili životosprávu (nekuřáctví, pravidelná tělesná aktivita a zdravá strava).      </a:t>
            </a:r>
            <a:r>
              <a:rPr lang="cs-CZ" sz="2400" b="1" dirty="0"/>
              <a:t>Třída I  úroveň A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Po non-STE AKS by mělo být zvažováno </a:t>
            </a:r>
            <a:r>
              <a:rPr lang="cs-CZ" sz="2400" u="sng" dirty="0"/>
              <a:t>zařazení pacienta do programu srdeční rehabilitace</a:t>
            </a:r>
            <a:r>
              <a:rPr lang="cs-CZ" sz="2400" dirty="0"/>
              <a:t> (sekundární prevence), protože může zlepšit dodržování léčebného režimu a podpořit změny životosprávy, včetně pravidelné tělesné aktivity a nekuřáctví, a zahrnout i dietní poradenství. Nekuřáctví je vysoce účinné opatření ke snížení morbidity a mortality pacientů po AKS.  </a:t>
            </a:r>
          </a:p>
          <a:p>
            <a:pPr marL="0" indent="0">
              <a:buNone/>
            </a:pPr>
            <a:r>
              <a:rPr lang="cs-CZ" sz="2400" b="1" dirty="0"/>
              <a:t>    Třída IIa úroveň A</a:t>
            </a:r>
            <a:endParaRPr lang="cs-CZ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805159"/>
      </p:ext>
    </p:extLst>
  </p:cSld>
  <p:clrMapOvr>
    <a:masterClrMapping/>
  </p:clrMapOvr>
  <p:transition advTm="23572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898505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EFEKT KV RHB PO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Medline, 34 studií, 6111 pacientů (2011).</a:t>
            </a:r>
          </a:p>
          <a:p>
            <a:r>
              <a:rPr lang="cs-CZ" sz="2400" dirty="0"/>
              <a:t>Pokles rizika reinfarktů (odds ratio [OR] 0.53, 95% CI 0.38-0.76)</a:t>
            </a:r>
          </a:p>
          <a:p>
            <a:r>
              <a:rPr lang="cs-CZ" sz="2400" dirty="0"/>
              <a:t>Kardiální mortality (OR 0.64, 95% CI 0.46-0.88)</a:t>
            </a:r>
          </a:p>
          <a:p>
            <a:r>
              <a:rPr lang="cs-CZ" sz="2400" dirty="0"/>
              <a:t>Celkové mortality (OR 0.74, 95% CI 0.58-0.95). </a:t>
            </a:r>
          </a:p>
          <a:p>
            <a:endParaRPr lang="cs-CZ" sz="2400" dirty="0"/>
          </a:p>
          <a:p>
            <a:r>
              <a:rPr lang="cs-CZ" sz="2400" dirty="0"/>
              <a:t>Efekt KV RHB zde nebyl přímo závislý na délce KV RHB</a:t>
            </a:r>
          </a:p>
          <a:p>
            <a:r>
              <a:rPr lang="cs-CZ" sz="2400" dirty="0"/>
              <a:t>KV RHB byla při redukci KV rizika prioritní nad:</a:t>
            </a:r>
          </a:p>
          <a:p>
            <a:pPr lvl="1"/>
            <a:r>
              <a:rPr lang="cs-CZ" sz="2400" dirty="0"/>
              <a:t>kouřením</a:t>
            </a:r>
          </a:p>
          <a:p>
            <a:pPr lvl="1"/>
            <a:r>
              <a:rPr lang="cs-CZ" sz="2400" dirty="0"/>
              <a:t>krevním tlakem</a:t>
            </a:r>
          </a:p>
          <a:p>
            <a:pPr lvl="1"/>
            <a:r>
              <a:rPr lang="cs-CZ" sz="2400" dirty="0"/>
              <a:t>hmotností (obezitou)</a:t>
            </a:r>
          </a:p>
          <a:p>
            <a:pPr lvl="1"/>
            <a:r>
              <a:rPr lang="cs-CZ" sz="2400" dirty="0"/>
              <a:t>lipidovým profilem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857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Lawler PR1, Filion KB, Eisenberg MJ.: Am Heart J. 2011 Oct;162(4):571-584.e2. doi: 10.1016/j.ahj.2011.07.017. Epub 2011 Sep 3.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528198"/>
      </p:ext>
    </p:extLst>
  </p:cSld>
  <p:clrMapOvr>
    <a:masterClrMapping/>
  </p:clrMapOvr>
  <p:transition advTm="39718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76864" cy="16561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AHA/ACCF Secondary Prevention and Risk Reduction Therapy for Patients With Coronary and Other Atherosclerotic Vascular Disease: 2011 Update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 Guideline From the A</a:t>
            </a:r>
            <a:r>
              <a:rPr lang="cs-CZ" sz="1800" dirty="0">
                <a:solidFill>
                  <a:schemeClr val="tx2"/>
                </a:solidFill>
              </a:rPr>
              <a:t>HA a</a:t>
            </a:r>
            <a:r>
              <a:rPr lang="en-US" sz="1800" dirty="0" err="1">
                <a:solidFill>
                  <a:schemeClr val="tx2"/>
                </a:solidFill>
              </a:rPr>
              <a:t>nd</a:t>
            </a:r>
            <a:r>
              <a:rPr lang="en-US" sz="1800" dirty="0">
                <a:solidFill>
                  <a:schemeClr val="tx2"/>
                </a:solidFill>
              </a:rPr>
              <a:t> A</a:t>
            </a:r>
            <a:r>
              <a:rPr lang="cs-CZ" sz="1800" dirty="0">
                <a:solidFill>
                  <a:schemeClr val="tx2"/>
                </a:solidFill>
              </a:rPr>
              <a:t>CC</a:t>
            </a:r>
            <a:r>
              <a:rPr lang="en-US" sz="1800" dirty="0">
                <a:solidFill>
                  <a:schemeClr val="tx2"/>
                </a:solidFill>
              </a:rPr>
              <a:t>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0237"/>
            <a:ext cx="8784976" cy="4968552"/>
          </a:xfrm>
        </p:spPr>
        <p:txBody>
          <a:bodyPr>
            <a:normAutofit/>
          </a:bodyPr>
          <a:lstStyle/>
          <a:p>
            <a:r>
              <a:rPr lang="cs-CZ" sz="2300" dirty="0"/>
              <a:t>Po AKS, po CABG nebo PCI by měli absolvovat ambulatní program KV RHB (začátek ještě před propuštěním).</a:t>
            </a:r>
          </a:p>
          <a:p>
            <a:r>
              <a:rPr lang="cs-CZ" sz="2300" dirty="0"/>
              <a:t>Pacienti s chronickou ICHS – se stabilizovanou formou AP nebo s ICHDK by měli absolvovat ambulatní program KV RHB</a:t>
            </a:r>
          </a:p>
          <a:p>
            <a:r>
              <a:rPr lang="cs-CZ" sz="2300" dirty="0"/>
              <a:t>Aktivita 30-60 minut 5-7 dní v týdnu, aerobní aktivita střední intenzity, vhodně doplněná zvýšenou fyzickou aktivitou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dirty="0"/>
              <a:t>KV RHB vede k poklesu KV mortality, k poklesu rehospitalizací, k poklesu dalších invazivních zákroků. </a:t>
            </a:r>
          </a:p>
          <a:p>
            <a:r>
              <a:rPr lang="cs-CZ" sz="2300" dirty="0"/>
              <a:t>Větší účinnost byla prokázána u mužů, ve věkové skupině do 70 let a větší efekt byl pozorován u pacientů po CABG než po PCI.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129174"/>
      </p:ext>
    </p:extLst>
  </p:cSld>
  <p:clrMapOvr>
    <a:masterClrMapping/>
  </p:clrMapOvr>
  <p:transition advTm="32641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54489" cy="80317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KARDIO RHB po CABG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1667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Participation in cardiac rehabilitation and survival after coronary artery bypass graft surgery: a community-based study. </a:t>
            </a:r>
            <a:r>
              <a:rPr lang="cs-CZ" sz="1600" dirty="0"/>
              <a:t>Pack QR1, Goel K, Lahr BD, Greason KL, Squires RW, Lopez-Jimenez F, Zhang Z, Thomas RJ.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000" b="1" dirty="0"/>
              <a:t>1996 – 2007 Olmsted County, Minnesota, 846 pacientů po CABG</a:t>
            </a:r>
          </a:p>
          <a:p>
            <a:pPr marL="0" indent="0">
              <a:buNone/>
            </a:pPr>
            <a:r>
              <a:rPr lang="cs-CZ" sz="2000" b="1" dirty="0"/>
              <a:t>(věk 66±11, 76% mužů, sledování 9.0±3.7 let</a:t>
            </a:r>
          </a:p>
          <a:p>
            <a:r>
              <a:rPr lang="cs-CZ" b="1" dirty="0"/>
              <a:t>Účast na KARDIO RHB vede k 10 letému relat. poklesu rizika</a:t>
            </a:r>
            <a:r>
              <a:rPr lang="cs-CZ" dirty="0"/>
              <a:t>:</a:t>
            </a:r>
          </a:p>
          <a:p>
            <a:pPr lvl="1"/>
            <a:r>
              <a:rPr lang="cs-CZ" sz="1800" dirty="0"/>
              <a:t>46% celkové mortality (HR 0.54; 95% CI, 0.40-0.74; P&lt;0.001) </a:t>
            </a:r>
          </a:p>
          <a:p>
            <a:pPr lvl="1"/>
            <a:r>
              <a:rPr lang="cs-CZ" sz="1800" dirty="0"/>
              <a:t>12,7% poklesu kompletní potřeby další kardio léčby </a:t>
            </a:r>
          </a:p>
          <a:p>
            <a:r>
              <a:rPr lang="cs-CZ" dirty="0"/>
              <a:t>Nebyl rozdíl v efektu KARDIO RHB na mortalitu:</a:t>
            </a:r>
          </a:p>
          <a:p>
            <a:pPr lvl="1"/>
            <a:r>
              <a:rPr lang="cs-CZ" sz="1800" dirty="0"/>
              <a:t>v závislosti na věku (≥65 versus &lt;65 years)</a:t>
            </a:r>
          </a:p>
          <a:p>
            <a:pPr lvl="1"/>
            <a:r>
              <a:rPr lang="cs-CZ" sz="1800" dirty="0"/>
              <a:t>pohlaví</a:t>
            </a:r>
          </a:p>
          <a:p>
            <a:pPr lvl="1"/>
            <a:r>
              <a:rPr lang="cs-CZ" sz="1800" dirty="0"/>
              <a:t>přítomnosti DM</a:t>
            </a:r>
          </a:p>
          <a:p>
            <a:pPr lvl="1"/>
            <a:r>
              <a:rPr lang="cs-CZ" sz="1800" dirty="0"/>
              <a:t>dříve prodělaného IM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417270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Circulation. 2013 Aug 6;128(6):590-7. doi: 10.1161/CIRCULATIONAHA.112.001365. Epub 2013 Jul 8.</a:t>
            </a:r>
          </a:p>
        </p:txBody>
      </p:sp>
    </p:spTree>
    <p:extLst>
      <p:ext uri="{BB962C8B-B14F-4D97-AF65-F5344CB8AC3E}">
        <p14:creationId xmlns:p14="http://schemas.microsoft.com/office/powerpoint/2010/main" val="334007845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042521" cy="6591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Arteriální hypertenze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u="sng" dirty="0"/>
              <a:t>2018 ESC/ESH Guidelines for the management of arterial hypertension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chemeClr val="tx1"/>
                </a:solidFill>
              </a:rPr>
              <a:t>European Heart Journal, ehy339, https://doi.org/10.1093/eurheartj/ehy339, Published: 25 August 2018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fontAlgn="base"/>
            <a:r>
              <a:rPr lang="cs-CZ" sz="2200" dirty="0"/>
              <a:t>Vytrvalostní trénink snižuje TK více u pacientů s hypertenzí. </a:t>
            </a:r>
          </a:p>
          <a:p>
            <a:pPr fontAlgn="base"/>
            <a:r>
              <a:rPr lang="cs-CZ" sz="2200" dirty="0"/>
              <a:t>Fyzická aktivita nižší intenzity a kratší délky trvání snižuje TK méně než fyzická aktivita vyšší intenzity a delší doby trvání, ale i tak je spojena s minimálně 15% poklesem mortality. </a:t>
            </a:r>
          </a:p>
          <a:p>
            <a:pPr fontAlgn="base"/>
            <a:r>
              <a:rPr lang="cs-CZ" sz="2200" dirty="0"/>
              <a:t>Pacienti s art. hypertenzí by měli provádět dynamický aerobní trénink střední intenzity cca 30/minut denně 5-7x týdně, lze zařadit 2-3x týdně odporový trénink.</a:t>
            </a:r>
            <a:endParaRPr lang="cs-CZ" sz="2200" b="1" dirty="0"/>
          </a:p>
          <a:p>
            <a:r>
              <a:rPr lang="cs-CZ" sz="2200" dirty="0"/>
              <a:t>U zdravé populace se doporučuje provádění aerobní fyzické aktivity střední zátěže cca 300 minut týdně, nebo vyšší aerobní fyzické zátěže cca 150 minut týdně (nebo vhodné kombinace obojího).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29937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424936" cy="4536504"/>
          </a:xfrm>
        </p:spPr>
        <p:txBody>
          <a:bodyPr/>
          <a:lstStyle/>
          <a:p>
            <a:pPr marL="0" indent="0">
              <a:buNone/>
            </a:pPr>
            <a:r>
              <a:rPr lang="cs-CZ" sz="2800" u="sng" dirty="0"/>
              <a:t>Exercise training for blood pressure</a:t>
            </a:r>
            <a:r>
              <a:rPr lang="cs-CZ" sz="2800" dirty="0"/>
              <a:t>: </a:t>
            </a:r>
          </a:p>
          <a:p>
            <a:pPr marL="0" indent="0">
              <a:buNone/>
            </a:pPr>
            <a:r>
              <a:rPr lang="cs-CZ" sz="2800" dirty="0"/>
              <a:t>a systematic review and meta-analysis. </a:t>
            </a:r>
          </a:p>
          <a:p>
            <a:pPr marL="0" indent="0">
              <a:buNone/>
            </a:pPr>
            <a:r>
              <a:rPr lang="cs-CZ" dirty="0"/>
              <a:t>Cornelissen VA1, Smart NA. J Am Heart Assoc. 2013 Feb 1;2(1):e004473. doi: 10.1161/JAHA.112.004473.: </a:t>
            </a:r>
          </a:p>
          <a:p>
            <a:pPr marL="0" indent="0">
              <a:buNone/>
            </a:pPr>
            <a:r>
              <a:rPr lang="cs-CZ" sz="2800" dirty="0"/>
              <a:t>Vytrvalostní, dynamicky odporový a isometrický trénink snižuje SBD i DBP, zatímco kombinovaný trénink jen DBP. </a:t>
            </a:r>
          </a:p>
          <a:p>
            <a:pPr marL="0" indent="0">
              <a:buNone/>
            </a:pPr>
            <a:r>
              <a:rPr lang="cs-CZ" sz="2800" u="sng" dirty="0"/>
              <a:t>Nejvyšší redukce SDP u isometrického tréninku.</a:t>
            </a:r>
          </a:p>
          <a:p>
            <a:endParaRPr lang="cs-CZ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042521" cy="80317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Arteriální hypertenze</a:t>
            </a:r>
          </a:p>
        </p:txBody>
      </p:sp>
    </p:spTree>
    <p:extLst>
      <p:ext uri="{BB962C8B-B14F-4D97-AF65-F5344CB8AC3E}">
        <p14:creationId xmlns:p14="http://schemas.microsoft.com/office/powerpoint/2010/main" val="318930187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90010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Physical activity recommendations and decreased risk of mortality.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500" dirty="0"/>
              <a:t>Leitzmann MF1, Park Y, Blair A, Ballard-Barbash R, Mouw T, Hollenbeck AR, Schatzkin A. Arch Intern Med. 2007 Dec 10;167(22):2453-60.: </a:t>
            </a:r>
          </a:p>
          <a:p>
            <a:pPr marL="0" indent="0">
              <a:buNone/>
            </a:pPr>
            <a:r>
              <a:rPr lang="cs-CZ" dirty="0"/>
              <a:t>252 925 mužů a žen - u střední fyzické aktivity 30 minut téměř denně je pokles mortality o 27% a u intenzivní zátěže 20 minut 3x týdně je pokles mortality o 32%.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u="sng" dirty="0"/>
              <a:t>Týká se všech skupin</a:t>
            </a:r>
            <a:r>
              <a:rPr lang="cs-CZ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0.48; 95% CI, 0.44-0.53 u kuřáků,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0.54; 95% CI, 0.45-0.64 u nekuřáků,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0.45; 95% CI, 0.39-0.52 u pacientů s norm. BMI,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0.48; 95% CI, 0.44-0.54 u pacientů s nadváhou nebo obezitou,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0.53; 95% CI, 0.44-0.63 u lidí, kteří sledují TV 2 hod/den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RR, 0.50; 95% CI, 0.45-0.55 u těch, kteří sledují TV více než 2 hod/den. </a:t>
            </a:r>
          </a:p>
          <a:p>
            <a:pPr marL="0" indent="0">
              <a:buNone/>
            </a:pPr>
            <a:r>
              <a:rPr lang="cs-CZ" b="1" dirty="0"/>
              <a:t>I jen mírné navýšení fyzické aktivity (méně než doporučeno) je spojeno s poklesem rizika úmrtí RR, 0.81; 95% CI, 0.76-0.86.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042521" cy="80317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Arteriální hypertenze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386625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>
                <a:solidFill>
                  <a:schemeClr val="tx1"/>
                </a:solidFill>
              </a:rPr>
              <a:t>The impact of physical activity on mortality in patients with high blood pressure</a:t>
            </a:r>
            <a:r>
              <a:rPr lang="cs-CZ" sz="2400" dirty="0">
                <a:solidFill>
                  <a:schemeClr val="tx1"/>
                </a:solidFill>
              </a:rPr>
              <a:t>: a systematic review.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Rossi A1, Dikareva A, Bacon SL, Daskalopoulou SS.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J Hypertens.2012 Jul;30(7):1277-88. doi: 10.1097/HJH.0b013e3283544669.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chemeClr val="tx1"/>
                </a:solidFill>
              </a:rPr>
              <a:t>Medline, Embase and Cochrane Library electronic databases (1985 – 1/2012): kriteria</a:t>
            </a:r>
            <a:r>
              <a:rPr lang="cs-CZ" sz="2000" dirty="0">
                <a:solidFill>
                  <a:schemeClr val="tx1"/>
                </a:solidFill>
              </a:rPr>
              <a:t>: sledování alespoň jeden rok, přítomnost hypertenze, fyzická aktivita, sledování mortality.</a:t>
            </a:r>
          </a:p>
          <a:p>
            <a:r>
              <a:rPr lang="cs-CZ" sz="2000" dirty="0">
                <a:solidFill>
                  <a:schemeClr val="tx1"/>
                </a:solidFill>
              </a:rPr>
              <a:t>bylo nalezeno: 48448 mužů a 47625 žen splňujících kriteria</a:t>
            </a:r>
          </a:p>
          <a:p>
            <a:r>
              <a:rPr lang="cs-CZ" sz="2000" dirty="0">
                <a:solidFill>
                  <a:schemeClr val="tx1"/>
                </a:solidFill>
              </a:rPr>
              <a:t>byl zjištěn pokles rizika kardiovaskulární mortality o 16-67% u těch, kteří se zúčastňovali fyzické aktivity </a:t>
            </a:r>
          </a:p>
          <a:p>
            <a:r>
              <a:rPr lang="cs-CZ" sz="2000" dirty="0">
                <a:solidFill>
                  <a:schemeClr val="tx1"/>
                </a:solidFill>
              </a:rPr>
              <a:t>(chybí však specifikace fyzické aktivity: frekvence, doba trvání, intenzita a objem, nejsou udány hodnoty naměřeného TK)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98505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Arteriální hypertenze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0991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834609" cy="659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Chronické srdeční selhání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2016 ESC Guidelines for the diagnosis and treatment of acute and chronic heart failure: </a:t>
            </a:r>
            <a:r>
              <a:rPr lang="cs-CZ" sz="1600" dirty="0">
                <a:solidFill>
                  <a:schemeClr val="tx1"/>
                </a:solidFill>
              </a:rPr>
              <a:t>The Task Force for the diagnosis and treatment of acute and chronic heart failure of the European Society of Cardiology (ESC)                                                   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tx1"/>
                </a:solidFill>
              </a:rPr>
              <a:t>European Heart Journal</a:t>
            </a:r>
            <a:r>
              <a:rPr lang="cs-CZ" sz="1400" dirty="0">
                <a:solidFill>
                  <a:schemeClr val="tx1"/>
                </a:solidFill>
              </a:rPr>
              <a:t>, Volume 37, Issue 27, 14 July 2016, Pages 2129–2200</a:t>
            </a:r>
          </a:p>
          <a:p>
            <a:r>
              <a:rPr lang="cs-CZ" dirty="0">
                <a:solidFill>
                  <a:schemeClr val="tx1"/>
                </a:solidFill>
              </a:rPr>
              <a:t>Studie prokázaly jen mírný, nesignifikantní, pokles celkové mortality a mírný, nesignifikantní  pokles nutností rehospitalizací.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Cochranova reanalýza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Cochrane Database </a:t>
            </a:r>
            <a:r>
              <a:rPr lang="en-US" sz="1400" dirty="0" err="1">
                <a:solidFill>
                  <a:schemeClr val="tx1"/>
                </a:solidFill>
              </a:rPr>
              <a:t>Syst</a:t>
            </a:r>
            <a:r>
              <a:rPr lang="en-US" sz="1400" dirty="0">
                <a:solidFill>
                  <a:schemeClr val="tx1"/>
                </a:solidFill>
              </a:rPr>
              <a:t> Rev. 2014 Apr 27;(4):CD003331. </a:t>
            </a:r>
            <a:r>
              <a:rPr lang="en-US" sz="1400" dirty="0" err="1">
                <a:solidFill>
                  <a:schemeClr val="tx1"/>
                </a:solidFill>
              </a:rPr>
              <a:t>doi</a:t>
            </a:r>
            <a:r>
              <a:rPr lang="en-US" sz="1400" dirty="0">
                <a:solidFill>
                  <a:schemeClr val="tx1"/>
                </a:solidFill>
              </a:rPr>
              <a:t>: 10.1002/14651858.CD003331.pub4.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tx1"/>
                </a:solidFill>
              </a:rPr>
              <a:t>Exercise-based rehabilitation for heart failure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dirty="0">
                <a:solidFill>
                  <a:schemeClr val="tx1"/>
                </a:solidFill>
              </a:rPr>
              <a:t>potvrdila tento závěr, ale ukazuje:</a:t>
            </a:r>
          </a:p>
          <a:p>
            <a:r>
              <a:rPr lang="cs-CZ" dirty="0">
                <a:solidFill>
                  <a:schemeClr val="tx1"/>
                </a:solidFill>
              </a:rPr>
              <a:t>slabý stoupající pozitivní trend na redukci mortality</a:t>
            </a:r>
          </a:p>
          <a:p>
            <a:r>
              <a:rPr lang="cs-CZ" dirty="0">
                <a:solidFill>
                  <a:schemeClr val="tx1"/>
                </a:solidFill>
              </a:rPr>
              <a:t>redukci celkové hospitalizace </a:t>
            </a:r>
          </a:p>
          <a:p>
            <a:r>
              <a:rPr lang="cs-CZ" dirty="0">
                <a:solidFill>
                  <a:schemeClr val="tx1"/>
                </a:solidFill>
              </a:rPr>
              <a:t>zlepšení kvality života </a:t>
            </a:r>
          </a:p>
          <a:p>
            <a:r>
              <a:rPr lang="cs-CZ" dirty="0">
                <a:solidFill>
                  <a:schemeClr val="tx1"/>
                </a:solidFill>
              </a:rPr>
              <a:t>tam, kde cvičení trvá </a:t>
            </a:r>
            <a:r>
              <a:rPr lang="cs-CZ" u="sng" dirty="0">
                <a:solidFill>
                  <a:schemeClr val="tx1"/>
                </a:solidFill>
              </a:rPr>
              <a:t>déle než rok</a:t>
            </a:r>
            <a:r>
              <a:rPr lang="cs-CZ" dirty="0">
                <a:solidFill>
                  <a:schemeClr val="tx1"/>
                </a:solidFill>
              </a:rPr>
              <a:t>, je ale závislé na pohlaví, věku a tíži srdečního selhání.</a:t>
            </a:r>
          </a:p>
          <a:p>
            <a:pPr marL="0" indent="0">
              <a:buNone/>
            </a:pPr>
            <a:endParaRPr lang="cs-CZ" sz="1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11406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955420"/>
            <a:ext cx="7381104" cy="542807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10249" y="123767"/>
            <a:ext cx="221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Ivan Karel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38422"/>
      </p:ext>
    </p:extLst>
  </p:cSld>
  <p:clrMapOvr>
    <a:masterClrMapping/>
  </p:clrMapOvr>
  <p:transition advTm="3665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70" y="1470350"/>
            <a:ext cx="8958418" cy="48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Ideálně dle </a:t>
            </a:r>
            <a:r>
              <a:rPr lang="cs-CZ" sz="3000" b="1" dirty="0" err="1">
                <a:solidFill>
                  <a:schemeClr val="accent2">
                    <a:lumMod val="50000"/>
                  </a:schemeClr>
                </a:solidFill>
              </a:rPr>
              <a:t>spiro-ergometrie</a:t>
            </a:r>
            <a:endParaRPr lang="cs-CZ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Na začátku nižší intenzita zátěže:</a:t>
            </a:r>
          </a:p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na úrovni aerobního prahu (ne anaerobního)</a:t>
            </a:r>
          </a:p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40-50 % max.TF (navýšení dle symptomů)</a:t>
            </a:r>
          </a:p>
          <a:p>
            <a:r>
              <a:rPr lang="cs-CZ" sz="3000" u="sng" dirty="0">
                <a:solidFill>
                  <a:schemeClr val="accent2">
                    <a:lumMod val="50000"/>
                  </a:schemeClr>
                </a:solidFill>
              </a:rPr>
              <a:t>Silový trénink </a:t>
            </a: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až s odstupem</a:t>
            </a:r>
          </a:p>
          <a:p>
            <a:pPr marL="0" indent="0">
              <a:buNone/>
            </a:pPr>
            <a:endParaRPr lang="cs-CZ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U pacientů s nízkou tolerancí zátěže:</a:t>
            </a:r>
          </a:p>
          <a:p>
            <a:r>
              <a:rPr lang="cs-CZ" sz="3000" u="sng" dirty="0">
                <a:solidFill>
                  <a:schemeClr val="accent2">
                    <a:lumMod val="50000"/>
                  </a:schemeClr>
                </a:solidFill>
              </a:rPr>
              <a:t>Intervalový trénink </a:t>
            </a: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- střídání krátkých úseků zátěže s úseky minimální zátěže nebo klidu</a:t>
            </a:r>
          </a:p>
          <a:p>
            <a:r>
              <a:rPr lang="cs-CZ" sz="3000" dirty="0"/>
              <a:t>Nízkofrekvenční </a:t>
            </a:r>
            <a:r>
              <a:rPr lang="cs-CZ" sz="3000" u="sng" dirty="0"/>
              <a:t>elektrická stimulace </a:t>
            </a:r>
            <a:r>
              <a:rPr lang="cs-CZ" sz="3000" dirty="0"/>
              <a:t>kosterních svalů</a:t>
            </a: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cs-CZ" sz="2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53"/>
            <a:ext cx="6228184" cy="123830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Stanovení intenzity zátěže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u pacientů s CHSS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76996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2681" cy="10912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Pohybová aktivita jako prevence kardiovaskulárních onemocnění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/>
          <a:lstStyle/>
          <a:p>
            <a:pPr marL="0" indent="0">
              <a:buNone/>
            </a:pPr>
            <a:r>
              <a:rPr lang="cs-CZ" sz="2400" b="1" u="sng" dirty="0"/>
              <a:t>2016 European Guidelines on cardiovascular disease prevention in clinical practice</a:t>
            </a:r>
            <a:r>
              <a:rPr lang="cs-CZ" sz="2400" b="1" dirty="0"/>
              <a:t>: </a:t>
            </a:r>
            <a:r>
              <a:rPr lang="cs-CZ" dirty="0"/>
              <a:t>The Sixth Joint Task Force of the European Society of Cardiology and Other Societies on Cardiovascular Disease Prevention in Clinical Practice</a:t>
            </a:r>
          </a:p>
          <a:p>
            <a:pPr marL="0" indent="0">
              <a:buNone/>
            </a:pPr>
            <a:r>
              <a:rPr lang="en-US" sz="1400" dirty="0"/>
              <a:t>European Heart Journal, Volume 37, Issue 29, 1 August 2016, Pages 2315–2381,</a:t>
            </a:r>
            <a:r>
              <a:rPr lang="cs-CZ" sz="1400" dirty="0"/>
              <a:t> </a:t>
            </a:r>
            <a:r>
              <a:rPr lang="en-US" sz="1400" dirty="0"/>
              <a:t>https://doi.org/10.1093/eurheartj/ehw106 Published: 23 May 2016</a:t>
            </a:r>
            <a:endParaRPr lang="cs-CZ" sz="1400" dirty="0"/>
          </a:p>
          <a:p>
            <a:r>
              <a:rPr lang="cs-CZ" sz="2400" dirty="0"/>
              <a:t>Minimálně 150 minut týdně (30 minut 5x týdně) provádění nižší až střední aerobní fyzické zátěže, nebo 75 minut (15 minut 5x týdně) vyšší aerobní fyzické zátěže.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U zdravé populace se doporučuje provádění aerobní fyzické aktivity střední zátěže cca 300 minut týdně, nebo vyšší aerobní fyzické zátěže cca 150 minut týdně (nebo vhodné kombinace obojího).</a:t>
            </a:r>
          </a:p>
          <a:p>
            <a:pPr marL="0" indent="0">
              <a:buNone/>
            </a:pPr>
            <a:endParaRPr lang="cs-CZ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790248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2681" cy="123522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Pohybová aktivita u pacientů s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/>
          </a:bodyPr>
          <a:lstStyle/>
          <a:p>
            <a:r>
              <a:rPr lang="cs-CZ" sz="2400" b="1" u="sng" dirty="0"/>
              <a:t>ESC Guidelines on diabetes, pre-diabetes, and cardiovascular diseases</a:t>
            </a:r>
            <a:r>
              <a:rPr lang="cs-CZ" sz="2400" b="1" dirty="0"/>
              <a:t> </a:t>
            </a:r>
            <a:r>
              <a:rPr lang="cs-CZ" dirty="0"/>
              <a:t>developed in collaboration with the EASD The Task Force on diabetes, pre-diabetes, and cardiovascular diseases of the ESC and developed in collaboration with the European Association for the Study of Diabetes (EASD).          </a:t>
            </a:r>
            <a:r>
              <a:rPr lang="cs-CZ" sz="1400" dirty="0"/>
              <a:t>European Heart Journal (2013) 34, 3035–3087</a:t>
            </a:r>
          </a:p>
          <a:p>
            <a:pPr marL="0" indent="0">
              <a:buNone/>
            </a:pPr>
            <a:r>
              <a:rPr lang="cs-CZ" u="sng" dirty="0"/>
              <a:t>Pohybová aktivita je důležitou prevencí rozvoje DM</a:t>
            </a:r>
            <a:r>
              <a:rPr lang="cs-CZ" dirty="0"/>
              <a:t> u lidí s poruchou glukosové tolerance.</a:t>
            </a:r>
          </a:p>
          <a:p>
            <a:pPr marL="0" indent="0">
              <a:buNone/>
            </a:pPr>
            <a:r>
              <a:rPr lang="cs-CZ" b="1" u="sng" dirty="0"/>
              <a:t>Strukturovaný aerobní trénink nebo odporový (silový) trénink snižují</a:t>
            </a:r>
            <a:r>
              <a:rPr lang="cs-CZ" dirty="0"/>
              <a:t>:</a:t>
            </a:r>
          </a:p>
          <a:p>
            <a:r>
              <a:rPr lang="cs-CZ" dirty="0"/>
              <a:t> HbA1c</a:t>
            </a:r>
          </a:p>
          <a:p>
            <a:r>
              <a:rPr lang="cs-CZ" dirty="0"/>
              <a:t>vede k poklesu rozvoje ICHS a poklesu rozvoje mikroangiopatií</a:t>
            </a:r>
          </a:p>
          <a:p>
            <a:r>
              <a:rPr lang="cs-CZ" dirty="0"/>
              <a:t>dochází k dobré kontrole glykemie a k poklesu rozvoje cévních komplikací. </a:t>
            </a:r>
          </a:p>
          <a:p>
            <a:r>
              <a:rPr lang="cs-CZ" dirty="0"/>
              <a:t>kombinovaný aerobní trénink spolu s odporovým tréninkem je účinnější než samostatný aerobní nebo samostatný odporový trénink. </a:t>
            </a:r>
          </a:p>
          <a:p>
            <a:r>
              <a:rPr lang="cs-CZ" dirty="0"/>
              <a:t>k poklesu HbA1c vede strukturovaná pohybová aktivita, ale jsou současně důležitá dietní opatření.</a:t>
            </a:r>
          </a:p>
          <a:p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92927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6417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KV RHB – komu ??</a:t>
            </a:r>
          </a:p>
        </p:txBody>
      </p:sp>
      <p:graphicFrame>
        <p:nvGraphicFramePr>
          <p:cNvPr id="4" name="Tabulk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01900"/>
              </p:ext>
            </p:extLst>
          </p:nvPr>
        </p:nvGraphicFramePr>
        <p:xfrm>
          <a:off x="107504" y="1268760"/>
          <a:ext cx="8786874" cy="5150210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akutním infarktu myokardu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chirurgické </a:t>
                      </a:r>
                      <a:r>
                        <a:rPr lang="cs-CZ" sz="2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revaskularizaci</a:t>
                      </a: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(CABG)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katetrizační </a:t>
                      </a:r>
                      <a:r>
                        <a:rPr lang="cs-CZ" sz="2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revaskularizaci</a:t>
                      </a: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(PCI)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chirurgii chlopní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 arteriální hypertenzí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implantaci KS nebo ICD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 kombinovanými kardiovaskulárními riziky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 stabilizovanou formou </a:t>
                      </a:r>
                      <a:r>
                        <a:rPr lang="cs-CZ" sz="2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chronického srdečního selhání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transplantaci srdce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33859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6417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KV RHB – kdy ??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04109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10874" cy="4844611"/>
          </a:xfrm>
        </p:spPr>
        <p:txBody>
          <a:bodyPr>
            <a:normAutofit/>
          </a:bodyPr>
          <a:lstStyle/>
          <a:p>
            <a:r>
              <a:rPr lang="cs-CZ" sz="2800" b="1" dirty="0"/>
              <a:t>Ještě před propuštěním z nemocnice</a:t>
            </a:r>
          </a:p>
          <a:p>
            <a:r>
              <a:rPr lang="cs-CZ" sz="2800" b="1" dirty="0"/>
              <a:t>Fáze II v návaznosti na propuštění</a:t>
            </a:r>
          </a:p>
          <a:p>
            <a:r>
              <a:rPr lang="cs-CZ" sz="2800" b="1" dirty="0"/>
              <a:t>Navazuje Fáze III a trvale Fáze IV</a:t>
            </a:r>
          </a:p>
          <a:p>
            <a:endParaRPr lang="cs-CZ" sz="2800" b="1" dirty="0"/>
          </a:p>
          <a:p>
            <a:r>
              <a:rPr lang="cs-CZ" sz="2800" b="1" dirty="0"/>
              <a:t>Určité restrikce pohybu a zátěže:</a:t>
            </a:r>
          </a:p>
          <a:p>
            <a:pPr lvl="1"/>
            <a:r>
              <a:rPr lang="cs-CZ" sz="2800" dirty="0"/>
              <a:t>po kardiochirurgii (sternotomii)</a:t>
            </a:r>
          </a:p>
          <a:p>
            <a:pPr lvl="1"/>
            <a:r>
              <a:rPr lang="cs-CZ" sz="2800" dirty="0"/>
              <a:t>po implantaci KS, ICD</a:t>
            </a:r>
          </a:p>
          <a:p>
            <a:pPr lvl="1"/>
            <a:r>
              <a:rPr lang="cs-CZ" sz="2800" dirty="0"/>
              <a:t>po dekompzecaci stavu (CHSS, NAP, DM, TK)</a:t>
            </a:r>
          </a:p>
        </p:txBody>
      </p:sp>
    </p:spTree>
    <p:extLst>
      <p:ext uri="{BB962C8B-B14F-4D97-AF65-F5344CB8AC3E}">
        <p14:creationId xmlns:p14="http://schemas.microsoft.com/office/powerpoint/2010/main" val="138823562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6417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KV RHB – jak ??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04246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994849" cy="4988627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/>
              <a:t>Dle platných guidelines</a:t>
            </a:r>
          </a:p>
          <a:p>
            <a:pPr lvl="1"/>
            <a:r>
              <a:rPr lang="cs-CZ" sz="2800" dirty="0"/>
              <a:t>časová optimalizace</a:t>
            </a:r>
          </a:p>
          <a:p>
            <a:pPr lvl="1"/>
            <a:r>
              <a:rPr lang="cs-CZ" sz="2800" dirty="0"/>
              <a:t>odpovídající intenzita a frekvence zátěže</a:t>
            </a:r>
          </a:p>
          <a:p>
            <a:pPr lvl="1"/>
            <a:r>
              <a:rPr lang="cs-CZ" sz="2800" dirty="0"/>
              <a:t>přidružená onemocnění</a:t>
            </a:r>
          </a:p>
          <a:p>
            <a:pPr lvl="1"/>
            <a:r>
              <a:rPr lang="cs-CZ" sz="2800"/>
              <a:t>personální </a:t>
            </a:r>
            <a:r>
              <a:rPr lang="cs-CZ" sz="2800" dirty="0"/>
              <a:t>a přístrojové vybavení</a:t>
            </a:r>
          </a:p>
          <a:p>
            <a:pPr lvl="1"/>
            <a:endParaRPr lang="cs-CZ" sz="2800" dirty="0"/>
          </a:p>
          <a:p>
            <a:r>
              <a:rPr lang="cs-CZ" sz="2800" b="1" dirty="0"/>
              <a:t>Lůžková zařízení</a:t>
            </a:r>
            <a:r>
              <a:rPr lang="cs-CZ" sz="2800" dirty="0"/>
              <a:t>:</a:t>
            </a:r>
          </a:p>
          <a:p>
            <a:pPr lvl="1"/>
            <a:r>
              <a:rPr lang="cs-CZ" sz="2800" dirty="0"/>
              <a:t>lázně, OLÚ, odd. následné péče</a:t>
            </a:r>
          </a:p>
          <a:p>
            <a:r>
              <a:rPr lang="cs-CZ" sz="2800" b="1" dirty="0"/>
              <a:t>Ambulantní forma KV RHB</a:t>
            </a:r>
            <a:r>
              <a:rPr lang="cs-CZ" sz="2800" dirty="0"/>
              <a:t>:</a:t>
            </a:r>
          </a:p>
          <a:p>
            <a:pPr lvl="1"/>
            <a:r>
              <a:rPr lang="cs-CZ" sz="2800" dirty="0"/>
              <a:t>preference – místní, časová, nákladová</a:t>
            </a:r>
          </a:p>
        </p:txBody>
      </p:sp>
    </p:spTree>
    <p:extLst>
      <p:ext uri="{BB962C8B-B14F-4D97-AF65-F5344CB8AC3E}">
        <p14:creationId xmlns:p14="http://schemas.microsoft.com/office/powerpoint/2010/main" val="276013509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82352"/>
            <a:ext cx="4572000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KV RHB – proč 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340555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Kardiorehabilitace:</a:t>
            </a: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patří mezi účinnou nefarmakologickou léčbu</a:t>
            </a: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je bezpečná při dodržení </a:t>
            </a:r>
            <a:r>
              <a:rPr lang="cs-CZ" sz="3300" dirty="0" err="1">
                <a:solidFill>
                  <a:schemeClr val="accent2">
                    <a:lumMod val="50000"/>
                  </a:schemeClr>
                </a:solidFill>
              </a:rPr>
              <a:t>guidelines</a:t>
            </a:r>
            <a:endParaRPr lang="cs-CZ" sz="33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účinně snižuje morbiditu i mortalitu</a:t>
            </a: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zlepšuje fyzickou kondici</a:t>
            </a: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zlepšuje kvalitu života</a:t>
            </a:r>
          </a:p>
          <a:p>
            <a:pPr lvl="1"/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vede ke zvýšení důvěry ve vztahu pacient – lékař</a:t>
            </a:r>
          </a:p>
          <a:p>
            <a:pPr lvl="1"/>
            <a:r>
              <a:rPr lang="cs-CZ" sz="3300" dirty="0" err="1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cs-CZ" sz="33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cs-CZ" sz="3300" dirty="0" err="1">
                <a:solidFill>
                  <a:schemeClr val="accent2">
                    <a:lumMod val="50000"/>
                  </a:schemeClr>
                </a:solidFill>
              </a:rPr>
              <a:t>effectivness</a:t>
            </a:r>
            <a:endParaRPr lang="cs-CZ" sz="3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04426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2"/>
            </a:gs>
            <a:gs pos="0">
              <a:srgbClr val="FFFF00"/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-99392"/>
            <a:ext cx="7715250" cy="11340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b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Děkuji Vám za pozornost !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-36511" y="6381750"/>
            <a:ext cx="9180511" cy="476250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hlinkClick r:id="rId3"/>
              </a:rPr>
              <a:t>www.kardioambulance.cz</a:t>
            </a:r>
            <a:r>
              <a:rPr lang="cs-CZ" sz="2400" b="1" dirty="0">
                <a:solidFill>
                  <a:schemeClr val="bg1"/>
                </a:solidFill>
              </a:rPr>
              <a:t>                                  </a:t>
            </a:r>
            <a:r>
              <a:rPr lang="cs-CZ" sz="2400" b="1" dirty="0">
                <a:solidFill>
                  <a:schemeClr val="tx1"/>
                </a:solidFill>
              </a:rPr>
              <a:t>tel.: 266 010 275</a:t>
            </a:r>
          </a:p>
        </p:txBody>
      </p:sp>
      <p:pic>
        <p:nvPicPr>
          <p:cNvPr id="1028" name="Picture 3" descr="Květinové hodiny - cel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0" y="-5715000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862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12112"/>
              </p:ext>
            </p:extLst>
          </p:nvPr>
        </p:nvGraphicFramePr>
        <p:xfrm>
          <a:off x="1331640" y="1556792"/>
          <a:ext cx="5847374" cy="41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r:id="rId5" imgW="3638691" imgH="2599830" progId="CorelDRAW.Graphic.12">
                  <p:embed/>
                </p:oleObj>
              </mc:Choice>
              <mc:Fallback>
                <p:oleObj r:id="rId5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5847374" cy="4184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09365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056784" cy="79208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Léčba kardiologických pacientů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4686" y="1484784"/>
            <a:ext cx="8507288" cy="470916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Farmakologická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Nefarmakologická</a:t>
            </a:r>
          </a:p>
          <a:p>
            <a:pPr lvl="1"/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Katetrizační</a:t>
            </a:r>
          </a:p>
          <a:p>
            <a:pPr lvl="1"/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Chirurgická</a:t>
            </a:r>
          </a:p>
          <a:p>
            <a:pPr lvl="1"/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Přístrojová podpůrná (KS, ICD, ….)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Režimová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Pohybová aktivita – kardiovaskulární RHB</a:t>
            </a:r>
          </a:p>
          <a:p>
            <a:pPr lvl="2"/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Nekouření</a:t>
            </a:r>
          </a:p>
          <a:p>
            <a:pPr lvl="2"/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Stravování</a:t>
            </a:r>
          </a:p>
          <a:p>
            <a:pPr lvl="2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50317"/>
            <a:ext cx="2760102" cy="21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618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7670626" cy="1368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Skupiny nemocných nejvíce profitující z kardiorehabilitace</a:t>
            </a:r>
            <a:br>
              <a:rPr lang="cs-CZ" sz="4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cs-CZ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77025"/>
              </p:ext>
            </p:extLst>
          </p:nvPr>
        </p:nvGraphicFramePr>
        <p:xfrm>
          <a:off x="214313" y="1500188"/>
          <a:ext cx="8786874" cy="5025053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akutním infarktu myokardu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chirurgické 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revaskularizaci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(CABG)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katetrizační 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revaskularizaci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(PCI)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chirurgii chlopní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 arteriální hypertenzí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implantaci KS nebo ICD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 kombinovanými kardiovaskulárními riziky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 stabilizovanou formou </a:t>
                      </a:r>
                      <a:r>
                        <a:rPr lang="cs-CZ" sz="2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chronického srdečního selhání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transplantaci srdce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422936"/>
      </p:ext>
    </p:extLst>
  </p:cSld>
  <p:clrMapOvr>
    <a:masterClrMapping/>
  </p:clrMapOvr>
  <p:transition advTm="15894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632848" cy="13208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Účast na kardio-RHB 2006 - Karel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786415"/>
              </p:ext>
            </p:extLst>
          </p:nvPr>
        </p:nvGraphicFramePr>
        <p:xfrm>
          <a:off x="251520" y="1052736"/>
          <a:ext cx="8559831" cy="403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05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Fáze </a:t>
                      </a:r>
                      <a:r>
                        <a:rPr lang="cs-CZ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kardio</a:t>
                      </a:r>
                      <a:r>
                        <a:rPr lang="cs-CZ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-RHB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Počet pacientů účastnících se </a:t>
                      </a:r>
                    </a:p>
                    <a:p>
                      <a:r>
                        <a:rPr lang="cs-CZ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kardio</a:t>
                      </a:r>
                      <a:r>
                        <a:rPr lang="cs-CZ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-RHB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 ze všech pacientů, kteří by měli </a:t>
                      </a:r>
                      <a:r>
                        <a:rPr lang="cs-CZ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absolvovat</a:t>
                      </a:r>
                    </a:p>
                    <a:p>
                      <a:r>
                        <a:rPr lang="cs-CZ" sz="2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kardio</a:t>
                      </a:r>
                      <a:r>
                        <a:rPr lang="cs-CZ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-RHB</a:t>
                      </a:r>
                      <a:endParaRPr lang="cs-CZ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59">
                <a:tc>
                  <a:txBody>
                    <a:bodyPr/>
                    <a:lstStyle/>
                    <a:p>
                      <a:r>
                        <a:rPr lang="cs-CZ" sz="2400" b="1" dirty="0"/>
                        <a:t>Fáze I – nemocniční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15 000 - 20 000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80-90%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59">
                <a:tc>
                  <a:txBody>
                    <a:bodyPr/>
                    <a:lstStyle/>
                    <a:p>
                      <a:r>
                        <a:rPr lang="cs-CZ" sz="2400" b="1" dirty="0"/>
                        <a:t>Fáze II – „časná“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                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15-20%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59">
                <a:tc>
                  <a:txBody>
                    <a:bodyPr/>
                    <a:lstStyle/>
                    <a:p>
                      <a:r>
                        <a:rPr lang="cs-CZ" sz="2400" b="1" dirty="0"/>
                        <a:t>Fáze III – „udržovací“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                1 300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5-8%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7096" y="57332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Účast na kardio-RHB 2018 </a:t>
            </a:r>
          </a:p>
          <a:p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– Sovová - výsledky 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01544605"/>
      </p:ext>
    </p:extLst>
  </p:cSld>
  <p:clrMapOvr>
    <a:masterClrMapping/>
  </p:clrMapOvr>
  <p:transition advTm="15875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318077"/>
            <a:ext cx="7778825" cy="517059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Vrcholová spotřeba O2 (pVO2)</a:t>
            </a:r>
          </a:p>
          <a:p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EF LK</a:t>
            </a:r>
          </a:p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Diabetes </a:t>
            </a:r>
            <a:r>
              <a:rPr lang="cs-CZ" sz="2800" dirty="0" err="1">
                <a:solidFill>
                  <a:schemeClr val="accent2">
                    <a:lumMod val="50000"/>
                  </a:schemeClr>
                </a:solidFill>
              </a:rPr>
              <a:t>mellitus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Kouření</a:t>
            </a:r>
          </a:p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Námahová hypotenze</a:t>
            </a:r>
          </a:p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ST-T zátěžové deprese</a:t>
            </a:r>
          </a:p>
          <a:p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Nejlepší predikce: pVO2 + EF LK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59945"/>
            <a:ext cx="6347713" cy="823251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Prediktory KV mortality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0745" y="6488668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Dutcher</a:t>
            </a:r>
            <a:r>
              <a:rPr lang="cs-CZ" dirty="0"/>
              <a:t>, </a:t>
            </a:r>
            <a:r>
              <a:rPr lang="cs-CZ" dirty="0" err="1"/>
              <a:t>Am</a:t>
            </a:r>
            <a:r>
              <a:rPr lang="cs-CZ" dirty="0"/>
              <a:t> J </a:t>
            </a:r>
            <a:r>
              <a:rPr lang="cs-CZ" dirty="0" err="1"/>
              <a:t>Cardiol</a:t>
            </a:r>
            <a:r>
              <a:rPr lang="cs-CZ" dirty="0"/>
              <a:t> 2007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86740"/>
      </p:ext>
    </p:extLst>
  </p:cSld>
  <p:clrMapOvr>
    <a:masterClrMapping/>
  </p:clrMapOvr>
  <p:transition advTm="29677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251519"/>
              </p:ext>
            </p:extLst>
          </p:nvPr>
        </p:nvGraphicFramePr>
        <p:xfrm>
          <a:off x="395536" y="1844824"/>
          <a:ext cx="8229600" cy="337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ukazatel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letá mortalita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letá mortalita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algn="ctr"/>
                      <a:r>
                        <a:rPr lang="cs-CZ" sz="2600" u="sng" dirty="0"/>
                        <a:t>EF </a:t>
                      </a:r>
                      <a:r>
                        <a:rPr lang="en-US" sz="2600" u="sng" dirty="0"/>
                        <a:t>&lt;</a:t>
                      </a:r>
                      <a:r>
                        <a:rPr lang="cs-CZ" sz="2600" u="sng" dirty="0"/>
                        <a:t> </a:t>
                      </a:r>
                      <a:r>
                        <a:rPr lang="en-US" sz="2600" u="sng" dirty="0"/>
                        <a:t>40%</a:t>
                      </a:r>
                      <a:r>
                        <a:rPr lang="en-US" sz="2600" u="sng" baseline="0" dirty="0"/>
                        <a:t> + &lt; 14ml/kg/min</a:t>
                      </a:r>
                      <a:endParaRPr lang="cs-CZ" sz="2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u="sng" dirty="0"/>
                        <a:t>16,7%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u="sng" dirty="0"/>
                        <a:t>28,7%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/>
                        <a:t>EF </a:t>
                      </a:r>
                      <a:r>
                        <a:rPr lang="en-US" sz="2600" dirty="0"/>
                        <a:t>&lt;</a:t>
                      </a:r>
                      <a:r>
                        <a:rPr lang="cs-CZ" sz="2600" dirty="0"/>
                        <a:t> </a:t>
                      </a:r>
                      <a:r>
                        <a:rPr lang="en-US" sz="2600" dirty="0"/>
                        <a:t>40%</a:t>
                      </a:r>
                      <a:r>
                        <a:rPr lang="en-US" sz="2600" baseline="0" dirty="0"/>
                        <a:t> + &gt; 14ml/kg/min</a:t>
                      </a:r>
                      <a:endParaRPr lang="cs-CZ" sz="2600" dirty="0"/>
                    </a:p>
                    <a:p>
                      <a:pPr algn="ctr"/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5,7%</a:t>
                      </a:r>
                    </a:p>
                    <a:p>
                      <a:pPr algn="ctr"/>
                      <a:endParaRPr lang="cs-CZ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/>
                        <a:t>EF </a:t>
                      </a:r>
                      <a:r>
                        <a:rPr lang="en-US" sz="2600" dirty="0"/>
                        <a:t>&gt;</a:t>
                      </a:r>
                      <a:r>
                        <a:rPr lang="cs-CZ" sz="2600" dirty="0"/>
                        <a:t> </a:t>
                      </a:r>
                      <a:r>
                        <a:rPr lang="en-US" sz="2600" dirty="0"/>
                        <a:t>40%</a:t>
                      </a:r>
                      <a:r>
                        <a:rPr lang="en-US" sz="2600" baseline="0" dirty="0"/>
                        <a:t> + &gt;</a:t>
                      </a:r>
                      <a:r>
                        <a:rPr lang="cs-CZ" sz="2600" baseline="0" dirty="0"/>
                        <a:t> </a:t>
                      </a:r>
                      <a:r>
                        <a:rPr lang="en-US" sz="2600" baseline="0" dirty="0"/>
                        <a:t>14ml/kg/min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4,4%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7710"/>
            <a:ext cx="5690593" cy="875184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KV mortalita po AIM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24128" y="623731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Chaloupka, </a:t>
            </a:r>
            <a:r>
              <a:rPr lang="cs-CZ" dirty="0" err="1"/>
              <a:t>Kardiol</a:t>
            </a:r>
            <a:r>
              <a:rPr lang="cs-CZ" dirty="0"/>
              <a:t> </a:t>
            </a:r>
            <a:r>
              <a:rPr lang="cs-CZ" dirty="0" err="1"/>
              <a:t>Rev</a:t>
            </a:r>
            <a:r>
              <a:rPr lang="cs-CZ" dirty="0"/>
              <a:t> 2008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514977"/>
      </p:ext>
    </p:extLst>
  </p:cSld>
  <p:clrMapOvr>
    <a:masterClrMapping/>
  </p:clrMapOvr>
  <p:transition advTm="29546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458592"/>
            <a:ext cx="9036496" cy="482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Zvýšení vrcholové spotřeby O2 snižuje KV mortalitu</a:t>
            </a:r>
          </a:p>
          <a:p>
            <a:pPr lvl="1"/>
            <a:r>
              <a:rPr lang="cs-CZ" sz="2600" dirty="0">
                <a:solidFill>
                  <a:schemeClr val="accent2">
                    <a:lumMod val="50000"/>
                  </a:schemeClr>
                </a:solidFill>
              </a:rPr>
              <a:t>vyšší efekt u původně nízké VO2peak (pVO2)</a:t>
            </a:r>
          </a:p>
          <a:p>
            <a:pPr marL="457200" lvl="1" indent="0">
              <a:buNone/>
            </a:pPr>
            <a:endParaRPr lang="cs-CZ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cs-CZ" sz="2600" dirty="0">
                <a:solidFill>
                  <a:schemeClr val="accent2">
                    <a:lumMod val="50000"/>
                  </a:schemeClr>
                </a:solidFill>
              </a:rPr>
              <a:t>Navýšení z původní pVO2 do 15ml/kg/min: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accent2">
                    <a:lumMod val="50000"/>
                  </a:schemeClr>
                </a:solidFill>
              </a:rPr>
              <a:t>na 15-22ml/kg/min snižuje KV mortalitu o 38%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accent2">
                    <a:lumMod val="50000"/>
                  </a:schemeClr>
                </a:solidFill>
              </a:rPr>
              <a:t>nad 22ml/kg/min snižuje KV mortalitu o 61%</a:t>
            </a:r>
          </a:p>
          <a:p>
            <a:pPr marL="393192" lvl="1" indent="0">
              <a:buNone/>
            </a:pPr>
            <a:endParaRPr lang="cs-CZ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b="1" u="sng" dirty="0">
                <a:solidFill>
                  <a:schemeClr val="accent2">
                    <a:lumMod val="50000"/>
                  </a:schemeClr>
                </a:solidFill>
              </a:rPr>
              <a:t>zvýšení o 1ml/kg/min zlepšuje přežití o 12%</a:t>
            </a:r>
          </a:p>
          <a:p>
            <a:pPr lvl="1"/>
            <a:endParaRPr lang="cs-CZ" sz="2600" dirty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9174"/>
            <a:ext cx="5762601" cy="10192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</a:rPr>
              <a:t>Aerobní kapacita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67536" y="64658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Chaloupka, </a:t>
            </a:r>
            <a:r>
              <a:rPr lang="cs-CZ" dirty="0" err="1"/>
              <a:t>Kavanagh</a:t>
            </a:r>
            <a:r>
              <a:rPr lang="cs-CZ" dirty="0"/>
              <a:t>, </a:t>
            </a:r>
            <a:r>
              <a:rPr lang="cs-CZ" dirty="0" err="1"/>
              <a:t>Myers</a:t>
            </a:r>
            <a:r>
              <a:rPr lang="cs-CZ" dirty="0"/>
              <a:t>, </a:t>
            </a:r>
            <a:r>
              <a:rPr lang="cs-CZ" dirty="0" err="1"/>
              <a:t>Dutcher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200757"/>
      </p:ext>
    </p:extLst>
  </p:cSld>
  <p:clrMapOvr>
    <a:masterClrMapping/>
  </p:clrMapOvr>
  <p:transition advTm="23021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44815" cy="73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ICHS – po AIM, po revaskularizaci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424936" cy="540059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Doporučené postupy ESC pro léčbu akutního infarktu myokardu u pacientů s elevacemi úseku ST, 2017</a:t>
            </a:r>
          </a:p>
          <a:p>
            <a:r>
              <a:rPr lang="cs-CZ" sz="2800" dirty="0"/>
              <a:t>Doporučení ESC 2015 pro léčbu pacientů             s non-STE AKS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/>
              <a:t>Souhrn Doporučených postupů ESC/EACTS pro revaskularizaci myokardu 2015</a:t>
            </a:r>
          </a:p>
          <a:p>
            <a:r>
              <a:rPr lang="en-US" sz="2800" dirty="0"/>
              <a:t>AHA/ACCF Secondary Prevention and Risk Reduction Therapy for Patients With Coronary and Other Atherosclerotic Vascular Disease: 2011 Update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5032"/>
              </p:ext>
            </p:extLst>
          </p:nvPr>
        </p:nvGraphicFramePr>
        <p:xfrm>
          <a:off x="7916862" y="19472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2" y="19472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988086"/>
      </p:ext>
    </p:extLst>
  </p:cSld>
  <p:clrMapOvr>
    <a:masterClrMapping/>
  </p:clrMapOvr>
  <p:transition advTm="40001">
    <p:cut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4699</TotalTime>
  <Words>1832</Words>
  <Application>Microsoft Office PowerPoint</Application>
  <PresentationFormat>Předvádění na obrazovce (4:3)</PresentationFormat>
  <Paragraphs>245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CorelDRAW.Graphic.12</vt:lpstr>
      <vt:lpstr>Kardiovaskulární RHB  v současnosti – komu, kdy a jak </vt:lpstr>
      <vt:lpstr>Prezentace aplikace PowerPoint</vt:lpstr>
      <vt:lpstr>Léčba kardiologických pacientů </vt:lpstr>
      <vt:lpstr>Skupiny nemocných nejvíce profitující z kardiorehabilitace </vt:lpstr>
      <vt:lpstr>Účast na kardio-RHB 2006 - Karel</vt:lpstr>
      <vt:lpstr>Prediktory KV mortality</vt:lpstr>
      <vt:lpstr>KV mortalita po AIM</vt:lpstr>
      <vt:lpstr>Aerobní kapacita</vt:lpstr>
      <vt:lpstr>ICHS – po AIM, po revaskularizaci</vt:lpstr>
      <vt:lpstr>Doporučené postupy ESC pro léčbu pacientů se STEMI 2017 </vt:lpstr>
      <vt:lpstr>Doporučení ESC 2015 pro léčbu pacientů s non-STE AKS</vt:lpstr>
      <vt:lpstr>EFEKT KV RHB PO AIM</vt:lpstr>
      <vt:lpstr>AHA/ACCF Secondary Prevention and Risk Reduction Therapy for Patients With Coronary and Other Atherosclerotic Vascular Disease: 2011 Update A Guideline From the AHA and ACC Foundation</vt:lpstr>
      <vt:lpstr>KARDIO RHB po CABG</vt:lpstr>
      <vt:lpstr>Arteriální hypertenze</vt:lpstr>
      <vt:lpstr>Arteriální hypertenze</vt:lpstr>
      <vt:lpstr>Arteriální hypertenze</vt:lpstr>
      <vt:lpstr>Arteriální hypertenze</vt:lpstr>
      <vt:lpstr>Chronické srdeční selhání</vt:lpstr>
      <vt:lpstr>Stanovení intenzity zátěže u pacientů s CHSS</vt:lpstr>
      <vt:lpstr>Pohybová aktivita jako prevence kardiovaskulárních onemocnění</vt:lpstr>
      <vt:lpstr>Pohybová aktivita u pacientů s diabetes mellitus</vt:lpstr>
      <vt:lpstr>KV RHB – komu ??</vt:lpstr>
      <vt:lpstr>KV RHB – kdy ??</vt:lpstr>
      <vt:lpstr>KV RHB – jak ??</vt:lpstr>
      <vt:lpstr>KV RHB – proč ??</vt:lpstr>
      <vt:lpstr>Děkuji Vám za pozornost !</vt:lpstr>
    </vt:vector>
  </TitlesOfParts>
  <Company>Karel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Časná</dc:title>
  <dc:creator>Ivan</dc:creator>
  <cp:lastModifiedBy>Martin Ruzicka</cp:lastModifiedBy>
  <cp:revision>320</cp:revision>
  <cp:lastPrinted>1601-01-01T00:00:00Z</cp:lastPrinted>
  <dcterms:created xsi:type="dcterms:W3CDTF">2004-07-11T07:54:05Z</dcterms:created>
  <dcterms:modified xsi:type="dcterms:W3CDTF">2019-01-18T17:07:43Z</dcterms:modified>
</cp:coreProperties>
</file>