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6"/>
  </p:notesMasterIdLst>
  <p:sldIdLst>
    <p:sldId id="256" r:id="rId3"/>
    <p:sldId id="430" r:id="rId4"/>
    <p:sldId id="325" r:id="rId5"/>
    <p:sldId id="993" r:id="rId6"/>
    <p:sldId id="995" r:id="rId7"/>
    <p:sldId id="1000" r:id="rId8"/>
    <p:sldId id="445" r:id="rId9"/>
    <p:sldId id="444" r:id="rId10"/>
    <p:sldId id="331" r:id="rId11"/>
    <p:sldId id="332" r:id="rId12"/>
    <p:sldId id="304" r:id="rId13"/>
    <p:sldId id="1006" r:id="rId14"/>
    <p:sldId id="1001" r:id="rId15"/>
    <p:sldId id="354" r:id="rId16"/>
    <p:sldId id="347" r:id="rId17"/>
    <p:sldId id="407" r:id="rId18"/>
    <p:sldId id="996" r:id="rId19"/>
    <p:sldId id="999" r:id="rId20"/>
    <p:sldId id="997" r:id="rId21"/>
    <p:sldId id="998" r:id="rId22"/>
    <p:sldId id="1003" r:id="rId23"/>
    <p:sldId id="1004" r:id="rId24"/>
    <p:sldId id="1005" r:id="rId25"/>
    <p:sldId id="353" r:id="rId26"/>
    <p:sldId id="318" r:id="rId27"/>
    <p:sldId id="323" r:id="rId28"/>
    <p:sldId id="311" r:id="rId29"/>
    <p:sldId id="312" r:id="rId30"/>
    <p:sldId id="425" r:id="rId31"/>
    <p:sldId id="606" r:id="rId32"/>
    <p:sldId id="336" r:id="rId33"/>
    <p:sldId id="355" r:id="rId34"/>
    <p:sldId id="457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/>
              <a:t>HDL-c</a:t>
            </a:r>
            <a:r>
              <a:rPr lang="cs-CZ" baseline="0" dirty="0"/>
              <a:t> a reziduální riziko: analýza studie JUPITER</a:t>
            </a:r>
            <a:endParaRPr lang="cs-CZ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Placebo </c:v>
                </c:pt>
              </c:strCache>
            </c:strRef>
          </c:tx>
          <c:invertIfNegative val="0"/>
          <c:cat>
            <c:strRef>
              <c:f>List1!$A$2:$A$5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Q4</c:v>
                </c:pt>
                <c:pt idx="3">
                  <c:v>Q4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1.45</c:v>
                </c:pt>
                <c:pt idx="1">
                  <c:v>1.1299999999999999</c:v>
                </c:pt>
                <c:pt idx="2">
                  <c:v>0.87</c:v>
                </c:pt>
                <c:pt idx="3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F7-444E-B4C6-E6C16C901C5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rosuva 20</c:v>
                </c:pt>
              </c:strCache>
            </c:strRef>
          </c:tx>
          <c:invertIfNegative val="0"/>
          <c:cat>
            <c:strRef>
              <c:f>List1!$A$2:$A$5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Q4</c:v>
                </c:pt>
                <c:pt idx="3">
                  <c:v>Q4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0.6</c:v>
                </c:pt>
                <c:pt idx="1">
                  <c:v>0.67</c:v>
                </c:pt>
                <c:pt idx="2">
                  <c:v>0.46</c:v>
                </c:pt>
                <c:pt idx="3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F7-444E-B4C6-E6C16C901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315904"/>
        <c:axId val="56317440"/>
      </c:barChart>
      <c:catAx>
        <c:axId val="56315904"/>
        <c:scaling>
          <c:orientation val="minMax"/>
        </c:scaling>
        <c:delete val="0"/>
        <c:axPos val="b"/>
        <c:title>
          <c:overlay val="0"/>
        </c:title>
        <c:numFmt formatCode="General" sourceLinked="0"/>
        <c:majorTickMark val="none"/>
        <c:minorTickMark val="none"/>
        <c:tickLblPos val="nextTo"/>
        <c:crossAx val="56317440"/>
        <c:crosses val="autoZero"/>
        <c:auto val="1"/>
        <c:lblAlgn val="ctr"/>
        <c:lblOffset val="100"/>
        <c:noMultiLvlLbl val="0"/>
      </c:catAx>
      <c:valAx>
        <c:axId val="563174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 sz="1600" dirty="0"/>
                  <a:t>Incidence příhod</a:t>
                </a:r>
                <a:r>
                  <a:rPr lang="cs-CZ" sz="1600" baseline="0" dirty="0"/>
                  <a:t> na 1000 </a:t>
                </a:r>
                <a:r>
                  <a:rPr lang="cs-CZ" sz="1600" baseline="0" dirty="0" err="1"/>
                  <a:t>paciento</a:t>
                </a:r>
                <a:r>
                  <a:rPr lang="cs-CZ" sz="1600" baseline="0" dirty="0"/>
                  <a:t>-roků</a:t>
                </a:r>
                <a:endParaRPr lang="cs-CZ" sz="16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63159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A51E0F-71C3-4521-97FF-247E7FA544A5}" type="doc">
      <dgm:prSet loTypeId="urn:microsoft.com/office/officeart/2005/8/layout/vList3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84227A3-819E-4EDE-B2F2-05909886F4AA}">
      <dgm:prSet/>
      <dgm:spPr/>
      <dgm:t>
        <a:bodyPr/>
        <a:lstStyle/>
        <a:p>
          <a:pPr rtl="0"/>
          <a:r>
            <a:rPr lang="cs-CZ" b="1" dirty="0">
              <a:solidFill>
                <a:schemeClr val="bg2"/>
              </a:solidFill>
            </a:rPr>
            <a:t>HDL je komplexní částice s mnoha funkcemi; HDL-C není dobrý marker</a:t>
          </a:r>
        </a:p>
      </dgm:t>
    </dgm:pt>
    <dgm:pt modelId="{35E3A262-94EB-4418-8D01-2B67ED29CDDE}" type="parTrans" cxnId="{3A3F5F97-DB0B-496A-9371-C436B6A60E1C}">
      <dgm:prSet/>
      <dgm:spPr/>
      <dgm:t>
        <a:bodyPr/>
        <a:lstStyle/>
        <a:p>
          <a:endParaRPr lang="cs-CZ"/>
        </a:p>
      </dgm:t>
    </dgm:pt>
    <dgm:pt modelId="{C566CC82-2F26-47FF-A284-C18D6D4E3B3F}" type="sibTrans" cxnId="{3A3F5F97-DB0B-496A-9371-C436B6A60E1C}">
      <dgm:prSet/>
      <dgm:spPr/>
      <dgm:t>
        <a:bodyPr/>
        <a:lstStyle/>
        <a:p>
          <a:endParaRPr lang="cs-CZ"/>
        </a:p>
      </dgm:t>
    </dgm:pt>
    <dgm:pt modelId="{F7221F6C-100D-4F7C-9722-E4F4AB01BF02}">
      <dgm:prSet/>
      <dgm:spPr/>
      <dgm:t>
        <a:bodyPr/>
        <a:lstStyle/>
        <a:p>
          <a:r>
            <a:rPr lang="cs-CZ" b="1" dirty="0">
              <a:solidFill>
                <a:schemeClr val="bg2"/>
              </a:solidFill>
              <a:sym typeface="Symbol"/>
            </a:rPr>
            <a:t> Koncentrace HDL-C: </a:t>
          </a:r>
          <a:r>
            <a:rPr lang="cs-CZ" b="1" dirty="0">
              <a:solidFill>
                <a:schemeClr val="bg2"/>
              </a:solidFill>
              <a:sym typeface="Symbol" panose="05050102010706020507" pitchFamily="18" charset="2"/>
            </a:rPr>
            <a:t> riziko KVO, CKD, DM</a:t>
          </a:r>
          <a:endParaRPr lang="cs-CZ" b="1" dirty="0">
            <a:solidFill>
              <a:schemeClr val="bg2"/>
            </a:solidFill>
          </a:endParaRPr>
        </a:p>
      </dgm:t>
    </dgm:pt>
    <dgm:pt modelId="{C6CB7F2A-5D37-4EEB-98CE-B97BDA72F50E}" type="parTrans" cxnId="{DC8E25D3-0CEA-4727-B1C4-4CBE5B5F683E}">
      <dgm:prSet/>
      <dgm:spPr/>
      <dgm:t>
        <a:bodyPr/>
        <a:lstStyle/>
        <a:p>
          <a:endParaRPr lang="cs-CZ"/>
        </a:p>
      </dgm:t>
    </dgm:pt>
    <dgm:pt modelId="{CC50DAC8-6FDC-49A8-8803-BF4D49C9B6E9}" type="sibTrans" cxnId="{DC8E25D3-0CEA-4727-B1C4-4CBE5B5F683E}">
      <dgm:prSet/>
      <dgm:spPr/>
      <dgm:t>
        <a:bodyPr/>
        <a:lstStyle/>
        <a:p>
          <a:endParaRPr lang="cs-CZ"/>
        </a:p>
      </dgm:t>
    </dgm:pt>
    <dgm:pt modelId="{3EC2C665-B09E-47FE-A3EB-46D9E1EB692F}">
      <dgm:prSet/>
      <dgm:spPr/>
      <dgm:t>
        <a:bodyPr/>
        <a:lstStyle/>
        <a:p>
          <a:r>
            <a:rPr lang="cs-CZ" b="1" dirty="0">
              <a:solidFill>
                <a:schemeClr val="bg2"/>
              </a:solidFill>
              <a:sym typeface="Symbol" panose="05050102010706020507" pitchFamily="18" charset="2"/>
            </a:rPr>
            <a:t> Koncentrace HDL-C: nejsou ochranné, mohou  riziko KVO, CKD, DM</a:t>
          </a:r>
          <a:endParaRPr lang="cs-CZ" b="1" dirty="0">
            <a:solidFill>
              <a:schemeClr val="bg2"/>
            </a:solidFill>
          </a:endParaRPr>
        </a:p>
      </dgm:t>
    </dgm:pt>
    <dgm:pt modelId="{7D573F16-D8FB-4E86-866E-FB420923958D}" type="parTrans" cxnId="{E1197DEE-BF8F-4AB4-BE6F-09AD87A55B24}">
      <dgm:prSet/>
      <dgm:spPr/>
      <dgm:t>
        <a:bodyPr/>
        <a:lstStyle/>
        <a:p>
          <a:endParaRPr lang="cs-CZ"/>
        </a:p>
      </dgm:t>
    </dgm:pt>
    <dgm:pt modelId="{F594CD9D-068B-4A8F-981B-E50B97C58865}" type="sibTrans" cxnId="{E1197DEE-BF8F-4AB4-BE6F-09AD87A55B24}">
      <dgm:prSet/>
      <dgm:spPr/>
      <dgm:t>
        <a:bodyPr/>
        <a:lstStyle/>
        <a:p>
          <a:endParaRPr lang="cs-CZ"/>
        </a:p>
      </dgm:t>
    </dgm:pt>
    <dgm:pt modelId="{89CBCFD2-5216-4780-B6F9-28EAF0AFD275}">
      <dgm:prSet/>
      <dgm:spPr/>
      <dgm:t>
        <a:bodyPr/>
        <a:lstStyle/>
        <a:p>
          <a:pPr rtl="0"/>
          <a:r>
            <a:rPr lang="cs-CZ" b="1" dirty="0">
              <a:solidFill>
                <a:schemeClr val="bg2"/>
              </a:solidFill>
            </a:rPr>
            <a:t>Nepoužívat poměry TC/HDL-C, LDL-C/HDL-C ke stanovení rizika</a:t>
          </a:r>
        </a:p>
      </dgm:t>
    </dgm:pt>
    <dgm:pt modelId="{E749FCE5-5395-4158-9664-163DC681B3A8}" type="parTrans" cxnId="{8892E296-0326-4E05-8AF0-924E1D76A4CB}">
      <dgm:prSet/>
      <dgm:spPr/>
      <dgm:t>
        <a:bodyPr/>
        <a:lstStyle/>
        <a:p>
          <a:endParaRPr lang="cs-CZ"/>
        </a:p>
      </dgm:t>
    </dgm:pt>
    <dgm:pt modelId="{02DD5765-7A8C-4112-B5CA-789E96B4F12E}" type="sibTrans" cxnId="{8892E296-0326-4E05-8AF0-924E1D76A4CB}">
      <dgm:prSet/>
      <dgm:spPr/>
      <dgm:t>
        <a:bodyPr/>
        <a:lstStyle/>
        <a:p>
          <a:endParaRPr lang="cs-CZ"/>
        </a:p>
      </dgm:t>
    </dgm:pt>
    <dgm:pt modelId="{B4283AC5-E3C6-45E3-ACC1-47B85415D5C4}">
      <dgm:prSet/>
      <dgm:spPr/>
      <dgm:t>
        <a:bodyPr/>
        <a:lstStyle/>
        <a:p>
          <a:pPr rtl="0"/>
          <a:r>
            <a:rPr lang="cs-CZ" b="1" dirty="0">
              <a:solidFill>
                <a:schemeClr val="bg2"/>
              </a:solidFill>
            </a:rPr>
            <a:t>Farmakoterapie ke zvýšení HDL-C není efektivní z hlediska ovlivnění </a:t>
          </a:r>
          <a:r>
            <a:rPr lang="cs-CZ" b="1" dirty="0" err="1">
              <a:solidFill>
                <a:schemeClr val="bg2"/>
              </a:solidFill>
            </a:rPr>
            <a:t>aterogeneze</a:t>
          </a:r>
          <a:endParaRPr lang="cs-CZ" b="1" dirty="0">
            <a:solidFill>
              <a:schemeClr val="bg2"/>
            </a:solidFill>
          </a:endParaRPr>
        </a:p>
      </dgm:t>
    </dgm:pt>
    <dgm:pt modelId="{F182EEA9-AF4F-47AE-BF12-6577D14C3E17}" type="parTrans" cxnId="{5CBE7F5C-10A0-4105-A8A0-25CEDED356E0}">
      <dgm:prSet/>
      <dgm:spPr/>
      <dgm:t>
        <a:bodyPr/>
        <a:lstStyle/>
        <a:p>
          <a:endParaRPr lang="cs-CZ"/>
        </a:p>
      </dgm:t>
    </dgm:pt>
    <dgm:pt modelId="{5DD21395-DF93-4155-BFAB-3451A63B5DBE}" type="sibTrans" cxnId="{5CBE7F5C-10A0-4105-A8A0-25CEDED356E0}">
      <dgm:prSet/>
      <dgm:spPr/>
      <dgm:t>
        <a:bodyPr/>
        <a:lstStyle/>
        <a:p>
          <a:endParaRPr lang="cs-CZ"/>
        </a:p>
      </dgm:t>
    </dgm:pt>
    <dgm:pt modelId="{812617F6-E5D5-45CF-8F02-86BFDBE87AB6}" type="pres">
      <dgm:prSet presAssocID="{5CA51E0F-71C3-4521-97FF-247E7FA544A5}" presName="linearFlow" presStyleCnt="0">
        <dgm:presLayoutVars>
          <dgm:dir/>
          <dgm:resizeHandles val="exact"/>
        </dgm:presLayoutVars>
      </dgm:prSet>
      <dgm:spPr/>
    </dgm:pt>
    <dgm:pt modelId="{89710726-24EF-4E96-AFD3-6BF1391EA09C}" type="pres">
      <dgm:prSet presAssocID="{684227A3-819E-4EDE-B2F2-05909886F4AA}" presName="composite" presStyleCnt="0"/>
      <dgm:spPr/>
    </dgm:pt>
    <dgm:pt modelId="{C646ECA7-ADAB-4990-869C-5F9B7590684A}" type="pres">
      <dgm:prSet presAssocID="{684227A3-819E-4EDE-B2F2-05909886F4AA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2B12273-E5E0-4F6B-9275-43DD13099FC3}" type="pres">
      <dgm:prSet presAssocID="{684227A3-819E-4EDE-B2F2-05909886F4AA}" presName="txShp" presStyleLbl="node1" presStyleIdx="0" presStyleCnt="5">
        <dgm:presLayoutVars>
          <dgm:bulletEnabled val="1"/>
        </dgm:presLayoutVars>
      </dgm:prSet>
      <dgm:spPr/>
    </dgm:pt>
    <dgm:pt modelId="{70F6AB50-97EA-4E51-89BE-7EC486AEF69D}" type="pres">
      <dgm:prSet presAssocID="{C566CC82-2F26-47FF-A284-C18D6D4E3B3F}" presName="spacing" presStyleCnt="0"/>
      <dgm:spPr/>
    </dgm:pt>
    <dgm:pt modelId="{9E0114D3-307D-4D60-98F6-A42286FA3DA2}" type="pres">
      <dgm:prSet presAssocID="{F7221F6C-100D-4F7C-9722-E4F4AB01BF02}" presName="composite" presStyleCnt="0"/>
      <dgm:spPr/>
    </dgm:pt>
    <dgm:pt modelId="{8D253C7C-98FC-4D94-B28D-1CCFBF9B98ED}" type="pres">
      <dgm:prSet presAssocID="{F7221F6C-100D-4F7C-9722-E4F4AB01BF02}" presName="imgShp" presStyleLbl="fgImgPlace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141AA87-14F9-42B2-A922-0350374A4CEA}" type="pres">
      <dgm:prSet presAssocID="{F7221F6C-100D-4F7C-9722-E4F4AB01BF02}" presName="txShp" presStyleLbl="node1" presStyleIdx="1" presStyleCnt="5">
        <dgm:presLayoutVars>
          <dgm:bulletEnabled val="1"/>
        </dgm:presLayoutVars>
      </dgm:prSet>
      <dgm:spPr/>
    </dgm:pt>
    <dgm:pt modelId="{AF9A3A4B-A84E-4BAB-B8E3-8A1B57C01E86}" type="pres">
      <dgm:prSet presAssocID="{CC50DAC8-6FDC-49A8-8803-BF4D49C9B6E9}" presName="spacing" presStyleCnt="0"/>
      <dgm:spPr/>
    </dgm:pt>
    <dgm:pt modelId="{F1D7659E-8C6B-422D-93DF-9C8A5BD8C2B7}" type="pres">
      <dgm:prSet presAssocID="{3EC2C665-B09E-47FE-A3EB-46D9E1EB692F}" presName="composite" presStyleCnt="0"/>
      <dgm:spPr/>
    </dgm:pt>
    <dgm:pt modelId="{D1FF0C12-2F33-47CB-BF84-17C9253E1496}" type="pres">
      <dgm:prSet presAssocID="{3EC2C665-B09E-47FE-A3EB-46D9E1EB692F}" presName="imgShp" presStyleLbl="fgImgPlace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E6BCCC8-8650-4C7C-B287-62D610F5F987}" type="pres">
      <dgm:prSet presAssocID="{3EC2C665-B09E-47FE-A3EB-46D9E1EB692F}" presName="txShp" presStyleLbl="node1" presStyleIdx="2" presStyleCnt="5">
        <dgm:presLayoutVars>
          <dgm:bulletEnabled val="1"/>
        </dgm:presLayoutVars>
      </dgm:prSet>
      <dgm:spPr/>
    </dgm:pt>
    <dgm:pt modelId="{34B846FC-E61D-4B0D-9108-15DC0E7FF1D4}" type="pres">
      <dgm:prSet presAssocID="{F594CD9D-068B-4A8F-981B-E50B97C58865}" presName="spacing" presStyleCnt="0"/>
      <dgm:spPr/>
    </dgm:pt>
    <dgm:pt modelId="{6B511E08-3149-4087-B721-71F1EF2B0F96}" type="pres">
      <dgm:prSet presAssocID="{89CBCFD2-5216-4780-B6F9-28EAF0AFD275}" presName="composite" presStyleCnt="0"/>
      <dgm:spPr/>
    </dgm:pt>
    <dgm:pt modelId="{E7BDC17D-FDFE-4E4C-9BBE-E6E80D9C5A01}" type="pres">
      <dgm:prSet presAssocID="{89CBCFD2-5216-4780-B6F9-28EAF0AFD275}" presName="imgShp" presStyleLbl="fgImgPlace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7B1F486-C365-4E5E-BE35-99518DB04213}" type="pres">
      <dgm:prSet presAssocID="{89CBCFD2-5216-4780-B6F9-28EAF0AFD275}" presName="txShp" presStyleLbl="node1" presStyleIdx="3" presStyleCnt="5" custLinFactNeighborX="-2776" custLinFactNeighborY="7960">
        <dgm:presLayoutVars>
          <dgm:bulletEnabled val="1"/>
        </dgm:presLayoutVars>
      </dgm:prSet>
      <dgm:spPr/>
    </dgm:pt>
    <dgm:pt modelId="{57C65A6B-C039-4255-A248-59EE44E5D820}" type="pres">
      <dgm:prSet presAssocID="{02DD5765-7A8C-4112-B5CA-789E96B4F12E}" presName="spacing" presStyleCnt="0"/>
      <dgm:spPr/>
    </dgm:pt>
    <dgm:pt modelId="{65F40700-0AAE-4F57-A6E6-A5514532582C}" type="pres">
      <dgm:prSet presAssocID="{B4283AC5-E3C6-45E3-ACC1-47B85415D5C4}" presName="composite" presStyleCnt="0"/>
      <dgm:spPr/>
    </dgm:pt>
    <dgm:pt modelId="{79882238-6865-4E88-A4EA-9F3C0DC46DAA}" type="pres">
      <dgm:prSet presAssocID="{B4283AC5-E3C6-45E3-ACC1-47B85415D5C4}" presName="imgShp" presStyleLbl="fgImgPlace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1E91718-6186-4504-AF95-625363145DC0}" type="pres">
      <dgm:prSet presAssocID="{B4283AC5-E3C6-45E3-ACC1-47B85415D5C4}" presName="txShp" presStyleLbl="node1" presStyleIdx="4" presStyleCnt="5" custLinFactNeighborX="-2776" custLinFactNeighborY="7960">
        <dgm:presLayoutVars>
          <dgm:bulletEnabled val="1"/>
        </dgm:presLayoutVars>
      </dgm:prSet>
      <dgm:spPr/>
    </dgm:pt>
  </dgm:ptLst>
  <dgm:cxnLst>
    <dgm:cxn modelId="{B010B51C-1ECD-45D3-B9EF-456AD63256AF}" type="presOf" srcId="{684227A3-819E-4EDE-B2F2-05909886F4AA}" destId="{F2B12273-E5E0-4F6B-9275-43DD13099FC3}" srcOrd="0" destOrd="0" presId="urn:microsoft.com/office/officeart/2005/8/layout/vList3#1"/>
    <dgm:cxn modelId="{7EA88F2A-15EE-4BDD-BC6B-45CB6FD3C1BD}" type="presOf" srcId="{3EC2C665-B09E-47FE-A3EB-46D9E1EB692F}" destId="{DE6BCCC8-8650-4C7C-B287-62D610F5F987}" srcOrd="0" destOrd="0" presId="urn:microsoft.com/office/officeart/2005/8/layout/vList3#1"/>
    <dgm:cxn modelId="{5CBE7F5C-10A0-4105-A8A0-25CEDED356E0}" srcId="{5CA51E0F-71C3-4521-97FF-247E7FA544A5}" destId="{B4283AC5-E3C6-45E3-ACC1-47B85415D5C4}" srcOrd="4" destOrd="0" parTransId="{F182EEA9-AF4F-47AE-BF12-6577D14C3E17}" sibTransId="{5DD21395-DF93-4155-BFAB-3451A63B5DBE}"/>
    <dgm:cxn modelId="{3A76DF84-AEA9-4CF8-BCC9-2473B9D481D2}" type="presOf" srcId="{B4283AC5-E3C6-45E3-ACC1-47B85415D5C4}" destId="{91E91718-6186-4504-AF95-625363145DC0}" srcOrd="0" destOrd="0" presId="urn:microsoft.com/office/officeart/2005/8/layout/vList3#1"/>
    <dgm:cxn modelId="{5E15518C-743C-4481-90FD-625521C003EA}" type="presOf" srcId="{89CBCFD2-5216-4780-B6F9-28EAF0AFD275}" destId="{B7B1F486-C365-4E5E-BE35-99518DB04213}" srcOrd="0" destOrd="0" presId="urn:microsoft.com/office/officeart/2005/8/layout/vList3#1"/>
    <dgm:cxn modelId="{8892E296-0326-4E05-8AF0-924E1D76A4CB}" srcId="{5CA51E0F-71C3-4521-97FF-247E7FA544A5}" destId="{89CBCFD2-5216-4780-B6F9-28EAF0AFD275}" srcOrd="3" destOrd="0" parTransId="{E749FCE5-5395-4158-9664-163DC681B3A8}" sibTransId="{02DD5765-7A8C-4112-B5CA-789E96B4F12E}"/>
    <dgm:cxn modelId="{3A3F5F97-DB0B-496A-9371-C436B6A60E1C}" srcId="{5CA51E0F-71C3-4521-97FF-247E7FA544A5}" destId="{684227A3-819E-4EDE-B2F2-05909886F4AA}" srcOrd="0" destOrd="0" parTransId="{35E3A262-94EB-4418-8D01-2B67ED29CDDE}" sibTransId="{C566CC82-2F26-47FF-A284-C18D6D4E3B3F}"/>
    <dgm:cxn modelId="{2A5BF0A7-D99A-4F99-BD0E-B27B717AA62A}" type="presOf" srcId="{F7221F6C-100D-4F7C-9722-E4F4AB01BF02}" destId="{8141AA87-14F9-42B2-A922-0350374A4CEA}" srcOrd="0" destOrd="0" presId="urn:microsoft.com/office/officeart/2005/8/layout/vList3#1"/>
    <dgm:cxn modelId="{DC8E25D3-0CEA-4727-B1C4-4CBE5B5F683E}" srcId="{5CA51E0F-71C3-4521-97FF-247E7FA544A5}" destId="{F7221F6C-100D-4F7C-9722-E4F4AB01BF02}" srcOrd="1" destOrd="0" parTransId="{C6CB7F2A-5D37-4EEB-98CE-B97BDA72F50E}" sibTransId="{CC50DAC8-6FDC-49A8-8803-BF4D49C9B6E9}"/>
    <dgm:cxn modelId="{C8F2A0DB-8E6B-44E3-B0E6-38D978C0485A}" type="presOf" srcId="{5CA51E0F-71C3-4521-97FF-247E7FA544A5}" destId="{812617F6-E5D5-45CF-8F02-86BFDBE87AB6}" srcOrd="0" destOrd="0" presId="urn:microsoft.com/office/officeart/2005/8/layout/vList3#1"/>
    <dgm:cxn modelId="{E1197DEE-BF8F-4AB4-BE6F-09AD87A55B24}" srcId="{5CA51E0F-71C3-4521-97FF-247E7FA544A5}" destId="{3EC2C665-B09E-47FE-A3EB-46D9E1EB692F}" srcOrd="2" destOrd="0" parTransId="{7D573F16-D8FB-4E86-866E-FB420923958D}" sibTransId="{F594CD9D-068B-4A8F-981B-E50B97C58865}"/>
    <dgm:cxn modelId="{04A37F19-C614-4D2B-9C0B-3BE145B46F80}" type="presParOf" srcId="{812617F6-E5D5-45CF-8F02-86BFDBE87AB6}" destId="{89710726-24EF-4E96-AFD3-6BF1391EA09C}" srcOrd="0" destOrd="0" presId="urn:microsoft.com/office/officeart/2005/8/layout/vList3#1"/>
    <dgm:cxn modelId="{4C546552-8A37-4774-A7BA-601BF6CB17D1}" type="presParOf" srcId="{89710726-24EF-4E96-AFD3-6BF1391EA09C}" destId="{C646ECA7-ADAB-4990-869C-5F9B7590684A}" srcOrd="0" destOrd="0" presId="urn:microsoft.com/office/officeart/2005/8/layout/vList3#1"/>
    <dgm:cxn modelId="{33A02529-1459-4C86-B954-3CBD0C3969E4}" type="presParOf" srcId="{89710726-24EF-4E96-AFD3-6BF1391EA09C}" destId="{F2B12273-E5E0-4F6B-9275-43DD13099FC3}" srcOrd="1" destOrd="0" presId="urn:microsoft.com/office/officeart/2005/8/layout/vList3#1"/>
    <dgm:cxn modelId="{295992C9-0C59-474C-8A44-3674129EEE25}" type="presParOf" srcId="{812617F6-E5D5-45CF-8F02-86BFDBE87AB6}" destId="{70F6AB50-97EA-4E51-89BE-7EC486AEF69D}" srcOrd="1" destOrd="0" presId="urn:microsoft.com/office/officeart/2005/8/layout/vList3#1"/>
    <dgm:cxn modelId="{6A131A1A-7926-41E8-BC37-A3F1900F3D32}" type="presParOf" srcId="{812617F6-E5D5-45CF-8F02-86BFDBE87AB6}" destId="{9E0114D3-307D-4D60-98F6-A42286FA3DA2}" srcOrd="2" destOrd="0" presId="urn:microsoft.com/office/officeart/2005/8/layout/vList3#1"/>
    <dgm:cxn modelId="{FBF60454-F62C-4520-9A6E-72A065466915}" type="presParOf" srcId="{9E0114D3-307D-4D60-98F6-A42286FA3DA2}" destId="{8D253C7C-98FC-4D94-B28D-1CCFBF9B98ED}" srcOrd="0" destOrd="0" presId="urn:microsoft.com/office/officeart/2005/8/layout/vList3#1"/>
    <dgm:cxn modelId="{73A30F97-C5D4-460D-B9BB-3B989D7AAD3A}" type="presParOf" srcId="{9E0114D3-307D-4D60-98F6-A42286FA3DA2}" destId="{8141AA87-14F9-42B2-A922-0350374A4CEA}" srcOrd="1" destOrd="0" presId="urn:microsoft.com/office/officeart/2005/8/layout/vList3#1"/>
    <dgm:cxn modelId="{23CBA4A4-1E58-42E7-9007-3C1398B5BA1B}" type="presParOf" srcId="{812617F6-E5D5-45CF-8F02-86BFDBE87AB6}" destId="{AF9A3A4B-A84E-4BAB-B8E3-8A1B57C01E86}" srcOrd="3" destOrd="0" presId="urn:microsoft.com/office/officeart/2005/8/layout/vList3#1"/>
    <dgm:cxn modelId="{25F6A660-09D3-4C08-BCEB-66E30E87C090}" type="presParOf" srcId="{812617F6-E5D5-45CF-8F02-86BFDBE87AB6}" destId="{F1D7659E-8C6B-422D-93DF-9C8A5BD8C2B7}" srcOrd="4" destOrd="0" presId="urn:microsoft.com/office/officeart/2005/8/layout/vList3#1"/>
    <dgm:cxn modelId="{2BA791CB-3777-4755-B458-69FD02665AE1}" type="presParOf" srcId="{F1D7659E-8C6B-422D-93DF-9C8A5BD8C2B7}" destId="{D1FF0C12-2F33-47CB-BF84-17C9253E1496}" srcOrd="0" destOrd="0" presId="urn:microsoft.com/office/officeart/2005/8/layout/vList3#1"/>
    <dgm:cxn modelId="{B1E85163-7674-469C-8B39-2434ECF515EA}" type="presParOf" srcId="{F1D7659E-8C6B-422D-93DF-9C8A5BD8C2B7}" destId="{DE6BCCC8-8650-4C7C-B287-62D610F5F987}" srcOrd="1" destOrd="0" presId="urn:microsoft.com/office/officeart/2005/8/layout/vList3#1"/>
    <dgm:cxn modelId="{625030B9-5C2C-4D4D-8EBB-2FE85B892198}" type="presParOf" srcId="{812617F6-E5D5-45CF-8F02-86BFDBE87AB6}" destId="{34B846FC-E61D-4B0D-9108-15DC0E7FF1D4}" srcOrd="5" destOrd="0" presId="urn:microsoft.com/office/officeart/2005/8/layout/vList3#1"/>
    <dgm:cxn modelId="{31E41BA7-74CB-4348-964B-744836E58394}" type="presParOf" srcId="{812617F6-E5D5-45CF-8F02-86BFDBE87AB6}" destId="{6B511E08-3149-4087-B721-71F1EF2B0F96}" srcOrd="6" destOrd="0" presId="urn:microsoft.com/office/officeart/2005/8/layout/vList3#1"/>
    <dgm:cxn modelId="{57D457D5-CC4B-4D65-92A7-292A339BE05D}" type="presParOf" srcId="{6B511E08-3149-4087-B721-71F1EF2B0F96}" destId="{E7BDC17D-FDFE-4E4C-9BBE-E6E80D9C5A01}" srcOrd="0" destOrd="0" presId="urn:microsoft.com/office/officeart/2005/8/layout/vList3#1"/>
    <dgm:cxn modelId="{1AE3EAD6-6810-4CD3-BB66-12FF9FF8A885}" type="presParOf" srcId="{6B511E08-3149-4087-B721-71F1EF2B0F96}" destId="{B7B1F486-C365-4E5E-BE35-99518DB04213}" srcOrd="1" destOrd="0" presId="urn:microsoft.com/office/officeart/2005/8/layout/vList3#1"/>
    <dgm:cxn modelId="{8228B5AD-835A-4E06-8B2E-3F6DB025438E}" type="presParOf" srcId="{812617F6-E5D5-45CF-8F02-86BFDBE87AB6}" destId="{57C65A6B-C039-4255-A248-59EE44E5D820}" srcOrd="7" destOrd="0" presId="urn:microsoft.com/office/officeart/2005/8/layout/vList3#1"/>
    <dgm:cxn modelId="{1B61C785-78AB-4653-A5A2-842717EED53D}" type="presParOf" srcId="{812617F6-E5D5-45CF-8F02-86BFDBE87AB6}" destId="{65F40700-0AAE-4F57-A6E6-A5514532582C}" srcOrd="8" destOrd="0" presId="urn:microsoft.com/office/officeart/2005/8/layout/vList3#1"/>
    <dgm:cxn modelId="{AF4F3BCD-5D24-41D6-A1C2-81E94826FB65}" type="presParOf" srcId="{65F40700-0AAE-4F57-A6E6-A5514532582C}" destId="{79882238-6865-4E88-A4EA-9F3C0DC46DAA}" srcOrd="0" destOrd="0" presId="urn:microsoft.com/office/officeart/2005/8/layout/vList3#1"/>
    <dgm:cxn modelId="{2765668C-509F-443F-A03F-6CB7E51EBC15}" type="presParOf" srcId="{65F40700-0AAE-4F57-A6E6-A5514532582C}" destId="{91E91718-6186-4504-AF95-625363145DC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12273-E5E0-4F6B-9275-43DD13099FC3}">
      <dsp:nvSpPr>
        <dsp:cNvPr id="0" name=""/>
        <dsp:cNvSpPr/>
      </dsp:nvSpPr>
      <dsp:spPr>
        <a:xfrm rot="10800000">
          <a:off x="1682641" y="947"/>
          <a:ext cx="5890777" cy="79549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792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2"/>
              </a:solidFill>
            </a:rPr>
            <a:t>HDL je komplexní částice s mnoha funkcemi; HDL-C není dobrý marker</a:t>
          </a:r>
        </a:p>
      </dsp:txBody>
      <dsp:txXfrm rot="10800000">
        <a:off x="1881515" y="947"/>
        <a:ext cx="5691903" cy="795496"/>
      </dsp:txXfrm>
    </dsp:sp>
    <dsp:sp modelId="{C646ECA7-ADAB-4990-869C-5F9B7590684A}">
      <dsp:nvSpPr>
        <dsp:cNvPr id="0" name=""/>
        <dsp:cNvSpPr/>
      </dsp:nvSpPr>
      <dsp:spPr>
        <a:xfrm>
          <a:off x="1284893" y="947"/>
          <a:ext cx="795496" cy="7954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41AA87-14F9-42B2-A922-0350374A4CEA}">
      <dsp:nvSpPr>
        <dsp:cNvPr id="0" name=""/>
        <dsp:cNvSpPr/>
      </dsp:nvSpPr>
      <dsp:spPr>
        <a:xfrm rot="10800000">
          <a:off x="1682641" y="1033904"/>
          <a:ext cx="5890777" cy="79549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79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2"/>
              </a:solidFill>
              <a:sym typeface="Symbol"/>
            </a:rPr>
            <a:t> Koncentrace HDL-C: </a:t>
          </a:r>
          <a:r>
            <a:rPr lang="cs-CZ" sz="2100" b="1" kern="1200" dirty="0">
              <a:solidFill>
                <a:schemeClr val="bg2"/>
              </a:solidFill>
              <a:sym typeface="Symbol" panose="05050102010706020507" pitchFamily="18" charset="2"/>
            </a:rPr>
            <a:t> riziko KVO, CKD, DM</a:t>
          </a:r>
          <a:endParaRPr lang="cs-CZ" sz="2100" b="1" kern="1200" dirty="0">
            <a:solidFill>
              <a:schemeClr val="bg2"/>
            </a:solidFill>
          </a:endParaRPr>
        </a:p>
      </dsp:txBody>
      <dsp:txXfrm rot="10800000">
        <a:off x="1881515" y="1033904"/>
        <a:ext cx="5691903" cy="795496"/>
      </dsp:txXfrm>
    </dsp:sp>
    <dsp:sp modelId="{8D253C7C-98FC-4D94-B28D-1CCFBF9B98ED}">
      <dsp:nvSpPr>
        <dsp:cNvPr id="0" name=""/>
        <dsp:cNvSpPr/>
      </dsp:nvSpPr>
      <dsp:spPr>
        <a:xfrm>
          <a:off x="1284893" y="1033904"/>
          <a:ext cx="795496" cy="7954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6BCCC8-8650-4C7C-B287-62D610F5F987}">
      <dsp:nvSpPr>
        <dsp:cNvPr id="0" name=""/>
        <dsp:cNvSpPr/>
      </dsp:nvSpPr>
      <dsp:spPr>
        <a:xfrm rot="10800000">
          <a:off x="1682641" y="2066862"/>
          <a:ext cx="5890777" cy="79549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79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2"/>
              </a:solidFill>
              <a:sym typeface="Symbol" panose="05050102010706020507" pitchFamily="18" charset="2"/>
            </a:rPr>
            <a:t> Koncentrace HDL-C: nejsou ochranné, mohou  riziko KVO, CKD, DM</a:t>
          </a:r>
          <a:endParaRPr lang="cs-CZ" sz="2100" b="1" kern="1200" dirty="0">
            <a:solidFill>
              <a:schemeClr val="bg2"/>
            </a:solidFill>
          </a:endParaRPr>
        </a:p>
      </dsp:txBody>
      <dsp:txXfrm rot="10800000">
        <a:off x="1881515" y="2066862"/>
        <a:ext cx="5691903" cy="795496"/>
      </dsp:txXfrm>
    </dsp:sp>
    <dsp:sp modelId="{D1FF0C12-2F33-47CB-BF84-17C9253E1496}">
      <dsp:nvSpPr>
        <dsp:cNvPr id="0" name=""/>
        <dsp:cNvSpPr/>
      </dsp:nvSpPr>
      <dsp:spPr>
        <a:xfrm>
          <a:off x="1284893" y="2066862"/>
          <a:ext cx="795496" cy="7954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7B1F486-C365-4E5E-BE35-99518DB04213}">
      <dsp:nvSpPr>
        <dsp:cNvPr id="0" name=""/>
        <dsp:cNvSpPr/>
      </dsp:nvSpPr>
      <dsp:spPr>
        <a:xfrm rot="10800000">
          <a:off x="1519113" y="3163142"/>
          <a:ext cx="5890777" cy="79549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792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2"/>
              </a:solidFill>
            </a:rPr>
            <a:t>Nepoužívat poměry TC/HDL-C, LDL-C/HDL-C ke stanovení rizika</a:t>
          </a:r>
        </a:p>
      </dsp:txBody>
      <dsp:txXfrm rot="10800000">
        <a:off x="1717987" y="3163142"/>
        <a:ext cx="5691903" cy="795496"/>
      </dsp:txXfrm>
    </dsp:sp>
    <dsp:sp modelId="{E7BDC17D-FDFE-4E4C-9BBE-E6E80D9C5A01}">
      <dsp:nvSpPr>
        <dsp:cNvPr id="0" name=""/>
        <dsp:cNvSpPr/>
      </dsp:nvSpPr>
      <dsp:spPr>
        <a:xfrm>
          <a:off x="1284893" y="3099820"/>
          <a:ext cx="795496" cy="7954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1E91718-6186-4504-AF95-625363145DC0}">
      <dsp:nvSpPr>
        <dsp:cNvPr id="0" name=""/>
        <dsp:cNvSpPr/>
      </dsp:nvSpPr>
      <dsp:spPr>
        <a:xfrm rot="10800000">
          <a:off x="1519113" y="4133725"/>
          <a:ext cx="5890777" cy="79549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0792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2"/>
              </a:solidFill>
            </a:rPr>
            <a:t>Farmakoterapie ke zvýšení HDL-C není efektivní z hlediska ovlivnění </a:t>
          </a:r>
          <a:r>
            <a:rPr lang="cs-CZ" sz="2100" b="1" kern="1200" dirty="0" err="1">
              <a:solidFill>
                <a:schemeClr val="bg2"/>
              </a:solidFill>
            </a:rPr>
            <a:t>aterogeneze</a:t>
          </a:r>
          <a:endParaRPr lang="cs-CZ" sz="2100" b="1" kern="1200" dirty="0">
            <a:solidFill>
              <a:schemeClr val="bg2"/>
            </a:solidFill>
          </a:endParaRPr>
        </a:p>
      </dsp:txBody>
      <dsp:txXfrm rot="10800000">
        <a:off x="1717987" y="4133725"/>
        <a:ext cx="5691903" cy="795496"/>
      </dsp:txXfrm>
    </dsp:sp>
    <dsp:sp modelId="{79882238-6865-4E88-A4EA-9F3C0DC46DAA}">
      <dsp:nvSpPr>
        <dsp:cNvPr id="0" name=""/>
        <dsp:cNvSpPr/>
      </dsp:nvSpPr>
      <dsp:spPr>
        <a:xfrm>
          <a:off x="1284893" y="4132778"/>
          <a:ext cx="795496" cy="7954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70D67-60A6-4BDC-8BBD-AF9A0B250E40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2D68F-A323-4DAA-8C51-15FB27AFA0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55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linicaltrials.gov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linicaltrials.gov/ct2/show/NCT00239681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Background</a:t>
            </a:r>
            <a:br>
              <a:rPr lang="en-US" dirty="0"/>
            </a:br>
            <a:r>
              <a:rPr lang="en-US" dirty="0"/>
              <a:t>The prognostic importance of high-density lipoprotein cholesterol (HDL-C) as a modifiable risk factor of cardiovascular (CV) disease has been challenged. Our study was to explore the extent to which HDL-C levels are associated with non-cardiovascular risk factors and CV and non-CV mortality.</a:t>
            </a:r>
            <a:br>
              <a:rPr lang="en-US" dirty="0"/>
            </a:br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Our cohort was created by linking together m large population-based databases. Residents aged 40 to 105 years in 2008, who had no prior cardiac conditions or severe comorbidities were eligible for inclusion. The primary outcome was cause-specific mortality (CV, cancer, and others). Cox proportional hazard models were constructed to estimate the hazard ratios of death associated with pre-specified HDL-C strata. Analyses were adjusted for age, income, non HDL-C levels, cardiac risk factors, and comorbidities, and stratified by sex.</a:t>
            </a:r>
            <a:br>
              <a:rPr lang="en-US" dirty="0"/>
            </a:br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Among the 631,762 individuals, their mean age was 57.2 years, 55.4% were women, and mean HDL-C level was 55.2 mg/</a:t>
            </a:r>
            <a:r>
              <a:rPr lang="en-US" dirty="0" err="1"/>
              <a:t>dL</a:t>
            </a:r>
            <a:r>
              <a:rPr lang="en-US" dirty="0"/>
              <a:t>. There were 17,952 deaths from any causes during a mean follow-up of 4.9 ± 0.4 years. Individuals with lower HDL-C levels were more likely to be at lower income, have unhealthy lifestyle, suboptimal cholesterol profile, more cardiac risk factors, and medical comorbidities. Low HDL-C levels were associated with higher hazards of CV, cancer, and other mortality (Figure). The dose-response associations between HDL-C levels and outcomes was non-linear, whereby patients whose HDL-C levels were very low and very high experienced a greater hazards of death than those whose HDL-C levels fell within intermediate HDL-C levels (41 - 80 mg/</a:t>
            </a:r>
            <a:r>
              <a:rPr lang="en-US" dirty="0" err="1"/>
              <a:t>dL</a:t>
            </a:r>
            <a:r>
              <a:rPr lang="en-US" dirty="0"/>
              <a:t> in men; 51 - 90 mg/</a:t>
            </a:r>
            <a:r>
              <a:rPr lang="en-US" dirty="0" err="1"/>
              <a:t>dL</a:t>
            </a:r>
            <a:r>
              <a:rPr lang="en-US" dirty="0"/>
              <a:t> in women).</a:t>
            </a:r>
            <a:br>
              <a:rPr lang="en-US" dirty="0"/>
            </a:br>
            <a:r>
              <a:rPr lang="en-US" dirty="0"/>
              <a:t>Conclusions</a:t>
            </a:r>
            <a:br>
              <a:rPr lang="en-US" dirty="0"/>
            </a:br>
            <a:r>
              <a:rPr lang="en-US" dirty="0"/>
              <a:t>Individuals with low HDL-C levels were independently associated higher risk of CV and non-CV mortality. Complex associations between HDL-C levels and non-cardiac factors, and cause-specific mortality suggest it is a heavily confounded measure, which undermines the validity of making causal-inferences with cardiovascular disease.</a:t>
            </a:r>
            <a:endParaRPr lang="en-GB" altLang="cs-CZ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98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Background</a:t>
            </a:r>
            <a:br>
              <a:rPr lang="en-US" dirty="0"/>
            </a:br>
            <a:r>
              <a:rPr lang="en-US" dirty="0"/>
              <a:t>The prognostic importance of high-density lipoprotein cholesterol (HDL-C) as a modifiable risk factor of cardiovascular (CV) disease has been challenged. Our study was to explore the extent to which HDL-C levels are associated with non-cardiovascular risk factors and CV and non-CV mortality.</a:t>
            </a:r>
            <a:br>
              <a:rPr lang="en-US" dirty="0"/>
            </a:br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Our cohort was created by linking together m large population-based databases. Residents aged 40 to 105 years in 2008, who had no prior cardiac conditions or severe comorbidities were eligible for inclusion. The primary outcome was cause-specific mortality (CV, cancer, and others). Cox proportional hazard models were constructed to estimate the hazard ratios of death associated with pre-specified HDL-C strata. Analyses were adjusted for age, income, non HDL-C levels, cardiac risk factors, and comorbidities, and stratified by sex.</a:t>
            </a:r>
            <a:br>
              <a:rPr lang="en-US" dirty="0"/>
            </a:br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Among the 631,762 individuals, their mean age was 57.2 years, 55.4% were women, and mean HDL-C level was 55.2 mg/</a:t>
            </a:r>
            <a:r>
              <a:rPr lang="en-US" dirty="0" err="1"/>
              <a:t>dL</a:t>
            </a:r>
            <a:r>
              <a:rPr lang="en-US" dirty="0"/>
              <a:t>. There were 17,952 deaths from any causes during a mean follow-up of 4.9 ± 0.4 years. Individuals with lower HDL-C levels were more likely to be at lower income, have unhealthy lifestyle, suboptimal cholesterol profile, more cardiac risk factors, and medical comorbidities. Low HDL-C levels were associated with higher hazards of CV, cancer, and other mortality (Figure). The dose-response associations between HDL-C levels and outcomes was non-linear, whereby patients whose HDL-C levels were very low and very high experienced a greater hazards of death than those whose HDL-C levels fell within intermediate HDL-C levels (41 - 80 mg/</a:t>
            </a:r>
            <a:r>
              <a:rPr lang="en-US" dirty="0" err="1"/>
              <a:t>dL</a:t>
            </a:r>
            <a:r>
              <a:rPr lang="en-US" dirty="0"/>
              <a:t> in men; 51 - 90 mg/</a:t>
            </a:r>
            <a:r>
              <a:rPr lang="en-US" dirty="0" err="1"/>
              <a:t>dL</a:t>
            </a:r>
            <a:r>
              <a:rPr lang="en-US" dirty="0"/>
              <a:t> in women).</a:t>
            </a:r>
            <a:br>
              <a:rPr lang="en-US" dirty="0"/>
            </a:br>
            <a:r>
              <a:rPr lang="en-US" dirty="0"/>
              <a:t>Conclusions</a:t>
            </a:r>
            <a:br>
              <a:rPr lang="en-US" dirty="0"/>
            </a:br>
            <a:r>
              <a:rPr lang="en-US" dirty="0"/>
              <a:t>Individuals with low HDL-C levels were independently associated higher risk of CV and non-CV mortality. Complex associations between HDL-C levels and non-cardiac factors, and cause-specific mortality suggest it is a heavily confounded measure, which undermines the validity of making causal-inferences with cardiovascular disease.</a:t>
            </a:r>
            <a:endParaRPr lang="en-GB" altLang="cs-CZ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48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Background</a:t>
            </a:r>
            <a:br>
              <a:rPr lang="en-US" dirty="0"/>
            </a:br>
            <a:r>
              <a:rPr lang="en-US" dirty="0"/>
              <a:t>The prognostic importance of high-density lipoprotein cholesterol (HDL-C) as a modifiable risk factor of cardiovascular (CV) disease has been challenged. Our study was to explore the extent to which HDL-C levels are associated with non-cardiovascular risk factors and CV and non-CV mortality.</a:t>
            </a:r>
            <a:br>
              <a:rPr lang="en-US" dirty="0"/>
            </a:br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Our cohort was created by linking together m large population-based databases. Residents aged 40 to 105 years in 2008, who had no prior cardiac conditions or severe comorbidities were eligible for inclusion. The primary outcome was cause-specific mortality (CV, cancer, and others). Cox proportional hazard models were constructed to estimate the hazard ratios of death associated with pre-specified HDL-C strata. Analyses were adjusted for age, income, non HDL-C levels, cardiac risk factors, and comorbidities, and stratified by sex.</a:t>
            </a:r>
            <a:br>
              <a:rPr lang="en-US" dirty="0"/>
            </a:br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Among the 631,762 individuals, their mean age was 57.2 years, 55.4% were women, and mean HDL-C level was 55.2 mg/</a:t>
            </a:r>
            <a:r>
              <a:rPr lang="en-US" dirty="0" err="1"/>
              <a:t>dL</a:t>
            </a:r>
            <a:r>
              <a:rPr lang="en-US" dirty="0"/>
              <a:t>. There were 17,952 deaths from any causes during a mean follow-up of 4.9 ± 0.4 years. Individuals with lower HDL-C levels were more likely to be at lower income, have unhealthy lifestyle, suboptimal cholesterol profile, more cardiac risk factors, and medical comorbidities. Low HDL-C levels were associated with higher hazards of CV, cancer, and other mortality (Figure). The dose-response associations between HDL-C levels and outcomes was non-linear, whereby patients whose HDL-C levels were very low and very high experienced a greater hazards of death than those whose HDL-C levels fell within intermediate HDL-C levels (41 - 80 mg/</a:t>
            </a:r>
            <a:r>
              <a:rPr lang="en-US" dirty="0" err="1"/>
              <a:t>dL</a:t>
            </a:r>
            <a:r>
              <a:rPr lang="en-US" dirty="0"/>
              <a:t> in men; 51 - 90 mg/</a:t>
            </a:r>
            <a:r>
              <a:rPr lang="en-US" dirty="0" err="1"/>
              <a:t>dL</a:t>
            </a:r>
            <a:r>
              <a:rPr lang="en-US" dirty="0"/>
              <a:t> in women).</a:t>
            </a:r>
            <a:br>
              <a:rPr lang="en-US" dirty="0"/>
            </a:br>
            <a:r>
              <a:rPr lang="en-US" dirty="0"/>
              <a:t>Conclusions</a:t>
            </a:r>
            <a:br>
              <a:rPr lang="en-US" dirty="0"/>
            </a:br>
            <a:r>
              <a:rPr lang="en-US" dirty="0"/>
              <a:t>Individuals with low HDL-C levels were independently associated higher risk of CV and non-CV mortality. Complex associations between HDL-C levels and non-cardiac factors, and cause-specific mortality suggest it is a heavily confounded measure, which undermines the validity of making causal-inferences with cardiovascular disease.</a:t>
            </a:r>
            <a:endParaRPr lang="en-GB" altLang="cs-CZ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10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cs-CZ">
                <a:latin typeface="Arial" panose="020B0604020202020204" pitchFamily="34" charset="0"/>
                <a:cs typeface="msgothic" charset="0"/>
              </a:rPr>
              <a:t>Calibration showing predicted vs. observed events. Both the original SCORE and the new SCORE-HDL models overestimated risk for fatal cardiovascular disease compared with Kaplan–Meier adjusted observed events. The straight line indicates perfect calibration (predicted events = observed events). Data represent men and women combined after 7 years of follow-up. SCORE, Systematic COronary Risk Evaluation; HDL, high-density lipoprotein.</a:t>
            </a:r>
          </a:p>
        </p:txBody>
      </p:sp>
    </p:spTree>
    <p:extLst>
      <p:ext uri="{BB962C8B-B14F-4D97-AF65-F5344CB8AC3E}">
        <p14:creationId xmlns:p14="http://schemas.microsoft.com/office/powerpoint/2010/main" val="1858101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cs-CZ">
                <a:latin typeface="Arial" panose="020B0604020202020204" pitchFamily="34" charset="0"/>
                <a:cs typeface="msgothic" charset="0"/>
              </a:rPr>
              <a:t>Calibration showing predicted vs. observed events. Both the original SCORE and the new SCORE-HDL models overestimated risk for fatal cardiovascular disease compared with Kaplan–Meier adjusted observed events. The straight line indicates perfect calibration (predicted events = observed events). Data represent men and women combined after 7 years of follow-up. SCORE, Systematic COronary Risk Evaluation; HDL, high-density lipoprotein.</a:t>
            </a:r>
          </a:p>
        </p:txBody>
      </p:sp>
    </p:spTree>
    <p:extLst>
      <p:ext uri="{BB962C8B-B14F-4D97-AF65-F5344CB8AC3E}">
        <p14:creationId xmlns:p14="http://schemas.microsoft.com/office/powerpoint/2010/main" val="3088219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cs-CZ">
                <a:latin typeface="Arial" panose="020B0604020202020204" pitchFamily="34" charset="0"/>
                <a:cs typeface="msgothic" charset="0"/>
              </a:rPr>
              <a:t>Calibration showing predicted vs. observed events. Both the original SCORE and the new SCORE-HDL models overestimated risk for fatal cardiovascular disease compared with Kaplan–Meier adjusted observed events. The straight line indicates perfect calibration (predicted events = observed events). Data represent men and women combined after 7 years of follow-up. SCORE, Systematic COronary Risk Evaluation; HDL, high-density lipoprotein.</a:t>
            </a:r>
          </a:p>
        </p:txBody>
      </p:sp>
    </p:spTree>
    <p:extLst>
      <p:ext uri="{BB962C8B-B14F-4D97-AF65-F5344CB8AC3E}">
        <p14:creationId xmlns:p14="http://schemas.microsoft.com/office/powerpoint/2010/main" val="1041244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fld id="{3508059F-B145-4CD8-899C-3F910F1DCC87}" type="slidenum">
              <a:rPr lang="en-US" sz="1200" b="0" smtClean="0">
                <a:latin typeface="Arial" pitchFamily="34" charset="0"/>
              </a:rPr>
              <a:pPr eaLnBrk="1" hangingPunct="1"/>
              <a:t>28</a:t>
            </a:fld>
            <a:endParaRPr lang="en-US" sz="1200" b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30999AD-D460-4A15-85AD-3B9371EB7E27}" type="slidenum">
              <a:rPr lang="en-US" sz="1200" smtClean="0"/>
              <a:pPr eaLnBrk="1" hangingPunct="1"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90013C-DF12-4D8E-B438-F876BFEEBA05}" type="slidenum"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Background</a:t>
            </a:r>
            <a:br>
              <a:rPr lang="en-US" dirty="0"/>
            </a:br>
            <a:r>
              <a:rPr lang="en-US" dirty="0"/>
              <a:t>The prognostic importance of high-density lipoprotein cholesterol (HDL-C) as a modifiable risk factor of cardiovascular (CV) disease has been challenged. Our study was to explore the extent to which HDL-C levels are associated with non-cardiovascular risk factors and CV and non-CV mortality.</a:t>
            </a:r>
            <a:br>
              <a:rPr lang="en-US" dirty="0"/>
            </a:br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Our cohort was created by linking together m large population-based databases. Residents aged 40 to 105 years in 2008, who had no prior cardiac conditions or severe comorbidities were eligible for inclusion. The primary outcome was cause-specific mortality (CV, cancer, and others). Cox proportional hazard models were constructed to estimate the hazard ratios of death associated with pre-specified HDL-C strata. Analyses were adjusted for age, income, non HDL-C levels, cardiac risk factors, and comorbidities, and stratified by sex.</a:t>
            </a:r>
            <a:br>
              <a:rPr lang="en-US" dirty="0"/>
            </a:br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Among the 631,762 individuals, their mean age was 57.2 years, 55.4% were women, and mean HDL-C level was 55.2 mg/</a:t>
            </a:r>
            <a:r>
              <a:rPr lang="en-US" dirty="0" err="1"/>
              <a:t>dL</a:t>
            </a:r>
            <a:r>
              <a:rPr lang="en-US" dirty="0"/>
              <a:t>. There were 17,952 deaths from any causes during a mean follow-up of 4.9 ± 0.4 years. Individuals with lower HDL-C levels were more likely to be at lower income, have unhealthy lifestyle, suboptimal cholesterol profile, more cardiac risk factors, and medical comorbidities. Low HDL-C levels were associated with higher hazards of CV, cancer, and other mortality (Figure). The dose-response associations between HDL-C levels and outcomes was non-linear, whereby patients whose HDL-C levels were very low and very high experienced a greater hazards of death than those whose HDL-C levels fell within intermediate HDL-C levels (41 - 80 mg/</a:t>
            </a:r>
            <a:r>
              <a:rPr lang="en-US" dirty="0" err="1"/>
              <a:t>dL</a:t>
            </a:r>
            <a:r>
              <a:rPr lang="en-US" dirty="0"/>
              <a:t> in men; 51 - 90 mg/</a:t>
            </a:r>
            <a:r>
              <a:rPr lang="en-US" dirty="0" err="1"/>
              <a:t>dL</a:t>
            </a:r>
            <a:r>
              <a:rPr lang="en-US" dirty="0"/>
              <a:t> in women).</a:t>
            </a:r>
            <a:br>
              <a:rPr lang="en-US" dirty="0"/>
            </a:br>
            <a:r>
              <a:rPr lang="en-US" dirty="0"/>
              <a:t>Conclusions</a:t>
            </a:r>
            <a:br>
              <a:rPr lang="en-US" dirty="0"/>
            </a:br>
            <a:r>
              <a:rPr lang="en-US" dirty="0"/>
              <a:t>Individuals with low HDL-C levels were independently associated higher risk of CV and non-CV mortality. Complex associations between HDL-C levels and non-cardiac factors, and cause-specific mortality suggest it is a heavily confounded measure, which undermines the validity of making causal-inferences with cardiovascular disease.</a:t>
            </a:r>
            <a:endParaRPr lang="en-GB" altLang="cs-CZ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97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Background</a:t>
            </a:r>
            <a:br>
              <a:rPr lang="en-US" dirty="0"/>
            </a:br>
            <a:r>
              <a:rPr lang="en-US" dirty="0"/>
              <a:t>The prognostic importance of high-density lipoprotein cholesterol (HDL-C) as a modifiable risk factor of cardiovascular (CV) disease has been challenged. Our study was to explore the extent to which HDL-C levels are associated with non-cardiovascular risk factors and CV and non-CV mortality.</a:t>
            </a:r>
            <a:br>
              <a:rPr lang="en-US" dirty="0"/>
            </a:br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Our cohort was created by linking together m large population-based databases. Residents aged 40 to 105 years in 2008, who had no prior cardiac conditions or severe comorbidities were eligible for inclusion. The primary outcome was cause-specific mortality (CV, cancer, and others). Cox proportional hazard models were constructed to estimate the hazard ratios of death associated with pre-specified HDL-C strata. Analyses were adjusted for age, income, non HDL-C levels, cardiac risk factors, and comorbidities, and stratified by sex.</a:t>
            </a:r>
            <a:br>
              <a:rPr lang="en-US" dirty="0"/>
            </a:br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Among the 631,762 individuals, their mean age was 57.2 years, 55.4% were women, and mean HDL-C level was 55.2 mg/</a:t>
            </a:r>
            <a:r>
              <a:rPr lang="en-US" dirty="0" err="1"/>
              <a:t>dL</a:t>
            </a:r>
            <a:r>
              <a:rPr lang="en-US" dirty="0"/>
              <a:t>. There were 17,952 deaths from any causes during a mean follow-up of 4.9 ± 0.4 years. Individuals with lower HDL-C levels were more likely to be at lower income, have unhealthy lifestyle, suboptimal cholesterol profile, more cardiac risk factors, and medical comorbidities. Low HDL-C levels were associated with higher hazards of CV, cancer, and other mortality (Figure). The dose-response associations between HDL-C levels and outcomes was non-linear, whereby patients whose HDL-C levels were very low and very high experienced a greater hazards of death than those whose HDL-C levels fell within intermediate HDL-C levels (41 - 80 mg/</a:t>
            </a:r>
            <a:r>
              <a:rPr lang="en-US" dirty="0" err="1"/>
              <a:t>dL</a:t>
            </a:r>
            <a:r>
              <a:rPr lang="en-US" dirty="0"/>
              <a:t> in men; 51 - 90 mg/</a:t>
            </a:r>
            <a:r>
              <a:rPr lang="en-US" dirty="0" err="1"/>
              <a:t>dL</a:t>
            </a:r>
            <a:r>
              <a:rPr lang="en-US" dirty="0"/>
              <a:t> in women).</a:t>
            </a:r>
            <a:br>
              <a:rPr lang="en-US" dirty="0"/>
            </a:br>
            <a:r>
              <a:rPr lang="en-US" dirty="0"/>
              <a:t>Conclusions</a:t>
            </a:r>
            <a:br>
              <a:rPr lang="en-US" dirty="0"/>
            </a:br>
            <a:r>
              <a:rPr lang="en-US" dirty="0"/>
              <a:t>Individuals with low HDL-C levels were independently associated higher risk of CV and non-CV mortality. Complex associations between HDL-C levels and non-cardiac factors, and cause-specific mortality suggest it is a heavily confounded measure, which undermines the validity of making causal-inferences with cardiovascular disease.</a:t>
            </a:r>
            <a:endParaRPr lang="en-GB" altLang="cs-CZ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5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773113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21984B49-14F2-4DE0-8C6F-2EA966DAD99F}" type="slidenum">
              <a:rPr lang="en-CA" sz="1000" b="0" smtClean="0">
                <a:latin typeface="Times New Roman" pitchFamily="18" charset="0"/>
              </a:rPr>
              <a:pPr/>
              <a:t>11</a:t>
            </a:fld>
            <a:endParaRPr lang="en-CA" sz="1000" b="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 dirty="0"/>
              <a:t>Meeting Comments</a:t>
            </a:r>
          </a:p>
          <a:p>
            <a:r>
              <a:rPr lang="en-GB" altLang="en-US" dirty="0"/>
              <a:t>- Modified and reviewed - possible changes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Background</a:t>
            </a:r>
            <a:br>
              <a:rPr lang="en-US" dirty="0"/>
            </a:br>
            <a:r>
              <a:rPr lang="en-US" dirty="0"/>
              <a:t>The prognostic importance of high-density lipoprotein cholesterol (HDL-C) as a modifiable risk factor of cardiovascular (CV) disease has been challenged. Our study was to explore the extent to which HDL-C levels are associated with non-cardiovascular risk factors and CV and non-CV mortality.</a:t>
            </a:r>
            <a:br>
              <a:rPr lang="en-US" dirty="0"/>
            </a:br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Our cohort was created by linking together m large population-based databases. Residents aged 40 to 105 years in 2008, who had no prior cardiac conditions or severe comorbidities were eligible for inclusion. The primary outcome was cause-specific mortality (CV, cancer, and others). Cox proportional hazard models were constructed to estimate the hazard ratios of death associated with pre-specified HDL-C strata. Analyses were adjusted for age, income, non HDL-C levels, cardiac risk factors, and comorbidities, and stratified by sex.</a:t>
            </a:r>
            <a:br>
              <a:rPr lang="en-US" dirty="0"/>
            </a:br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Among the 631,762 individuals, their mean age was 57.2 years, 55.4% were women, and mean HDL-C level was 55.2 mg/</a:t>
            </a:r>
            <a:r>
              <a:rPr lang="en-US" dirty="0" err="1"/>
              <a:t>dL</a:t>
            </a:r>
            <a:r>
              <a:rPr lang="en-US" dirty="0"/>
              <a:t>. There were 17,952 deaths from any causes during a mean follow-up of 4.9 ± 0.4 years. Individuals with lower HDL-C levels were more likely to be at lower income, have unhealthy lifestyle, suboptimal cholesterol profile, more cardiac risk factors, and medical comorbidities. Low HDL-C levels were associated with higher hazards of CV, cancer, and other mortality (Figure). The dose-response associations between HDL-C levels and outcomes was non-linear, whereby patients whose HDL-C levels were very low and very high experienced a greater hazards of death than those whose HDL-C levels fell within intermediate HDL-C levels (41 - 80 mg/</a:t>
            </a:r>
            <a:r>
              <a:rPr lang="en-US" dirty="0" err="1"/>
              <a:t>dL</a:t>
            </a:r>
            <a:r>
              <a:rPr lang="en-US" dirty="0"/>
              <a:t> in men; 51 - 90 mg/</a:t>
            </a:r>
            <a:r>
              <a:rPr lang="en-US" dirty="0" err="1"/>
              <a:t>dL</a:t>
            </a:r>
            <a:r>
              <a:rPr lang="en-US" dirty="0"/>
              <a:t> in women).</a:t>
            </a:r>
            <a:br>
              <a:rPr lang="en-US" dirty="0"/>
            </a:br>
            <a:r>
              <a:rPr lang="en-US" dirty="0"/>
              <a:t>Conclusions</a:t>
            </a:r>
            <a:br>
              <a:rPr lang="en-US" dirty="0"/>
            </a:br>
            <a:r>
              <a:rPr lang="en-US" dirty="0"/>
              <a:t>Individuals with low HDL-C levels were independently associated higher risk of CV and non-CV mortality. Complex associations between HDL-C levels and non-cardiac factors, and cause-specific mortality suggest it is a heavily confounded measure, which undermines the validity of making causal-inferences with cardiovascular disease.</a:t>
            </a:r>
            <a:endParaRPr lang="en-GB" altLang="cs-CZ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3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HDL-cholesterol concentrations are inversely associated with occurrence of cardiovascular events. We addressed, using the JUPITER trial cohort, whether this association remains when LDL-cholesterol concentrations are reduced to the very low ranges with high-dose statin treatment.</a:t>
            </a:r>
          </a:p>
          <a:p>
            <a:r>
              <a:rPr lang="en-US" b="1" dirty="0"/>
              <a:t>Methods</a:t>
            </a:r>
          </a:p>
          <a:p>
            <a:r>
              <a:rPr lang="en-US" dirty="0"/>
              <a:t>Participants in the </a:t>
            </a:r>
            <a:r>
              <a:rPr lang="en-US" dirty="0" err="1"/>
              <a:t>randomised</a:t>
            </a:r>
            <a:r>
              <a:rPr lang="en-US" dirty="0"/>
              <a:t> placebo-controlled JUPITER trial were adults without diabetes or previous cardiovascular disease, and had baseline concentrations of LDL cholesterol of less than 3·37 mmol/L and high-sensitivity C-reactive protein of 2 mg/L or more. Participants were randomly allocated by a computer-generated sequence to receive </a:t>
            </a:r>
            <a:r>
              <a:rPr lang="en-US" dirty="0" err="1"/>
              <a:t>rosuvastatin</a:t>
            </a:r>
            <a:r>
              <a:rPr lang="en-US" dirty="0"/>
              <a:t> 20 mg per day or placebo, with participants and adjudicators masked to treatment assignment. In the present analysis, we divided the participants into quartiles of HDL-cholesterol or </a:t>
            </a:r>
            <a:r>
              <a:rPr lang="en-US" dirty="0" err="1"/>
              <a:t>apolipoprotein</a:t>
            </a:r>
            <a:r>
              <a:rPr lang="en-US" dirty="0"/>
              <a:t> A1 and sought evidence of association between these quartiles and the JUPITER primary endpoint of first non-fatal myocardial infarction or stroke, </a:t>
            </a:r>
            <a:r>
              <a:rPr lang="en-US" dirty="0" err="1"/>
              <a:t>hospitalisation</a:t>
            </a:r>
            <a:r>
              <a:rPr lang="en-US" dirty="0"/>
              <a:t> for unstable angina, arterial </a:t>
            </a:r>
            <a:r>
              <a:rPr lang="en-US" dirty="0" err="1"/>
              <a:t>revascularisation</a:t>
            </a:r>
            <a:r>
              <a:rPr lang="en-US" dirty="0"/>
              <a:t>, or cardiovascular death. This trial is registered with </a:t>
            </a:r>
            <a:r>
              <a:rPr lang="en-US" dirty="0">
                <a:hlinkClick r:id="rId3"/>
              </a:rPr>
              <a:t>ClinicalTrials.gov</a:t>
            </a:r>
            <a:r>
              <a:rPr lang="en-US" dirty="0"/>
              <a:t>, number </a:t>
            </a:r>
            <a:r>
              <a:rPr lang="en-US" dirty="0">
                <a:hlinkClick r:id="rId4"/>
              </a:rPr>
              <a:t>NCT00239681</a:t>
            </a:r>
            <a:r>
              <a:rPr lang="en-US" dirty="0"/>
              <a:t>.</a:t>
            </a:r>
          </a:p>
          <a:p>
            <a:r>
              <a:rPr lang="en-US" b="1" dirty="0"/>
              <a:t>Findings</a:t>
            </a:r>
          </a:p>
          <a:p>
            <a:r>
              <a:rPr lang="en-US" dirty="0"/>
              <a:t>For 17 802 patients in the JUPITER trial, </a:t>
            </a:r>
            <a:r>
              <a:rPr lang="en-US" dirty="0" err="1"/>
              <a:t>rosuvastatin</a:t>
            </a:r>
            <a:r>
              <a:rPr lang="en-US" dirty="0"/>
              <a:t> 20 mg per day reduced the incidence of the primary endpoint by 44% (p&lt;0·0001). In 8901 (50%) patients given placebo (who had a median on-treatment LDL-cholesterol concentration of 2·80 mmol/L [IQR 2·43—3·24]), HDL-cholesterol concentrations were inversely related to vascular risk both at baseline (top quartile </a:t>
            </a:r>
            <a:r>
              <a:rPr lang="en-US" i="1" dirty="0" err="1"/>
              <a:t>vs</a:t>
            </a:r>
            <a:r>
              <a:rPr lang="en-US" dirty="0"/>
              <a:t> bottom quartile hazard ratio [HR] 0·54, 95% CI 0·35—0·83, p=0·0039) and on-treatment (0·55, 0·35—0·87, p=0·0047). By contrast, among the 8900 (50%) patients given </a:t>
            </a:r>
            <a:r>
              <a:rPr lang="en-US" dirty="0" err="1"/>
              <a:t>rosuvastatin</a:t>
            </a:r>
            <a:r>
              <a:rPr lang="en-US" dirty="0"/>
              <a:t> 20 mg (who had a median on-treatment LDL-cholesterol concentration of 1·42 mmol/L [IQR 1·14—1·86]), no significant relationships were noted between quartiles of HDL-cholesterol concentration and vascular risk either at baseline (1·12, 0·62—2·03, p=0·82) or on-treatment (1·03, 0·57—1·87, p=0·97). Our analyses for </a:t>
            </a:r>
            <a:r>
              <a:rPr lang="en-US" dirty="0" err="1"/>
              <a:t>apolipoprotein</a:t>
            </a:r>
            <a:r>
              <a:rPr lang="en-US" dirty="0"/>
              <a:t> A1 showed an equivalent strong relation to frequency of primary outcomes in the placebo group but little association in the </a:t>
            </a:r>
            <a:r>
              <a:rPr lang="en-US" dirty="0" err="1"/>
              <a:t>rosuvastatin</a:t>
            </a:r>
            <a:r>
              <a:rPr lang="en-US" dirty="0"/>
              <a:t> group.</a:t>
            </a:r>
          </a:p>
          <a:p>
            <a:r>
              <a:rPr lang="en-US" b="1" dirty="0"/>
              <a:t>Interpretation</a:t>
            </a:r>
          </a:p>
          <a:p>
            <a:r>
              <a:rPr lang="en-US" dirty="0"/>
              <a:t>Although measurement of HDL-cholesterol concentration is useful as part of initial cardiovascular risk assessment, HDL-cholesterol concentrations are not predictive of residual vascular risk among patients treated with potent statin therapy who attain very low concentrations of LDL cholesterol.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D68F-A323-4DAA-8C51-15FB27AFA0F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017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773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defTabSz="773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defTabSz="773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defTabSz="773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defTabSz="773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38F224-4C8F-410D-AD6B-F0853A5CFB5C}" type="slidenum">
              <a:rPr lang="cs-CZ" altLang="cs-CZ" sz="10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cs-CZ" altLang="cs-CZ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83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Background</a:t>
            </a:r>
            <a:br>
              <a:rPr lang="en-US" dirty="0"/>
            </a:br>
            <a:r>
              <a:rPr lang="en-US" dirty="0"/>
              <a:t>The prognostic importance of high-density lipoprotein cholesterol (HDL-C) as a modifiable risk factor of cardiovascular (CV) disease has been challenged. Our study was to explore the extent to which HDL-C levels are associated with non-cardiovascular risk factors and CV and non-CV mortality.</a:t>
            </a:r>
            <a:br>
              <a:rPr lang="en-US" dirty="0"/>
            </a:br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Our cohort was created by linking together m large population-based databases. Residents aged 40 to 105 years in 2008, who had no prior cardiac conditions or severe comorbidities were eligible for inclusion. The primary outcome was cause-specific mortality (CV, cancer, and others). Cox proportional hazard models were constructed to estimate the hazard ratios of death associated with pre-specified HDL-C strata. Analyses were adjusted for age, income, non HDL-C levels, cardiac risk factors, and comorbidities, and stratified by sex.</a:t>
            </a:r>
            <a:br>
              <a:rPr lang="en-US" dirty="0"/>
            </a:br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Among the 631,762 individuals, their mean age was 57.2 years, 55.4% were women, and mean HDL-C level was 55.2 mg/</a:t>
            </a:r>
            <a:r>
              <a:rPr lang="en-US" dirty="0" err="1"/>
              <a:t>dL</a:t>
            </a:r>
            <a:r>
              <a:rPr lang="en-US" dirty="0"/>
              <a:t>. There were 17,952 deaths from any causes during a mean follow-up of 4.9 ± 0.4 years. Individuals with lower HDL-C levels were more likely to be at lower income, have unhealthy lifestyle, suboptimal cholesterol profile, more cardiac risk factors, and medical comorbidities. Low HDL-C levels were associated with higher hazards of CV, cancer, and other mortality (Figure). The dose-response associations between HDL-C levels and outcomes was non-linear, whereby patients whose HDL-C levels were very low and very high experienced a greater hazards of death than those whose HDL-C levels fell within intermediate HDL-C levels (41 - 80 mg/</a:t>
            </a:r>
            <a:r>
              <a:rPr lang="en-US" dirty="0" err="1"/>
              <a:t>dL</a:t>
            </a:r>
            <a:r>
              <a:rPr lang="en-US" dirty="0"/>
              <a:t> in men; 51 - 90 mg/</a:t>
            </a:r>
            <a:r>
              <a:rPr lang="en-US" dirty="0" err="1"/>
              <a:t>dL</a:t>
            </a:r>
            <a:r>
              <a:rPr lang="en-US" dirty="0"/>
              <a:t> in women).</a:t>
            </a:r>
            <a:br>
              <a:rPr lang="en-US" dirty="0"/>
            </a:br>
            <a:r>
              <a:rPr lang="en-US" dirty="0"/>
              <a:t>Conclusions</a:t>
            </a:r>
            <a:br>
              <a:rPr lang="en-US" dirty="0"/>
            </a:br>
            <a:r>
              <a:rPr lang="en-US" dirty="0"/>
              <a:t>Individuals with low HDL-C levels were independently associated higher risk of CV and non-CV mortality. Complex associations between HDL-C levels and non-cardiac factors, and cause-specific mortality suggest it is a heavily confounded measure, which undermines the validity of making causal-inferences with cardiovascular disease.</a:t>
            </a:r>
            <a:endParaRPr lang="en-GB" altLang="cs-CZ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70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/>
              <a:t>Background</a:t>
            </a:r>
            <a:br>
              <a:rPr lang="en-US" dirty="0"/>
            </a:br>
            <a:r>
              <a:rPr lang="en-US" dirty="0"/>
              <a:t>The prognostic importance of high-density lipoprotein cholesterol (HDL-C) as a modifiable risk factor of cardiovascular (CV) disease has been challenged. Our study was to explore the extent to which HDL-C levels are associated with non-cardiovascular risk factors and CV and non-CV mortality.</a:t>
            </a:r>
            <a:br>
              <a:rPr lang="en-US" dirty="0"/>
            </a:br>
            <a:r>
              <a:rPr lang="en-US" dirty="0"/>
              <a:t>Methods</a:t>
            </a:r>
            <a:br>
              <a:rPr lang="en-US" dirty="0"/>
            </a:br>
            <a:r>
              <a:rPr lang="en-US" dirty="0"/>
              <a:t>Our cohort was created by linking together m large population-based databases. Residents aged 40 to 105 years in 2008, who had no prior cardiac conditions or severe comorbidities were eligible for inclusion. The primary outcome was cause-specific mortality (CV, cancer, and others). Cox proportional hazard models were constructed to estimate the hazard ratios of death associated with pre-specified HDL-C strata. Analyses were adjusted for age, income, non HDL-C levels, cardiac risk factors, and comorbidities, and stratified by sex.</a:t>
            </a:r>
            <a:br>
              <a:rPr lang="en-US" dirty="0"/>
            </a:br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Among the 631,762 individuals, their mean age was 57.2 years, 55.4% were women, and mean HDL-C level was 55.2 mg/</a:t>
            </a:r>
            <a:r>
              <a:rPr lang="en-US" dirty="0" err="1"/>
              <a:t>dL</a:t>
            </a:r>
            <a:r>
              <a:rPr lang="en-US" dirty="0"/>
              <a:t>. There were 17,952 deaths from any causes during a mean follow-up of 4.9 ± 0.4 years. Individuals with lower HDL-C levels were more likely to be at lower income, have unhealthy lifestyle, suboptimal cholesterol profile, more cardiac risk factors, and medical comorbidities. Low HDL-C levels were associated with higher hazards of CV, cancer, and other mortality (Figure). The dose-response associations between HDL-C levels and outcomes was non-linear, whereby patients whose HDL-C levels were very low and very high experienced a greater hazards of death than those whose HDL-C levels fell within intermediate HDL-C levels (41 - 80 mg/</a:t>
            </a:r>
            <a:r>
              <a:rPr lang="en-US" dirty="0" err="1"/>
              <a:t>dL</a:t>
            </a:r>
            <a:r>
              <a:rPr lang="en-US" dirty="0"/>
              <a:t> in men; 51 - 90 mg/</a:t>
            </a:r>
            <a:r>
              <a:rPr lang="en-US" dirty="0" err="1"/>
              <a:t>dL</a:t>
            </a:r>
            <a:r>
              <a:rPr lang="en-US" dirty="0"/>
              <a:t> in women).</a:t>
            </a:r>
            <a:br>
              <a:rPr lang="en-US" dirty="0"/>
            </a:br>
            <a:r>
              <a:rPr lang="en-US" dirty="0"/>
              <a:t>Conclusions</a:t>
            </a:r>
            <a:br>
              <a:rPr lang="en-US" dirty="0"/>
            </a:br>
            <a:r>
              <a:rPr lang="en-US" dirty="0"/>
              <a:t>Individuals with low HDL-C levels were independently associated higher risk of CV and non-CV mortality. Complex associations between HDL-C levels and non-cardiac factors, and cause-specific mortality suggest it is a heavily confounded measure, which undermines the validity of making causal-inferences with cardiovascular disease.</a:t>
            </a:r>
            <a:endParaRPr lang="en-GB" altLang="cs-CZ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3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08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7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67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6021388"/>
            <a:ext cx="863601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ps2 logo-final 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3" y="6021388"/>
            <a:ext cx="9096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950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513" y="6021388"/>
            <a:ext cx="86360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hps2 logo-final 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34363" y="6021388"/>
            <a:ext cx="90963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696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0691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1018A32-3E03-4106-9E2E-36A97D6D6E9A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cs-CZ" noProof="0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A58BF57-CC3D-4F4D-A4E0-B11DC3C5560D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cs-CZ" noProof="0"/>
              <a:t>Click to edit Master subtitle style.</a:t>
            </a:r>
          </a:p>
        </p:txBody>
      </p:sp>
    </p:spTree>
    <p:extLst>
      <p:ext uri="{BB962C8B-B14F-4D97-AF65-F5344CB8AC3E}">
        <p14:creationId xmlns:p14="http://schemas.microsoft.com/office/powerpoint/2010/main" val="243512182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B1ADF9-A2CD-465B-87D9-8799D2C7F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7E1C17-6286-43FA-AA20-8E3F0A98D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6795416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11A2B9-F482-4331-B563-DCF8BD07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9B5685-5B6B-4574-AD37-CF8575B02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794514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0403-CB7D-4E2B-835F-66184A4F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865873-74E4-4F0E-897F-E0032917F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96E57F-7B54-4BEB-A6CE-94CE19407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9005789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038DF-F07D-4B87-B672-439D97FA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C41972-4B15-461B-9296-25253DD28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B47209-AC36-4CA4-BA46-766F686D6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4B432BA-F463-40B0-A203-838D97E40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913E5C9-62C6-4C9C-9EB4-C2C9B932E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552480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32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3F2E3-EE74-40D9-8EA9-CA15B93B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73752021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67922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7086E-66D6-43E1-B09E-F2EBE531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F1B495-CDA4-4539-BC72-015B21F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698992-1D55-4D90-8F9D-64191F251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9397934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DC67C8-AA35-4C7B-BBD5-B539F85B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DE204D9-EFE5-4E34-B49D-D309AF449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A72253-B508-44CE-A1A4-28AC46E90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643339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596C6-1464-46A9-AFFC-466351D6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4DB25C-FC8F-48D7-9C9D-2DED298D7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1932252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FAAC72F-A5A0-461D-A9FD-08A2BD486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73863" y="228600"/>
            <a:ext cx="2105025" cy="6248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9A1AAD1-6047-474B-8557-3C670F02C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64263" cy="62484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7599822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70B3D4D-C23A-41AB-99D7-044BD5D7963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28600"/>
            <a:ext cx="8421688" cy="6248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5489243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03079-8F4E-4636-8AB7-54884BE5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7659688" cy="7318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B49FBE-4853-4338-AFE8-45D3B80D55F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jekt grafu 3">
            <a:extLst>
              <a:ext uri="{FF2B5EF4-FFF2-40B4-BE49-F238E27FC236}">
                <a16:creationId xmlns:a16="http://schemas.microsoft.com/office/drawing/2014/main" id="{09E98388-BF61-4AC4-A9F6-432B0FE525AB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60572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26630-2D4D-4B75-AB03-794E126E0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7659688" cy="7318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ED29AAAF-656E-4DDD-BE50-04BF7492826C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70123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8F1D9-7333-4CEF-9799-1DE4A7A0D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7659688" cy="7318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nline obrázek 2">
            <a:extLst>
              <a:ext uri="{FF2B5EF4-FFF2-40B4-BE49-F238E27FC236}">
                <a16:creationId xmlns:a16="http://schemas.microsoft.com/office/drawing/2014/main" id="{D5079C4C-CD88-4DDD-8CB1-C74A4621EC91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78499B-486F-40E5-B311-C2664166F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358190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207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E8409-F481-4DF0-8A5E-358AE0F3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7659688" cy="7318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4A8C88-23D1-4A9B-8EDA-C5B9D87FB69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>
            <a:extLst>
              <a:ext uri="{FF2B5EF4-FFF2-40B4-BE49-F238E27FC236}">
                <a16:creationId xmlns:a16="http://schemas.microsoft.com/office/drawing/2014/main" id="{6D632108-8C81-4C62-B2EB-1777A5DF1DC1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8749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1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76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47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53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35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68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65C64-B661-458C-B2A9-887A69F366CD}" type="datetimeFigureOut">
              <a:rPr lang="cs-CZ" smtClean="0"/>
              <a:t>19.01.2019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636C-6A94-41D0-8F61-CF9D7F4C2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5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4CD2025-F497-4C5B-A4F1-E9236A0C1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765968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82DC7B-8680-42D2-91A8-61EF0F72F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</a:t>
            </a:r>
          </a:p>
          <a:p>
            <a:pPr lvl="4"/>
            <a:r>
              <a:rPr lang="en-US" altLang="cs-CZ"/>
              <a:t>	</a:t>
            </a:r>
          </a:p>
        </p:txBody>
      </p:sp>
      <p:graphicFrame>
        <p:nvGraphicFramePr>
          <p:cNvPr id="1030" name="Object 6">
            <a:extLst>
              <a:ext uri="{FF2B5EF4-FFF2-40B4-BE49-F238E27FC236}">
                <a16:creationId xmlns:a16="http://schemas.microsoft.com/office/drawing/2014/main" id="{EA8CF650-C025-4B07-A3A5-D0F6B9310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663" y="317500"/>
          <a:ext cx="9017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rastrový obrázek" r:id="rId19" imgW="1104762" imgH="1123810" progId="Paint.Picture">
                  <p:embed/>
                </p:oleObj>
              </mc:Choice>
              <mc:Fallback>
                <p:oleObj name="rastrový obrázek" r:id="rId19" imgW="1104762" imgH="1123810" progId="Paint.Picture">
                  <p:embed/>
                  <p:pic>
                    <p:nvPicPr>
                      <p:cNvPr id="1030" name="Object 6">
                        <a:extLst>
                          <a:ext uri="{FF2B5EF4-FFF2-40B4-BE49-F238E27FC236}">
                            <a16:creationId xmlns:a16="http://schemas.microsoft.com/office/drawing/2014/main" id="{EA8CF650-C025-4B07-A3A5-D0F6B93104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317500"/>
                        <a:ext cx="9017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09362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anose="05000000000000000000" pitchFamily="2" charset="2"/>
        <a:buChar char="l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1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036638" indent="-3492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393825" indent="-355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981200" indent="-585788" algn="r" rtl="0" eaLnBrk="0" fontAlgn="base" hangingPunct="0">
        <a:spcBef>
          <a:spcPct val="20000"/>
        </a:spcBef>
        <a:spcAft>
          <a:spcPct val="0"/>
        </a:spcAft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hyperlink" Target="http://www.google.cz/url?sa=i&amp;rct=j&amp;q=&amp;esrc=s&amp;source=images&amp;cd=&amp;cad=rja&amp;uact=8&amp;ved=2ahUKEwiJgrqBp_nfAhXJLFAKHZuIA3cQjRx6BAgBEAU&amp;url=http://www.google.cz/url?sa%3Di%26rct%3Dj%26q%3D%26esrc%3Ds%26source%3Dimages%26cd%3D%26ved%3D%26url%3Dhttp%3A%2F%2Fbuild-muscle-101.com%2Fhow-to-increase-good-cholesterol%2F%26psig%3DAOvVaw0dwOqOJAwxgScMAyclbFVy%26ust%3D1547968711422024&amp;psig=AOvVaw0dwOqOJAwxgScMAyclbFVy&amp;ust=15479687114220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cbi.nlm.nih.gov/pubmed/20655105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gi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12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wmf"/><Relationship Id="rId11" Type="http://schemas.openxmlformats.org/officeDocument/2006/relationships/image" Target="../media/image31.gif"/><Relationship Id="rId5" Type="http://schemas.openxmlformats.org/officeDocument/2006/relationships/image" Target="../media/image25.wmf"/><Relationship Id="rId15" Type="http://schemas.openxmlformats.org/officeDocument/2006/relationships/image" Target="../media/image35.jpeg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Relationship Id="rId1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hero.c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emf"/><Relationship Id="rId5" Type="http://schemas.openxmlformats.org/officeDocument/2006/relationships/hyperlink" Target="http://www.diagnozafh.cz/" TargetMode="External"/><Relationship Id="rId4" Type="http://schemas.openxmlformats.org/officeDocument/2006/relationships/hyperlink" Target="http://www.medped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Současné názory na význam a možnosti ovlivnění HDL-c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91072"/>
          </a:xfrm>
        </p:spPr>
        <p:txBody>
          <a:bodyPr>
            <a:normAutofit/>
          </a:bodyPr>
          <a:lstStyle/>
          <a:p>
            <a:r>
              <a:rPr lang="cs-CZ" dirty="0"/>
              <a:t>Michal </a:t>
            </a:r>
            <a:r>
              <a:rPr lang="cs-CZ" dirty="0" err="1"/>
              <a:t>Vrablík</a:t>
            </a:r>
            <a:endParaRPr lang="cs-CZ" dirty="0"/>
          </a:p>
          <a:p>
            <a:endParaRPr lang="cs-CZ" dirty="0"/>
          </a:p>
          <a:p>
            <a:r>
              <a:rPr lang="cs-CZ" sz="3000" dirty="0"/>
              <a:t>3. Kongres ČAAK, Olomouc, 19. 1. 2019</a:t>
            </a:r>
          </a:p>
        </p:txBody>
      </p:sp>
      <p:cxnSp>
        <p:nvCxnSpPr>
          <p:cNvPr id="7" name="Přímá spojovací čára 5"/>
          <p:cNvCxnSpPr/>
          <p:nvPr/>
        </p:nvCxnSpPr>
        <p:spPr>
          <a:xfrm>
            <a:off x="214313" y="3861048"/>
            <a:ext cx="864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305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56728" y="609600"/>
            <a:ext cx="7659688" cy="731838"/>
          </a:xfrm>
        </p:spPr>
        <p:txBody>
          <a:bodyPr>
            <a:normAutofit fontScale="90000"/>
          </a:bodyPr>
          <a:lstStyle/>
          <a:p>
            <a:r>
              <a:rPr lang="cs-CZ" sz="4800" b="1" dirty="0"/>
              <a:t>Epidemiologické studie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cs-CZ" b="1"/>
              <a:t>Framingham study</a:t>
            </a:r>
            <a:endParaRPr lang="cs-CZ" sz="2400" b="1"/>
          </a:p>
          <a:p>
            <a:pPr lvl="1">
              <a:lnSpc>
                <a:spcPct val="150000"/>
              </a:lnSpc>
              <a:buFont typeface="Webdings" pitchFamily="18" charset="2"/>
              <a:buChar char="4"/>
            </a:pPr>
            <a:r>
              <a:rPr lang="cs-CZ" sz="2000"/>
              <a:t>5209 mužů a žen</a:t>
            </a:r>
          </a:p>
          <a:p>
            <a:pPr lvl="1">
              <a:lnSpc>
                <a:spcPct val="150000"/>
              </a:lnSpc>
              <a:buFont typeface="Webdings" pitchFamily="18" charset="2"/>
              <a:buChar char="4"/>
            </a:pPr>
            <a:r>
              <a:rPr lang="cs-CZ" sz="2000"/>
              <a:t>30 - 62 let</a:t>
            </a:r>
          </a:p>
          <a:p>
            <a:pPr lvl="1">
              <a:lnSpc>
                <a:spcPct val="150000"/>
              </a:lnSpc>
              <a:buFont typeface="Webdings" pitchFamily="18" charset="2"/>
              <a:buChar char="4"/>
            </a:pPr>
            <a:r>
              <a:rPr lang="cs-CZ" sz="2000"/>
              <a:t>bez anamnézy ICHS při zařazení</a:t>
            </a:r>
          </a:p>
          <a:p>
            <a:pPr lvl="1">
              <a:lnSpc>
                <a:spcPct val="150000"/>
              </a:lnSpc>
              <a:buFont typeface="Webdings" pitchFamily="18" charset="2"/>
              <a:buChar char="4"/>
            </a:pPr>
            <a:r>
              <a:rPr lang="cs-CZ" sz="2000"/>
              <a:t>prospektivní sledování od r. 1948</a:t>
            </a:r>
          </a:p>
          <a:p>
            <a:pPr lvl="1">
              <a:lnSpc>
                <a:spcPct val="150000"/>
              </a:lnSpc>
              <a:buFont typeface="Webdings" pitchFamily="18" charset="2"/>
              <a:buChar char="4"/>
            </a:pPr>
            <a:r>
              <a:rPr lang="cs-CZ" sz="2000"/>
              <a:t>průběžné hodnocení</a:t>
            </a:r>
          </a:p>
        </p:txBody>
      </p:sp>
      <p:graphicFrame>
        <p:nvGraphicFramePr>
          <p:cNvPr id="2181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518858"/>
              </p:ext>
            </p:extLst>
          </p:nvPr>
        </p:nvGraphicFramePr>
        <p:xfrm>
          <a:off x="4211960" y="1772817"/>
          <a:ext cx="4755828" cy="443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Snímek" r:id="rId3" imgW="4505400" imgH="3379680" progId="PowerPoint.Slide.8">
                  <p:embed/>
                </p:oleObj>
              </mc:Choice>
              <mc:Fallback>
                <p:oleObj name="Snímek" r:id="rId3" imgW="4505400" imgH="337968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760"/>
                      <a:stretch>
                        <a:fillRect/>
                      </a:stretch>
                    </p:blipFill>
                    <p:spPr bwMode="auto">
                      <a:xfrm>
                        <a:off x="4211960" y="1772817"/>
                        <a:ext cx="4755828" cy="44309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Přímá spojovací čára 5"/>
          <p:cNvCxnSpPr/>
          <p:nvPr/>
        </p:nvCxnSpPr>
        <p:spPr>
          <a:xfrm>
            <a:off x="214313" y="1412776"/>
            <a:ext cx="864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52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22486"/>
            <a:ext cx="9144000" cy="730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3200" b="1" dirty="0">
                <a:effectLst/>
              </a:rPr>
              <a:t>% vzestupu HDL + % poklesu LDL dosažené terapií = % snížení rizika příhod</a:t>
            </a:r>
            <a:endParaRPr lang="en-US" sz="3200" b="1" dirty="0">
              <a:effectLst/>
            </a:endParaRPr>
          </a:p>
        </p:txBody>
      </p:sp>
      <p:pic>
        <p:nvPicPr>
          <p:cNvPr id="43" name="Zástupný symbol pro obsah 42" descr="%HDL vzestupu a %LDL poklesu a %KVO rizik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6163" y="1403350"/>
            <a:ext cx="7051675" cy="4978400"/>
          </a:xfrm>
        </p:spPr>
      </p:pic>
      <p:sp>
        <p:nvSpPr>
          <p:cNvPr id="33796" name="Rectangle 38"/>
          <p:cNvSpPr>
            <a:spLocks noChangeArrowheads="1"/>
          </p:cNvSpPr>
          <p:nvPr/>
        </p:nvSpPr>
        <p:spPr bwMode="auto">
          <a:xfrm>
            <a:off x="211138" y="6381750"/>
            <a:ext cx="7916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spcBef>
                <a:spcPct val="20000"/>
              </a:spcBef>
            </a:pPr>
            <a:r>
              <a:rPr lang="en-US" sz="1400" b="0" dirty="0"/>
              <a:t>Brown BG</a:t>
            </a:r>
            <a:r>
              <a:rPr lang="cs-CZ" sz="1400" b="0" dirty="0"/>
              <a:t> and </a:t>
            </a:r>
            <a:r>
              <a:rPr lang="cs-CZ" sz="1400" b="0" dirty="0" err="1"/>
              <a:t>Zhao</a:t>
            </a:r>
            <a:r>
              <a:rPr lang="cs-CZ" sz="1400" b="0" dirty="0"/>
              <a:t> X</a:t>
            </a:r>
            <a:r>
              <a:rPr lang="en-US" sz="1400" b="0" dirty="0"/>
              <a:t> et al. </a:t>
            </a:r>
            <a:r>
              <a:rPr lang="cs-CZ" sz="1400" b="0" dirty="0" err="1"/>
              <a:t>Am</a:t>
            </a:r>
            <a:r>
              <a:rPr lang="cs-CZ" sz="1400" b="0" dirty="0"/>
              <a:t> J </a:t>
            </a:r>
            <a:r>
              <a:rPr lang="cs-CZ" sz="1400" b="0" dirty="0" err="1"/>
              <a:t>Cardiol</a:t>
            </a:r>
            <a:r>
              <a:rPr lang="cs-CZ" sz="1400" b="0" dirty="0"/>
              <a:t> </a:t>
            </a:r>
            <a:r>
              <a:rPr lang="en-US" sz="1400" b="0" dirty="0"/>
              <a:t>200</a:t>
            </a:r>
            <a:r>
              <a:rPr lang="cs-CZ" sz="1400" b="0" dirty="0"/>
              <a:t>8</a:t>
            </a:r>
            <a:r>
              <a:rPr lang="en-US" sz="1400" b="0" dirty="0"/>
              <a:t>;</a:t>
            </a:r>
            <a:r>
              <a:rPr lang="cs-CZ" sz="1400" b="0" dirty="0"/>
              <a:t>101: 58-62B.</a:t>
            </a:r>
            <a:endParaRPr lang="en-US" sz="1400" b="0" dirty="0"/>
          </a:p>
        </p:txBody>
      </p:sp>
      <p:sp>
        <p:nvSpPr>
          <p:cNvPr id="44" name="Elipsa 43"/>
          <p:cNvSpPr>
            <a:spLocks noChangeArrowheads="1"/>
          </p:cNvSpPr>
          <p:nvPr/>
        </p:nvSpPr>
        <p:spPr bwMode="auto">
          <a:xfrm>
            <a:off x="6215063" y="3943350"/>
            <a:ext cx="842962" cy="97155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214313" y="1268760"/>
            <a:ext cx="864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0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ýsledek obrázku pro good HDL cholesterol">
            <a:hlinkClick r:id="rId2"/>
            <a:extLst>
              <a:ext uri="{FF2B5EF4-FFF2-40B4-BE49-F238E27FC236}">
                <a16:creationId xmlns:a16="http://schemas.microsoft.com/office/drawing/2014/main" id="{2EA09D34-4D43-47BB-AD00-F23BE38E55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2564904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D8F2A98-4E65-4195-9EC9-DC7463F0F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37112"/>
            <a:ext cx="2400300" cy="1905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4CCD0A6-1CEE-49E0-98FA-224F98826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3438525" cy="13335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65EA22-5DE7-49CB-8608-C9FBCA8589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816971"/>
            <a:ext cx="2987824" cy="17109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94B8600-F37A-419B-9438-68DD03605F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89" y="836712"/>
            <a:ext cx="2377447" cy="17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6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4000" b="1" dirty="0">
                <a:latin typeface="+mj-lt"/>
              </a:rPr>
              <a:t>Vše se mění...</a:t>
            </a:r>
            <a:endParaRPr lang="en-GB" altLang="cs-CZ" sz="4000" b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1052736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E1A6AA0B-475C-447E-884E-18F0FD76E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469"/>
            <a:ext cx="5148064" cy="29590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0BCA73-A6A1-43FF-8DF0-3D634849C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949497"/>
            <a:ext cx="60007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6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97"/>
          <p:cNvSpPr txBox="1">
            <a:spLocks noChangeArrowheads="1"/>
          </p:cNvSpPr>
          <p:nvPr/>
        </p:nvSpPr>
        <p:spPr bwMode="auto">
          <a:xfrm>
            <a:off x="6026150" y="6521450"/>
            <a:ext cx="28670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100"/>
              <a:t>Prospective Studies Collaboration</a:t>
            </a:r>
            <a:r>
              <a:rPr lang="en-GB" sz="1100"/>
              <a:t>, </a:t>
            </a:r>
            <a:r>
              <a:rPr lang="cs-CZ" sz="1100" i="1"/>
              <a:t>Lancet </a:t>
            </a:r>
            <a:r>
              <a:rPr lang="en-GB" sz="1100"/>
              <a:t>2009</a:t>
            </a:r>
            <a:endParaRPr lang="en-US" sz="1100"/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2" cstate="print"/>
          <a:srcRect l="1962" t="10535" r="2751"/>
          <a:stretch>
            <a:fillRect/>
          </a:stretch>
        </p:blipFill>
        <p:spPr bwMode="auto">
          <a:xfrm>
            <a:off x="116321" y="1772816"/>
            <a:ext cx="884688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56728" y="609600"/>
            <a:ext cx="7659688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/>
              <a:t>Epidemiologické studie v novém</a:t>
            </a:r>
          </a:p>
        </p:txBody>
      </p:sp>
      <p:cxnSp>
        <p:nvCxnSpPr>
          <p:cNvPr id="8" name="Přímá spojovací čára 5"/>
          <p:cNvCxnSpPr/>
          <p:nvPr/>
        </p:nvCxnSpPr>
        <p:spPr>
          <a:xfrm>
            <a:off x="214313" y="1412776"/>
            <a:ext cx="864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164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834723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>
                <a:effectLst/>
              </a:rPr>
              <a:t>Hladiny HDL-c při léčbě statinem (ne)rozhodují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3851920" y="6277962"/>
            <a:ext cx="4929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hlinkClick r:id="rId4" tooltip="Lancet."/>
              </a:rPr>
              <a:t>Ridker</a:t>
            </a:r>
            <a:r>
              <a:rPr lang="cs-CZ" dirty="0">
                <a:hlinkClick r:id="rId4" tooltip="Lancet."/>
              </a:rPr>
              <a:t> P et al. Lancet.</a:t>
            </a:r>
            <a:r>
              <a:rPr lang="cs-CZ" dirty="0"/>
              <a:t> 2010 Jul 31;376(9738):333-9</a:t>
            </a:r>
          </a:p>
        </p:txBody>
      </p:sp>
      <p:sp>
        <p:nvSpPr>
          <p:cNvPr id="7" name="Obdélník 6"/>
          <p:cNvSpPr/>
          <p:nvPr/>
        </p:nvSpPr>
        <p:spPr>
          <a:xfrm>
            <a:off x="2555776" y="2204864"/>
            <a:ext cx="194421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 trendu = 0, 0047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2195736" y="2564904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7140128" y="2708920"/>
            <a:ext cx="194421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 trendu = 0, 97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 flipH="1">
            <a:off x="6660232" y="3068960"/>
            <a:ext cx="623912" cy="9315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36"/>
          <p:cNvCxnSpPr/>
          <p:nvPr/>
        </p:nvCxnSpPr>
        <p:spPr>
          <a:xfrm>
            <a:off x="214313" y="1196752"/>
            <a:ext cx="864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957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9" name="Skupina 14"/>
          <p:cNvGrpSpPr>
            <a:grpSpLocks/>
          </p:cNvGrpSpPr>
          <p:nvPr/>
        </p:nvGrpSpPr>
        <p:grpSpPr bwMode="auto">
          <a:xfrm>
            <a:off x="217488" y="1047750"/>
            <a:ext cx="3536950" cy="5087938"/>
            <a:chOff x="217488" y="1047750"/>
            <a:chExt cx="4292600" cy="5264150"/>
          </a:xfrm>
        </p:grpSpPr>
        <p:pic>
          <p:nvPicPr>
            <p:cNvPr id="45060" name="Picture 4" descr="C:\Documents and Settings\Michal\Local Settings\Temporary Internet Files\Content.IE5\QRTV7B7M\MCj0237869000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63" y="1214438"/>
              <a:ext cx="1204912" cy="1366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1" name="Picture 5" descr="C:\Documents and Settings\Michal\Local Settings\Temporary Internet Files\Content.IE5\NPVD0FAK\MCBD00028_0000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375" y="5470525"/>
              <a:ext cx="525463" cy="72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2" name="Picture 6" descr="C:\Documents and Settings\Michal\Local Settings\Temporary Internet Files\Content.IE5\8SU4H1GE\MCj02821780000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" y="5500688"/>
              <a:ext cx="500063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3" name="Picture 7" descr="C:\Documents and Settings\Michal\Local Settings\Temporary Internet Files\Content.IE5\ESN3XIPY\MCj03970740000[1].wm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063" y="3357563"/>
              <a:ext cx="528637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8" descr="C:\Documents and Settings\Michal\Local Settings\Temporary Internet Files\Content.IE5\QRTV7B7M\MCj04077340000[1]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13" y="2214563"/>
              <a:ext cx="654050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9" descr="C:\Documents and Settings\Michal\Local Settings\Temporary Internet Files\Content.IE5\NPVD0FAK\MCj04337970000[1]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88" y="1047750"/>
              <a:ext cx="1395412" cy="196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6" name="Picture 10" descr="C:\Documents and Settings\Michal\Local Settings\Temporary Internet Files\Content.IE5\8SU4H1GE\MCj03979030000[1].wm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63" y="2714625"/>
              <a:ext cx="549275" cy="8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12" descr="C:\Documents and Settings\Michal\Local Settings\Temporary Internet Files\Content.IE5\ESN3XIPY\MCj03117780000[1].wm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75" y="5143500"/>
              <a:ext cx="379413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13" descr="C:\Documents and Settings\Michal\Local Settings\Temporary Internet Files\Content.IE5\QRTV7B7M\MMj02545000000[1]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063" y="3929063"/>
              <a:ext cx="581025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14" descr="C:\Documents and Settings\Michal\Local Settings\Temporary Internet Files\Content.IE5\NPVD0FAK\MMj02237550000[1]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3" y="3214688"/>
              <a:ext cx="749300" cy="107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Picture 15" descr="C:\Documents and Settings\Michal\Local Settings\Temporary Internet Files\Content.IE5\8SU4H1GE\MMj01783130000[1]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725" y="4241800"/>
              <a:ext cx="406400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Picture 16" descr="C:\Documents and Settings\Michal\Local Settings\Temporary Internet Files\Content.IE5\ESN3XIPY\MPj03826730000[1]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5" y="4214813"/>
              <a:ext cx="784225" cy="154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b="1" dirty="0"/>
              <a:t>Roli HDL hodnotíme opatrněji</a:t>
            </a:r>
          </a:p>
        </p:txBody>
      </p:sp>
      <p:pic>
        <p:nvPicPr>
          <p:cNvPr id="18" name="Zástupný symbol pro obsah 17"/>
          <p:cNvPicPr>
            <a:picLocks noGrp="1" noChangeAspect="1"/>
          </p:cNvPicPr>
          <p:nvPr>
            <p:ph sz="half" idx="2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48880"/>
            <a:ext cx="4038600" cy="2524125"/>
          </a:xfrm>
          <a:prstGeom prst="rect">
            <a:avLst/>
          </a:prstGeom>
        </p:spPr>
      </p:pic>
      <p:pic>
        <p:nvPicPr>
          <p:cNvPr id="19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16"/>
          <a:stretch>
            <a:fillRect/>
          </a:stretch>
        </p:blipFill>
        <p:spPr>
          <a:xfrm>
            <a:off x="4427984" y="1047750"/>
            <a:ext cx="4176464" cy="5729617"/>
          </a:xfrm>
          <a:prstGeom prst="rect">
            <a:avLst/>
          </a:prstGeom>
        </p:spPr>
      </p:pic>
      <p:cxnSp>
        <p:nvCxnSpPr>
          <p:cNvPr id="21" name="Přímá spojovací čára 27"/>
          <p:cNvCxnSpPr/>
          <p:nvPr/>
        </p:nvCxnSpPr>
        <p:spPr>
          <a:xfrm>
            <a:off x="395288" y="980728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85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4000" b="1" dirty="0">
                <a:latin typeface="+mj-lt"/>
              </a:rPr>
              <a:t>HDL- cholesterol a riziko CKD</a:t>
            </a:r>
            <a:endParaRPr lang="en-GB" altLang="cs-CZ" sz="4000" b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1052736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CA3B6D9B-5735-48BC-816F-50DEE1295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863"/>
            <a:ext cx="9144000" cy="520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138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11212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4000" b="1" dirty="0">
                <a:latin typeface="+mj-lt"/>
              </a:rPr>
              <a:t>HDL- cholesterol a riziko infekce</a:t>
            </a:r>
          </a:p>
          <a:p>
            <a:pPr algn="ctr"/>
            <a:r>
              <a:rPr lang="cs-CZ" altLang="cs-CZ" i="1" dirty="0">
                <a:latin typeface="+mj-lt"/>
              </a:rPr>
              <a:t>Epidemiologické a genetické zkušenosti</a:t>
            </a:r>
            <a:endParaRPr lang="en-GB" altLang="cs-CZ" i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1052736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F0E025E3-58F0-459A-946E-8EE243BD5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9625"/>
            <a:ext cx="9144000" cy="50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7296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4000" b="1" dirty="0">
                <a:latin typeface="+mj-lt"/>
              </a:rPr>
              <a:t>HDL- cholesterol a celková mortalita</a:t>
            </a:r>
            <a:endParaRPr lang="en-GB" altLang="cs-CZ" sz="4000" b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1052736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0F33F0A4-183E-405E-B1B7-B92425D67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" y="1196752"/>
            <a:ext cx="9144000" cy="58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433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6179" y="2110076"/>
          <a:ext cx="8316157" cy="345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618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343193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218461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255885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/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338237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857250"/>
            <a:ext cx="9144000" cy="11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7352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4000" b="1" dirty="0">
                <a:latin typeface="+mj-lt"/>
              </a:rPr>
              <a:t>HDL- cholesterol a KV riziko</a:t>
            </a:r>
            <a:endParaRPr lang="en-GB" altLang="cs-CZ" sz="4000" b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1052736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3F04E786-425E-4B4C-80F7-3E059069C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921"/>
            <a:ext cx="9144000" cy="55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7700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2800" b="1" dirty="0">
                <a:latin typeface="+mj-lt"/>
              </a:rPr>
              <a:t>Přidání HDL-c nezlepšuje prediktivní hodnotu SCORE</a:t>
            </a:r>
            <a:endParaRPr lang="en-GB" altLang="cs-CZ" sz="2800" b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21" y="6283081"/>
            <a:ext cx="2534400" cy="50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" y="1521001"/>
            <a:ext cx="7804800" cy="38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1041" y="5972041"/>
            <a:ext cx="3918240" cy="2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cs-CZ" sz="1089" b="1">
                <a:latin typeface="Arial" panose="020B0604020202020204" pitchFamily="34" charset="0"/>
              </a:rPr>
              <a:t>Martin B. Mortensen et al. Eur Heart J 2015;36:2446-2453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450121"/>
            <a:ext cx="4930560" cy="3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cs-CZ" sz="907">
                <a:latin typeface="Arial" panose="020B0604020202020204" pitchFamily="34" charset="0"/>
              </a:rPr>
              <a:t>© The Author 2015. Published by Oxford University Press on behalf of the European Society of Cardiology.</a:t>
            </a: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980728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3064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51520" y="381961"/>
            <a:ext cx="8639049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2800" b="1" dirty="0">
                <a:latin typeface="+mj-lt"/>
              </a:rPr>
              <a:t>Přidání HDL-c nezlepšuje prediktivní hodnotu SCORE, ale..</a:t>
            </a:r>
            <a:endParaRPr lang="en-GB" altLang="cs-CZ" sz="2800" b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980728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E887D088-DF90-4BAB-9A58-97701647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49" y="1103823"/>
            <a:ext cx="7694101" cy="59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70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51520" y="381961"/>
            <a:ext cx="8639049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2800" b="1" dirty="0">
                <a:latin typeface="+mj-lt"/>
              </a:rPr>
              <a:t>Přidání HDL-c nezlepšuje prediktivní hodnotu SCORE, ale..</a:t>
            </a:r>
            <a:endParaRPr lang="en-GB" altLang="cs-CZ" sz="2800" b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835125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B6C2F5D0-BA23-4EF4-8C4F-E4B68A3AF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00" y="992583"/>
            <a:ext cx="8041726" cy="58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58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42" name="Object 2"/>
          <p:cNvGraphicFramePr>
            <a:graphicFrameLocks noChangeAspect="1"/>
          </p:cNvGraphicFramePr>
          <p:nvPr/>
        </p:nvGraphicFramePr>
        <p:xfrm>
          <a:off x="5334000" y="3429000"/>
          <a:ext cx="2776538" cy="289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Klip" r:id="rId3" imgW="2166840" imgH="2287440" progId="MS_ClipArt_Gallery.2">
                  <p:embed/>
                </p:oleObj>
              </mc:Choice>
              <mc:Fallback>
                <p:oleObj name="Klip" r:id="rId3" imgW="2166840" imgH="22874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429000"/>
                        <a:ext cx="2776538" cy="289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43" name="AutoShape 3"/>
          <p:cNvSpPr>
            <a:spLocks noChangeArrowheads="1"/>
          </p:cNvSpPr>
          <p:nvPr/>
        </p:nvSpPr>
        <p:spPr bwMode="auto">
          <a:xfrm>
            <a:off x="990600" y="762000"/>
            <a:ext cx="4114800" cy="2514600"/>
          </a:xfrm>
          <a:prstGeom prst="cloudCallout">
            <a:avLst>
              <a:gd name="adj1" fmla="val 56403"/>
              <a:gd name="adj2" fmla="val 6590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sz="2000" b="1" dirty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cs-CZ" sz="2000" b="1" dirty="0">
                <a:solidFill>
                  <a:schemeClr val="bg1"/>
                </a:solidFill>
                <a:latin typeface="Arial" charset="0"/>
              </a:rPr>
              <a:t>A co</a:t>
            </a:r>
          </a:p>
          <a:p>
            <a:pPr algn="ctr"/>
            <a:r>
              <a:rPr lang="cs-CZ" sz="2000" b="1" dirty="0">
                <a:solidFill>
                  <a:schemeClr val="bg1"/>
                </a:solidFill>
                <a:latin typeface="Arial" charset="0"/>
              </a:rPr>
              <a:t>farmakologické</a:t>
            </a:r>
          </a:p>
          <a:p>
            <a:pPr algn="ctr"/>
            <a:r>
              <a:rPr lang="cs-CZ" sz="2000" b="1" dirty="0">
                <a:solidFill>
                  <a:schemeClr val="bg1"/>
                </a:solidFill>
                <a:latin typeface="Arial" charset="0"/>
              </a:rPr>
              <a:t>ovlivnění HDL-C?</a:t>
            </a:r>
            <a:endParaRPr lang="cs-CZ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57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81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Lipid levels by region: effect of 8 weeks ERN/LRPT during pre-randomization run-in</a:t>
            </a:r>
            <a:endParaRPr lang="en-US" sz="3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4344" name="Group 136"/>
          <p:cNvGraphicFramePr>
            <a:graphicFrameLocks noGrp="1"/>
          </p:cNvGraphicFramePr>
          <p:nvPr>
            <p:ph idx="4294967295"/>
          </p:nvPr>
        </p:nvGraphicFramePr>
        <p:xfrm>
          <a:off x="323528" y="1268760"/>
          <a:ext cx="8586133" cy="4680520"/>
        </p:xfrm>
        <a:graphic>
          <a:graphicData uri="http://schemas.openxmlformats.org/drawingml/2006/table">
            <a:tbl>
              <a:tblPr/>
              <a:tblGrid>
                <a:gridCol w="64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1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7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5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92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70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Baseline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Mean (SD)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Change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Absolute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00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LDL cholesterol mmol/L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0066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China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10932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1.51 (0.41)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-0.32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GB" sz="2000" dirty="0">
                        <a:solidFill>
                          <a:srgbClr val="000066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Europe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14741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1.74 (0.43)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-0.36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GB" sz="2000" dirty="0">
                        <a:solidFill>
                          <a:srgbClr val="000066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25673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1.64 (0.44)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-0.34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-20%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005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HDL cholesterol mmol/L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China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10932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1.06 (0.24)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+0.15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GB" sz="2000" dirty="0">
                        <a:solidFill>
                          <a:srgbClr val="000066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Europe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14741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1.19 (0.31)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+0.20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GB" sz="2000" dirty="0">
                        <a:solidFill>
                          <a:srgbClr val="000066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25673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1.14 (0.29)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+0.18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+17%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068" name="Line 86"/>
          <p:cNvSpPr>
            <a:spLocks noChangeShapeType="1"/>
          </p:cNvSpPr>
          <p:nvPr/>
        </p:nvSpPr>
        <p:spPr bwMode="auto">
          <a:xfrm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9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2" name="Rectangle 5"/>
          <p:cNvSpPr>
            <a:spLocks noChangeArrowheads="1"/>
          </p:cNvSpPr>
          <p:nvPr/>
        </p:nvSpPr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68"/>
              </a:solidFill>
            </a:endParaRP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0" y="269875"/>
            <a:ext cx="9144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cs-CZ" sz="3200" dirty="0">
                <a:solidFill>
                  <a:srgbClr val="000068"/>
                </a:solidFill>
                <a:latin typeface="+mn-lt"/>
                <a:cs typeface="Arial" pitchFamily="34" charset="0"/>
              </a:rPr>
              <a:t>Vliv </a:t>
            </a:r>
            <a:r>
              <a:rPr lang="en-US" sz="3200" dirty="0">
                <a:solidFill>
                  <a:srgbClr val="000068"/>
                </a:solidFill>
                <a:latin typeface="+mn-lt"/>
                <a:cs typeface="Arial" pitchFamily="34" charset="0"/>
              </a:rPr>
              <a:t>ERN/LRPT </a:t>
            </a:r>
            <a:r>
              <a:rPr lang="cs-CZ" sz="3200" dirty="0">
                <a:solidFill>
                  <a:srgbClr val="000068"/>
                </a:solidFill>
                <a:latin typeface="+mn-lt"/>
                <a:cs typeface="Arial" pitchFamily="34" charset="0"/>
              </a:rPr>
              <a:t>na výskyt velkých vaskulárních příhod</a:t>
            </a:r>
            <a:endParaRPr lang="en-US" dirty="0">
              <a:solidFill>
                <a:srgbClr val="000068"/>
              </a:solidFill>
              <a:latin typeface="+mn-lt"/>
              <a:cs typeface="Arial" pitchFamily="34" charset="0"/>
            </a:endParaRPr>
          </a:p>
        </p:txBody>
      </p:sp>
      <p:sp>
        <p:nvSpPr>
          <p:cNvPr id="71684" name="Line 7"/>
          <p:cNvSpPr>
            <a:spLocks noChangeShapeType="1"/>
          </p:cNvSpPr>
          <p:nvPr/>
        </p:nvSpPr>
        <p:spPr bwMode="auto">
          <a:xfrm>
            <a:off x="1371600" y="1235075"/>
            <a:ext cx="1588" cy="4483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5" name="Line 8"/>
          <p:cNvSpPr>
            <a:spLocks noChangeShapeType="1"/>
          </p:cNvSpPr>
          <p:nvPr/>
        </p:nvSpPr>
        <p:spPr bwMode="auto">
          <a:xfrm>
            <a:off x="1371600" y="5718175"/>
            <a:ext cx="65754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6" name="Line 9"/>
          <p:cNvSpPr>
            <a:spLocks noChangeShapeType="1"/>
          </p:cNvSpPr>
          <p:nvPr/>
        </p:nvSpPr>
        <p:spPr bwMode="auto">
          <a:xfrm>
            <a:off x="1371600" y="5718175"/>
            <a:ext cx="1588" cy="889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7" name="Line 10"/>
          <p:cNvSpPr>
            <a:spLocks noChangeShapeType="1"/>
          </p:cNvSpPr>
          <p:nvPr/>
        </p:nvSpPr>
        <p:spPr bwMode="auto">
          <a:xfrm>
            <a:off x="3021013" y="5718175"/>
            <a:ext cx="1587" cy="889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8" name="Line 11"/>
          <p:cNvSpPr>
            <a:spLocks noChangeShapeType="1"/>
          </p:cNvSpPr>
          <p:nvPr/>
        </p:nvSpPr>
        <p:spPr bwMode="auto">
          <a:xfrm>
            <a:off x="4659313" y="5718175"/>
            <a:ext cx="1587" cy="889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9" name="Line 12"/>
          <p:cNvSpPr>
            <a:spLocks noChangeShapeType="1"/>
          </p:cNvSpPr>
          <p:nvPr/>
        </p:nvSpPr>
        <p:spPr bwMode="auto">
          <a:xfrm>
            <a:off x="6308725" y="5718175"/>
            <a:ext cx="1588" cy="889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0" name="Line 13"/>
          <p:cNvSpPr>
            <a:spLocks noChangeShapeType="1"/>
          </p:cNvSpPr>
          <p:nvPr/>
        </p:nvSpPr>
        <p:spPr bwMode="auto">
          <a:xfrm>
            <a:off x="7947025" y="5718175"/>
            <a:ext cx="1588" cy="889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4"/>
          <p:cNvSpPr>
            <a:spLocks noChangeArrowheads="1"/>
          </p:cNvSpPr>
          <p:nvPr/>
        </p:nvSpPr>
        <p:spPr bwMode="auto">
          <a:xfrm>
            <a:off x="1308100" y="5832475"/>
            <a:ext cx="141288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00068"/>
                </a:solidFill>
                <a:latin typeface="Calibri" pitchFamily="34" charset="0"/>
              </a:rPr>
              <a:t>0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692" name="Rectangle 15"/>
          <p:cNvSpPr>
            <a:spLocks noChangeArrowheads="1"/>
          </p:cNvSpPr>
          <p:nvPr/>
        </p:nvSpPr>
        <p:spPr bwMode="auto">
          <a:xfrm>
            <a:off x="2922588" y="5843588"/>
            <a:ext cx="141287" cy="23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00068"/>
                </a:solidFill>
                <a:latin typeface="Calibri" pitchFamily="34" charset="0"/>
              </a:rPr>
              <a:t>1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693" name="Rectangle 16"/>
          <p:cNvSpPr>
            <a:spLocks noChangeArrowheads="1"/>
          </p:cNvSpPr>
          <p:nvPr/>
        </p:nvSpPr>
        <p:spPr bwMode="auto">
          <a:xfrm>
            <a:off x="4595813" y="5832475"/>
            <a:ext cx="141287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00068"/>
                </a:solidFill>
                <a:latin typeface="Calibri" pitchFamily="34" charset="0"/>
              </a:rPr>
              <a:t>2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694" name="Rectangle 17"/>
          <p:cNvSpPr>
            <a:spLocks noChangeArrowheads="1"/>
          </p:cNvSpPr>
          <p:nvPr/>
        </p:nvSpPr>
        <p:spPr bwMode="auto">
          <a:xfrm>
            <a:off x="6245225" y="5832475"/>
            <a:ext cx="141288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00068"/>
                </a:solidFill>
                <a:latin typeface="Calibri" pitchFamily="34" charset="0"/>
              </a:rPr>
              <a:t>3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695" name="Rectangle 18"/>
          <p:cNvSpPr>
            <a:spLocks noChangeArrowheads="1"/>
          </p:cNvSpPr>
          <p:nvPr/>
        </p:nvSpPr>
        <p:spPr bwMode="auto">
          <a:xfrm>
            <a:off x="7883525" y="5832475"/>
            <a:ext cx="141288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00068"/>
                </a:solidFill>
                <a:latin typeface="Calibri" pitchFamily="34" charset="0"/>
              </a:rPr>
              <a:t>4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18449" name="Rectangle 19"/>
          <p:cNvSpPr>
            <a:spLocks noChangeArrowheads="1"/>
          </p:cNvSpPr>
          <p:nvPr/>
        </p:nvSpPr>
        <p:spPr bwMode="auto">
          <a:xfrm>
            <a:off x="3433763" y="6086475"/>
            <a:ext cx="230505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68"/>
                </a:solidFill>
                <a:latin typeface="+mn-lt"/>
                <a:cs typeface="Arial" pitchFamily="34" charset="0"/>
              </a:rPr>
              <a:t>Years of follow-up </a:t>
            </a:r>
            <a:endParaRPr lang="en-US" sz="2800" dirty="0">
              <a:solidFill>
                <a:srgbClr val="000068"/>
              </a:solidFill>
              <a:latin typeface="+mn-lt"/>
              <a:cs typeface="Arial" pitchFamily="34" charset="0"/>
            </a:endParaRPr>
          </a:p>
        </p:txBody>
      </p:sp>
      <p:sp>
        <p:nvSpPr>
          <p:cNvPr id="71697" name="Line 20"/>
          <p:cNvSpPr>
            <a:spLocks noChangeShapeType="1"/>
          </p:cNvSpPr>
          <p:nvPr/>
        </p:nvSpPr>
        <p:spPr bwMode="auto">
          <a:xfrm flipH="1">
            <a:off x="1282700" y="5718175"/>
            <a:ext cx="88900" cy="1588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8" name="Line 21"/>
          <p:cNvSpPr>
            <a:spLocks noChangeShapeType="1"/>
          </p:cNvSpPr>
          <p:nvPr/>
        </p:nvSpPr>
        <p:spPr bwMode="auto">
          <a:xfrm flipH="1">
            <a:off x="1282700" y="4600575"/>
            <a:ext cx="88900" cy="1588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9" name="Line 22"/>
          <p:cNvSpPr>
            <a:spLocks noChangeShapeType="1"/>
          </p:cNvSpPr>
          <p:nvPr/>
        </p:nvSpPr>
        <p:spPr bwMode="auto">
          <a:xfrm flipH="1">
            <a:off x="1282700" y="3482975"/>
            <a:ext cx="88900" cy="1588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0" name="Line 23"/>
          <p:cNvSpPr>
            <a:spLocks noChangeShapeType="1"/>
          </p:cNvSpPr>
          <p:nvPr/>
        </p:nvSpPr>
        <p:spPr bwMode="auto">
          <a:xfrm flipH="1">
            <a:off x="1282700" y="2352675"/>
            <a:ext cx="88900" cy="1588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1" name="Line 24"/>
          <p:cNvSpPr>
            <a:spLocks noChangeShapeType="1"/>
          </p:cNvSpPr>
          <p:nvPr/>
        </p:nvSpPr>
        <p:spPr bwMode="auto">
          <a:xfrm flipH="1">
            <a:off x="1282700" y="1235075"/>
            <a:ext cx="889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2" name="Rectangle 25"/>
          <p:cNvSpPr>
            <a:spLocks noChangeArrowheads="1"/>
          </p:cNvSpPr>
          <p:nvPr/>
        </p:nvSpPr>
        <p:spPr bwMode="auto">
          <a:xfrm>
            <a:off x="1066800" y="5565775"/>
            <a:ext cx="141288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00068"/>
                </a:solidFill>
                <a:latin typeface="Calibri" pitchFamily="34" charset="0"/>
              </a:rPr>
              <a:t>0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703" name="Rectangle 26"/>
          <p:cNvSpPr>
            <a:spLocks noChangeArrowheads="1"/>
          </p:cNvSpPr>
          <p:nvPr/>
        </p:nvSpPr>
        <p:spPr bwMode="auto">
          <a:xfrm>
            <a:off x="1066800" y="4448175"/>
            <a:ext cx="141288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00068"/>
                </a:solidFill>
                <a:latin typeface="Calibri" pitchFamily="34" charset="0"/>
              </a:rPr>
              <a:t>5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704" name="Rectangle 27"/>
          <p:cNvSpPr>
            <a:spLocks noChangeArrowheads="1"/>
          </p:cNvSpPr>
          <p:nvPr/>
        </p:nvSpPr>
        <p:spPr bwMode="auto">
          <a:xfrm>
            <a:off x="977900" y="3330575"/>
            <a:ext cx="238125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00068"/>
                </a:solidFill>
                <a:latin typeface="Calibri" pitchFamily="34" charset="0"/>
              </a:rPr>
              <a:t>10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705" name="Rectangle 28"/>
          <p:cNvSpPr>
            <a:spLocks noChangeArrowheads="1"/>
          </p:cNvSpPr>
          <p:nvPr/>
        </p:nvSpPr>
        <p:spPr bwMode="auto">
          <a:xfrm>
            <a:off x="977900" y="2200275"/>
            <a:ext cx="238125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00068"/>
                </a:solidFill>
                <a:latin typeface="Calibri" pitchFamily="34" charset="0"/>
              </a:rPr>
              <a:t>15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706" name="Rectangle 29"/>
          <p:cNvSpPr>
            <a:spLocks noChangeArrowheads="1"/>
          </p:cNvSpPr>
          <p:nvPr/>
        </p:nvSpPr>
        <p:spPr bwMode="auto">
          <a:xfrm>
            <a:off x="977900" y="1116013"/>
            <a:ext cx="238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 dirty="0">
                <a:solidFill>
                  <a:srgbClr val="000068"/>
                </a:solidFill>
                <a:latin typeface="Calibri" pitchFamily="34" charset="0"/>
              </a:rPr>
              <a:t>20 </a:t>
            </a:r>
            <a:endParaRPr lang="en-US" dirty="0">
              <a:solidFill>
                <a:srgbClr val="000068"/>
              </a:solidFill>
            </a:endParaRPr>
          </a:p>
        </p:txBody>
      </p:sp>
      <p:sp>
        <p:nvSpPr>
          <p:cNvPr id="18460" name="Rectangle 30"/>
          <p:cNvSpPr>
            <a:spLocks noChangeArrowheads="1"/>
          </p:cNvSpPr>
          <p:nvPr/>
        </p:nvSpPr>
        <p:spPr bwMode="auto">
          <a:xfrm rot="-5400000">
            <a:off x="-1213644" y="3136107"/>
            <a:ext cx="367982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68"/>
                </a:solidFill>
                <a:latin typeface="+mn-lt"/>
                <a:cs typeface="Arial" pitchFamily="34" charset="0"/>
              </a:rPr>
              <a:t>Patients  suffering events (%) </a:t>
            </a:r>
            <a:endParaRPr lang="en-US" sz="2800" dirty="0">
              <a:solidFill>
                <a:srgbClr val="000068"/>
              </a:solidFill>
              <a:latin typeface="+mn-lt"/>
              <a:cs typeface="Arial" pitchFamily="34" charset="0"/>
            </a:endParaRPr>
          </a:p>
        </p:txBody>
      </p:sp>
      <p:sp>
        <p:nvSpPr>
          <p:cNvPr id="71708" name="Freeform 31"/>
          <p:cNvSpPr>
            <a:spLocks/>
          </p:cNvSpPr>
          <p:nvPr/>
        </p:nvSpPr>
        <p:spPr bwMode="auto">
          <a:xfrm>
            <a:off x="1371600" y="2365375"/>
            <a:ext cx="6575425" cy="3352800"/>
          </a:xfrm>
          <a:custGeom>
            <a:avLst/>
            <a:gdLst>
              <a:gd name="T0" fmla="*/ 141128733 w 4142"/>
              <a:gd name="T1" fmla="*/ 2147483647 h 2112"/>
              <a:gd name="T2" fmla="*/ 282257466 w 4142"/>
              <a:gd name="T3" fmla="*/ 2147483647 h 2112"/>
              <a:gd name="T4" fmla="*/ 400703960 w 4142"/>
              <a:gd name="T5" fmla="*/ 2147483647 h 2112"/>
              <a:gd name="T6" fmla="*/ 541832743 w 4142"/>
              <a:gd name="T7" fmla="*/ 2147483647 h 2112"/>
              <a:gd name="T8" fmla="*/ 682961426 w 4142"/>
              <a:gd name="T9" fmla="*/ 2147483647 h 2112"/>
              <a:gd name="T10" fmla="*/ 783767629 w 4142"/>
              <a:gd name="T11" fmla="*/ 2147483647 h 2112"/>
              <a:gd name="T12" fmla="*/ 924896511 w 4142"/>
              <a:gd name="T13" fmla="*/ 2147483647 h 2112"/>
              <a:gd name="T14" fmla="*/ 1045863954 w 4142"/>
              <a:gd name="T15" fmla="*/ 2147483647 h 2112"/>
              <a:gd name="T16" fmla="*/ 1207153878 w 4142"/>
              <a:gd name="T17" fmla="*/ 2147483647 h 2112"/>
              <a:gd name="T18" fmla="*/ 1348282561 w 4142"/>
              <a:gd name="T19" fmla="*/ 2147483647 h 2112"/>
              <a:gd name="T20" fmla="*/ 1509572485 w 4142"/>
              <a:gd name="T21" fmla="*/ 2147483647 h 2112"/>
              <a:gd name="T22" fmla="*/ 1670862806 w 4142"/>
              <a:gd name="T23" fmla="*/ 2147483647 h 2112"/>
              <a:gd name="T24" fmla="*/ 1811991489 w 4142"/>
              <a:gd name="T25" fmla="*/ 2147483647 h 2112"/>
              <a:gd name="T26" fmla="*/ 1953120173 w 4142"/>
              <a:gd name="T27" fmla="*/ 2147483647 h 2112"/>
              <a:gd name="T28" fmla="*/ 2134571337 w 4142"/>
              <a:gd name="T29" fmla="*/ 2147483647 h 2112"/>
              <a:gd name="T30" fmla="*/ 2147483647 w 4142"/>
              <a:gd name="T31" fmla="*/ 2147483647 h 2112"/>
              <a:gd name="T32" fmla="*/ 2147483647 w 4142"/>
              <a:gd name="T33" fmla="*/ 2147483647 h 2112"/>
              <a:gd name="T34" fmla="*/ 2147483647 w 4142"/>
              <a:gd name="T35" fmla="*/ 2147483647 h 2112"/>
              <a:gd name="T36" fmla="*/ 2147483647 w 4142"/>
              <a:gd name="T37" fmla="*/ 2147483647 h 2112"/>
              <a:gd name="T38" fmla="*/ 2147483647 w 4142"/>
              <a:gd name="T39" fmla="*/ 2147483647 h 2112"/>
              <a:gd name="T40" fmla="*/ 2147483647 w 4142"/>
              <a:gd name="T41" fmla="*/ 2147483647 h 2112"/>
              <a:gd name="T42" fmla="*/ 2147483647 w 4142"/>
              <a:gd name="T43" fmla="*/ 2147483647 h 2112"/>
              <a:gd name="T44" fmla="*/ 2147483647 w 4142"/>
              <a:gd name="T45" fmla="*/ 2147483647 h 2112"/>
              <a:gd name="T46" fmla="*/ 2147483647 w 4142"/>
              <a:gd name="T47" fmla="*/ 2147483647 h 2112"/>
              <a:gd name="T48" fmla="*/ 2147483647 w 4142"/>
              <a:gd name="T49" fmla="*/ 2147483647 h 2112"/>
              <a:gd name="T50" fmla="*/ 2147483647 w 4142"/>
              <a:gd name="T51" fmla="*/ 2147483647 h 2112"/>
              <a:gd name="T52" fmla="*/ 2147483647 w 4142"/>
              <a:gd name="T53" fmla="*/ 2147483647 h 2112"/>
              <a:gd name="T54" fmla="*/ 2147483647 w 4142"/>
              <a:gd name="T55" fmla="*/ 2147483647 h 2112"/>
              <a:gd name="T56" fmla="*/ 2147483647 w 4142"/>
              <a:gd name="T57" fmla="*/ 2147483647 h 2112"/>
              <a:gd name="T58" fmla="*/ 2147483647 w 4142"/>
              <a:gd name="T59" fmla="*/ 2147483647 h 2112"/>
              <a:gd name="T60" fmla="*/ 2147483647 w 4142"/>
              <a:gd name="T61" fmla="*/ 2147483647 h 2112"/>
              <a:gd name="T62" fmla="*/ 2147483647 w 4142"/>
              <a:gd name="T63" fmla="*/ 2147483647 h 2112"/>
              <a:gd name="T64" fmla="*/ 2147483647 w 4142"/>
              <a:gd name="T65" fmla="*/ 2147483647 h 2112"/>
              <a:gd name="T66" fmla="*/ 2147483647 w 4142"/>
              <a:gd name="T67" fmla="*/ 2147483647 h 2112"/>
              <a:gd name="T68" fmla="*/ 2147483647 w 4142"/>
              <a:gd name="T69" fmla="*/ 2147483647 h 2112"/>
              <a:gd name="T70" fmla="*/ 2147483647 w 4142"/>
              <a:gd name="T71" fmla="*/ 2147483647 h 2112"/>
              <a:gd name="T72" fmla="*/ 2147483647 w 4142"/>
              <a:gd name="T73" fmla="*/ 2147483647 h 2112"/>
              <a:gd name="T74" fmla="*/ 2147483647 w 4142"/>
              <a:gd name="T75" fmla="*/ 2147483647 h 2112"/>
              <a:gd name="T76" fmla="*/ 2147483647 w 4142"/>
              <a:gd name="T77" fmla="*/ 2147483647 h 2112"/>
              <a:gd name="T78" fmla="*/ 2147483647 w 4142"/>
              <a:gd name="T79" fmla="*/ 2116931065 h 2112"/>
              <a:gd name="T80" fmla="*/ 2147483647 w 4142"/>
              <a:gd name="T81" fmla="*/ 2036286102 h 2112"/>
              <a:gd name="T82" fmla="*/ 2147483647 w 4142"/>
              <a:gd name="T83" fmla="*/ 1975802380 h 2112"/>
              <a:gd name="T84" fmla="*/ 2147483647 w 4142"/>
              <a:gd name="T85" fmla="*/ 1895157417 h 2112"/>
              <a:gd name="T86" fmla="*/ 2147483647 w 4142"/>
              <a:gd name="T87" fmla="*/ 1794351214 h 2112"/>
              <a:gd name="T88" fmla="*/ 2147483647 w 4142"/>
              <a:gd name="T89" fmla="*/ 1713706251 h 2112"/>
              <a:gd name="T90" fmla="*/ 2147483647 w 4142"/>
              <a:gd name="T91" fmla="*/ 1633060892 h 2112"/>
              <a:gd name="T92" fmla="*/ 2147483647 w 4142"/>
              <a:gd name="T93" fmla="*/ 1552415929 h 2112"/>
              <a:gd name="T94" fmla="*/ 2147483647 w 4142"/>
              <a:gd name="T95" fmla="*/ 1451609726 h 2112"/>
              <a:gd name="T96" fmla="*/ 2147483647 w 4142"/>
              <a:gd name="T97" fmla="*/ 1350803522 h 2112"/>
              <a:gd name="T98" fmla="*/ 2147483647 w 4142"/>
              <a:gd name="T99" fmla="*/ 1290319800 h 2112"/>
              <a:gd name="T100" fmla="*/ 2147483647 w 4142"/>
              <a:gd name="T101" fmla="*/ 1189513597 h 2112"/>
              <a:gd name="T102" fmla="*/ 2147483647 w 4142"/>
              <a:gd name="T103" fmla="*/ 1088707393 h 2112"/>
              <a:gd name="T104" fmla="*/ 2147483647 w 4142"/>
              <a:gd name="T105" fmla="*/ 1008062431 h 2112"/>
              <a:gd name="T106" fmla="*/ 2147483647 w 4142"/>
              <a:gd name="T107" fmla="*/ 907256227 h 2112"/>
              <a:gd name="T108" fmla="*/ 2147483647 w 4142"/>
              <a:gd name="T109" fmla="*/ 806449826 h 2112"/>
              <a:gd name="T110" fmla="*/ 2147483647 w 4142"/>
              <a:gd name="T111" fmla="*/ 725804863 h 2112"/>
              <a:gd name="T112" fmla="*/ 2147483647 w 4142"/>
              <a:gd name="T113" fmla="*/ 624998659 h 2112"/>
              <a:gd name="T114" fmla="*/ 2147483647 w 4142"/>
              <a:gd name="T115" fmla="*/ 504031215 h 2112"/>
              <a:gd name="T116" fmla="*/ 2147483647 w 4142"/>
              <a:gd name="T117" fmla="*/ 403224913 h 2112"/>
              <a:gd name="T118" fmla="*/ 2147483647 w 4142"/>
              <a:gd name="T119" fmla="*/ 302418709 h 2112"/>
              <a:gd name="T120" fmla="*/ 2147483647 w 4142"/>
              <a:gd name="T121" fmla="*/ 181451216 h 2112"/>
              <a:gd name="T122" fmla="*/ 2147483647 w 4142"/>
              <a:gd name="T123" fmla="*/ 80644988 h 211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142"/>
              <a:gd name="T187" fmla="*/ 0 h 2112"/>
              <a:gd name="T188" fmla="*/ 4142 w 4142"/>
              <a:gd name="T189" fmla="*/ 2112 h 211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142" h="2112">
                <a:moveTo>
                  <a:pt x="0" y="2112"/>
                </a:moveTo>
                <a:lnTo>
                  <a:pt x="0" y="2112"/>
                </a:lnTo>
                <a:lnTo>
                  <a:pt x="8" y="2112"/>
                </a:lnTo>
                <a:lnTo>
                  <a:pt x="16" y="2112"/>
                </a:lnTo>
                <a:lnTo>
                  <a:pt x="16" y="2104"/>
                </a:lnTo>
                <a:lnTo>
                  <a:pt x="24" y="2104"/>
                </a:lnTo>
                <a:lnTo>
                  <a:pt x="32" y="2104"/>
                </a:lnTo>
                <a:lnTo>
                  <a:pt x="32" y="2096"/>
                </a:lnTo>
                <a:lnTo>
                  <a:pt x="40" y="2096"/>
                </a:lnTo>
                <a:lnTo>
                  <a:pt x="48" y="2096"/>
                </a:lnTo>
                <a:lnTo>
                  <a:pt x="48" y="2088"/>
                </a:lnTo>
                <a:lnTo>
                  <a:pt x="56" y="2088"/>
                </a:lnTo>
                <a:lnTo>
                  <a:pt x="64" y="2088"/>
                </a:lnTo>
                <a:lnTo>
                  <a:pt x="64" y="2080"/>
                </a:lnTo>
                <a:lnTo>
                  <a:pt x="72" y="2080"/>
                </a:lnTo>
                <a:lnTo>
                  <a:pt x="80" y="2080"/>
                </a:lnTo>
                <a:lnTo>
                  <a:pt x="80" y="2072"/>
                </a:lnTo>
                <a:lnTo>
                  <a:pt x="88" y="2072"/>
                </a:lnTo>
                <a:lnTo>
                  <a:pt x="88" y="2064"/>
                </a:lnTo>
                <a:lnTo>
                  <a:pt x="96" y="2064"/>
                </a:lnTo>
                <a:lnTo>
                  <a:pt x="104" y="2064"/>
                </a:lnTo>
                <a:lnTo>
                  <a:pt x="104" y="2056"/>
                </a:lnTo>
                <a:lnTo>
                  <a:pt x="112" y="2056"/>
                </a:lnTo>
                <a:lnTo>
                  <a:pt x="120" y="2056"/>
                </a:lnTo>
                <a:lnTo>
                  <a:pt x="120" y="2048"/>
                </a:lnTo>
                <a:lnTo>
                  <a:pt x="128" y="2048"/>
                </a:lnTo>
                <a:lnTo>
                  <a:pt x="128" y="2040"/>
                </a:lnTo>
                <a:lnTo>
                  <a:pt x="136" y="2040"/>
                </a:lnTo>
                <a:lnTo>
                  <a:pt x="136" y="2032"/>
                </a:lnTo>
                <a:lnTo>
                  <a:pt x="144" y="2032"/>
                </a:lnTo>
                <a:lnTo>
                  <a:pt x="144" y="2024"/>
                </a:lnTo>
                <a:lnTo>
                  <a:pt x="151" y="2024"/>
                </a:lnTo>
                <a:lnTo>
                  <a:pt x="159" y="2024"/>
                </a:lnTo>
                <a:lnTo>
                  <a:pt x="159" y="2016"/>
                </a:lnTo>
                <a:lnTo>
                  <a:pt x="167" y="2016"/>
                </a:lnTo>
                <a:lnTo>
                  <a:pt x="175" y="2016"/>
                </a:lnTo>
                <a:lnTo>
                  <a:pt x="175" y="2008"/>
                </a:lnTo>
                <a:lnTo>
                  <a:pt x="183" y="2008"/>
                </a:lnTo>
                <a:lnTo>
                  <a:pt x="183" y="2000"/>
                </a:lnTo>
                <a:lnTo>
                  <a:pt x="191" y="2000"/>
                </a:lnTo>
                <a:lnTo>
                  <a:pt x="199" y="2000"/>
                </a:lnTo>
                <a:lnTo>
                  <a:pt x="199" y="1992"/>
                </a:lnTo>
                <a:lnTo>
                  <a:pt x="207" y="1992"/>
                </a:lnTo>
                <a:lnTo>
                  <a:pt x="207" y="1984"/>
                </a:lnTo>
                <a:lnTo>
                  <a:pt x="215" y="1984"/>
                </a:lnTo>
                <a:lnTo>
                  <a:pt x="215" y="1976"/>
                </a:lnTo>
                <a:lnTo>
                  <a:pt x="223" y="1976"/>
                </a:lnTo>
                <a:lnTo>
                  <a:pt x="223" y="1968"/>
                </a:lnTo>
                <a:lnTo>
                  <a:pt x="231" y="1968"/>
                </a:lnTo>
                <a:lnTo>
                  <a:pt x="231" y="1960"/>
                </a:lnTo>
                <a:lnTo>
                  <a:pt x="239" y="1960"/>
                </a:lnTo>
                <a:lnTo>
                  <a:pt x="247" y="1960"/>
                </a:lnTo>
                <a:lnTo>
                  <a:pt x="247" y="1952"/>
                </a:lnTo>
                <a:lnTo>
                  <a:pt x="255" y="1952"/>
                </a:lnTo>
                <a:lnTo>
                  <a:pt x="255" y="1944"/>
                </a:lnTo>
                <a:lnTo>
                  <a:pt x="271" y="1944"/>
                </a:lnTo>
                <a:lnTo>
                  <a:pt x="271" y="1936"/>
                </a:lnTo>
                <a:lnTo>
                  <a:pt x="279" y="1936"/>
                </a:lnTo>
                <a:lnTo>
                  <a:pt x="279" y="1928"/>
                </a:lnTo>
                <a:lnTo>
                  <a:pt x="287" y="1928"/>
                </a:lnTo>
                <a:lnTo>
                  <a:pt x="295" y="1928"/>
                </a:lnTo>
                <a:lnTo>
                  <a:pt x="295" y="1920"/>
                </a:lnTo>
                <a:lnTo>
                  <a:pt x="303" y="1920"/>
                </a:lnTo>
                <a:lnTo>
                  <a:pt x="303" y="1912"/>
                </a:lnTo>
                <a:lnTo>
                  <a:pt x="311" y="1912"/>
                </a:lnTo>
                <a:lnTo>
                  <a:pt x="319" y="1912"/>
                </a:lnTo>
                <a:lnTo>
                  <a:pt x="319" y="1904"/>
                </a:lnTo>
                <a:lnTo>
                  <a:pt x="327" y="1904"/>
                </a:lnTo>
                <a:lnTo>
                  <a:pt x="327" y="1896"/>
                </a:lnTo>
                <a:lnTo>
                  <a:pt x="335" y="1896"/>
                </a:lnTo>
                <a:lnTo>
                  <a:pt x="343" y="1896"/>
                </a:lnTo>
                <a:lnTo>
                  <a:pt x="343" y="1888"/>
                </a:lnTo>
                <a:lnTo>
                  <a:pt x="351" y="1888"/>
                </a:lnTo>
                <a:lnTo>
                  <a:pt x="359" y="1888"/>
                </a:lnTo>
                <a:lnTo>
                  <a:pt x="359" y="1880"/>
                </a:lnTo>
                <a:lnTo>
                  <a:pt x="367" y="1880"/>
                </a:lnTo>
                <a:lnTo>
                  <a:pt x="367" y="1872"/>
                </a:lnTo>
                <a:lnTo>
                  <a:pt x="375" y="1872"/>
                </a:lnTo>
                <a:lnTo>
                  <a:pt x="383" y="1872"/>
                </a:lnTo>
                <a:lnTo>
                  <a:pt x="383" y="1864"/>
                </a:lnTo>
                <a:lnTo>
                  <a:pt x="391" y="1864"/>
                </a:lnTo>
                <a:lnTo>
                  <a:pt x="399" y="1864"/>
                </a:lnTo>
                <a:lnTo>
                  <a:pt x="399" y="1856"/>
                </a:lnTo>
                <a:lnTo>
                  <a:pt x="407" y="1856"/>
                </a:lnTo>
                <a:lnTo>
                  <a:pt x="407" y="1848"/>
                </a:lnTo>
                <a:lnTo>
                  <a:pt x="415" y="1848"/>
                </a:lnTo>
                <a:lnTo>
                  <a:pt x="415" y="1840"/>
                </a:lnTo>
                <a:lnTo>
                  <a:pt x="423" y="1840"/>
                </a:lnTo>
                <a:lnTo>
                  <a:pt x="431" y="1840"/>
                </a:lnTo>
                <a:lnTo>
                  <a:pt x="439" y="1840"/>
                </a:lnTo>
                <a:lnTo>
                  <a:pt x="439" y="1832"/>
                </a:lnTo>
                <a:lnTo>
                  <a:pt x="447" y="1832"/>
                </a:lnTo>
                <a:lnTo>
                  <a:pt x="455" y="1832"/>
                </a:lnTo>
                <a:lnTo>
                  <a:pt x="455" y="1824"/>
                </a:lnTo>
                <a:lnTo>
                  <a:pt x="463" y="1824"/>
                </a:lnTo>
                <a:lnTo>
                  <a:pt x="471" y="1824"/>
                </a:lnTo>
                <a:lnTo>
                  <a:pt x="471" y="1816"/>
                </a:lnTo>
                <a:lnTo>
                  <a:pt x="479" y="1816"/>
                </a:lnTo>
                <a:lnTo>
                  <a:pt x="487" y="1816"/>
                </a:lnTo>
                <a:lnTo>
                  <a:pt x="487" y="1808"/>
                </a:lnTo>
                <a:lnTo>
                  <a:pt x="495" y="1808"/>
                </a:lnTo>
                <a:lnTo>
                  <a:pt x="503" y="1808"/>
                </a:lnTo>
                <a:lnTo>
                  <a:pt x="503" y="1800"/>
                </a:lnTo>
                <a:lnTo>
                  <a:pt x="511" y="1800"/>
                </a:lnTo>
                <a:lnTo>
                  <a:pt x="519" y="1800"/>
                </a:lnTo>
                <a:lnTo>
                  <a:pt x="527" y="1800"/>
                </a:lnTo>
                <a:lnTo>
                  <a:pt x="527" y="1792"/>
                </a:lnTo>
                <a:lnTo>
                  <a:pt x="535" y="1792"/>
                </a:lnTo>
                <a:lnTo>
                  <a:pt x="535" y="1784"/>
                </a:lnTo>
                <a:lnTo>
                  <a:pt x="543" y="1784"/>
                </a:lnTo>
                <a:lnTo>
                  <a:pt x="551" y="1784"/>
                </a:lnTo>
                <a:lnTo>
                  <a:pt x="551" y="1776"/>
                </a:lnTo>
                <a:lnTo>
                  <a:pt x="559" y="1776"/>
                </a:lnTo>
                <a:lnTo>
                  <a:pt x="567" y="1776"/>
                </a:lnTo>
                <a:lnTo>
                  <a:pt x="567" y="1768"/>
                </a:lnTo>
                <a:lnTo>
                  <a:pt x="575" y="1768"/>
                </a:lnTo>
                <a:lnTo>
                  <a:pt x="583" y="1768"/>
                </a:lnTo>
                <a:lnTo>
                  <a:pt x="583" y="1760"/>
                </a:lnTo>
                <a:lnTo>
                  <a:pt x="591" y="1760"/>
                </a:lnTo>
                <a:lnTo>
                  <a:pt x="599" y="1760"/>
                </a:lnTo>
                <a:lnTo>
                  <a:pt x="599" y="1752"/>
                </a:lnTo>
                <a:lnTo>
                  <a:pt x="599" y="1744"/>
                </a:lnTo>
                <a:lnTo>
                  <a:pt x="607" y="1744"/>
                </a:lnTo>
                <a:lnTo>
                  <a:pt x="615" y="1744"/>
                </a:lnTo>
                <a:lnTo>
                  <a:pt x="615" y="1736"/>
                </a:lnTo>
                <a:lnTo>
                  <a:pt x="623" y="1736"/>
                </a:lnTo>
                <a:lnTo>
                  <a:pt x="623" y="1728"/>
                </a:lnTo>
                <a:lnTo>
                  <a:pt x="631" y="1728"/>
                </a:lnTo>
                <a:lnTo>
                  <a:pt x="639" y="1728"/>
                </a:lnTo>
                <a:lnTo>
                  <a:pt x="647" y="1728"/>
                </a:lnTo>
                <a:lnTo>
                  <a:pt x="655" y="1728"/>
                </a:lnTo>
                <a:lnTo>
                  <a:pt x="655" y="1720"/>
                </a:lnTo>
                <a:lnTo>
                  <a:pt x="663" y="1720"/>
                </a:lnTo>
                <a:lnTo>
                  <a:pt x="671" y="1720"/>
                </a:lnTo>
                <a:lnTo>
                  <a:pt x="671" y="1712"/>
                </a:lnTo>
                <a:lnTo>
                  <a:pt x="679" y="1712"/>
                </a:lnTo>
                <a:lnTo>
                  <a:pt x="679" y="1704"/>
                </a:lnTo>
                <a:lnTo>
                  <a:pt x="687" y="1704"/>
                </a:lnTo>
                <a:lnTo>
                  <a:pt x="695" y="1704"/>
                </a:lnTo>
                <a:lnTo>
                  <a:pt x="703" y="1704"/>
                </a:lnTo>
                <a:lnTo>
                  <a:pt x="711" y="1704"/>
                </a:lnTo>
                <a:lnTo>
                  <a:pt x="711" y="1696"/>
                </a:lnTo>
                <a:lnTo>
                  <a:pt x="719" y="1696"/>
                </a:lnTo>
                <a:lnTo>
                  <a:pt x="727" y="1696"/>
                </a:lnTo>
                <a:lnTo>
                  <a:pt x="727" y="1688"/>
                </a:lnTo>
                <a:lnTo>
                  <a:pt x="735" y="1688"/>
                </a:lnTo>
                <a:lnTo>
                  <a:pt x="743" y="1688"/>
                </a:lnTo>
                <a:lnTo>
                  <a:pt x="743" y="1680"/>
                </a:lnTo>
                <a:lnTo>
                  <a:pt x="751" y="1680"/>
                </a:lnTo>
                <a:lnTo>
                  <a:pt x="759" y="1680"/>
                </a:lnTo>
                <a:lnTo>
                  <a:pt x="759" y="1672"/>
                </a:lnTo>
                <a:lnTo>
                  <a:pt x="759" y="1664"/>
                </a:lnTo>
                <a:lnTo>
                  <a:pt x="767" y="1664"/>
                </a:lnTo>
                <a:lnTo>
                  <a:pt x="767" y="1656"/>
                </a:lnTo>
                <a:lnTo>
                  <a:pt x="775" y="1656"/>
                </a:lnTo>
                <a:lnTo>
                  <a:pt x="783" y="1656"/>
                </a:lnTo>
                <a:lnTo>
                  <a:pt x="783" y="1648"/>
                </a:lnTo>
                <a:lnTo>
                  <a:pt x="791" y="1648"/>
                </a:lnTo>
                <a:lnTo>
                  <a:pt x="799" y="1648"/>
                </a:lnTo>
                <a:lnTo>
                  <a:pt x="807" y="1648"/>
                </a:lnTo>
                <a:lnTo>
                  <a:pt x="807" y="1640"/>
                </a:lnTo>
                <a:lnTo>
                  <a:pt x="815" y="1640"/>
                </a:lnTo>
                <a:lnTo>
                  <a:pt x="823" y="1640"/>
                </a:lnTo>
                <a:lnTo>
                  <a:pt x="823" y="1632"/>
                </a:lnTo>
                <a:lnTo>
                  <a:pt x="831" y="1632"/>
                </a:lnTo>
                <a:lnTo>
                  <a:pt x="839" y="1632"/>
                </a:lnTo>
                <a:lnTo>
                  <a:pt x="839" y="1624"/>
                </a:lnTo>
                <a:lnTo>
                  <a:pt x="847" y="1624"/>
                </a:lnTo>
                <a:lnTo>
                  <a:pt x="855" y="1624"/>
                </a:lnTo>
                <a:lnTo>
                  <a:pt x="855" y="1616"/>
                </a:lnTo>
                <a:lnTo>
                  <a:pt x="863" y="1616"/>
                </a:lnTo>
                <a:lnTo>
                  <a:pt x="863" y="1608"/>
                </a:lnTo>
                <a:lnTo>
                  <a:pt x="871" y="1608"/>
                </a:lnTo>
                <a:lnTo>
                  <a:pt x="879" y="1608"/>
                </a:lnTo>
                <a:lnTo>
                  <a:pt x="879" y="1600"/>
                </a:lnTo>
                <a:lnTo>
                  <a:pt x="887" y="1600"/>
                </a:lnTo>
                <a:lnTo>
                  <a:pt x="895" y="1600"/>
                </a:lnTo>
                <a:lnTo>
                  <a:pt x="895" y="1592"/>
                </a:lnTo>
                <a:lnTo>
                  <a:pt x="903" y="1592"/>
                </a:lnTo>
                <a:lnTo>
                  <a:pt x="911" y="1592"/>
                </a:lnTo>
                <a:lnTo>
                  <a:pt x="919" y="1592"/>
                </a:lnTo>
                <a:lnTo>
                  <a:pt x="919" y="1584"/>
                </a:lnTo>
                <a:lnTo>
                  <a:pt x="927" y="1584"/>
                </a:lnTo>
                <a:lnTo>
                  <a:pt x="927" y="1576"/>
                </a:lnTo>
                <a:lnTo>
                  <a:pt x="935" y="1576"/>
                </a:lnTo>
                <a:lnTo>
                  <a:pt x="943" y="1576"/>
                </a:lnTo>
                <a:lnTo>
                  <a:pt x="951" y="1576"/>
                </a:lnTo>
                <a:lnTo>
                  <a:pt x="951" y="1568"/>
                </a:lnTo>
                <a:lnTo>
                  <a:pt x="959" y="1568"/>
                </a:lnTo>
                <a:lnTo>
                  <a:pt x="959" y="1560"/>
                </a:lnTo>
                <a:lnTo>
                  <a:pt x="967" y="1560"/>
                </a:lnTo>
                <a:lnTo>
                  <a:pt x="967" y="1552"/>
                </a:lnTo>
                <a:lnTo>
                  <a:pt x="975" y="1552"/>
                </a:lnTo>
                <a:lnTo>
                  <a:pt x="983" y="1552"/>
                </a:lnTo>
                <a:lnTo>
                  <a:pt x="983" y="1544"/>
                </a:lnTo>
                <a:lnTo>
                  <a:pt x="991" y="1544"/>
                </a:lnTo>
                <a:lnTo>
                  <a:pt x="999" y="1544"/>
                </a:lnTo>
                <a:lnTo>
                  <a:pt x="999" y="1536"/>
                </a:lnTo>
                <a:lnTo>
                  <a:pt x="1007" y="1536"/>
                </a:lnTo>
                <a:lnTo>
                  <a:pt x="1007" y="1528"/>
                </a:lnTo>
                <a:lnTo>
                  <a:pt x="1015" y="1528"/>
                </a:lnTo>
                <a:lnTo>
                  <a:pt x="1015" y="1520"/>
                </a:lnTo>
                <a:lnTo>
                  <a:pt x="1023" y="1520"/>
                </a:lnTo>
                <a:lnTo>
                  <a:pt x="1031" y="1520"/>
                </a:lnTo>
                <a:lnTo>
                  <a:pt x="1031" y="1512"/>
                </a:lnTo>
                <a:lnTo>
                  <a:pt x="1039" y="1512"/>
                </a:lnTo>
                <a:lnTo>
                  <a:pt x="1039" y="1504"/>
                </a:lnTo>
                <a:lnTo>
                  <a:pt x="1047" y="1504"/>
                </a:lnTo>
                <a:lnTo>
                  <a:pt x="1055" y="1504"/>
                </a:lnTo>
                <a:lnTo>
                  <a:pt x="1063" y="1504"/>
                </a:lnTo>
                <a:lnTo>
                  <a:pt x="1063" y="1496"/>
                </a:lnTo>
                <a:lnTo>
                  <a:pt x="1071" y="1496"/>
                </a:lnTo>
                <a:lnTo>
                  <a:pt x="1071" y="1488"/>
                </a:lnTo>
                <a:lnTo>
                  <a:pt x="1079" y="1488"/>
                </a:lnTo>
                <a:lnTo>
                  <a:pt x="1087" y="1488"/>
                </a:lnTo>
                <a:lnTo>
                  <a:pt x="1087" y="1480"/>
                </a:lnTo>
                <a:lnTo>
                  <a:pt x="1095" y="1480"/>
                </a:lnTo>
                <a:lnTo>
                  <a:pt x="1103" y="1480"/>
                </a:lnTo>
                <a:lnTo>
                  <a:pt x="1111" y="1480"/>
                </a:lnTo>
                <a:lnTo>
                  <a:pt x="1111" y="1472"/>
                </a:lnTo>
                <a:lnTo>
                  <a:pt x="1119" y="1472"/>
                </a:lnTo>
                <a:lnTo>
                  <a:pt x="1127" y="1472"/>
                </a:lnTo>
                <a:lnTo>
                  <a:pt x="1127" y="1464"/>
                </a:lnTo>
                <a:lnTo>
                  <a:pt x="1135" y="1464"/>
                </a:lnTo>
                <a:lnTo>
                  <a:pt x="1135" y="1456"/>
                </a:lnTo>
                <a:lnTo>
                  <a:pt x="1143" y="1456"/>
                </a:lnTo>
                <a:lnTo>
                  <a:pt x="1143" y="1448"/>
                </a:lnTo>
                <a:lnTo>
                  <a:pt x="1151" y="1448"/>
                </a:lnTo>
                <a:lnTo>
                  <a:pt x="1159" y="1448"/>
                </a:lnTo>
                <a:lnTo>
                  <a:pt x="1167" y="1448"/>
                </a:lnTo>
                <a:lnTo>
                  <a:pt x="1167" y="1440"/>
                </a:lnTo>
                <a:lnTo>
                  <a:pt x="1175" y="1440"/>
                </a:lnTo>
                <a:lnTo>
                  <a:pt x="1183" y="1440"/>
                </a:lnTo>
                <a:lnTo>
                  <a:pt x="1191" y="1440"/>
                </a:lnTo>
                <a:lnTo>
                  <a:pt x="1191" y="1432"/>
                </a:lnTo>
                <a:lnTo>
                  <a:pt x="1199" y="1432"/>
                </a:lnTo>
                <a:lnTo>
                  <a:pt x="1199" y="1424"/>
                </a:lnTo>
                <a:lnTo>
                  <a:pt x="1207" y="1424"/>
                </a:lnTo>
                <a:lnTo>
                  <a:pt x="1215" y="1424"/>
                </a:lnTo>
                <a:lnTo>
                  <a:pt x="1215" y="1416"/>
                </a:lnTo>
                <a:lnTo>
                  <a:pt x="1223" y="1416"/>
                </a:lnTo>
                <a:lnTo>
                  <a:pt x="1231" y="1416"/>
                </a:lnTo>
                <a:lnTo>
                  <a:pt x="1231" y="1408"/>
                </a:lnTo>
                <a:lnTo>
                  <a:pt x="1239" y="1408"/>
                </a:lnTo>
                <a:lnTo>
                  <a:pt x="1239" y="1400"/>
                </a:lnTo>
                <a:lnTo>
                  <a:pt x="1247" y="1400"/>
                </a:lnTo>
                <a:lnTo>
                  <a:pt x="1247" y="1392"/>
                </a:lnTo>
                <a:lnTo>
                  <a:pt x="1255" y="1392"/>
                </a:lnTo>
                <a:lnTo>
                  <a:pt x="1263" y="1392"/>
                </a:lnTo>
                <a:lnTo>
                  <a:pt x="1263" y="1384"/>
                </a:lnTo>
                <a:lnTo>
                  <a:pt x="1271" y="1384"/>
                </a:lnTo>
                <a:lnTo>
                  <a:pt x="1279" y="1384"/>
                </a:lnTo>
                <a:lnTo>
                  <a:pt x="1279" y="1376"/>
                </a:lnTo>
                <a:lnTo>
                  <a:pt x="1287" y="1376"/>
                </a:lnTo>
                <a:lnTo>
                  <a:pt x="1287" y="1368"/>
                </a:lnTo>
                <a:lnTo>
                  <a:pt x="1295" y="1368"/>
                </a:lnTo>
                <a:lnTo>
                  <a:pt x="1303" y="1368"/>
                </a:lnTo>
                <a:lnTo>
                  <a:pt x="1311" y="1368"/>
                </a:lnTo>
                <a:lnTo>
                  <a:pt x="1311" y="1360"/>
                </a:lnTo>
                <a:lnTo>
                  <a:pt x="1319" y="1360"/>
                </a:lnTo>
                <a:lnTo>
                  <a:pt x="1319" y="1352"/>
                </a:lnTo>
                <a:lnTo>
                  <a:pt x="1327" y="1352"/>
                </a:lnTo>
                <a:lnTo>
                  <a:pt x="1327" y="1344"/>
                </a:lnTo>
                <a:lnTo>
                  <a:pt x="1343" y="1344"/>
                </a:lnTo>
                <a:lnTo>
                  <a:pt x="1351" y="1344"/>
                </a:lnTo>
                <a:lnTo>
                  <a:pt x="1351" y="1336"/>
                </a:lnTo>
                <a:lnTo>
                  <a:pt x="1359" y="1336"/>
                </a:lnTo>
                <a:lnTo>
                  <a:pt x="1359" y="1328"/>
                </a:lnTo>
                <a:lnTo>
                  <a:pt x="1367" y="1328"/>
                </a:lnTo>
                <a:lnTo>
                  <a:pt x="1367" y="1320"/>
                </a:lnTo>
                <a:lnTo>
                  <a:pt x="1375" y="1320"/>
                </a:lnTo>
                <a:lnTo>
                  <a:pt x="1383" y="1320"/>
                </a:lnTo>
                <a:lnTo>
                  <a:pt x="1391" y="1320"/>
                </a:lnTo>
                <a:lnTo>
                  <a:pt x="1391" y="1312"/>
                </a:lnTo>
                <a:lnTo>
                  <a:pt x="1399" y="1312"/>
                </a:lnTo>
                <a:lnTo>
                  <a:pt x="1399" y="1304"/>
                </a:lnTo>
                <a:lnTo>
                  <a:pt x="1399" y="1296"/>
                </a:lnTo>
                <a:lnTo>
                  <a:pt x="1407" y="1296"/>
                </a:lnTo>
                <a:lnTo>
                  <a:pt x="1415" y="1296"/>
                </a:lnTo>
                <a:lnTo>
                  <a:pt x="1415" y="1288"/>
                </a:lnTo>
                <a:lnTo>
                  <a:pt x="1423" y="1288"/>
                </a:lnTo>
                <a:lnTo>
                  <a:pt x="1423" y="1280"/>
                </a:lnTo>
                <a:lnTo>
                  <a:pt x="1431" y="1280"/>
                </a:lnTo>
                <a:lnTo>
                  <a:pt x="1439" y="1280"/>
                </a:lnTo>
                <a:lnTo>
                  <a:pt x="1439" y="1272"/>
                </a:lnTo>
                <a:lnTo>
                  <a:pt x="1447" y="1272"/>
                </a:lnTo>
                <a:lnTo>
                  <a:pt x="1455" y="1272"/>
                </a:lnTo>
                <a:lnTo>
                  <a:pt x="1455" y="1264"/>
                </a:lnTo>
                <a:lnTo>
                  <a:pt x="1463" y="1264"/>
                </a:lnTo>
                <a:lnTo>
                  <a:pt x="1463" y="1256"/>
                </a:lnTo>
                <a:lnTo>
                  <a:pt x="1479" y="1256"/>
                </a:lnTo>
                <a:lnTo>
                  <a:pt x="1487" y="1256"/>
                </a:lnTo>
                <a:lnTo>
                  <a:pt x="1487" y="1248"/>
                </a:lnTo>
                <a:lnTo>
                  <a:pt x="1487" y="1240"/>
                </a:lnTo>
                <a:lnTo>
                  <a:pt x="1495" y="1240"/>
                </a:lnTo>
                <a:lnTo>
                  <a:pt x="1503" y="1240"/>
                </a:lnTo>
                <a:lnTo>
                  <a:pt x="1503" y="1232"/>
                </a:lnTo>
                <a:lnTo>
                  <a:pt x="1511" y="1232"/>
                </a:lnTo>
                <a:lnTo>
                  <a:pt x="1519" y="1232"/>
                </a:lnTo>
                <a:lnTo>
                  <a:pt x="1519" y="1224"/>
                </a:lnTo>
                <a:lnTo>
                  <a:pt x="1527" y="1224"/>
                </a:lnTo>
                <a:lnTo>
                  <a:pt x="1527" y="1216"/>
                </a:lnTo>
                <a:lnTo>
                  <a:pt x="1535" y="1216"/>
                </a:lnTo>
                <a:lnTo>
                  <a:pt x="1535" y="1208"/>
                </a:lnTo>
                <a:lnTo>
                  <a:pt x="1543" y="1208"/>
                </a:lnTo>
                <a:lnTo>
                  <a:pt x="1551" y="1208"/>
                </a:lnTo>
                <a:lnTo>
                  <a:pt x="1559" y="1208"/>
                </a:lnTo>
                <a:lnTo>
                  <a:pt x="1559" y="1200"/>
                </a:lnTo>
                <a:lnTo>
                  <a:pt x="1567" y="1200"/>
                </a:lnTo>
                <a:lnTo>
                  <a:pt x="1567" y="1192"/>
                </a:lnTo>
                <a:lnTo>
                  <a:pt x="1575" y="1192"/>
                </a:lnTo>
                <a:lnTo>
                  <a:pt x="1583" y="1192"/>
                </a:lnTo>
                <a:lnTo>
                  <a:pt x="1583" y="1184"/>
                </a:lnTo>
                <a:lnTo>
                  <a:pt x="1591" y="1184"/>
                </a:lnTo>
                <a:lnTo>
                  <a:pt x="1599" y="1184"/>
                </a:lnTo>
                <a:lnTo>
                  <a:pt x="1607" y="1184"/>
                </a:lnTo>
                <a:lnTo>
                  <a:pt x="1615" y="1184"/>
                </a:lnTo>
                <a:lnTo>
                  <a:pt x="1615" y="1176"/>
                </a:lnTo>
                <a:lnTo>
                  <a:pt x="1623" y="1176"/>
                </a:lnTo>
                <a:lnTo>
                  <a:pt x="1631" y="1176"/>
                </a:lnTo>
                <a:lnTo>
                  <a:pt x="1631" y="1168"/>
                </a:lnTo>
                <a:lnTo>
                  <a:pt x="1639" y="1168"/>
                </a:lnTo>
                <a:lnTo>
                  <a:pt x="1647" y="1168"/>
                </a:lnTo>
                <a:lnTo>
                  <a:pt x="1647" y="1160"/>
                </a:lnTo>
                <a:lnTo>
                  <a:pt x="1655" y="1160"/>
                </a:lnTo>
                <a:lnTo>
                  <a:pt x="1663" y="1160"/>
                </a:lnTo>
                <a:lnTo>
                  <a:pt x="1663" y="1152"/>
                </a:lnTo>
                <a:lnTo>
                  <a:pt x="1671" y="1152"/>
                </a:lnTo>
                <a:lnTo>
                  <a:pt x="1679" y="1152"/>
                </a:lnTo>
                <a:lnTo>
                  <a:pt x="1687" y="1152"/>
                </a:lnTo>
                <a:lnTo>
                  <a:pt x="1687" y="1144"/>
                </a:lnTo>
                <a:lnTo>
                  <a:pt x="1695" y="1144"/>
                </a:lnTo>
                <a:lnTo>
                  <a:pt x="1703" y="1144"/>
                </a:lnTo>
                <a:lnTo>
                  <a:pt x="1711" y="1144"/>
                </a:lnTo>
                <a:lnTo>
                  <a:pt x="1711" y="1136"/>
                </a:lnTo>
                <a:lnTo>
                  <a:pt x="1719" y="1136"/>
                </a:lnTo>
                <a:lnTo>
                  <a:pt x="1727" y="1136"/>
                </a:lnTo>
                <a:lnTo>
                  <a:pt x="1727" y="1128"/>
                </a:lnTo>
                <a:lnTo>
                  <a:pt x="1735" y="1128"/>
                </a:lnTo>
                <a:lnTo>
                  <a:pt x="1743" y="1128"/>
                </a:lnTo>
                <a:lnTo>
                  <a:pt x="1751" y="1128"/>
                </a:lnTo>
                <a:lnTo>
                  <a:pt x="1751" y="1120"/>
                </a:lnTo>
                <a:lnTo>
                  <a:pt x="1759" y="1120"/>
                </a:lnTo>
                <a:lnTo>
                  <a:pt x="1759" y="1112"/>
                </a:lnTo>
                <a:lnTo>
                  <a:pt x="1767" y="1112"/>
                </a:lnTo>
                <a:lnTo>
                  <a:pt x="1775" y="1112"/>
                </a:lnTo>
                <a:lnTo>
                  <a:pt x="1775" y="1104"/>
                </a:lnTo>
                <a:lnTo>
                  <a:pt x="1783" y="1104"/>
                </a:lnTo>
                <a:lnTo>
                  <a:pt x="1783" y="1096"/>
                </a:lnTo>
                <a:lnTo>
                  <a:pt x="1791" y="1096"/>
                </a:lnTo>
                <a:lnTo>
                  <a:pt x="1799" y="1096"/>
                </a:lnTo>
                <a:lnTo>
                  <a:pt x="1799" y="1088"/>
                </a:lnTo>
                <a:lnTo>
                  <a:pt x="1807" y="1088"/>
                </a:lnTo>
                <a:lnTo>
                  <a:pt x="1815" y="1088"/>
                </a:lnTo>
                <a:lnTo>
                  <a:pt x="1815" y="1080"/>
                </a:lnTo>
                <a:lnTo>
                  <a:pt x="1823" y="1080"/>
                </a:lnTo>
                <a:lnTo>
                  <a:pt x="1831" y="1080"/>
                </a:lnTo>
                <a:lnTo>
                  <a:pt x="1831" y="1072"/>
                </a:lnTo>
                <a:lnTo>
                  <a:pt x="1839" y="1072"/>
                </a:lnTo>
                <a:lnTo>
                  <a:pt x="1847" y="1072"/>
                </a:lnTo>
                <a:lnTo>
                  <a:pt x="1847" y="1064"/>
                </a:lnTo>
                <a:lnTo>
                  <a:pt x="1847" y="1056"/>
                </a:lnTo>
                <a:lnTo>
                  <a:pt x="1855" y="1056"/>
                </a:lnTo>
                <a:lnTo>
                  <a:pt x="1863" y="1056"/>
                </a:lnTo>
                <a:lnTo>
                  <a:pt x="1879" y="1056"/>
                </a:lnTo>
                <a:lnTo>
                  <a:pt x="1879" y="1048"/>
                </a:lnTo>
                <a:lnTo>
                  <a:pt x="1887" y="1048"/>
                </a:lnTo>
                <a:lnTo>
                  <a:pt x="1895" y="1048"/>
                </a:lnTo>
                <a:lnTo>
                  <a:pt x="1895" y="1040"/>
                </a:lnTo>
                <a:lnTo>
                  <a:pt x="1903" y="1040"/>
                </a:lnTo>
                <a:lnTo>
                  <a:pt x="1911" y="1040"/>
                </a:lnTo>
                <a:lnTo>
                  <a:pt x="1911" y="1032"/>
                </a:lnTo>
                <a:lnTo>
                  <a:pt x="1919" y="1032"/>
                </a:lnTo>
                <a:lnTo>
                  <a:pt x="1927" y="1032"/>
                </a:lnTo>
                <a:lnTo>
                  <a:pt x="1927" y="1024"/>
                </a:lnTo>
                <a:lnTo>
                  <a:pt x="1935" y="1024"/>
                </a:lnTo>
                <a:lnTo>
                  <a:pt x="1943" y="1024"/>
                </a:lnTo>
                <a:lnTo>
                  <a:pt x="1943" y="1016"/>
                </a:lnTo>
                <a:lnTo>
                  <a:pt x="1951" y="1016"/>
                </a:lnTo>
                <a:lnTo>
                  <a:pt x="1959" y="1016"/>
                </a:lnTo>
                <a:lnTo>
                  <a:pt x="1967" y="1016"/>
                </a:lnTo>
                <a:lnTo>
                  <a:pt x="1967" y="1008"/>
                </a:lnTo>
                <a:lnTo>
                  <a:pt x="1975" y="1008"/>
                </a:lnTo>
                <a:lnTo>
                  <a:pt x="1991" y="1008"/>
                </a:lnTo>
                <a:lnTo>
                  <a:pt x="1991" y="1000"/>
                </a:lnTo>
                <a:lnTo>
                  <a:pt x="1999" y="1000"/>
                </a:lnTo>
                <a:lnTo>
                  <a:pt x="2007" y="1000"/>
                </a:lnTo>
                <a:lnTo>
                  <a:pt x="2007" y="992"/>
                </a:lnTo>
                <a:lnTo>
                  <a:pt x="2015" y="992"/>
                </a:lnTo>
                <a:lnTo>
                  <a:pt x="2023" y="992"/>
                </a:lnTo>
                <a:lnTo>
                  <a:pt x="2023" y="984"/>
                </a:lnTo>
                <a:lnTo>
                  <a:pt x="2031" y="984"/>
                </a:lnTo>
                <a:lnTo>
                  <a:pt x="2039" y="984"/>
                </a:lnTo>
                <a:lnTo>
                  <a:pt x="2039" y="976"/>
                </a:lnTo>
                <a:lnTo>
                  <a:pt x="2047" y="976"/>
                </a:lnTo>
                <a:lnTo>
                  <a:pt x="2047" y="968"/>
                </a:lnTo>
                <a:lnTo>
                  <a:pt x="2055" y="968"/>
                </a:lnTo>
                <a:lnTo>
                  <a:pt x="2063" y="968"/>
                </a:lnTo>
                <a:lnTo>
                  <a:pt x="2063" y="960"/>
                </a:lnTo>
                <a:lnTo>
                  <a:pt x="2071" y="960"/>
                </a:lnTo>
                <a:lnTo>
                  <a:pt x="2079" y="960"/>
                </a:lnTo>
                <a:lnTo>
                  <a:pt x="2087" y="960"/>
                </a:lnTo>
                <a:lnTo>
                  <a:pt x="2095" y="960"/>
                </a:lnTo>
                <a:lnTo>
                  <a:pt x="2095" y="952"/>
                </a:lnTo>
                <a:lnTo>
                  <a:pt x="2103" y="952"/>
                </a:lnTo>
                <a:lnTo>
                  <a:pt x="2103" y="944"/>
                </a:lnTo>
                <a:lnTo>
                  <a:pt x="2111" y="944"/>
                </a:lnTo>
                <a:lnTo>
                  <a:pt x="2127" y="944"/>
                </a:lnTo>
                <a:lnTo>
                  <a:pt x="2127" y="936"/>
                </a:lnTo>
                <a:lnTo>
                  <a:pt x="2135" y="936"/>
                </a:lnTo>
                <a:lnTo>
                  <a:pt x="2143" y="936"/>
                </a:lnTo>
                <a:lnTo>
                  <a:pt x="2143" y="928"/>
                </a:lnTo>
                <a:lnTo>
                  <a:pt x="2151" y="928"/>
                </a:lnTo>
                <a:lnTo>
                  <a:pt x="2159" y="928"/>
                </a:lnTo>
                <a:lnTo>
                  <a:pt x="2159" y="920"/>
                </a:lnTo>
                <a:lnTo>
                  <a:pt x="2167" y="920"/>
                </a:lnTo>
                <a:lnTo>
                  <a:pt x="2175" y="920"/>
                </a:lnTo>
                <a:lnTo>
                  <a:pt x="2175" y="912"/>
                </a:lnTo>
                <a:lnTo>
                  <a:pt x="2182" y="912"/>
                </a:lnTo>
                <a:lnTo>
                  <a:pt x="2190" y="912"/>
                </a:lnTo>
                <a:lnTo>
                  <a:pt x="2190" y="904"/>
                </a:lnTo>
                <a:lnTo>
                  <a:pt x="2198" y="904"/>
                </a:lnTo>
                <a:lnTo>
                  <a:pt x="2206" y="904"/>
                </a:lnTo>
                <a:lnTo>
                  <a:pt x="2214" y="904"/>
                </a:lnTo>
                <a:lnTo>
                  <a:pt x="2214" y="896"/>
                </a:lnTo>
                <a:lnTo>
                  <a:pt x="2222" y="896"/>
                </a:lnTo>
                <a:lnTo>
                  <a:pt x="2222" y="888"/>
                </a:lnTo>
                <a:lnTo>
                  <a:pt x="2230" y="888"/>
                </a:lnTo>
                <a:lnTo>
                  <a:pt x="2230" y="880"/>
                </a:lnTo>
                <a:lnTo>
                  <a:pt x="2238" y="880"/>
                </a:lnTo>
                <a:lnTo>
                  <a:pt x="2238" y="872"/>
                </a:lnTo>
                <a:lnTo>
                  <a:pt x="2246" y="872"/>
                </a:lnTo>
                <a:lnTo>
                  <a:pt x="2254" y="872"/>
                </a:lnTo>
                <a:lnTo>
                  <a:pt x="2262" y="872"/>
                </a:lnTo>
                <a:lnTo>
                  <a:pt x="2262" y="864"/>
                </a:lnTo>
                <a:lnTo>
                  <a:pt x="2270" y="864"/>
                </a:lnTo>
                <a:lnTo>
                  <a:pt x="2278" y="864"/>
                </a:lnTo>
                <a:lnTo>
                  <a:pt x="2278" y="856"/>
                </a:lnTo>
                <a:lnTo>
                  <a:pt x="2286" y="856"/>
                </a:lnTo>
                <a:lnTo>
                  <a:pt x="2294" y="856"/>
                </a:lnTo>
                <a:lnTo>
                  <a:pt x="2294" y="848"/>
                </a:lnTo>
                <a:lnTo>
                  <a:pt x="2302" y="848"/>
                </a:lnTo>
                <a:lnTo>
                  <a:pt x="2310" y="848"/>
                </a:lnTo>
                <a:lnTo>
                  <a:pt x="2310" y="840"/>
                </a:lnTo>
                <a:lnTo>
                  <a:pt x="2318" y="840"/>
                </a:lnTo>
                <a:lnTo>
                  <a:pt x="2326" y="840"/>
                </a:lnTo>
                <a:lnTo>
                  <a:pt x="2326" y="832"/>
                </a:lnTo>
                <a:lnTo>
                  <a:pt x="2334" y="832"/>
                </a:lnTo>
                <a:lnTo>
                  <a:pt x="2334" y="824"/>
                </a:lnTo>
                <a:lnTo>
                  <a:pt x="2342" y="824"/>
                </a:lnTo>
                <a:lnTo>
                  <a:pt x="2350" y="824"/>
                </a:lnTo>
                <a:lnTo>
                  <a:pt x="2358" y="824"/>
                </a:lnTo>
                <a:lnTo>
                  <a:pt x="2358" y="816"/>
                </a:lnTo>
                <a:lnTo>
                  <a:pt x="2366" y="816"/>
                </a:lnTo>
                <a:lnTo>
                  <a:pt x="2366" y="808"/>
                </a:lnTo>
                <a:lnTo>
                  <a:pt x="2374" y="808"/>
                </a:lnTo>
                <a:lnTo>
                  <a:pt x="2382" y="808"/>
                </a:lnTo>
                <a:lnTo>
                  <a:pt x="2382" y="800"/>
                </a:lnTo>
                <a:lnTo>
                  <a:pt x="2390" y="800"/>
                </a:lnTo>
                <a:lnTo>
                  <a:pt x="2398" y="800"/>
                </a:lnTo>
                <a:lnTo>
                  <a:pt x="2406" y="800"/>
                </a:lnTo>
                <a:lnTo>
                  <a:pt x="2406" y="792"/>
                </a:lnTo>
                <a:lnTo>
                  <a:pt x="2414" y="792"/>
                </a:lnTo>
                <a:lnTo>
                  <a:pt x="2422" y="792"/>
                </a:lnTo>
                <a:lnTo>
                  <a:pt x="2422" y="784"/>
                </a:lnTo>
                <a:lnTo>
                  <a:pt x="2430" y="784"/>
                </a:lnTo>
                <a:lnTo>
                  <a:pt x="2438" y="784"/>
                </a:lnTo>
                <a:lnTo>
                  <a:pt x="2438" y="776"/>
                </a:lnTo>
                <a:lnTo>
                  <a:pt x="2446" y="776"/>
                </a:lnTo>
                <a:lnTo>
                  <a:pt x="2454" y="776"/>
                </a:lnTo>
                <a:lnTo>
                  <a:pt x="2454" y="768"/>
                </a:lnTo>
                <a:lnTo>
                  <a:pt x="2462" y="768"/>
                </a:lnTo>
                <a:lnTo>
                  <a:pt x="2470" y="768"/>
                </a:lnTo>
                <a:lnTo>
                  <a:pt x="2470" y="760"/>
                </a:lnTo>
                <a:lnTo>
                  <a:pt x="2478" y="760"/>
                </a:lnTo>
                <a:lnTo>
                  <a:pt x="2494" y="760"/>
                </a:lnTo>
                <a:lnTo>
                  <a:pt x="2494" y="752"/>
                </a:lnTo>
                <a:lnTo>
                  <a:pt x="2502" y="752"/>
                </a:lnTo>
                <a:lnTo>
                  <a:pt x="2510" y="752"/>
                </a:lnTo>
                <a:lnTo>
                  <a:pt x="2510" y="744"/>
                </a:lnTo>
                <a:lnTo>
                  <a:pt x="2518" y="744"/>
                </a:lnTo>
                <a:lnTo>
                  <a:pt x="2518" y="736"/>
                </a:lnTo>
                <a:lnTo>
                  <a:pt x="2526" y="736"/>
                </a:lnTo>
                <a:lnTo>
                  <a:pt x="2542" y="736"/>
                </a:lnTo>
                <a:lnTo>
                  <a:pt x="2550" y="736"/>
                </a:lnTo>
                <a:lnTo>
                  <a:pt x="2558" y="736"/>
                </a:lnTo>
                <a:lnTo>
                  <a:pt x="2558" y="728"/>
                </a:lnTo>
                <a:lnTo>
                  <a:pt x="2566" y="728"/>
                </a:lnTo>
                <a:lnTo>
                  <a:pt x="2582" y="728"/>
                </a:lnTo>
                <a:lnTo>
                  <a:pt x="2582" y="720"/>
                </a:lnTo>
                <a:lnTo>
                  <a:pt x="2590" y="720"/>
                </a:lnTo>
                <a:lnTo>
                  <a:pt x="2598" y="720"/>
                </a:lnTo>
                <a:lnTo>
                  <a:pt x="2598" y="712"/>
                </a:lnTo>
                <a:lnTo>
                  <a:pt x="2606" y="712"/>
                </a:lnTo>
                <a:lnTo>
                  <a:pt x="2614" y="712"/>
                </a:lnTo>
                <a:lnTo>
                  <a:pt x="2622" y="712"/>
                </a:lnTo>
                <a:lnTo>
                  <a:pt x="2622" y="704"/>
                </a:lnTo>
                <a:lnTo>
                  <a:pt x="2630" y="704"/>
                </a:lnTo>
                <a:lnTo>
                  <a:pt x="2630" y="696"/>
                </a:lnTo>
                <a:lnTo>
                  <a:pt x="2638" y="696"/>
                </a:lnTo>
                <a:lnTo>
                  <a:pt x="2638" y="688"/>
                </a:lnTo>
                <a:lnTo>
                  <a:pt x="2646" y="688"/>
                </a:lnTo>
                <a:lnTo>
                  <a:pt x="2654" y="688"/>
                </a:lnTo>
                <a:lnTo>
                  <a:pt x="2662" y="688"/>
                </a:lnTo>
                <a:lnTo>
                  <a:pt x="2662" y="680"/>
                </a:lnTo>
                <a:lnTo>
                  <a:pt x="2670" y="680"/>
                </a:lnTo>
                <a:lnTo>
                  <a:pt x="2678" y="680"/>
                </a:lnTo>
                <a:lnTo>
                  <a:pt x="2678" y="672"/>
                </a:lnTo>
                <a:lnTo>
                  <a:pt x="2686" y="672"/>
                </a:lnTo>
                <a:lnTo>
                  <a:pt x="2694" y="672"/>
                </a:lnTo>
                <a:lnTo>
                  <a:pt x="2694" y="664"/>
                </a:lnTo>
                <a:lnTo>
                  <a:pt x="2702" y="664"/>
                </a:lnTo>
                <a:lnTo>
                  <a:pt x="2718" y="664"/>
                </a:lnTo>
                <a:lnTo>
                  <a:pt x="2718" y="656"/>
                </a:lnTo>
                <a:lnTo>
                  <a:pt x="2726" y="656"/>
                </a:lnTo>
                <a:lnTo>
                  <a:pt x="2734" y="656"/>
                </a:lnTo>
                <a:lnTo>
                  <a:pt x="2734" y="648"/>
                </a:lnTo>
                <a:lnTo>
                  <a:pt x="2742" y="648"/>
                </a:lnTo>
                <a:lnTo>
                  <a:pt x="2750" y="648"/>
                </a:lnTo>
                <a:lnTo>
                  <a:pt x="2758" y="648"/>
                </a:lnTo>
                <a:lnTo>
                  <a:pt x="2758" y="640"/>
                </a:lnTo>
                <a:lnTo>
                  <a:pt x="2766" y="640"/>
                </a:lnTo>
                <a:lnTo>
                  <a:pt x="2782" y="640"/>
                </a:lnTo>
                <a:lnTo>
                  <a:pt x="2782" y="632"/>
                </a:lnTo>
                <a:lnTo>
                  <a:pt x="2790" y="632"/>
                </a:lnTo>
                <a:lnTo>
                  <a:pt x="2798" y="632"/>
                </a:lnTo>
                <a:lnTo>
                  <a:pt x="2806" y="632"/>
                </a:lnTo>
                <a:lnTo>
                  <a:pt x="2806" y="624"/>
                </a:lnTo>
                <a:lnTo>
                  <a:pt x="2814" y="624"/>
                </a:lnTo>
                <a:lnTo>
                  <a:pt x="2814" y="616"/>
                </a:lnTo>
                <a:lnTo>
                  <a:pt x="2830" y="616"/>
                </a:lnTo>
                <a:lnTo>
                  <a:pt x="2830" y="608"/>
                </a:lnTo>
                <a:lnTo>
                  <a:pt x="2838" y="608"/>
                </a:lnTo>
                <a:lnTo>
                  <a:pt x="2838" y="600"/>
                </a:lnTo>
                <a:lnTo>
                  <a:pt x="2846" y="600"/>
                </a:lnTo>
                <a:lnTo>
                  <a:pt x="2854" y="600"/>
                </a:lnTo>
                <a:lnTo>
                  <a:pt x="2854" y="592"/>
                </a:lnTo>
                <a:lnTo>
                  <a:pt x="2862" y="592"/>
                </a:lnTo>
                <a:lnTo>
                  <a:pt x="2870" y="592"/>
                </a:lnTo>
                <a:lnTo>
                  <a:pt x="2870" y="584"/>
                </a:lnTo>
                <a:lnTo>
                  <a:pt x="2878" y="584"/>
                </a:lnTo>
                <a:lnTo>
                  <a:pt x="2886" y="584"/>
                </a:lnTo>
                <a:lnTo>
                  <a:pt x="2894" y="584"/>
                </a:lnTo>
                <a:lnTo>
                  <a:pt x="2894" y="576"/>
                </a:lnTo>
                <a:lnTo>
                  <a:pt x="2902" y="576"/>
                </a:lnTo>
                <a:lnTo>
                  <a:pt x="2902" y="568"/>
                </a:lnTo>
                <a:lnTo>
                  <a:pt x="2918" y="568"/>
                </a:lnTo>
                <a:lnTo>
                  <a:pt x="2918" y="560"/>
                </a:lnTo>
                <a:lnTo>
                  <a:pt x="2926" y="560"/>
                </a:lnTo>
                <a:lnTo>
                  <a:pt x="2934" y="560"/>
                </a:lnTo>
                <a:lnTo>
                  <a:pt x="2942" y="560"/>
                </a:lnTo>
                <a:lnTo>
                  <a:pt x="2950" y="560"/>
                </a:lnTo>
                <a:lnTo>
                  <a:pt x="2958" y="560"/>
                </a:lnTo>
                <a:lnTo>
                  <a:pt x="2958" y="552"/>
                </a:lnTo>
                <a:lnTo>
                  <a:pt x="2958" y="544"/>
                </a:lnTo>
                <a:lnTo>
                  <a:pt x="2966" y="544"/>
                </a:lnTo>
                <a:lnTo>
                  <a:pt x="2974" y="544"/>
                </a:lnTo>
                <a:lnTo>
                  <a:pt x="2974" y="536"/>
                </a:lnTo>
                <a:lnTo>
                  <a:pt x="2982" y="536"/>
                </a:lnTo>
                <a:lnTo>
                  <a:pt x="2990" y="536"/>
                </a:lnTo>
                <a:lnTo>
                  <a:pt x="2990" y="528"/>
                </a:lnTo>
                <a:lnTo>
                  <a:pt x="2998" y="528"/>
                </a:lnTo>
                <a:lnTo>
                  <a:pt x="3006" y="528"/>
                </a:lnTo>
                <a:lnTo>
                  <a:pt x="3014" y="528"/>
                </a:lnTo>
                <a:lnTo>
                  <a:pt x="3014" y="520"/>
                </a:lnTo>
                <a:lnTo>
                  <a:pt x="3022" y="520"/>
                </a:lnTo>
                <a:lnTo>
                  <a:pt x="3030" y="520"/>
                </a:lnTo>
                <a:lnTo>
                  <a:pt x="3030" y="512"/>
                </a:lnTo>
                <a:lnTo>
                  <a:pt x="3038" y="512"/>
                </a:lnTo>
                <a:lnTo>
                  <a:pt x="3046" y="512"/>
                </a:lnTo>
                <a:lnTo>
                  <a:pt x="3054" y="512"/>
                </a:lnTo>
                <a:lnTo>
                  <a:pt x="3054" y="504"/>
                </a:lnTo>
                <a:lnTo>
                  <a:pt x="3062" y="504"/>
                </a:lnTo>
                <a:lnTo>
                  <a:pt x="3062" y="496"/>
                </a:lnTo>
                <a:lnTo>
                  <a:pt x="3070" y="496"/>
                </a:lnTo>
                <a:lnTo>
                  <a:pt x="3078" y="496"/>
                </a:lnTo>
                <a:lnTo>
                  <a:pt x="3078" y="488"/>
                </a:lnTo>
                <a:lnTo>
                  <a:pt x="3086" y="488"/>
                </a:lnTo>
                <a:lnTo>
                  <a:pt x="3086" y="480"/>
                </a:lnTo>
                <a:lnTo>
                  <a:pt x="3094" y="480"/>
                </a:lnTo>
                <a:lnTo>
                  <a:pt x="3102" y="480"/>
                </a:lnTo>
                <a:lnTo>
                  <a:pt x="3102" y="472"/>
                </a:lnTo>
                <a:lnTo>
                  <a:pt x="3110" y="472"/>
                </a:lnTo>
                <a:lnTo>
                  <a:pt x="3110" y="464"/>
                </a:lnTo>
                <a:lnTo>
                  <a:pt x="3118" y="464"/>
                </a:lnTo>
                <a:lnTo>
                  <a:pt x="3126" y="464"/>
                </a:lnTo>
                <a:lnTo>
                  <a:pt x="3126" y="456"/>
                </a:lnTo>
                <a:lnTo>
                  <a:pt x="3134" y="456"/>
                </a:lnTo>
                <a:lnTo>
                  <a:pt x="3142" y="456"/>
                </a:lnTo>
                <a:lnTo>
                  <a:pt x="3150" y="456"/>
                </a:lnTo>
                <a:lnTo>
                  <a:pt x="3150" y="448"/>
                </a:lnTo>
                <a:lnTo>
                  <a:pt x="3158" y="448"/>
                </a:lnTo>
                <a:lnTo>
                  <a:pt x="3174" y="448"/>
                </a:lnTo>
                <a:lnTo>
                  <a:pt x="3174" y="440"/>
                </a:lnTo>
                <a:lnTo>
                  <a:pt x="3182" y="440"/>
                </a:lnTo>
                <a:lnTo>
                  <a:pt x="3182" y="432"/>
                </a:lnTo>
                <a:lnTo>
                  <a:pt x="3190" y="432"/>
                </a:lnTo>
                <a:lnTo>
                  <a:pt x="3198" y="432"/>
                </a:lnTo>
                <a:lnTo>
                  <a:pt x="3198" y="424"/>
                </a:lnTo>
                <a:lnTo>
                  <a:pt x="3206" y="424"/>
                </a:lnTo>
                <a:lnTo>
                  <a:pt x="3214" y="424"/>
                </a:lnTo>
                <a:lnTo>
                  <a:pt x="3214" y="416"/>
                </a:lnTo>
                <a:lnTo>
                  <a:pt x="3222" y="416"/>
                </a:lnTo>
                <a:lnTo>
                  <a:pt x="3230" y="416"/>
                </a:lnTo>
                <a:lnTo>
                  <a:pt x="3230" y="408"/>
                </a:lnTo>
                <a:lnTo>
                  <a:pt x="3238" y="408"/>
                </a:lnTo>
                <a:lnTo>
                  <a:pt x="3246" y="408"/>
                </a:lnTo>
                <a:lnTo>
                  <a:pt x="3246" y="400"/>
                </a:lnTo>
                <a:lnTo>
                  <a:pt x="3254" y="400"/>
                </a:lnTo>
                <a:lnTo>
                  <a:pt x="3254" y="392"/>
                </a:lnTo>
                <a:lnTo>
                  <a:pt x="3262" y="392"/>
                </a:lnTo>
                <a:lnTo>
                  <a:pt x="3262" y="384"/>
                </a:lnTo>
                <a:lnTo>
                  <a:pt x="3270" y="384"/>
                </a:lnTo>
                <a:lnTo>
                  <a:pt x="3278" y="384"/>
                </a:lnTo>
                <a:lnTo>
                  <a:pt x="3286" y="384"/>
                </a:lnTo>
                <a:lnTo>
                  <a:pt x="3286" y="376"/>
                </a:lnTo>
                <a:lnTo>
                  <a:pt x="3294" y="376"/>
                </a:lnTo>
                <a:lnTo>
                  <a:pt x="3294" y="368"/>
                </a:lnTo>
                <a:lnTo>
                  <a:pt x="3310" y="368"/>
                </a:lnTo>
                <a:lnTo>
                  <a:pt x="3310" y="360"/>
                </a:lnTo>
                <a:lnTo>
                  <a:pt x="3326" y="360"/>
                </a:lnTo>
                <a:lnTo>
                  <a:pt x="3334" y="360"/>
                </a:lnTo>
                <a:lnTo>
                  <a:pt x="3334" y="352"/>
                </a:lnTo>
                <a:lnTo>
                  <a:pt x="3342" y="352"/>
                </a:lnTo>
                <a:lnTo>
                  <a:pt x="3350" y="352"/>
                </a:lnTo>
                <a:lnTo>
                  <a:pt x="3350" y="344"/>
                </a:lnTo>
                <a:lnTo>
                  <a:pt x="3358" y="344"/>
                </a:lnTo>
                <a:lnTo>
                  <a:pt x="3366" y="344"/>
                </a:lnTo>
                <a:lnTo>
                  <a:pt x="3366" y="336"/>
                </a:lnTo>
                <a:lnTo>
                  <a:pt x="3374" y="336"/>
                </a:lnTo>
                <a:lnTo>
                  <a:pt x="3382" y="336"/>
                </a:lnTo>
                <a:lnTo>
                  <a:pt x="3382" y="328"/>
                </a:lnTo>
                <a:lnTo>
                  <a:pt x="3390" y="328"/>
                </a:lnTo>
                <a:lnTo>
                  <a:pt x="3398" y="328"/>
                </a:lnTo>
                <a:lnTo>
                  <a:pt x="3398" y="320"/>
                </a:lnTo>
                <a:lnTo>
                  <a:pt x="3406" y="320"/>
                </a:lnTo>
                <a:lnTo>
                  <a:pt x="3414" y="320"/>
                </a:lnTo>
                <a:lnTo>
                  <a:pt x="3422" y="320"/>
                </a:lnTo>
                <a:lnTo>
                  <a:pt x="3422" y="312"/>
                </a:lnTo>
                <a:lnTo>
                  <a:pt x="3430" y="312"/>
                </a:lnTo>
                <a:lnTo>
                  <a:pt x="3430" y="304"/>
                </a:lnTo>
                <a:lnTo>
                  <a:pt x="3438" y="304"/>
                </a:lnTo>
                <a:lnTo>
                  <a:pt x="3438" y="296"/>
                </a:lnTo>
                <a:lnTo>
                  <a:pt x="3446" y="296"/>
                </a:lnTo>
                <a:lnTo>
                  <a:pt x="3454" y="296"/>
                </a:lnTo>
                <a:lnTo>
                  <a:pt x="3462" y="296"/>
                </a:lnTo>
                <a:lnTo>
                  <a:pt x="3462" y="288"/>
                </a:lnTo>
                <a:lnTo>
                  <a:pt x="3470" y="288"/>
                </a:lnTo>
                <a:lnTo>
                  <a:pt x="3478" y="288"/>
                </a:lnTo>
                <a:lnTo>
                  <a:pt x="3478" y="280"/>
                </a:lnTo>
                <a:lnTo>
                  <a:pt x="3486" y="280"/>
                </a:lnTo>
                <a:lnTo>
                  <a:pt x="3494" y="280"/>
                </a:lnTo>
                <a:lnTo>
                  <a:pt x="3494" y="272"/>
                </a:lnTo>
                <a:lnTo>
                  <a:pt x="3502" y="272"/>
                </a:lnTo>
                <a:lnTo>
                  <a:pt x="3510" y="272"/>
                </a:lnTo>
                <a:lnTo>
                  <a:pt x="3510" y="264"/>
                </a:lnTo>
                <a:lnTo>
                  <a:pt x="3518" y="264"/>
                </a:lnTo>
                <a:lnTo>
                  <a:pt x="3526" y="264"/>
                </a:lnTo>
                <a:lnTo>
                  <a:pt x="3526" y="256"/>
                </a:lnTo>
                <a:lnTo>
                  <a:pt x="3534" y="256"/>
                </a:lnTo>
                <a:lnTo>
                  <a:pt x="3534" y="248"/>
                </a:lnTo>
                <a:lnTo>
                  <a:pt x="3542" y="248"/>
                </a:lnTo>
                <a:lnTo>
                  <a:pt x="3550" y="248"/>
                </a:lnTo>
                <a:lnTo>
                  <a:pt x="3550" y="240"/>
                </a:lnTo>
                <a:lnTo>
                  <a:pt x="3558" y="240"/>
                </a:lnTo>
                <a:lnTo>
                  <a:pt x="3558" y="232"/>
                </a:lnTo>
                <a:lnTo>
                  <a:pt x="3566" y="232"/>
                </a:lnTo>
                <a:lnTo>
                  <a:pt x="3574" y="232"/>
                </a:lnTo>
                <a:lnTo>
                  <a:pt x="3574" y="224"/>
                </a:lnTo>
                <a:lnTo>
                  <a:pt x="3582" y="224"/>
                </a:lnTo>
                <a:lnTo>
                  <a:pt x="3590" y="224"/>
                </a:lnTo>
                <a:lnTo>
                  <a:pt x="3590" y="216"/>
                </a:lnTo>
                <a:lnTo>
                  <a:pt x="3598" y="216"/>
                </a:lnTo>
                <a:lnTo>
                  <a:pt x="3598" y="208"/>
                </a:lnTo>
                <a:lnTo>
                  <a:pt x="3606" y="208"/>
                </a:lnTo>
                <a:lnTo>
                  <a:pt x="3614" y="208"/>
                </a:lnTo>
                <a:lnTo>
                  <a:pt x="3614" y="200"/>
                </a:lnTo>
                <a:lnTo>
                  <a:pt x="3614" y="192"/>
                </a:lnTo>
                <a:lnTo>
                  <a:pt x="3622" y="192"/>
                </a:lnTo>
                <a:lnTo>
                  <a:pt x="3646" y="192"/>
                </a:lnTo>
                <a:lnTo>
                  <a:pt x="3654" y="192"/>
                </a:lnTo>
                <a:lnTo>
                  <a:pt x="3670" y="192"/>
                </a:lnTo>
                <a:lnTo>
                  <a:pt x="3670" y="184"/>
                </a:lnTo>
                <a:lnTo>
                  <a:pt x="3678" y="184"/>
                </a:lnTo>
                <a:lnTo>
                  <a:pt x="3686" y="184"/>
                </a:lnTo>
                <a:lnTo>
                  <a:pt x="3686" y="176"/>
                </a:lnTo>
                <a:lnTo>
                  <a:pt x="3694" y="176"/>
                </a:lnTo>
                <a:lnTo>
                  <a:pt x="3694" y="168"/>
                </a:lnTo>
                <a:lnTo>
                  <a:pt x="3702" y="168"/>
                </a:lnTo>
                <a:lnTo>
                  <a:pt x="3710" y="168"/>
                </a:lnTo>
                <a:lnTo>
                  <a:pt x="3710" y="160"/>
                </a:lnTo>
                <a:lnTo>
                  <a:pt x="3718" y="160"/>
                </a:lnTo>
                <a:lnTo>
                  <a:pt x="3726" y="160"/>
                </a:lnTo>
                <a:lnTo>
                  <a:pt x="3726" y="152"/>
                </a:lnTo>
                <a:lnTo>
                  <a:pt x="3734" y="152"/>
                </a:lnTo>
                <a:lnTo>
                  <a:pt x="3734" y="144"/>
                </a:lnTo>
                <a:lnTo>
                  <a:pt x="3742" y="144"/>
                </a:lnTo>
                <a:lnTo>
                  <a:pt x="3774" y="144"/>
                </a:lnTo>
                <a:lnTo>
                  <a:pt x="3774" y="136"/>
                </a:lnTo>
                <a:lnTo>
                  <a:pt x="3782" y="136"/>
                </a:lnTo>
                <a:lnTo>
                  <a:pt x="3790" y="136"/>
                </a:lnTo>
                <a:lnTo>
                  <a:pt x="3790" y="128"/>
                </a:lnTo>
                <a:lnTo>
                  <a:pt x="3806" y="128"/>
                </a:lnTo>
                <a:lnTo>
                  <a:pt x="3822" y="128"/>
                </a:lnTo>
                <a:lnTo>
                  <a:pt x="3822" y="120"/>
                </a:lnTo>
                <a:lnTo>
                  <a:pt x="3830" y="120"/>
                </a:lnTo>
                <a:lnTo>
                  <a:pt x="3838" y="120"/>
                </a:lnTo>
                <a:lnTo>
                  <a:pt x="3862" y="120"/>
                </a:lnTo>
                <a:lnTo>
                  <a:pt x="3862" y="112"/>
                </a:lnTo>
                <a:lnTo>
                  <a:pt x="3870" y="112"/>
                </a:lnTo>
                <a:lnTo>
                  <a:pt x="3870" y="104"/>
                </a:lnTo>
                <a:lnTo>
                  <a:pt x="3878" y="104"/>
                </a:lnTo>
                <a:lnTo>
                  <a:pt x="3894" y="104"/>
                </a:lnTo>
                <a:lnTo>
                  <a:pt x="3894" y="96"/>
                </a:lnTo>
                <a:lnTo>
                  <a:pt x="3910" y="96"/>
                </a:lnTo>
                <a:lnTo>
                  <a:pt x="3918" y="96"/>
                </a:lnTo>
                <a:lnTo>
                  <a:pt x="3918" y="88"/>
                </a:lnTo>
                <a:lnTo>
                  <a:pt x="3934" y="88"/>
                </a:lnTo>
                <a:lnTo>
                  <a:pt x="3942" y="88"/>
                </a:lnTo>
                <a:lnTo>
                  <a:pt x="3958" y="88"/>
                </a:lnTo>
                <a:lnTo>
                  <a:pt x="3958" y="80"/>
                </a:lnTo>
                <a:lnTo>
                  <a:pt x="3966" y="80"/>
                </a:lnTo>
                <a:lnTo>
                  <a:pt x="3966" y="72"/>
                </a:lnTo>
                <a:lnTo>
                  <a:pt x="3974" y="72"/>
                </a:lnTo>
                <a:lnTo>
                  <a:pt x="3974" y="64"/>
                </a:lnTo>
                <a:lnTo>
                  <a:pt x="3982" y="64"/>
                </a:lnTo>
                <a:lnTo>
                  <a:pt x="3990" y="64"/>
                </a:lnTo>
                <a:lnTo>
                  <a:pt x="3998" y="64"/>
                </a:lnTo>
                <a:lnTo>
                  <a:pt x="3998" y="56"/>
                </a:lnTo>
                <a:lnTo>
                  <a:pt x="4006" y="56"/>
                </a:lnTo>
                <a:lnTo>
                  <a:pt x="4006" y="48"/>
                </a:lnTo>
                <a:lnTo>
                  <a:pt x="4014" y="48"/>
                </a:lnTo>
                <a:lnTo>
                  <a:pt x="4022" y="48"/>
                </a:lnTo>
                <a:lnTo>
                  <a:pt x="4038" y="48"/>
                </a:lnTo>
                <a:lnTo>
                  <a:pt x="4038" y="40"/>
                </a:lnTo>
                <a:lnTo>
                  <a:pt x="4038" y="32"/>
                </a:lnTo>
                <a:lnTo>
                  <a:pt x="4046" y="32"/>
                </a:lnTo>
                <a:lnTo>
                  <a:pt x="4062" y="32"/>
                </a:lnTo>
                <a:lnTo>
                  <a:pt x="4062" y="24"/>
                </a:lnTo>
                <a:lnTo>
                  <a:pt x="4070" y="24"/>
                </a:lnTo>
                <a:lnTo>
                  <a:pt x="4078" y="24"/>
                </a:lnTo>
                <a:lnTo>
                  <a:pt x="4078" y="16"/>
                </a:lnTo>
                <a:lnTo>
                  <a:pt x="4086" y="16"/>
                </a:lnTo>
                <a:lnTo>
                  <a:pt x="4102" y="16"/>
                </a:lnTo>
                <a:lnTo>
                  <a:pt x="4110" y="16"/>
                </a:lnTo>
                <a:lnTo>
                  <a:pt x="4110" y="8"/>
                </a:lnTo>
                <a:lnTo>
                  <a:pt x="4126" y="8"/>
                </a:lnTo>
                <a:lnTo>
                  <a:pt x="4134" y="8"/>
                </a:lnTo>
                <a:lnTo>
                  <a:pt x="4134" y="0"/>
                </a:lnTo>
                <a:lnTo>
                  <a:pt x="4142" y="0"/>
                </a:lnTo>
              </a:path>
            </a:pathLst>
          </a:custGeom>
          <a:noFill/>
          <a:ln w="285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9" name="Rectangle 32"/>
          <p:cNvSpPr>
            <a:spLocks noChangeArrowheads="1"/>
          </p:cNvSpPr>
          <p:nvPr/>
        </p:nvSpPr>
        <p:spPr bwMode="auto">
          <a:xfrm>
            <a:off x="8048625" y="2212975"/>
            <a:ext cx="522288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68"/>
                </a:solidFill>
                <a:latin typeface="Calibri" pitchFamily="34" charset="0"/>
              </a:rPr>
              <a:t>15.0%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710" name="Freeform 33"/>
          <p:cNvSpPr>
            <a:spLocks/>
          </p:cNvSpPr>
          <p:nvPr/>
        </p:nvSpPr>
        <p:spPr bwMode="auto">
          <a:xfrm>
            <a:off x="1371600" y="2466975"/>
            <a:ext cx="6575425" cy="3251200"/>
          </a:xfrm>
          <a:custGeom>
            <a:avLst/>
            <a:gdLst>
              <a:gd name="T0" fmla="*/ 120967493 w 4142"/>
              <a:gd name="T1" fmla="*/ 2147483647 h 2048"/>
              <a:gd name="T2" fmla="*/ 302418707 w 4142"/>
              <a:gd name="T3" fmla="*/ 2147483647 h 2048"/>
              <a:gd name="T4" fmla="*/ 420865300 w 4142"/>
              <a:gd name="T5" fmla="*/ 2147483647 h 2048"/>
              <a:gd name="T6" fmla="*/ 541832743 w 4142"/>
              <a:gd name="T7" fmla="*/ 2147483647 h 2048"/>
              <a:gd name="T8" fmla="*/ 642638945 w 4142"/>
              <a:gd name="T9" fmla="*/ 2147483647 h 2048"/>
              <a:gd name="T10" fmla="*/ 803928869 w 4142"/>
              <a:gd name="T11" fmla="*/ 2147483647 h 2048"/>
              <a:gd name="T12" fmla="*/ 945057751 w 4142"/>
              <a:gd name="T13" fmla="*/ 2147483647 h 2048"/>
              <a:gd name="T14" fmla="*/ 1086186435 w 4142"/>
              <a:gd name="T15" fmla="*/ 2147483647 h 2048"/>
              <a:gd name="T16" fmla="*/ 1207153878 w 4142"/>
              <a:gd name="T17" fmla="*/ 2147483647 h 2048"/>
              <a:gd name="T18" fmla="*/ 1348282561 w 4142"/>
              <a:gd name="T19" fmla="*/ 2147483647 h 2048"/>
              <a:gd name="T20" fmla="*/ 1489411245 w 4142"/>
              <a:gd name="T21" fmla="*/ 2147483647 h 2048"/>
              <a:gd name="T22" fmla="*/ 1630539928 w 4142"/>
              <a:gd name="T23" fmla="*/ 2147483647 h 2048"/>
              <a:gd name="T24" fmla="*/ 1751507768 w 4142"/>
              <a:gd name="T25" fmla="*/ 2147483647 h 2048"/>
              <a:gd name="T26" fmla="*/ 1912797692 w 4142"/>
              <a:gd name="T27" fmla="*/ 2147483647 h 2048"/>
              <a:gd name="T28" fmla="*/ 2074087616 w 4142"/>
              <a:gd name="T29" fmla="*/ 2147483647 h 2048"/>
              <a:gd name="T30" fmla="*/ 2147483647 w 4142"/>
              <a:gd name="T31" fmla="*/ 2147483647 h 2048"/>
              <a:gd name="T32" fmla="*/ 2147483647 w 4142"/>
              <a:gd name="T33" fmla="*/ 2147483647 h 2048"/>
              <a:gd name="T34" fmla="*/ 2147483647 w 4142"/>
              <a:gd name="T35" fmla="*/ 2147483647 h 2048"/>
              <a:gd name="T36" fmla="*/ 2147483647 w 4142"/>
              <a:gd name="T37" fmla="*/ 2147483647 h 2048"/>
              <a:gd name="T38" fmla="*/ 2147483647 w 4142"/>
              <a:gd name="T39" fmla="*/ 2147483647 h 2048"/>
              <a:gd name="T40" fmla="*/ 2147483647 w 4142"/>
              <a:gd name="T41" fmla="*/ 2147483647 h 2048"/>
              <a:gd name="T42" fmla="*/ 2147483647 w 4142"/>
              <a:gd name="T43" fmla="*/ 2147483647 h 2048"/>
              <a:gd name="T44" fmla="*/ 2147483647 w 4142"/>
              <a:gd name="T45" fmla="*/ 2147483647 h 2048"/>
              <a:gd name="T46" fmla="*/ 2147483647 w 4142"/>
              <a:gd name="T47" fmla="*/ 2147483647 h 2048"/>
              <a:gd name="T48" fmla="*/ 2147483647 w 4142"/>
              <a:gd name="T49" fmla="*/ 2147483647 h 2048"/>
              <a:gd name="T50" fmla="*/ 2147483647 w 4142"/>
              <a:gd name="T51" fmla="*/ 2147483647 h 2048"/>
              <a:gd name="T52" fmla="*/ 2147483647 w 4142"/>
              <a:gd name="T53" fmla="*/ 2147483647 h 2048"/>
              <a:gd name="T54" fmla="*/ 2147483647 w 4142"/>
              <a:gd name="T55" fmla="*/ 2147483647 h 2048"/>
              <a:gd name="T56" fmla="*/ 2147483647 w 4142"/>
              <a:gd name="T57" fmla="*/ 2147483647 h 2048"/>
              <a:gd name="T58" fmla="*/ 2147483647 w 4142"/>
              <a:gd name="T59" fmla="*/ 2147483647 h 2048"/>
              <a:gd name="T60" fmla="*/ 2147483647 w 4142"/>
              <a:gd name="T61" fmla="*/ 2147483647 h 2048"/>
              <a:gd name="T62" fmla="*/ 2147483647 w 4142"/>
              <a:gd name="T63" fmla="*/ 2147483647 h 2048"/>
              <a:gd name="T64" fmla="*/ 2147483647 w 4142"/>
              <a:gd name="T65" fmla="*/ 2147483647 h 2048"/>
              <a:gd name="T66" fmla="*/ 2147483647 w 4142"/>
              <a:gd name="T67" fmla="*/ 2147483647 h 2048"/>
              <a:gd name="T68" fmla="*/ 2147483647 w 4142"/>
              <a:gd name="T69" fmla="*/ 2147483647 h 2048"/>
              <a:gd name="T70" fmla="*/ 2147483647 w 4142"/>
              <a:gd name="T71" fmla="*/ 2147483647 h 2048"/>
              <a:gd name="T72" fmla="*/ 2147483647 w 4142"/>
              <a:gd name="T73" fmla="*/ 2147483647 h 2048"/>
              <a:gd name="T74" fmla="*/ 2147483647 w 4142"/>
              <a:gd name="T75" fmla="*/ 2147483647 h 2048"/>
              <a:gd name="T76" fmla="*/ 2147483647 w 4142"/>
              <a:gd name="T77" fmla="*/ 2147483647 h 2048"/>
              <a:gd name="T78" fmla="*/ 2147483647 w 4142"/>
              <a:gd name="T79" fmla="*/ 2056447313 h 2048"/>
              <a:gd name="T80" fmla="*/ 2147483647 w 4142"/>
              <a:gd name="T81" fmla="*/ 2016124832 h 2048"/>
              <a:gd name="T82" fmla="*/ 2147483647 w 4142"/>
              <a:gd name="T83" fmla="*/ 1915318630 h 2048"/>
              <a:gd name="T84" fmla="*/ 2147483647 w 4142"/>
              <a:gd name="T85" fmla="*/ 1854834909 h 2048"/>
              <a:gd name="T86" fmla="*/ 2147483647 w 4142"/>
              <a:gd name="T87" fmla="*/ 1794351188 h 2048"/>
              <a:gd name="T88" fmla="*/ 2147483647 w 4142"/>
              <a:gd name="T89" fmla="*/ 1733867467 h 2048"/>
              <a:gd name="T90" fmla="*/ 2147483647 w 4142"/>
              <a:gd name="T91" fmla="*/ 1653222109 h 2048"/>
              <a:gd name="T92" fmla="*/ 2147483647 w 4142"/>
              <a:gd name="T93" fmla="*/ 1572577147 h 2048"/>
              <a:gd name="T94" fmla="*/ 2147483647 w 4142"/>
              <a:gd name="T95" fmla="*/ 1491932185 h 2048"/>
              <a:gd name="T96" fmla="*/ 2147483647 w 4142"/>
              <a:gd name="T97" fmla="*/ 1411287224 h 2048"/>
              <a:gd name="T98" fmla="*/ 2147483647 w 4142"/>
              <a:gd name="T99" fmla="*/ 1330642262 h 2048"/>
              <a:gd name="T100" fmla="*/ 2147483647 w 4142"/>
              <a:gd name="T101" fmla="*/ 1229836060 h 2048"/>
              <a:gd name="T102" fmla="*/ 2147483647 w 4142"/>
              <a:gd name="T103" fmla="*/ 1108868618 h 2048"/>
              <a:gd name="T104" fmla="*/ 2147483647 w 4142"/>
              <a:gd name="T105" fmla="*/ 1008062416 h 2048"/>
              <a:gd name="T106" fmla="*/ 2147483647 w 4142"/>
              <a:gd name="T107" fmla="*/ 927417455 h 2048"/>
              <a:gd name="T108" fmla="*/ 2147483647 w 4142"/>
              <a:gd name="T109" fmla="*/ 866933733 h 2048"/>
              <a:gd name="T110" fmla="*/ 2147483647 w 4142"/>
              <a:gd name="T111" fmla="*/ 745966093 h 2048"/>
              <a:gd name="T112" fmla="*/ 2147483647 w 4142"/>
              <a:gd name="T113" fmla="*/ 645159891 h 2048"/>
              <a:gd name="T114" fmla="*/ 2147483647 w 4142"/>
              <a:gd name="T115" fmla="*/ 564514929 h 2048"/>
              <a:gd name="T116" fmla="*/ 2147483647 w 4142"/>
              <a:gd name="T117" fmla="*/ 443547487 h 2048"/>
              <a:gd name="T118" fmla="*/ 2147483647 w 4142"/>
              <a:gd name="T119" fmla="*/ 362902426 h 2048"/>
              <a:gd name="T120" fmla="*/ 2147483647 w 4142"/>
              <a:gd name="T121" fmla="*/ 241934984 h 2048"/>
              <a:gd name="T122" fmla="*/ 2147483647 w 4142"/>
              <a:gd name="T123" fmla="*/ 141128732 h 2048"/>
              <a:gd name="T124" fmla="*/ 2147483647 w 4142"/>
              <a:gd name="T125" fmla="*/ 60483746 h 20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142"/>
              <a:gd name="T190" fmla="*/ 0 h 2048"/>
              <a:gd name="T191" fmla="*/ 4142 w 4142"/>
              <a:gd name="T192" fmla="*/ 2048 h 204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142" h="2048">
                <a:moveTo>
                  <a:pt x="0" y="2048"/>
                </a:moveTo>
                <a:lnTo>
                  <a:pt x="8" y="2048"/>
                </a:lnTo>
                <a:lnTo>
                  <a:pt x="8" y="2040"/>
                </a:lnTo>
                <a:lnTo>
                  <a:pt x="16" y="2040"/>
                </a:lnTo>
                <a:lnTo>
                  <a:pt x="16" y="2032"/>
                </a:lnTo>
                <a:lnTo>
                  <a:pt x="24" y="2032"/>
                </a:lnTo>
                <a:lnTo>
                  <a:pt x="32" y="2032"/>
                </a:lnTo>
                <a:lnTo>
                  <a:pt x="32" y="2024"/>
                </a:lnTo>
                <a:lnTo>
                  <a:pt x="40" y="2024"/>
                </a:lnTo>
                <a:lnTo>
                  <a:pt x="40" y="2016"/>
                </a:lnTo>
                <a:lnTo>
                  <a:pt x="48" y="2016"/>
                </a:lnTo>
                <a:lnTo>
                  <a:pt x="48" y="2008"/>
                </a:lnTo>
                <a:lnTo>
                  <a:pt x="56" y="2008"/>
                </a:lnTo>
                <a:lnTo>
                  <a:pt x="64" y="2008"/>
                </a:lnTo>
                <a:lnTo>
                  <a:pt x="64" y="2000"/>
                </a:lnTo>
                <a:lnTo>
                  <a:pt x="72" y="2000"/>
                </a:lnTo>
                <a:lnTo>
                  <a:pt x="80" y="2000"/>
                </a:lnTo>
                <a:lnTo>
                  <a:pt x="80" y="1992"/>
                </a:lnTo>
                <a:lnTo>
                  <a:pt x="88" y="1992"/>
                </a:lnTo>
                <a:lnTo>
                  <a:pt x="96" y="1992"/>
                </a:lnTo>
                <a:lnTo>
                  <a:pt x="104" y="1992"/>
                </a:lnTo>
                <a:lnTo>
                  <a:pt x="112" y="1992"/>
                </a:lnTo>
                <a:lnTo>
                  <a:pt x="120" y="1992"/>
                </a:lnTo>
                <a:lnTo>
                  <a:pt x="120" y="1984"/>
                </a:lnTo>
                <a:lnTo>
                  <a:pt x="128" y="1984"/>
                </a:lnTo>
                <a:lnTo>
                  <a:pt x="128" y="1976"/>
                </a:lnTo>
                <a:lnTo>
                  <a:pt x="136" y="1976"/>
                </a:lnTo>
                <a:lnTo>
                  <a:pt x="136" y="1968"/>
                </a:lnTo>
                <a:lnTo>
                  <a:pt x="144" y="1968"/>
                </a:lnTo>
                <a:lnTo>
                  <a:pt x="144" y="1960"/>
                </a:lnTo>
                <a:lnTo>
                  <a:pt x="151" y="1960"/>
                </a:lnTo>
                <a:lnTo>
                  <a:pt x="151" y="1952"/>
                </a:lnTo>
                <a:lnTo>
                  <a:pt x="159" y="1952"/>
                </a:lnTo>
                <a:lnTo>
                  <a:pt x="167" y="1952"/>
                </a:lnTo>
                <a:lnTo>
                  <a:pt x="167" y="1944"/>
                </a:lnTo>
                <a:lnTo>
                  <a:pt x="167" y="1936"/>
                </a:lnTo>
                <a:lnTo>
                  <a:pt x="175" y="1936"/>
                </a:lnTo>
                <a:lnTo>
                  <a:pt x="183" y="1936"/>
                </a:lnTo>
                <a:lnTo>
                  <a:pt x="183" y="1928"/>
                </a:lnTo>
                <a:lnTo>
                  <a:pt x="191" y="1928"/>
                </a:lnTo>
                <a:lnTo>
                  <a:pt x="191" y="1920"/>
                </a:lnTo>
                <a:lnTo>
                  <a:pt x="199" y="1920"/>
                </a:lnTo>
                <a:lnTo>
                  <a:pt x="207" y="1920"/>
                </a:lnTo>
                <a:lnTo>
                  <a:pt x="215" y="1920"/>
                </a:lnTo>
                <a:lnTo>
                  <a:pt x="215" y="1912"/>
                </a:lnTo>
                <a:lnTo>
                  <a:pt x="223" y="1912"/>
                </a:lnTo>
                <a:lnTo>
                  <a:pt x="223" y="1904"/>
                </a:lnTo>
                <a:lnTo>
                  <a:pt x="231" y="1904"/>
                </a:lnTo>
                <a:lnTo>
                  <a:pt x="231" y="1896"/>
                </a:lnTo>
                <a:lnTo>
                  <a:pt x="239" y="1896"/>
                </a:lnTo>
                <a:lnTo>
                  <a:pt x="247" y="1896"/>
                </a:lnTo>
                <a:lnTo>
                  <a:pt x="247" y="1888"/>
                </a:lnTo>
                <a:lnTo>
                  <a:pt x="255" y="1888"/>
                </a:lnTo>
                <a:lnTo>
                  <a:pt x="255" y="1880"/>
                </a:lnTo>
                <a:lnTo>
                  <a:pt x="263" y="1880"/>
                </a:lnTo>
                <a:lnTo>
                  <a:pt x="263" y="1872"/>
                </a:lnTo>
                <a:lnTo>
                  <a:pt x="271" y="1872"/>
                </a:lnTo>
                <a:lnTo>
                  <a:pt x="279" y="1872"/>
                </a:lnTo>
                <a:lnTo>
                  <a:pt x="279" y="1864"/>
                </a:lnTo>
                <a:lnTo>
                  <a:pt x="287" y="1864"/>
                </a:lnTo>
                <a:lnTo>
                  <a:pt x="295" y="1864"/>
                </a:lnTo>
                <a:lnTo>
                  <a:pt x="295" y="1856"/>
                </a:lnTo>
                <a:lnTo>
                  <a:pt x="311" y="1856"/>
                </a:lnTo>
                <a:lnTo>
                  <a:pt x="311" y="1848"/>
                </a:lnTo>
                <a:lnTo>
                  <a:pt x="319" y="1848"/>
                </a:lnTo>
                <a:lnTo>
                  <a:pt x="319" y="1840"/>
                </a:lnTo>
                <a:lnTo>
                  <a:pt x="327" y="1840"/>
                </a:lnTo>
                <a:lnTo>
                  <a:pt x="335" y="1840"/>
                </a:lnTo>
                <a:lnTo>
                  <a:pt x="335" y="1832"/>
                </a:lnTo>
                <a:lnTo>
                  <a:pt x="343" y="1832"/>
                </a:lnTo>
                <a:lnTo>
                  <a:pt x="343" y="1824"/>
                </a:lnTo>
                <a:lnTo>
                  <a:pt x="351" y="1824"/>
                </a:lnTo>
                <a:lnTo>
                  <a:pt x="351" y="1816"/>
                </a:lnTo>
                <a:lnTo>
                  <a:pt x="359" y="1816"/>
                </a:lnTo>
                <a:lnTo>
                  <a:pt x="359" y="1808"/>
                </a:lnTo>
                <a:lnTo>
                  <a:pt x="367" y="1808"/>
                </a:lnTo>
                <a:lnTo>
                  <a:pt x="375" y="1808"/>
                </a:lnTo>
                <a:lnTo>
                  <a:pt x="375" y="1800"/>
                </a:lnTo>
                <a:lnTo>
                  <a:pt x="383" y="1800"/>
                </a:lnTo>
                <a:lnTo>
                  <a:pt x="391" y="1800"/>
                </a:lnTo>
                <a:lnTo>
                  <a:pt x="391" y="1792"/>
                </a:lnTo>
                <a:lnTo>
                  <a:pt x="399" y="1792"/>
                </a:lnTo>
                <a:lnTo>
                  <a:pt x="407" y="1792"/>
                </a:lnTo>
                <a:lnTo>
                  <a:pt x="407" y="1784"/>
                </a:lnTo>
                <a:lnTo>
                  <a:pt x="415" y="1784"/>
                </a:lnTo>
                <a:lnTo>
                  <a:pt x="423" y="1784"/>
                </a:lnTo>
                <a:lnTo>
                  <a:pt x="423" y="1776"/>
                </a:lnTo>
                <a:lnTo>
                  <a:pt x="431" y="1776"/>
                </a:lnTo>
                <a:lnTo>
                  <a:pt x="431" y="1768"/>
                </a:lnTo>
                <a:lnTo>
                  <a:pt x="439" y="1768"/>
                </a:lnTo>
                <a:lnTo>
                  <a:pt x="447" y="1768"/>
                </a:lnTo>
                <a:lnTo>
                  <a:pt x="455" y="1768"/>
                </a:lnTo>
                <a:lnTo>
                  <a:pt x="455" y="1760"/>
                </a:lnTo>
                <a:lnTo>
                  <a:pt x="463" y="1760"/>
                </a:lnTo>
                <a:lnTo>
                  <a:pt x="463" y="1752"/>
                </a:lnTo>
                <a:lnTo>
                  <a:pt x="471" y="1752"/>
                </a:lnTo>
                <a:lnTo>
                  <a:pt x="479" y="1752"/>
                </a:lnTo>
                <a:lnTo>
                  <a:pt x="479" y="1744"/>
                </a:lnTo>
                <a:lnTo>
                  <a:pt x="487" y="1744"/>
                </a:lnTo>
                <a:lnTo>
                  <a:pt x="495" y="1744"/>
                </a:lnTo>
                <a:lnTo>
                  <a:pt x="495" y="1736"/>
                </a:lnTo>
                <a:lnTo>
                  <a:pt x="503" y="1736"/>
                </a:lnTo>
                <a:lnTo>
                  <a:pt x="503" y="1728"/>
                </a:lnTo>
                <a:lnTo>
                  <a:pt x="511" y="1728"/>
                </a:lnTo>
                <a:lnTo>
                  <a:pt x="519" y="1728"/>
                </a:lnTo>
                <a:lnTo>
                  <a:pt x="519" y="1720"/>
                </a:lnTo>
                <a:lnTo>
                  <a:pt x="527" y="1720"/>
                </a:lnTo>
                <a:lnTo>
                  <a:pt x="535" y="1720"/>
                </a:lnTo>
                <a:lnTo>
                  <a:pt x="535" y="1712"/>
                </a:lnTo>
                <a:lnTo>
                  <a:pt x="543" y="1712"/>
                </a:lnTo>
                <a:lnTo>
                  <a:pt x="543" y="1704"/>
                </a:lnTo>
                <a:lnTo>
                  <a:pt x="551" y="1704"/>
                </a:lnTo>
                <a:lnTo>
                  <a:pt x="559" y="1704"/>
                </a:lnTo>
                <a:lnTo>
                  <a:pt x="559" y="1696"/>
                </a:lnTo>
                <a:lnTo>
                  <a:pt x="567" y="1696"/>
                </a:lnTo>
                <a:lnTo>
                  <a:pt x="575" y="1696"/>
                </a:lnTo>
                <a:lnTo>
                  <a:pt x="583" y="1696"/>
                </a:lnTo>
                <a:lnTo>
                  <a:pt x="583" y="1688"/>
                </a:lnTo>
                <a:lnTo>
                  <a:pt x="591" y="1688"/>
                </a:lnTo>
                <a:lnTo>
                  <a:pt x="599" y="1688"/>
                </a:lnTo>
                <a:lnTo>
                  <a:pt x="599" y="1680"/>
                </a:lnTo>
                <a:lnTo>
                  <a:pt x="607" y="1680"/>
                </a:lnTo>
                <a:lnTo>
                  <a:pt x="615" y="1680"/>
                </a:lnTo>
                <a:lnTo>
                  <a:pt x="615" y="1672"/>
                </a:lnTo>
                <a:lnTo>
                  <a:pt x="623" y="1672"/>
                </a:lnTo>
                <a:lnTo>
                  <a:pt x="631" y="1672"/>
                </a:lnTo>
                <a:lnTo>
                  <a:pt x="631" y="1664"/>
                </a:lnTo>
                <a:lnTo>
                  <a:pt x="639" y="1664"/>
                </a:lnTo>
                <a:lnTo>
                  <a:pt x="647" y="1664"/>
                </a:lnTo>
                <a:lnTo>
                  <a:pt x="655" y="1664"/>
                </a:lnTo>
                <a:lnTo>
                  <a:pt x="655" y="1656"/>
                </a:lnTo>
                <a:lnTo>
                  <a:pt x="663" y="1656"/>
                </a:lnTo>
                <a:lnTo>
                  <a:pt x="671" y="1656"/>
                </a:lnTo>
                <a:lnTo>
                  <a:pt x="671" y="1648"/>
                </a:lnTo>
                <a:lnTo>
                  <a:pt x="679" y="1648"/>
                </a:lnTo>
                <a:lnTo>
                  <a:pt x="679" y="1640"/>
                </a:lnTo>
                <a:lnTo>
                  <a:pt x="687" y="1640"/>
                </a:lnTo>
                <a:lnTo>
                  <a:pt x="695" y="1640"/>
                </a:lnTo>
                <a:lnTo>
                  <a:pt x="703" y="1640"/>
                </a:lnTo>
                <a:lnTo>
                  <a:pt x="703" y="1632"/>
                </a:lnTo>
                <a:lnTo>
                  <a:pt x="711" y="1632"/>
                </a:lnTo>
                <a:lnTo>
                  <a:pt x="719" y="1632"/>
                </a:lnTo>
                <a:lnTo>
                  <a:pt x="719" y="1624"/>
                </a:lnTo>
                <a:lnTo>
                  <a:pt x="727" y="1624"/>
                </a:lnTo>
                <a:lnTo>
                  <a:pt x="735" y="1624"/>
                </a:lnTo>
                <a:lnTo>
                  <a:pt x="735" y="1616"/>
                </a:lnTo>
                <a:lnTo>
                  <a:pt x="743" y="1616"/>
                </a:lnTo>
                <a:lnTo>
                  <a:pt x="751" y="1616"/>
                </a:lnTo>
                <a:lnTo>
                  <a:pt x="751" y="1608"/>
                </a:lnTo>
                <a:lnTo>
                  <a:pt x="759" y="1608"/>
                </a:lnTo>
                <a:lnTo>
                  <a:pt x="767" y="1608"/>
                </a:lnTo>
                <a:lnTo>
                  <a:pt x="767" y="1600"/>
                </a:lnTo>
                <a:lnTo>
                  <a:pt x="775" y="1600"/>
                </a:lnTo>
                <a:lnTo>
                  <a:pt x="783" y="1600"/>
                </a:lnTo>
                <a:lnTo>
                  <a:pt x="783" y="1592"/>
                </a:lnTo>
                <a:lnTo>
                  <a:pt x="791" y="1592"/>
                </a:lnTo>
                <a:lnTo>
                  <a:pt x="791" y="1584"/>
                </a:lnTo>
                <a:lnTo>
                  <a:pt x="799" y="1584"/>
                </a:lnTo>
                <a:lnTo>
                  <a:pt x="807" y="1584"/>
                </a:lnTo>
                <a:lnTo>
                  <a:pt x="807" y="1576"/>
                </a:lnTo>
                <a:lnTo>
                  <a:pt x="815" y="1576"/>
                </a:lnTo>
                <a:lnTo>
                  <a:pt x="823" y="1576"/>
                </a:lnTo>
                <a:lnTo>
                  <a:pt x="831" y="1576"/>
                </a:lnTo>
                <a:lnTo>
                  <a:pt x="831" y="1568"/>
                </a:lnTo>
                <a:lnTo>
                  <a:pt x="839" y="1568"/>
                </a:lnTo>
                <a:lnTo>
                  <a:pt x="839" y="1560"/>
                </a:lnTo>
                <a:lnTo>
                  <a:pt x="847" y="1560"/>
                </a:lnTo>
                <a:lnTo>
                  <a:pt x="855" y="1560"/>
                </a:lnTo>
                <a:lnTo>
                  <a:pt x="855" y="1552"/>
                </a:lnTo>
                <a:lnTo>
                  <a:pt x="855" y="1544"/>
                </a:lnTo>
                <a:lnTo>
                  <a:pt x="863" y="1544"/>
                </a:lnTo>
                <a:lnTo>
                  <a:pt x="871" y="1544"/>
                </a:lnTo>
                <a:lnTo>
                  <a:pt x="871" y="1536"/>
                </a:lnTo>
                <a:lnTo>
                  <a:pt x="879" y="1536"/>
                </a:lnTo>
                <a:lnTo>
                  <a:pt x="887" y="1536"/>
                </a:lnTo>
                <a:lnTo>
                  <a:pt x="887" y="1528"/>
                </a:lnTo>
                <a:lnTo>
                  <a:pt x="895" y="1528"/>
                </a:lnTo>
                <a:lnTo>
                  <a:pt x="903" y="1528"/>
                </a:lnTo>
                <a:lnTo>
                  <a:pt x="903" y="1520"/>
                </a:lnTo>
                <a:lnTo>
                  <a:pt x="911" y="1520"/>
                </a:lnTo>
                <a:lnTo>
                  <a:pt x="911" y="1512"/>
                </a:lnTo>
                <a:lnTo>
                  <a:pt x="919" y="1512"/>
                </a:lnTo>
                <a:lnTo>
                  <a:pt x="919" y="1504"/>
                </a:lnTo>
                <a:lnTo>
                  <a:pt x="927" y="1504"/>
                </a:lnTo>
                <a:lnTo>
                  <a:pt x="935" y="1504"/>
                </a:lnTo>
                <a:lnTo>
                  <a:pt x="935" y="1496"/>
                </a:lnTo>
                <a:lnTo>
                  <a:pt x="943" y="1496"/>
                </a:lnTo>
                <a:lnTo>
                  <a:pt x="951" y="1496"/>
                </a:lnTo>
                <a:lnTo>
                  <a:pt x="951" y="1488"/>
                </a:lnTo>
                <a:lnTo>
                  <a:pt x="959" y="1488"/>
                </a:lnTo>
                <a:lnTo>
                  <a:pt x="967" y="1488"/>
                </a:lnTo>
                <a:lnTo>
                  <a:pt x="967" y="1480"/>
                </a:lnTo>
                <a:lnTo>
                  <a:pt x="975" y="1480"/>
                </a:lnTo>
                <a:lnTo>
                  <a:pt x="975" y="1472"/>
                </a:lnTo>
                <a:lnTo>
                  <a:pt x="983" y="1472"/>
                </a:lnTo>
                <a:lnTo>
                  <a:pt x="991" y="1472"/>
                </a:lnTo>
                <a:lnTo>
                  <a:pt x="991" y="1464"/>
                </a:lnTo>
                <a:lnTo>
                  <a:pt x="999" y="1464"/>
                </a:lnTo>
                <a:lnTo>
                  <a:pt x="999" y="1456"/>
                </a:lnTo>
                <a:lnTo>
                  <a:pt x="1007" y="1456"/>
                </a:lnTo>
                <a:lnTo>
                  <a:pt x="1015" y="1456"/>
                </a:lnTo>
                <a:lnTo>
                  <a:pt x="1015" y="1448"/>
                </a:lnTo>
                <a:lnTo>
                  <a:pt x="1023" y="1448"/>
                </a:lnTo>
                <a:lnTo>
                  <a:pt x="1031" y="1448"/>
                </a:lnTo>
                <a:lnTo>
                  <a:pt x="1031" y="1440"/>
                </a:lnTo>
                <a:lnTo>
                  <a:pt x="1039" y="1440"/>
                </a:lnTo>
                <a:lnTo>
                  <a:pt x="1047" y="1440"/>
                </a:lnTo>
                <a:lnTo>
                  <a:pt x="1055" y="1440"/>
                </a:lnTo>
                <a:lnTo>
                  <a:pt x="1055" y="1432"/>
                </a:lnTo>
                <a:lnTo>
                  <a:pt x="1063" y="1432"/>
                </a:lnTo>
                <a:lnTo>
                  <a:pt x="1063" y="1424"/>
                </a:lnTo>
                <a:lnTo>
                  <a:pt x="1071" y="1424"/>
                </a:lnTo>
                <a:lnTo>
                  <a:pt x="1079" y="1424"/>
                </a:lnTo>
                <a:lnTo>
                  <a:pt x="1079" y="1416"/>
                </a:lnTo>
                <a:lnTo>
                  <a:pt x="1095" y="1416"/>
                </a:lnTo>
                <a:lnTo>
                  <a:pt x="1103" y="1416"/>
                </a:lnTo>
                <a:lnTo>
                  <a:pt x="1103" y="1408"/>
                </a:lnTo>
                <a:lnTo>
                  <a:pt x="1111" y="1408"/>
                </a:lnTo>
                <a:lnTo>
                  <a:pt x="1111" y="1400"/>
                </a:lnTo>
                <a:lnTo>
                  <a:pt x="1119" y="1400"/>
                </a:lnTo>
                <a:lnTo>
                  <a:pt x="1127" y="1400"/>
                </a:lnTo>
                <a:lnTo>
                  <a:pt x="1127" y="1392"/>
                </a:lnTo>
                <a:lnTo>
                  <a:pt x="1135" y="1392"/>
                </a:lnTo>
                <a:lnTo>
                  <a:pt x="1135" y="1384"/>
                </a:lnTo>
                <a:lnTo>
                  <a:pt x="1143" y="1384"/>
                </a:lnTo>
                <a:lnTo>
                  <a:pt x="1151" y="1384"/>
                </a:lnTo>
                <a:lnTo>
                  <a:pt x="1159" y="1384"/>
                </a:lnTo>
                <a:lnTo>
                  <a:pt x="1159" y="1376"/>
                </a:lnTo>
                <a:lnTo>
                  <a:pt x="1167" y="1376"/>
                </a:lnTo>
                <a:lnTo>
                  <a:pt x="1175" y="1376"/>
                </a:lnTo>
                <a:lnTo>
                  <a:pt x="1183" y="1376"/>
                </a:lnTo>
                <a:lnTo>
                  <a:pt x="1183" y="1368"/>
                </a:lnTo>
                <a:lnTo>
                  <a:pt x="1191" y="1368"/>
                </a:lnTo>
                <a:lnTo>
                  <a:pt x="1191" y="1360"/>
                </a:lnTo>
                <a:lnTo>
                  <a:pt x="1199" y="1360"/>
                </a:lnTo>
                <a:lnTo>
                  <a:pt x="1199" y="1352"/>
                </a:lnTo>
                <a:lnTo>
                  <a:pt x="1207" y="1352"/>
                </a:lnTo>
                <a:lnTo>
                  <a:pt x="1215" y="1352"/>
                </a:lnTo>
                <a:lnTo>
                  <a:pt x="1215" y="1344"/>
                </a:lnTo>
                <a:lnTo>
                  <a:pt x="1223" y="1344"/>
                </a:lnTo>
                <a:lnTo>
                  <a:pt x="1231" y="1344"/>
                </a:lnTo>
                <a:lnTo>
                  <a:pt x="1231" y="1336"/>
                </a:lnTo>
                <a:lnTo>
                  <a:pt x="1239" y="1336"/>
                </a:lnTo>
                <a:lnTo>
                  <a:pt x="1239" y="1328"/>
                </a:lnTo>
                <a:lnTo>
                  <a:pt x="1247" y="1328"/>
                </a:lnTo>
                <a:lnTo>
                  <a:pt x="1255" y="1328"/>
                </a:lnTo>
                <a:lnTo>
                  <a:pt x="1255" y="1320"/>
                </a:lnTo>
                <a:lnTo>
                  <a:pt x="1263" y="1320"/>
                </a:lnTo>
                <a:lnTo>
                  <a:pt x="1271" y="1320"/>
                </a:lnTo>
                <a:lnTo>
                  <a:pt x="1271" y="1312"/>
                </a:lnTo>
                <a:lnTo>
                  <a:pt x="1279" y="1312"/>
                </a:lnTo>
                <a:lnTo>
                  <a:pt x="1287" y="1312"/>
                </a:lnTo>
                <a:lnTo>
                  <a:pt x="1287" y="1304"/>
                </a:lnTo>
                <a:lnTo>
                  <a:pt x="1295" y="1304"/>
                </a:lnTo>
                <a:lnTo>
                  <a:pt x="1295" y="1296"/>
                </a:lnTo>
                <a:lnTo>
                  <a:pt x="1303" y="1296"/>
                </a:lnTo>
                <a:lnTo>
                  <a:pt x="1303" y="1288"/>
                </a:lnTo>
                <a:lnTo>
                  <a:pt x="1311" y="1288"/>
                </a:lnTo>
                <a:lnTo>
                  <a:pt x="1319" y="1288"/>
                </a:lnTo>
                <a:lnTo>
                  <a:pt x="1319" y="1280"/>
                </a:lnTo>
                <a:lnTo>
                  <a:pt x="1327" y="1280"/>
                </a:lnTo>
                <a:lnTo>
                  <a:pt x="1327" y="1272"/>
                </a:lnTo>
                <a:lnTo>
                  <a:pt x="1335" y="1272"/>
                </a:lnTo>
                <a:lnTo>
                  <a:pt x="1343" y="1272"/>
                </a:lnTo>
                <a:lnTo>
                  <a:pt x="1343" y="1264"/>
                </a:lnTo>
                <a:lnTo>
                  <a:pt x="1351" y="1264"/>
                </a:lnTo>
                <a:lnTo>
                  <a:pt x="1359" y="1264"/>
                </a:lnTo>
                <a:lnTo>
                  <a:pt x="1367" y="1264"/>
                </a:lnTo>
                <a:lnTo>
                  <a:pt x="1367" y="1256"/>
                </a:lnTo>
                <a:lnTo>
                  <a:pt x="1375" y="1256"/>
                </a:lnTo>
                <a:lnTo>
                  <a:pt x="1383" y="1256"/>
                </a:lnTo>
                <a:lnTo>
                  <a:pt x="1383" y="1248"/>
                </a:lnTo>
                <a:lnTo>
                  <a:pt x="1391" y="1248"/>
                </a:lnTo>
                <a:lnTo>
                  <a:pt x="1399" y="1248"/>
                </a:lnTo>
                <a:lnTo>
                  <a:pt x="1399" y="1240"/>
                </a:lnTo>
                <a:lnTo>
                  <a:pt x="1407" y="1240"/>
                </a:lnTo>
                <a:lnTo>
                  <a:pt x="1415" y="1240"/>
                </a:lnTo>
                <a:lnTo>
                  <a:pt x="1415" y="1232"/>
                </a:lnTo>
                <a:lnTo>
                  <a:pt x="1423" y="1232"/>
                </a:lnTo>
                <a:lnTo>
                  <a:pt x="1431" y="1232"/>
                </a:lnTo>
                <a:lnTo>
                  <a:pt x="1439" y="1232"/>
                </a:lnTo>
                <a:lnTo>
                  <a:pt x="1447" y="1232"/>
                </a:lnTo>
                <a:lnTo>
                  <a:pt x="1447" y="1224"/>
                </a:lnTo>
                <a:lnTo>
                  <a:pt x="1455" y="1224"/>
                </a:lnTo>
                <a:lnTo>
                  <a:pt x="1455" y="1216"/>
                </a:lnTo>
                <a:lnTo>
                  <a:pt x="1463" y="1216"/>
                </a:lnTo>
                <a:lnTo>
                  <a:pt x="1463" y="1208"/>
                </a:lnTo>
                <a:lnTo>
                  <a:pt x="1471" y="1208"/>
                </a:lnTo>
                <a:lnTo>
                  <a:pt x="1479" y="1208"/>
                </a:lnTo>
                <a:lnTo>
                  <a:pt x="1479" y="1200"/>
                </a:lnTo>
                <a:lnTo>
                  <a:pt x="1487" y="1200"/>
                </a:lnTo>
                <a:lnTo>
                  <a:pt x="1487" y="1192"/>
                </a:lnTo>
                <a:lnTo>
                  <a:pt x="1495" y="1192"/>
                </a:lnTo>
                <a:lnTo>
                  <a:pt x="1503" y="1192"/>
                </a:lnTo>
                <a:lnTo>
                  <a:pt x="1503" y="1184"/>
                </a:lnTo>
                <a:lnTo>
                  <a:pt x="1511" y="1184"/>
                </a:lnTo>
                <a:lnTo>
                  <a:pt x="1511" y="1176"/>
                </a:lnTo>
                <a:lnTo>
                  <a:pt x="1519" y="1176"/>
                </a:lnTo>
                <a:lnTo>
                  <a:pt x="1527" y="1176"/>
                </a:lnTo>
                <a:lnTo>
                  <a:pt x="1527" y="1168"/>
                </a:lnTo>
                <a:lnTo>
                  <a:pt x="1535" y="1168"/>
                </a:lnTo>
                <a:lnTo>
                  <a:pt x="1543" y="1168"/>
                </a:lnTo>
                <a:lnTo>
                  <a:pt x="1543" y="1160"/>
                </a:lnTo>
                <a:lnTo>
                  <a:pt x="1551" y="1160"/>
                </a:lnTo>
                <a:lnTo>
                  <a:pt x="1559" y="1160"/>
                </a:lnTo>
                <a:lnTo>
                  <a:pt x="1559" y="1152"/>
                </a:lnTo>
                <a:lnTo>
                  <a:pt x="1567" y="1152"/>
                </a:lnTo>
                <a:lnTo>
                  <a:pt x="1575" y="1152"/>
                </a:lnTo>
                <a:lnTo>
                  <a:pt x="1575" y="1144"/>
                </a:lnTo>
                <a:lnTo>
                  <a:pt x="1583" y="1144"/>
                </a:lnTo>
                <a:lnTo>
                  <a:pt x="1591" y="1144"/>
                </a:lnTo>
                <a:lnTo>
                  <a:pt x="1599" y="1144"/>
                </a:lnTo>
                <a:lnTo>
                  <a:pt x="1599" y="1136"/>
                </a:lnTo>
                <a:lnTo>
                  <a:pt x="1607" y="1136"/>
                </a:lnTo>
                <a:lnTo>
                  <a:pt x="1615" y="1136"/>
                </a:lnTo>
                <a:lnTo>
                  <a:pt x="1623" y="1136"/>
                </a:lnTo>
                <a:lnTo>
                  <a:pt x="1623" y="1128"/>
                </a:lnTo>
                <a:lnTo>
                  <a:pt x="1631" y="1128"/>
                </a:lnTo>
                <a:lnTo>
                  <a:pt x="1639" y="1128"/>
                </a:lnTo>
                <a:lnTo>
                  <a:pt x="1639" y="1120"/>
                </a:lnTo>
                <a:lnTo>
                  <a:pt x="1647" y="1120"/>
                </a:lnTo>
                <a:lnTo>
                  <a:pt x="1647" y="1112"/>
                </a:lnTo>
                <a:lnTo>
                  <a:pt x="1655" y="1112"/>
                </a:lnTo>
                <a:lnTo>
                  <a:pt x="1671" y="1112"/>
                </a:lnTo>
                <a:lnTo>
                  <a:pt x="1671" y="1104"/>
                </a:lnTo>
                <a:lnTo>
                  <a:pt x="1679" y="1104"/>
                </a:lnTo>
                <a:lnTo>
                  <a:pt x="1679" y="1096"/>
                </a:lnTo>
                <a:lnTo>
                  <a:pt x="1687" y="1096"/>
                </a:lnTo>
                <a:lnTo>
                  <a:pt x="1687" y="1088"/>
                </a:lnTo>
                <a:lnTo>
                  <a:pt x="1695" y="1088"/>
                </a:lnTo>
                <a:lnTo>
                  <a:pt x="1703" y="1088"/>
                </a:lnTo>
                <a:lnTo>
                  <a:pt x="1711" y="1088"/>
                </a:lnTo>
                <a:lnTo>
                  <a:pt x="1711" y="1080"/>
                </a:lnTo>
                <a:lnTo>
                  <a:pt x="1719" y="1080"/>
                </a:lnTo>
                <a:lnTo>
                  <a:pt x="1719" y="1072"/>
                </a:lnTo>
                <a:lnTo>
                  <a:pt x="1727" y="1072"/>
                </a:lnTo>
                <a:lnTo>
                  <a:pt x="1735" y="1072"/>
                </a:lnTo>
                <a:lnTo>
                  <a:pt x="1735" y="1064"/>
                </a:lnTo>
                <a:lnTo>
                  <a:pt x="1743" y="1064"/>
                </a:lnTo>
                <a:lnTo>
                  <a:pt x="1751" y="1064"/>
                </a:lnTo>
                <a:lnTo>
                  <a:pt x="1751" y="1056"/>
                </a:lnTo>
                <a:lnTo>
                  <a:pt x="1759" y="1056"/>
                </a:lnTo>
                <a:lnTo>
                  <a:pt x="1767" y="1056"/>
                </a:lnTo>
                <a:lnTo>
                  <a:pt x="1775" y="1056"/>
                </a:lnTo>
                <a:lnTo>
                  <a:pt x="1775" y="1048"/>
                </a:lnTo>
                <a:lnTo>
                  <a:pt x="1783" y="1048"/>
                </a:lnTo>
                <a:lnTo>
                  <a:pt x="1791" y="1048"/>
                </a:lnTo>
                <a:lnTo>
                  <a:pt x="1799" y="1048"/>
                </a:lnTo>
                <a:lnTo>
                  <a:pt x="1799" y="1040"/>
                </a:lnTo>
                <a:lnTo>
                  <a:pt x="1807" y="1040"/>
                </a:lnTo>
                <a:lnTo>
                  <a:pt x="1815" y="1040"/>
                </a:lnTo>
                <a:lnTo>
                  <a:pt x="1815" y="1032"/>
                </a:lnTo>
                <a:lnTo>
                  <a:pt x="1823" y="1032"/>
                </a:lnTo>
                <a:lnTo>
                  <a:pt x="1831" y="1032"/>
                </a:lnTo>
                <a:lnTo>
                  <a:pt x="1831" y="1024"/>
                </a:lnTo>
                <a:lnTo>
                  <a:pt x="1839" y="1024"/>
                </a:lnTo>
                <a:lnTo>
                  <a:pt x="1847" y="1024"/>
                </a:lnTo>
                <a:lnTo>
                  <a:pt x="1855" y="1024"/>
                </a:lnTo>
                <a:lnTo>
                  <a:pt x="1855" y="1016"/>
                </a:lnTo>
                <a:lnTo>
                  <a:pt x="1863" y="1016"/>
                </a:lnTo>
                <a:lnTo>
                  <a:pt x="1871" y="1016"/>
                </a:lnTo>
                <a:lnTo>
                  <a:pt x="1871" y="1008"/>
                </a:lnTo>
                <a:lnTo>
                  <a:pt x="1879" y="1008"/>
                </a:lnTo>
                <a:lnTo>
                  <a:pt x="1887" y="1008"/>
                </a:lnTo>
                <a:lnTo>
                  <a:pt x="1895" y="1008"/>
                </a:lnTo>
                <a:lnTo>
                  <a:pt x="1903" y="1008"/>
                </a:lnTo>
                <a:lnTo>
                  <a:pt x="1903" y="1000"/>
                </a:lnTo>
                <a:lnTo>
                  <a:pt x="1911" y="1000"/>
                </a:lnTo>
                <a:lnTo>
                  <a:pt x="1919" y="1000"/>
                </a:lnTo>
                <a:lnTo>
                  <a:pt x="1927" y="1000"/>
                </a:lnTo>
                <a:lnTo>
                  <a:pt x="1927" y="992"/>
                </a:lnTo>
                <a:lnTo>
                  <a:pt x="1935" y="992"/>
                </a:lnTo>
                <a:lnTo>
                  <a:pt x="1943" y="992"/>
                </a:lnTo>
                <a:lnTo>
                  <a:pt x="1943" y="984"/>
                </a:lnTo>
                <a:lnTo>
                  <a:pt x="1951" y="984"/>
                </a:lnTo>
                <a:lnTo>
                  <a:pt x="1959" y="984"/>
                </a:lnTo>
                <a:lnTo>
                  <a:pt x="1967" y="984"/>
                </a:lnTo>
                <a:lnTo>
                  <a:pt x="1967" y="976"/>
                </a:lnTo>
                <a:lnTo>
                  <a:pt x="1975" y="976"/>
                </a:lnTo>
                <a:lnTo>
                  <a:pt x="1983" y="976"/>
                </a:lnTo>
                <a:lnTo>
                  <a:pt x="1991" y="976"/>
                </a:lnTo>
                <a:lnTo>
                  <a:pt x="1991" y="968"/>
                </a:lnTo>
                <a:lnTo>
                  <a:pt x="1999" y="968"/>
                </a:lnTo>
                <a:lnTo>
                  <a:pt x="2007" y="968"/>
                </a:lnTo>
                <a:lnTo>
                  <a:pt x="2015" y="968"/>
                </a:lnTo>
                <a:lnTo>
                  <a:pt x="2015" y="960"/>
                </a:lnTo>
                <a:lnTo>
                  <a:pt x="2023" y="960"/>
                </a:lnTo>
                <a:lnTo>
                  <a:pt x="2031" y="960"/>
                </a:lnTo>
                <a:lnTo>
                  <a:pt x="2031" y="952"/>
                </a:lnTo>
                <a:lnTo>
                  <a:pt x="2039" y="952"/>
                </a:lnTo>
                <a:lnTo>
                  <a:pt x="2047" y="952"/>
                </a:lnTo>
                <a:lnTo>
                  <a:pt x="2047" y="944"/>
                </a:lnTo>
                <a:lnTo>
                  <a:pt x="2055" y="944"/>
                </a:lnTo>
                <a:lnTo>
                  <a:pt x="2063" y="944"/>
                </a:lnTo>
                <a:lnTo>
                  <a:pt x="2063" y="936"/>
                </a:lnTo>
                <a:lnTo>
                  <a:pt x="2071" y="936"/>
                </a:lnTo>
                <a:lnTo>
                  <a:pt x="2079" y="936"/>
                </a:lnTo>
                <a:lnTo>
                  <a:pt x="2079" y="928"/>
                </a:lnTo>
                <a:lnTo>
                  <a:pt x="2087" y="928"/>
                </a:lnTo>
                <a:lnTo>
                  <a:pt x="2095" y="928"/>
                </a:lnTo>
                <a:lnTo>
                  <a:pt x="2095" y="920"/>
                </a:lnTo>
                <a:lnTo>
                  <a:pt x="2103" y="920"/>
                </a:lnTo>
                <a:lnTo>
                  <a:pt x="2111" y="920"/>
                </a:lnTo>
                <a:lnTo>
                  <a:pt x="2111" y="912"/>
                </a:lnTo>
                <a:lnTo>
                  <a:pt x="2119" y="912"/>
                </a:lnTo>
                <a:lnTo>
                  <a:pt x="2127" y="912"/>
                </a:lnTo>
                <a:lnTo>
                  <a:pt x="2127" y="904"/>
                </a:lnTo>
                <a:lnTo>
                  <a:pt x="2135" y="904"/>
                </a:lnTo>
                <a:lnTo>
                  <a:pt x="2143" y="904"/>
                </a:lnTo>
                <a:lnTo>
                  <a:pt x="2143" y="896"/>
                </a:lnTo>
                <a:lnTo>
                  <a:pt x="2151" y="896"/>
                </a:lnTo>
                <a:lnTo>
                  <a:pt x="2151" y="888"/>
                </a:lnTo>
                <a:lnTo>
                  <a:pt x="2159" y="888"/>
                </a:lnTo>
                <a:lnTo>
                  <a:pt x="2167" y="888"/>
                </a:lnTo>
                <a:lnTo>
                  <a:pt x="2167" y="880"/>
                </a:lnTo>
                <a:lnTo>
                  <a:pt x="2175" y="880"/>
                </a:lnTo>
                <a:lnTo>
                  <a:pt x="2182" y="880"/>
                </a:lnTo>
                <a:lnTo>
                  <a:pt x="2190" y="880"/>
                </a:lnTo>
                <a:lnTo>
                  <a:pt x="2190" y="872"/>
                </a:lnTo>
                <a:lnTo>
                  <a:pt x="2198" y="872"/>
                </a:lnTo>
                <a:lnTo>
                  <a:pt x="2198" y="864"/>
                </a:lnTo>
                <a:lnTo>
                  <a:pt x="2206" y="864"/>
                </a:lnTo>
                <a:lnTo>
                  <a:pt x="2214" y="864"/>
                </a:lnTo>
                <a:lnTo>
                  <a:pt x="2214" y="856"/>
                </a:lnTo>
                <a:lnTo>
                  <a:pt x="2222" y="856"/>
                </a:lnTo>
                <a:lnTo>
                  <a:pt x="2238" y="856"/>
                </a:lnTo>
                <a:lnTo>
                  <a:pt x="2238" y="848"/>
                </a:lnTo>
                <a:lnTo>
                  <a:pt x="2246" y="848"/>
                </a:lnTo>
                <a:lnTo>
                  <a:pt x="2254" y="848"/>
                </a:lnTo>
                <a:lnTo>
                  <a:pt x="2262" y="848"/>
                </a:lnTo>
                <a:lnTo>
                  <a:pt x="2262" y="840"/>
                </a:lnTo>
                <a:lnTo>
                  <a:pt x="2270" y="840"/>
                </a:lnTo>
                <a:lnTo>
                  <a:pt x="2270" y="832"/>
                </a:lnTo>
                <a:lnTo>
                  <a:pt x="2286" y="832"/>
                </a:lnTo>
                <a:lnTo>
                  <a:pt x="2294" y="832"/>
                </a:lnTo>
                <a:lnTo>
                  <a:pt x="2294" y="824"/>
                </a:lnTo>
                <a:lnTo>
                  <a:pt x="2302" y="824"/>
                </a:lnTo>
                <a:lnTo>
                  <a:pt x="2310" y="824"/>
                </a:lnTo>
                <a:lnTo>
                  <a:pt x="2310" y="816"/>
                </a:lnTo>
                <a:lnTo>
                  <a:pt x="2318" y="816"/>
                </a:lnTo>
                <a:lnTo>
                  <a:pt x="2318" y="808"/>
                </a:lnTo>
                <a:lnTo>
                  <a:pt x="2326" y="808"/>
                </a:lnTo>
                <a:lnTo>
                  <a:pt x="2334" y="808"/>
                </a:lnTo>
                <a:lnTo>
                  <a:pt x="2342" y="808"/>
                </a:lnTo>
                <a:lnTo>
                  <a:pt x="2342" y="800"/>
                </a:lnTo>
                <a:lnTo>
                  <a:pt x="2350" y="800"/>
                </a:lnTo>
                <a:lnTo>
                  <a:pt x="2366" y="800"/>
                </a:lnTo>
                <a:lnTo>
                  <a:pt x="2366" y="792"/>
                </a:lnTo>
                <a:lnTo>
                  <a:pt x="2374" y="792"/>
                </a:lnTo>
                <a:lnTo>
                  <a:pt x="2382" y="792"/>
                </a:lnTo>
                <a:lnTo>
                  <a:pt x="2382" y="784"/>
                </a:lnTo>
                <a:lnTo>
                  <a:pt x="2390" y="784"/>
                </a:lnTo>
                <a:lnTo>
                  <a:pt x="2398" y="784"/>
                </a:lnTo>
                <a:lnTo>
                  <a:pt x="2398" y="776"/>
                </a:lnTo>
                <a:lnTo>
                  <a:pt x="2406" y="776"/>
                </a:lnTo>
                <a:lnTo>
                  <a:pt x="2414" y="776"/>
                </a:lnTo>
                <a:lnTo>
                  <a:pt x="2414" y="768"/>
                </a:lnTo>
                <a:lnTo>
                  <a:pt x="2430" y="768"/>
                </a:lnTo>
                <a:lnTo>
                  <a:pt x="2430" y="760"/>
                </a:lnTo>
                <a:lnTo>
                  <a:pt x="2446" y="760"/>
                </a:lnTo>
                <a:lnTo>
                  <a:pt x="2454" y="760"/>
                </a:lnTo>
                <a:lnTo>
                  <a:pt x="2462" y="760"/>
                </a:lnTo>
                <a:lnTo>
                  <a:pt x="2462" y="752"/>
                </a:lnTo>
                <a:lnTo>
                  <a:pt x="2470" y="752"/>
                </a:lnTo>
                <a:lnTo>
                  <a:pt x="2478" y="752"/>
                </a:lnTo>
                <a:lnTo>
                  <a:pt x="2486" y="752"/>
                </a:lnTo>
                <a:lnTo>
                  <a:pt x="2494" y="752"/>
                </a:lnTo>
                <a:lnTo>
                  <a:pt x="2494" y="744"/>
                </a:lnTo>
                <a:lnTo>
                  <a:pt x="2502" y="744"/>
                </a:lnTo>
                <a:lnTo>
                  <a:pt x="2502" y="736"/>
                </a:lnTo>
                <a:lnTo>
                  <a:pt x="2510" y="736"/>
                </a:lnTo>
                <a:lnTo>
                  <a:pt x="2518" y="736"/>
                </a:lnTo>
                <a:lnTo>
                  <a:pt x="2526" y="736"/>
                </a:lnTo>
                <a:lnTo>
                  <a:pt x="2534" y="736"/>
                </a:lnTo>
                <a:lnTo>
                  <a:pt x="2534" y="728"/>
                </a:lnTo>
                <a:lnTo>
                  <a:pt x="2542" y="728"/>
                </a:lnTo>
                <a:lnTo>
                  <a:pt x="2550" y="728"/>
                </a:lnTo>
                <a:lnTo>
                  <a:pt x="2550" y="720"/>
                </a:lnTo>
                <a:lnTo>
                  <a:pt x="2558" y="720"/>
                </a:lnTo>
                <a:lnTo>
                  <a:pt x="2558" y="712"/>
                </a:lnTo>
                <a:lnTo>
                  <a:pt x="2566" y="712"/>
                </a:lnTo>
                <a:lnTo>
                  <a:pt x="2574" y="712"/>
                </a:lnTo>
                <a:lnTo>
                  <a:pt x="2574" y="704"/>
                </a:lnTo>
                <a:lnTo>
                  <a:pt x="2582" y="704"/>
                </a:lnTo>
                <a:lnTo>
                  <a:pt x="2590" y="704"/>
                </a:lnTo>
                <a:lnTo>
                  <a:pt x="2598" y="704"/>
                </a:lnTo>
                <a:lnTo>
                  <a:pt x="2606" y="704"/>
                </a:lnTo>
                <a:lnTo>
                  <a:pt x="2606" y="696"/>
                </a:lnTo>
                <a:lnTo>
                  <a:pt x="2614" y="696"/>
                </a:lnTo>
                <a:lnTo>
                  <a:pt x="2622" y="696"/>
                </a:lnTo>
                <a:lnTo>
                  <a:pt x="2630" y="696"/>
                </a:lnTo>
                <a:lnTo>
                  <a:pt x="2630" y="688"/>
                </a:lnTo>
                <a:lnTo>
                  <a:pt x="2638" y="688"/>
                </a:lnTo>
                <a:lnTo>
                  <a:pt x="2646" y="688"/>
                </a:lnTo>
                <a:lnTo>
                  <a:pt x="2654" y="688"/>
                </a:lnTo>
                <a:lnTo>
                  <a:pt x="2654" y="680"/>
                </a:lnTo>
                <a:lnTo>
                  <a:pt x="2662" y="680"/>
                </a:lnTo>
                <a:lnTo>
                  <a:pt x="2670" y="680"/>
                </a:lnTo>
                <a:lnTo>
                  <a:pt x="2686" y="680"/>
                </a:lnTo>
                <a:lnTo>
                  <a:pt x="2694" y="680"/>
                </a:lnTo>
                <a:lnTo>
                  <a:pt x="2694" y="672"/>
                </a:lnTo>
                <a:lnTo>
                  <a:pt x="2702" y="672"/>
                </a:lnTo>
                <a:lnTo>
                  <a:pt x="2702" y="664"/>
                </a:lnTo>
                <a:lnTo>
                  <a:pt x="2710" y="664"/>
                </a:lnTo>
                <a:lnTo>
                  <a:pt x="2718" y="664"/>
                </a:lnTo>
                <a:lnTo>
                  <a:pt x="2718" y="656"/>
                </a:lnTo>
                <a:lnTo>
                  <a:pt x="2726" y="656"/>
                </a:lnTo>
                <a:lnTo>
                  <a:pt x="2734" y="656"/>
                </a:lnTo>
                <a:lnTo>
                  <a:pt x="2734" y="648"/>
                </a:lnTo>
                <a:lnTo>
                  <a:pt x="2742" y="648"/>
                </a:lnTo>
                <a:lnTo>
                  <a:pt x="2742" y="640"/>
                </a:lnTo>
                <a:lnTo>
                  <a:pt x="2758" y="640"/>
                </a:lnTo>
                <a:lnTo>
                  <a:pt x="2766" y="640"/>
                </a:lnTo>
                <a:lnTo>
                  <a:pt x="2766" y="632"/>
                </a:lnTo>
                <a:lnTo>
                  <a:pt x="2774" y="632"/>
                </a:lnTo>
                <a:lnTo>
                  <a:pt x="2782" y="632"/>
                </a:lnTo>
                <a:lnTo>
                  <a:pt x="2782" y="624"/>
                </a:lnTo>
                <a:lnTo>
                  <a:pt x="2798" y="624"/>
                </a:lnTo>
                <a:lnTo>
                  <a:pt x="2806" y="624"/>
                </a:lnTo>
                <a:lnTo>
                  <a:pt x="2806" y="616"/>
                </a:lnTo>
                <a:lnTo>
                  <a:pt x="2814" y="616"/>
                </a:lnTo>
                <a:lnTo>
                  <a:pt x="2822" y="616"/>
                </a:lnTo>
                <a:lnTo>
                  <a:pt x="2822" y="608"/>
                </a:lnTo>
                <a:lnTo>
                  <a:pt x="2830" y="608"/>
                </a:lnTo>
                <a:lnTo>
                  <a:pt x="2838" y="608"/>
                </a:lnTo>
                <a:lnTo>
                  <a:pt x="2838" y="600"/>
                </a:lnTo>
                <a:lnTo>
                  <a:pt x="2846" y="600"/>
                </a:lnTo>
                <a:lnTo>
                  <a:pt x="2854" y="600"/>
                </a:lnTo>
                <a:lnTo>
                  <a:pt x="2862" y="600"/>
                </a:lnTo>
                <a:lnTo>
                  <a:pt x="2862" y="592"/>
                </a:lnTo>
                <a:lnTo>
                  <a:pt x="2886" y="592"/>
                </a:lnTo>
                <a:lnTo>
                  <a:pt x="2894" y="592"/>
                </a:lnTo>
                <a:lnTo>
                  <a:pt x="2894" y="584"/>
                </a:lnTo>
                <a:lnTo>
                  <a:pt x="2902" y="584"/>
                </a:lnTo>
                <a:lnTo>
                  <a:pt x="2902" y="576"/>
                </a:lnTo>
                <a:lnTo>
                  <a:pt x="2910" y="576"/>
                </a:lnTo>
                <a:lnTo>
                  <a:pt x="2918" y="576"/>
                </a:lnTo>
                <a:lnTo>
                  <a:pt x="2926" y="576"/>
                </a:lnTo>
                <a:lnTo>
                  <a:pt x="2926" y="568"/>
                </a:lnTo>
                <a:lnTo>
                  <a:pt x="2934" y="568"/>
                </a:lnTo>
                <a:lnTo>
                  <a:pt x="2942" y="568"/>
                </a:lnTo>
                <a:lnTo>
                  <a:pt x="2950" y="568"/>
                </a:lnTo>
                <a:lnTo>
                  <a:pt x="2950" y="560"/>
                </a:lnTo>
                <a:lnTo>
                  <a:pt x="2958" y="560"/>
                </a:lnTo>
                <a:lnTo>
                  <a:pt x="2966" y="560"/>
                </a:lnTo>
                <a:lnTo>
                  <a:pt x="2966" y="552"/>
                </a:lnTo>
                <a:lnTo>
                  <a:pt x="2974" y="552"/>
                </a:lnTo>
                <a:lnTo>
                  <a:pt x="2982" y="552"/>
                </a:lnTo>
                <a:lnTo>
                  <a:pt x="2982" y="544"/>
                </a:lnTo>
                <a:lnTo>
                  <a:pt x="2990" y="544"/>
                </a:lnTo>
                <a:lnTo>
                  <a:pt x="2990" y="536"/>
                </a:lnTo>
                <a:lnTo>
                  <a:pt x="2998" y="536"/>
                </a:lnTo>
                <a:lnTo>
                  <a:pt x="2998" y="528"/>
                </a:lnTo>
                <a:lnTo>
                  <a:pt x="3006" y="528"/>
                </a:lnTo>
                <a:lnTo>
                  <a:pt x="3014" y="528"/>
                </a:lnTo>
                <a:lnTo>
                  <a:pt x="3022" y="528"/>
                </a:lnTo>
                <a:lnTo>
                  <a:pt x="3022" y="520"/>
                </a:lnTo>
                <a:lnTo>
                  <a:pt x="3030" y="520"/>
                </a:lnTo>
                <a:lnTo>
                  <a:pt x="3030" y="512"/>
                </a:lnTo>
                <a:lnTo>
                  <a:pt x="3038" y="512"/>
                </a:lnTo>
                <a:lnTo>
                  <a:pt x="3046" y="512"/>
                </a:lnTo>
                <a:lnTo>
                  <a:pt x="3046" y="504"/>
                </a:lnTo>
                <a:lnTo>
                  <a:pt x="3054" y="504"/>
                </a:lnTo>
                <a:lnTo>
                  <a:pt x="3062" y="504"/>
                </a:lnTo>
                <a:lnTo>
                  <a:pt x="3070" y="504"/>
                </a:lnTo>
                <a:lnTo>
                  <a:pt x="3070" y="496"/>
                </a:lnTo>
                <a:lnTo>
                  <a:pt x="3078" y="496"/>
                </a:lnTo>
                <a:lnTo>
                  <a:pt x="3086" y="496"/>
                </a:lnTo>
                <a:lnTo>
                  <a:pt x="3094" y="496"/>
                </a:lnTo>
                <a:lnTo>
                  <a:pt x="3094" y="488"/>
                </a:lnTo>
                <a:lnTo>
                  <a:pt x="3102" y="488"/>
                </a:lnTo>
                <a:lnTo>
                  <a:pt x="3102" y="480"/>
                </a:lnTo>
                <a:lnTo>
                  <a:pt x="3110" y="480"/>
                </a:lnTo>
                <a:lnTo>
                  <a:pt x="3118" y="480"/>
                </a:lnTo>
                <a:lnTo>
                  <a:pt x="3118" y="472"/>
                </a:lnTo>
                <a:lnTo>
                  <a:pt x="3134" y="472"/>
                </a:lnTo>
                <a:lnTo>
                  <a:pt x="3134" y="464"/>
                </a:lnTo>
                <a:lnTo>
                  <a:pt x="3142" y="464"/>
                </a:lnTo>
                <a:lnTo>
                  <a:pt x="3142" y="456"/>
                </a:lnTo>
                <a:lnTo>
                  <a:pt x="3158" y="456"/>
                </a:lnTo>
                <a:lnTo>
                  <a:pt x="3158" y="448"/>
                </a:lnTo>
                <a:lnTo>
                  <a:pt x="3166" y="448"/>
                </a:lnTo>
                <a:lnTo>
                  <a:pt x="3174" y="448"/>
                </a:lnTo>
                <a:lnTo>
                  <a:pt x="3182" y="448"/>
                </a:lnTo>
                <a:lnTo>
                  <a:pt x="3182" y="440"/>
                </a:lnTo>
                <a:lnTo>
                  <a:pt x="3190" y="440"/>
                </a:lnTo>
                <a:lnTo>
                  <a:pt x="3198" y="440"/>
                </a:lnTo>
                <a:lnTo>
                  <a:pt x="3198" y="432"/>
                </a:lnTo>
                <a:lnTo>
                  <a:pt x="3206" y="432"/>
                </a:lnTo>
                <a:lnTo>
                  <a:pt x="3214" y="432"/>
                </a:lnTo>
                <a:lnTo>
                  <a:pt x="3222" y="432"/>
                </a:lnTo>
                <a:lnTo>
                  <a:pt x="3222" y="424"/>
                </a:lnTo>
                <a:lnTo>
                  <a:pt x="3230" y="424"/>
                </a:lnTo>
                <a:lnTo>
                  <a:pt x="3238" y="424"/>
                </a:lnTo>
                <a:lnTo>
                  <a:pt x="3238" y="416"/>
                </a:lnTo>
                <a:lnTo>
                  <a:pt x="3246" y="416"/>
                </a:lnTo>
                <a:lnTo>
                  <a:pt x="3254" y="416"/>
                </a:lnTo>
                <a:lnTo>
                  <a:pt x="3254" y="408"/>
                </a:lnTo>
                <a:lnTo>
                  <a:pt x="3262" y="408"/>
                </a:lnTo>
                <a:lnTo>
                  <a:pt x="3270" y="408"/>
                </a:lnTo>
                <a:lnTo>
                  <a:pt x="3270" y="400"/>
                </a:lnTo>
                <a:lnTo>
                  <a:pt x="3278" y="400"/>
                </a:lnTo>
                <a:lnTo>
                  <a:pt x="3286" y="400"/>
                </a:lnTo>
                <a:lnTo>
                  <a:pt x="3286" y="392"/>
                </a:lnTo>
                <a:lnTo>
                  <a:pt x="3294" y="392"/>
                </a:lnTo>
                <a:lnTo>
                  <a:pt x="3302" y="392"/>
                </a:lnTo>
                <a:lnTo>
                  <a:pt x="3302" y="384"/>
                </a:lnTo>
                <a:lnTo>
                  <a:pt x="3310" y="384"/>
                </a:lnTo>
                <a:lnTo>
                  <a:pt x="3326" y="384"/>
                </a:lnTo>
                <a:lnTo>
                  <a:pt x="3334" y="384"/>
                </a:lnTo>
                <a:lnTo>
                  <a:pt x="3334" y="376"/>
                </a:lnTo>
                <a:lnTo>
                  <a:pt x="3342" y="376"/>
                </a:lnTo>
                <a:lnTo>
                  <a:pt x="3342" y="368"/>
                </a:lnTo>
                <a:lnTo>
                  <a:pt x="3350" y="368"/>
                </a:lnTo>
                <a:lnTo>
                  <a:pt x="3358" y="368"/>
                </a:lnTo>
                <a:lnTo>
                  <a:pt x="3366" y="368"/>
                </a:lnTo>
                <a:lnTo>
                  <a:pt x="3366" y="360"/>
                </a:lnTo>
                <a:lnTo>
                  <a:pt x="3374" y="360"/>
                </a:lnTo>
                <a:lnTo>
                  <a:pt x="3382" y="360"/>
                </a:lnTo>
                <a:lnTo>
                  <a:pt x="3390" y="360"/>
                </a:lnTo>
                <a:lnTo>
                  <a:pt x="3390" y="352"/>
                </a:lnTo>
                <a:lnTo>
                  <a:pt x="3398" y="352"/>
                </a:lnTo>
                <a:lnTo>
                  <a:pt x="3406" y="352"/>
                </a:lnTo>
                <a:lnTo>
                  <a:pt x="3406" y="344"/>
                </a:lnTo>
                <a:lnTo>
                  <a:pt x="3414" y="344"/>
                </a:lnTo>
                <a:lnTo>
                  <a:pt x="3422" y="344"/>
                </a:lnTo>
                <a:lnTo>
                  <a:pt x="3430" y="344"/>
                </a:lnTo>
                <a:lnTo>
                  <a:pt x="3430" y="336"/>
                </a:lnTo>
                <a:lnTo>
                  <a:pt x="3438" y="336"/>
                </a:lnTo>
                <a:lnTo>
                  <a:pt x="3446" y="336"/>
                </a:lnTo>
                <a:lnTo>
                  <a:pt x="3446" y="328"/>
                </a:lnTo>
                <a:lnTo>
                  <a:pt x="3462" y="328"/>
                </a:lnTo>
                <a:lnTo>
                  <a:pt x="3470" y="328"/>
                </a:lnTo>
                <a:lnTo>
                  <a:pt x="3486" y="328"/>
                </a:lnTo>
                <a:lnTo>
                  <a:pt x="3486" y="320"/>
                </a:lnTo>
                <a:lnTo>
                  <a:pt x="3494" y="320"/>
                </a:lnTo>
                <a:lnTo>
                  <a:pt x="3502" y="320"/>
                </a:lnTo>
                <a:lnTo>
                  <a:pt x="3510" y="320"/>
                </a:lnTo>
                <a:lnTo>
                  <a:pt x="3510" y="312"/>
                </a:lnTo>
                <a:lnTo>
                  <a:pt x="3518" y="312"/>
                </a:lnTo>
                <a:lnTo>
                  <a:pt x="3518" y="304"/>
                </a:lnTo>
                <a:lnTo>
                  <a:pt x="3526" y="304"/>
                </a:lnTo>
                <a:lnTo>
                  <a:pt x="3534" y="304"/>
                </a:lnTo>
                <a:lnTo>
                  <a:pt x="3534" y="296"/>
                </a:lnTo>
                <a:lnTo>
                  <a:pt x="3550" y="296"/>
                </a:lnTo>
                <a:lnTo>
                  <a:pt x="3550" y="288"/>
                </a:lnTo>
                <a:lnTo>
                  <a:pt x="3558" y="288"/>
                </a:lnTo>
                <a:lnTo>
                  <a:pt x="3558" y="280"/>
                </a:lnTo>
                <a:lnTo>
                  <a:pt x="3566" y="280"/>
                </a:lnTo>
                <a:lnTo>
                  <a:pt x="3574" y="280"/>
                </a:lnTo>
                <a:lnTo>
                  <a:pt x="3590" y="280"/>
                </a:lnTo>
                <a:lnTo>
                  <a:pt x="3590" y="272"/>
                </a:lnTo>
                <a:lnTo>
                  <a:pt x="3606" y="272"/>
                </a:lnTo>
                <a:lnTo>
                  <a:pt x="3614" y="272"/>
                </a:lnTo>
                <a:lnTo>
                  <a:pt x="3614" y="264"/>
                </a:lnTo>
                <a:lnTo>
                  <a:pt x="3630" y="264"/>
                </a:lnTo>
                <a:lnTo>
                  <a:pt x="3630" y="256"/>
                </a:lnTo>
                <a:lnTo>
                  <a:pt x="3638" y="256"/>
                </a:lnTo>
                <a:lnTo>
                  <a:pt x="3646" y="256"/>
                </a:lnTo>
                <a:lnTo>
                  <a:pt x="3654" y="256"/>
                </a:lnTo>
                <a:lnTo>
                  <a:pt x="3670" y="256"/>
                </a:lnTo>
                <a:lnTo>
                  <a:pt x="3678" y="256"/>
                </a:lnTo>
                <a:lnTo>
                  <a:pt x="3678" y="248"/>
                </a:lnTo>
                <a:lnTo>
                  <a:pt x="3686" y="248"/>
                </a:lnTo>
                <a:lnTo>
                  <a:pt x="3686" y="240"/>
                </a:lnTo>
                <a:lnTo>
                  <a:pt x="3694" y="240"/>
                </a:lnTo>
                <a:lnTo>
                  <a:pt x="3694" y="232"/>
                </a:lnTo>
                <a:lnTo>
                  <a:pt x="3702" y="232"/>
                </a:lnTo>
                <a:lnTo>
                  <a:pt x="3702" y="224"/>
                </a:lnTo>
                <a:lnTo>
                  <a:pt x="3710" y="224"/>
                </a:lnTo>
                <a:lnTo>
                  <a:pt x="3726" y="224"/>
                </a:lnTo>
                <a:lnTo>
                  <a:pt x="3726" y="216"/>
                </a:lnTo>
                <a:lnTo>
                  <a:pt x="3742" y="216"/>
                </a:lnTo>
                <a:lnTo>
                  <a:pt x="3750" y="216"/>
                </a:lnTo>
                <a:lnTo>
                  <a:pt x="3750" y="208"/>
                </a:lnTo>
                <a:lnTo>
                  <a:pt x="3758" y="208"/>
                </a:lnTo>
                <a:lnTo>
                  <a:pt x="3758" y="200"/>
                </a:lnTo>
                <a:lnTo>
                  <a:pt x="3766" y="200"/>
                </a:lnTo>
                <a:lnTo>
                  <a:pt x="3774" y="200"/>
                </a:lnTo>
                <a:lnTo>
                  <a:pt x="3782" y="200"/>
                </a:lnTo>
                <a:lnTo>
                  <a:pt x="3782" y="192"/>
                </a:lnTo>
                <a:lnTo>
                  <a:pt x="3790" y="192"/>
                </a:lnTo>
                <a:lnTo>
                  <a:pt x="3798" y="192"/>
                </a:lnTo>
                <a:lnTo>
                  <a:pt x="3798" y="184"/>
                </a:lnTo>
                <a:lnTo>
                  <a:pt x="3814" y="184"/>
                </a:lnTo>
                <a:lnTo>
                  <a:pt x="3814" y="176"/>
                </a:lnTo>
                <a:lnTo>
                  <a:pt x="3822" y="176"/>
                </a:lnTo>
                <a:lnTo>
                  <a:pt x="3830" y="176"/>
                </a:lnTo>
                <a:lnTo>
                  <a:pt x="3838" y="176"/>
                </a:lnTo>
                <a:lnTo>
                  <a:pt x="3838" y="168"/>
                </a:lnTo>
                <a:lnTo>
                  <a:pt x="3846" y="168"/>
                </a:lnTo>
                <a:lnTo>
                  <a:pt x="3854" y="168"/>
                </a:lnTo>
                <a:lnTo>
                  <a:pt x="3854" y="160"/>
                </a:lnTo>
                <a:lnTo>
                  <a:pt x="3862" y="160"/>
                </a:lnTo>
                <a:lnTo>
                  <a:pt x="3862" y="152"/>
                </a:lnTo>
                <a:lnTo>
                  <a:pt x="3870" y="152"/>
                </a:lnTo>
                <a:lnTo>
                  <a:pt x="3878" y="152"/>
                </a:lnTo>
                <a:lnTo>
                  <a:pt x="3886" y="152"/>
                </a:lnTo>
                <a:lnTo>
                  <a:pt x="3886" y="144"/>
                </a:lnTo>
                <a:lnTo>
                  <a:pt x="3902" y="144"/>
                </a:lnTo>
                <a:lnTo>
                  <a:pt x="3910" y="144"/>
                </a:lnTo>
                <a:lnTo>
                  <a:pt x="3918" y="144"/>
                </a:lnTo>
                <a:lnTo>
                  <a:pt x="3918" y="136"/>
                </a:lnTo>
                <a:lnTo>
                  <a:pt x="3918" y="128"/>
                </a:lnTo>
                <a:lnTo>
                  <a:pt x="3926" y="128"/>
                </a:lnTo>
                <a:lnTo>
                  <a:pt x="3934" y="128"/>
                </a:lnTo>
                <a:lnTo>
                  <a:pt x="3942" y="128"/>
                </a:lnTo>
                <a:lnTo>
                  <a:pt x="3942" y="120"/>
                </a:lnTo>
                <a:lnTo>
                  <a:pt x="3958" y="120"/>
                </a:lnTo>
                <a:lnTo>
                  <a:pt x="3958" y="112"/>
                </a:lnTo>
                <a:lnTo>
                  <a:pt x="3966" y="112"/>
                </a:lnTo>
                <a:lnTo>
                  <a:pt x="3966" y="104"/>
                </a:lnTo>
                <a:lnTo>
                  <a:pt x="3974" y="104"/>
                </a:lnTo>
                <a:lnTo>
                  <a:pt x="3974" y="96"/>
                </a:lnTo>
                <a:lnTo>
                  <a:pt x="3982" y="96"/>
                </a:lnTo>
                <a:lnTo>
                  <a:pt x="3990" y="96"/>
                </a:lnTo>
                <a:lnTo>
                  <a:pt x="3990" y="88"/>
                </a:lnTo>
                <a:lnTo>
                  <a:pt x="3998" y="88"/>
                </a:lnTo>
                <a:lnTo>
                  <a:pt x="4006" y="88"/>
                </a:lnTo>
                <a:lnTo>
                  <a:pt x="4006" y="80"/>
                </a:lnTo>
                <a:lnTo>
                  <a:pt x="4014" y="80"/>
                </a:lnTo>
                <a:lnTo>
                  <a:pt x="4022" y="80"/>
                </a:lnTo>
                <a:lnTo>
                  <a:pt x="4022" y="72"/>
                </a:lnTo>
                <a:lnTo>
                  <a:pt x="4030" y="72"/>
                </a:lnTo>
                <a:lnTo>
                  <a:pt x="4030" y="64"/>
                </a:lnTo>
                <a:lnTo>
                  <a:pt x="4038" y="64"/>
                </a:lnTo>
                <a:lnTo>
                  <a:pt x="4046" y="64"/>
                </a:lnTo>
                <a:lnTo>
                  <a:pt x="4046" y="56"/>
                </a:lnTo>
                <a:lnTo>
                  <a:pt x="4054" y="56"/>
                </a:lnTo>
                <a:lnTo>
                  <a:pt x="4062" y="56"/>
                </a:lnTo>
                <a:lnTo>
                  <a:pt x="4062" y="48"/>
                </a:lnTo>
                <a:lnTo>
                  <a:pt x="4070" y="48"/>
                </a:lnTo>
                <a:lnTo>
                  <a:pt x="4078" y="48"/>
                </a:lnTo>
                <a:lnTo>
                  <a:pt x="4078" y="40"/>
                </a:lnTo>
                <a:lnTo>
                  <a:pt x="4086" y="40"/>
                </a:lnTo>
                <a:lnTo>
                  <a:pt x="4086" y="32"/>
                </a:lnTo>
                <a:lnTo>
                  <a:pt x="4094" y="32"/>
                </a:lnTo>
                <a:lnTo>
                  <a:pt x="4094" y="24"/>
                </a:lnTo>
                <a:lnTo>
                  <a:pt x="4102" y="24"/>
                </a:lnTo>
                <a:lnTo>
                  <a:pt x="4110" y="24"/>
                </a:lnTo>
                <a:lnTo>
                  <a:pt x="4118" y="24"/>
                </a:lnTo>
                <a:lnTo>
                  <a:pt x="4118" y="16"/>
                </a:lnTo>
                <a:lnTo>
                  <a:pt x="4126" y="16"/>
                </a:lnTo>
                <a:lnTo>
                  <a:pt x="4126" y="8"/>
                </a:lnTo>
                <a:lnTo>
                  <a:pt x="4134" y="8"/>
                </a:lnTo>
                <a:lnTo>
                  <a:pt x="4142" y="8"/>
                </a:lnTo>
                <a:lnTo>
                  <a:pt x="4142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11" name="Rectangle 34"/>
          <p:cNvSpPr>
            <a:spLocks noChangeArrowheads="1"/>
          </p:cNvSpPr>
          <p:nvPr/>
        </p:nvSpPr>
        <p:spPr bwMode="auto">
          <a:xfrm>
            <a:off x="8048625" y="2413000"/>
            <a:ext cx="522288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68"/>
                </a:solidFill>
                <a:latin typeface="Calibri" pitchFamily="34" charset="0"/>
              </a:rPr>
              <a:t>14.5% </a:t>
            </a:r>
            <a:endParaRPr lang="en-US">
              <a:solidFill>
                <a:srgbClr val="000068"/>
              </a:solidFill>
            </a:endParaRPr>
          </a:p>
        </p:txBody>
      </p:sp>
      <p:sp>
        <p:nvSpPr>
          <p:cNvPr id="71712" name="Line 35"/>
          <p:cNvSpPr>
            <a:spLocks noChangeShapeType="1"/>
          </p:cNvSpPr>
          <p:nvPr/>
        </p:nvSpPr>
        <p:spPr bwMode="auto">
          <a:xfrm>
            <a:off x="6003925" y="4143375"/>
            <a:ext cx="635000" cy="1588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6" name="Rectangle 36"/>
          <p:cNvSpPr>
            <a:spLocks noChangeArrowheads="1"/>
          </p:cNvSpPr>
          <p:nvPr/>
        </p:nvSpPr>
        <p:spPr bwMode="auto">
          <a:xfrm>
            <a:off x="6740525" y="3944938"/>
            <a:ext cx="10525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68"/>
                </a:solidFill>
                <a:latin typeface="+mn-lt"/>
                <a:cs typeface="Arial" pitchFamily="34" charset="0"/>
              </a:rPr>
              <a:t>Placebo </a:t>
            </a:r>
            <a:endParaRPr lang="en-US" sz="3200" dirty="0">
              <a:solidFill>
                <a:srgbClr val="000068"/>
              </a:solidFill>
              <a:latin typeface="+mn-lt"/>
              <a:cs typeface="Arial" pitchFamily="34" charset="0"/>
            </a:endParaRPr>
          </a:p>
        </p:txBody>
      </p:sp>
      <p:sp>
        <p:nvSpPr>
          <p:cNvPr id="71714" name="Line 37"/>
          <p:cNvSpPr>
            <a:spLocks noChangeShapeType="1"/>
          </p:cNvSpPr>
          <p:nvPr/>
        </p:nvSpPr>
        <p:spPr bwMode="auto">
          <a:xfrm>
            <a:off x="6003925" y="4443413"/>
            <a:ext cx="635000" cy="15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8" name="Rectangle 38"/>
          <p:cNvSpPr>
            <a:spLocks noChangeArrowheads="1"/>
          </p:cNvSpPr>
          <p:nvPr/>
        </p:nvSpPr>
        <p:spPr bwMode="auto">
          <a:xfrm>
            <a:off x="6740525" y="4256088"/>
            <a:ext cx="13081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68"/>
                </a:solidFill>
                <a:latin typeface="+mn-lt"/>
                <a:cs typeface="Arial" pitchFamily="34" charset="0"/>
              </a:rPr>
              <a:t>ERN/LRPT </a:t>
            </a:r>
            <a:endParaRPr lang="en-US" sz="3200" dirty="0">
              <a:solidFill>
                <a:srgbClr val="000068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469" name="Rectangle 39"/>
          <p:cNvSpPr>
            <a:spLocks noChangeArrowheads="1"/>
          </p:cNvSpPr>
          <p:nvPr/>
        </p:nvSpPr>
        <p:spPr bwMode="auto">
          <a:xfrm>
            <a:off x="2130425" y="2085975"/>
            <a:ext cx="19812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000068"/>
                </a:solidFill>
                <a:latin typeface="+mn-lt"/>
                <a:cs typeface="Arial" pitchFamily="34" charset="0"/>
              </a:rPr>
              <a:t>Logrank</a:t>
            </a:r>
            <a:r>
              <a:rPr lang="en-US" sz="2400" dirty="0">
                <a:solidFill>
                  <a:srgbClr val="000068"/>
                </a:solidFill>
                <a:latin typeface="+mn-lt"/>
                <a:cs typeface="Arial" pitchFamily="34" charset="0"/>
              </a:rPr>
              <a:t> P=0.29</a:t>
            </a:r>
            <a:r>
              <a:rPr lang="en-US" sz="2400" b="1" dirty="0">
                <a:solidFill>
                  <a:srgbClr val="000068"/>
                </a:solidFill>
                <a:latin typeface="+mn-lt"/>
                <a:cs typeface="Arial" pitchFamily="34" charset="0"/>
              </a:rPr>
              <a:t> </a:t>
            </a:r>
            <a:endParaRPr lang="en-US" sz="3200" dirty="0">
              <a:solidFill>
                <a:srgbClr val="000068"/>
              </a:solidFill>
              <a:latin typeface="+mn-lt"/>
              <a:cs typeface="Arial" pitchFamily="34" charset="0"/>
            </a:endParaRPr>
          </a:p>
        </p:txBody>
      </p:sp>
      <p:sp>
        <p:nvSpPr>
          <p:cNvPr id="71717" name="Line 97"/>
          <p:cNvSpPr>
            <a:spLocks noChangeShapeType="1"/>
          </p:cNvSpPr>
          <p:nvPr/>
        </p:nvSpPr>
        <p:spPr bwMode="auto">
          <a:xfrm>
            <a:off x="-20638" y="965200"/>
            <a:ext cx="914400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25650" y="1620838"/>
            <a:ext cx="4554538" cy="461962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68"/>
                </a:solidFill>
                <a:latin typeface="+mn-lt"/>
                <a:cs typeface="+mn-cs"/>
              </a:rPr>
              <a:t>Risk ratio 0.96 (95% CI 0.90 – 1.03) </a:t>
            </a:r>
          </a:p>
        </p:txBody>
      </p:sp>
    </p:spTree>
    <p:extLst>
      <p:ext uri="{BB962C8B-B14F-4D97-AF65-F5344CB8AC3E}">
        <p14:creationId xmlns:p14="http://schemas.microsoft.com/office/powerpoint/2010/main" val="3875989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/>
              <a:t>Studie HPS2 </a:t>
            </a:r>
            <a:r>
              <a:rPr lang="cs-CZ" sz="3200" b="1" dirty="0" err="1"/>
              <a:t>Thrive</a:t>
            </a:r>
            <a:r>
              <a:rPr lang="cs-CZ" sz="3200" b="1" dirty="0"/>
              <a:t> ukončena 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254125"/>
            <a:ext cx="867727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87338" y="4311650"/>
            <a:ext cx="8677275" cy="1755775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</a:rPr>
              <a:t>Kombinovaný preparát niacin/</a:t>
            </a:r>
            <a:r>
              <a:rPr lang="cs-CZ" sz="2800" dirty="0" err="1">
                <a:solidFill>
                  <a:schemeClr val="tx1"/>
                </a:solidFill>
              </a:rPr>
              <a:t>laropiprant</a:t>
            </a:r>
            <a:r>
              <a:rPr lang="cs-CZ" sz="2800" dirty="0">
                <a:solidFill>
                  <a:schemeClr val="tx1"/>
                </a:solidFill>
              </a:rPr>
              <a:t> (</a:t>
            </a:r>
            <a:r>
              <a:rPr lang="cs-CZ" sz="2800" dirty="0" err="1">
                <a:solidFill>
                  <a:schemeClr val="tx1"/>
                </a:solidFill>
              </a:rPr>
              <a:t>Tredaptive</a:t>
            </a:r>
            <a:r>
              <a:rPr lang="cs-CZ" sz="2800" dirty="0">
                <a:solidFill>
                  <a:schemeClr val="tx1"/>
                </a:solidFill>
              </a:rPr>
              <a:t>) stažen z distribuce</a:t>
            </a:r>
          </a:p>
        </p:txBody>
      </p:sp>
    </p:spTree>
    <p:extLst>
      <p:ext uri="{BB962C8B-B14F-4D97-AF65-F5344CB8AC3E}">
        <p14:creationId xmlns:p14="http://schemas.microsoft.com/office/powerpoint/2010/main" val="2969616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806450" y="538510"/>
            <a:ext cx="7529513" cy="730250"/>
          </a:xfrm>
        </p:spPr>
        <p:txBody>
          <a:bodyPr>
            <a:noAutofit/>
          </a:bodyPr>
          <a:lstStyle/>
          <a:p>
            <a:r>
              <a:rPr lang="cs-CZ" sz="3600" b="1" dirty="0">
                <a:effectLst/>
              </a:rPr>
              <a:t>Efekt inhibitorů CETP na </a:t>
            </a:r>
            <a:r>
              <a:rPr lang="cs-CZ" sz="3600" b="1" dirty="0" err="1">
                <a:effectLst/>
              </a:rPr>
              <a:t>lipidogram</a:t>
            </a:r>
            <a:br>
              <a:rPr lang="cs-CZ" sz="3600" b="1" dirty="0">
                <a:effectLst/>
              </a:rPr>
            </a:br>
            <a:r>
              <a:rPr lang="cs-CZ" sz="1800" b="1" dirty="0">
                <a:effectLst/>
              </a:rPr>
              <a:t>(% změna po léčbě)</a:t>
            </a:r>
            <a:endParaRPr lang="cs-CZ" sz="3600" b="1" dirty="0">
              <a:effectLst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8458198" cy="413384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34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41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67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46089">
                <a:tc>
                  <a:txBody>
                    <a:bodyPr/>
                    <a:lstStyle/>
                    <a:p>
                      <a:r>
                        <a:rPr lang="cs-CZ" sz="2000" dirty="0"/>
                        <a:t>CETP inhibitor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Dávka (mg/d)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HDL-c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LDL-c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TG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000" dirty="0" err="1"/>
                        <a:t>ApoAI</a:t>
                      </a:r>
                      <a:endParaRPr lang="cs-CZ" sz="2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000" dirty="0" err="1"/>
                        <a:t>ApoB</a:t>
                      </a:r>
                      <a:endParaRPr lang="cs-CZ" sz="2000" dirty="0"/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940">
                <a:tc>
                  <a:txBody>
                    <a:bodyPr/>
                    <a:lstStyle/>
                    <a:p>
                      <a:r>
                        <a:rPr lang="cs-CZ" sz="2000"/>
                        <a:t>Torcetrapib</a:t>
                      </a:r>
                      <a:endParaRPr lang="cs-CZ" sz="2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60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61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-24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-9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25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-12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9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Dalcetrapib</a:t>
                      </a:r>
                      <a:endParaRPr lang="cs-CZ" sz="2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600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31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-2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-3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11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9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Anacetrapib</a:t>
                      </a:r>
                      <a:endParaRPr lang="cs-CZ" sz="2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138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-40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-7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45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-21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9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Evacetrapib</a:t>
                      </a:r>
                      <a:endParaRPr lang="cs-CZ" sz="2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500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129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-36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-17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50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-26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821" name="TextovéPole 5"/>
          <p:cNvSpPr txBox="1">
            <a:spLocks noChangeArrowheads="1"/>
          </p:cNvSpPr>
          <p:nvPr/>
        </p:nvSpPr>
        <p:spPr bwMode="auto">
          <a:xfrm>
            <a:off x="3071813" y="6357938"/>
            <a:ext cx="5786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cs-CZ" sz="1600" dirty="0">
                <a:latin typeface="Arial" pitchFamily="34" charset="0"/>
              </a:rPr>
              <a:t>Podle </a:t>
            </a:r>
            <a:r>
              <a:rPr lang="cs-CZ" sz="1600" dirty="0" err="1">
                <a:latin typeface="Arial" pitchFamily="34" charset="0"/>
              </a:rPr>
              <a:t>Eckardstein</a:t>
            </a:r>
            <a:r>
              <a:rPr lang="cs-CZ" sz="1600" dirty="0">
                <a:latin typeface="Arial" pitchFamily="34" charset="0"/>
              </a:rPr>
              <a:t> A 2016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251520" y="3284984"/>
            <a:ext cx="87849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51520" y="4005064"/>
            <a:ext cx="87849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5"/>
          <p:cNvCxnSpPr/>
          <p:nvPr/>
        </p:nvCxnSpPr>
        <p:spPr>
          <a:xfrm>
            <a:off x="214313" y="1412776"/>
            <a:ext cx="864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B41E047-3138-4CE0-9487-13080A7B2D0F}"/>
              </a:ext>
            </a:extLst>
          </p:cNvPr>
          <p:cNvCxnSpPr/>
          <p:nvPr/>
        </p:nvCxnSpPr>
        <p:spPr>
          <a:xfrm>
            <a:off x="251520" y="5373216"/>
            <a:ext cx="87849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1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6">
            <a:extLst>
              <a:ext uri="{FF2B5EF4-FFF2-40B4-BE49-F238E27FC236}">
                <a16:creationId xmlns:a16="http://schemas.microsoft.com/office/drawing/2014/main" id="{40FBBE95-9A14-4BC6-B18D-1EC9FF17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89" y="1984040"/>
            <a:ext cx="8229600" cy="1016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cs-CZ" altLang="cs-CZ" sz="2844" dirty="0">
                <a:latin typeface="+mn-lt"/>
              </a:rPr>
              <a:t>Inhibitory CETP: </a:t>
            </a:r>
            <a:r>
              <a:rPr lang="cs-CZ" altLang="cs-CZ" sz="2844" dirty="0" err="1">
                <a:latin typeface="+mn-lt"/>
              </a:rPr>
              <a:t>Anacetrapib</a:t>
            </a:r>
            <a:r>
              <a:rPr lang="cs-CZ" altLang="cs-CZ" sz="2844" dirty="0">
                <a:latin typeface="+mn-lt"/>
              </a:rPr>
              <a:t> ve studii REVEAL</a:t>
            </a:r>
            <a:br>
              <a:rPr lang="cs-CZ" altLang="cs-CZ" sz="2844" dirty="0">
                <a:latin typeface="+mn-lt"/>
              </a:rPr>
            </a:br>
            <a:r>
              <a:rPr lang="cs-CZ" altLang="cs-CZ" sz="1600" dirty="0">
                <a:latin typeface="+mn-lt"/>
              </a:rPr>
              <a:t>vstupní lipidy při </a:t>
            </a:r>
            <a:r>
              <a:rPr lang="cs-CZ" altLang="cs-CZ" sz="1600" dirty="0" err="1">
                <a:latin typeface="+mn-lt"/>
              </a:rPr>
              <a:t>atorva</a:t>
            </a:r>
            <a:r>
              <a:rPr lang="cs-CZ" altLang="cs-CZ" sz="1600" dirty="0">
                <a:latin typeface="+mn-lt"/>
              </a:rPr>
              <a:t> : LDL-c 1,58, non-HDL-c 2,38, HDL-c 1,03 </a:t>
            </a:r>
            <a:r>
              <a:rPr lang="cs-CZ" altLang="cs-CZ" sz="1600" dirty="0" err="1">
                <a:latin typeface="+mn-lt"/>
              </a:rPr>
              <a:t>mmol</a:t>
            </a:r>
            <a:r>
              <a:rPr lang="cs-CZ" altLang="cs-CZ" sz="1600" dirty="0">
                <a:latin typeface="+mn-lt"/>
              </a:rPr>
              <a:t>/l</a:t>
            </a:r>
            <a:endParaRPr lang="cs-CZ" altLang="cs-CZ" sz="1067" dirty="0">
              <a:latin typeface="+mn-lt"/>
            </a:endParaRPr>
          </a:p>
        </p:txBody>
      </p:sp>
      <p:sp>
        <p:nvSpPr>
          <p:cNvPr id="70659" name="TextovéPole 5">
            <a:extLst>
              <a:ext uri="{FF2B5EF4-FFF2-40B4-BE49-F238E27FC236}">
                <a16:creationId xmlns:a16="http://schemas.microsoft.com/office/drawing/2014/main" id="{B4446DA1-6DFA-48C6-894F-613CF7DAD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679" y="6076246"/>
            <a:ext cx="3857978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0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Landray et al NEJM 2017</a:t>
            </a:r>
          </a:p>
        </p:txBody>
      </p:sp>
      <p:cxnSp>
        <p:nvCxnSpPr>
          <p:cNvPr id="6" name="Přímá spojovací čára 9">
            <a:extLst>
              <a:ext uri="{FF2B5EF4-FFF2-40B4-BE49-F238E27FC236}">
                <a16:creationId xmlns:a16="http://schemas.microsoft.com/office/drawing/2014/main" id="{4E6CD635-BCD4-433F-9390-A4EB6FCDCD71}"/>
              </a:ext>
            </a:extLst>
          </p:cNvPr>
          <p:cNvCxnSpPr/>
          <p:nvPr/>
        </p:nvCxnSpPr>
        <p:spPr>
          <a:xfrm>
            <a:off x="599723" y="1805002"/>
            <a:ext cx="79925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36D9BAEF-609E-44D7-B64E-843B55331D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t="27679" r="15097" b="10272"/>
          <a:stretch>
            <a:fillRect/>
          </a:stretch>
        </p:blipFill>
        <p:spPr>
          <a:xfrm>
            <a:off x="457200" y="3369482"/>
            <a:ext cx="4038600" cy="2019275"/>
          </a:xfrm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id="{991117EA-D54B-44FF-A94B-285C87C3DD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1622" r="14561" b="9401"/>
          <a:stretch>
            <a:fillRect/>
          </a:stretch>
        </p:blipFill>
        <p:spPr bwMode="auto">
          <a:xfrm>
            <a:off x="4648200" y="3371011"/>
            <a:ext cx="4263913" cy="201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6">
            <a:extLst>
              <a:ext uri="{FF2B5EF4-FFF2-40B4-BE49-F238E27FC236}">
                <a16:creationId xmlns:a16="http://schemas.microsoft.com/office/drawing/2014/main" id="{E0A48251-A970-483C-9BAD-2CF73602761E}"/>
              </a:ext>
            </a:extLst>
          </p:cNvPr>
          <p:cNvSpPr txBox="1">
            <a:spLocks/>
          </p:cNvSpPr>
          <p:nvPr/>
        </p:nvSpPr>
        <p:spPr bwMode="auto">
          <a:xfrm>
            <a:off x="488046" y="699484"/>
            <a:ext cx="822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280" tIns="40640" rIns="81280" bIns="4064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200" b="1" dirty="0">
                <a:latin typeface="+mn-lt"/>
              </a:rPr>
              <a:t>Kolik chceme mít HDL-cholesterolu (a jakou aktivitu CETP si přejeme) ?</a:t>
            </a:r>
            <a:endParaRPr lang="cs-CZ" altLang="cs-CZ" sz="1244" dirty="0">
              <a:latin typeface="+mn-lt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C54FDE5-BFB7-40C8-B62D-B65D98D62B57}"/>
              </a:ext>
            </a:extLst>
          </p:cNvPr>
          <p:cNvSpPr/>
          <p:nvPr/>
        </p:nvSpPr>
        <p:spPr>
          <a:xfrm>
            <a:off x="3619069" y="3842987"/>
            <a:ext cx="632611" cy="2469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</p:spTree>
    <p:extLst>
      <p:ext uri="{BB962C8B-B14F-4D97-AF65-F5344CB8AC3E}">
        <p14:creationId xmlns:p14="http://schemas.microsoft.com/office/powerpoint/2010/main" val="39994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HDL částice nenese jenom cholesterol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t="23230" r="26469" b="8728"/>
          <a:stretch/>
        </p:blipFill>
        <p:spPr bwMode="auto">
          <a:xfrm>
            <a:off x="1681531" y="1556792"/>
            <a:ext cx="6202837" cy="466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ovací čára 5"/>
          <p:cNvCxnSpPr/>
          <p:nvPr/>
        </p:nvCxnSpPr>
        <p:spPr>
          <a:xfrm>
            <a:off x="214313" y="1412776"/>
            <a:ext cx="864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091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altLang="cs-CZ" sz="3200" b="1" dirty="0"/>
              <a:t>Vliv terapie PCSK9-i na plazmatické hladiny lipidů  a lipoproteinů </a:t>
            </a:r>
            <a:br>
              <a:rPr lang="cs-CZ" altLang="cs-CZ" sz="3200" b="1" dirty="0"/>
            </a:br>
            <a:r>
              <a:rPr lang="cs-CZ" altLang="cs-CZ" sz="2400" b="1" dirty="0"/>
              <a:t>(% změna proti vstupní hodnotě)</a:t>
            </a:r>
            <a:endParaRPr lang="cs-CZ" altLang="cs-CZ" sz="3200" b="1" dirty="0"/>
          </a:p>
        </p:txBody>
      </p:sp>
      <p:graphicFrame>
        <p:nvGraphicFramePr>
          <p:cNvPr id="10243" name="Zástupný symbol pro obsah 5"/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2019300"/>
          <a:ext cx="86106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Chart" r:id="rId3" imgW="11083489" imgH="4633362" progId="Excel.Chart.8">
                  <p:embed/>
                </p:oleObj>
              </mc:Choice>
              <mc:Fallback>
                <p:oleObj name="Chart" r:id="rId3" imgW="11083489" imgH="4633362" progId="Excel.Chart.8">
                  <p:embed/>
                  <p:pic>
                    <p:nvPicPr>
                      <p:cNvPr id="10243" name="Zástupný symbol pro obsah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19300"/>
                        <a:ext cx="8610600" cy="377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Přímá spojovací čára 6"/>
          <p:cNvCxnSpPr>
            <a:cxnSpLocks noChangeShapeType="1"/>
          </p:cNvCxnSpPr>
          <p:nvPr/>
        </p:nvCxnSpPr>
        <p:spPr bwMode="auto">
          <a:xfrm flipV="1">
            <a:off x="285750" y="1887537"/>
            <a:ext cx="8494713" cy="17463"/>
          </a:xfrm>
          <a:prstGeom prst="line">
            <a:avLst/>
          </a:prstGeom>
          <a:noFill/>
          <a:ln w="38100" algn="ctr">
            <a:solidFill>
              <a:srgbClr val="B326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Obdélník 1"/>
          <p:cNvSpPr/>
          <p:nvPr/>
        </p:nvSpPr>
        <p:spPr>
          <a:xfrm>
            <a:off x="6019800" y="6400800"/>
            <a:ext cx="29642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edraSerifBPro-Book"/>
                <a:ea typeface="+mn-ea"/>
                <a:cs typeface="+mn-cs"/>
              </a:rPr>
              <a:t>Lipinsky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edraSerifBPro-Book"/>
                <a:ea typeface="+mn-ea"/>
                <a:cs typeface="+mn-cs"/>
              </a:rPr>
              <a:t> et al. Eur </a:t>
            </a:r>
            <a:r>
              <a:rPr kumimoji="0" lang="cs-CZ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edraSerifBPro-Book"/>
                <a:ea typeface="+mn-ea"/>
                <a:cs typeface="+mn-cs"/>
              </a:rPr>
              <a:t>Heart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edraSerifBPro-Book"/>
                <a:ea typeface="+mn-ea"/>
                <a:cs typeface="+mn-cs"/>
              </a:rPr>
              <a:t> J 2016;37:536–545.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325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ACE_Prague_SEPT2011.024.jpg"/>
          <p:cNvPicPr>
            <a:picLocks noChangeAspect="1"/>
          </p:cNvPicPr>
          <p:nvPr/>
        </p:nvPicPr>
        <p:blipFill rotWithShape="1">
          <a:blip r:embed="rId2"/>
          <a:srcRect t="21481"/>
          <a:stretch/>
        </p:blipFill>
        <p:spPr>
          <a:xfrm>
            <a:off x="0" y="1473200"/>
            <a:ext cx="9144000" cy="538480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Nová léčba: zaměřeno na HDL/APO A1</a:t>
            </a:r>
          </a:p>
        </p:txBody>
      </p:sp>
    </p:spTree>
    <p:extLst>
      <p:ext uri="{BB962C8B-B14F-4D97-AF65-F5344CB8AC3E}">
        <p14:creationId xmlns:p14="http://schemas.microsoft.com/office/powerpoint/2010/main" val="2377871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cs-CZ" sz="3600" b="1" dirty="0"/>
              <a:t>HDL v odhadu i snižování KV rizika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761101"/>
              </p:ext>
            </p:extLst>
          </p:nvPr>
        </p:nvGraphicFramePr>
        <p:xfrm>
          <a:off x="142844" y="1452106"/>
          <a:ext cx="885831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Přímá spojovací čára 9">
            <a:extLst>
              <a:ext uri="{FF2B5EF4-FFF2-40B4-BE49-F238E27FC236}">
                <a16:creationId xmlns:a16="http://schemas.microsoft.com/office/drawing/2014/main" id="{391250D0-E2C0-4F22-B36C-FB328DDBD7F3}"/>
              </a:ext>
            </a:extLst>
          </p:cNvPr>
          <p:cNvCxnSpPr/>
          <p:nvPr/>
        </p:nvCxnSpPr>
        <p:spPr>
          <a:xfrm>
            <a:off x="599723" y="1196752"/>
            <a:ext cx="79925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25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2">
                    <a:lumMod val="50000"/>
                  </a:schemeClr>
                </a:solidFill>
                <a:effectLst/>
              </a:rPr>
              <a:t>Chcete se dozvědět více?</a:t>
            </a:r>
          </a:p>
        </p:txBody>
      </p:sp>
      <p:sp>
        <p:nvSpPr>
          <p:cNvPr id="19" name="Zástupný symbol pro obsah 18">
            <a:extLst>
              <a:ext uri="{FF2B5EF4-FFF2-40B4-BE49-F238E27FC236}">
                <a16:creationId xmlns:a16="http://schemas.microsoft.com/office/drawing/2014/main" id="{3E2659B9-2660-4391-B9D5-1A6A13535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2686" y="2006622"/>
            <a:ext cx="3573730" cy="3576069"/>
          </a:xfrm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cs-CZ" dirty="0">
                <a:hlinkClick r:id="rId3"/>
              </a:rPr>
              <a:t>www.athero.cz</a:t>
            </a:r>
            <a:endParaRPr lang="cs-CZ" dirty="0"/>
          </a:p>
          <a:p>
            <a:pPr>
              <a:lnSpc>
                <a:spcPct val="200000"/>
              </a:lnSpc>
            </a:pPr>
            <a:r>
              <a:rPr lang="cs-CZ" dirty="0">
                <a:hlinkClick r:id="rId4"/>
              </a:rPr>
              <a:t>www.medped.cz</a:t>
            </a:r>
            <a:endParaRPr lang="cs-CZ" dirty="0"/>
          </a:p>
          <a:p>
            <a:pPr>
              <a:lnSpc>
                <a:spcPct val="200000"/>
              </a:lnSpc>
            </a:pPr>
            <a:r>
              <a:rPr lang="cs-CZ" dirty="0">
                <a:hlinkClick r:id="rId5"/>
              </a:rPr>
              <a:t>www.diagnozafh.cz</a:t>
            </a:r>
            <a:endParaRPr lang="cs-CZ" dirty="0"/>
          </a:p>
          <a:p>
            <a:pPr marL="28900" indent="0">
              <a:lnSpc>
                <a:spcPct val="200000"/>
              </a:lnSpc>
              <a:buNone/>
            </a:pPr>
            <a:endParaRPr lang="cs-CZ" dirty="0"/>
          </a:p>
        </p:txBody>
      </p:sp>
      <p:cxnSp>
        <p:nvCxnSpPr>
          <p:cNvPr id="12" name="Přímá spojovací čára 5"/>
          <p:cNvCxnSpPr/>
          <p:nvPr/>
        </p:nvCxnSpPr>
        <p:spPr>
          <a:xfrm>
            <a:off x="1157112" y="1598310"/>
            <a:ext cx="68297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3">
            <a:extLst>
              <a:ext uri="{FF2B5EF4-FFF2-40B4-BE49-F238E27FC236}">
                <a16:creationId xmlns:a16="http://schemas.microsoft.com/office/drawing/2014/main" id="{6FD086B6-97BE-4E67-B577-228BBB58E2C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3383"/>
            <a:ext cx="4038600" cy="284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136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4000" b="1" dirty="0">
                <a:latin typeface="+mj-lt"/>
              </a:rPr>
              <a:t>HDL- částice má mnoho komponent...</a:t>
            </a:r>
            <a:endParaRPr lang="en-GB" altLang="cs-CZ" sz="4000" b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1052736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>
            <a:extLst>
              <a:ext uri="{FF2B5EF4-FFF2-40B4-BE49-F238E27FC236}">
                <a16:creationId xmlns:a16="http://schemas.microsoft.com/office/drawing/2014/main" id="{C1AC6F83-109C-4BF3-A9D9-12E7CA196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33"/>
          <a:stretch/>
        </p:blipFill>
        <p:spPr>
          <a:xfrm>
            <a:off x="222339" y="1295059"/>
            <a:ext cx="8596222" cy="523652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653A77D-732A-4928-BBE7-06543D046220}"/>
              </a:ext>
            </a:extLst>
          </p:cNvPr>
          <p:cNvSpPr txBox="1"/>
          <p:nvPr/>
        </p:nvSpPr>
        <p:spPr>
          <a:xfrm>
            <a:off x="323528" y="2708920"/>
            <a:ext cx="8640960" cy="156966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/>
              <a:t>Cholesterol vázaný na HDL není zdaleka nejdůležitější...</a:t>
            </a:r>
          </a:p>
        </p:txBody>
      </p:sp>
    </p:spTree>
    <p:extLst>
      <p:ext uri="{BB962C8B-B14F-4D97-AF65-F5344CB8AC3E}">
        <p14:creationId xmlns:p14="http://schemas.microsoft.com/office/powerpoint/2010/main" val="3876408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4000" b="1" dirty="0">
                <a:latin typeface="+mj-lt"/>
              </a:rPr>
              <a:t>HDL- částice má mnoho funkcí...</a:t>
            </a:r>
            <a:endParaRPr lang="en-GB" altLang="cs-CZ" sz="4000" b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1052736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67AEB6A1-34C1-4395-A022-343D7A79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" y="1310378"/>
            <a:ext cx="9144000" cy="49485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B670502-013B-4F1E-8584-F7374A1DA0EA}"/>
              </a:ext>
            </a:extLst>
          </p:cNvPr>
          <p:cNvSpPr txBox="1"/>
          <p:nvPr/>
        </p:nvSpPr>
        <p:spPr>
          <a:xfrm>
            <a:off x="323528" y="2708920"/>
            <a:ext cx="8640960" cy="2308324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/>
              <a:t>Žádná z nich není zprostředkovaná cholesterolem vázaným na HDL částici</a:t>
            </a:r>
          </a:p>
        </p:txBody>
      </p:sp>
    </p:spTree>
    <p:extLst>
      <p:ext uri="{BB962C8B-B14F-4D97-AF65-F5344CB8AC3E}">
        <p14:creationId xmlns:p14="http://schemas.microsoft.com/office/powerpoint/2010/main" val="1810851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cs-CZ" altLang="cs-CZ" sz="4000" b="1" dirty="0">
                <a:latin typeface="+mj-lt"/>
              </a:rPr>
              <a:t>Zpátky do minulosti... Píše se rok 1997</a:t>
            </a:r>
            <a:endParaRPr lang="en-GB" altLang="cs-CZ" sz="4000" b="1" dirty="0">
              <a:latin typeface="+mj-lt"/>
            </a:endParaRPr>
          </a:p>
        </p:txBody>
      </p:sp>
      <p:cxnSp>
        <p:nvCxnSpPr>
          <p:cNvPr id="7" name="Přímá spojovací čára 27"/>
          <p:cNvCxnSpPr/>
          <p:nvPr/>
        </p:nvCxnSpPr>
        <p:spPr>
          <a:xfrm>
            <a:off x="395288" y="1052736"/>
            <a:ext cx="828675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BA60CBB9-6548-4C74-8430-EAF8837B8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31037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815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&#10;02 - copie                                                     00003C2AMacintosh HD                   ABA78158:">
            <a:extLst>
              <a:ext uri="{FF2B5EF4-FFF2-40B4-BE49-F238E27FC236}">
                <a16:creationId xmlns:a16="http://schemas.microsoft.com/office/drawing/2014/main" id="{4403777A-DDC6-4B5F-B015-BC2B55A9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" b="5699"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699" name="Rectangle 3">
            <a:extLst>
              <a:ext uri="{FF2B5EF4-FFF2-40B4-BE49-F238E27FC236}">
                <a16:creationId xmlns:a16="http://schemas.microsoft.com/office/drawing/2014/main" id="{B47E446C-B9FB-4869-B48A-02752702E3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457200" y="304800"/>
            <a:ext cx="7772400" cy="685800"/>
          </a:xfrm>
        </p:spPr>
        <p:txBody>
          <a:bodyPr/>
          <a:lstStyle/>
          <a:p>
            <a:pPr algn="l"/>
            <a:r>
              <a:rPr lang="fr-FR" altLang="fr-FR" sz="2400"/>
              <a:t>HDL, antiaterogenní lipoprotein</a:t>
            </a:r>
            <a:endParaRPr lang="fr-FR" altLang="fr-FR">
              <a:solidFill>
                <a:schemeClr val="bg1"/>
              </a:solidFill>
            </a:endParaRPr>
          </a:p>
        </p:txBody>
      </p:sp>
      <p:sp>
        <p:nvSpPr>
          <p:cNvPr id="285700" name="Text Box 4">
            <a:extLst>
              <a:ext uri="{FF2B5EF4-FFF2-40B4-BE49-F238E27FC236}">
                <a16:creationId xmlns:a16="http://schemas.microsoft.com/office/drawing/2014/main" id="{95397354-93C0-4D17-8865-B561B082F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3048000"/>
            <a:ext cx="850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75 Helvetica Bold" charset="0"/>
                <a:ea typeface="+mn-ea"/>
                <a:cs typeface="+mn-cs"/>
              </a:rPr>
              <a:t>Apo A-I</a:t>
            </a:r>
          </a:p>
        </p:txBody>
      </p:sp>
      <p:sp>
        <p:nvSpPr>
          <p:cNvPr id="285701" name="Text Box 5">
            <a:extLst>
              <a:ext uri="{FF2B5EF4-FFF2-40B4-BE49-F238E27FC236}">
                <a16:creationId xmlns:a16="http://schemas.microsoft.com/office/drawing/2014/main" id="{E9385686-7291-49E8-ACED-F8145B1F9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3954463"/>
            <a:ext cx="1122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430042"/>
                </a:solidFill>
                <a:effectLst/>
                <a:uLnTx/>
                <a:uFillTx/>
                <a:latin typeface="75 Helvetica Bold" charset="0"/>
                <a:ea typeface="+mn-ea"/>
                <a:cs typeface="+mn-cs"/>
              </a:rPr>
              <a:t>Apo A-II</a:t>
            </a:r>
          </a:p>
        </p:txBody>
      </p:sp>
      <p:sp>
        <p:nvSpPr>
          <p:cNvPr id="285702" name="Text Box 6">
            <a:extLst>
              <a:ext uri="{FF2B5EF4-FFF2-40B4-BE49-F238E27FC236}">
                <a16:creationId xmlns:a16="http://schemas.microsoft.com/office/drawing/2014/main" id="{A62CA728-4D8B-42AF-8FD6-3F472B534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867400"/>
            <a:ext cx="1663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65 Helvetica Medium" charset="0"/>
                <a:ea typeface="+mn-ea"/>
                <a:cs typeface="+mn-cs"/>
              </a:rPr>
              <a:t>- </a:t>
            </a:r>
            <a:r>
              <a:rPr kumimoji="0" lang="fr-FR" altLang="fr-FR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65 Helvetica Medium" charset="0"/>
                <a:ea typeface="+mn-ea"/>
                <a:cs typeface="+mn-cs"/>
              </a:rPr>
              <a:t>2 %</a:t>
            </a:r>
          </a:p>
        </p:txBody>
      </p:sp>
      <p:sp>
        <p:nvSpPr>
          <p:cNvPr id="285703" name="Text Box 7">
            <a:extLst>
              <a:ext uri="{FF2B5EF4-FFF2-40B4-BE49-F238E27FC236}">
                <a16:creationId xmlns:a16="http://schemas.microsoft.com/office/drawing/2014/main" id="{2273C909-1409-4F93-B26A-791ACA120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863" y="5867400"/>
            <a:ext cx="1663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65 Helvetica Medium" charset="0"/>
                <a:ea typeface="+mn-ea"/>
                <a:cs typeface="+mn-cs"/>
              </a:rPr>
              <a:t>- 3 %</a:t>
            </a:r>
          </a:p>
        </p:txBody>
      </p:sp>
      <p:sp>
        <p:nvSpPr>
          <p:cNvPr id="285704" name="Text Box 8">
            <a:extLst>
              <a:ext uri="{FF2B5EF4-FFF2-40B4-BE49-F238E27FC236}">
                <a16:creationId xmlns:a16="http://schemas.microsoft.com/office/drawing/2014/main" id="{DA39D253-B385-4F2C-98A8-5B7E9C56E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738" y="4038600"/>
            <a:ext cx="2498725" cy="711200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Zapf Dingbats" charset="2"/>
              <a:buChar char="Ø"/>
              <a:tabLst/>
              <a:defRPr/>
            </a:pPr>
            <a:r>
              <a:rPr kumimoji="0" lang="fr-FR" altLang="fr-FR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75 Helvetica Bold" charset="0"/>
                <a:ea typeface="+mn-ea"/>
                <a:cs typeface="+mn-cs"/>
              </a:rPr>
              <a:t>Kardiovaskulární  riziko</a:t>
            </a:r>
          </a:p>
        </p:txBody>
      </p:sp>
      <p:sp>
        <p:nvSpPr>
          <p:cNvPr id="285705" name="Text Box 9">
            <a:extLst>
              <a:ext uri="{FF2B5EF4-FFF2-40B4-BE49-F238E27FC236}">
                <a16:creationId xmlns:a16="http://schemas.microsoft.com/office/drawing/2014/main" id="{07B04D91-7512-4E07-B3A6-7FA229F21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50" y="2092325"/>
            <a:ext cx="2911475" cy="711200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Zapf Dingbats" charset="2"/>
              <a:buChar char="Ú"/>
              <a:tabLst/>
              <a:defRPr/>
            </a:pPr>
            <a:r>
              <a:rPr kumimoji="0" lang="fr-FR" altLang="fr-FR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75 Helvetica Bold" charset="0"/>
                <a:ea typeface="+mn-ea"/>
                <a:cs typeface="+mn-cs"/>
              </a:rPr>
              <a:t>1 mg/dl (0,026 mmol/l)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75 Helvetica Bold" charset="0"/>
                <a:ea typeface="+mn-ea"/>
                <a:cs typeface="+mn-cs"/>
              </a:rPr>
              <a:t>HDL cholesterol</a:t>
            </a:r>
          </a:p>
        </p:txBody>
      </p:sp>
      <p:sp>
        <p:nvSpPr>
          <p:cNvPr id="285706" name="Text Box 10">
            <a:extLst>
              <a:ext uri="{FF2B5EF4-FFF2-40B4-BE49-F238E27FC236}">
                <a16:creationId xmlns:a16="http://schemas.microsoft.com/office/drawing/2014/main" id="{352A70E7-E4E6-42BD-9E42-C469A5250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981200"/>
            <a:ext cx="2981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65 Helvetica Medium" charset="0"/>
                <a:ea typeface="+mn-ea"/>
                <a:cs typeface="+mn-cs"/>
              </a:rPr>
              <a:t>HDL, lipoproteiny  bohaté na apo A-I and apo A-II</a:t>
            </a:r>
          </a:p>
        </p:txBody>
      </p:sp>
      <p:sp>
        <p:nvSpPr>
          <p:cNvPr id="285707" name="Text Box 11">
            <a:extLst>
              <a:ext uri="{FF2B5EF4-FFF2-40B4-BE49-F238E27FC236}">
                <a16:creationId xmlns:a16="http://schemas.microsoft.com/office/drawing/2014/main" id="{41298641-9734-46DA-BC74-D21D2B21C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1397000"/>
            <a:ext cx="850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75 Helvetica Bold" charset="0"/>
                <a:ea typeface="+mn-ea"/>
                <a:cs typeface="+mn-cs"/>
              </a:rPr>
              <a:t>Apo A-I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A3647F30-0DE6-4937-9CF4-B4F20D145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156" y="692696"/>
            <a:ext cx="7659688" cy="536575"/>
          </a:xfrm>
        </p:spPr>
        <p:txBody>
          <a:bodyPr/>
          <a:lstStyle/>
          <a:p>
            <a:pPr algn="l"/>
            <a:r>
              <a:rPr lang="cs-CZ" altLang="cs-CZ" sz="3600" dirty="0">
                <a:solidFill>
                  <a:schemeClr val="accent1"/>
                </a:solidFill>
              </a:rPr>
              <a:t>HDL jako cíl léčby</a:t>
            </a:r>
            <a:endParaRPr lang="cs-CZ" altLang="cs-CZ" dirty="0"/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0FE9303F-1DE2-499B-A1B1-F16A0B213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Podle doporučení ČSAt, konsensu 9 českých odborných společností, EAS, NCEP III je cílová hodnota HDL-c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endParaRPr lang="cs-CZ" altLang="cs-CZ"/>
          </a:p>
          <a:p>
            <a:pPr algn="ctr">
              <a:buFont typeface="Wingdings" panose="05000000000000000000" pitchFamily="2" charset="2"/>
              <a:buNone/>
            </a:pPr>
            <a:endParaRPr lang="cs-CZ" altLang="cs-CZ" b="0"/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b="0"/>
              <a:t>ČÍM VÝŠE, TÍM LÉPE !</a:t>
            </a:r>
          </a:p>
        </p:txBody>
      </p:sp>
      <p:sp>
        <p:nvSpPr>
          <p:cNvPr id="284676" name="Rectangle 4">
            <a:extLst>
              <a:ext uri="{FF2B5EF4-FFF2-40B4-BE49-F238E27FC236}">
                <a16:creationId xmlns:a16="http://schemas.microsoft.com/office/drawing/2014/main" id="{CD81EC61-214D-428B-AF2A-E7645E793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733800"/>
            <a:ext cx="3048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 1 mmol/l</a:t>
            </a: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13F959-B735-4DB6-80AA-2B744DA0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001"/>
            <a:ext cx="9144000" cy="51389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25500"/>
          </a:xfrm>
        </p:spPr>
        <p:txBody>
          <a:bodyPr/>
          <a:lstStyle/>
          <a:p>
            <a:r>
              <a:rPr lang="cs-CZ" sz="3600" b="1" dirty="0"/>
              <a:t>Epidemiologické studie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lnSpc>
                <a:spcPct val="170000"/>
              </a:lnSpc>
              <a:buFontTx/>
              <a:buNone/>
            </a:pPr>
            <a:r>
              <a:rPr lang="cs-CZ" sz="2400" b="1"/>
              <a:t>MRFIT</a:t>
            </a:r>
          </a:p>
          <a:p>
            <a:pPr lvl="1">
              <a:lnSpc>
                <a:spcPct val="170000"/>
              </a:lnSpc>
              <a:buFont typeface="Webdings" pitchFamily="18" charset="2"/>
              <a:buChar char="4"/>
            </a:pPr>
            <a:r>
              <a:rPr lang="cs-CZ" sz="2000"/>
              <a:t>356222 mužů</a:t>
            </a:r>
          </a:p>
          <a:p>
            <a:pPr lvl="1">
              <a:lnSpc>
                <a:spcPct val="170000"/>
              </a:lnSpc>
              <a:buFont typeface="Webdings" pitchFamily="18" charset="2"/>
              <a:buChar char="4"/>
            </a:pPr>
            <a:r>
              <a:rPr lang="cs-CZ" sz="2000"/>
              <a:t>35 - 57 let</a:t>
            </a:r>
          </a:p>
          <a:p>
            <a:pPr lvl="1">
              <a:lnSpc>
                <a:spcPct val="170000"/>
              </a:lnSpc>
              <a:buFont typeface="Webdings" pitchFamily="18" charset="2"/>
              <a:buChar char="4"/>
            </a:pPr>
            <a:r>
              <a:rPr lang="cs-CZ" sz="2000"/>
              <a:t>bez anamnézy ICHS</a:t>
            </a:r>
          </a:p>
          <a:p>
            <a:pPr lvl="1">
              <a:lnSpc>
                <a:spcPct val="170000"/>
              </a:lnSpc>
              <a:buFont typeface="Webdings" pitchFamily="18" charset="2"/>
              <a:buChar char="4"/>
            </a:pPr>
            <a:r>
              <a:rPr lang="cs-CZ" sz="2000"/>
              <a:t>sledování 6 let</a:t>
            </a:r>
          </a:p>
          <a:p>
            <a:pPr lvl="1">
              <a:lnSpc>
                <a:spcPct val="170000"/>
              </a:lnSpc>
              <a:buFont typeface="Webdings" pitchFamily="18" charset="2"/>
              <a:buChar char="4"/>
            </a:pPr>
            <a:r>
              <a:rPr lang="cs-CZ" sz="2000"/>
              <a:t>hodnocení v qiuntilech</a:t>
            </a:r>
          </a:p>
        </p:txBody>
      </p:sp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7802563" y="5743575"/>
            <a:ext cx="33337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7556500" y="4702175"/>
            <a:ext cx="33338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094" name="Freeform 6"/>
          <p:cNvSpPr>
            <a:spLocks noEditPoints="1"/>
          </p:cNvSpPr>
          <p:nvPr/>
        </p:nvSpPr>
        <p:spPr bwMode="auto">
          <a:xfrm>
            <a:off x="5470525" y="1763713"/>
            <a:ext cx="107950" cy="160337"/>
          </a:xfrm>
          <a:custGeom>
            <a:avLst/>
            <a:gdLst>
              <a:gd name="T0" fmla="*/ 1 w 203"/>
              <a:gd name="T1" fmla="*/ 129 h 304"/>
              <a:gd name="T2" fmla="*/ 4 w 203"/>
              <a:gd name="T3" fmla="*/ 97 h 304"/>
              <a:gd name="T4" fmla="*/ 10 w 203"/>
              <a:gd name="T5" fmla="*/ 69 h 304"/>
              <a:gd name="T6" fmla="*/ 20 w 203"/>
              <a:gd name="T7" fmla="*/ 45 h 304"/>
              <a:gd name="T8" fmla="*/ 34 w 203"/>
              <a:gd name="T9" fmla="*/ 26 h 304"/>
              <a:gd name="T10" fmla="*/ 50 w 203"/>
              <a:gd name="T11" fmla="*/ 13 h 304"/>
              <a:gd name="T12" fmla="*/ 70 w 203"/>
              <a:gd name="T13" fmla="*/ 4 h 304"/>
              <a:gd name="T14" fmla="*/ 93 w 203"/>
              <a:gd name="T15" fmla="*/ 0 h 304"/>
              <a:gd name="T16" fmla="*/ 121 w 203"/>
              <a:gd name="T17" fmla="*/ 1 h 304"/>
              <a:gd name="T18" fmla="*/ 144 w 203"/>
              <a:gd name="T19" fmla="*/ 9 h 304"/>
              <a:gd name="T20" fmla="*/ 163 w 203"/>
              <a:gd name="T21" fmla="*/ 20 h 304"/>
              <a:gd name="T22" fmla="*/ 178 w 203"/>
              <a:gd name="T23" fmla="*/ 37 h 304"/>
              <a:gd name="T24" fmla="*/ 188 w 203"/>
              <a:gd name="T25" fmla="*/ 57 h 304"/>
              <a:gd name="T26" fmla="*/ 196 w 203"/>
              <a:gd name="T27" fmla="*/ 79 h 304"/>
              <a:gd name="T28" fmla="*/ 202 w 203"/>
              <a:gd name="T29" fmla="*/ 106 h 304"/>
              <a:gd name="T30" fmla="*/ 203 w 203"/>
              <a:gd name="T31" fmla="*/ 134 h 304"/>
              <a:gd name="T32" fmla="*/ 203 w 203"/>
              <a:gd name="T33" fmla="*/ 159 h 304"/>
              <a:gd name="T34" fmla="*/ 202 w 203"/>
              <a:gd name="T35" fmla="*/ 181 h 304"/>
              <a:gd name="T36" fmla="*/ 200 w 203"/>
              <a:gd name="T37" fmla="*/ 201 h 304"/>
              <a:gd name="T38" fmla="*/ 196 w 203"/>
              <a:gd name="T39" fmla="*/ 222 h 304"/>
              <a:gd name="T40" fmla="*/ 190 w 203"/>
              <a:gd name="T41" fmla="*/ 241 h 304"/>
              <a:gd name="T42" fmla="*/ 180 w 203"/>
              <a:gd name="T43" fmla="*/ 263 h 304"/>
              <a:gd name="T44" fmla="*/ 153 w 203"/>
              <a:gd name="T45" fmla="*/ 290 h 304"/>
              <a:gd name="T46" fmla="*/ 135 w 203"/>
              <a:gd name="T47" fmla="*/ 298 h 304"/>
              <a:gd name="T48" fmla="*/ 115 w 203"/>
              <a:gd name="T49" fmla="*/ 303 h 304"/>
              <a:gd name="T50" fmla="*/ 90 w 203"/>
              <a:gd name="T51" fmla="*/ 304 h 304"/>
              <a:gd name="T52" fmla="*/ 65 w 203"/>
              <a:gd name="T53" fmla="*/ 298 h 304"/>
              <a:gd name="T54" fmla="*/ 42 w 203"/>
              <a:gd name="T55" fmla="*/ 288 h 304"/>
              <a:gd name="T56" fmla="*/ 26 w 203"/>
              <a:gd name="T57" fmla="*/ 272 h 304"/>
              <a:gd name="T58" fmla="*/ 14 w 203"/>
              <a:gd name="T59" fmla="*/ 251 h 304"/>
              <a:gd name="T60" fmla="*/ 7 w 203"/>
              <a:gd name="T61" fmla="*/ 229 h 304"/>
              <a:gd name="T62" fmla="*/ 3 w 203"/>
              <a:gd name="T63" fmla="*/ 203 h 304"/>
              <a:gd name="T64" fmla="*/ 0 w 203"/>
              <a:gd name="T65" fmla="*/ 175 h 304"/>
              <a:gd name="T66" fmla="*/ 0 w 203"/>
              <a:gd name="T67" fmla="*/ 154 h 304"/>
              <a:gd name="T68" fmla="*/ 60 w 203"/>
              <a:gd name="T69" fmla="*/ 179 h 304"/>
              <a:gd name="T70" fmla="*/ 63 w 203"/>
              <a:gd name="T71" fmla="*/ 210 h 304"/>
              <a:gd name="T72" fmla="*/ 67 w 203"/>
              <a:gd name="T73" fmla="*/ 232 h 304"/>
              <a:gd name="T74" fmla="*/ 75 w 203"/>
              <a:gd name="T75" fmla="*/ 247 h 304"/>
              <a:gd name="T76" fmla="*/ 90 w 203"/>
              <a:gd name="T77" fmla="*/ 254 h 304"/>
              <a:gd name="T78" fmla="*/ 107 w 203"/>
              <a:gd name="T79" fmla="*/ 256 h 304"/>
              <a:gd name="T80" fmla="*/ 125 w 203"/>
              <a:gd name="T81" fmla="*/ 247 h 304"/>
              <a:gd name="T82" fmla="*/ 135 w 203"/>
              <a:gd name="T83" fmla="*/ 225 h 304"/>
              <a:gd name="T84" fmla="*/ 140 w 203"/>
              <a:gd name="T85" fmla="*/ 203 h 304"/>
              <a:gd name="T86" fmla="*/ 143 w 203"/>
              <a:gd name="T87" fmla="*/ 179 h 304"/>
              <a:gd name="T88" fmla="*/ 143 w 203"/>
              <a:gd name="T89" fmla="*/ 151 h 304"/>
              <a:gd name="T90" fmla="*/ 143 w 203"/>
              <a:gd name="T91" fmla="*/ 125 h 304"/>
              <a:gd name="T92" fmla="*/ 141 w 203"/>
              <a:gd name="T93" fmla="*/ 103 h 304"/>
              <a:gd name="T94" fmla="*/ 137 w 203"/>
              <a:gd name="T95" fmla="*/ 81 h 304"/>
              <a:gd name="T96" fmla="*/ 126 w 203"/>
              <a:gd name="T97" fmla="*/ 59 h 304"/>
              <a:gd name="T98" fmla="*/ 109 w 203"/>
              <a:gd name="T99" fmla="*/ 50 h 304"/>
              <a:gd name="T100" fmla="*/ 84 w 203"/>
              <a:gd name="T101" fmla="*/ 53 h 304"/>
              <a:gd name="T102" fmla="*/ 69 w 203"/>
              <a:gd name="T103" fmla="*/ 72 h 304"/>
              <a:gd name="T104" fmla="*/ 63 w 203"/>
              <a:gd name="T105" fmla="*/ 100 h 304"/>
              <a:gd name="T106" fmla="*/ 60 w 203"/>
              <a:gd name="T107" fmla="*/ 14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3" h="304">
                <a:moveTo>
                  <a:pt x="0" y="154"/>
                </a:moveTo>
                <a:lnTo>
                  <a:pt x="0" y="143"/>
                </a:lnTo>
                <a:lnTo>
                  <a:pt x="1" y="129"/>
                </a:lnTo>
                <a:lnTo>
                  <a:pt x="1" y="118"/>
                </a:lnTo>
                <a:lnTo>
                  <a:pt x="3" y="107"/>
                </a:lnTo>
                <a:lnTo>
                  <a:pt x="4" y="97"/>
                </a:lnTo>
                <a:lnTo>
                  <a:pt x="5" y="87"/>
                </a:lnTo>
                <a:lnTo>
                  <a:pt x="8" y="78"/>
                </a:lnTo>
                <a:lnTo>
                  <a:pt x="10" y="69"/>
                </a:lnTo>
                <a:lnTo>
                  <a:pt x="13" y="60"/>
                </a:lnTo>
                <a:lnTo>
                  <a:pt x="16" y="53"/>
                </a:lnTo>
                <a:lnTo>
                  <a:pt x="20" y="45"/>
                </a:lnTo>
                <a:lnTo>
                  <a:pt x="25" y="38"/>
                </a:lnTo>
                <a:lnTo>
                  <a:pt x="29" y="32"/>
                </a:lnTo>
                <a:lnTo>
                  <a:pt x="34" y="26"/>
                </a:lnTo>
                <a:lnTo>
                  <a:pt x="38" y="22"/>
                </a:lnTo>
                <a:lnTo>
                  <a:pt x="44" y="18"/>
                </a:lnTo>
                <a:lnTo>
                  <a:pt x="50" y="13"/>
                </a:lnTo>
                <a:lnTo>
                  <a:pt x="56" y="10"/>
                </a:lnTo>
                <a:lnTo>
                  <a:pt x="63" y="7"/>
                </a:lnTo>
                <a:lnTo>
                  <a:pt x="70" y="4"/>
                </a:lnTo>
                <a:lnTo>
                  <a:pt x="78" y="3"/>
                </a:lnTo>
                <a:lnTo>
                  <a:pt x="85" y="1"/>
                </a:lnTo>
                <a:lnTo>
                  <a:pt x="93" y="0"/>
                </a:lnTo>
                <a:lnTo>
                  <a:pt x="101" y="0"/>
                </a:lnTo>
                <a:lnTo>
                  <a:pt x="112" y="0"/>
                </a:lnTo>
                <a:lnTo>
                  <a:pt x="121" y="1"/>
                </a:lnTo>
                <a:lnTo>
                  <a:pt x="129" y="3"/>
                </a:lnTo>
                <a:lnTo>
                  <a:pt x="137" y="6"/>
                </a:lnTo>
                <a:lnTo>
                  <a:pt x="144" y="9"/>
                </a:lnTo>
                <a:lnTo>
                  <a:pt x="152" y="12"/>
                </a:lnTo>
                <a:lnTo>
                  <a:pt x="157" y="16"/>
                </a:lnTo>
                <a:lnTo>
                  <a:pt x="163" y="20"/>
                </a:lnTo>
                <a:lnTo>
                  <a:pt x="169" y="26"/>
                </a:lnTo>
                <a:lnTo>
                  <a:pt x="174" y="31"/>
                </a:lnTo>
                <a:lnTo>
                  <a:pt x="178" y="37"/>
                </a:lnTo>
                <a:lnTo>
                  <a:pt x="183" y="44"/>
                </a:lnTo>
                <a:lnTo>
                  <a:pt x="186" y="50"/>
                </a:lnTo>
                <a:lnTo>
                  <a:pt x="188" y="57"/>
                </a:lnTo>
                <a:lnTo>
                  <a:pt x="191" y="65"/>
                </a:lnTo>
                <a:lnTo>
                  <a:pt x="194" y="72"/>
                </a:lnTo>
                <a:lnTo>
                  <a:pt x="196" y="79"/>
                </a:lnTo>
                <a:lnTo>
                  <a:pt x="199" y="88"/>
                </a:lnTo>
                <a:lnTo>
                  <a:pt x="200" y="97"/>
                </a:lnTo>
                <a:lnTo>
                  <a:pt x="202" y="106"/>
                </a:lnTo>
                <a:lnTo>
                  <a:pt x="202" y="115"/>
                </a:lnTo>
                <a:lnTo>
                  <a:pt x="203" y="125"/>
                </a:lnTo>
                <a:lnTo>
                  <a:pt x="203" y="134"/>
                </a:lnTo>
                <a:lnTo>
                  <a:pt x="203" y="144"/>
                </a:lnTo>
                <a:lnTo>
                  <a:pt x="203" y="151"/>
                </a:lnTo>
                <a:lnTo>
                  <a:pt x="203" y="159"/>
                </a:lnTo>
                <a:lnTo>
                  <a:pt x="203" y="166"/>
                </a:lnTo>
                <a:lnTo>
                  <a:pt x="202" y="173"/>
                </a:lnTo>
                <a:lnTo>
                  <a:pt x="202" y="181"/>
                </a:lnTo>
                <a:lnTo>
                  <a:pt x="202" y="188"/>
                </a:lnTo>
                <a:lnTo>
                  <a:pt x="200" y="194"/>
                </a:lnTo>
                <a:lnTo>
                  <a:pt x="200" y="201"/>
                </a:lnTo>
                <a:lnTo>
                  <a:pt x="199" y="209"/>
                </a:lnTo>
                <a:lnTo>
                  <a:pt x="197" y="215"/>
                </a:lnTo>
                <a:lnTo>
                  <a:pt x="196" y="222"/>
                </a:lnTo>
                <a:lnTo>
                  <a:pt x="194" y="228"/>
                </a:lnTo>
                <a:lnTo>
                  <a:pt x="191" y="235"/>
                </a:lnTo>
                <a:lnTo>
                  <a:pt x="190" y="241"/>
                </a:lnTo>
                <a:lnTo>
                  <a:pt x="187" y="247"/>
                </a:lnTo>
                <a:lnTo>
                  <a:pt x="186" y="253"/>
                </a:lnTo>
                <a:lnTo>
                  <a:pt x="180" y="263"/>
                </a:lnTo>
                <a:lnTo>
                  <a:pt x="172" y="273"/>
                </a:lnTo>
                <a:lnTo>
                  <a:pt x="163" y="282"/>
                </a:lnTo>
                <a:lnTo>
                  <a:pt x="153" y="290"/>
                </a:lnTo>
                <a:lnTo>
                  <a:pt x="147" y="293"/>
                </a:lnTo>
                <a:lnTo>
                  <a:pt x="143" y="295"/>
                </a:lnTo>
                <a:lnTo>
                  <a:pt x="135" y="298"/>
                </a:lnTo>
                <a:lnTo>
                  <a:pt x="129" y="300"/>
                </a:lnTo>
                <a:lnTo>
                  <a:pt x="122" y="301"/>
                </a:lnTo>
                <a:lnTo>
                  <a:pt x="115" y="303"/>
                </a:lnTo>
                <a:lnTo>
                  <a:pt x="107" y="304"/>
                </a:lnTo>
                <a:lnTo>
                  <a:pt x="100" y="304"/>
                </a:lnTo>
                <a:lnTo>
                  <a:pt x="90" y="304"/>
                </a:lnTo>
                <a:lnTo>
                  <a:pt x="81" y="303"/>
                </a:lnTo>
                <a:lnTo>
                  <a:pt x="72" y="301"/>
                </a:lnTo>
                <a:lnTo>
                  <a:pt x="65" y="298"/>
                </a:lnTo>
                <a:lnTo>
                  <a:pt x="56" y="295"/>
                </a:lnTo>
                <a:lnTo>
                  <a:pt x="48" y="293"/>
                </a:lnTo>
                <a:lnTo>
                  <a:pt x="42" y="288"/>
                </a:lnTo>
                <a:lnTo>
                  <a:pt x="36" y="284"/>
                </a:lnTo>
                <a:lnTo>
                  <a:pt x="31" y="278"/>
                </a:lnTo>
                <a:lnTo>
                  <a:pt x="26" y="272"/>
                </a:lnTo>
                <a:lnTo>
                  <a:pt x="22" y="266"/>
                </a:lnTo>
                <a:lnTo>
                  <a:pt x="17" y="259"/>
                </a:lnTo>
                <a:lnTo>
                  <a:pt x="14" y="251"/>
                </a:lnTo>
                <a:lnTo>
                  <a:pt x="11" y="244"/>
                </a:lnTo>
                <a:lnTo>
                  <a:pt x="8" y="237"/>
                </a:lnTo>
                <a:lnTo>
                  <a:pt x="7" y="229"/>
                </a:lnTo>
                <a:lnTo>
                  <a:pt x="5" y="220"/>
                </a:lnTo>
                <a:lnTo>
                  <a:pt x="4" y="212"/>
                </a:lnTo>
                <a:lnTo>
                  <a:pt x="3" y="203"/>
                </a:lnTo>
                <a:lnTo>
                  <a:pt x="1" y="194"/>
                </a:lnTo>
                <a:lnTo>
                  <a:pt x="1" y="185"/>
                </a:lnTo>
                <a:lnTo>
                  <a:pt x="0" y="175"/>
                </a:lnTo>
                <a:lnTo>
                  <a:pt x="0" y="166"/>
                </a:lnTo>
                <a:lnTo>
                  <a:pt x="0" y="156"/>
                </a:lnTo>
                <a:lnTo>
                  <a:pt x="0" y="154"/>
                </a:lnTo>
                <a:close/>
                <a:moveTo>
                  <a:pt x="60" y="154"/>
                </a:moveTo>
                <a:lnTo>
                  <a:pt x="60" y="168"/>
                </a:lnTo>
                <a:lnTo>
                  <a:pt x="60" y="179"/>
                </a:lnTo>
                <a:lnTo>
                  <a:pt x="62" y="191"/>
                </a:lnTo>
                <a:lnTo>
                  <a:pt x="62" y="201"/>
                </a:lnTo>
                <a:lnTo>
                  <a:pt x="63" y="210"/>
                </a:lnTo>
                <a:lnTo>
                  <a:pt x="65" y="219"/>
                </a:lnTo>
                <a:lnTo>
                  <a:pt x="66" y="226"/>
                </a:lnTo>
                <a:lnTo>
                  <a:pt x="67" y="232"/>
                </a:lnTo>
                <a:lnTo>
                  <a:pt x="69" y="238"/>
                </a:lnTo>
                <a:lnTo>
                  <a:pt x="72" y="243"/>
                </a:lnTo>
                <a:lnTo>
                  <a:pt x="75" y="247"/>
                </a:lnTo>
                <a:lnTo>
                  <a:pt x="79" y="250"/>
                </a:lnTo>
                <a:lnTo>
                  <a:pt x="84" y="251"/>
                </a:lnTo>
                <a:lnTo>
                  <a:pt x="90" y="254"/>
                </a:lnTo>
                <a:lnTo>
                  <a:pt x="96" y="256"/>
                </a:lnTo>
                <a:lnTo>
                  <a:pt x="101" y="256"/>
                </a:lnTo>
                <a:lnTo>
                  <a:pt x="107" y="256"/>
                </a:lnTo>
                <a:lnTo>
                  <a:pt x="115" y="253"/>
                </a:lnTo>
                <a:lnTo>
                  <a:pt x="121" y="251"/>
                </a:lnTo>
                <a:lnTo>
                  <a:pt x="125" y="247"/>
                </a:lnTo>
                <a:lnTo>
                  <a:pt x="129" y="241"/>
                </a:lnTo>
                <a:lnTo>
                  <a:pt x="132" y="234"/>
                </a:lnTo>
                <a:lnTo>
                  <a:pt x="135" y="225"/>
                </a:lnTo>
                <a:lnTo>
                  <a:pt x="138" y="215"/>
                </a:lnTo>
                <a:lnTo>
                  <a:pt x="140" y="209"/>
                </a:lnTo>
                <a:lnTo>
                  <a:pt x="140" y="203"/>
                </a:lnTo>
                <a:lnTo>
                  <a:pt x="141" y="195"/>
                </a:lnTo>
                <a:lnTo>
                  <a:pt x="141" y="187"/>
                </a:lnTo>
                <a:lnTo>
                  <a:pt x="143" y="179"/>
                </a:lnTo>
                <a:lnTo>
                  <a:pt x="143" y="170"/>
                </a:lnTo>
                <a:lnTo>
                  <a:pt x="143" y="162"/>
                </a:lnTo>
                <a:lnTo>
                  <a:pt x="143" y="151"/>
                </a:lnTo>
                <a:lnTo>
                  <a:pt x="143" y="143"/>
                </a:lnTo>
                <a:lnTo>
                  <a:pt x="143" y="134"/>
                </a:lnTo>
                <a:lnTo>
                  <a:pt x="143" y="125"/>
                </a:lnTo>
                <a:lnTo>
                  <a:pt x="141" y="118"/>
                </a:lnTo>
                <a:lnTo>
                  <a:pt x="141" y="110"/>
                </a:lnTo>
                <a:lnTo>
                  <a:pt x="141" y="103"/>
                </a:lnTo>
                <a:lnTo>
                  <a:pt x="140" y="97"/>
                </a:lnTo>
                <a:lnTo>
                  <a:pt x="140" y="91"/>
                </a:lnTo>
                <a:lnTo>
                  <a:pt x="137" y="81"/>
                </a:lnTo>
                <a:lnTo>
                  <a:pt x="134" y="72"/>
                </a:lnTo>
                <a:lnTo>
                  <a:pt x="131" y="65"/>
                </a:lnTo>
                <a:lnTo>
                  <a:pt x="126" y="59"/>
                </a:lnTo>
                <a:lnTo>
                  <a:pt x="122" y="54"/>
                </a:lnTo>
                <a:lnTo>
                  <a:pt x="116" y="51"/>
                </a:lnTo>
                <a:lnTo>
                  <a:pt x="109" y="50"/>
                </a:lnTo>
                <a:lnTo>
                  <a:pt x="101" y="48"/>
                </a:lnTo>
                <a:lnTo>
                  <a:pt x="91" y="50"/>
                </a:lnTo>
                <a:lnTo>
                  <a:pt x="84" y="53"/>
                </a:lnTo>
                <a:lnTo>
                  <a:pt x="76" y="59"/>
                </a:lnTo>
                <a:lnTo>
                  <a:pt x="70" y="66"/>
                </a:lnTo>
                <a:lnTo>
                  <a:pt x="69" y="72"/>
                </a:lnTo>
                <a:lnTo>
                  <a:pt x="66" y="81"/>
                </a:lnTo>
                <a:lnTo>
                  <a:pt x="65" y="90"/>
                </a:lnTo>
                <a:lnTo>
                  <a:pt x="63" y="100"/>
                </a:lnTo>
                <a:lnTo>
                  <a:pt x="62" y="112"/>
                </a:lnTo>
                <a:lnTo>
                  <a:pt x="62" y="125"/>
                </a:lnTo>
                <a:lnTo>
                  <a:pt x="60" y="140"/>
                </a:lnTo>
                <a:lnTo>
                  <a:pt x="60" y="156"/>
                </a:lnTo>
                <a:lnTo>
                  <a:pt x="60" y="1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095" name="Rectangle 7"/>
          <p:cNvSpPr>
            <a:spLocks noChangeArrowheads="1"/>
          </p:cNvSpPr>
          <p:nvPr/>
        </p:nvSpPr>
        <p:spPr bwMode="auto">
          <a:xfrm>
            <a:off x="5599113" y="1889125"/>
            <a:ext cx="33337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096" name="Freeform 8"/>
          <p:cNvSpPr>
            <a:spLocks noEditPoints="1"/>
          </p:cNvSpPr>
          <p:nvPr/>
        </p:nvSpPr>
        <p:spPr bwMode="auto">
          <a:xfrm>
            <a:off x="5651500" y="1763713"/>
            <a:ext cx="107950" cy="160337"/>
          </a:xfrm>
          <a:custGeom>
            <a:avLst/>
            <a:gdLst>
              <a:gd name="T0" fmla="*/ 69 w 204"/>
              <a:gd name="T1" fmla="*/ 119 h 304"/>
              <a:gd name="T2" fmla="*/ 90 w 204"/>
              <a:gd name="T3" fmla="*/ 109 h 304"/>
              <a:gd name="T4" fmla="*/ 115 w 204"/>
              <a:gd name="T5" fmla="*/ 104 h 304"/>
              <a:gd name="T6" fmla="*/ 142 w 204"/>
              <a:gd name="T7" fmla="*/ 109 h 304"/>
              <a:gd name="T8" fmla="*/ 165 w 204"/>
              <a:gd name="T9" fmla="*/ 120 h 304"/>
              <a:gd name="T10" fmla="*/ 184 w 204"/>
              <a:gd name="T11" fmla="*/ 138 h 304"/>
              <a:gd name="T12" fmla="*/ 196 w 204"/>
              <a:gd name="T13" fmla="*/ 162 h 304"/>
              <a:gd name="T14" fmla="*/ 204 w 204"/>
              <a:gd name="T15" fmla="*/ 190 h 304"/>
              <a:gd name="T16" fmla="*/ 202 w 204"/>
              <a:gd name="T17" fmla="*/ 215 h 304"/>
              <a:gd name="T18" fmla="*/ 199 w 204"/>
              <a:gd name="T19" fmla="*/ 237 h 304"/>
              <a:gd name="T20" fmla="*/ 192 w 204"/>
              <a:gd name="T21" fmla="*/ 254 h 304"/>
              <a:gd name="T22" fmla="*/ 167 w 204"/>
              <a:gd name="T23" fmla="*/ 285 h 304"/>
              <a:gd name="T24" fmla="*/ 145 w 204"/>
              <a:gd name="T25" fmla="*/ 297 h 304"/>
              <a:gd name="T26" fmla="*/ 124 w 204"/>
              <a:gd name="T27" fmla="*/ 303 h 304"/>
              <a:gd name="T28" fmla="*/ 103 w 204"/>
              <a:gd name="T29" fmla="*/ 304 h 304"/>
              <a:gd name="T30" fmla="*/ 68 w 204"/>
              <a:gd name="T31" fmla="*/ 300 h 304"/>
              <a:gd name="T32" fmla="*/ 41 w 204"/>
              <a:gd name="T33" fmla="*/ 284 h 304"/>
              <a:gd name="T34" fmla="*/ 21 w 204"/>
              <a:gd name="T35" fmla="*/ 260 h 304"/>
              <a:gd name="T36" fmla="*/ 7 w 204"/>
              <a:gd name="T37" fmla="*/ 225 h 304"/>
              <a:gd name="T38" fmla="*/ 0 w 204"/>
              <a:gd name="T39" fmla="*/ 181 h 304"/>
              <a:gd name="T40" fmla="*/ 1 w 204"/>
              <a:gd name="T41" fmla="*/ 125 h 304"/>
              <a:gd name="T42" fmla="*/ 10 w 204"/>
              <a:gd name="T43" fmla="*/ 76 h 304"/>
              <a:gd name="T44" fmla="*/ 27 w 204"/>
              <a:gd name="T45" fmla="*/ 41 h 304"/>
              <a:gd name="T46" fmla="*/ 50 w 204"/>
              <a:gd name="T47" fmla="*/ 16 h 304"/>
              <a:gd name="T48" fmla="*/ 83 w 204"/>
              <a:gd name="T49" fmla="*/ 3 h 304"/>
              <a:gd name="T50" fmla="*/ 119 w 204"/>
              <a:gd name="T51" fmla="*/ 0 h 304"/>
              <a:gd name="T52" fmla="*/ 150 w 204"/>
              <a:gd name="T53" fmla="*/ 9 h 304"/>
              <a:gd name="T54" fmla="*/ 174 w 204"/>
              <a:gd name="T55" fmla="*/ 26 h 304"/>
              <a:gd name="T56" fmla="*/ 184 w 204"/>
              <a:gd name="T57" fmla="*/ 43 h 304"/>
              <a:gd name="T58" fmla="*/ 190 w 204"/>
              <a:gd name="T59" fmla="*/ 59 h 304"/>
              <a:gd name="T60" fmla="*/ 195 w 204"/>
              <a:gd name="T61" fmla="*/ 78 h 304"/>
              <a:gd name="T62" fmla="*/ 133 w 204"/>
              <a:gd name="T63" fmla="*/ 65 h 304"/>
              <a:gd name="T64" fmla="*/ 122 w 204"/>
              <a:gd name="T65" fmla="*/ 53 h 304"/>
              <a:gd name="T66" fmla="*/ 106 w 204"/>
              <a:gd name="T67" fmla="*/ 48 h 304"/>
              <a:gd name="T68" fmla="*/ 83 w 204"/>
              <a:gd name="T69" fmla="*/ 56 h 304"/>
              <a:gd name="T70" fmla="*/ 68 w 204"/>
              <a:gd name="T71" fmla="*/ 76 h 304"/>
              <a:gd name="T72" fmla="*/ 60 w 204"/>
              <a:gd name="T73" fmla="*/ 100 h 304"/>
              <a:gd name="T74" fmla="*/ 56 w 204"/>
              <a:gd name="T75" fmla="*/ 131 h 304"/>
              <a:gd name="T76" fmla="*/ 62 w 204"/>
              <a:gd name="T77" fmla="*/ 219 h 304"/>
              <a:gd name="T78" fmla="*/ 68 w 204"/>
              <a:gd name="T79" fmla="*/ 238 h 304"/>
              <a:gd name="T80" fmla="*/ 78 w 204"/>
              <a:gd name="T81" fmla="*/ 250 h 304"/>
              <a:gd name="T82" fmla="*/ 96 w 204"/>
              <a:gd name="T83" fmla="*/ 256 h 304"/>
              <a:gd name="T84" fmla="*/ 119 w 204"/>
              <a:gd name="T85" fmla="*/ 253 h 304"/>
              <a:gd name="T86" fmla="*/ 136 w 204"/>
              <a:gd name="T87" fmla="*/ 235 h 304"/>
              <a:gd name="T88" fmla="*/ 143 w 204"/>
              <a:gd name="T89" fmla="*/ 204 h 304"/>
              <a:gd name="T90" fmla="*/ 140 w 204"/>
              <a:gd name="T91" fmla="*/ 184 h 304"/>
              <a:gd name="T92" fmla="*/ 133 w 204"/>
              <a:gd name="T93" fmla="*/ 168 h 304"/>
              <a:gd name="T94" fmla="*/ 119 w 204"/>
              <a:gd name="T95" fmla="*/ 157 h 304"/>
              <a:gd name="T96" fmla="*/ 102 w 204"/>
              <a:gd name="T97" fmla="*/ 153 h 304"/>
              <a:gd name="T98" fmla="*/ 78 w 204"/>
              <a:gd name="T99" fmla="*/ 160 h 304"/>
              <a:gd name="T100" fmla="*/ 63 w 204"/>
              <a:gd name="T101" fmla="*/ 182 h 304"/>
              <a:gd name="T102" fmla="*/ 60 w 204"/>
              <a:gd name="T103" fmla="*/ 203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4" h="304">
                <a:moveTo>
                  <a:pt x="56" y="131"/>
                </a:moveTo>
                <a:lnTo>
                  <a:pt x="63" y="125"/>
                </a:lnTo>
                <a:lnTo>
                  <a:pt x="69" y="119"/>
                </a:lnTo>
                <a:lnTo>
                  <a:pt x="77" y="115"/>
                </a:lnTo>
                <a:lnTo>
                  <a:pt x="83" y="112"/>
                </a:lnTo>
                <a:lnTo>
                  <a:pt x="90" y="109"/>
                </a:lnTo>
                <a:lnTo>
                  <a:pt x="97" y="106"/>
                </a:lnTo>
                <a:lnTo>
                  <a:pt x="106" y="104"/>
                </a:lnTo>
                <a:lnTo>
                  <a:pt x="115" y="104"/>
                </a:lnTo>
                <a:lnTo>
                  <a:pt x="124" y="104"/>
                </a:lnTo>
                <a:lnTo>
                  <a:pt x="133" y="106"/>
                </a:lnTo>
                <a:lnTo>
                  <a:pt x="142" y="109"/>
                </a:lnTo>
                <a:lnTo>
                  <a:pt x="150" y="112"/>
                </a:lnTo>
                <a:lnTo>
                  <a:pt x="158" y="116"/>
                </a:lnTo>
                <a:lnTo>
                  <a:pt x="165" y="120"/>
                </a:lnTo>
                <a:lnTo>
                  <a:pt x="173" y="125"/>
                </a:lnTo>
                <a:lnTo>
                  <a:pt x="179" y="131"/>
                </a:lnTo>
                <a:lnTo>
                  <a:pt x="184" y="138"/>
                </a:lnTo>
                <a:lnTo>
                  <a:pt x="189" y="145"/>
                </a:lnTo>
                <a:lnTo>
                  <a:pt x="193" y="153"/>
                </a:lnTo>
                <a:lnTo>
                  <a:pt x="196" y="162"/>
                </a:lnTo>
                <a:lnTo>
                  <a:pt x="199" y="170"/>
                </a:lnTo>
                <a:lnTo>
                  <a:pt x="202" y="181"/>
                </a:lnTo>
                <a:lnTo>
                  <a:pt x="204" y="190"/>
                </a:lnTo>
                <a:lnTo>
                  <a:pt x="204" y="200"/>
                </a:lnTo>
                <a:lnTo>
                  <a:pt x="204" y="207"/>
                </a:lnTo>
                <a:lnTo>
                  <a:pt x="202" y="215"/>
                </a:lnTo>
                <a:lnTo>
                  <a:pt x="202" y="222"/>
                </a:lnTo>
                <a:lnTo>
                  <a:pt x="201" y="229"/>
                </a:lnTo>
                <a:lnTo>
                  <a:pt x="199" y="237"/>
                </a:lnTo>
                <a:lnTo>
                  <a:pt x="196" y="243"/>
                </a:lnTo>
                <a:lnTo>
                  <a:pt x="195" y="248"/>
                </a:lnTo>
                <a:lnTo>
                  <a:pt x="192" y="254"/>
                </a:lnTo>
                <a:lnTo>
                  <a:pt x="184" y="266"/>
                </a:lnTo>
                <a:lnTo>
                  <a:pt x="177" y="276"/>
                </a:lnTo>
                <a:lnTo>
                  <a:pt x="167" y="285"/>
                </a:lnTo>
                <a:lnTo>
                  <a:pt x="156" y="291"/>
                </a:lnTo>
                <a:lnTo>
                  <a:pt x="150" y="294"/>
                </a:lnTo>
                <a:lnTo>
                  <a:pt x="145" y="297"/>
                </a:lnTo>
                <a:lnTo>
                  <a:pt x="139" y="298"/>
                </a:lnTo>
                <a:lnTo>
                  <a:pt x="131" y="301"/>
                </a:lnTo>
                <a:lnTo>
                  <a:pt x="124" y="303"/>
                </a:lnTo>
                <a:lnTo>
                  <a:pt x="118" y="303"/>
                </a:lnTo>
                <a:lnTo>
                  <a:pt x="111" y="304"/>
                </a:lnTo>
                <a:lnTo>
                  <a:pt x="103" y="304"/>
                </a:lnTo>
                <a:lnTo>
                  <a:pt x="91" y="304"/>
                </a:lnTo>
                <a:lnTo>
                  <a:pt x="80" y="301"/>
                </a:lnTo>
                <a:lnTo>
                  <a:pt x="68" y="300"/>
                </a:lnTo>
                <a:lnTo>
                  <a:pt x="59" y="295"/>
                </a:lnTo>
                <a:lnTo>
                  <a:pt x="49" y="291"/>
                </a:lnTo>
                <a:lnTo>
                  <a:pt x="41" y="284"/>
                </a:lnTo>
                <a:lnTo>
                  <a:pt x="32" y="278"/>
                </a:lnTo>
                <a:lnTo>
                  <a:pt x="27" y="269"/>
                </a:lnTo>
                <a:lnTo>
                  <a:pt x="21" y="260"/>
                </a:lnTo>
                <a:lnTo>
                  <a:pt x="15" y="248"/>
                </a:lnTo>
                <a:lnTo>
                  <a:pt x="10" y="238"/>
                </a:lnTo>
                <a:lnTo>
                  <a:pt x="7" y="225"/>
                </a:lnTo>
                <a:lnTo>
                  <a:pt x="4" y="212"/>
                </a:lnTo>
                <a:lnTo>
                  <a:pt x="1" y="195"/>
                </a:lnTo>
                <a:lnTo>
                  <a:pt x="0" y="181"/>
                </a:lnTo>
                <a:lnTo>
                  <a:pt x="0" y="163"/>
                </a:lnTo>
                <a:lnTo>
                  <a:pt x="0" y="144"/>
                </a:lnTo>
                <a:lnTo>
                  <a:pt x="1" y="125"/>
                </a:lnTo>
                <a:lnTo>
                  <a:pt x="4" y="107"/>
                </a:lnTo>
                <a:lnTo>
                  <a:pt x="7" y="91"/>
                </a:lnTo>
                <a:lnTo>
                  <a:pt x="10" y="76"/>
                </a:lnTo>
                <a:lnTo>
                  <a:pt x="15" y="63"/>
                </a:lnTo>
                <a:lnTo>
                  <a:pt x="21" y="51"/>
                </a:lnTo>
                <a:lnTo>
                  <a:pt x="27" y="41"/>
                </a:lnTo>
                <a:lnTo>
                  <a:pt x="34" y="32"/>
                </a:lnTo>
                <a:lnTo>
                  <a:pt x="41" y="23"/>
                </a:lnTo>
                <a:lnTo>
                  <a:pt x="50" y="16"/>
                </a:lnTo>
                <a:lnTo>
                  <a:pt x="60" y="10"/>
                </a:lnTo>
                <a:lnTo>
                  <a:pt x="71" y="6"/>
                </a:lnTo>
                <a:lnTo>
                  <a:pt x="83" y="3"/>
                </a:lnTo>
                <a:lnTo>
                  <a:pt x="94" y="0"/>
                </a:lnTo>
                <a:lnTo>
                  <a:pt x="108" y="0"/>
                </a:lnTo>
                <a:lnTo>
                  <a:pt x="119" y="0"/>
                </a:lnTo>
                <a:lnTo>
                  <a:pt x="131" y="1"/>
                </a:lnTo>
                <a:lnTo>
                  <a:pt x="142" y="4"/>
                </a:lnTo>
                <a:lnTo>
                  <a:pt x="150" y="9"/>
                </a:lnTo>
                <a:lnTo>
                  <a:pt x="159" y="13"/>
                </a:lnTo>
                <a:lnTo>
                  <a:pt x="168" y="19"/>
                </a:lnTo>
                <a:lnTo>
                  <a:pt x="174" y="26"/>
                </a:lnTo>
                <a:lnTo>
                  <a:pt x="180" y="34"/>
                </a:lnTo>
                <a:lnTo>
                  <a:pt x="181" y="38"/>
                </a:lnTo>
                <a:lnTo>
                  <a:pt x="184" y="43"/>
                </a:lnTo>
                <a:lnTo>
                  <a:pt x="186" y="48"/>
                </a:lnTo>
                <a:lnTo>
                  <a:pt x="189" y="53"/>
                </a:lnTo>
                <a:lnTo>
                  <a:pt x="190" y="59"/>
                </a:lnTo>
                <a:lnTo>
                  <a:pt x="192" y="65"/>
                </a:lnTo>
                <a:lnTo>
                  <a:pt x="193" y="72"/>
                </a:lnTo>
                <a:lnTo>
                  <a:pt x="195" y="78"/>
                </a:lnTo>
                <a:lnTo>
                  <a:pt x="139" y="78"/>
                </a:lnTo>
                <a:lnTo>
                  <a:pt x="136" y="72"/>
                </a:lnTo>
                <a:lnTo>
                  <a:pt x="133" y="65"/>
                </a:lnTo>
                <a:lnTo>
                  <a:pt x="130" y="60"/>
                </a:lnTo>
                <a:lnTo>
                  <a:pt x="127" y="56"/>
                </a:lnTo>
                <a:lnTo>
                  <a:pt x="122" y="53"/>
                </a:lnTo>
                <a:lnTo>
                  <a:pt x="117" y="50"/>
                </a:lnTo>
                <a:lnTo>
                  <a:pt x="112" y="48"/>
                </a:lnTo>
                <a:lnTo>
                  <a:pt x="106" y="48"/>
                </a:lnTo>
                <a:lnTo>
                  <a:pt x="97" y="50"/>
                </a:lnTo>
                <a:lnTo>
                  <a:pt x="90" y="51"/>
                </a:lnTo>
                <a:lnTo>
                  <a:pt x="83" y="56"/>
                </a:lnTo>
                <a:lnTo>
                  <a:pt x="77" y="62"/>
                </a:lnTo>
                <a:lnTo>
                  <a:pt x="72" y="69"/>
                </a:lnTo>
                <a:lnTo>
                  <a:pt x="68" y="76"/>
                </a:lnTo>
                <a:lnTo>
                  <a:pt x="65" y="84"/>
                </a:lnTo>
                <a:lnTo>
                  <a:pt x="62" y="91"/>
                </a:lnTo>
                <a:lnTo>
                  <a:pt x="60" y="100"/>
                </a:lnTo>
                <a:lnTo>
                  <a:pt x="57" y="109"/>
                </a:lnTo>
                <a:lnTo>
                  <a:pt x="56" y="120"/>
                </a:lnTo>
                <a:lnTo>
                  <a:pt x="56" y="131"/>
                </a:lnTo>
                <a:close/>
                <a:moveTo>
                  <a:pt x="60" y="203"/>
                </a:moveTo>
                <a:lnTo>
                  <a:pt x="60" y="212"/>
                </a:lnTo>
                <a:lnTo>
                  <a:pt x="62" y="219"/>
                </a:lnTo>
                <a:lnTo>
                  <a:pt x="63" y="226"/>
                </a:lnTo>
                <a:lnTo>
                  <a:pt x="65" y="232"/>
                </a:lnTo>
                <a:lnTo>
                  <a:pt x="68" y="238"/>
                </a:lnTo>
                <a:lnTo>
                  <a:pt x="71" y="243"/>
                </a:lnTo>
                <a:lnTo>
                  <a:pt x="74" y="247"/>
                </a:lnTo>
                <a:lnTo>
                  <a:pt x="78" y="250"/>
                </a:lnTo>
                <a:lnTo>
                  <a:pt x="83" y="251"/>
                </a:lnTo>
                <a:lnTo>
                  <a:pt x="88" y="254"/>
                </a:lnTo>
                <a:lnTo>
                  <a:pt x="96" y="256"/>
                </a:lnTo>
                <a:lnTo>
                  <a:pt x="102" y="256"/>
                </a:lnTo>
                <a:lnTo>
                  <a:pt x="111" y="254"/>
                </a:lnTo>
                <a:lnTo>
                  <a:pt x="119" y="253"/>
                </a:lnTo>
                <a:lnTo>
                  <a:pt x="125" y="248"/>
                </a:lnTo>
                <a:lnTo>
                  <a:pt x="131" y="243"/>
                </a:lnTo>
                <a:lnTo>
                  <a:pt x="136" y="235"/>
                </a:lnTo>
                <a:lnTo>
                  <a:pt x="140" y="226"/>
                </a:lnTo>
                <a:lnTo>
                  <a:pt x="142" y="216"/>
                </a:lnTo>
                <a:lnTo>
                  <a:pt x="143" y="204"/>
                </a:lnTo>
                <a:lnTo>
                  <a:pt x="143" y="197"/>
                </a:lnTo>
                <a:lnTo>
                  <a:pt x="142" y="191"/>
                </a:lnTo>
                <a:lnTo>
                  <a:pt x="140" y="184"/>
                </a:lnTo>
                <a:lnTo>
                  <a:pt x="139" y="178"/>
                </a:lnTo>
                <a:lnTo>
                  <a:pt x="136" y="172"/>
                </a:lnTo>
                <a:lnTo>
                  <a:pt x="133" y="168"/>
                </a:lnTo>
                <a:lnTo>
                  <a:pt x="128" y="163"/>
                </a:lnTo>
                <a:lnTo>
                  <a:pt x="124" y="160"/>
                </a:lnTo>
                <a:lnTo>
                  <a:pt x="119" y="157"/>
                </a:lnTo>
                <a:lnTo>
                  <a:pt x="114" y="154"/>
                </a:lnTo>
                <a:lnTo>
                  <a:pt x="108" y="153"/>
                </a:lnTo>
                <a:lnTo>
                  <a:pt x="102" y="153"/>
                </a:lnTo>
                <a:lnTo>
                  <a:pt x="93" y="154"/>
                </a:lnTo>
                <a:lnTo>
                  <a:pt x="86" y="156"/>
                </a:lnTo>
                <a:lnTo>
                  <a:pt x="78" y="160"/>
                </a:lnTo>
                <a:lnTo>
                  <a:pt x="72" y="166"/>
                </a:lnTo>
                <a:lnTo>
                  <a:pt x="68" y="173"/>
                </a:lnTo>
                <a:lnTo>
                  <a:pt x="63" y="182"/>
                </a:lnTo>
                <a:lnTo>
                  <a:pt x="62" y="194"/>
                </a:lnTo>
                <a:lnTo>
                  <a:pt x="60" y="204"/>
                </a:lnTo>
                <a:lnTo>
                  <a:pt x="60" y="2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097" name="Freeform 9"/>
          <p:cNvSpPr>
            <a:spLocks/>
          </p:cNvSpPr>
          <p:nvPr/>
        </p:nvSpPr>
        <p:spPr bwMode="auto">
          <a:xfrm>
            <a:off x="5773738" y="1766888"/>
            <a:ext cx="106362" cy="157162"/>
          </a:xfrm>
          <a:custGeom>
            <a:avLst/>
            <a:gdLst>
              <a:gd name="T0" fmla="*/ 56 w 203"/>
              <a:gd name="T1" fmla="*/ 212 h 297"/>
              <a:gd name="T2" fmla="*/ 63 w 203"/>
              <a:gd name="T3" fmla="*/ 228 h 297"/>
              <a:gd name="T4" fmla="*/ 72 w 203"/>
              <a:gd name="T5" fmla="*/ 240 h 297"/>
              <a:gd name="T6" fmla="*/ 84 w 203"/>
              <a:gd name="T7" fmla="*/ 246 h 297"/>
              <a:gd name="T8" fmla="*/ 99 w 203"/>
              <a:gd name="T9" fmla="*/ 249 h 297"/>
              <a:gd name="T10" fmla="*/ 118 w 203"/>
              <a:gd name="T11" fmla="*/ 246 h 297"/>
              <a:gd name="T12" fmla="*/ 131 w 203"/>
              <a:gd name="T13" fmla="*/ 236 h 297"/>
              <a:gd name="T14" fmla="*/ 140 w 203"/>
              <a:gd name="T15" fmla="*/ 219 h 297"/>
              <a:gd name="T16" fmla="*/ 143 w 203"/>
              <a:gd name="T17" fmla="*/ 199 h 297"/>
              <a:gd name="T18" fmla="*/ 140 w 203"/>
              <a:gd name="T19" fmla="*/ 175 h 297"/>
              <a:gd name="T20" fmla="*/ 131 w 203"/>
              <a:gd name="T21" fmla="*/ 159 h 297"/>
              <a:gd name="T22" fmla="*/ 118 w 203"/>
              <a:gd name="T23" fmla="*/ 149 h 297"/>
              <a:gd name="T24" fmla="*/ 99 w 203"/>
              <a:gd name="T25" fmla="*/ 144 h 297"/>
              <a:gd name="T26" fmla="*/ 88 w 203"/>
              <a:gd name="T27" fmla="*/ 146 h 297"/>
              <a:gd name="T28" fmla="*/ 79 w 203"/>
              <a:gd name="T29" fmla="*/ 149 h 297"/>
              <a:gd name="T30" fmla="*/ 71 w 203"/>
              <a:gd name="T31" fmla="*/ 155 h 297"/>
              <a:gd name="T32" fmla="*/ 60 w 203"/>
              <a:gd name="T33" fmla="*/ 163 h 297"/>
              <a:gd name="T34" fmla="*/ 31 w 203"/>
              <a:gd name="T35" fmla="*/ 0 h 297"/>
              <a:gd name="T36" fmla="*/ 192 w 203"/>
              <a:gd name="T37" fmla="*/ 50 h 297"/>
              <a:gd name="T38" fmla="*/ 60 w 203"/>
              <a:gd name="T39" fmla="*/ 113 h 297"/>
              <a:gd name="T40" fmla="*/ 73 w 203"/>
              <a:gd name="T41" fmla="*/ 106 h 297"/>
              <a:gd name="T42" fmla="*/ 85 w 203"/>
              <a:gd name="T43" fmla="*/ 100 h 297"/>
              <a:gd name="T44" fmla="*/ 100 w 203"/>
              <a:gd name="T45" fmla="*/ 97 h 297"/>
              <a:gd name="T46" fmla="*/ 113 w 203"/>
              <a:gd name="T47" fmla="*/ 96 h 297"/>
              <a:gd name="T48" fmla="*/ 132 w 203"/>
              <a:gd name="T49" fmla="*/ 97 h 297"/>
              <a:gd name="T50" fmla="*/ 150 w 203"/>
              <a:gd name="T51" fmla="*/ 103 h 297"/>
              <a:gd name="T52" fmla="*/ 165 w 203"/>
              <a:gd name="T53" fmla="*/ 112 h 297"/>
              <a:gd name="T54" fmla="*/ 178 w 203"/>
              <a:gd name="T55" fmla="*/ 122 h 297"/>
              <a:gd name="T56" fmla="*/ 189 w 203"/>
              <a:gd name="T57" fmla="*/ 137 h 297"/>
              <a:gd name="T58" fmla="*/ 196 w 203"/>
              <a:gd name="T59" fmla="*/ 152 h 297"/>
              <a:gd name="T60" fmla="*/ 202 w 203"/>
              <a:gd name="T61" fmla="*/ 171 h 297"/>
              <a:gd name="T62" fmla="*/ 203 w 203"/>
              <a:gd name="T63" fmla="*/ 191 h 297"/>
              <a:gd name="T64" fmla="*/ 202 w 203"/>
              <a:gd name="T65" fmla="*/ 206 h 297"/>
              <a:gd name="T66" fmla="*/ 200 w 203"/>
              <a:gd name="T67" fmla="*/ 221 h 297"/>
              <a:gd name="T68" fmla="*/ 196 w 203"/>
              <a:gd name="T69" fmla="*/ 234 h 297"/>
              <a:gd name="T70" fmla="*/ 190 w 203"/>
              <a:gd name="T71" fmla="*/ 246 h 297"/>
              <a:gd name="T72" fmla="*/ 174 w 203"/>
              <a:gd name="T73" fmla="*/ 268 h 297"/>
              <a:gd name="T74" fmla="*/ 153 w 203"/>
              <a:gd name="T75" fmla="*/ 284 h 297"/>
              <a:gd name="T76" fmla="*/ 141 w 203"/>
              <a:gd name="T77" fmla="*/ 290 h 297"/>
              <a:gd name="T78" fmla="*/ 128 w 203"/>
              <a:gd name="T79" fmla="*/ 294 h 297"/>
              <a:gd name="T80" fmla="*/ 113 w 203"/>
              <a:gd name="T81" fmla="*/ 296 h 297"/>
              <a:gd name="T82" fmla="*/ 99 w 203"/>
              <a:gd name="T83" fmla="*/ 297 h 297"/>
              <a:gd name="T84" fmla="*/ 85 w 203"/>
              <a:gd name="T85" fmla="*/ 296 h 297"/>
              <a:gd name="T86" fmla="*/ 72 w 203"/>
              <a:gd name="T87" fmla="*/ 294 h 297"/>
              <a:gd name="T88" fmla="*/ 60 w 203"/>
              <a:gd name="T89" fmla="*/ 291 h 297"/>
              <a:gd name="T90" fmla="*/ 48 w 203"/>
              <a:gd name="T91" fmla="*/ 287 h 297"/>
              <a:gd name="T92" fmla="*/ 29 w 203"/>
              <a:gd name="T93" fmla="*/ 275 h 297"/>
              <a:gd name="T94" fmla="*/ 16 w 203"/>
              <a:gd name="T95" fmla="*/ 259 h 297"/>
              <a:gd name="T96" fmla="*/ 10 w 203"/>
              <a:gd name="T97" fmla="*/ 249 h 297"/>
              <a:gd name="T98" fmla="*/ 7 w 203"/>
              <a:gd name="T99" fmla="*/ 240 h 297"/>
              <a:gd name="T100" fmla="*/ 4 w 203"/>
              <a:gd name="T101" fmla="*/ 230 h 297"/>
              <a:gd name="T102" fmla="*/ 0 w 203"/>
              <a:gd name="T103" fmla="*/ 213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3" h="297">
                <a:moveTo>
                  <a:pt x="1" y="212"/>
                </a:moveTo>
                <a:lnTo>
                  <a:pt x="56" y="212"/>
                </a:lnTo>
                <a:lnTo>
                  <a:pt x="59" y="221"/>
                </a:lnTo>
                <a:lnTo>
                  <a:pt x="63" y="228"/>
                </a:lnTo>
                <a:lnTo>
                  <a:pt x="68" y="234"/>
                </a:lnTo>
                <a:lnTo>
                  <a:pt x="72" y="240"/>
                </a:lnTo>
                <a:lnTo>
                  <a:pt x="78" y="244"/>
                </a:lnTo>
                <a:lnTo>
                  <a:pt x="84" y="246"/>
                </a:lnTo>
                <a:lnTo>
                  <a:pt x="91" y="249"/>
                </a:lnTo>
                <a:lnTo>
                  <a:pt x="99" y="249"/>
                </a:lnTo>
                <a:lnTo>
                  <a:pt x="109" y="247"/>
                </a:lnTo>
                <a:lnTo>
                  <a:pt x="118" y="246"/>
                </a:lnTo>
                <a:lnTo>
                  <a:pt x="125" y="241"/>
                </a:lnTo>
                <a:lnTo>
                  <a:pt x="131" y="236"/>
                </a:lnTo>
                <a:lnTo>
                  <a:pt x="135" y="228"/>
                </a:lnTo>
                <a:lnTo>
                  <a:pt x="140" y="219"/>
                </a:lnTo>
                <a:lnTo>
                  <a:pt x="141" y="209"/>
                </a:lnTo>
                <a:lnTo>
                  <a:pt x="143" y="199"/>
                </a:lnTo>
                <a:lnTo>
                  <a:pt x="141" y="187"/>
                </a:lnTo>
                <a:lnTo>
                  <a:pt x="140" y="175"/>
                </a:lnTo>
                <a:lnTo>
                  <a:pt x="135" y="166"/>
                </a:lnTo>
                <a:lnTo>
                  <a:pt x="131" y="159"/>
                </a:lnTo>
                <a:lnTo>
                  <a:pt x="125" y="153"/>
                </a:lnTo>
                <a:lnTo>
                  <a:pt x="118" y="149"/>
                </a:lnTo>
                <a:lnTo>
                  <a:pt x="109" y="146"/>
                </a:lnTo>
                <a:lnTo>
                  <a:pt x="99" y="144"/>
                </a:lnTo>
                <a:lnTo>
                  <a:pt x="93" y="144"/>
                </a:lnTo>
                <a:lnTo>
                  <a:pt x="88" y="146"/>
                </a:lnTo>
                <a:lnTo>
                  <a:pt x="84" y="147"/>
                </a:lnTo>
                <a:lnTo>
                  <a:pt x="79" y="149"/>
                </a:lnTo>
                <a:lnTo>
                  <a:pt x="75" y="152"/>
                </a:lnTo>
                <a:lnTo>
                  <a:pt x="71" y="155"/>
                </a:lnTo>
                <a:lnTo>
                  <a:pt x="65" y="159"/>
                </a:lnTo>
                <a:lnTo>
                  <a:pt x="60" y="163"/>
                </a:lnTo>
                <a:lnTo>
                  <a:pt x="10" y="162"/>
                </a:lnTo>
                <a:lnTo>
                  <a:pt x="31" y="0"/>
                </a:lnTo>
                <a:lnTo>
                  <a:pt x="192" y="0"/>
                </a:lnTo>
                <a:lnTo>
                  <a:pt x="192" y="50"/>
                </a:lnTo>
                <a:lnTo>
                  <a:pt x="71" y="50"/>
                </a:lnTo>
                <a:lnTo>
                  <a:pt x="60" y="113"/>
                </a:lnTo>
                <a:lnTo>
                  <a:pt x="66" y="109"/>
                </a:lnTo>
                <a:lnTo>
                  <a:pt x="73" y="106"/>
                </a:lnTo>
                <a:lnTo>
                  <a:pt x="79" y="103"/>
                </a:lnTo>
                <a:lnTo>
                  <a:pt x="85" y="100"/>
                </a:lnTo>
                <a:lnTo>
                  <a:pt x="93" y="99"/>
                </a:lnTo>
                <a:lnTo>
                  <a:pt x="100" y="97"/>
                </a:lnTo>
                <a:lnTo>
                  <a:pt x="106" y="96"/>
                </a:lnTo>
                <a:lnTo>
                  <a:pt x="113" y="96"/>
                </a:lnTo>
                <a:lnTo>
                  <a:pt x="124" y="96"/>
                </a:lnTo>
                <a:lnTo>
                  <a:pt x="132" y="97"/>
                </a:lnTo>
                <a:lnTo>
                  <a:pt x="141" y="100"/>
                </a:lnTo>
                <a:lnTo>
                  <a:pt x="150" y="103"/>
                </a:lnTo>
                <a:lnTo>
                  <a:pt x="158" y="108"/>
                </a:lnTo>
                <a:lnTo>
                  <a:pt x="165" y="112"/>
                </a:lnTo>
                <a:lnTo>
                  <a:pt x="172" y="116"/>
                </a:lnTo>
                <a:lnTo>
                  <a:pt x="178" y="122"/>
                </a:lnTo>
                <a:lnTo>
                  <a:pt x="184" y="130"/>
                </a:lnTo>
                <a:lnTo>
                  <a:pt x="189" y="137"/>
                </a:lnTo>
                <a:lnTo>
                  <a:pt x="193" y="144"/>
                </a:lnTo>
                <a:lnTo>
                  <a:pt x="196" y="152"/>
                </a:lnTo>
                <a:lnTo>
                  <a:pt x="199" y="161"/>
                </a:lnTo>
                <a:lnTo>
                  <a:pt x="202" y="171"/>
                </a:lnTo>
                <a:lnTo>
                  <a:pt x="203" y="181"/>
                </a:lnTo>
                <a:lnTo>
                  <a:pt x="203" y="191"/>
                </a:lnTo>
                <a:lnTo>
                  <a:pt x="203" y="199"/>
                </a:lnTo>
                <a:lnTo>
                  <a:pt x="202" y="206"/>
                </a:lnTo>
                <a:lnTo>
                  <a:pt x="202" y="213"/>
                </a:lnTo>
                <a:lnTo>
                  <a:pt x="200" y="221"/>
                </a:lnTo>
                <a:lnTo>
                  <a:pt x="197" y="228"/>
                </a:lnTo>
                <a:lnTo>
                  <a:pt x="196" y="234"/>
                </a:lnTo>
                <a:lnTo>
                  <a:pt x="193" y="240"/>
                </a:lnTo>
                <a:lnTo>
                  <a:pt x="190" y="246"/>
                </a:lnTo>
                <a:lnTo>
                  <a:pt x="183" y="258"/>
                </a:lnTo>
                <a:lnTo>
                  <a:pt x="174" y="268"/>
                </a:lnTo>
                <a:lnTo>
                  <a:pt x="163" y="277"/>
                </a:lnTo>
                <a:lnTo>
                  <a:pt x="153" y="284"/>
                </a:lnTo>
                <a:lnTo>
                  <a:pt x="147" y="287"/>
                </a:lnTo>
                <a:lnTo>
                  <a:pt x="141" y="290"/>
                </a:lnTo>
                <a:lnTo>
                  <a:pt x="135" y="291"/>
                </a:lnTo>
                <a:lnTo>
                  <a:pt x="128" y="294"/>
                </a:lnTo>
                <a:lnTo>
                  <a:pt x="121" y="296"/>
                </a:lnTo>
                <a:lnTo>
                  <a:pt x="113" y="296"/>
                </a:lnTo>
                <a:lnTo>
                  <a:pt x="106" y="297"/>
                </a:lnTo>
                <a:lnTo>
                  <a:pt x="99" y="297"/>
                </a:lnTo>
                <a:lnTo>
                  <a:pt x="93" y="297"/>
                </a:lnTo>
                <a:lnTo>
                  <a:pt x="85" y="296"/>
                </a:lnTo>
                <a:lnTo>
                  <a:pt x="79" y="296"/>
                </a:lnTo>
                <a:lnTo>
                  <a:pt x="72" y="294"/>
                </a:lnTo>
                <a:lnTo>
                  <a:pt x="66" y="293"/>
                </a:lnTo>
                <a:lnTo>
                  <a:pt x="60" y="291"/>
                </a:lnTo>
                <a:lnTo>
                  <a:pt x="54" y="288"/>
                </a:lnTo>
                <a:lnTo>
                  <a:pt x="48" y="287"/>
                </a:lnTo>
                <a:lnTo>
                  <a:pt x="38" y="281"/>
                </a:lnTo>
                <a:lnTo>
                  <a:pt x="29" y="275"/>
                </a:lnTo>
                <a:lnTo>
                  <a:pt x="22" y="268"/>
                </a:lnTo>
                <a:lnTo>
                  <a:pt x="16" y="259"/>
                </a:lnTo>
                <a:lnTo>
                  <a:pt x="13" y="253"/>
                </a:lnTo>
                <a:lnTo>
                  <a:pt x="10" y="249"/>
                </a:lnTo>
                <a:lnTo>
                  <a:pt x="9" y="244"/>
                </a:lnTo>
                <a:lnTo>
                  <a:pt x="7" y="240"/>
                </a:lnTo>
                <a:lnTo>
                  <a:pt x="6" y="236"/>
                </a:lnTo>
                <a:lnTo>
                  <a:pt x="4" y="230"/>
                </a:lnTo>
                <a:lnTo>
                  <a:pt x="1" y="222"/>
                </a:lnTo>
                <a:lnTo>
                  <a:pt x="0" y="213"/>
                </a:lnTo>
                <a:lnTo>
                  <a:pt x="1" y="2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098" name="Freeform 10"/>
          <p:cNvSpPr>
            <a:spLocks/>
          </p:cNvSpPr>
          <p:nvPr/>
        </p:nvSpPr>
        <p:spPr bwMode="auto">
          <a:xfrm>
            <a:off x="6662738" y="1766888"/>
            <a:ext cx="68262" cy="153987"/>
          </a:xfrm>
          <a:custGeom>
            <a:avLst/>
            <a:gdLst>
              <a:gd name="T0" fmla="*/ 1 w 127"/>
              <a:gd name="T1" fmla="*/ 49 h 291"/>
              <a:gd name="T2" fmla="*/ 12 w 127"/>
              <a:gd name="T3" fmla="*/ 49 h 291"/>
              <a:gd name="T4" fmla="*/ 24 w 127"/>
              <a:gd name="T5" fmla="*/ 47 h 291"/>
              <a:gd name="T6" fmla="*/ 32 w 127"/>
              <a:gd name="T7" fmla="*/ 47 h 291"/>
              <a:gd name="T8" fmla="*/ 40 w 127"/>
              <a:gd name="T9" fmla="*/ 46 h 291"/>
              <a:gd name="T10" fmla="*/ 47 w 127"/>
              <a:gd name="T11" fmla="*/ 44 h 291"/>
              <a:gd name="T12" fmla="*/ 53 w 127"/>
              <a:gd name="T13" fmla="*/ 41 h 291"/>
              <a:gd name="T14" fmla="*/ 61 w 127"/>
              <a:gd name="T15" fmla="*/ 37 h 291"/>
              <a:gd name="T16" fmla="*/ 65 w 127"/>
              <a:gd name="T17" fmla="*/ 33 h 291"/>
              <a:gd name="T18" fmla="*/ 69 w 127"/>
              <a:gd name="T19" fmla="*/ 27 h 291"/>
              <a:gd name="T20" fmla="*/ 74 w 127"/>
              <a:gd name="T21" fmla="*/ 19 h 291"/>
              <a:gd name="T22" fmla="*/ 77 w 127"/>
              <a:gd name="T23" fmla="*/ 11 h 291"/>
              <a:gd name="T24" fmla="*/ 80 w 127"/>
              <a:gd name="T25" fmla="*/ 0 h 291"/>
              <a:gd name="T26" fmla="*/ 127 w 127"/>
              <a:gd name="T27" fmla="*/ 0 h 291"/>
              <a:gd name="T28" fmla="*/ 127 w 127"/>
              <a:gd name="T29" fmla="*/ 291 h 291"/>
              <a:gd name="T30" fmla="*/ 68 w 127"/>
              <a:gd name="T31" fmla="*/ 291 h 291"/>
              <a:gd name="T32" fmla="*/ 68 w 127"/>
              <a:gd name="T33" fmla="*/ 90 h 291"/>
              <a:gd name="T34" fmla="*/ 0 w 127"/>
              <a:gd name="T35" fmla="*/ 90 h 291"/>
              <a:gd name="T36" fmla="*/ 1 w 127"/>
              <a:gd name="T37" fmla="*/ 49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291">
                <a:moveTo>
                  <a:pt x="1" y="49"/>
                </a:moveTo>
                <a:lnTo>
                  <a:pt x="12" y="49"/>
                </a:lnTo>
                <a:lnTo>
                  <a:pt x="24" y="47"/>
                </a:lnTo>
                <a:lnTo>
                  <a:pt x="32" y="47"/>
                </a:lnTo>
                <a:lnTo>
                  <a:pt x="40" y="46"/>
                </a:lnTo>
                <a:lnTo>
                  <a:pt x="47" y="44"/>
                </a:lnTo>
                <a:lnTo>
                  <a:pt x="53" y="41"/>
                </a:lnTo>
                <a:lnTo>
                  <a:pt x="61" y="37"/>
                </a:lnTo>
                <a:lnTo>
                  <a:pt x="65" y="33"/>
                </a:lnTo>
                <a:lnTo>
                  <a:pt x="69" y="27"/>
                </a:lnTo>
                <a:lnTo>
                  <a:pt x="74" y="19"/>
                </a:lnTo>
                <a:lnTo>
                  <a:pt x="77" y="11"/>
                </a:lnTo>
                <a:lnTo>
                  <a:pt x="80" y="0"/>
                </a:lnTo>
                <a:lnTo>
                  <a:pt x="127" y="0"/>
                </a:lnTo>
                <a:lnTo>
                  <a:pt x="127" y="291"/>
                </a:lnTo>
                <a:lnTo>
                  <a:pt x="68" y="291"/>
                </a:lnTo>
                <a:lnTo>
                  <a:pt x="68" y="90"/>
                </a:lnTo>
                <a:lnTo>
                  <a:pt x="0" y="90"/>
                </a:lnTo>
                <a:lnTo>
                  <a:pt x="1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099" name="Rectangle 11"/>
          <p:cNvSpPr>
            <a:spLocks noChangeArrowheads="1"/>
          </p:cNvSpPr>
          <p:nvPr/>
        </p:nvSpPr>
        <p:spPr bwMode="auto">
          <a:xfrm>
            <a:off x="6780213" y="1889125"/>
            <a:ext cx="33337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100" name="Freeform 12"/>
          <p:cNvSpPr>
            <a:spLocks/>
          </p:cNvSpPr>
          <p:nvPr/>
        </p:nvSpPr>
        <p:spPr bwMode="auto">
          <a:xfrm>
            <a:off x="6834188" y="1763713"/>
            <a:ext cx="103187" cy="157162"/>
          </a:xfrm>
          <a:custGeom>
            <a:avLst/>
            <a:gdLst>
              <a:gd name="T0" fmla="*/ 0 w 197"/>
              <a:gd name="T1" fmla="*/ 290 h 298"/>
              <a:gd name="T2" fmla="*/ 1 w 197"/>
              <a:gd name="T3" fmla="*/ 272 h 298"/>
              <a:gd name="T4" fmla="*/ 6 w 197"/>
              <a:gd name="T5" fmla="*/ 256 h 298"/>
              <a:gd name="T6" fmla="*/ 12 w 197"/>
              <a:gd name="T7" fmla="*/ 241 h 298"/>
              <a:gd name="T8" fmla="*/ 20 w 197"/>
              <a:gd name="T9" fmla="*/ 226 h 298"/>
              <a:gd name="T10" fmla="*/ 32 w 197"/>
              <a:gd name="T11" fmla="*/ 213 h 298"/>
              <a:gd name="T12" fmla="*/ 45 w 197"/>
              <a:gd name="T13" fmla="*/ 200 h 298"/>
              <a:gd name="T14" fmla="*/ 62 w 197"/>
              <a:gd name="T15" fmla="*/ 187 h 298"/>
              <a:gd name="T16" fmla="*/ 79 w 197"/>
              <a:gd name="T17" fmla="*/ 172 h 298"/>
              <a:gd name="T18" fmla="*/ 94 w 197"/>
              <a:gd name="T19" fmla="*/ 159 h 298"/>
              <a:gd name="T20" fmla="*/ 107 w 197"/>
              <a:gd name="T21" fmla="*/ 147 h 298"/>
              <a:gd name="T22" fmla="*/ 116 w 197"/>
              <a:gd name="T23" fmla="*/ 138 h 298"/>
              <a:gd name="T24" fmla="*/ 128 w 197"/>
              <a:gd name="T25" fmla="*/ 125 h 298"/>
              <a:gd name="T26" fmla="*/ 135 w 197"/>
              <a:gd name="T27" fmla="*/ 104 h 298"/>
              <a:gd name="T28" fmla="*/ 135 w 197"/>
              <a:gd name="T29" fmla="*/ 82 h 298"/>
              <a:gd name="T30" fmla="*/ 131 w 197"/>
              <a:gd name="T31" fmla="*/ 66 h 298"/>
              <a:gd name="T32" fmla="*/ 121 w 197"/>
              <a:gd name="T33" fmla="*/ 56 h 298"/>
              <a:gd name="T34" fmla="*/ 107 w 197"/>
              <a:gd name="T35" fmla="*/ 50 h 298"/>
              <a:gd name="T36" fmla="*/ 93 w 197"/>
              <a:gd name="T37" fmla="*/ 48 h 298"/>
              <a:gd name="T38" fmla="*/ 81 w 197"/>
              <a:gd name="T39" fmla="*/ 53 h 298"/>
              <a:gd name="T40" fmla="*/ 72 w 197"/>
              <a:gd name="T41" fmla="*/ 59 h 298"/>
              <a:gd name="T42" fmla="*/ 66 w 197"/>
              <a:gd name="T43" fmla="*/ 68 h 298"/>
              <a:gd name="T44" fmla="*/ 62 w 197"/>
              <a:gd name="T45" fmla="*/ 81 h 298"/>
              <a:gd name="T46" fmla="*/ 57 w 197"/>
              <a:gd name="T47" fmla="*/ 98 h 298"/>
              <a:gd name="T48" fmla="*/ 1 w 197"/>
              <a:gd name="T49" fmla="*/ 109 h 298"/>
              <a:gd name="T50" fmla="*/ 1 w 197"/>
              <a:gd name="T51" fmla="*/ 94 h 298"/>
              <a:gd name="T52" fmla="*/ 3 w 197"/>
              <a:gd name="T53" fmla="*/ 81 h 298"/>
              <a:gd name="T54" fmla="*/ 6 w 197"/>
              <a:gd name="T55" fmla="*/ 70 h 298"/>
              <a:gd name="T56" fmla="*/ 7 w 197"/>
              <a:gd name="T57" fmla="*/ 60 h 298"/>
              <a:gd name="T58" fmla="*/ 16 w 197"/>
              <a:gd name="T59" fmla="*/ 43 h 298"/>
              <a:gd name="T60" fmla="*/ 28 w 197"/>
              <a:gd name="T61" fmla="*/ 26 h 298"/>
              <a:gd name="T62" fmla="*/ 42 w 197"/>
              <a:gd name="T63" fmla="*/ 15 h 298"/>
              <a:gd name="T64" fmla="*/ 59 w 197"/>
              <a:gd name="T65" fmla="*/ 6 h 298"/>
              <a:gd name="T66" fmla="*/ 78 w 197"/>
              <a:gd name="T67" fmla="*/ 1 h 298"/>
              <a:gd name="T68" fmla="*/ 99 w 197"/>
              <a:gd name="T69" fmla="*/ 0 h 298"/>
              <a:gd name="T70" fmla="*/ 119 w 197"/>
              <a:gd name="T71" fmla="*/ 1 h 298"/>
              <a:gd name="T72" fmla="*/ 138 w 197"/>
              <a:gd name="T73" fmla="*/ 7 h 298"/>
              <a:gd name="T74" fmla="*/ 156 w 197"/>
              <a:gd name="T75" fmla="*/ 16 h 298"/>
              <a:gd name="T76" fmla="*/ 169 w 197"/>
              <a:gd name="T77" fmla="*/ 26 h 298"/>
              <a:gd name="T78" fmla="*/ 181 w 197"/>
              <a:gd name="T79" fmla="*/ 41 h 298"/>
              <a:gd name="T80" fmla="*/ 190 w 197"/>
              <a:gd name="T81" fmla="*/ 56 h 298"/>
              <a:gd name="T82" fmla="*/ 196 w 197"/>
              <a:gd name="T83" fmla="*/ 75 h 298"/>
              <a:gd name="T84" fmla="*/ 197 w 197"/>
              <a:gd name="T85" fmla="*/ 95 h 298"/>
              <a:gd name="T86" fmla="*/ 196 w 197"/>
              <a:gd name="T87" fmla="*/ 110 h 298"/>
              <a:gd name="T88" fmla="*/ 194 w 197"/>
              <a:gd name="T89" fmla="*/ 122 h 298"/>
              <a:gd name="T90" fmla="*/ 190 w 197"/>
              <a:gd name="T91" fmla="*/ 134 h 298"/>
              <a:gd name="T92" fmla="*/ 186 w 197"/>
              <a:gd name="T93" fmla="*/ 144 h 298"/>
              <a:gd name="T94" fmla="*/ 171 w 197"/>
              <a:gd name="T95" fmla="*/ 163 h 298"/>
              <a:gd name="T96" fmla="*/ 150 w 197"/>
              <a:gd name="T97" fmla="*/ 182 h 298"/>
              <a:gd name="T98" fmla="*/ 138 w 197"/>
              <a:gd name="T99" fmla="*/ 191 h 298"/>
              <a:gd name="T100" fmla="*/ 128 w 197"/>
              <a:gd name="T101" fmla="*/ 200 h 298"/>
              <a:gd name="T102" fmla="*/ 116 w 197"/>
              <a:gd name="T103" fmla="*/ 209 h 298"/>
              <a:gd name="T104" fmla="*/ 106 w 197"/>
              <a:gd name="T105" fmla="*/ 216 h 298"/>
              <a:gd name="T106" fmla="*/ 87 w 197"/>
              <a:gd name="T107" fmla="*/ 232 h 298"/>
              <a:gd name="T108" fmla="*/ 71 w 197"/>
              <a:gd name="T109" fmla="*/ 248 h 298"/>
              <a:gd name="T110" fmla="*/ 196 w 197"/>
              <a:gd name="T111" fmla="*/ 29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7" h="298">
                <a:moveTo>
                  <a:pt x="0" y="298"/>
                </a:moveTo>
                <a:lnTo>
                  <a:pt x="0" y="290"/>
                </a:lnTo>
                <a:lnTo>
                  <a:pt x="1" y="281"/>
                </a:lnTo>
                <a:lnTo>
                  <a:pt x="1" y="272"/>
                </a:lnTo>
                <a:lnTo>
                  <a:pt x="4" y="263"/>
                </a:lnTo>
                <a:lnTo>
                  <a:pt x="6" y="256"/>
                </a:lnTo>
                <a:lnTo>
                  <a:pt x="9" y="248"/>
                </a:lnTo>
                <a:lnTo>
                  <a:pt x="12" y="241"/>
                </a:lnTo>
                <a:lnTo>
                  <a:pt x="16" y="234"/>
                </a:lnTo>
                <a:lnTo>
                  <a:pt x="20" y="226"/>
                </a:lnTo>
                <a:lnTo>
                  <a:pt x="26" y="220"/>
                </a:lnTo>
                <a:lnTo>
                  <a:pt x="32" y="213"/>
                </a:lnTo>
                <a:lnTo>
                  <a:pt x="40" y="206"/>
                </a:lnTo>
                <a:lnTo>
                  <a:pt x="45" y="200"/>
                </a:lnTo>
                <a:lnTo>
                  <a:pt x="54" y="193"/>
                </a:lnTo>
                <a:lnTo>
                  <a:pt x="62" y="187"/>
                </a:lnTo>
                <a:lnTo>
                  <a:pt x="71" y="179"/>
                </a:lnTo>
                <a:lnTo>
                  <a:pt x="79" y="172"/>
                </a:lnTo>
                <a:lnTo>
                  <a:pt x="87" y="166"/>
                </a:lnTo>
                <a:lnTo>
                  <a:pt x="94" y="159"/>
                </a:lnTo>
                <a:lnTo>
                  <a:pt x="102" y="153"/>
                </a:lnTo>
                <a:lnTo>
                  <a:pt x="107" y="147"/>
                </a:lnTo>
                <a:lnTo>
                  <a:pt x="112" y="143"/>
                </a:lnTo>
                <a:lnTo>
                  <a:pt x="116" y="138"/>
                </a:lnTo>
                <a:lnTo>
                  <a:pt x="121" y="134"/>
                </a:lnTo>
                <a:lnTo>
                  <a:pt x="128" y="125"/>
                </a:lnTo>
                <a:lnTo>
                  <a:pt x="133" y="115"/>
                </a:lnTo>
                <a:lnTo>
                  <a:pt x="135" y="104"/>
                </a:lnTo>
                <a:lnTo>
                  <a:pt x="137" y="93"/>
                </a:lnTo>
                <a:lnTo>
                  <a:pt x="135" y="82"/>
                </a:lnTo>
                <a:lnTo>
                  <a:pt x="134" y="73"/>
                </a:lnTo>
                <a:lnTo>
                  <a:pt x="131" y="66"/>
                </a:lnTo>
                <a:lnTo>
                  <a:pt x="127" y="60"/>
                </a:lnTo>
                <a:lnTo>
                  <a:pt x="121" y="56"/>
                </a:lnTo>
                <a:lnTo>
                  <a:pt x="115" y="51"/>
                </a:lnTo>
                <a:lnTo>
                  <a:pt x="107" y="50"/>
                </a:lnTo>
                <a:lnTo>
                  <a:pt x="99" y="48"/>
                </a:lnTo>
                <a:lnTo>
                  <a:pt x="93" y="48"/>
                </a:lnTo>
                <a:lnTo>
                  <a:pt x="87" y="50"/>
                </a:lnTo>
                <a:lnTo>
                  <a:pt x="81" y="53"/>
                </a:lnTo>
                <a:lnTo>
                  <a:pt x="76" y="54"/>
                </a:lnTo>
                <a:lnTo>
                  <a:pt x="72" y="59"/>
                </a:lnTo>
                <a:lnTo>
                  <a:pt x="69" y="63"/>
                </a:lnTo>
                <a:lnTo>
                  <a:pt x="66" y="68"/>
                </a:lnTo>
                <a:lnTo>
                  <a:pt x="63" y="73"/>
                </a:lnTo>
                <a:lnTo>
                  <a:pt x="62" y="81"/>
                </a:lnTo>
                <a:lnTo>
                  <a:pt x="59" y="88"/>
                </a:lnTo>
                <a:lnTo>
                  <a:pt x="57" y="98"/>
                </a:lnTo>
                <a:lnTo>
                  <a:pt x="57" y="109"/>
                </a:lnTo>
                <a:lnTo>
                  <a:pt x="1" y="109"/>
                </a:lnTo>
                <a:lnTo>
                  <a:pt x="1" y="101"/>
                </a:lnTo>
                <a:lnTo>
                  <a:pt x="1" y="94"/>
                </a:lnTo>
                <a:lnTo>
                  <a:pt x="3" y="88"/>
                </a:lnTo>
                <a:lnTo>
                  <a:pt x="3" y="81"/>
                </a:lnTo>
                <a:lnTo>
                  <a:pt x="4" y="75"/>
                </a:lnTo>
                <a:lnTo>
                  <a:pt x="6" y="70"/>
                </a:lnTo>
                <a:lnTo>
                  <a:pt x="6" y="65"/>
                </a:lnTo>
                <a:lnTo>
                  <a:pt x="7" y="60"/>
                </a:lnTo>
                <a:lnTo>
                  <a:pt x="12" y="51"/>
                </a:lnTo>
                <a:lnTo>
                  <a:pt x="16" y="43"/>
                </a:lnTo>
                <a:lnTo>
                  <a:pt x="22" y="34"/>
                </a:lnTo>
                <a:lnTo>
                  <a:pt x="28" y="26"/>
                </a:lnTo>
                <a:lnTo>
                  <a:pt x="35" y="20"/>
                </a:lnTo>
                <a:lnTo>
                  <a:pt x="42" y="15"/>
                </a:lnTo>
                <a:lnTo>
                  <a:pt x="50" y="10"/>
                </a:lnTo>
                <a:lnTo>
                  <a:pt x="59" y="6"/>
                </a:lnTo>
                <a:lnTo>
                  <a:pt x="69" y="4"/>
                </a:lnTo>
                <a:lnTo>
                  <a:pt x="78" y="1"/>
                </a:lnTo>
                <a:lnTo>
                  <a:pt x="88" y="0"/>
                </a:lnTo>
                <a:lnTo>
                  <a:pt x="99" y="0"/>
                </a:lnTo>
                <a:lnTo>
                  <a:pt x="109" y="0"/>
                </a:lnTo>
                <a:lnTo>
                  <a:pt x="119" y="1"/>
                </a:lnTo>
                <a:lnTo>
                  <a:pt x="130" y="4"/>
                </a:lnTo>
                <a:lnTo>
                  <a:pt x="138" y="7"/>
                </a:lnTo>
                <a:lnTo>
                  <a:pt x="147" y="12"/>
                </a:lnTo>
                <a:lnTo>
                  <a:pt x="156" y="16"/>
                </a:lnTo>
                <a:lnTo>
                  <a:pt x="164" y="20"/>
                </a:lnTo>
                <a:lnTo>
                  <a:pt x="169" y="26"/>
                </a:lnTo>
                <a:lnTo>
                  <a:pt x="175" y="34"/>
                </a:lnTo>
                <a:lnTo>
                  <a:pt x="181" y="41"/>
                </a:lnTo>
                <a:lnTo>
                  <a:pt x="186" y="48"/>
                </a:lnTo>
                <a:lnTo>
                  <a:pt x="190" y="56"/>
                </a:lnTo>
                <a:lnTo>
                  <a:pt x="193" y="65"/>
                </a:lnTo>
                <a:lnTo>
                  <a:pt x="196" y="75"/>
                </a:lnTo>
                <a:lnTo>
                  <a:pt x="197" y="85"/>
                </a:lnTo>
                <a:lnTo>
                  <a:pt x="197" y="95"/>
                </a:lnTo>
                <a:lnTo>
                  <a:pt x="197" y="103"/>
                </a:lnTo>
                <a:lnTo>
                  <a:pt x="196" y="110"/>
                </a:lnTo>
                <a:lnTo>
                  <a:pt x="196" y="116"/>
                </a:lnTo>
                <a:lnTo>
                  <a:pt x="194" y="122"/>
                </a:lnTo>
                <a:lnTo>
                  <a:pt x="193" y="128"/>
                </a:lnTo>
                <a:lnTo>
                  <a:pt x="190" y="134"/>
                </a:lnTo>
                <a:lnTo>
                  <a:pt x="189" y="140"/>
                </a:lnTo>
                <a:lnTo>
                  <a:pt x="186" y="144"/>
                </a:lnTo>
                <a:lnTo>
                  <a:pt x="178" y="154"/>
                </a:lnTo>
                <a:lnTo>
                  <a:pt x="171" y="163"/>
                </a:lnTo>
                <a:lnTo>
                  <a:pt x="161" y="173"/>
                </a:lnTo>
                <a:lnTo>
                  <a:pt x="150" y="182"/>
                </a:lnTo>
                <a:lnTo>
                  <a:pt x="144" y="187"/>
                </a:lnTo>
                <a:lnTo>
                  <a:pt x="138" y="191"/>
                </a:lnTo>
                <a:lnTo>
                  <a:pt x="133" y="195"/>
                </a:lnTo>
                <a:lnTo>
                  <a:pt x="128" y="200"/>
                </a:lnTo>
                <a:lnTo>
                  <a:pt x="122" y="204"/>
                </a:lnTo>
                <a:lnTo>
                  <a:pt x="116" y="209"/>
                </a:lnTo>
                <a:lnTo>
                  <a:pt x="110" y="212"/>
                </a:lnTo>
                <a:lnTo>
                  <a:pt x="106" y="216"/>
                </a:lnTo>
                <a:lnTo>
                  <a:pt x="96" y="223"/>
                </a:lnTo>
                <a:lnTo>
                  <a:pt x="87" y="232"/>
                </a:lnTo>
                <a:lnTo>
                  <a:pt x="78" y="241"/>
                </a:lnTo>
                <a:lnTo>
                  <a:pt x="71" y="248"/>
                </a:lnTo>
                <a:lnTo>
                  <a:pt x="196" y="248"/>
                </a:lnTo>
                <a:lnTo>
                  <a:pt x="196" y="298"/>
                </a:lnTo>
                <a:lnTo>
                  <a:pt x="0" y="2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101" name="Freeform 13"/>
          <p:cNvSpPr>
            <a:spLocks/>
          </p:cNvSpPr>
          <p:nvPr/>
        </p:nvSpPr>
        <p:spPr bwMode="auto">
          <a:xfrm>
            <a:off x="7820025" y="1766888"/>
            <a:ext cx="66675" cy="153987"/>
          </a:xfrm>
          <a:custGeom>
            <a:avLst/>
            <a:gdLst>
              <a:gd name="T0" fmla="*/ 1 w 126"/>
              <a:gd name="T1" fmla="*/ 49 h 291"/>
              <a:gd name="T2" fmla="*/ 11 w 126"/>
              <a:gd name="T3" fmla="*/ 49 h 291"/>
              <a:gd name="T4" fmla="*/ 23 w 126"/>
              <a:gd name="T5" fmla="*/ 47 h 291"/>
              <a:gd name="T6" fmla="*/ 32 w 126"/>
              <a:gd name="T7" fmla="*/ 47 h 291"/>
              <a:gd name="T8" fmla="*/ 39 w 126"/>
              <a:gd name="T9" fmla="*/ 46 h 291"/>
              <a:gd name="T10" fmla="*/ 47 w 126"/>
              <a:gd name="T11" fmla="*/ 44 h 291"/>
              <a:gd name="T12" fmla="*/ 53 w 126"/>
              <a:gd name="T13" fmla="*/ 41 h 291"/>
              <a:gd name="T14" fmla="*/ 60 w 126"/>
              <a:gd name="T15" fmla="*/ 37 h 291"/>
              <a:gd name="T16" fmla="*/ 64 w 126"/>
              <a:gd name="T17" fmla="*/ 33 h 291"/>
              <a:gd name="T18" fmla="*/ 69 w 126"/>
              <a:gd name="T19" fmla="*/ 27 h 291"/>
              <a:gd name="T20" fmla="*/ 73 w 126"/>
              <a:gd name="T21" fmla="*/ 19 h 291"/>
              <a:gd name="T22" fmla="*/ 76 w 126"/>
              <a:gd name="T23" fmla="*/ 11 h 291"/>
              <a:gd name="T24" fmla="*/ 79 w 126"/>
              <a:gd name="T25" fmla="*/ 0 h 291"/>
              <a:gd name="T26" fmla="*/ 126 w 126"/>
              <a:gd name="T27" fmla="*/ 0 h 291"/>
              <a:gd name="T28" fmla="*/ 126 w 126"/>
              <a:gd name="T29" fmla="*/ 291 h 291"/>
              <a:gd name="T30" fmla="*/ 67 w 126"/>
              <a:gd name="T31" fmla="*/ 291 h 291"/>
              <a:gd name="T32" fmla="*/ 67 w 126"/>
              <a:gd name="T33" fmla="*/ 90 h 291"/>
              <a:gd name="T34" fmla="*/ 0 w 126"/>
              <a:gd name="T35" fmla="*/ 90 h 291"/>
              <a:gd name="T36" fmla="*/ 1 w 126"/>
              <a:gd name="T37" fmla="*/ 49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6" h="291">
                <a:moveTo>
                  <a:pt x="1" y="49"/>
                </a:moveTo>
                <a:lnTo>
                  <a:pt x="11" y="49"/>
                </a:lnTo>
                <a:lnTo>
                  <a:pt x="23" y="47"/>
                </a:lnTo>
                <a:lnTo>
                  <a:pt x="32" y="47"/>
                </a:lnTo>
                <a:lnTo>
                  <a:pt x="39" y="46"/>
                </a:lnTo>
                <a:lnTo>
                  <a:pt x="47" y="44"/>
                </a:lnTo>
                <a:lnTo>
                  <a:pt x="53" y="41"/>
                </a:lnTo>
                <a:lnTo>
                  <a:pt x="60" y="37"/>
                </a:lnTo>
                <a:lnTo>
                  <a:pt x="64" y="33"/>
                </a:lnTo>
                <a:lnTo>
                  <a:pt x="69" y="27"/>
                </a:lnTo>
                <a:lnTo>
                  <a:pt x="73" y="19"/>
                </a:lnTo>
                <a:lnTo>
                  <a:pt x="76" y="11"/>
                </a:lnTo>
                <a:lnTo>
                  <a:pt x="79" y="0"/>
                </a:lnTo>
                <a:lnTo>
                  <a:pt x="126" y="0"/>
                </a:lnTo>
                <a:lnTo>
                  <a:pt x="126" y="291"/>
                </a:lnTo>
                <a:lnTo>
                  <a:pt x="67" y="291"/>
                </a:lnTo>
                <a:lnTo>
                  <a:pt x="67" y="90"/>
                </a:lnTo>
                <a:lnTo>
                  <a:pt x="0" y="90"/>
                </a:lnTo>
                <a:lnTo>
                  <a:pt x="1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102" name="Rectangle 14"/>
          <p:cNvSpPr>
            <a:spLocks noChangeArrowheads="1"/>
          </p:cNvSpPr>
          <p:nvPr/>
        </p:nvSpPr>
        <p:spPr bwMode="auto">
          <a:xfrm>
            <a:off x="7937500" y="1889125"/>
            <a:ext cx="33338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103" name="Freeform 15"/>
          <p:cNvSpPr>
            <a:spLocks/>
          </p:cNvSpPr>
          <p:nvPr/>
        </p:nvSpPr>
        <p:spPr bwMode="auto">
          <a:xfrm>
            <a:off x="7991475" y="1766888"/>
            <a:ext cx="109538" cy="153987"/>
          </a:xfrm>
          <a:custGeom>
            <a:avLst/>
            <a:gdLst>
              <a:gd name="T0" fmla="*/ 208 w 208"/>
              <a:gd name="T1" fmla="*/ 0 h 291"/>
              <a:gd name="T2" fmla="*/ 202 w 208"/>
              <a:gd name="T3" fmla="*/ 53 h 291"/>
              <a:gd name="T4" fmla="*/ 192 w 208"/>
              <a:gd name="T5" fmla="*/ 66 h 291"/>
              <a:gd name="T6" fmla="*/ 182 w 208"/>
              <a:gd name="T7" fmla="*/ 80 h 291"/>
              <a:gd name="T8" fmla="*/ 171 w 208"/>
              <a:gd name="T9" fmla="*/ 93 h 291"/>
              <a:gd name="T10" fmla="*/ 163 w 208"/>
              <a:gd name="T11" fmla="*/ 108 h 291"/>
              <a:gd name="T12" fmla="*/ 154 w 208"/>
              <a:gd name="T13" fmla="*/ 122 h 291"/>
              <a:gd name="T14" fmla="*/ 145 w 208"/>
              <a:gd name="T15" fmla="*/ 137 h 291"/>
              <a:gd name="T16" fmla="*/ 137 w 208"/>
              <a:gd name="T17" fmla="*/ 153 h 291"/>
              <a:gd name="T18" fmla="*/ 132 w 208"/>
              <a:gd name="T19" fmla="*/ 168 h 291"/>
              <a:gd name="T20" fmla="*/ 126 w 208"/>
              <a:gd name="T21" fmla="*/ 184 h 291"/>
              <a:gd name="T22" fmla="*/ 120 w 208"/>
              <a:gd name="T23" fmla="*/ 200 h 291"/>
              <a:gd name="T24" fmla="*/ 115 w 208"/>
              <a:gd name="T25" fmla="*/ 216 h 291"/>
              <a:gd name="T26" fmla="*/ 111 w 208"/>
              <a:gd name="T27" fmla="*/ 233 h 291"/>
              <a:gd name="T28" fmla="*/ 106 w 208"/>
              <a:gd name="T29" fmla="*/ 249 h 291"/>
              <a:gd name="T30" fmla="*/ 103 w 208"/>
              <a:gd name="T31" fmla="*/ 266 h 291"/>
              <a:gd name="T32" fmla="*/ 101 w 208"/>
              <a:gd name="T33" fmla="*/ 283 h 291"/>
              <a:gd name="T34" fmla="*/ 40 w 208"/>
              <a:gd name="T35" fmla="*/ 291 h 291"/>
              <a:gd name="T36" fmla="*/ 42 w 208"/>
              <a:gd name="T37" fmla="*/ 274 h 291"/>
              <a:gd name="T38" fmla="*/ 43 w 208"/>
              <a:gd name="T39" fmla="*/ 258 h 291"/>
              <a:gd name="T40" fmla="*/ 46 w 208"/>
              <a:gd name="T41" fmla="*/ 244 h 291"/>
              <a:gd name="T42" fmla="*/ 49 w 208"/>
              <a:gd name="T43" fmla="*/ 233 h 291"/>
              <a:gd name="T44" fmla="*/ 52 w 208"/>
              <a:gd name="T45" fmla="*/ 219 h 291"/>
              <a:gd name="T46" fmla="*/ 56 w 208"/>
              <a:gd name="T47" fmla="*/ 206 h 291"/>
              <a:gd name="T48" fmla="*/ 61 w 208"/>
              <a:gd name="T49" fmla="*/ 193 h 291"/>
              <a:gd name="T50" fmla="*/ 67 w 208"/>
              <a:gd name="T51" fmla="*/ 180 h 291"/>
              <a:gd name="T52" fmla="*/ 72 w 208"/>
              <a:gd name="T53" fmla="*/ 166 h 291"/>
              <a:gd name="T54" fmla="*/ 78 w 208"/>
              <a:gd name="T55" fmla="*/ 153 h 291"/>
              <a:gd name="T56" fmla="*/ 86 w 208"/>
              <a:gd name="T57" fmla="*/ 140 h 291"/>
              <a:gd name="T58" fmla="*/ 93 w 208"/>
              <a:gd name="T59" fmla="*/ 127 h 291"/>
              <a:gd name="T60" fmla="*/ 101 w 208"/>
              <a:gd name="T61" fmla="*/ 113 h 291"/>
              <a:gd name="T62" fmla="*/ 108 w 208"/>
              <a:gd name="T63" fmla="*/ 100 h 291"/>
              <a:gd name="T64" fmla="*/ 117 w 208"/>
              <a:gd name="T65" fmla="*/ 88 h 291"/>
              <a:gd name="T66" fmla="*/ 127 w 208"/>
              <a:gd name="T67" fmla="*/ 75 h 291"/>
              <a:gd name="T68" fmla="*/ 136 w 208"/>
              <a:gd name="T69" fmla="*/ 62 h 291"/>
              <a:gd name="T70" fmla="*/ 145 w 208"/>
              <a:gd name="T71" fmla="*/ 50 h 291"/>
              <a:gd name="T72" fmla="*/ 0 w 208"/>
              <a:gd name="T73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8" h="291">
                <a:moveTo>
                  <a:pt x="0" y="0"/>
                </a:moveTo>
                <a:lnTo>
                  <a:pt x="208" y="0"/>
                </a:lnTo>
                <a:lnTo>
                  <a:pt x="208" y="47"/>
                </a:lnTo>
                <a:lnTo>
                  <a:pt x="202" y="53"/>
                </a:lnTo>
                <a:lnTo>
                  <a:pt x="198" y="61"/>
                </a:lnTo>
                <a:lnTo>
                  <a:pt x="192" y="66"/>
                </a:lnTo>
                <a:lnTo>
                  <a:pt x="186" y="74"/>
                </a:lnTo>
                <a:lnTo>
                  <a:pt x="182" y="80"/>
                </a:lnTo>
                <a:lnTo>
                  <a:pt x="176" y="87"/>
                </a:lnTo>
                <a:lnTo>
                  <a:pt x="171" y="93"/>
                </a:lnTo>
                <a:lnTo>
                  <a:pt x="167" y="100"/>
                </a:lnTo>
                <a:lnTo>
                  <a:pt x="163" y="108"/>
                </a:lnTo>
                <a:lnTo>
                  <a:pt x="158" y="115"/>
                </a:lnTo>
                <a:lnTo>
                  <a:pt x="154" y="122"/>
                </a:lnTo>
                <a:lnTo>
                  <a:pt x="149" y="130"/>
                </a:lnTo>
                <a:lnTo>
                  <a:pt x="145" y="137"/>
                </a:lnTo>
                <a:lnTo>
                  <a:pt x="142" y="146"/>
                </a:lnTo>
                <a:lnTo>
                  <a:pt x="137" y="153"/>
                </a:lnTo>
                <a:lnTo>
                  <a:pt x="134" y="161"/>
                </a:lnTo>
                <a:lnTo>
                  <a:pt x="132" y="168"/>
                </a:lnTo>
                <a:lnTo>
                  <a:pt x="129" y="177"/>
                </a:lnTo>
                <a:lnTo>
                  <a:pt x="126" y="184"/>
                </a:lnTo>
                <a:lnTo>
                  <a:pt x="123" y="191"/>
                </a:lnTo>
                <a:lnTo>
                  <a:pt x="120" y="200"/>
                </a:lnTo>
                <a:lnTo>
                  <a:pt x="117" y="208"/>
                </a:lnTo>
                <a:lnTo>
                  <a:pt x="115" y="216"/>
                </a:lnTo>
                <a:lnTo>
                  <a:pt x="112" y="224"/>
                </a:lnTo>
                <a:lnTo>
                  <a:pt x="111" y="233"/>
                </a:lnTo>
                <a:lnTo>
                  <a:pt x="108" y="240"/>
                </a:lnTo>
                <a:lnTo>
                  <a:pt x="106" y="249"/>
                </a:lnTo>
                <a:lnTo>
                  <a:pt x="105" y="258"/>
                </a:lnTo>
                <a:lnTo>
                  <a:pt x="103" y="266"/>
                </a:lnTo>
                <a:lnTo>
                  <a:pt x="102" y="275"/>
                </a:lnTo>
                <a:lnTo>
                  <a:pt x="101" y="283"/>
                </a:lnTo>
                <a:lnTo>
                  <a:pt x="101" y="291"/>
                </a:lnTo>
                <a:lnTo>
                  <a:pt x="40" y="291"/>
                </a:lnTo>
                <a:lnTo>
                  <a:pt x="40" y="283"/>
                </a:lnTo>
                <a:lnTo>
                  <a:pt x="42" y="274"/>
                </a:lnTo>
                <a:lnTo>
                  <a:pt x="43" y="265"/>
                </a:lnTo>
                <a:lnTo>
                  <a:pt x="43" y="258"/>
                </a:lnTo>
                <a:lnTo>
                  <a:pt x="44" y="250"/>
                </a:lnTo>
                <a:lnTo>
                  <a:pt x="46" y="244"/>
                </a:lnTo>
                <a:lnTo>
                  <a:pt x="47" y="237"/>
                </a:lnTo>
                <a:lnTo>
                  <a:pt x="49" y="233"/>
                </a:lnTo>
                <a:lnTo>
                  <a:pt x="50" y="227"/>
                </a:lnTo>
                <a:lnTo>
                  <a:pt x="52" y="219"/>
                </a:lnTo>
                <a:lnTo>
                  <a:pt x="55" y="213"/>
                </a:lnTo>
                <a:lnTo>
                  <a:pt x="56" y="206"/>
                </a:lnTo>
                <a:lnTo>
                  <a:pt x="59" y="199"/>
                </a:lnTo>
                <a:lnTo>
                  <a:pt x="61" y="193"/>
                </a:lnTo>
                <a:lnTo>
                  <a:pt x="64" y="186"/>
                </a:lnTo>
                <a:lnTo>
                  <a:pt x="67" y="180"/>
                </a:lnTo>
                <a:lnTo>
                  <a:pt x="70" y="172"/>
                </a:lnTo>
                <a:lnTo>
                  <a:pt x="72" y="166"/>
                </a:lnTo>
                <a:lnTo>
                  <a:pt x="75" y="159"/>
                </a:lnTo>
                <a:lnTo>
                  <a:pt x="78" y="153"/>
                </a:lnTo>
                <a:lnTo>
                  <a:pt x="81" y="146"/>
                </a:lnTo>
                <a:lnTo>
                  <a:pt x="86" y="140"/>
                </a:lnTo>
                <a:lnTo>
                  <a:pt x="89" y="133"/>
                </a:lnTo>
                <a:lnTo>
                  <a:pt x="93" y="127"/>
                </a:lnTo>
                <a:lnTo>
                  <a:pt x="96" y="119"/>
                </a:lnTo>
                <a:lnTo>
                  <a:pt x="101" y="113"/>
                </a:lnTo>
                <a:lnTo>
                  <a:pt x="103" y="106"/>
                </a:lnTo>
                <a:lnTo>
                  <a:pt x="108" y="100"/>
                </a:lnTo>
                <a:lnTo>
                  <a:pt x="112" y="94"/>
                </a:lnTo>
                <a:lnTo>
                  <a:pt x="117" y="88"/>
                </a:lnTo>
                <a:lnTo>
                  <a:pt x="121" y="81"/>
                </a:lnTo>
                <a:lnTo>
                  <a:pt x="127" y="75"/>
                </a:lnTo>
                <a:lnTo>
                  <a:pt x="132" y="69"/>
                </a:lnTo>
                <a:lnTo>
                  <a:pt x="136" y="62"/>
                </a:lnTo>
                <a:lnTo>
                  <a:pt x="140" y="56"/>
                </a:lnTo>
                <a:lnTo>
                  <a:pt x="145" y="50"/>
                </a:lnTo>
                <a:lnTo>
                  <a:pt x="0" y="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126" name="Rectangle 38"/>
          <p:cNvSpPr>
            <a:spLocks noChangeArrowheads="1"/>
          </p:cNvSpPr>
          <p:nvPr/>
        </p:nvSpPr>
        <p:spPr bwMode="auto">
          <a:xfrm>
            <a:off x="5246688" y="5740400"/>
            <a:ext cx="33337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7127" name="Rectangle 39"/>
          <p:cNvSpPr>
            <a:spLocks noChangeArrowheads="1"/>
          </p:cNvSpPr>
          <p:nvPr/>
        </p:nvSpPr>
        <p:spPr bwMode="auto">
          <a:xfrm>
            <a:off x="8247063" y="5740400"/>
            <a:ext cx="34925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17128" name="Object 40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787900" y="1536700"/>
          <a:ext cx="4089400" cy="481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Snímek" r:id="rId3" imgW="4548526" imgH="3407297" progId="PowerPoint.Slide.8">
                  <p:embed/>
                </p:oleObj>
              </mc:Choice>
              <mc:Fallback>
                <p:oleObj name="Snímek" r:id="rId3" imgW="4548526" imgH="340729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500" t="-264"/>
                      <a:stretch>
                        <a:fillRect/>
                      </a:stretch>
                    </p:blipFill>
                    <p:spPr bwMode="auto">
                      <a:xfrm>
                        <a:off x="4787900" y="1536700"/>
                        <a:ext cx="4089400" cy="481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Přímá spojovací čára 5"/>
          <p:cNvCxnSpPr/>
          <p:nvPr/>
        </p:nvCxnSpPr>
        <p:spPr>
          <a:xfrm>
            <a:off x="214313" y="1196752"/>
            <a:ext cx="864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36829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CC 1">
  <a:themeElements>
    <a:clrScheme name="GCC 1 8">
      <a:dk1>
        <a:srgbClr val="919191"/>
      </a:dk1>
      <a:lt1>
        <a:srgbClr val="FFFFFF"/>
      </a:lt1>
      <a:dk2>
        <a:srgbClr val="430042"/>
      </a:dk2>
      <a:lt2>
        <a:srgbClr val="DC36A5"/>
      </a:lt2>
      <a:accent1>
        <a:srgbClr val="FFFF99"/>
      </a:accent1>
      <a:accent2>
        <a:srgbClr val="FF99FF"/>
      </a:accent2>
      <a:accent3>
        <a:srgbClr val="B0AAB0"/>
      </a:accent3>
      <a:accent4>
        <a:srgbClr val="DADADA"/>
      </a:accent4>
      <a:accent5>
        <a:srgbClr val="FFFFCA"/>
      </a:accent5>
      <a:accent6>
        <a:srgbClr val="E78AE7"/>
      </a:accent6>
      <a:hlink>
        <a:srgbClr val="99CCFF"/>
      </a:hlink>
      <a:folHlink>
        <a:srgbClr val="A19086"/>
      </a:folHlink>
    </a:clrScheme>
    <a:fontScheme name="GCC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GCC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C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C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C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C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C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C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C 1 8">
        <a:dk1>
          <a:srgbClr val="919191"/>
        </a:dk1>
        <a:lt1>
          <a:srgbClr val="FFFFFF"/>
        </a:lt1>
        <a:dk2>
          <a:srgbClr val="430042"/>
        </a:dk2>
        <a:lt2>
          <a:srgbClr val="DC36A5"/>
        </a:lt2>
        <a:accent1>
          <a:srgbClr val="FFFF99"/>
        </a:accent1>
        <a:accent2>
          <a:srgbClr val="FF99FF"/>
        </a:accent2>
        <a:accent3>
          <a:srgbClr val="B0AAB0"/>
        </a:accent3>
        <a:accent4>
          <a:srgbClr val="DADADA"/>
        </a:accent4>
        <a:accent5>
          <a:srgbClr val="FFFFCA"/>
        </a:accent5>
        <a:accent6>
          <a:srgbClr val="E78AE7"/>
        </a:accent6>
        <a:hlink>
          <a:srgbClr val="99CCFF"/>
        </a:hlink>
        <a:folHlink>
          <a:srgbClr val="A1908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1182</Words>
  <Application>Microsoft Office PowerPoint</Application>
  <PresentationFormat>Předvádění na obrazovce (4:3)</PresentationFormat>
  <Paragraphs>224</Paragraphs>
  <Slides>33</Slides>
  <Notes>17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33</vt:i4>
      </vt:variant>
    </vt:vector>
  </HeadingPairs>
  <TitlesOfParts>
    <vt:vector size="49" baseType="lpstr">
      <vt:lpstr>65 Helvetica Medium</vt:lpstr>
      <vt:lpstr>75 Helvetica Bold</vt:lpstr>
      <vt:lpstr>Arial</vt:lpstr>
      <vt:lpstr>Calibri</vt:lpstr>
      <vt:lpstr>FedraSerifBPro-Book</vt:lpstr>
      <vt:lpstr>Symbol</vt:lpstr>
      <vt:lpstr>Times New Roman</vt:lpstr>
      <vt:lpstr>Webdings</vt:lpstr>
      <vt:lpstr>Wingdings</vt:lpstr>
      <vt:lpstr>Zapf Dingbats</vt:lpstr>
      <vt:lpstr>Motiv systému Office</vt:lpstr>
      <vt:lpstr>GCC 1</vt:lpstr>
      <vt:lpstr>rastrový obrázek</vt:lpstr>
      <vt:lpstr>Snímek</vt:lpstr>
      <vt:lpstr>Klip</vt:lpstr>
      <vt:lpstr>Chart</vt:lpstr>
      <vt:lpstr>Současné názory na význam a možnosti ovlivnění HDL-c</vt:lpstr>
      <vt:lpstr>Prezentace aplikace PowerPoint</vt:lpstr>
      <vt:lpstr>HDL částice nenese jenom cholesterol</vt:lpstr>
      <vt:lpstr>Prezentace aplikace PowerPoint</vt:lpstr>
      <vt:lpstr>Prezentace aplikace PowerPoint</vt:lpstr>
      <vt:lpstr>Prezentace aplikace PowerPoint</vt:lpstr>
      <vt:lpstr>HDL, antiaterogenní lipoprotein</vt:lpstr>
      <vt:lpstr>HDL jako cíl léčby</vt:lpstr>
      <vt:lpstr>Epidemiologické studie</vt:lpstr>
      <vt:lpstr>Epidemiologické studie</vt:lpstr>
      <vt:lpstr>% vzestupu HDL + % poklesu LDL dosažené terapií = % snížení rizika příhod</vt:lpstr>
      <vt:lpstr>Prezentace aplikace PowerPoint</vt:lpstr>
      <vt:lpstr>Prezentace aplikace PowerPoint</vt:lpstr>
      <vt:lpstr>Prezentace aplikace PowerPoint</vt:lpstr>
      <vt:lpstr>Hladiny HDL-c při léčbě statinem (ne)rozhodují</vt:lpstr>
      <vt:lpstr>Roli HDL hodnotíme opatrněji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Lipid levels by region: effect of 8 weeks ERN/LRPT during pre-randomization run-in</vt:lpstr>
      <vt:lpstr>Prezentace aplikace PowerPoint</vt:lpstr>
      <vt:lpstr>Studie HPS2 Thrive ukončena </vt:lpstr>
      <vt:lpstr>Efekt inhibitorů CETP na lipidogram (% změna po léčbě)</vt:lpstr>
      <vt:lpstr>Inhibitory CETP: Anacetrapib ve studii REVEAL vstupní lipidy při atorva : LDL-c 1,58, non-HDL-c 2,38, HDL-c 1,03 mmol/l</vt:lpstr>
      <vt:lpstr>Vliv terapie PCSK9-i na plazmatické hladiny lipidů  a lipoproteinů  (% změna proti vstupní hodnotě)</vt:lpstr>
      <vt:lpstr>Nová léčba: zaměřeno na HDL/APO A1</vt:lpstr>
      <vt:lpstr>HDL v odhadu i snižování KV rizika</vt:lpstr>
      <vt:lpstr>Chcete se dozvědět více?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Nová (poslední) evropská doporučení pro diagnostiku a léčbu DLP</dc:title>
  <dc:creator>Acer</dc:creator>
  <cp:lastModifiedBy>Martin Ruzicka</cp:lastModifiedBy>
  <cp:revision>54</cp:revision>
  <dcterms:created xsi:type="dcterms:W3CDTF">2012-10-07T09:17:47Z</dcterms:created>
  <dcterms:modified xsi:type="dcterms:W3CDTF">2019-01-19T09:01:40Z</dcterms:modified>
</cp:coreProperties>
</file>