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80" r:id="rId2"/>
    <p:sldId id="552" r:id="rId3"/>
    <p:sldId id="554" r:id="rId4"/>
    <p:sldId id="555" r:id="rId5"/>
    <p:sldId id="553" r:id="rId6"/>
    <p:sldId id="548" r:id="rId7"/>
    <p:sldId id="557" r:id="rId8"/>
    <p:sldId id="507" r:id="rId9"/>
    <p:sldId id="558" r:id="rId10"/>
    <p:sldId id="551" r:id="rId11"/>
    <p:sldId id="559" r:id="rId12"/>
    <p:sldId id="564" r:id="rId13"/>
    <p:sldId id="560" r:id="rId14"/>
    <p:sldId id="575" r:id="rId15"/>
    <p:sldId id="573" r:id="rId16"/>
    <p:sldId id="570" r:id="rId17"/>
    <p:sldId id="571" r:id="rId18"/>
    <p:sldId id="567" r:id="rId19"/>
    <p:sldId id="584" r:id="rId20"/>
    <p:sldId id="547" r:id="rId21"/>
    <p:sldId id="577" r:id="rId22"/>
    <p:sldId id="506" r:id="rId23"/>
    <p:sldId id="556" r:id="rId24"/>
    <p:sldId id="578" r:id="rId25"/>
    <p:sldId id="583" r:id="rId26"/>
    <p:sldId id="579" r:id="rId27"/>
    <p:sldId id="580" r:id="rId28"/>
    <p:sldId id="566" r:id="rId29"/>
    <p:sldId id="576" r:id="rId30"/>
    <p:sldId id="568" r:id="rId31"/>
    <p:sldId id="581" r:id="rId32"/>
    <p:sldId id="569" r:id="rId33"/>
    <p:sldId id="54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C6E3D7AF-5D34-4A1B-A71C-237BDC018E4C}">
          <p14:sldIdLst/>
        </p14:section>
        <p14:section name="Oddíl bez názvu" id="{3574F606-ABEA-4D6E-81BD-F5455C131A6C}">
          <p14:sldIdLst>
            <p14:sldId id="280"/>
            <p14:sldId id="552"/>
            <p14:sldId id="554"/>
            <p14:sldId id="555"/>
            <p14:sldId id="553"/>
            <p14:sldId id="548"/>
            <p14:sldId id="557"/>
            <p14:sldId id="507"/>
            <p14:sldId id="558"/>
            <p14:sldId id="551"/>
            <p14:sldId id="559"/>
            <p14:sldId id="564"/>
            <p14:sldId id="560"/>
            <p14:sldId id="575"/>
            <p14:sldId id="573"/>
            <p14:sldId id="570"/>
            <p14:sldId id="571"/>
            <p14:sldId id="567"/>
            <p14:sldId id="584"/>
            <p14:sldId id="547"/>
            <p14:sldId id="577"/>
            <p14:sldId id="506"/>
            <p14:sldId id="556"/>
            <p14:sldId id="578"/>
            <p14:sldId id="583"/>
            <p14:sldId id="579"/>
            <p14:sldId id="580"/>
            <p14:sldId id="566"/>
            <p14:sldId id="576"/>
            <p14:sldId id="568"/>
            <p14:sldId id="581"/>
            <p14:sldId id="569"/>
            <p14:sldId id="54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287D"/>
    <a:srgbClr val="A50021"/>
    <a:srgbClr val="FF9999"/>
    <a:srgbClr val="FF5050"/>
    <a:srgbClr val="0033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70" d="100"/>
          <a:sy n="70" d="100"/>
        </p:scale>
        <p:origin x="-1446" y="-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108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13020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320675"/>
            <a:ext cx="1587" cy="1588"/>
          </a:xfrm>
          <a:solidFill>
            <a:srgbClr val="FFFFFF"/>
          </a:solidFill>
          <a:ln/>
        </p:spPr>
      </p:sp>
      <p:sp>
        <p:nvSpPr>
          <p:cNvPr id="601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87363" y="4572000"/>
            <a:ext cx="5676900" cy="4302125"/>
          </a:xfrm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56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4383-6B71-4422-BF49-DB60814572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85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1124A-C6D5-40B6-B07B-F9607955DFD5}" type="datetimeFigureOut">
              <a:rPr lang="cs-CZ" smtClean="0"/>
              <a:t>19. 1. 2018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67A-92DC-4A9D-BD12-667AA3116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12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.emf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2.emf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2.emf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6.jpeg"/><Relationship Id="rId4" Type="http://schemas.openxmlformats.org/officeDocument/2006/relationships/image" Target="../media/image7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searchresults?author=Thomas+Courtney+Lee&amp;q=Thomas+Courtney+Lee" TargetMode="External"/><Relationship Id="rId7" Type="http://schemas.openxmlformats.org/officeDocument/2006/relationships/image" Target="../media/image8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17968204" TargetMode="External"/><Relationship Id="rId5" Type="http://schemas.openxmlformats.org/officeDocument/2006/relationships/hyperlink" Target="https://www.ncbi.nlm.nih.gov/pubmed/?term=Fletcher%20AK%5bAuthor%5d&amp;cauthor=true&amp;cauthor_uid=17968204" TargetMode="External"/><Relationship Id="rId4" Type="http://schemas.openxmlformats.org/officeDocument/2006/relationships/hyperlink" Target="https://www.ncbi.nlm.nih.gov/pubmed/?term=Ramlakhan%20SL%5bAuthor%5d&amp;cauthor=true&amp;cauthor_uid=1796820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 bwMode="auto">
          <a:xfrm>
            <a:off x="1243414" y="1311215"/>
            <a:ext cx="6390963" cy="845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cs-CZ" altLang="cs-CZ" sz="11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PRACOVAT S DIGOXINEM?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0028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2337758" y="3431022"/>
            <a:ext cx="4304963" cy="55025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ahoma" pitchFamily="34" charset="0"/>
              </a:rPr>
              <a:t>Jan Krejčí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A50021"/>
                </a:solidFill>
              </a:rPr>
              <a:t>I. interní </a:t>
            </a:r>
            <a:r>
              <a:rPr lang="cs-CZ" sz="1800" b="1" dirty="0" err="1" smtClean="0">
                <a:solidFill>
                  <a:srgbClr val="A50021"/>
                </a:solidFill>
              </a:rPr>
              <a:t>kardioangiologická</a:t>
            </a:r>
            <a:r>
              <a:rPr lang="cs-CZ" sz="1800" b="1" dirty="0" smtClean="0">
                <a:solidFill>
                  <a:srgbClr val="A50021"/>
                </a:solidFill>
              </a:rPr>
              <a:t> klinika FNUSA v Brně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		</a:t>
            </a:r>
            <a:endParaRPr kumimoji="0" lang="cs-CZ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Zástupný symbol pro obsah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0" y="5369566"/>
            <a:ext cx="2188688" cy="138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468776" y="5369566"/>
            <a:ext cx="2553845" cy="13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87" y="203547"/>
            <a:ext cx="4308501" cy="12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3" y="1642053"/>
            <a:ext cx="6108011" cy="263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64" y="4292057"/>
            <a:ext cx="6250936" cy="255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499547" y="1781304"/>
            <a:ext cx="2526810" cy="1584176"/>
          </a:xfrm>
          <a:prstGeom prst="rect">
            <a:avLst/>
          </a:prstGeom>
          <a:solidFill>
            <a:srgbClr val="002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EF </a:t>
            </a:r>
            <a:r>
              <a:rPr lang="cs-CZ" sz="2400" b="1" dirty="0" smtClean="0">
                <a:latin typeface="Calibri"/>
              </a:rPr>
              <a:t>˂ 25%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Calibri"/>
              </a:rPr>
              <a:t>NYHA III-IV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Calibri"/>
              </a:rPr>
              <a:t>CT-ratio  ˃ 55%</a:t>
            </a:r>
            <a:endParaRPr lang="cs-CZ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2596552" y="355899"/>
            <a:ext cx="3864634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srdeční selhání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28" y="990280"/>
            <a:ext cx="5629331" cy="118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87" y="1677104"/>
            <a:ext cx="1560034" cy="36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7" y="2578040"/>
            <a:ext cx="4685003" cy="19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61" y="2311072"/>
            <a:ext cx="3646997" cy="265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4048" y="5128098"/>
            <a:ext cx="8736012" cy="133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Závěry: vysazení digoxinu u původně stabilních jedinců s </a:t>
            </a:r>
            <a:r>
              <a:rPr lang="cs-CZ" altLang="cs-CZ" sz="2000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HFrEF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spojeno s vyšším rizikem progrese srdečního selhání, sníženou tolerancí námahy, poklesem LVEF a vzestupem tepové frekvence</a:t>
            </a: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" y="3149985"/>
            <a:ext cx="4218318" cy="320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26" y="286188"/>
            <a:ext cx="4754502" cy="86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33" y="6469003"/>
            <a:ext cx="2657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77" y="3191507"/>
            <a:ext cx="3939912" cy="304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4929" y="1388853"/>
            <a:ext cx="8736012" cy="151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-up zkrácen na 1 rok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Řada nemocných v placebové větvi začala užívat digoxin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Dlouhodobá expozice a progrese onemocnění vedly k vzestupu hladin DIG a tím k vyššímu riziku NÚ</a:t>
            </a: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8" b="21660"/>
          <a:stretch/>
        </p:blipFill>
        <p:spPr bwMode="auto">
          <a:xfrm>
            <a:off x="1832337" y="310551"/>
            <a:ext cx="4853136" cy="93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" y="1460133"/>
            <a:ext cx="2728984" cy="259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65" y="4050977"/>
            <a:ext cx="6646862" cy="2746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3917" y="2285872"/>
            <a:ext cx="5323726" cy="133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Profitovali zejména mladší 70 let, muži, nižší EF, vyšší NYHA a CTI</a:t>
            </a: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8" t="94531"/>
          <a:stretch/>
        </p:blipFill>
        <p:spPr bwMode="auto">
          <a:xfrm>
            <a:off x="4968816" y="1460133"/>
            <a:ext cx="4416087" cy="2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 bwMode="auto">
          <a:xfrm>
            <a:off x="2363638" y="395982"/>
            <a:ext cx="4606505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Abychom jen nechválili…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8" y="3800522"/>
            <a:ext cx="9019552" cy="241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18" y="1128331"/>
            <a:ext cx="4684144" cy="7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4929" y="2018581"/>
            <a:ext cx="8736012" cy="165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2891 nemocných s nově zjištěným HF bez předchozího užívání digoxinu, digoxin byl nasazen v 18% případů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Observační studie!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Vyšší riziko úmrtí, srovnatelné riziko hospitalizací pro HF</a:t>
            </a: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90" y="6517660"/>
            <a:ext cx="4385328" cy="21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2363638" y="395982"/>
            <a:ext cx="4606505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Abychom jen nechválili…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" y="1272838"/>
            <a:ext cx="4166559" cy="50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3" y="2605055"/>
            <a:ext cx="2314598" cy="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3" y="1889535"/>
            <a:ext cx="3978590" cy="58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21" y="1272837"/>
            <a:ext cx="4377731" cy="523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86" y="3332671"/>
            <a:ext cx="3113230" cy="16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1" y="3332671"/>
            <a:ext cx="1290448" cy="16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2067395" y="3583775"/>
            <a:ext cx="621102" cy="14305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 bwMode="auto">
          <a:xfrm>
            <a:off x="7140013" y="2539736"/>
            <a:ext cx="17969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>
            <a:off x="7171648" y="2786364"/>
            <a:ext cx="17969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7140012" y="3200400"/>
            <a:ext cx="17969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>
            <a:off x="7174517" y="4612500"/>
            <a:ext cx="17969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7174516" y="4768017"/>
            <a:ext cx="17969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7140011" y="5290660"/>
            <a:ext cx="17969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7140011" y="6363661"/>
            <a:ext cx="17969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7111254" y="6084740"/>
            <a:ext cx="17969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4666890" y="2545519"/>
            <a:ext cx="7159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24"/>
          <p:cNvCxnSpPr/>
          <p:nvPr/>
        </p:nvCxnSpPr>
        <p:spPr bwMode="auto">
          <a:xfrm>
            <a:off x="4682331" y="2786364"/>
            <a:ext cx="7159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25"/>
          <p:cNvCxnSpPr/>
          <p:nvPr/>
        </p:nvCxnSpPr>
        <p:spPr bwMode="auto">
          <a:xfrm>
            <a:off x="4666889" y="3200400"/>
            <a:ext cx="21637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/>
          <p:cNvCxnSpPr/>
          <p:nvPr/>
        </p:nvCxnSpPr>
        <p:spPr bwMode="auto">
          <a:xfrm>
            <a:off x="4641821" y="4627604"/>
            <a:ext cx="7159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28"/>
          <p:cNvCxnSpPr/>
          <p:nvPr/>
        </p:nvCxnSpPr>
        <p:spPr bwMode="auto">
          <a:xfrm>
            <a:off x="4682331" y="4780004"/>
            <a:ext cx="82788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30"/>
          <p:cNvCxnSpPr/>
          <p:nvPr/>
        </p:nvCxnSpPr>
        <p:spPr bwMode="auto">
          <a:xfrm flipV="1">
            <a:off x="4738275" y="5290660"/>
            <a:ext cx="515212" cy="95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32"/>
          <p:cNvCxnSpPr/>
          <p:nvPr/>
        </p:nvCxnSpPr>
        <p:spPr bwMode="auto">
          <a:xfrm>
            <a:off x="4895490" y="6084740"/>
            <a:ext cx="7159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/>
          <p:cNvCxnSpPr/>
          <p:nvPr/>
        </p:nvCxnSpPr>
        <p:spPr bwMode="auto">
          <a:xfrm>
            <a:off x="4995881" y="6329157"/>
            <a:ext cx="8378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40760" y="5417389"/>
            <a:ext cx="4181074" cy="119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 nemocných mělo digoxin! 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Užívání digoxinu bylo spojeno s vyšším rizikem </a:t>
            </a:r>
            <a:r>
              <a:rPr lang="cs-CZ" altLang="cs-CZ" sz="2000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eventů</a:t>
            </a: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 bwMode="auto">
          <a:xfrm>
            <a:off x="1951892" y="395981"/>
            <a:ext cx="5249008" cy="843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Nebyl digoxin zavržen příliš</a:t>
            </a:r>
          </a:p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zjednodušeně a ukvapeně?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12" y="1745516"/>
            <a:ext cx="4495271" cy="104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9" y="3049166"/>
            <a:ext cx="8253266" cy="299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52" y="6380056"/>
            <a:ext cx="4215411" cy="2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8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24" y="1216325"/>
            <a:ext cx="5195814" cy="55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2041328" y="181155"/>
            <a:ext cx="5282005" cy="92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Není to vůči digoxinu </a:t>
            </a:r>
          </a:p>
          <a:p>
            <a:pPr algn="ctr"/>
            <a:r>
              <a:rPr lang="cs-CZ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nespravedlivé?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Šipka doprava 1"/>
          <p:cNvSpPr/>
          <p:nvPr/>
        </p:nvSpPr>
        <p:spPr bwMode="auto">
          <a:xfrm rot="10800000">
            <a:off x="7341157" y="4730151"/>
            <a:ext cx="484224" cy="29329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2455653" y="6372046"/>
            <a:ext cx="484224" cy="29329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4" y="1305736"/>
            <a:ext cx="4804913" cy="117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63" y="2073948"/>
            <a:ext cx="2667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 bwMode="auto">
          <a:xfrm>
            <a:off x="2596552" y="355899"/>
            <a:ext cx="3864634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srdeční selhání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3045125"/>
            <a:ext cx="6980424" cy="12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Léčba digoxinem není jednoduchá…dle ESC HF </a:t>
            </a:r>
            <a:r>
              <a:rPr lang="cs-CZ" altLang="cs-CZ" sz="2000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Guidelines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2016 by měla být vedena „specialistou“</a:t>
            </a: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25" y="4632386"/>
            <a:ext cx="6948087" cy="64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1639019" y="4956191"/>
            <a:ext cx="6363893" cy="3238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4" y="1190840"/>
            <a:ext cx="4188845" cy="10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63" y="1703209"/>
            <a:ext cx="2667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 bwMode="auto">
          <a:xfrm>
            <a:off x="2596552" y="355899"/>
            <a:ext cx="3864634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srdeční selhání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0024" y="2330475"/>
            <a:ext cx="8338840" cy="431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nutná pečlivá volba dávkování a monitoring hladin s jejich udržováním v doporučeném rozmezí – a to i u fibrilace síní, bez ohledu na TF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Zohlednění souběžné medikace a komorbidit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Jde o léčbu HF s nejlepším poměrem cena/efekt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Skutečnost že jde o „starý“ a „levný“ lék je pravděpodobně důvodem malého zájmu o jeho propagaci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Všechny retrospektivní analýzy se shodují v nutnosti provedení prospektivní randomizované správně designované studie, která by dala definitivní odpověď na místo digoxinu…</a:t>
            </a:r>
          </a:p>
          <a:p>
            <a:pPr marL="0" indent="0">
              <a:buClr>
                <a:srgbClr val="00B0F0"/>
              </a:buClr>
              <a:buNone/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altLang="cs-CZ" sz="2000" b="1" kern="0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…dočkáme se jí ale někdy?</a:t>
            </a:r>
            <a:endParaRPr lang="cs-CZ" altLang="cs-CZ" sz="2900" b="1" kern="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foxglo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4" y="1292144"/>
            <a:ext cx="3528392" cy="31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11" y="1918972"/>
            <a:ext cx="1091205" cy="191031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30" y="1581696"/>
            <a:ext cx="2058264" cy="2584862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77" y="4938798"/>
            <a:ext cx="5306829" cy="122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1965869" y="519321"/>
            <a:ext cx="5470101" cy="612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cs-CZ" sz="2800" b="1" dirty="0" smtClean="0">
                <a:solidFill>
                  <a:srgbClr val="0028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William Withering</a:t>
            </a:r>
            <a:r>
              <a:rPr lang="cs-CZ" altLang="cs-CZ" sz="2800" b="1" dirty="0" smtClean="0">
                <a:solidFill>
                  <a:srgbClr val="0028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cs-CZ" sz="2800" b="1" dirty="0" smtClean="0">
                <a:solidFill>
                  <a:srgbClr val="0028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1741-1799</a:t>
            </a:r>
            <a:endParaRPr lang="en-GB" altLang="cs-CZ" sz="2800" b="1" dirty="0">
              <a:solidFill>
                <a:srgbClr val="0028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69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9" y="3657600"/>
            <a:ext cx="4443417" cy="182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77" y="3657600"/>
            <a:ext cx="4429666" cy="31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93" y="1948433"/>
            <a:ext cx="5220806" cy="140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 bwMode="auto">
          <a:xfrm>
            <a:off x="1871932" y="796211"/>
            <a:ext cx="5581291" cy="972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Jaká je současná role digoxinu?</a:t>
            </a:r>
          </a:p>
          <a:p>
            <a:pPr algn="ctr"/>
            <a:r>
              <a:rPr lang="cs-CZ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Fibrilace síní 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08" y="371827"/>
            <a:ext cx="4377730" cy="104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6" y="5949280"/>
            <a:ext cx="8856984" cy="69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2" y="1720686"/>
            <a:ext cx="849949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2411760" y="1844824"/>
            <a:ext cx="136815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Sinusový rytmus</a:t>
            </a:r>
            <a:endParaRPr lang="cs-CZ" sz="1200" dirty="0"/>
          </a:p>
        </p:txBody>
      </p:sp>
      <p:sp>
        <p:nvSpPr>
          <p:cNvPr id="7" name="Ovál 6"/>
          <p:cNvSpPr/>
          <p:nvPr/>
        </p:nvSpPr>
        <p:spPr>
          <a:xfrm>
            <a:off x="6660232" y="1844824"/>
            <a:ext cx="1368152" cy="64807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Fibrilace síní</a:t>
            </a:r>
            <a:endParaRPr lang="cs-CZ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" y="1758351"/>
            <a:ext cx="3046679" cy="8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2681000" y="345948"/>
            <a:ext cx="3856009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fibrilace síní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5" y="2738887"/>
            <a:ext cx="2419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4929" y="4140679"/>
            <a:ext cx="3653826" cy="222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Retrospektivní hodnocení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užívalo 23,4%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Vyšší mortalita skupiny léčené digoxinem          (při </a:t>
            </a:r>
            <a:r>
              <a:rPr lang="cs-CZ" altLang="cs-CZ" sz="2000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multivariantní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regresi i užití </a:t>
            </a:r>
            <a:r>
              <a:rPr lang="cs-CZ" altLang="cs-CZ" sz="2000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propensity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skóre)</a:t>
            </a: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52" y="1263410"/>
            <a:ext cx="5105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64" y="3710053"/>
            <a:ext cx="4688576" cy="299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4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681000" y="345948"/>
            <a:ext cx="3856009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fibrilace síní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1192" y="3763992"/>
            <a:ext cx="4585479" cy="222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14 171 nemocných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Retrospektivní hodnocení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užívalo 37%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Vyšší mortalita skupiny léčené DIG 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častěji DM, HF, ženy, perm. AF</a:t>
            </a: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  <p:pic>
        <p:nvPicPr>
          <p:cNvPr id="3074" name="Picture 2" descr="large 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85" y="1009379"/>
            <a:ext cx="3476445" cy="57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4929" y="1092615"/>
            <a:ext cx="5277274" cy="21082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Digoxin use in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patients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with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atrial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fibrillation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and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adverse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cardiovascular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outcomes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: a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retrospective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analysis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of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the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Rivaroxaban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Once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Daily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Oral Direct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Factor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Xa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Inhibition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Compared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with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Vitamin K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Antagonism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for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Prevention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of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Stroke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and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Embolism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Trial in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Atrial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Fibrillation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latin typeface="Source Sans Pro"/>
                <a:cs typeface="Arial" pitchFamily="34" charset="0"/>
              </a:rPr>
              <a:t> (ROCKET AF)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004480"/>
              </a:solidFill>
              <a:effectLst/>
              <a:latin typeface="Source Sans Pro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94626" y="3200884"/>
            <a:ext cx="3422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Lancet </a:t>
            </a:r>
            <a:r>
              <a:rPr lang="fr-FR" sz="1400" dirty="0" smtClean="0"/>
              <a:t>2015;385(9985</a:t>
            </a:r>
            <a:r>
              <a:rPr lang="fr-FR" sz="1400" dirty="0"/>
              <a:t>):2363-70.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990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681000" y="345948"/>
            <a:ext cx="3856009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fibrilace síní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2" y="3963987"/>
            <a:ext cx="43815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1029910"/>
            <a:ext cx="5090746" cy="6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2"/>
          <p:cNvSpPr>
            <a:spLocks noChangeArrowheads="1"/>
          </p:cNvSpPr>
          <p:nvPr/>
        </p:nvSpPr>
        <p:spPr bwMode="auto">
          <a:xfrm>
            <a:off x="5300696" y="6401791"/>
            <a:ext cx="3707504" cy="3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600" dirty="0"/>
              <a:t>N </a:t>
            </a:r>
            <a:r>
              <a:rPr lang="en-GB" sz="1600" dirty="0" err="1"/>
              <a:t>Engl</a:t>
            </a:r>
            <a:r>
              <a:rPr lang="en-GB" sz="1600" dirty="0"/>
              <a:t> J Med</a:t>
            </a:r>
            <a:r>
              <a:rPr lang="cs-CZ" sz="1600" dirty="0"/>
              <a:t> 2002; </a:t>
            </a:r>
            <a:r>
              <a:rPr lang="en-GB" sz="1600" dirty="0"/>
              <a:t>347</a:t>
            </a:r>
            <a:r>
              <a:rPr lang="cs-CZ" sz="1600" dirty="0"/>
              <a:t>:</a:t>
            </a:r>
            <a:r>
              <a:rPr lang="en-GB" sz="1600" dirty="0"/>
              <a:t>1825-1833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10" y="1735046"/>
            <a:ext cx="5740684" cy="203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 bwMode="auto">
          <a:xfrm flipV="1">
            <a:off x="1742536" y="3286665"/>
            <a:ext cx="5403286" cy="172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37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9" name="Rectangle 5"/>
          <p:cNvSpPr>
            <a:spLocks noChangeArrowheads="1"/>
          </p:cNvSpPr>
          <p:nvPr/>
        </p:nvSpPr>
        <p:spPr bwMode="auto">
          <a:xfrm>
            <a:off x="3563888" y="6093296"/>
            <a:ext cx="45127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dirty="0" err="1">
                <a:latin typeface="Times New Roman" panose="02020603050405020304" pitchFamily="18" charset="0"/>
              </a:rPr>
              <a:t>European</a:t>
            </a:r>
            <a:r>
              <a:rPr lang="cs-CZ" altLang="cs-CZ" sz="1400" dirty="0">
                <a:latin typeface="Times New Roman" panose="02020603050405020304" pitchFamily="18" charset="0"/>
              </a:rPr>
              <a:t> </a:t>
            </a:r>
            <a:r>
              <a:rPr lang="cs-CZ" altLang="cs-CZ" sz="1400" dirty="0" err="1">
                <a:latin typeface="Times New Roman" panose="02020603050405020304" pitchFamily="18" charset="0"/>
              </a:rPr>
              <a:t>Heart</a:t>
            </a:r>
            <a:r>
              <a:rPr lang="cs-CZ" altLang="cs-CZ" sz="1400" dirty="0">
                <a:latin typeface="Times New Roman" panose="02020603050405020304" pitchFamily="18" charset="0"/>
              </a:rPr>
              <a:t> </a:t>
            </a:r>
            <a:r>
              <a:rPr lang="cs-CZ" altLang="cs-CZ" sz="1400" dirty="0" err="1">
                <a:latin typeface="Times New Roman" panose="02020603050405020304" pitchFamily="18" charset="0"/>
              </a:rPr>
              <a:t>Journal</a:t>
            </a:r>
            <a:r>
              <a:rPr lang="cs-CZ" altLang="cs-CZ" sz="1400" dirty="0">
                <a:latin typeface="Times New Roman" panose="02020603050405020304" pitchFamily="18" charset="0"/>
              </a:rPr>
              <a:t> (2013) 34, 1481–1488 a 1489–1497</a:t>
            </a:r>
          </a:p>
        </p:txBody>
      </p:sp>
      <p:pic>
        <p:nvPicPr>
          <p:cNvPr id="6000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" y="3441101"/>
            <a:ext cx="8850702" cy="232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4" y="2861098"/>
            <a:ext cx="578972" cy="86266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65" y="2908529"/>
            <a:ext cx="767805" cy="76780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 bwMode="auto">
          <a:xfrm>
            <a:off x="2681000" y="345948"/>
            <a:ext cx="3856009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fibrilace síní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33" y="1216325"/>
            <a:ext cx="6199072" cy="80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 bwMode="auto">
          <a:xfrm flipV="1">
            <a:off x="172532" y="4873926"/>
            <a:ext cx="5943600" cy="172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0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681000" y="345948"/>
            <a:ext cx="3856009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fibrilace síní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1536"/>
            <a:ext cx="4883039" cy="139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3154187"/>
            <a:ext cx="4094866" cy="305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37001" y="3569795"/>
            <a:ext cx="4882551" cy="222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4058 nemocných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Nevýznamné rozdíly v KV mortalitě </a:t>
            </a:r>
          </a:p>
          <a:p>
            <a:pPr marL="0" indent="0">
              <a:buClr>
                <a:srgbClr val="00B0F0"/>
              </a:buClr>
              <a:buNone/>
              <a:defRPr/>
            </a:pPr>
            <a:r>
              <a:rPr lang="cs-CZ" altLang="cs-CZ" sz="20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HR 1,4;  p=0,053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Nevýzn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rozdíly v arytmické smrti</a:t>
            </a:r>
          </a:p>
          <a:p>
            <a:pPr marL="0" indent="0">
              <a:buClr>
                <a:srgbClr val="00B0F0"/>
              </a:buClr>
              <a:buNone/>
              <a:defRPr/>
            </a:pPr>
            <a:r>
              <a:rPr lang="cs-CZ" altLang="cs-CZ" sz="20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HR 1,59; p=0,079</a:t>
            </a:r>
          </a:p>
        </p:txBody>
      </p:sp>
    </p:spTree>
    <p:extLst>
      <p:ext uri="{BB962C8B-B14F-4D97-AF65-F5344CB8AC3E}">
        <p14:creationId xmlns:p14="http://schemas.microsoft.com/office/powerpoint/2010/main" val="31137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681000" y="345948"/>
            <a:ext cx="3856009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fibrilace síní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3" y="1573548"/>
            <a:ext cx="4443434" cy="148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73" y="1278245"/>
            <a:ext cx="4002655" cy="277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5" y="4408099"/>
            <a:ext cx="7887677" cy="21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7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8" y="1526067"/>
            <a:ext cx="5858353" cy="10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21" y="2771146"/>
            <a:ext cx="4076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 bwMode="auto">
          <a:xfrm>
            <a:off x="2681000" y="345948"/>
            <a:ext cx="3856009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fibrilace síní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6073" y="3416060"/>
            <a:ext cx="8182790" cy="28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Interpretace jedné a téže studie přineslo zcela rozdílné výsledky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Jde o retrospektivní hodnocení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Není jasné, co stojí za zvýšením celkové mortality</a:t>
            </a:r>
          </a:p>
          <a:p>
            <a:pPr>
              <a:buClr>
                <a:srgbClr val="00B0F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Význam „statistických her“</a:t>
            </a:r>
          </a:p>
          <a:p>
            <a:pPr>
              <a:buClr>
                <a:srgbClr val="00B0F0"/>
              </a:buClr>
              <a:defRPr/>
            </a:pPr>
            <a:endParaRPr lang="cs-CZ" altLang="cs-CZ" sz="2000" b="1" kern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 bwMode="auto">
          <a:xfrm>
            <a:off x="2009954" y="395982"/>
            <a:ext cx="4770407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všechno může </a:t>
            </a:r>
            <a:r>
              <a:rPr kumimoji="0" lang="cs-CZ" sz="26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digitalis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8531" y="1239936"/>
            <a:ext cx="8587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Van </a:t>
            </a:r>
            <a:r>
              <a:rPr lang="cs-CZ" sz="2000" b="1" dirty="0" err="1"/>
              <a:t>Gogh's</a:t>
            </a:r>
            <a:r>
              <a:rPr lang="cs-CZ" sz="2000" b="1" dirty="0"/>
              <a:t> </a:t>
            </a:r>
            <a:r>
              <a:rPr lang="cs-CZ" sz="2000" b="1" dirty="0" err="1" smtClean="0"/>
              <a:t>Vision:</a:t>
            </a:r>
            <a:r>
              <a:rPr lang="cs-CZ" sz="2000" dirty="0" err="1" smtClean="0"/>
              <a:t>Digitalis</a:t>
            </a:r>
            <a:r>
              <a:rPr lang="cs-CZ" sz="2000" dirty="0" smtClean="0"/>
              <a:t> </a:t>
            </a:r>
            <a:r>
              <a:rPr lang="cs-CZ" sz="2000" dirty="0" err="1"/>
              <a:t>Intoxication</a:t>
            </a:r>
            <a:r>
              <a:rPr lang="cs-CZ" sz="2000" dirty="0"/>
              <a:t>?</a:t>
            </a:r>
            <a:endParaRPr lang="cs-CZ" sz="2000" b="1" dirty="0"/>
          </a:p>
          <a:p>
            <a:r>
              <a:rPr lang="cs-CZ" sz="2000" dirty="0">
                <a:hlinkClick r:id="rId3"/>
              </a:rPr>
              <a:t>Thomas </a:t>
            </a:r>
            <a:r>
              <a:rPr lang="cs-CZ" sz="2000" dirty="0" err="1">
                <a:hlinkClick r:id="rId3"/>
              </a:rPr>
              <a:t>Courtney</a:t>
            </a:r>
            <a:r>
              <a:rPr lang="cs-CZ" sz="2000" dirty="0">
                <a:hlinkClick r:id="rId3"/>
              </a:rPr>
              <a:t> </a:t>
            </a:r>
            <a:r>
              <a:rPr lang="cs-CZ" sz="2000" dirty="0" err="1">
                <a:hlinkClick r:id="rId3"/>
              </a:rPr>
              <a:t>Lee</a:t>
            </a:r>
            <a:r>
              <a:rPr lang="cs-CZ" sz="2000" dirty="0">
                <a:hlinkClick r:id="rId3"/>
              </a:rPr>
              <a:t>, </a:t>
            </a:r>
            <a:r>
              <a:rPr lang="cs-CZ" sz="2000" dirty="0" smtClean="0">
                <a:hlinkClick r:id="rId3"/>
              </a:rPr>
              <a:t>MD</a:t>
            </a:r>
            <a:r>
              <a:rPr lang="cs-CZ" sz="2000" dirty="0" smtClean="0"/>
              <a:t>  </a:t>
            </a:r>
            <a:r>
              <a:rPr lang="cs-CZ" sz="2000" i="1" dirty="0" smtClean="0"/>
              <a:t>JAMA</a:t>
            </a:r>
            <a:r>
              <a:rPr lang="cs-CZ" sz="2000" i="1" dirty="0"/>
              <a:t>. </a:t>
            </a:r>
            <a:r>
              <a:rPr lang="cs-CZ" sz="2000" dirty="0"/>
              <a:t>1981;245(7):727-729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6322" y="5473005"/>
            <a:ext cx="8242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It </a:t>
            </a:r>
            <a:r>
              <a:rPr lang="en-US" sz="2000" b="1" dirty="0"/>
              <a:t>could have happened to Van Gogh: a case of fatal purple foxglove poisoning and review of the literature.</a:t>
            </a:r>
          </a:p>
          <a:p>
            <a:r>
              <a:rPr lang="en-US" sz="2000" u="sng" dirty="0" err="1">
                <a:hlinkClick r:id="rId4"/>
              </a:rPr>
              <a:t>Ramlakhan</a:t>
            </a:r>
            <a:r>
              <a:rPr lang="en-US" sz="2000" u="sng" dirty="0">
                <a:hlinkClick r:id="rId4"/>
              </a:rPr>
              <a:t> SL</a:t>
            </a:r>
            <a:r>
              <a:rPr lang="en-US" sz="2000" baseline="30000" dirty="0"/>
              <a:t>1</a:t>
            </a:r>
            <a:r>
              <a:rPr lang="en-US" sz="2000" dirty="0"/>
              <a:t>, </a:t>
            </a:r>
            <a:r>
              <a:rPr lang="en-US" sz="2000" u="sng" dirty="0">
                <a:hlinkClick r:id="rId5"/>
              </a:rPr>
              <a:t>Fletcher AK</a:t>
            </a:r>
            <a:r>
              <a:rPr lang="en-US" sz="2000" dirty="0" smtClean="0"/>
              <a:t>.</a:t>
            </a:r>
            <a:r>
              <a:rPr lang="en-US" sz="2000" u="sng" dirty="0">
                <a:hlinkClick r:id="rId6" tooltip="European journal of emergency medicine : official journal of the European Society for Emergency Medicine."/>
              </a:rPr>
              <a:t> </a:t>
            </a:r>
            <a:r>
              <a:rPr lang="en-US" sz="2000" u="sng" dirty="0" err="1">
                <a:hlinkClick r:id="rId6" tooltip="European journal of emergency medicine : official journal of the European Society for Emergency Medicine."/>
              </a:rPr>
              <a:t>Eur</a:t>
            </a:r>
            <a:r>
              <a:rPr lang="en-US" sz="2000" u="sng" dirty="0">
                <a:hlinkClick r:id="rId6" tooltip="European journal of emergency medicine : official journal of the European Society for Emergency Medicine."/>
              </a:rPr>
              <a:t> J </a:t>
            </a:r>
            <a:r>
              <a:rPr lang="en-US" sz="2000" u="sng" dirty="0" err="1">
                <a:hlinkClick r:id="rId6" tooltip="European journal of emergency medicine : official journal of the European Society for Emergency Medicine."/>
              </a:rPr>
              <a:t>Emerg</a:t>
            </a:r>
            <a:r>
              <a:rPr lang="en-US" sz="2000" u="sng" dirty="0">
                <a:hlinkClick r:id="rId6" tooltip="European journal of emergency medicine : official journal of the European Society for Emergency Medicine."/>
              </a:rPr>
              <a:t> Med.</a:t>
            </a:r>
            <a:r>
              <a:rPr lang="en-US" sz="2000" dirty="0"/>
              <a:t> 2007 Dec;14(6):356-9.</a:t>
            </a:r>
          </a:p>
          <a:p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75" y="2009469"/>
            <a:ext cx="2623338" cy="33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940279" y="1193028"/>
            <a:ext cx="7177178" cy="972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Byl </a:t>
            </a:r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Withering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opravdu prvním a jediným </a:t>
            </a:r>
          </a:p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objevitelem významu </a:t>
            </a:r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digitalisu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ál 1"/>
          <p:cNvSpPr/>
          <p:nvPr/>
        </p:nvSpPr>
        <p:spPr bwMode="auto">
          <a:xfrm>
            <a:off x="2286001" y="3157267"/>
            <a:ext cx="4114800" cy="1043797"/>
          </a:xfrm>
          <a:prstGeom prst="ellipse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NEBYL !</a:t>
            </a:r>
          </a:p>
        </p:txBody>
      </p:sp>
      <p:pic>
        <p:nvPicPr>
          <p:cNvPr id="7170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58" y="4333533"/>
            <a:ext cx="1678474" cy="24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William With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3" y="4485736"/>
            <a:ext cx="1880259" cy="227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74" y="1086458"/>
            <a:ext cx="5551100" cy="87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45034" y="2200712"/>
            <a:ext cx="6721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xantopsie</a:t>
            </a:r>
            <a:r>
              <a:rPr lang="cs-CZ" sz="2000" dirty="0">
                <a:solidFill>
                  <a:srgbClr val="C00000"/>
                </a:solidFill>
              </a:rPr>
              <a:t> – chromatopsie se žlutým </a:t>
            </a:r>
            <a:r>
              <a:rPr lang="cs-CZ" sz="2000" dirty="0" smtClean="0">
                <a:solidFill>
                  <a:srgbClr val="C00000"/>
                </a:solidFill>
              </a:rPr>
              <a:t>viděním, vzniká </a:t>
            </a:r>
            <a:r>
              <a:rPr lang="cs-CZ" sz="2000" dirty="0">
                <a:solidFill>
                  <a:srgbClr val="C00000"/>
                </a:solidFill>
              </a:rPr>
              <a:t>po předávkování a otravách některými léky např. </a:t>
            </a:r>
            <a:r>
              <a:rPr lang="cs-CZ" sz="2000" dirty="0" err="1" smtClean="0">
                <a:solidFill>
                  <a:srgbClr val="C00000"/>
                </a:solidFill>
              </a:rPr>
              <a:t>digitalisem</a:t>
            </a:r>
            <a:endParaRPr lang="cs-CZ" sz="20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53" y="3112410"/>
            <a:ext cx="4574485" cy="35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2009954" y="395982"/>
            <a:ext cx="4770407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všechno může </a:t>
            </a:r>
            <a:r>
              <a:rPr kumimoji="0" lang="cs-CZ" sz="26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digitalis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58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681000" y="345948"/>
            <a:ext cx="3856009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…nebo </a:t>
            </a:r>
            <a:r>
              <a:rPr lang="cs-CZ" sz="2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absinth</a:t>
            </a:r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Vincent van Gogh's Still Life with Absinthe Pa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96" y="3692106"/>
            <a:ext cx="2091255" cy="30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ýsledek obrázku pro xantopsia van gogh paint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xantopsia van gogh paintin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4" name="Picture 6" descr="EL AMARILLO VAN GOGH A los trastornos mentales que aquejaron a Van Gogh durante gran parte de su vida, parece ser que se unió un problema físico provocado por la medicación que tomaba: una xantopsia que afectaba a su percepción visual, provocándole una visión con predominio del amarillo.  http://www.vangoghmuseum.nl/vgm/index.jsp?lang=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1" y="1567362"/>
            <a:ext cx="2476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ek obrázku pro absin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33" y="1949571"/>
            <a:ext cx="2720196" cy="40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 bwMode="auto">
          <a:xfrm>
            <a:off x="2730964" y="395982"/>
            <a:ext cx="3283545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říci závěrem?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2" y="1140622"/>
            <a:ext cx="3967986" cy="9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2" y="2301639"/>
            <a:ext cx="4235405" cy="1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2" y="3200401"/>
            <a:ext cx="7040042" cy="17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209062" y="3303917"/>
            <a:ext cx="526212" cy="293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 bwMode="auto">
          <a:xfrm>
            <a:off x="287587" y="4537494"/>
            <a:ext cx="69615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11"/>
          <p:cNvCxnSpPr/>
          <p:nvPr/>
        </p:nvCxnSpPr>
        <p:spPr bwMode="auto">
          <a:xfrm>
            <a:off x="287587" y="4865297"/>
            <a:ext cx="137731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94" y="1677096"/>
            <a:ext cx="4482058" cy="10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19" y="2825808"/>
            <a:ext cx="3080080" cy="2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40" y="4979648"/>
            <a:ext cx="7062159" cy="17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Přímá spojnice 17"/>
          <p:cNvCxnSpPr/>
          <p:nvPr/>
        </p:nvCxnSpPr>
        <p:spPr bwMode="auto">
          <a:xfrm>
            <a:off x="2081841" y="6613585"/>
            <a:ext cx="69615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6778523" y="6277153"/>
            <a:ext cx="215844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58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4093239" y="5804405"/>
            <a:ext cx="4787652" cy="739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pozornost!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https://mir-s3-cdn-cf.behance.net/project_modules/hd/69904223662379.56326ab8d5d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9"/>
          <a:stretch/>
        </p:blipFill>
        <p:spPr bwMode="auto">
          <a:xfrm>
            <a:off x="2587925" y="649562"/>
            <a:ext cx="4037162" cy="45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2091906" y="787584"/>
            <a:ext cx="5201728" cy="670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Když ne </a:t>
            </a:r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Withering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tak kdo…?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902" y="2383683"/>
            <a:ext cx="8736012" cy="366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cs-CZ" altLang="cs-CZ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</a:t>
            </a: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Hutton</a:t>
            </a: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byla bylinkářka a léčitelka z </a:t>
            </a:r>
            <a:r>
              <a:rPr lang="en-US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Shropshire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která používala tajnou rodinnou směs 20 bylin k léčbě otoků…jednou z nich byl i </a:t>
            </a:r>
            <a:r>
              <a:rPr lang="cs-CZ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digitalis</a:t>
            </a:r>
            <a:endParaRPr lang="cs-CZ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endParaRPr lang="cs-CZ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 </a:t>
            </a:r>
            <a:r>
              <a:rPr lang="cs-CZ" altLang="cs-CZ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Withering</a:t>
            </a: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ji přesvědčil, aby mu prozradila recepturu a odhalil, že aktivní substancí byl </a:t>
            </a:r>
            <a:r>
              <a:rPr lang="cs-CZ" altLang="cs-CZ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digitalis</a:t>
            </a:r>
            <a:endParaRPr lang="cs-CZ" altLang="cs-CZ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endParaRPr lang="cs-CZ" altLang="cs-CZ" b="1" kern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roce 1785 popsal 163 případů léčby tímto preparátem</a:t>
            </a:r>
          </a:p>
          <a:p>
            <a:pPr>
              <a:buClr>
                <a:srgbClr val="00B0F0"/>
              </a:buClr>
              <a:defRPr/>
            </a:pPr>
            <a:endParaRPr lang="cs-CZ" altLang="cs-CZ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přínosu </a:t>
            </a:r>
            <a:r>
              <a:rPr lang="cs-CZ" altLang="cs-CZ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Mrs</a:t>
            </a: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Hutton</a:t>
            </a: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ovšem nikdy nezmínil…</a:t>
            </a:r>
          </a:p>
        </p:txBody>
      </p:sp>
    </p:spTree>
    <p:extLst>
      <p:ext uri="{BB962C8B-B14F-4D97-AF65-F5344CB8AC3E}">
        <p14:creationId xmlns:p14="http://schemas.microsoft.com/office/powerpoint/2010/main" val="19247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120771" y="4492193"/>
            <a:ext cx="8898781" cy="1429402"/>
          </a:xfrm>
          <a:prstGeom prst="rect">
            <a:avLst/>
          </a:prstGeom>
          <a:solidFill>
            <a:srgbClr val="00287D"/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Withering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byl ale prvním, kdo použil vědecké </a:t>
            </a:r>
          </a:p>
          <a:p>
            <a:pPr algn="ctr"/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v odhalení efektu léčby </a:t>
            </a:r>
            <a:r>
              <a:rPr lang="cs-CZ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digitalisem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položil </a:t>
            </a:r>
          </a:p>
          <a:p>
            <a:pPr algn="ctr"/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základy pro jeho využití v moderní medicíně.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3539" y="1837426"/>
            <a:ext cx="8736012" cy="235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prvním století používal léčbu </a:t>
            </a:r>
            <a:r>
              <a:rPr lang="cs-CZ" altLang="cs-CZ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digitalisem</a:t>
            </a: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řecký lékař </a:t>
            </a:r>
            <a:r>
              <a:rPr lang="en-US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Pedanius</a:t>
            </a: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Dioscorides</a:t>
            </a:r>
            <a:endParaRPr lang="cs-CZ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endParaRPr lang="cs-CZ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Léčba srdečního selhání </a:t>
            </a:r>
            <a:r>
              <a:rPr lang="cs-CZ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digitalisem</a:t>
            </a:r>
            <a:r>
              <a:rPr 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byla poprvé písemně zaznamenána v roce 1542</a:t>
            </a: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Leonard</a:t>
            </a:r>
            <a:r>
              <a:rPr lang="cs-CZ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Fuchsem</a:t>
            </a:r>
            <a:endParaRPr lang="cs-CZ" altLang="cs-CZ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091906" y="787584"/>
            <a:ext cx="5201728" cy="670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Když ne </a:t>
            </a:r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Withering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tak kdo…?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81" y="6317231"/>
            <a:ext cx="267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" y="3945449"/>
            <a:ext cx="8937523" cy="8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61" y="2038415"/>
            <a:ext cx="5179402" cy="178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1871932" y="796211"/>
            <a:ext cx="5581291" cy="972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Jaká je současná role digoxinu?</a:t>
            </a:r>
          </a:p>
          <a:p>
            <a:pPr algn="ctr"/>
            <a:r>
              <a:rPr lang="cs-CZ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Srdeční selhání 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5129060"/>
            <a:ext cx="6272932" cy="33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32" y="5607245"/>
            <a:ext cx="5064780" cy="12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6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2596552" y="355899"/>
            <a:ext cx="3864634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srdeční selhání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" y="1229542"/>
            <a:ext cx="3892856" cy="165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13" y="6530196"/>
            <a:ext cx="3190579" cy="23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28" y="3576826"/>
            <a:ext cx="6291402" cy="210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596552" y="355899"/>
            <a:ext cx="3864634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srdeční selhání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18" y="844257"/>
            <a:ext cx="5446655" cy="13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0"/>
          <a:stretch/>
        </p:blipFill>
        <p:spPr bwMode="auto">
          <a:xfrm>
            <a:off x="138120" y="4069628"/>
            <a:ext cx="4278605" cy="26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49" y="3915372"/>
            <a:ext cx="4255803" cy="276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14325" y="2203743"/>
            <a:ext cx="8736012" cy="133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endParaRPr lang="cs-CZ" altLang="cs-CZ" sz="100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B0F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6800 nemocných, z nich 5812 mělo EF ≤ 45%</a:t>
            </a:r>
          </a:p>
          <a:p>
            <a:pPr>
              <a:buClr>
                <a:srgbClr val="00B0F0"/>
              </a:buClr>
              <a:defRPr/>
            </a:pPr>
            <a:r>
              <a:rPr 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léčba diuretikum, ACEI, nitráty </a:t>
            </a:r>
          </a:p>
          <a:p>
            <a:pPr>
              <a:buClr>
                <a:srgbClr val="00B0F0"/>
              </a:buClr>
              <a:defRPr/>
            </a:pPr>
            <a:r>
              <a:rPr 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betablokátorů!</a:t>
            </a:r>
            <a:endParaRPr lang="cs-CZ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1500997" y="3985403"/>
            <a:ext cx="2449902" cy="4054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00287D"/>
                </a:solidFill>
                <a:effectLst/>
                <a:latin typeface="Tahoma" pitchFamily="34" charset="0"/>
              </a:rPr>
              <a:t>Celková mortalita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892423" y="3994030"/>
            <a:ext cx="1998454" cy="4054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00287D"/>
                </a:solidFill>
              </a:rPr>
              <a:t>HF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00287D"/>
                </a:solidFill>
                <a:effectLst/>
                <a:latin typeface="Tahoma" pitchFamily="34" charset="0"/>
              </a:rPr>
              <a:t>mortalita</a:t>
            </a:r>
          </a:p>
        </p:txBody>
      </p:sp>
    </p:spTree>
    <p:extLst>
      <p:ext uri="{BB962C8B-B14F-4D97-AF65-F5344CB8AC3E}">
        <p14:creationId xmlns:p14="http://schemas.microsoft.com/office/powerpoint/2010/main" val="7210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2596552" y="355899"/>
            <a:ext cx="3864634" cy="4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Digoxin a srdeční selhání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1" y="1181197"/>
            <a:ext cx="4222630" cy="9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1" y="6476468"/>
            <a:ext cx="3246602" cy="2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7" y="2901351"/>
            <a:ext cx="5164243" cy="29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97" y="1208570"/>
            <a:ext cx="3669903" cy="26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68" y="4014842"/>
            <a:ext cx="3040321" cy="27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10358</TotalTime>
  <Words>717</Words>
  <Application>Microsoft Office PowerPoint</Application>
  <PresentationFormat>Předvádění na obrazovce (4:3)</PresentationFormat>
  <Paragraphs>143</Paragraphs>
  <Slides>33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JK</dc:creator>
  <cp:lastModifiedBy>uziv</cp:lastModifiedBy>
  <cp:revision>201</cp:revision>
  <cp:lastPrinted>1601-01-01T00:00:00Z</cp:lastPrinted>
  <dcterms:created xsi:type="dcterms:W3CDTF">2015-11-23T07:04:47Z</dcterms:created>
  <dcterms:modified xsi:type="dcterms:W3CDTF">2018-01-19T18:18:54Z</dcterms:modified>
</cp:coreProperties>
</file>