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handoutMasterIdLst>
    <p:handoutMasterId r:id="rId24"/>
  </p:handoutMasterIdLst>
  <p:sldIdLst>
    <p:sldId id="256" r:id="rId2"/>
    <p:sldId id="430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8" r:id="rId11"/>
    <p:sldId id="269" r:id="rId12"/>
    <p:sldId id="270" r:id="rId13"/>
    <p:sldId id="271" r:id="rId14"/>
    <p:sldId id="272" r:id="rId15"/>
    <p:sldId id="273" r:id="rId16"/>
    <p:sldId id="274" r:id="rId17"/>
    <p:sldId id="275" r:id="rId18"/>
    <p:sldId id="276" r:id="rId19"/>
    <p:sldId id="277" r:id="rId20"/>
    <p:sldId id="278" r:id="rId21"/>
    <p:sldId id="279" r:id="rId22"/>
    <p:sldId id="280" r:id="rId23"/>
  </p:sldIdLst>
  <p:sldSz cx="12198350" cy="6858000"/>
  <p:notesSz cx="6858000" cy="9947275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23">
          <p15:clr>
            <a:srgbClr val="A4A3A4"/>
          </p15:clr>
        </p15:guide>
        <p15:guide id="2" pos="2303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scaleToFitPaper="1"/>
  <p:clrMru>
    <a:srgbClr val="FF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 showGuides="1">
      <p:cViewPr varScale="1">
        <p:scale>
          <a:sx n="72" d="100"/>
          <a:sy n="72" d="100"/>
        </p:scale>
        <p:origin x="62" y="149"/>
      </p:cViewPr>
      <p:guideLst>
        <p:guide orient="horz" pos="323"/>
        <p:guide pos="2303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Zo&#353;it1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Zo&#353;it1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Zo&#353;it1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Zo&#353;it1" TargetMode="External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sk-SK" sz="2000" dirty="0">
                <a:solidFill>
                  <a:srgbClr val="002060"/>
                </a:solidFill>
              </a:rPr>
              <a:t>2015-2016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4.3055555555555555E-2"/>
          <c:y val="0.19226669582968794"/>
          <c:w val="0.9027777777777779"/>
          <c:h val="0.63960958005249358"/>
        </c:manualLayout>
      </c:layout>
      <c:pie3D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1-F7C6-4C5E-8729-725F3D0FA559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3-F7C6-4C5E-8729-725F3D0FA559}"/>
              </c:ext>
            </c:extLst>
          </c:dPt>
          <c:dLbls>
            <c:dLbl>
              <c:idx val="0"/>
              <c:layout>
                <c:manualLayout>
                  <c:x val="-1.6666666666666666E-2"/>
                  <c:y val="5.140310586176728E-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900" b="0" i="0" u="none" strike="noStrike" kern="1200" baseline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9D4118B7-871B-4FF3-80CF-74BD1E3BEC19}" type="CATEGORYNAME">
                      <a:rPr lang="en-US" sz="1400" b="1"/>
                      <a:pPr>
                        <a:defRPr/>
                      </a:pPr>
                      <a:t>[CATEGORY NAME]</a:t>
                    </a:fld>
                    <a:r>
                      <a:rPr lang="en-US" sz="1400" b="1" baseline="0" dirty="0"/>
                      <a:t>; </a:t>
                    </a:r>
                    <a:fld id="{D439A082-BD31-4496-95A7-3553CF195B48}" type="VALUE">
                      <a:rPr lang="en-US" sz="1400" b="1" baseline="0"/>
                      <a:pPr>
                        <a:defRPr/>
                      </a:pPr>
                      <a:t>[VALUE]</a:t>
                    </a:fld>
                    <a:r>
                      <a:rPr lang="en-US" sz="1400" b="1" baseline="0" dirty="0"/>
                      <a:t>; </a:t>
                    </a:r>
                    <a:fld id="{A681C97F-673C-4782-99DB-71CDA9FF9363}" type="PERCENTAGE">
                      <a:rPr lang="en-US" sz="1400" b="1" baseline="0"/>
                      <a:pPr>
                        <a:defRPr/>
                      </a:pPr>
                      <a:t>[PERCENTAGE]</a:t>
                    </a:fld>
                    <a:endParaRPr lang="en-US" sz="1400" b="1" baseline="0" dirty="0"/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900" b="0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30694444444444446"/>
                      <c:h val="0.20023148148148148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F7C6-4C5E-8729-725F3D0FA559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1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Hárok1!$A$2:$A$3</c:f>
              <c:strCache>
                <c:ptCount val="2"/>
                <c:pt idx="0">
                  <c:v>perm AF</c:v>
                </c:pt>
                <c:pt idx="1">
                  <c:v>ostatní</c:v>
                </c:pt>
              </c:strCache>
            </c:strRef>
          </c:cat>
          <c:val>
            <c:numRef>
              <c:f>Hárok1!$B$2:$B$3</c:f>
              <c:numCache>
                <c:formatCode>General</c:formatCode>
                <c:ptCount val="2"/>
                <c:pt idx="0">
                  <c:v>31</c:v>
                </c:pt>
                <c:pt idx="1">
                  <c:v>161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F7C6-4C5E-8729-725F3D0FA55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 algn="ctr" rtl="0">
              <a:defRPr sz="1400" b="0" i="0" u="none" strike="noStrike" kern="1200" spc="0" baseline="0">
                <a:solidFill>
                  <a:prstClr val="black">
                    <a:lumMod val="65000"/>
                    <a:lumOff val="35000"/>
                  </a:prstClr>
                </a:solidFill>
                <a:latin typeface="+mn-lt"/>
                <a:ea typeface="+mn-ea"/>
                <a:cs typeface="+mn-cs"/>
              </a:defRPr>
            </a:pPr>
            <a:r>
              <a:rPr lang="sk-SK" sz="2000" b="0" i="0" u="none" strike="noStrike" kern="1200" spc="0" baseline="0" dirty="0">
                <a:solidFill>
                  <a:srgbClr val="002060"/>
                </a:solidFill>
                <a:latin typeface="+mn-lt"/>
                <a:ea typeface="+mn-ea"/>
                <a:cs typeface="+mn-cs"/>
              </a:rPr>
              <a:t>2021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algn="ctr" rtl="0">
            <a:defRPr sz="1400" b="0" i="0" u="none" strike="noStrike" kern="1200" spc="0" baseline="0">
              <a:solidFill>
                <a:prstClr val="black">
                  <a:lumMod val="65000"/>
                  <a:lumOff val="35000"/>
                </a:prst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0.14444444444444443"/>
          <c:y val="0.22726851851851851"/>
          <c:w val="0.74722222222222223"/>
          <c:h val="0.53719852726742479"/>
        </c:manualLayout>
      </c:layout>
      <c:pie3D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1-57B8-4067-9A70-CA19FC1EBAC3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3-57B8-4067-9A70-CA19FC1EBAC3}"/>
              </c:ext>
            </c:extLst>
          </c:dPt>
          <c:dLbls>
            <c:dLbl>
              <c:idx val="0"/>
              <c:layout>
                <c:manualLayout>
                  <c:x val="-5.5555555555555552E-2"/>
                  <c:y val="7.2284193642461357E-3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900" b="0" i="0" u="none" strike="noStrike" kern="1200" baseline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91BED5EC-C1B1-4246-882C-CCE1EB57DBEB}" type="CATEGORYNAME">
                      <a:rPr lang="en-US" sz="1600" b="1"/>
                      <a:pPr>
                        <a:defRPr/>
                      </a:pPr>
                      <a:t>[CATEGORY NAME]</a:t>
                    </a:fld>
                    <a:r>
                      <a:rPr lang="en-US" sz="1600" b="1" baseline="0" dirty="0"/>
                      <a:t>; </a:t>
                    </a:r>
                    <a:fld id="{F7BA9893-2643-43D2-ADC7-AB48358E0A80}" type="VALUE">
                      <a:rPr lang="en-US" sz="1600" b="1" baseline="0"/>
                      <a:pPr>
                        <a:defRPr/>
                      </a:pPr>
                      <a:t>[VALUE]</a:t>
                    </a:fld>
                    <a:r>
                      <a:rPr lang="en-US" sz="1600" b="1" baseline="0" dirty="0"/>
                      <a:t>; </a:t>
                    </a:r>
                    <a:fld id="{5D4F25BF-6FED-4228-A3DA-D012C3825F75}" type="PERCENTAGE">
                      <a:rPr lang="en-US" sz="1600" b="1" baseline="0"/>
                      <a:pPr>
                        <a:defRPr/>
                      </a:pPr>
                      <a:t>[PERCENTAGE]</a:t>
                    </a:fld>
                    <a:endParaRPr lang="en-US" sz="1600" b="1" baseline="0" dirty="0"/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900" b="0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34861111111111109"/>
                      <c:h val="0.24884259259259259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57B8-4067-9A70-CA19FC1EBAC3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1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Hárok1!$A$6:$A$7</c:f>
              <c:strCache>
                <c:ptCount val="2"/>
                <c:pt idx="0">
                  <c:v>perm AF</c:v>
                </c:pt>
                <c:pt idx="1">
                  <c:v>ostatní</c:v>
                </c:pt>
              </c:strCache>
            </c:strRef>
          </c:cat>
          <c:val>
            <c:numRef>
              <c:f>Hárok1!$B$6:$B$7</c:f>
              <c:numCache>
                <c:formatCode>General</c:formatCode>
                <c:ptCount val="2"/>
                <c:pt idx="0">
                  <c:v>17</c:v>
                </c:pt>
                <c:pt idx="1">
                  <c:v>71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57B8-4067-9A70-CA19FC1EBAC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2400" dirty="0">
                <a:solidFill>
                  <a:srgbClr val="002060"/>
                </a:solidFill>
              </a:rPr>
              <a:t>2015</a:t>
            </a:r>
            <a:r>
              <a:rPr lang="sk-SK" sz="2400" dirty="0">
                <a:solidFill>
                  <a:srgbClr val="002060"/>
                </a:solidFill>
              </a:rPr>
              <a:t>-2016</a:t>
            </a:r>
            <a:endParaRPr lang="en-US" sz="2400" dirty="0">
              <a:solidFill>
                <a:srgbClr val="002060"/>
              </a:solidFill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pie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9166-4602-AC35-AEFF1E0AD468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9166-4602-AC35-AEFF1E0AD468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9166-4602-AC35-AEFF1E0AD468}"/>
              </c:ext>
            </c:extLst>
          </c:dPt>
          <c:dLbls>
            <c:dLbl>
              <c:idx val="0"/>
              <c:layout>
                <c:manualLayout>
                  <c:x val="-0.2005897433303403"/>
                  <c:y val="0.17187727287101159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900" b="0" i="0" u="none" strike="noStrike" kern="1200" baseline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7C78316B-1FD7-46C2-BCD9-85BF5AFF63C8}" type="CATEGORYNAME">
                      <a:rPr lang="en-US" sz="1600" b="1"/>
                      <a:pPr>
                        <a:defRPr/>
                      </a:pPr>
                      <a:t>[CATEGORY NAME]</a:t>
                    </a:fld>
                    <a:r>
                      <a:rPr lang="en-US" sz="1600" b="1" baseline="0"/>
                      <a:t>; </a:t>
                    </a:r>
                    <a:fld id="{68FB4A34-B8EE-47CC-84DA-84884CAC10B6}" type="VALUE">
                      <a:rPr lang="en-US" sz="1600" b="1" baseline="0"/>
                      <a:pPr>
                        <a:defRPr/>
                      </a:pPr>
                      <a:t>[VALUE]</a:t>
                    </a:fld>
                    <a:r>
                      <a:rPr lang="en-US" sz="1600" b="1" baseline="0"/>
                      <a:t>; </a:t>
                    </a:r>
                    <a:fld id="{77C0BADF-96DA-433D-AE25-618FA3BDDB5D}" type="PERCENTAGE">
                      <a:rPr lang="en-US" sz="1600" b="1" baseline="0"/>
                      <a:pPr>
                        <a:defRPr/>
                      </a:pPr>
                      <a:t>[PERCENTAGE]</a:t>
                    </a:fld>
                    <a:endParaRPr lang="en-US" sz="1600" b="1" baseline="0"/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900" b="0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3849361500232374"/>
                      <c:h val="0.25925939980394014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9166-4602-AC35-AEFF1E0AD468}"/>
                </c:ext>
              </c:extLst>
            </c:dLbl>
            <c:dLbl>
              <c:idx val="1"/>
              <c:layout>
                <c:manualLayout>
                  <c:x val="-4.4370732263258841E-2"/>
                  <c:y val="-0.11760933497770618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900" b="0" i="0" u="none" strike="noStrike" kern="1200" baseline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AFFED7D1-FCFC-4FA3-87B0-FF035F347015}" type="CATEGORYNAME">
                      <a:rPr lang="en-US" sz="1600" b="1"/>
                      <a:pPr>
                        <a:defRPr/>
                      </a:pPr>
                      <a:t>[CATEGORY NAME]</a:t>
                    </a:fld>
                    <a:r>
                      <a:rPr lang="en-US" sz="1600" b="1" baseline="0"/>
                      <a:t>; </a:t>
                    </a:r>
                    <a:fld id="{AF233C9B-F4A9-4F2B-AED1-1119FD6298C2}" type="VALUE">
                      <a:rPr lang="en-US" sz="1600" b="1" baseline="0"/>
                      <a:pPr>
                        <a:defRPr/>
                      </a:pPr>
                      <a:t>[VALUE]</a:t>
                    </a:fld>
                    <a:r>
                      <a:rPr lang="en-US" sz="1600" b="1" baseline="0"/>
                      <a:t>; </a:t>
                    </a:r>
                    <a:fld id="{F9C0D0CA-98FA-4276-8B37-8C55ED90EC20}" type="PERCENTAGE">
                      <a:rPr lang="en-US" sz="1600" b="1" baseline="0"/>
                      <a:pPr>
                        <a:defRPr/>
                      </a:pPr>
                      <a:t>[PERCENTAGE]</a:t>
                    </a:fld>
                    <a:endParaRPr lang="en-US" sz="1600" b="1" baseline="0"/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900" b="0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7181460867978141"/>
                      <c:h val="0.27885146886759637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3-9166-4602-AC35-AEFF1E0AD468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1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Hárok2!$A$1:$A$3</c:f>
              <c:strCache>
                <c:ptCount val="3"/>
                <c:pt idx="0">
                  <c:v>AVNA realizovaná</c:v>
                </c:pt>
                <c:pt idx="1">
                  <c:v>AVNA plánovaná</c:v>
                </c:pt>
                <c:pt idx="2">
                  <c:v>AVNA -</c:v>
                </c:pt>
              </c:strCache>
            </c:strRef>
          </c:cat>
          <c:val>
            <c:numRef>
              <c:f>Hárok2!$B$1:$B$3</c:f>
              <c:numCache>
                <c:formatCode>General</c:formatCode>
                <c:ptCount val="3"/>
                <c:pt idx="0">
                  <c:v>9</c:v>
                </c:pt>
                <c:pt idx="1">
                  <c:v>12</c:v>
                </c:pt>
                <c:pt idx="2">
                  <c:v>10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9166-4602-AC35-AEFF1E0AD46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2400" b="0" i="0" u="none" strike="noStrike" kern="1200" spc="0" baseline="0" dirty="0">
                <a:solidFill>
                  <a:srgbClr val="002060"/>
                </a:solidFill>
                <a:latin typeface="+mn-lt"/>
                <a:ea typeface="+mn-ea"/>
                <a:cs typeface="+mn-cs"/>
              </a:rPr>
              <a:t>2021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pie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3F32-4805-8C20-7A817A3FC34C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3F32-4805-8C20-7A817A3FC34C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3F32-4805-8C20-7A817A3FC34C}"/>
              </c:ext>
            </c:extLst>
          </c:dPt>
          <c:dLbls>
            <c:dLbl>
              <c:idx val="0"/>
              <c:layout>
                <c:manualLayout>
                  <c:x val="1.5834287405468977E-2"/>
                  <c:y val="0.13053274832521514"/>
                </c:manualLayout>
              </c:layout>
              <c:tx>
                <c:rich>
                  <a:bodyPr/>
                  <a:lstStyle/>
                  <a:p>
                    <a:fld id="{623143A8-2728-4B4E-8EFA-61B2052EB118}" type="CATEGORYNAME">
                      <a:rPr lang="en-US" sz="1400" b="1"/>
                      <a:pPr/>
                      <a:t>[CATEGORY NAME]</a:t>
                    </a:fld>
                    <a:r>
                      <a:rPr lang="en-US" sz="1400" b="1" baseline="0"/>
                      <a:t>; </a:t>
                    </a:r>
                    <a:fld id="{1986F497-B5B5-4BB1-AA91-40185753DEB1}" type="VALUE">
                      <a:rPr lang="en-US" sz="1400" b="1" baseline="0"/>
                      <a:pPr/>
                      <a:t>[VALUE]</a:t>
                    </a:fld>
                    <a:r>
                      <a:rPr lang="en-US" sz="1400" b="1" baseline="0"/>
                      <a:t>; </a:t>
                    </a:r>
                    <a:fld id="{B5B40350-9E55-4056-A3F2-8A55C2ADC4D5}" type="PERCENTAGE">
                      <a:rPr lang="en-US" sz="1400" b="1" baseline="0"/>
                      <a:pPr/>
                      <a:t>[PERCENTAGE]</a:t>
                    </a:fld>
                    <a:endParaRPr lang="en-US" sz="1400" b="1" baseline="0"/>
                  </a:p>
                </c:rich>
              </c:tx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2166386286283948"/>
                      <c:h val="0.25347230772083645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3F32-4805-8C20-7A817A3FC34C}"/>
                </c:ext>
              </c:extLst>
            </c:dLbl>
            <c:dLbl>
              <c:idx val="1"/>
              <c:layout>
                <c:manualLayout>
                  <c:x val="-1.0631284220036294E-2"/>
                  <c:y val="-9.6828510603500853E-3"/>
                </c:manualLayout>
              </c:layout>
              <c:tx>
                <c:rich>
                  <a:bodyPr/>
                  <a:lstStyle/>
                  <a:p>
                    <a:fld id="{157A143C-BF36-4D70-A963-C4B7D3B9A477}" type="CATEGORYNAME">
                      <a:rPr lang="en-US" sz="1400" b="1"/>
                      <a:pPr/>
                      <a:t>[CATEGORY NAME]</a:t>
                    </a:fld>
                    <a:r>
                      <a:rPr lang="en-US" sz="1400" b="1" baseline="0"/>
                      <a:t>; </a:t>
                    </a:r>
                    <a:fld id="{33279997-096A-49C9-9838-2DDE53460AE5}" type="VALUE">
                      <a:rPr lang="en-US" sz="1400" b="1" baseline="0"/>
                      <a:pPr/>
                      <a:t>[VALUE]</a:t>
                    </a:fld>
                    <a:r>
                      <a:rPr lang="en-US" sz="1400" b="1" baseline="0"/>
                      <a:t>; </a:t>
                    </a:r>
                    <a:fld id="{C142CA31-53E8-471B-B8A7-BA8E727DF7CF}" type="PERCENTAGE">
                      <a:rPr lang="en-US" sz="1400" b="1" baseline="0"/>
                      <a:pPr/>
                      <a:t>[PERCENTAGE]</a:t>
                    </a:fld>
                    <a:endParaRPr lang="en-US" sz="1400" b="1" baseline="0"/>
                  </a:p>
                </c:rich>
              </c:tx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3-3F32-4805-8C20-7A817A3FC34C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1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Hárok2!$F$1:$F$3</c:f>
              <c:strCache>
                <c:ptCount val="3"/>
                <c:pt idx="0">
                  <c:v>AVNA realizovaná</c:v>
                </c:pt>
                <c:pt idx="1">
                  <c:v>AVNA plánovaná</c:v>
                </c:pt>
                <c:pt idx="2">
                  <c:v>AVNA -</c:v>
                </c:pt>
              </c:strCache>
            </c:strRef>
          </c:cat>
          <c:val>
            <c:numRef>
              <c:f>Hárok2!$G$1:$G$3</c:f>
              <c:numCache>
                <c:formatCode>General</c:formatCode>
                <c:ptCount val="3"/>
                <c:pt idx="0">
                  <c:v>3</c:v>
                </c:pt>
                <c:pt idx="1">
                  <c:v>3</c:v>
                </c:pt>
                <c:pt idx="2">
                  <c:v>11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3F32-4805-8C20-7A817A3FC34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6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6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hlavičku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99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k-SK"/>
          </a:p>
        </p:txBody>
      </p:sp>
      <p:sp>
        <p:nvSpPr>
          <p:cNvPr id="3" name="Zástupný objekt pre dátum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99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327FFFE-5F1C-4254-8645-2EB251652920}" type="datetimeFigureOut">
              <a:rPr lang="sk-SK" smtClean="0"/>
              <a:t>7. 11. 2021</a:t>
            </a:fld>
            <a:endParaRPr lang="sk-SK"/>
          </a:p>
        </p:txBody>
      </p:sp>
      <p:sp>
        <p:nvSpPr>
          <p:cNvPr id="4" name="Zástupný objekt pre pätu 3"/>
          <p:cNvSpPr>
            <a:spLocks noGrp="1"/>
          </p:cNvSpPr>
          <p:nvPr>
            <p:ph type="ftr" sz="quarter" idx="2"/>
          </p:nvPr>
        </p:nvSpPr>
        <p:spPr>
          <a:xfrm>
            <a:off x="0" y="9448185"/>
            <a:ext cx="2971800" cy="499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k-SK"/>
          </a:p>
        </p:txBody>
      </p:sp>
      <p:sp>
        <p:nvSpPr>
          <p:cNvPr id="5" name="Zástupný objekt pre číslo snímky 4"/>
          <p:cNvSpPr>
            <a:spLocks noGrp="1"/>
          </p:cNvSpPr>
          <p:nvPr>
            <p:ph type="sldNum" sz="quarter" idx="3"/>
          </p:nvPr>
        </p:nvSpPr>
        <p:spPr>
          <a:xfrm>
            <a:off x="3884613" y="9448185"/>
            <a:ext cx="2971800" cy="499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1F7E836-2865-43F5-8181-05D63A29E311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18783841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Uvodny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prezentacia_bok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8350" cy="685698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545058" y="1753587"/>
            <a:ext cx="7738416" cy="1470025"/>
          </a:xfrm>
        </p:spPr>
        <p:txBody>
          <a:bodyPr/>
          <a:lstStyle/>
          <a:p>
            <a:r>
              <a:rPr lang="sk-SK" dirty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545058" y="3509361"/>
            <a:ext cx="7738416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k-SK" dirty="0"/>
              <a:t>Click to edit Master subtitle style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273580" y="55828"/>
            <a:ext cx="2482301" cy="702538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51277" y="267725"/>
            <a:ext cx="1805223" cy="4395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79052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90962" y="4800600"/>
            <a:ext cx="731901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k-SK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90962" y="612775"/>
            <a:ext cx="731901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90962" y="5367338"/>
            <a:ext cx="731901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8512BA-6A72-D346-870C-0EADDF4A7BD6}" type="datetimeFigureOut">
              <a:rPr lang="en-US" smtClean="0"/>
              <a:t>11/7/2021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F3E8F6-1A00-0A4A-B452-A13DE4BBCF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91223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k-SK"/>
              <a:t>Click to edit Master text styles</a:t>
            </a:r>
          </a:p>
          <a:p>
            <a:pPr lvl="1"/>
            <a:r>
              <a:rPr lang="sk-SK"/>
              <a:t>Second level</a:t>
            </a:r>
          </a:p>
          <a:p>
            <a:pPr lvl="2"/>
            <a:r>
              <a:rPr lang="sk-SK"/>
              <a:t>Third level</a:t>
            </a:r>
          </a:p>
          <a:p>
            <a:pPr lvl="3"/>
            <a:r>
              <a:rPr lang="sk-SK"/>
              <a:t>Fourth level</a:t>
            </a:r>
          </a:p>
          <a:p>
            <a:pPr lvl="4"/>
            <a:r>
              <a:rPr lang="sk-SK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8512BA-6A72-D346-870C-0EADDF4A7BD6}" type="datetimeFigureOut">
              <a:rPr lang="en-US" smtClean="0"/>
              <a:t>11/7/2021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F3E8F6-1A00-0A4A-B452-A13DE4BBCF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036279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798093" y="274639"/>
            <a:ext cx="3661622" cy="5851525"/>
          </a:xfrm>
        </p:spPr>
        <p:txBody>
          <a:bodyPr vert="eaVert"/>
          <a:lstStyle/>
          <a:p>
            <a:r>
              <a:rPr lang="sk-SK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13224" y="274639"/>
            <a:ext cx="10781563" cy="5851525"/>
          </a:xfrm>
        </p:spPr>
        <p:txBody>
          <a:bodyPr vert="eaVert"/>
          <a:lstStyle/>
          <a:p>
            <a:pPr lvl="0"/>
            <a:r>
              <a:rPr lang="sk-SK"/>
              <a:t>Click to edit Master text styles</a:t>
            </a:r>
          </a:p>
          <a:p>
            <a:pPr lvl="1"/>
            <a:r>
              <a:rPr lang="sk-SK"/>
              <a:t>Second level</a:t>
            </a:r>
          </a:p>
          <a:p>
            <a:pPr lvl="2"/>
            <a:r>
              <a:rPr lang="sk-SK"/>
              <a:t>Third level</a:t>
            </a:r>
          </a:p>
          <a:p>
            <a:pPr lvl="3"/>
            <a:r>
              <a:rPr lang="sk-SK"/>
              <a:t>Fourth level</a:t>
            </a:r>
          </a:p>
          <a:p>
            <a:pPr lvl="4"/>
            <a:r>
              <a:rPr lang="sk-SK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8512BA-6A72-D346-870C-0EADDF4A7BD6}" type="datetimeFigureOut">
              <a:rPr lang="en-US" smtClean="0"/>
              <a:t>11/7/2021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F3E8F6-1A00-0A4A-B452-A13DE4BBCF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3023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prezentacia_bok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8350" cy="685698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2219" y="1600201"/>
            <a:ext cx="2069811" cy="2558912"/>
          </a:xfrm>
        </p:spPr>
        <p:txBody>
          <a:bodyPr anchor="t">
            <a:normAutofit/>
          </a:bodyPr>
          <a:lstStyle>
            <a:lvl1pPr>
              <a:defRPr sz="2000">
                <a:solidFill>
                  <a:schemeClr val="bg1"/>
                </a:solidFill>
              </a:defRPr>
            </a:lvl1pPr>
          </a:lstStyle>
          <a:p>
            <a:r>
              <a:rPr lang="sk-SK" dirty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70671" y="1600201"/>
            <a:ext cx="7917762" cy="4525963"/>
          </a:xfrm>
        </p:spPr>
        <p:txBody>
          <a:bodyPr/>
          <a:lstStyle>
            <a:lvl1pPr marL="0" indent="0">
              <a:buClr>
                <a:schemeClr val="tx2"/>
              </a:buClr>
              <a:buNone/>
              <a:defRPr sz="2000"/>
            </a:lvl1pPr>
            <a:lvl2pPr marL="742950" indent="-285750">
              <a:buClr>
                <a:schemeClr val="tx2"/>
              </a:buClr>
              <a:buFont typeface="Arial"/>
              <a:buChar char="•"/>
              <a:defRPr sz="1800"/>
            </a:lvl2pPr>
            <a:lvl3pPr>
              <a:buClr>
                <a:schemeClr val="tx2"/>
              </a:buClr>
              <a:defRPr sz="1600"/>
            </a:lvl3pPr>
            <a:lvl4pPr marL="1600200" indent="-228600">
              <a:buClr>
                <a:schemeClr val="tx2"/>
              </a:buClr>
              <a:buFont typeface="Arial"/>
              <a:buChar char="•"/>
              <a:defRPr sz="1400"/>
            </a:lvl4pPr>
            <a:lvl5pPr marL="2057400" indent="-228600">
              <a:buClr>
                <a:schemeClr val="tx2"/>
              </a:buClr>
              <a:buFont typeface="Arial"/>
              <a:buChar char="•"/>
              <a:defRPr sz="1200"/>
            </a:lvl5pPr>
          </a:lstStyle>
          <a:p>
            <a:pPr lvl="0"/>
            <a:r>
              <a:rPr lang="sk-SK" dirty="0"/>
              <a:t>Click to edit Master text styles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F3E8F6-1A00-0A4A-B452-A13DE4BBCF14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9881501" y="64785"/>
            <a:ext cx="2191229" cy="6201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89313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drazky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prezentacia_bok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8350" cy="685698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2219" y="1600201"/>
            <a:ext cx="2069811" cy="2558912"/>
          </a:xfrm>
        </p:spPr>
        <p:txBody>
          <a:bodyPr anchor="t">
            <a:normAutofit/>
          </a:bodyPr>
          <a:lstStyle>
            <a:lvl1pPr>
              <a:defRPr sz="2000">
                <a:solidFill>
                  <a:schemeClr val="bg1"/>
                </a:solidFill>
              </a:defRPr>
            </a:lvl1pPr>
          </a:lstStyle>
          <a:p>
            <a:r>
              <a:rPr lang="sk-SK" dirty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70671" y="1600201"/>
            <a:ext cx="7917762" cy="4525963"/>
          </a:xfrm>
        </p:spPr>
        <p:txBody>
          <a:bodyPr/>
          <a:lstStyle>
            <a:lvl1pPr>
              <a:buClr>
                <a:schemeClr val="tx2"/>
              </a:buClr>
              <a:defRPr sz="2000"/>
            </a:lvl1pPr>
            <a:lvl2pPr marL="742950" indent="-285750">
              <a:buClr>
                <a:schemeClr val="tx2"/>
              </a:buClr>
              <a:buFont typeface="Arial"/>
              <a:buChar char="•"/>
              <a:defRPr sz="1800"/>
            </a:lvl2pPr>
            <a:lvl3pPr>
              <a:buClr>
                <a:schemeClr val="tx2"/>
              </a:buClr>
              <a:defRPr sz="1600"/>
            </a:lvl3pPr>
            <a:lvl4pPr marL="1600200" indent="-228600">
              <a:buClr>
                <a:schemeClr val="tx2"/>
              </a:buClr>
              <a:buFont typeface="Arial"/>
              <a:buChar char="•"/>
              <a:defRPr sz="1400"/>
            </a:lvl4pPr>
            <a:lvl5pPr marL="2057400" indent="-228600">
              <a:buClr>
                <a:schemeClr val="tx2"/>
              </a:buClr>
              <a:buFont typeface="Arial"/>
              <a:buChar char="•"/>
              <a:defRPr sz="1200"/>
            </a:lvl5pPr>
          </a:lstStyle>
          <a:p>
            <a:pPr lvl="0"/>
            <a:r>
              <a:rPr lang="sk-SK" dirty="0"/>
              <a:t>Click to edit Master text styles</a:t>
            </a:r>
          </a:p>
          <a:p>
            <a:pPr lvl="1"/>
            <a:r>
              <a:rPr lang="sk-SK" dirty="0"/>
              <a:t>Second level</a:t>
            </a:r>
          </a:p>
          <a:p>
            <a:pPr lvl="2"/>
            <a:r>
              <a:rPr lang="sk-SK" dirty="0"/>
              <a:t>Third level</a:t>
            </a:r>
          </a:p>
          <a:p>
            <a:pPr lvl="3"/>
            <a:r>
              <a:rPr lang="sk-SK" dirty="0"/>
              <a:t>Fourth level</a:t>
            </a:r>
          </a:p>
          <a:p>
            <a:pPr lvl="4"/>
            <a:r>
              <a:rPr lang="sk-SK" dirty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F3E8F6-1A00-0A4A-B452-A13DE4BBCF14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9881501" y="64785"/>
            <a:ext cx="2191229" cy="6201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46024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585" y="4406901"/>
            <a:ext cx="10368598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sk-SK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585" y="2906713"/>
            <a:ext cx="10368598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8512BA-6A72-D346-870C-0EADDF4A7BD6}" type="datetimeFigureOut">
              <a:rPr lang="en-US" smtClean="0"/>
              <a:t>11/7/2021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F3E8F6-1A00-0A4A-B452-A13DE4BBCF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78041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13224" y="1600201"/>
            <a:ext cx="7221593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k-SK"/>
              <a:t>Click to edit Master text styles</a:t>
            </a:r>
          </a:p>
          <a:p>
            <a:pPr lvl="1"/>
            <a:r>
              <a:rPr lang="sk-SK"/>
              <a:t>Second level</a:t>
            </a:r>
          </a:p>
          <a:p>
            <a:pPr lvl="2"/>
            <a:r>
              <a:rPr lang="sk-SK"/>
              <a:t>Third level</a:t>
            </a:r>
          </a:p>
          <a:p>
            <a:pPr lvl="3"/>
            <a:r>
              <a:rPr lang="sk-SK"/>
              <a:t>Fourth level</a:t>
            </a:r>
          </a:p>
          <a:p>
            <a:pPr lvl="4"/>
            <a:r>
              <a:rPr lang="sk-SK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38122" y="1600201"/>
            <a:ext cx="7221593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k-SK"/>
              <a:t>Click to edit Master text styles</a:t>
            </a:r>
          </a:p>
          <a:p>
            <a:pPr lvl="1"/>
            <a:r>
              <a:rPr lang="sk-SK"/>
              <a:t>Second level</a:t>
            </a:r>
          </a:p>
          <a:p>
            <a:pPr lvl="2"/>
            <a:r>
              <a:rPr lang="sk-SK"/>
              <a:t>Third level</a:t>
            </a:r>
          </a:p>
          <a:p>
            <a:pPr lvl="3"/>
            <a:r>
              <a:rPr lang="sk-SK"/>
              <a:t>Fourth level</a:t>
            </a:r>
          </a:p>
          <a:p>
            <a:pPr lvl="4"/>
            <a:r>
              <a:rPr lang="sk-SK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8512BA-6A72-D346-870C-0EADDF4A7BD6}" type="datetimeFigureOut">
              <a:rPr lang="en-US" smtClean="0"/>
              <a:t>11/7/2021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F3E8F6-1A00-0A4A-B452-A13DE4BBCF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55347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918" y="274638"/>
            <a:ext cx="10978515" cy="1143000"/>
          </a:xfrm>
        </p:spPr>
        <p:txBody>
          <a:bodyPr/>
          <a:lstStyle>
            <a:lvl1pPr>
              <a:defRPr/>
            </a:lvl1pPr>
          </a:lstStyle>
          <a:p>
            <a:r>
              <a:rPr lang="sk-SK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918" y="1535113"/>
            <a:ext cx="538972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918" y="2174875"/>
            <a:ext cx="538972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k-SK"/>
              <a:t>Click to edit Master text styles</a:t>
            </a:r>
          </a:p>
          <a:p>
            <a:pPr lvl="1"/>
            <a:r>
              <a:rPr lang="sk-SK"/>
              <a:t>Second level</a:t>
            </a:r>
          </a:p>
          <a:p>
            <a:pPr lvl="2"/>
            <a:r>
              <a:rPr lang="sk-SK"/>
              <a:t>Third level</a:t>
            </a:r>
          </a:p>
          <a:p>
            <a:pPr lvl="3"/>
            <a:r>
              <a:rPr lang="sk-SK"/>
              <a:t>Fourth level</a:t>
            </a:r>
          </a:p>
          <a:p>
            <a:pPr lvl="4"/>
            <a:r>
              <a:rPr lang="sk-SK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6593" y="1535113"/>
            <a:ext cx="539184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6593" y="2174875"/>
            <a:ext cx="539184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k-SK"/>
              <a:t>Click to edit Master text styles</a:t>
            </a:r>
          </a:p>
          <a:p>
            <a:pPr lvl="1"/>
            <a:r>
              <a:rPr lang="sk-SK"/>
              <a:t>Second level</a:t>
            </a:r>
          </a:p>
          <a:p>
            <a:pPr lvl="2"/>
            <a:r>
              <a:rPr lang="sk-SK"/>
              <a:t>Third level</a:t>
            </a:r>
          </a:p>
          <a:p>
            <a:pPr lvl="3"/>
            <a:r>
              <a:rPr lang="sk-SK"/>
              <a:t>Fourth level</a:t>
            </a:r>
          </a:p>
          <a:p>
            <a:pPr lvl="4"/>
            <a:r>
              <a:rPr lang="sk-SK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8512BA-6A72-D346-870C-0EADDF4A7BD6}" type="datetimeFigureOut">
              <a:rPr lang="en-US" smtClean="0"/>
              <a:t>11/7/2021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F3E8F6-1A00-0A4A-B452-A13DE4BBCF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37159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8512BA-6A72-D346-870C-0EADDF4A7BD6}" type="datetimeFigureOut">
              <a:rPr lang="en-US" smtClean="0"/>
              <a:t>11/7/2021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F3E8F6-1A00-0A4A-B452-A13DE4BBCF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28324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8512BA-6A72-D346-870C-0EADDF4A7BD6}" type="datetimeFigureOut">
              <a:rPr lang="en-US" smtClean="0"/>
              <a:t>11/7/2021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F3E8F6-1A00-0A4A-B452-A13DE4BBCF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45190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918" y="273050"/>
            <a:ext cx="401317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k-SK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9216" y="273051"/>
            <a:ext cx="6819216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k-SK"/>
              <a:t>Click to edit Master text styles</a:t>
            </a:r>
          </a:p>
          <a:p>
            <a:pPr lvl="1"/>
            <a:r>
              <a:rPr lang="sk-SK"/>
              <a:t>Second level</a:t>
            </a:r>
          </a:p>
          <a:p>
            <a:pPr lvl="2"/>
            <a:r>
              <a:rPr lang="sk-SK"/>
              <a:t>Third level</a:t>
            </a:r>
          </a:p>
          <a:p>
            <a:pPr lvl="3"/>
            <a:r>
              <a:rPr lang="sk-SK"/>
              <a:t>Fourth level</a:t>
            </a:r>
          </a:p>
          <a:p>
            <a:pPr lvl="4"/>
            <a:r>
              <a:rPr lang="sk-SK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918" y="1435101"/>
            <a:ext cx="401317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8512BA-6A72-D346-870C-0EADDF4A7BD6}" type="datetimeFigureOut">
              <a:rPr lang="en-US" smtClean="0"/>
              <a:t>11/7/2021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F3E8F6-1A00-0A4A-B452-A13DE4BBCF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41557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918" y="274638"/>
            <a:ext cx="10978515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k-SK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918" y="1600201"/>
            <a:ext cx="10978515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k-SK"/>
              <a:t>Click to edit Master text styles</a:t>
            </a:r>
          </a:p>
          <a:p>
            <a:pPr lvl="1"/>
            <a:r>
              <a:rPr lang="sk-SK"/>
              <a:t>Second level</a:t>
            </a:r>
          </a:p>
          <a:p>
            <a:pPr lvl="2"/>
            <a:r>
              <a:rPr lang="sk-SK"/>
              <a:t>Third level</a:t>
            </a:r>
          </a:p>
          <a:p>
            <a:pPr lvl="3"/>
            <a:r>
              <a:rPr lang="sk-SK"/>
              <a:t>Fourth level</a:t>
            </a:r>
          </a:p>
          <a:p>
            <a:pPr lvl="4"/>
            <a:r>
              <a:rPr lang="sk-SK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917" y="6356351"/>
            <a:ext cx="284628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8512BA-6A72-D346-870C-0EADDF4A7BD6}" type="datetimeFigureOut">
              <a:rPr lang="en-US" smtClean="0"/>
              <a:t>11/7/2021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7770" y="6356351"/>
            <a:ext cx="386281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42151" y="6356351"/>
            <a:ext cx="284628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5F3E8F6-1A00-0A4A-B452-A13DE4BBCF1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008250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8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8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8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8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8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8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545057" y="1753587"/>
            <a:ext cx="8123067" cy="1470025"/>
          </a:xfrm>
        </p:spPr>
        <p:txBody>
          <a:bodyPr>
            <a:normAutofit fontScale="90000"/>
          </a:bodyPr>
          <a:lstStyle/>
          <a:p>
            <a:r>
              <a:rPr lang="sk-SK" b="1" dirty="0"/>
              <a:t>Profil pacientov </a:t>
            </a:r>
            <a:br>
              <a:rPr lang="sk-SK" b="1" dirty="0"/>
            </a:br>
            <a:r>
              <a:rPr lang="sk-SK" b="1" dirty="0"/>
              <a:t>s permanentnou </a:t>
            </a:r>
            <a:r>
              <a:rPr lang="sk-SK" b="1" dirty="0" err="1"/>
              <a:t>fibriláciou</a:t>
            </a:r>
            <a:r>
              <a:rPr lang="sk-SK" b="1" dirty="0"/>
              <a:t> predsiení </a:t>
            </a:r>
            <a:br>
              <a:rPr lang="sk-SK" b="1" dirty="0"/>
            </a:br>
            <a:r>
              <a:rPr lang="sk-SK" b="1" dirty="0"/>
              <a:t>indikovaných na implantáciu CRT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649833" y="4261836"/>
            <a:ext cx="7738416" cy="1752600"/>
          </a:xfrm>
        </p:spPr>
        <p:txBody>
          <a:bodyPr>
            <a:normAutofit/>
          </a:bodyPr>
          <a:lstStyle/>
          <a:p>
            <a:r>
              <a:rPr lang="sk-SK" sz="2800" dirty="0"/>
              <a:t>Šašov M., </a:t>
            </a:r>
            <a:r>
              <a:rPr lang="sk-SK" sz="2800" dirty="0" err="1"/>
              <a:t>Svetlošák</a:t>
            </a:r>
            <a:r>
              <a:rPr lang="sk-SK" sz="2800" dirty="0"/>
              <a:t> M., Margitfalvi P., Hatala R.</a:t>
            </a:r>
          </a:p>
          <a:p>
            <a:r>
              <a:rPr lang="sk-SK" sz="2800" dirty="0"/>
              <a:t>OAKS, NÚSCH, Bratislava</a:t>
            </a:r>
          </a:p>
        </p:txBody>
      </p:sp>
    </p:spTree>
    <p:extLst>
      <p:ext uri="{BB962C8B-B14F-4D97-AF65-F5344CB8AC3E}">
        <p14:creationId xmlns:p14="http://schemas.microsoft.com/office/powerpoint/2010/main" val="86902027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12219" y="1600201"/>
            <a:ext cx="2544132" cy="2558912"/>
          </a:xfrm>
        </p:spPr>
        <p:txBody>
          <a:bodyPr>
            <a:normAutofit/>
          </a:bodyPr>
          <a:lstStyle/>
          <a:p>
            <a:pPr algn="ctr"/>
            <a:r>
              <a:rPr lang="sk-SK" altLang="sk-SK" sz="24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SF pri permanentnej AF pri indik</a:t>
            </a:r>
            <a:r>
              <a:rPr lang="sk-SK" altLang="sk-SK" sz="2400" dirty="0"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á</a:t>
            </a:r>
            <a:r>
              <a:rPr lang="sk-SK" altLang="sk-SK" sz="24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cii CRT u</a:t>
            </a:r>
            <a:r>
              <a:rPr lang="sk-SK" altLang="sk-SK" sz="2400" dirty="0"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 </a:t>
            </a:r>
            <a:r>
              <a:rPr lang="sk-SK" altLang="sk-SK" sz="24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chorých so SZ:</a:t>
            </a:r>
            <a:endParaRPr lang="sk-SK" sz="2400" dirty="0"/>
          </a:p>
        </p:txBody>
      </p:sp>
      <p:graphicFrame>
        <p:nvGraphicFramePr>
          <p:cNvPr id="4" name="Zástupný objekt pre obsah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90998121"/>
              </p:ext>
            </p:extLst>
          </p:nvPr>
        </p:nvGraphicFramePr>
        <p:xfrm>
          <a:off x="3318574" y="1790660"/>
          <a:ext cx="8811333" cy="325229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556307">
                  <a:extLst>
                    <a:ext uri="{9D8B030D-6E8A-4147-A177-3AD203B41FA5}">
                      <a16:colId xmlns:a16="http://schemas.microsoft.com/office/drawing/2014/main" val="1744971284"/>
                    </a:ext>
                  </a:extLst>
                </a:gridCol>
                <a:gridCol w="3254440">
                  <a:extLst>
                    <a:ext uri="{9D8B030D-6E8A-4147-A177-3AD203B41FA5}">
                      <a16:colId xmlns:a16="http://schemas.microsoft.com/office/drawing/2014/main" val="1677318491"/>
                    </a:ext>
                  </a:extLst>
                </a:gridCol>
                <a:gridCol w="3000586">
                  <a:extLst>
                    <a:ext uri="{9D8B030D-6E8A-4147-A177-3AD203B41FA5}">
                      <a16:colId xmlns:a16="http://schemas.microsoft.com/office/drawing/2014/main" val="66426472"/>
                    </a:ext>
                  </a:extLst>
                </a:gridCol>
              </a:tblGrid>
              <a:tr h="73357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2000" dirty="0">
                          <a:effectLst/>
                        </a:rPr>
                        <a:t> </a:t>
                      </a:r>
                      <a:endParaRPr lang="sk-SK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2000" dirty="0">
                          <a:effectLst/>
                        </a:rPr>
                        <a:t>2015-2016 (192 pac)</a:t>
                      </a:r>
                      <a:endParaRPr lang="sk-SK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2000" dirty="0">
                          <a:effectLst/>
                        </a:rPr>
                        <a:t>2021 (88 pac)</a:t>
                      </a:r>
                      <a:endParaRPr lang="sk-SK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extLst>
                  <a:ext uri="{0D108BD9-81ED-4DB2-BD59-A6C34878D82A}">
                    <a16:rowId xmlns:a16="http://schemas.microsoft.com/office/drawing/2014/main" val="498174279"/>
                  </a:ext>
                </a:extLst>
              </a:tr>
              <a:tr h="73357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2000" dirty="0">
                          <a:effectLst/>
                        </a:rPr>
                        <a:t>klinicky relevantná bradykardia </a:t>
                      </a:r>
                      <a:endParaRPr lang="sk-SK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2000" dirty="0">
                          <a:effectLst/>
                        </a:rPr>
                        <a:t>29% (9 pac)</a:t>
                      </a:r>
                      <a:endParaRPr lang="sk-SK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2000">
                          <a:effectLst/>
                        </a:rPr>
                        <a:t>47% (8 pac)</a:t>
                      </a:r>
                      <a:endParaRPr lang="sk-SK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extLst>
                  <a:ext uri="{0D108BD9-81ED-4DB2-BD59-A6C34878D82A}">
                    <a16:rowId xmlns:a16="http://schemas.microsoft.com/office/drawing/2014/main" val="3720393425"/>
                  </a:ext>
                </a:extLst>
              </a:tr>
              <a:tr h="73357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2000" dirty="0">
                          <a:effectLst/>
                        </a:rPr>
                        <a:t>primerane kontrolovaná SF</a:t>
                      </a:r>
                      <a:endParaRPr lang="sk-SK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2000">
                          <a:effectLst/>
                        </a:rPr>
                        <a:t>55% (17 pac)</a:t>
                      </a:r>
                      <a:endParaRPr lang="sk-SK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2000" dirty="0">
                          <a:effectLst/>
                        </a:rPr>
                        <a:t>35% (6 pac)</a:t>
                      </a:r>
                      <a:endParaRPr lang="sk-SK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extLst>
                  <a:ext uri="{0D108BD9-81ED-4DB2-BD59-A6C34878D82A}">
                    <a16:rowId xmlns:a16="http://schemas.microsoft.com/office/drawing/2014/main" val="3813081658"/>
                  </a:ext>
                </a:extLst>
              </a:tr>
              <a:tr h="76112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2000" dirty="0">
                          <a:effectLst/>
                        </a:rPr>
                        <a:t>nekontrolovaná SF pri AF (primárna indikácia RFA AVN)</a:t>
                      </a:r>
                      <a:endParaRPr lang="sk-SK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2000" dirty="0">
                          <a:effectLst/>
                        </a:rPr>
                        <a:t>16% (5 pac)</a:t>
                      </a:r>
                      <a:endParaRPr lang="sk-SK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2000" dirty="0">
                          <a:effectLst/>
                        </a:rPr>
                        <a:t>18% (3 pac)</a:t>
                      </a:r>
                      <a:endParaRPr lang="sk-SK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extLst>
                  <a:ext uri="{0D108BD9-81ED-4DB2-BD59-A6C34878D82A}">
                    <a16:rowId xmlns:a16="http://schemas.microsoft.com/office/drawing/2014/main" val="3080068603"/>
                  </a:ext>
                </a:extLst>
              </a:tr>
            </a:tbl>
          </a:graphicData>
        </a:graphic>
      </p:graphicFrame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3175" y="-48399"/>
            <a:ext cx="219932" cy="5539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sk-SK" altLang="sk-SK" sz="1200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 </a:t>
            </a:r>
            <a:endParaRPr lang="sk-SK" altLang="sk-SK" sz="1200" dirty="0">
              <a:ea typeface="Times New Roman" panose="02020603050405020304" pitchFamily="18" charset="0"/>
            </a:endParaRPr>
          </a:p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sk-SK" altLang="sk-SK" dirty="0">
              <a:latin typeface="Arial" panose="020B0604020202020204" pitchFamily="34" charset="0"/>
            </a:endParaRPr>
          </a:p>
        </p:txBody>
      </p:sp>
      <p:sp>
        <p:nvSpPr>
          <p:cNvPr id="3" name="Obdĺžnik 2"/>
          <p:cNvSpPr/>
          <p:nvPr/>
        </p:nvSpPr>
        <p:spPr>
          <a:xfrm>
            <a:off x="3845490" y="5466626"/>
            <a:ext cx="7757503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k-SK" dirty="0"/>
              <a:t>Hlavnou diagnózou indikujúcou CRT bolo SZ so širokým QRS u 55% (17 pac ) v prvom súbore,  v druhom súbore prevládla klinicky relevantná bradykardia 47% (8 p)</a:t>
            </a:r>
          </a:p>
          <a:p>
            <a:r>
              <a:rPr lang="sk-SK" dirty="0"/>
              <a:t>	- štatisticky </a:t>
            </a:r>
            <a:r>
              <a:rPr lang="sk-SK" dirty="0" err="1"/>
              <a:t>nesignifikantné</a:t>
            </a:r>
            <a:r>
              <a:rPr lang="sk-SK" dirty="0"/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156255686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41375" y="365126"/>
            <a:ext cx="10515600" cy="251101"/>
          </a:xfrm>
        </p:spPr>
        <p:txBody>
          <a:bodyPr>
            <a:normAutofit fontScale="90000"/>
          </a:bodyPr>
          <a:lstStyle/>
          <a:p>
            <a:r>
              <a:rPr lang="sk-SK" dirty="0"/>
              <a:t>Z publikácií:</a:t>
            </a:r>
          </a:p>
        </p:txBody>
      </p:sp>
      <p:pic>
        <p:nvPicPr>
          <p:cNvPr id="4" name="Obrázok 3"/>
          <p:cNvPicPr>
            <a:picLocks noChangeAspect="1"/>
          </p:cNvPicPr>
          <p:nvPr/>
        </p:nvPicPr>
        <p:blipFill rotWithShape="1">
          <a:blip r:embed="rId2"/>
          <a:srcRect l="10694" t="16890" r="12475" b="40519"/>
          <a:stretch/>
        </p:blipFill>
        <p:spPr>
          <a:xfrm>
            <a:off x="331325" y="1044021"/>
            <a:ext cx="4562823" cy="1897062"/>
          </a:xfrm>
          <a:prstGeom prst="rect">
            <a:avLst/>
          </a:prstGeom>
        </p:spPr>
      </p:pic>
      <p:pic>
        <p:nvPicPr>
          <p:cNvPr id="5" name="Zástupný objekt pre obsah 4"/>
          <p:cNvPicPr>
            <a:picLocks noGrp="1" noChangeAspect="1"/>
          </p:cNvPicPr>
          <p:nvPr>
            <p:ph idx="1"/>
          </p:nvPr>
        </p:nvPicPr>
        <p:blipFill rotWithShape="1">
          <a:blip r:embed="rId3"/>
          <a:srcRect l="11978" t="15432" r="12468" b="4696"/>
          <a:stretch/>
        </p:blipFill>
        <p:spPr>
          <a:xfrm>
            <a:off x="5016346" y="1027906"/>
            <a:ext cx="6982690" cy="5536320"/>
          </a:xfrm>
          <a:prstGeom prst="rect">
            <a:avLst/>
          </a:prstGeom>
        </p:spPr>
      </p:pic>
      <p:pic>
        <p:nvPicPr>
          <p:cNvPr id="6" name="Zástupný objekt pre obsah 4"/>
          <p:cNvPicPr>
            <a:picLocks noChangeAspect="1"/>
          </p:cNvPicPr>
          <p:nvPr/>
        </p:nvPicPr>
        <p:blipFill rotWithShape="1">
          <a:blip r:embed="rId4"/>
          <a:srcRect l="50158" t="42079" r="11416" b="37242"/>
          <a:stretch/>
        </p:blipFill>
        <p:spPr>
          <a:xfrm>
            <a:off x="596112" y="3253268"/>
            <a:ext cx="4575886" cy="1846889"/>
          </a:xfrm>
          <a:prstGeom prst="rect">
            <a:avLst/>
          </a:prstGeom>
        </p:spPr>
      </p:pic>
      <p:sp>
        <p:nvSpPr>
          <p:cNvPr id="7" name="Ovál 6"/>
          <p:cNvSpPr/>
          <p:nvPr/>
        </p:nvSpPr>
        <p:spPr>
          <a:xfrm>
            <a:off x="7346950" y="3324226"/>
            <a:ext cx="285750" cy="180975"/>
          </a:xfrm>
          <a:prstGeom prst="ellipse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8" name="Ovál 7"/>
          <p:cNvSpPr/>
          <p:nvPr/>
        </p:nvSpPr>
        <p:spPr>
          <a:xfrm>
            <a:off x="10690226" y="4572000"/>
            <a:ext cx="333375" cy="180973"/>
          </a:xfrm>
          <a:prstGeom prst="ellipse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11" name="Obdĺžnik 10"/>
          <p:cNvSpPr/>
          <p:nvPr/>
        </p:nvSpPr>
        <p:spPr>
          <a:xfrm>
            <a:off x="3009824" y="4124325"/>
            <a:ext cx="1762125" cy="190500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12" name="Obdĺžnik 11"/>
          <p:cNvSpPr/>
          <p:nvPr/>
        </p:nvSpPr>
        <p:spPr>
          <a:xfrm>
            <a:off x="685724" y="4314825"/>
            <a:ext cx="2946477" cy="257175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13" name="BlokTextu 12"/>
          <p:cNvSpPr txBox="1"/>
          <p:nvPr/>
        </p:nvSpPr>
        <p:spPr>
          <a:xfrm>
            <a:off x="1074305" y="5648048"/>
            <a:ext cx="36195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k-SK" b="1" dirty="0">
                <a:solidFill>
                  <a:srgbClr val="FFC000"/>
                </a:solidFill>
              </a:rPr>
              <a:t>Výskyt perm AF pri implantácii CRT bol 17%</a:t>
            </a:r>
          </a:p>
        </p:txBody>
      </p:sp>
      <p:sp>
        <p:nvSpPr>
          <p:cNvPr id="14" name="Šípka nadol 13"/>
          <p:cNvSpPr/>
          <p:nvPr/>
        </p:nvSpPr>
        <p:spPr>
          <a:xfrm>
            <a:off x="2563913" y="5104438"/>
            <a:ext cx="484632" cy="476250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3" name="BlokTextu 2"/>
          <p:cNvSpPr txBox="1"/>
          <p:nvPr/>
        </p:nvSpPr>
        <p:spPr>
          <a:xfrm>
            <a:off x="331325" y="150312"/>
            <a:ext cx="251208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3600" dirty="0">
                <a:solidFill>
                  <a:schemeClr val="bg1"/>
                </a:solidFill>
              </a:rPr>
              <a:t>Z publikácií:</a:t>
            </a:r>
          </a:p>
        </p:txBody>
      </p:sp>
    </p:spTree>
    <p:extLst>
      <p:ext uri="{BB962C8B-B14F-4D97-AF65-F5344CB8AC3E}">
        <p14:creationId xmlns:p14="http://schemas.microsoft.com/office/powerpoint/2010/main" val="293970210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k-SK"/>
          </a:p>
        </p:txBody>
      </p:sp>
      <p:pic>
        <p:nvPicPr>
          <p:cNvPr id="4" name="Zástupný objekt pre obsah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14791" t="6133" r="39556" b="20189"/>
          <a:stretch/>
        </p:blipFill>
        <p:spPr>
          <a:xfrm>
            <a:off x="650875" y="247651"/>
            <a:ext cx="5162550" cy="6248730"/>
          </a:xfrm>
          <a:prstGeom prst="rect">
            <a:avLst/>
          </a:prstGeom>
        </p:spPr>
      </p:pic>
      <p:sp>
        <p:nvSpPr>
          <p:cNvPr id="6" name="BlokTextu 5"/>
          <p:cNvSpPr txBox="1"/>
          <p:nvPr/>
        </p:nvSpPr>
        <p:spPr>
          <a:xfrm>
            <a:off x="7232651" y="2209801"/>
            <a:ext cx="3114675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A total of 1256 CRT‐AF recipients was involved, of whom 644 underwent AVN ablation, and 798 were on pharmacological therapy for rate control.</a:t>
            </a:r>
            <a:endParaRPr lang="sk-SK" dirty="0"/>
          </a:p>
          <a:p>
            <a:endParaRPr lang="sk-SK" dirty="0"/>
          </a:p>
        </p:txBody>
      </p:sp>
      <p:sp>
        <p:nvSpPr>
          <p:cNvPr id="7" name="Šípka nadol 6"/>
          <p:cNvSpPr/>
          <p:nvPr/>
        </p:nvSpPr>
        <p:spPr>
          <a:xfrm>
            <a:off x="8385176" y="4114801"/>
            <a:ext cx="409575" cy="37147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8" name="BlokTextu 7"/>
          <p:cNvSpPr txBox="1"/>
          <p:nvPr/>
        </p:nvSpPr>
        <p:spPr>
          <a:xfrm>
            <a:off x="6499226" y="4876800"/>
            <a:ext cx="44196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k-SK" dirty="0"/>
              <a:t>V publikovaných štúdiách CRT s permanentnou podstúpilo AF abláciu AV uzla </a:t>
            </a:r>
          </a:p>
          <a:p>
            <a:pPr algn="ctr"/>
            <a:r>
              <a:rPr lang="sk-SK" dirty="0"/>
              <a:t>45% pacientov</a:t>
            </a:r>
          </a:p>
        </p:txBody>
      </p:sp>
      <p:cxnSp>
        <p:nvCxnSpPr>
          <p:cNvPr id="5" name="Rovná spojnica 4"/>
          <p:cNvCxnSpPr/>
          <p:nvPr/>
        </p:nvCxnSpPr>
        <p:spPr>
          <a:xfrm>
            <a:off x="5343525" y="5010150"/>
            <a:ext cx="352425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Rovná spojnica 9"/>
          <p:cNvCxnSpPr/>
          <p:nvPr/>
        </p:nvCxnSpPr>
        <p:spPr>
          <a:xfrm>
            <a:off x="858044" y="5172075"/>
            <a:ext cx="4748212" cy="28575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Rovná spojnica 12"/>
          <p:cNvCxnSpPr/>
          <p:nvPr/>
        </p:nvCxnSpPr>
        <p:spPr>
          <a:xfrm>
            <a:off x="876300" y="5338465"/>
            <a:ext cx="314325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Rovná spojnica 14"/>
          <p:cNvCxnSpPr/>
          <p:nvPr/>
        </p:nvCxnSpPr>
        <p:spPr>
          <a:xfrm>
            <a:off x="2667000" y="5338465"/>
            <a:ext cx="2852737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Rovná spojnica 16"/>
          <p:cNvCxnSpPr/>
          <p:nvPr/>
        </p:nvCxnSpPr>
        <p:spPr>
          <a:xfrm>
            <a:off x="3232150" y="5476875"/>
            <a:ext cx="1978025" cy="9525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9933523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k-SK"/>
          </a:p>
        </p:txBody>
      </p:sp>
      <p:pic>
        <p:nvPicPr>
          <p:cNvPr id="4" name="Zástupný objekt pre obsah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8419" b="3706"/>
          <a:stretch/>
        </p:blipFill>
        <p:spPr>
          <a:xfrm>
            <a:off x="666011" y="636930"/>
            <a:ext cx="10753725" cy="62210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898234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86">
            <a:extLst>
              <a:ext uri="{FF2B5EF4-FFF2-40B4-BE49-F238E27FC236}">
                <a16:creationId xmlns:a16="http://schemas.microsoft.com/office/drawing/2014/main" id="{12AE56D6-D0D0-4EEB-A029-3C677786F2CA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2839" y="423714"/>
            <a:ext cx="9718597" cy="5948511"/>
          </a:xfrm>
          <a:prstGeom prst="rect">
            <a:avLst/>
          </a:prstGeom>
        </p:spPr>
      </p:pic>
      <p:sp>
        <p:nvSpPr>
          <p:cNvPr id="2" name="BlokTextu 1"/>
          <p:cNvSpPr txBox="1"/>
          <p:nvPr/>
        </p:nvSpPr>
        <p:spPr>
          <a:xfrm>
            <a:off x="807914" y="1537744"/>
            <a:ext cx="10081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1200" dirty="0"/>
              <a:t>LVEF≤35%</a:t>
            </a:r>
          </a:p>
          <a:p>
            <a:r>
              <a:rPr lang="sk-SK" sz="1200" dirty="0"/>
              <a:t>NYHA III-</a:t>
            </a:r>
            <a:r>
              <a:rPr lang="sk-SK" sz="1200" dirty="0" err="1"/>
              <a:t>IVa</a:t>
            </a:r>
            <a:endParaRPr lang="sk-SK" sz="1200" dirty="0"/>
          </a:p>
        </p:txBody>
      </p:sp>
    </p:spTree>
    <p:extLst>
      <p:ext uri="{BB962C8B-B14F-4D97-AF65-F5344CB8AC3E}">
        <p14:creationId xmlns:p14="http://schemas.microsoft.com/office/powerpoint/2010/main" val="10089645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90">
            <a:extLst>
              <a:ext uri="{FF2B5EF4-FFF2-40B4-BE49-F238E27FC236}">
                <a16:creationId xmlns:a16="http://schemas.microsoft.com/office/drawing/2014/main" id="{5AF91063-76C5-4134-863E-3F1AE9BF4F56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7175" y="857250"/>
            <a:ext cx="9142810" cy="5143500"/>
          </a:xfrm>
          <a:prstGeom prst="rect">
            <a:avLst/>
          </a:prstGeom>
        </p:spPr>
      </p:pic>
      <p:sp>
        <p:nvSpPr>
          <p:cNvPr id="4" name="Obdĺžnik 3"/>
          <p:cNvSpPr/>
          <p:nvPr/>
        </p:nvSpPr>
        <p:spPr>
          <a:xfrm>
            <a:off x="2112964" y="2178844"/>
            <a:ext cx="7129463" cy="807244"/>
          </a:xfrm>
          <a:prstGeom prst="rect">
            <a:avLst/>
          </a:prstGeom>
          <a:noFill/>
          <a:ln w="762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 sz="1350"/>
          </a:p>
        </p:txBody>
      </p:sp>
    </p:spTree>
    <p:extLst>
      <p:ext uri="{BB962C8B-B14F-4D97-AF65-F5344CB8AC3E}">
        <p14:creationId xmlns:p14="http://schemas.microsoft.com/office/powerpoint/2010/main" val="334639902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87">
            <a:extLst>
              <a:ext uri="{FF2B5EF4-FFF2-40B4-BE49-F238E27FC236}">
                <a16:creationId xmlns:a16="http://schemas.microsoft.com/office/drawing/2014/main" id="{B0D2B7D2-4ED7-4ADC-984D-A861FE91332F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7175" y="857250"/>
            <a:ext cx="9142810" cy="5143500"/>
          </a:xfrm>
          <a:prstGeom prst="rect">
            <a:avLst/>
          </a:prstGeom>
        </p:spPr>
      </p:pic>
      <p:sp>
        <p:nvSpPr>
          <p:cNvPr id="4" name="Obdĺžnik 3"/>
          <p:cNvSpPr/>
          <p:nvPr/>
        </p:nvSpPr>
        <p:spPr>
          <a:xfrm>
            <a:off x="2062956" y="2543176"/>
            <a:ext cx="6650832" cy="507206"/>
          </a:xfrm>
          <a:prstGeom prst="rect">
            <a:avLst/>
          </a:prstGeom>
          <a:noFill/>
          <a:ln w="762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 sz="1350"/>
          </a:p>
        </p:txBody>
      </p:sp>
    </p:spTree>
    <p:extLst>
      <p:ext uri="{BB962C8B-B14F-4D97-AF65-F5344CB8AC3E}">
        <p14:creationId xmlns:p14="http://schemas.microsoft.com/office/powerpoint/2010/main" val="363009918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88">
            <a:extLst>
              <a:ext uri="{FF2B5EF4-FFF2-40B4-BE49-F238E27FC236}">
                <a16:creationId xmlns:a16="http://schemas.microsoft.com/office/drawing/2014/main" id="{8BDF0968-68D2-4E64-8145-F890D4DD620A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7175" y="857250"/>
            <a:ext cx="9142810" cy="5143500"/>
          </a:xfrm>
          <a:prstGeom prst="rect">
            <a:avLst/>
          </a:prstGeom>
        </p:spPr>
      </p:pic>
      <p:sp>
        <p:nvSpPr>
          <p:cNvPr id="4" name="Obdĺžnik 3"/>
          <p:cNvSpPr/>
          <p:nvPr/>
        </p:nvSpPr>
        <p:spPr>
          <a:xfrm>
            <a:off x="2112964" y="2221706"/>
            <a:ext cx="7129463" cy="1385888"/>
          </a:xfrm>
          <a:prstGeom prst="rect">
            <a:avLst/>
          </a:prstGeom>
          <a:noFill/>
          <a:ln w="762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 sz="1350"/>
          </a:p>
        </p:txBody>
      </p:sp>
    </p:spTree>
    <p:extLst>
      <p:ext uri="{BB962C8B-B14F-4D97-AF65-F5344CB8AC3E}">
        <p14:creationId xmlns:p14="http://schemas.microsoft.com/office/powerpoint/2010/main" val="150984289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89">
            <a:extLst>
              <a:ext uri="{FF2B5EF4-FFF2-40B4-BE49-F238E27FC236}">
                <a16:creationId xmlns:a16="http://schemas.microsoft.com/office/drawing/2014/main" id="{291F8EF5-75EE-44D7-911A-D12734B705BA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7175" y="857250"/>
            <a:ext cx="9142810" cy="5143500"/>
          </a:xfrm>
          <a:prstGeom prst="rect">
            <a:avLst/>
          </a:prstGeom>
        </p:spPr>
      </p:pic>
      <p:sp>
        <p:nvSpPr>
          <p:cNvPr id="4" name="Obdĺžnik 3"/>
          <p:cNvSpPr/>
          <p:nvPr/>
        </p:nvSpPr>
        <p:spPr>
          <a:xfrm>
            <a:off x="2098677" y="2228850"/>
            <a:ext cx="7129463" cy="971550"/>
          </a:xfrm>
          <a:prstGeom prst="rect">
            <a:avLst/>
          </a:prstGeom>
          <a:noFill/>
          <a:ln w="762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 sz="1350"/>
          </a:p>
        </p:txBody>
      </p:sp>
      <p:sp>
        <p:nvSpPr>
          <p:cNvPr id="5" name="BlokTextu 4"/>
          <p:cNvSpPr txBox="1"/>
          <p:nvPr/>
        </p:nvSpPr>
        <p:spPr>
          <a:xfrm>
            <a:off x="1315141" y="2628901"/>
            <a:ext cx="740674" cy="300082"/>
          </a:xfrm>
          <a:prstGeom prst="rect">
            <a:avLst/>
          </a:prstGeom>
          <a:solidFill>
            <a:srgbClr val="FF0000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sk-SK" sz="1350" dirty="0"/>
              <a:t>NEW</a:t>
            </a:r>
          </a:p>
        </p:txBody>
      </p:sp>
      <p:sp>
        <p:nvSpPr>
          <p:cNvPr id="2" name="Ovál 1"/>
          <p:cNvSpPr/>
          <p:nvPr/>
        </p:nvSpPr>
        <p:spPr>
          <a:xfrm>
            <a:off x="2113732" y="3429000"/>
            <a:ext cx="1080120" cy="43204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49199089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95">
            <a:extLst>
              <a:ext uri="{FF2B5EF4-FFF2-40B4-BE49-F238E27FC236}">
                <a16:creationId xmlns:a16="http://schemas.microsoft.com/office/drawing/2014/main" id="{8C20F3DF-F18A-43E4-85C6-E018F052E79E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7175" y="857250"/>
            <a:ext cx="9142810" cy="5143500"/>
          </a:xfrm>
          <a:prstGeom prst="rect">
            <a:avLst/>
          </a:prstGeom>
        </p:spPr>
      </p:pic>
      <p:sp>
        <p:nvSpPr>
          <p:cNvPr id="4" name="Obdĺžnik 3"/>
          <p:cNvSpPr/>
          <p:nvPr/>
        </p:nvSpPr>
        <p:spPr>
          <a:xfrm>
            <a:off x="2112964" y="2807494"/>
            <a:ext cx="7129463" cy="750094"/>
          </a:xfrm>
          <a:prstGeom prst="rect">
            <a:avLst/>
          </a:prstGeom>
          <a:noFill/>
          <a:ln w="762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 sz="1350"/>
          </a:p>
        </p:txBody>
      </p:sp>
      <p:sp>
        <p:nvSpPr>
          <p:cNvPr id="5" name="BlokTextu 4"/>
          <p:cNvSpPr txBox="1"/>
          <p:nvPr/>
        </p:nvSpPr>
        <p:spPr>
          <a:xfrm>
            <a:off x="1364837" y="3071813"/>
            <a:ext cx="698716" cy="300082"/>
          </a:xfrm>
          <a:prstGeom prst="rect">
            <a:avLst/>
          </a:prstGeom>
          <a:solidFill>
            <a:srgbClr val="FF0000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sk-SK" sz="1350" dirty="0"/>
              <a:t>NEW</a:t>
            </a:r>
          </a:p>
        </p:txBody>
      </p:sp>
    </p:spTree>
    <p:extLst>
      <p:ext uri="{BB962C8B-B14F-4D97-AF65-F5344CB8AC3E}">
        <p14:creationId xmlns:p14="http://schemas.microsoft.com/office/powerpoint/2010/main" val="143555699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ulka 1">
            <a:extLst>
              <a:ext uri="{FF2B5EF4-FFF2-40B4-BE49-F238E27FC236}">
                <a16:creationId xmlns:a16="http://schemas.microsoft.com/office/drawing/2014/main" id="{61B159FC-0F09-40ED-8CF7-230EBE3B35C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51400573"/>
              </p:ext>
            </p:extLst>
          </p:nvPr>
        </p:nvGraphicFramePr>
        <p:xfrm>
          <a:off x="518081" y="1670435"/>
          <a:ext cx="11088209" cy="457276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331491">
                  <a:extLst>
                    <a:ext uri="{9D8B030D-6E8A-4147-A177-3AD203B41FA5}">
                      <a16:colId xmlns:a16="http://schemas.microsoft.com/office/drawing/2014/main" val="3906957397"/>
                    </a:ext>
                  </a:extLst>
                </a:gridCol>
                <a:gridCol w="1790924">
                  <a:extLst>
                    <a:ext uri="{9D8B030D-6E8A-4147-A177-3AD203B41FA5}">
                      <a16:colId xmlns:a16="http://schemas.microsoft.com/office/drawing/2014/main" val="517683055"/>
                    </a:ext>
                  </a:extLst>
                </a:gridCol>
                <a:gridCol w="1624614">
                  <a:extLst>
                    <a:ext uri="{9D8B030D-6E8A-4147-A177-3AD203B41FA5}">
                      <a16:colId xmlns:a16="http://schemas.microsoft.com/office/drawing/2014/main" val="728487569"/>
                    </a:ext>
                  </a:extLst>
                </a:gridCol>
                <a:gridCol w="4341180">
                  <a:extLst>
                    <a:ext uri="{9D8B030D-6E8A-4147-A177-3AD203B41FA5}">
                      <a16:colId xmlns:a16="http://schemas.microsoft.com/office/drawing/2014/main" val="1216515480"/>
                    </a:ext>
                  </a:extLst>
                </a:gridCol>
              </a:tblGrid>
              <a:tr h="558005">
                <a:tc>
                  <a:txBody>
                    <a:bodyPr/>
                    <a:lstStyle/>
                    <a:p>
                      <a:pPr algn="l"/>
                      <a:endParaRPr lang="cs-CZ" sz="1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b="0" i="0" u="none" strike="noStrike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cs-CZ" sz="1400" b="1" i="0" u="none" strike="noStrike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Nemám konflikt </a:t>
                      </a:r>
                      <a:endParaRPr lang="cs-CZ" sz="1400" b="0" i="0" u="none" strike="noStrike" kern="1200" baseline="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ctr"/>
                      <a:r>
                        <a:rPr lang="cs-CZ" sz="1400" dirty="0">
                          <a:solidFill>
                            <a:schemeClr val="tx1"/>
                          </a:solidFill>
                        </a:rPr>
                        <a:t>zájmů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dirty="0">
                          <a:solidFill>
                            <a:schemeClr val="tx1"/>
                          </a:solidFill>
                        </a:rPr>
                        <a:t>Mám konflikt zájmů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dirty="0">
                          <a:solidFill>
                            <a:schemeClr val="tx1"/>
                          </a:solidFill>
                        </a:rPr>
                        <a:t>Specifikace konfliktu (vyjmenujte subjekty, firmy či instituce, se kterými Vaše spolupráce může vést ke konfliktu zájmů)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32067838"/>
                  </a:ext>
                </a:extLst>
              </a:tr>
              <a:tr h="450983">
                <a:tc>
                  <a:txBody>
                    <a:bodyPr/>
                    <a:lstStyle/>
                    <a:p>
                      <a:pPr algn="l"/>
                      <a:r>
                        <a:rPr lang="cs-CZ" sz="1600" b="0" dirty="0"/>
                        <a:t>Zaměstnanecký poměr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Font typeface="Wingdings" panose="05000000000000000000" pitchFamily="2" charset="2"/>
                        <a:buNone/>
                      </a:pPr>
                      <a:r>
                        <a:rPr lang="en-US" sz="1400" dirty="0"/>
                        <a:t>X</a:t>
                      </a:r>
                      <a:endParaRPr lang="cs-CZ" sz="14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BA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cs-CZ" sz="14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BA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cs-CZ" sz="14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BA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31484910"/>
                  </a:ext>
                </a:extLst>
              </a:tr>
              <a:tr h="558005">
                <a:tc>
                  <a:txBody>
                    <a:bodyPr/>
                    <a:lstStyle/>
                    <a:p>
                      <a:pPr algn="l"/>
                      <a:r>
                        <a:rPr lang="cs-CZ" sz="1600" dirty="0"/>
                        <a:t>Vlastník / akcionář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  <a:p>
                      <a:pPr algn="ctr"/>
                      <a:r>
                        <a:rPr lang="en-US" sz="1400" dirty="0"/>
                        <a:t>X</a:t>
                      </a:r>
                      <a:endParaRPr lang="cs-CZ" sz="14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cs-CZ" sz="14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cs-CZ" sz="14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07545113"/>
                  </a:ext>
                </a:extLst>
              </a:tr>
              <a:tr h="558005">
                <a:tc>
                  <a:txBody>
                    <a:bodyPr/>
                    <a:lstStyle/>
                    <a:p>
                      <a:pPr algn="l"/>
                      <a:r>
                        <a:rPr lang="cs-CZ" sz="1600" dirty="0"/>
                        <a:t>Konzultant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BA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/>
                        <a:t>X</a:t>
                      </a:r>
                      <a:endParaRPr lang="cs-CZ" sz="1400" dirty="0"/>
                    </a:p>
                    <a:p>
                      <a:pPr algn="ctr"/>
                      <a:endParaRPr lang="cs-CZ" sz="1400" b="1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BA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dirty="0" err="1"/>
                        <a:t>Medtronic</a:t>
                      </a:r>
                      <a:endParaRPr lang="cs-CZ" sz="14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BA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23498532"/>
                  </a:ext>
                </a:extLst>
              </a:tr>
              <a:tr h="558005">
                <a:tc>
                  <a:txBody>
                    <a:bodyPr/>
                    <a:lstStyle/>
                    <a:p>
                      <a:pPr algn="l"/>
                      <a:r>
                        <a:rPr lang="cs-CZ" sz="1600" dirty="0"/>
                        <a:t>Přednášková činnost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cs-CZ" sz="14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/>
                        <a:t>X</a:t>
                      </a:r>
                      <a:endParaRPr lang="cs-CZ" sz="1400" dirty="0"/>
                    </a:p>
                    <a:p>
                      <a:pPr algn="ctr"/>
                      <a:endParaRPr lang="cs-CZ" sz="14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dirty="0" err="1"/>
                        <a:t>Medtronic</a:t>
                      </a:r>
                      <a:endParaRPr lang="cs-CZ" sz="14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57319712"/>
                  </a:ext>
                </a:extLst>
              </a:tr>
              <a:tr h="558005">
                <a:tc>
                  <a:txBody>
                    <a:bodyPr/>
                    <a:lstStyle/>
                    <a:p>
                      <a:pPr algn="l"/>
                      <a:r>
                        <a:rPr lang="cs-CZ" sz="1600" dirty="0"/>
                        <a:t>Člen poradních sborů (</a:t>
                      </a:r>
                      <a:r>
                        <a:rPr lang="cs-CZ" sz="1600" dirty="0" err="1"/>
                        <a:t>advisory</a:t>
                      </a:r>
                      <a:r>
                        <a:rPr lang="cs-CZ" sz="1600" dirty="0"/>
                        <a:t> </a:t>
                      </a:r>
                      <a:r>
                        <a:rPr lang="cs-CZ" sz="1600" dirty="0" err="1"/>
                        <a:t>boards</a:t>
                      </a:r>
                      <a:r>
                        <a:rPr lang="cs-CZ" sz="1600" dirty="0"/>
                        <a:t>)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X</a:t>
                      </a:r>
                      <a:endParaRPr lang="cs-CZ" sz="14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BA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cs-CZ" sz="14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BA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cs-CZ" sz="14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BA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24211609"/>
                  </a:ext>
                </a:extLst>
              </a:tr>
              <a:tr h="558005">
                <a:tc>
                  <a:txBody>
                    <a:bodyPr/>
                    <a:lstStyle/>
                    <a:p>
                      <a:pPr algn="l"/>
                      <a:r>
                        <a:rPr lang="cs-CZ" sz="1600" dirty="0"/>
                        <a:t>Podpora výzkumu / granty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X</a:t>
                      </a:r>
                      <a:endParaRPr lang="cs-CZ" sz="14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cs-CZ" sz="14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cs-CZ" sz="14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3121771"/>
                  </a:ext>
                </a:extLst>
              </a:tr>
              <a:tr h="558005">
                <a:tc>
                  <a:txBody>
                    <a:bodyPr/>
                    <a:lstStyle/>
                    <a:p>
                      <a:pPr algn="l"/>
                      <a:r>
                        <a:rPr lang="cs-CZ" sz="1600" dirty="0"/>
                        <a:t>Jiné honoráře (např. za klinické studie či registry)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cs-CZ" sz="14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BA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/>
                        <a:t>X</a:t>
                      </a:r>
                      <a:endParaRPr lang="cs-CZ" sz="1400" dirty="0"/>
                    </a:p>
                    <a:p>
                      <a:pPr algn="ctr"/>
                      <a:endParaRPr lang="cs-CZ" sz="14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BA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dirty="0" err="1"/>
                        <a:t>Medtronic</a:t>
                      </a:r>
                      <a:r>
                        <a:rPr lang="cs-CZ" sz="1400" dirty="0"/>
                        <a:t>, </a:t>
                      </a:r>
                      <a:r>
                        <a:rPr lang="cs-CZ" sz="1400" dirty="0" err="1"/>
                        <a:t>Abott</a:t>
                      </a:r>
                      <a:r>
                        <a:rPr lang="cs-CZ" sz="1400" dirty="0"/>
                        <a:t>, </a:t>
                      </a:r>
                      <a:r>
                        <a:rPr lang="cs-CZ" sz="1400" dirty="0" err="1"/>
                        <a:t>Biotronik,Boston</a:t>
                      </a:r>
                      <a:r>
                        <a:rPr lang="cs-CZ" sz="1400" dirty="0"/>
                        <a:t> </a:t>
                      </a:r>
                      <a:r>
                        <a:rPr lang="cs-CZ" sz="1400"/>
                        <a:t>Scientific</a:t>
                      </a:r>
                      <a:endParaRPr lang="cs-CZ" sz="14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BA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8542458"/>
                  </a:ext>
                </a:extLst>
              </a:tr>
            </a:tbl>
          </a:graphicData>
        </a:graphic>
      </p:graphicFrame>
      <p:pic>
        <p:nvPicPr>
          <p:cNvPr id="3" name="Obrázek 2">
            <a:extLst>
              <a:ext uri="{FF2B5EF4-FFF2-40B4-BE49-F238E27FC236}">
                <a16:creationId xmlns:a16="http://schemas.microsoft.com/office/drawing/2014/main" id="{8F838168-C737-4553-910C-F47B148B7FE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76699"/>
          <a:stretch/>
        </p:blipFill>
        <p:spPr>
          <a:xfrm>
            <a:off x="3175" y="1"/>
            <a:ext cx="12192000" cy="15979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098513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96">
            <a:extLst>
              <a:ext uri="{FF2B5EF4-FFF2-40B4-BE49-F238E27FC236}">
                <a16:creationId xmlns:a16="http://schemas.microsoft.com/office/drawing/2014/main" id="{ACD3EBCE-77E9-4D54-92AD-F73CBD473C57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7175" y="857250"/>
            <a:ext cx="9142810" cy="5143500"/>
          </a:xfrm>
          <a:prstGeom prst="rect">
            <a:avLst/>
          </a:prstGeom>
        </p:spPr>
      </p:pic>
      <p:sp>
        <p:nvSpPr>
          <p:cNvPr id="4" name="Obdĺžnik 3"/>
          <p:cNvSpPr/>
          <p:nvPr/>
        </p:nvSpPr>
        <p:spPr>
          <a:xfrm>
            <a:off x="2112964" y="3014663"/>
            <a:ext cx="7129463" cy="535782"/>
          </a:xfrm>
          <a:prstGeom prst="rect">
            <a:avLst/>
          </a:prstGeom>
          <a:noFill/>
          <a:ln w="762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 sz="1350"/>
          </a:p>
        </p:txBody>
      </p:sp>
      <p:sp>
        <p:nvSpPr>
          <p:cNvPr id="5" name="BlokTextu 4"/>
          <p:cNvSpPr txBox="1"/>
          <p:nvPr/>
        </p:nvSpPr>
        <p:spPr>
          <a:xfrm>
            <a:off x="1527176" y="3071813"/>
            <a:ext cx="536377" cy="300082"/>
          </a:xfrm>
          <a:prstGeom prst="rect">
            <a:avLst/>
          </a:prstGeom>
          <a:solidFill>
            <a:srgbClr val="FF0000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sk-SK" sz="1350" dirty="0"/>
              <a:t>NEW</a:t>
            </a:r>
          </a:p>
        </p:txBody>
      </p:sp>
    </p:spTree>
    <p:extLst>
      <p:ext uri="{BB962C8B-B14F-4D97-AF65-F5344CB8AC3E}">
        <p14:creationId xmlns:p14="http://schemas.microsoft.com/office/powerpoint/2010/main" val="72516092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/>
              <a:t>Záver:</a:t>
            </a:r>
          </a:p>
        </p:txBody>
      </p:sp>
      <p:sp>
        <p:nvSpPr>
          <p:cNvPr id="3" name="Zástupný objekt pre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sk-SK" dirty="0"/>
              <a:t>V reálnej praxi terciárneho referenčného centra má permanentnú AF relatívne malá časť pacientov indikovaných na CRT (16-19%). </a:t>
            </a:r>
          </a:p>
          <a:p>
            <a:endParaRPr lang="sk-SK" dirty="0"/>
          </a:p>
          <a:p>
            <a:r>
              <a:rPr lang="sk-SK" dirty="0"/>
              <a:t>Pri súčasnej farmakoterapii SZ je pri permanentnej AF: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sk-SK" dirty="0">
                <a:solidFill>
                  <a:srgbClr val="FF0000"/>
                </a:solidFill>
              </a:rPr>
              <a:t>Signifikantný pokles hladín </a:t>
            </a:r>
            <a:r>
              <a:rPr lang="sk-SK" dirty="0" err="1">
                <a:solidFill>
                  <a:srgbClr val="FF0000"/>
                </a:solidFill>
              </a:rPr>
              <a:t>NTproBNP</a:t>
            </a:r>
            <a:endParaRPr lang="sk-SK" dirty="0"/>
          </a:p>
          <a:p>
            <a:pPr lvl="1">
              <a:buFont typeface="Wingdings" panose="05000000000000000000" pitchFamily="2" charset="2"/>
              <a:buChar char="Ø"/>
            </a:pPr>
            <a:r>
              <a:rPr lang="sk-SK" dirty="0">
                <a:solidFill>
                  <a:srgbClr val="FF0000"/>
                </a:solidFill>
              </a:rPr>
              <a:t>Signifikantný pokles potreby ablácie AV uzla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sk-SK" dirty="0"/>
              <a:t>Trend k nárastu </a:t>
            </a:r>
            <a:r>
              <a:rPr lang="sk-SK" dirty="0" err="1"/>
              <a:t>bradykardických</a:t>
            </a:r>
            <a:r>
              <a:rPr lang="sk-SK" dirty="0"/>
              <a:t> indikácií na CRT</a:t>
            </a:r>
          </a:p>
          <a:p>
            <a:pPr lvl="1">
              <a:buFont typeface="Wingdings" panose="05000000000000000000" pitchFamily="2" charset="2"/>
              <a:buChar char="Ø"/>
            </a:pPr>
            <a:endParaRPr lang="sk-SK" dirty="0"/>
          </a:p>
          <a:p>
            <a:pPr marL="457200" lvl="1" indent="0">
              <a:buNone/>
            </a:pPr>
            <a:r>
              <a:rPr lang="sk-SK" i="1" dirty="0"/>
              <a:t>Dá sa očakávať pokles indikácií CRT – pri </a:t>
            </a:r>
            <a:r>
              <a:rPr lang="sk-SK" i="1" dirty="0" err="1"/>
              <a:t>bradykardických</a:t>
            </a:r>
            <a:r>
              <a:rPr lang="sk-SK" i="1" dirty="0"/>
              <a:t> indikáciách ich sčasti nahradí stimulácia </a:t>
            </a:r>
            <a:r>
              <a:rPr lang="sk-SK" i="1" dirty="0" err="1"/>
              <a:t>Hisovho</a:t>
            </a:r>
            <a:r>
              <a:rPr lang="sk-SK" i="1" dirty="0"/>
              <a:t> zväzku- hlavne v skupine pacientov s EFĽK 40-50%. </a:t>
            </a:r>
          </a:p>
        </p:txBody>
      </p:sp>
    </p:spTree>
    <p:extLst>
      <p:ext uri="{BB962C8B-B14F-4D97-AF65-F5344CB8AC3E}">
        <p14:creationId xmlns:p14="http://schemas.microsoft.com/office/powerpoint/2010/main" val="141809775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04775" y="1295400"/>
            <a:ext cx="3076575" cy="2863713"/>
          </a:xfrm>
        </p:spPr>
        <p:txBody>
          <a:bodyPr>
            <a:normAutofit fontScale="90000"/>
          </a:bodyPr>
          <a:lstStyle/>
          <a:p>
            <a:r>
              <a:rPr lang="en-US" b="1" u="sng" dirty="0"/>
              <a:t>A</a:t>
            </a:r>
            <a:r>
              <a:rPr lang="en-US" b="1" dirty="0"/>
              <a:t>trioventricular </a:t>
            </a:r>
            <a:r>
              <a:rPr lang="en-US" b="1" u="sng" dirty="0"/>
              <a:t>N</a:t>
            </a:r>
            <a:r>
              <a:rPr lang="en-US" b="1" dirty="0"/>
              <a:t>ode </a:t>
            </a:r>
            <a:r>
              <a:rPr lang="en-US" b="1" u="sng" dirty="0"/>
              <a:t>A</a:t>
            </a:r>
            <a:r>
              <a:rPr lang="en-US" b="1" dirty="0"/>
              <a:t>blation – Early versus Delayed Timing in Patients with </a:t>
            </a:r>
            <a:r>
              <a:rPr lang="en-US" b="1" u="sng" dirty="0"/>
              <a:t>C</a:t>
            </a:r>
            <a:r>
              <a:rPr lang="en-US" b="1" dirty="0"/>
              <a:t>ardiac Resynchr</a:t>
            </a:r>
            <a:r>
              <a:rPr lang="en-US" b="1" u="sng" dirty="0"/>
              <a:t>on</a:t>
            </a:r>
            <a:r>
              <a:rPr lang="en-US" b="1" dirty="0"/>
              <a:t>ization Therapy an</a:t>
            </a:r>
            <a:r>
              <a:rPr lang="en-US" b="1" u="sng" dirty="0"/>
              <a:t>d</a:t>
            </a:r>
            <a:r>
              <a:rPr lang="en-US" b="1" dirty="0"/>
              <a:t> Permanent </a:t>
            </a:r>
            <a:r>
              <a:rPr lang="en-US" b="1" u="sng" dirty="0"/>
              <a:t>A</a:t>
            </a:r>
            <a:r>
              <a:rPr lang="en-US" b="1" dirty="0"/>
              <a:t>trial Fibrillation  </a:t>
            </a:r>
            <a:br>
              <a:rPr lang="sk-SK" b="1" dirty="0"/>
            </a:br>
            <a:r>
              <a:rPr lang="en-US" b="1" dirty="0"/>
              <a:t>(ANACONDA Trial)</a:t>
            </a:r>
            <a:br>
              <a:rPr lang="sk-SK" dirty="0"/>
            </a:br>
            <a:r>
              <a:rPr lang="en-US" dirty="0"/>
              <a:t> </a:t>
            </a:r>
            <a:br>
              <a:rPr lang="sk-SK" dirty="0"/>
            </a:br>
            <a:endParaRPr lang="sk-SK" dirty="0"/>
          </a:p>
        </p:txBody>
      </p:sp>
      <p:sp>
        <p:nvSpPr>
          <p:cNvPr id="3" name="Zástupný objekt pre obsah 2"/>
          <p:cNvSpPr>
            <a:spLocks noGrp="1"/>
          </p:cNvSpPr>
          <p:nvPr>
            <p:ph idx="1"/>
          </p:nvPr>
        </p:nvSpPr>
        <p:spPr>
          <a:xfrm>
            <a:off x="3670671" y="790576"/>
            <a:ext cx="7917762" cy="5429249"/>
          </a:xfrm>
        </p:spPr>
        <p:txBody>
          <a:bodyPr>
            <a:noAutofit/>
          </a:bodyPr>
          <a:lstStyle/>
          <a:p>
            <a:r>
              <a:rPr lang="en-US" sz="1100" dirty="0"/>
              <a:t> </a:t>
            </a:r>
            <a:r>
              <a:rPr lang="en-US" sz="1100" b="1" dirty="0"/>
              <a:t>AIM</a:t>
            </a:r>
            <a:endParaRPr lang="sk-SK" sz="1100" dirty="0"/>
          </a:p>
          <a:p>
            <a:r>
              <a:rPr lang="en-US" sz="1100" dirty="0"/>
              <a:t>To investigate in a randomized trial whether there is a statistically significant difference in clinical outcome between an early AVN ablation and the delayed AVN ablation with an AVN ablation only at the physician´s discretion in CRT patients with insufficient biventricular pacing capture due to permanent atrial fibrillation.</a:t>
            </a:r>
            <a:endParaRPr lang="sk-SK" sz="1100" dirty="0"/>
          </a:p>
          <a:p>
            <a:r>
              <a:rPr lang="en-US" sz="1100" dirty="0"/>
              <a:t> </a:t>
            </a:r>
            <a:endParaRPr lang="sk-SK" sz="1100" dirty="0"/>
          </a:p>
          <a:p>
            <a:r>
              <a:rPr lang="en-US" sz="1100" b="1" dirty="0"/>
              <a:t>DEFINITIONS</a:t>
            </a:r>
            <a:endParaRPr lang="sk-SK" sz="1100" dirty="0"/>
          </a:p>
          <a:p>
            <a:r>
              <a:rPr lang="en-US" sz="1100" dirty="0"/>
              <a:t>Hereafter, we define "</a:t>
            </a:r>
            <a:r>
              <a:rPr lang="en-US" sz="1100" b="1" u="sng" dirty="0"/>
              <a:t>early ablation</a:t>
            </a:r>
            <a:r>
              <a:rPr lang="en-US" sz="1100" dirty="0"/>
              <a:t>" as an AVN ablation during initial hospitalization, i.e. within the first 2 weeks after implantation of a CRT device (either pacemaker or ICD), "</a:t>
            </a:r>
            <a:r>
              <a:rPr lang="en-US" sz="1100" b="1" u="sng" dirty="0"/>
              <a:t>delayed ablation</a:t>
            </a:r>
            <a:r>
              <a:rPr lang="en-US" sz="1100" dirty="0"/>
              <a:t>" if AVN ablation is performed afterwards (mentioned at </a:t>
            </a:r>
            <a:r>
              <a:rPr lang="en-US" sz="1100" i="1" dirty="0"/>
              <a:t>PRIMARY ENDPOINT</a:t>
            </a:r>
            <a:r>
              <a:rPr lang="en-US" sz="1100" dirty="0"/>
              <a:t>), and "</a:t>
            </a:r>
            <a:r>
              <a:rPr lang="en-US" sz="1100" b="1" u="sng" dirty="0"/>
              <a:t>standard therapy</a:t>
            </a:r>
            <a:r>
              <a:rPr lang="en-US" sz="1100" dirty="0"/>
              <a:t>" (drugs and/or AVN ablation) according the discretion of the treating physician (details in the </a:t>
            </a:r>
            <a:r>
              <a:rPr lang="en-US" sz="1100" i="1" dirty="0"/>
              <a:t>PROCEDURES</a:t>
            </a:r>
            <a:r>
              <a:rPr lang="en-US" sz="1100" dirty="0"/>
              <a:t> section).</a:t>
            </a:r>
            <a:endParaRPr lang="sk-SK" sz="1100" dirty="0"/>
          </a:p>
          <a:p>
            <a:r>
              <a:rPr lang="en-US" sz="1100" dirty="0"/>
              <a:t>Permanent atrial fibrillation is defined according to the recent ESC Guidelines for atrial fibrillation </a:t>
            </a:r>
            <a:r>
              <a:rPr lang="en-US" sz="1100" baseline="30000" dirty="0"/>
              <a:t>(3) </a:t>
            </a:r>
            <a:r>
              <a:rPr lang="en-US" sz="1100" dirty="0"/>
              <a:t>by no more attempts for cardioversion in patients with ongoing atrial fibrillation.</a:t>
            </a:r>
            <a:endParaRPr lang="sk-SK" sz="1100" dirty="0"/>
          </a:p>
          <a:p>
            <a:r>
              <a:rPr lang="en-US" sz="1100" dirty="0"/>
              <a:t> </a:t>
            </a:r>
            <a:endParaRPr lang="sk-SK" sz="1100" dirty="0"/>
          </a:p>
          <a:p>
            <a:r>
              <a:rPr lang="en-US" sz="1100" b="1" dirty="0"/>
              <a:t>HYPOTHESIS</a:t>
            </a:r>
            <a:endParaRPr lang="sk-SK" sz="1100" dirty="0"/>
          </a:p>
          <a:p>
            <a:r>
              <a:rPr lang="en-US" sz="1100" dirty="0"/>
              <a:t>Cardiac resynchronization therapy with "early" AV nodal ablation in patients with permanent atrial fibrillation has a better clinical outcome when compared to the current "standard therapy" with medical treatment and an AVN ablation at the physician´s discretion. </a:t>
            </a:r>
            <a:endParaRPr lang="sk-SK" sz="1100" dirty="0"/>
          </a:p>
          <a:p>
            <a:r>
              <a:rPr lang="en-US" sz="1100" dirty="0"/>
              <a:t> </a:t>
            </a:r>
            <a:endParaRPr lang="sk-SK" sz="1100" b="1" dirty="0"/>
          </a:p>
          <a:p>
            <a:r>
              <a:rPr lang="sk-SK" sz="1100" b="1" dirty="0"/>
              <a:t>I</a:t>
            </a:r>
            <a:r>
              <a:rPr lang="en-US" sz="1100" b="1" dirty="0"/>
              <a:t>NCLUSION CRITERIA</a:t>
            </a:r>
            <a:endParaRPr lang="sk-SK" sz="1100" dirty="0"/>
          </a:p>
          <a:p>
            <a:r>
              <a:rPr lang="en-US" sz="1100" dirty="0"/>
              <a:t>- Age ≥ 18 years</a:t>
            </a:r>
            <a:r>
              <a:rPr lang="sk-SK" sz="1100" dirty="0"/>
              <a:t>      </a:t>
            </a:r>
            <a:r>
              <a:rPr lang="en-US" sz="1100" dirty="0"/>
              <a:t>- Signed informed consent</a:t>
            </a:r>
            <a:endParaRPr lang="sk-SK" sz="1100" dirty="0"/>
          </a:p>
          <a:p>
            <a:r>
              <a:rPr lang="en-US" sz="1100" dirty="0"/>
              <a:t>- Permanent atrial fibrillation with optimal medical heart rate control at the physician´s discretion </a:t>
            </a:r>
            <a:endParaRPr lang="sk-SK" sz="1100" dirty="0"/>
          </a:p>
          <a:p>
            <a:r>
              <a:rPr lang="en-US" sz="1100" dirty="0"/>
              <a:t>- Mean heart rate of &gt;80 beats per minute in a </a:t>
            </a:r>
            <a:r>
              <a:rPr lang="en-US" sz="1100" u="sng" dirty="0" err="1"/>
              <a:t>Holter</a:t>
            </a:r>
            <a:r>
              <a:rPr lang="en-US" sz="1100" u="sng" dirty="0"/>
              <a:t> ECG</a:t>
            </a:r>
            <a:r>
              <a:rPr lang="en-US" sz="1100" dirty="0"/>
              <a:t> prior to CRT implantation</a:t>
            </a:r>
            <a:endParaRPr lang="sk-SK" sz="1100" dirty="0"/>
          </a:p>
          <a:p>
            <a:r>
              <a:rPr lang="en-US" sz="1100" dirty="0"/>
              <a:t>- Successfully implanted CRT-pacemaker or CRT-ICD during index hospitalization, according to the current ESC guidelines:</a:t>
            </a:r>
            <a:endParaRPr lang="sk-SK" sz="1100" dirty="0"/>
          </a:p>
          <a:p>
            <a:r>
              <a:rPr lang="en-US" sz="1100" dirty="0"/>
              <a:t>	- QRS duration ≥130ms </a:t>
            </a:r>
            <a:r>
              <a:rPr lang="en-US" sz="1100" baseline="30000" dirty="0"/>
              <a:t>(1)</a:t>
            </a:r>
            <a:endParaRPr lang="sk-SK" sz="1100" dirty="0"/>
          </a:p>
          <a:p>
            <a:r>
              <a:rPr lang="en-US" sz="1100" dirty="0"/>
              <a:t>	- Symptomatic heart failure (NYHA III or ambulatory IV) under optimal medical treatment</a:t>
            </a:r>
            <a:endParaRPr lang="sk-SK" sz="1100" dirty="0"/>
          </a:p>
          <a:p>
            <a:r>
              <a:rPr lang="en-US" sz="1100" dirty="0"/>
              <a:t>	- Reduced left ventricular ejection fraction (i.e. 35% maximum) in echocardiography before</a:t>
            </a:r>
            <a:r>
              <a:rPr lang="sk-SK" sz="1100" dirty="0"/>
              <a:t> </a:t>
            </a:r>
            <a:r>
              <a:rPr lang="en-US" sz="1100" dirty="0"/>
              <a:t>CRT device implantation</a:t>
            </a:r>
            <a:endParaRPr lang="sk-SK" sz="1100" dirty="0"/>
          </a:p>
          <a:p>
            <a:r>
              <a:rPr lang="en-US" sz="1100" dirty="0"/>
              <a:t>  </a:t>
            </a:r>
            <a:endParaRPr lang="sk-SK" sz="1100" dirty="0"/>
          </a:p>
          <a:p>
            <a:r>
              <a:rPr lang="en-US" sz="1100" dirty="0"/>
              <a:t> </a:t>
            </a:r>
            <a:endParaRPr lang="sk-SK" sz="1100" dirty="0"/>
          </a:p>
          <a:p>
            <a:r>
              <a:rPr lang="en-US" sz="1100" dirty="0"/>
              <a:t> </a:t>
            </a:r>
            <a:endParaRPr lang="sk-SK" sz="1100" dirty="0"/>
          </a:p>
        </p:txBody>
      </p:sp>
      <p:sp>
        <p:nvSpPr>
          <p:cNvPr id="4" name="Obdĺžnik 3"/>
          <p:cNvSpPr/>
          <p:nvPr/>
        </p:nvSpPr>
        <p:spPr>
          <a:xfrm>
            <a:off x="397062" y="4378188"/>
            <a:ext cx="2660464" cy="22159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/>
              <a:t>Michal Šašov</a:t>
            </a:r>
            <a:r>
              <a:rPr lang="en-US" sz="1200" baseline="30000" dirty="0"/>
              <a:t>1</a:t>
            </a:r>
            <a:r>
              <a:rPr lang="en-US" sz="1200" dirty="0"/>
              <a:t>, Christoph Schukro</a:t>
            </a:r>
            <a:r>
              <a:rPr lang="en-US" sz="1200" baseline="30000" dirty="0"/>
              <a:t>2</a:t>
            </a:r>
            <a:r>
              <a:rPr lang="en-US" sz="1200" dirty="0"/>
              <a:t>, Róbert Hatala</a:t>
            </a:r>
            <a:r>
              <a:rPr lang="en-US" sz="1200" baseline="30000" dirty="0"/>
              <a:t>1</a:t>
            </a:r>
            <a:endParaRPr lang="sk-SK" sz="1200" dirty="0"/>
          </a:p>
          <a:p>
            <a:r>
              <a:rPr lang="en-US" sz="1200" dirty="0"/>
              <a:t> </a:t>
            </a:r>
            <a:endParaRPr lang="sk-SK" sz="1200" dirty="0"/>
          </a:p>
          <a:p>
            <a:r>
              <a:rPr lang="en-US" sz="1200" dirty="0"/>
              <a:t>1 National Cardiovascular Institute NUSCH and Slovak Medical University, School of Medicine, Bratislava, Slovakia, 2 Department of Cardiology, Medical</a:t>
            </a:r>
            <a:r>
              <a:rPr lang="sk-SK" sz="1200" dirty="0"/>
              <a:t> </a:t>
            </a:r>
            <a:r>
              <a:rPr lang="en-US" sz="1200" dirty="0"/>
              <a:t>University of Vienna, Austria</a:t>
            </a:r>
            <a:r>
              <a:rPr lang="en-US" dirty="0"/>
              <a:t> </a:t>
            </a:r>
            <a:endParaRPr lang="sk-SK" dirty="0"/>
          </a:p>
          <a:p>
            <a:r>
              <a:rPr lang="en-US" dirty="0"/>
              <a:t> </a:t>
            </a:r>
            <a:endParaRPr lang="sk-SK" dirty="0"/>
          </a:p>
          <a:p>
            <a:r>
              <a:rPr lang="en-US" dirty="0"/>
              <a:t> </a:t>
            </a:r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377735416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2219" y="1600201"/>
            <a:ext cx="2431006" cy="2558912"/>
          </a:xfrm>
        </p:spPr>
        <p:txBody>
          <a:bodyPr/>
          <a:lstStyle/>
          <a:p>
            <a:r>
              <a:rPr lang="sk-SK" b="1" dirty="0"/>
              <a:t>Profil pacientov s permanentnou </a:t>
            </a:r>
            <a:r>
              <a:rPr lang="sk-SK" b="1" dirty="0" err="1"/>
              <a:t>fibriláciou</a:t>
            </a:r>
            <a:r>
              <a:rPr lang="sk-SK" b="1" dirty="0"/>
              <a:t> predsiení  indikovaných na implantáciu CRT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sk-SK" dirty="0"/>
              <a:t>Odporúčanie pre CRT u pacientov so srdcovým zlyhávaním (SZ) a permanentnou AF má podstatne nižšiu dôkazovú silu ako u pac v sínusovom rytme. </a:t>
            </a:r>
          </a:p>
          <a:p>
            <a:endParaRPr lang="sk-SK" dirty="0"/>
          </a:p>
          <a:p>
            <a:r>
              <a:rPr lang="sk-SK" b="1" dirty="0"/>
              <a:t>Cieľ:</a:t>
            </a:r>
            <a:r>
              <a:rPr lang="sk-SK" dirty="0"/>
              <a:t> Retrospektívna analýza profilu pac s </a:t>
            </a:r>
            <a:r>
              <a:rPr lang="sk-SK" dirty="0" err="1"/>
              <a:t>permanentou</a:t>
            </a:r>
            <a:r>
              <a:rPr lang="sk-SK" dirty="0"/>
              <a:t> AF podstupujúcich CRT  pred 5 rokmi a v súčasnosti. </a:t>
            </a:r>
          </a:p>
          <a:p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226690853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k-SK" sz="2800" dirty="0"/>
              <a:t>Metódy </a:t>
            </a:r>
            <a:br>
              <a:rPr lang="sk-SK" sz="2800" dirty="0"/>
            </a:br>
            <a:r>
              <a:rPr lang="sk-SK" sz="2800" dirty="0"/>
              <a:t>a výsledky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70671" y="2066925"/>
            <a:ext cx="7917762" cy="4059239"/>
          </a:xfrm>
        </p:spPr>
        <p:txBody>
          <a:bodyPr/>
          <a:lstStyle/>
          <a:p>
            <a:pPr marL="0" indent="0">
              <a:buNone/>
            </a:pPr>
            <a:r>
              <a:rPr lang="sk-SK" dirty="0"/>
              <a:t>Analyzovali a porovnali sme 2 súbory: </a:t>
            </a:r>
          </a:p>
          <a:p>
            <a:r>
              <a:rPr lang="sk-SK" dirty="0"/>
              <a:t>192 </a:t>
            </a:r>
            <a:r>
              <a:rPr lang="sk-SK" dirty="0" err="1"/>
              <a:t>konzekutívnych</a:t>
            </a:r>
            <a:r>
              <a:rPr lang="sk-SK" dirty="0"/>
              <a:t> </a:t>
            </a:r>
            <a:r>
              <a:rPr lang="sk-SK" dirty="0" err="1"/>
              <a:t>elektívnych</a:t>
            </a:r>
            <a:r>
              <a:rPr lang="sk-SK" dirty="0"/>
              <a:t> pac podstupujúcich implantáciu CRT systémov v rokoch 2015 - 2016 (obdobie 15 mes.) </a:t>
            </a:r>
          </a:p>
          <a:p>
            <a:pPr marL="0" indent="0">
              <a:buNone/>
            </a:pPr>
            <a:r>
              <a:rPr lang="sk-SK" dirty="0"/>
              <a:t>a </a:t>
            </a:r>
          </a:p>
          <a:p>
            <a:r>
              <a:rPr lang="sk-SK" dirty="0"/>
              <a:t>súbor 88 pac. s implantáciou CRT systému v roku 2021 (obdobie 9 </a:t>
            </a:r>
            <a:r>
              <a:rPr lang="sk-SK" dirty="0" err="1"/>
              <a:t>mes</a:t>
            </a:r>
            <a:r>
              <a:rPr lang="sk-SK" dirty="0"/>
              <a:t>). Pacienti mali pred implantáciou optimalizovanú farmakoterapiu SZ.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1636757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33375" y="1600201"/>
            <a:ext cx="2686050" cy="2558912"/>
          </a:xfrm>
        </p:spPr>
        <p:txBody>
          <a:bodyPr>
            <a:noAutofit/>
          </a:bodyPr>
          <a:lstStyle/>
          <a:p>
            <a:pPr marL="0" indent="0"/>
            <a:r>
              <a:rPr lang="sk-SK" sz="2400" b="1" dirty="0"/>
              <a:t>Porovnanie implantácii CRT </a:t>
            </a:r>
            <a:br>
              <a:rPr lang="sk-SK" sz="2400" b="1" dirty="0"/>
            </a:br>
            <a:r>
              <a:rPr lang="sk-SK" sz="2400" b="1" dirty="0"/>
              <a:t>a výskytu permanentnej AF </a:t>
            </a:r>
            <a:br>
              <a:rPr lang="sk-SK" sz="2400" b="1" dirty="0"/>
            </a:br>
            <a:r>
              <a:rPr lang="sk-SK" sz="2400" b="1" dirty="0"/>
              <a:t>v rokoch 2015-2016 a 2021</a:t>
            </a:r>
            <a:endParaRPr lang="sk-SK" sz="2400" dirty="0"/>
          </a:p>
        </p:txBody>
      </p:sp>
      <p:graphicFrame>
        <p:nvGraphicFramePr>
          <p:cNvPr id="4" name="Zástupný objekt pre obsah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74436886"/>
              </p:ext>
            </p:extLst>
          </p:nvPr>
        </p:nvGraphicFramePr>
        <p:xfrm>
          <a:off x="3670300" y="1600201"/>
          <a:ext cx="3378200" cy="30289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5" name="Graf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494186361"/>
              </p:ext>
            </p:extLst>
          </p:nvPr>
        </p:nvGraphicFramePr>
        <p:xfrm>
          <a:off x="6360984" y="1885951"/>
          <a:ext cx="45720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" name="Obdĺžnik 5"/>
          <p:cNvSpPr/>
          <p:nvPr/>
        </p:nvSpPr>
        <p:spPr>
          <a:xfrm>
            <a:off x="3998912" y="4317564"/>
            <a:ext cx="8012113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k-SK" b="1" dirty="0"/>
              <a:t>Počet implantovaných CRT </a:t>
            </a:r>
            <a:r>
              <a:rPr lang="sk-SK" dirty="0"/>
              <a:t>prístrojov klesol z 12,8 na 9,8 mesačne, </a:t>
            </a:r>
            <a:br>
              <a:rPr lang="sk-SK" dirty="0"/>
            </a:br>
            <a:r>
              <a:rPr lang="sk-SK" dirty="0" err="1"/>
              <a:t>t.j</a:t>
            </a:r>
            <a:r>
              <a:rPr lang="sk-SK" dirty="0"/>
              <a:t>. pokles </a:t>
            </a:r>
            <a:r>
              <a:rPr lang="sk-SK" b="1" dirty="0"/>
              <a:t>o 23%</a:t>
            </a:r>
          </a:p>
          <a:p>
            <a:endParaRPr lang="sk-SK" dirty="0"/>
          </a:p>
          <a:p>
            <a:r>
              <a:rPr lang="sk-SK" dirty="0"/>
              <a:t>Permanentnú AF sme zistili u 31 pac </a:t>
            </a:r>
            <a:r>
              <a:rPr lang="sk-SK" b="1" dirty="0"/>
              <a:t>(16%) </a:t>
            </a:r>
            <a:r>
              <a:rPr lang="sk-SK" dirty="0"/>
              <a:t>v rokoch 2015 - 2016 a u 17 pac. </a:t>
            </a:r>
            <a:r>
              <a:rPr lang="sk-SK" b="1" dirty="0"/>
              <a:t>(19%) </a:t>
            </a:r>
            <a:r>
              <a:rPr lang="sk-SK" dirty="0"/>
              <a:t>v roku 2021 </a:t>
            </a:r>
          </a:p>
        </p:txBody>
      </p:sp>
    </p:spTree>
    <p:extLst>
      <p:ext uri="{BB962C8B-B14F-4D97-AF65-F5344CB8AC3E}">
        <p14:creationId xmlns:p14="http://schemas.microsoft.com/office/powerpoint/2010/main" val="45759058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k-SK" sz="2400" dirty="0"/>
              <a:t>Klinicky boli oba súbory porovnateľné: </a:t>
            </a:r>
            <a:br>
              <a:rPr lang="sk-SK" sz="2400" dirty="0"/>
            </a:br>
            <a:endParaRPr lang="sk-SK" sz="2400" dirty="0"/>
          </a:p>
        </p:txBody>
      </p:sp>
      <p:sp>
        <p:nvSpPr>
          <p:cNvPr id="3" name="Zástupný objekt pre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k-SK" dirty="0"/>
              <a:t>Priemerný vek v čase implantácie CRT sa zvýšil zo 68,8±8,2 rokov na 70,4±7,3 rokov, </a:t>
            </a:r>
          </a:p>
          <a:p>
            <a:r>
              <a:rPr lang="sk-SK" dirty="0">
                <a:solidFill>
                  <a:srgbClr val="FF0000"/>
                </a:solidFill>
              </a:rPr>
              <a:t>v oboch súboroch prevládali muži: 94% (29 pac.) a 71% (12 pac). </a:t>
            </a:r>
          </a:p>
          <a:p>
            <a:pPr marL="0" indent="0">
              <a:buNone/>
            </a:pPr>
            <a:r>
              <a:rPr lang="sk-SK" dirty="0">
                <a:solidFill>
                  <a:srgbClr val="FF0000"/>
                </a:solidFill>
              </a:rPr>
              <a:t>	- v staršom súbore mužov bolo signifikantne viac </a:t>
            </a:r>
            <a:br>
              <a:rPr lang="sk-SK" dirty="0">
                <a:solidFill>
                  <a:srgbClr val="FF0000"/>
                </a:solidFill>
              </a:rPr>
            </a:br>
            <a:r>
              <a:rPr lang="sk-SK" dirty="0">
                <a:solidFill>
                  <a:srgbClr val="FF0000"/>
                </a:solidFill>
              </a:rPr>
              <a:t>	           (P =0,031, P </a:t>
            </a:r>
            <a:r>
              <a:rPr lang="sk-SK" dirty="0" err="1">
                <a:solidFill>
                  <a:srgbClr val="FF0000"/>
                </a:solidFill>
              </a:rPr>
              <a:t>exact</a:t>
            </a:r>
            <a:r>
              <a:rPr lang="sk-SK" dirty="0">
                <a:solidFill>
                  <a:srgbClr val="FF0000"/>
                </a:solidFill>
              </a:rPr>
              <a:t> = 0,08)</a:t>
            </a:r>
          </a:p>
          <a:p>
            <a:r>
              <a:rPr lang="sk-SK" dirty="0"/>
              <a:t>Ischemickú etiológiu SZ malo 23% (7 pac) a 29% (5 pac). </a:t>
            </a:r>
          </a:p>
          <a:p>
            <a:r>
              <a:rPr lang="sk-SK" dirty="0"/>
              <a:t>V klinickej triede NYHA III bolo 77% (24 pac ) a 76% (13 pac). </a:t>
            </a:r>
          </a:p>
          <a:p>
            <a:r>
              <a:rPr lang="sk-SK" dirty="0"/>
              <a:t>Priemerná EFĽK v čase implantácie bola 31±8% a 31±7%. </a:t>
            </a:r>
          </a:p>
          <a:p>
            <a:r>
              <a:rPr lang="sk-SK" dirty="0" err="1"/>
              <a:t>Mitrálnu</a:t>
            </a:r>
            <a:r>
              <a:rPr lang="sk-SK" dirty="0"/>
              <a:t> </a:t>
            </a:r>
            <a:r>
              <a:rPr lang="sk-SK" dirty="0" err="1"/>
              <a:t>regurgitáciu</a:t>
            </a:r>
            <a:r>
              <a:rPr lang="sk-SK" dirty="0"/>
              <a:t> stredne závažného a závažného stupňa malo 26% (8 pac) a 29% (5pac). </a:t>
            </a:r>
          </a:p>
          <a:p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420042492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3" name="Zástupný objekt pre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k-SK" dirty="0"/>
              <a:t>Priemerná šírka QRS bola 138±37ms a 141±33ms </a:t>
            </a:r>
          </a:p>
          <a:p>
            <a:r>
              <a:rPr lang="sk-SK" dirty="0"/>
              <a:t>AV blokádu vyššieho stupňa malo 16% (5 pac) a 18% (3 pac). </a:t>
            </a:r>
          </a:p>
          <a:p>
            <a:r>
              <a:rPr lang="sk-SK" dirty="0"/>
              <a:t>V oboch súboroch prevládali CRT-P prístroje (58% v. 65%). </a:t>
            </a:r>
          </a:p>
          <a:p>
            <a:endParaRPr lang="sk-SK" dirty="0"/>
          </a:p>
          <a:p>
            <a:r>
              <a:rPr lang="sk-SK" dirty="0"/>
              <a:t>V súbore 2021 mali 2 pac realizovanú stimuláciu </a:t>
            </a:r>
            <a:r>
              <a:rPr lang="sk-SK" dirty="0" err="1"/>
              <a:t>Hisovho</a:t>
            </a:r>
            <a:r>
              <a:rPr lang="sk-SK" dirty="0"/>
              <a:t> zväzku pri nemožnosti stimulácie ĽK v koronárnom sínuse.</a:t>
            </a:r>
          </a:p>
          <a:p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16641161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99902" y="1966196"/>
            <a:ext cx="2069811" cy="2558912"/>
          </a:xfrm>
        </p:spPr>
        <p:txBody>
          <a:bodyPr>
            <a:normAutofit/>
          </a:bodyPr>
          <a:lstStyle/>
          <a:p>
            <a:r>
              <a:rPr lang="sk-SK" sz="2800" dirty="0"/>
              <a:t>Rozdiely </a:t>
            </a:r>
            <a:br>
              <a:rPr lang="sk-SK" sz="2800" dirty="0"/>
            </a:br>
            <a:r>
              <a:rPr lang="sk-SK" sz="2800" dirty="0"/>
              <a:t>v súboroch </a:t>
            </a:r>
            <a:br>
              <a:rPr lang="sk-SK" sz="2800" dirty="0"/>
            </a:br>
            <a:r>
              <a:rPr lang="sk-SK" sz="2800" dirty="0"/>
              <a:t>2015-2016 </a:t>
            </a:r>
            <a:br>
              <a:rPr lang="sk-SK" sz="2800" dirty="0"/>
            </a:br>
            <a:r>
              <a:rPr lang="sk-SK" sz="2800" dirty="0"/>
              <a:t>a 2021:</a:t>
            </a:r>
          </a:p>
        </p:txBody>
      </p:sp>
      <p:sp>
        <p:nvSpPr>
          <p:cNvPr id="3" name="Zástupný objekt pre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k-SK" dirty="0">
                <a:solidFill>
                  <a:schemeClr val="accent2">
                    <a:lumMod val="75000"/>
                  </a:schemeClr>
                </a:solidFill>
              </a:rPr>
              <a:t>Upgrade- procedúry</a:t>
            </a:r>
            <a:r>
              <a:rPr lang="sk-SK" dirty="0"/>
              <a:t> častejšie v súbore 2015-2016   35% (11 pac), v roku 2021  12% (2 pac)</a:t>
            </a:r>
          </a:p>
          <a:p>
            <a:pPr marL="0" indent="0">
              <a:buNone/>
            </a:pPr>
            <a:r>
              <a:rPr lang="sk-SK" dirty="0"/>
              <a:t>	- štatisticky rozdiel hraničný (P = 0,077, P </a:t>
            </a:r>
            <a:r>
              <a:rPr lang="sk-SK" dirty="0" err="1"/>
              <a:t>exact</a:t>
            </a:r>
            <a:r>
              <a:rPr lang="sk-SK" dirty="0"/>
              <a:t> = 0,099)</a:t>
            </a:r>
          </a:p>
          <a:p>
            <a:pPr marL="0" indent="0">
              <a:buNone/>
            </a:pPr>
            <a:endParaRPr lang="sk-SK" dirty="0"/>
          </a:p>
          <a:p>
            <a:r>
              <a:rPr lang="sk-SK" dirty="0"/>
              <a:t>V staršom súbore viac </a:t>
            </a:r>
            <a:r>
              <a:rPr lang="sk-SK" dirty="0">
                <a:solidFill>
                  <a:schemeClr val="accent2">
                    <a:lumMod val="75000"/>
                  </a:schemeClr>
                </a:solidFill>
              </a:rPr>
              <a:t>BĽTR</a:t>
            </a:r>
            <a:r>
              <a:rPr lang="sk-SK" dirty="0"/>
              <a:t> - 58% (18 pac) oproti 29% (5 pac) </a:t>
            </a:r>
          </a:p>
          <a:p>
            <a:pPr marL="0" indent="0">
              <a:buNone/>
            </a:pPr>
            <a:r>
              <a:rPr lang="sk-SK" dirty="0"/>
              <a:t>	- štatisticky rozdiel hraničný (P = 0,057, P </a:t>
            </a:r>
            <a:r>
              <a:rPr lang="sk-SK" dirty="0" err="1"/>
              <a:t>exact</a:t>
            </a:r>
            <a:r>
              <a:rPr lang="sk-SK" dirty="0"/>
              <a:t> = 0,075)</a:t>
            </a:r>
          </a:p>
          <a:p>
            <a:pPr marL="0" indent="0">
              <a:buNone/>
            </a:pPr>
            <a:endParaRPr lang="sk-SK" dirty="0"/>
          </a:p>
          <a:p>
            <a:r>
              <a:rPr lang="sk-SK" dirty="0">
                <a:solidFill>
                  <a:srgbClr val="FF0000"/>
                </a:solidFill>
              </a:rPr>
              <a:t>Signifikantne vyššie hladiny </a:t>
            </a:r>
            <a:r>
              <a:rPr lang="sk-SK" dirty="0" err="1">
                <a:solidFill>
                  <a:srgbClr val="FF0000"/>
                </a:solidFill>
              </a:rPr>
              <a:t>NTproBNP</a:t>
            </a:r>
            <a:r>
              <a:rPr lang="sk-SK" dirty="0">
                <a:solidFill>
                  <a:srgbClr val="FF0000"/>
                </a:solidFill>
              </a:rPr>
              <a:t> v súbore 2015-2016 s veľkým rozptylom: 5081 ± 7453 </a:t>
            </a:r>
            <a:r>
              <a:rPr lang="sk-SK" dirty="0" err="1">
                <a:solidFill>
                  <a:srgbClr val="FF0000"/>
                </a:solidFill>
              </a:rPr>
              <a:t>ng</a:t>
            </a:r>
            <a:r>
              <a:rPr lang="sk-SK" dirty="0">
                <a:solidFill>
                  <a:srgbClr val="FF0000"/>
                </a:solidFill>
              </a:rPr>
              <a:t>/l  oproti v roku 2021: 1364  ± 750 </a:t>
            </a:r>
            <a:r>
              <a:rPr lang="sk-SK" dirty="0" err="1">
                <a:solidFill>
                  <a:srgbClr val="FF0000"/>
                </a:solidFill>
              </a:rPr>
              <a:t>ng</a:t>
            </a:r>
            <a:r>
              <a:rPr lang="sk-SK" dirty="0">
                <a:solidFill>
                  <a:srgbClr val="FF0000"/>
                </a:solidFill>
              </a:rPr>
              <a:t>/l</a:t>
            </a:r>
          </a:p>
          <a:p>
            <a:pPr marL="0" indent="0">
              <a:buNone/>
            </a:pPr>
            <a:r>
              <a:rPr lang="sk-SK" dirty="0">
                <a:solidFill>
                  <a:srgbClr val="FF0000"/>
                </a:solidFill>
              </a:rPr>
              <a:t>	 (P = 0,004 - hodnotené </a:t>
            </a:r>
            <a:r>
              <a:rPr lang="sk-SK" dirty="0" err="1">
                <a:solidFill>
                  <a:srgbClr val="FF0000"/>
                </a:solidFill>
              </a:rPr>
              <a:t>Mann-Whitney</a:t>
            </a:r>
            <a:r>
              <a:rPr lang="sk-SK" dirty="0">
                <a:solidFill>
                  <a:srgbClr val="FF0000"/>
                </a:solidFill>
              </a:rPr>
              <a:t> testom)</a:t>
            </a:r>
          </a:p>
          <a:p>
            <a:pPr marL="0" indent="0">
              <a:buNone/>
            </a:pPr>
            <a:r>
              <a:rPr lang="sk-SK" dirty="0"/>
              <a:t>	</a:t>
            </a:r>
          </a:p>
          <a:p>
            <a:pPr marL="0" indent="0">
              <a:buNone/>
            </a:pPr>
            <a:r>
              <a:rPr lang="sk-SK" dirty="0">
                <a:solidFill>
                  <a:srgbClr val="FF0000"/>
                </a:solidFill>
              </a:rPr>
              <a:t>	</a:t>
            </a:r>
          </a:p>
          <a:p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50099512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/>
              <a:t>AVN ablácia </a:t>
            </a:r>
            <a:br>
              <a:rPr lang="sk-SK" dirty="0"/>
            </a:br>
            <a:r>
              <a:rPr lang="sk-SK" dirty="0"/>
              <a:t>u pacientov s CRT</a:t>
            </a:r>
            <a:br>
              <a:rPr lang="sk-SK" dirty="0"/>
            </a:br>
            <a:endParaRPr lang="sk-SK" dirty="0"/>
          </a:p>
        </p:txBody>
      </p:sp>
      <p:graphicFrame>
        <p:nvGraphicFramePr>
          <p:cNvPr id="4" name="Zástupný objekt pre obsah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07134417"/>
              </p:ext>
            </p:extLst>
          </p:nvPr>
        </p:nvGraphicFramePr>
        <p:xfrm>
          <a:off x="2582030" y="1089765"/>
          <a:ext cx="6563639" cy="39832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5" name="Zástupný objekt pre obsah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97426950"/>
              </p:ext>
            </p:extLst>
          </p:nvPr>
        </p:nvGraphicFramePr>
        <p:xfrm>
          <a:off x="6799632" y="1600201"/>
          <a:ext cx="5398718" cy="309392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" name="Obdĺžnik 5"/>
          <p:cNvSpPr/>
          <p:nvPr/>
        </p:nvSpPr>
        <p:spPr>
          <a:xfrm>
            <a:off x="3399816" y="4750434"/>
            <a:ext cx="8798534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k-SK" dirty="0">
                <a:solidFill>
                  <a:srgbClr val="FF0000"/>
                </a:solidFill>
              </a:rPr>
              <a:t>V staršom súbore sa po implantácii CRT celkovo indikovalo signifikantne viac ablácií AVN (primárnych + plánovaných):           21 (68%) </a:t>
            </a:r>
            <a:r>
              <a:rPr lang="sk-SK" dirty="0" err="1">
                <a:solidFill>
                  <a:srgbClr val="FF0000"/>
                </a:solidFill>
              </a:rPr>
              <a:t>vs</a:t>
            </a:r>
            <a:r>
              <a:rPr lang="sk-SK" dirty="0">
                <a:solidFill>
                  <a:srgbClr val="FF0000"/>
                </a:solidFill>
              </a:rPr>
              <a:t>. 6 (35%), P = 0,030, P </a:t>
            </a:r>
            <a:r>
              <a:rPr lang="sk-SK" dirty="0" err="1">
                <a:solidFill>
                  <a:srgbClr val="FF0000"/>
                </a:solidFill>
              </a:rPr>
              <a:t>exact</a:t>
            </a:r>
            <a:r>
              <a:rPr lang="sk-SK" dirty="0">
                <a:solidFill>
                  <a:srgbClr val="FF0000"/>
                </a:solidFill>
              </a:rPr>
              <a:t> =0,038</a:t>
            </a:r>
          </a:p>
          <a:p>
            <a:r>
              <a:rPr lang="sk-SK" dirty="0"/>
              <a:t>	- Včasne sme realizovali RFA AV uzla u 29% (9 pac) v staršom súbore a 18% (3 pac) v druhom súbore</a:t>
            </a:r>
          </a:p>
          <a:p>
            <a:r>
              <a:rPr lang="sk-SK" dirty="0"/>
              <a:t>	- Plánovanú abláciu AV uzla pre nedostatočnú kontrolu komorovej frekvencie sme podľa ďalšieho 	klinického vývoja zvažovali u 39% (12 pac) v prvom súbore a u 18% (3 pac) v druhom súbore. </a:t>
            </a:r>
          </a:p>
          <a:p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134561154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Motív balíka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1183</TotalTime>
  <Words>1366</Words>
  <Application>Microsoft Office PowerPoint</Application>
  <PresentationFormat>Custom</PresentationFormat>
  <Paragraphs>139</Paragraphs>
  <Slides>22</Slides>
  <Notes>0</Notes>
  <HiddenSlides>7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6" baseType="lpstr">
      <vt:lpstr>Arial</vt:lpstr>
      <vt:lpstr>Calibri</vt:lpstr>
      <vt:lpstr>Wingdings</vt:lpstr>
      <vt:lpstr>Office Theme</vt:lpstr>
      <vt:lpstr>Profil pacientov  s permanentnou fibriláciou predsiení  indikovaných na implantáciu CRT</vt:lpstr>
      <vt:lpstr>PowerPoint Presentation</vt:lpstr>
      <vt:lpstr>Profil pacientov s permanentnou fibriláciou predsiení  indikovaných na implantáciu CRT</vt:lpstr>
      <vt:lpstr>Metódy  a výsledky</vt:lpstr>
      <vt:lpstr>Porovnanie implantácii CRT  a výskytu permanentnej AF  v rokoch 2015-2016 a 2021</vt:lpstr>
      <vt:lpstr>Klinicky boli oba súbory porovnateľné:  </vt:lpstr>
      <vt:lpstr>PowerPoint Presentation</vt:lpstr>
      <vt:lpstr>Rozdiely  v súboroch  2015-2016  a 2021:</vt:lpstr>
      <vt:lpstr>AVN ablácia  u pacientov s CRT </vt:lpstr>
      <vt:lpstr>SF pri permanentnej AF pri indikácii CRT u chorých so SZ:</vt:lpstr>
      <vt:lpstr>Z publikácií: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Záver:</vt:lpstr>
      <vt:lpstr>Atrioventricular Node Ablation – Early versus Delayed Timing in Patients with Cardiac Resynchronization Therapy and Permanent Atrial Fibrillation   (ANACONDA Trial)  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Nikola Kováčová</dc:creator>
  <cp:lastModifiedBy>GT3</cp:lastModifiedBy>
  <cp:revision>24</cp:revision>
  <cp:lastPrinted>2021-11-01T21:55:26Z</cp:lastPrinted>
  <dcterms:created xsi:type="dcterms:W3CDTF">2018-05-24T19:20:08Z</dcterms:created>
  <dcterms:modified xsi:type="dcterms:W3CDTF">2021-11-07T15:31:55Z</dcterms:modified>
</cp:coreProperties>
</file>