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1" r:id="rId3"/>
    <p:sldId id="267" r:id="rId4"/>
    <p:sldId id="291" r:id="rId5"/>
    <p:sldId id="292" r:id="rId6"/>
    <p:sldId id="293" r:id="rId7"/>
    <p:sldId id="316" r:id="rId8"/>
    <p:sldId id="294" r:id="rId9"/>
    <p:sldId id="298" r:id="rId10"/>
    <p:sldId id="299" r:id="rId11"/>
    <p:sldId id="300" r:id="rId12"/>
    <p:sldId id="295" r:id="rId13"/>
    <p:sldId id="296" r:id="rId14"/>
    <p:sldId id="297" r:id="rId15"/>
    <p:sldId id="302" r:id="rId16"/>
    <p:sldId id="283" r:id="rId17"/>
    <p:sldId id="268" r:id="rId18"/>
    <p:sldId id="303" r:id="rId19"/>
    <p:sldId id="304" r:id="rId20"/>
    <p:sldId id="314" r:id="rId21"/>
    <p:sldId id="306" r:id="rId22"/>
    <p:sldId id="307" r:id="rId23"/>
    <p:sldId id="308" r:id="rId24"/>
    <p:sldId id="309" r:id="rId25"/>
    <p:sldId id="310" r:id="rId26"/>
    <p:sldId id="270" r:id="rId27"/>
    <p:sldId id="269" r:id="rId28"/>
    <p:sldId id="315" r:id="rId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11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E09034-FCD9-4F0E-B910-9887B84E7F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9150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9D245B-F1E2-4649-B64C-ABCA7D7628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9691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6B117-76EA-46EC-9490-3958EBAAE5A9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7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39"/>
            <a:ext cx="1288554" cy="130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6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433B1-B19D-4559-BD77-24B8DF22A0F1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7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4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EFAFD-1DDF-4E20-8431-829BE61E858E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0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9A007-E068-418A-8F37-7F0C8F49608E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1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C517D-216F-4D52-BF69-3D8EDD5024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18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>
                <a:gamma/>
                <a:shade val="0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74638"/>
            <a:ext cx="8507288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C0A68A-14C3-4217-A813-A008BBC23FB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628775"/>
            <a:ext cx="8642350" cy="865188"/>
          </a:xfrm>
        </p:spPr>
        <p:txBody>
          <a:bodyPr anchor="ctr"/>
          <a:lstStyle/>
          <a:p>
            <a:r>
              <a:rPr lang="cs-CZ" altLang="cs-CZ" sz="2800" dirty="0" smtClean="0"/>
              <a:t>Infekční endokarditida u vrozených srdečních vad</a:t>
            </a:r>
            <a:endParaRPr lang="cs-CZ" altLang="cs-CZ" sz="2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284984"/>
            <a:ext cx="7128792" cy="1752600"/>
          </a:xfrm>
        </p:spPr>
        <p:txBody>
          <a:bodyPr/>
          <a:lstStyle/>
          <a:p>
            <a:r>
              <a:rPr lang="cs-CZ" altLang="cs-CZ" dirty="0" smtClean="0"/>
              <a:t>Jana Rubáčková Popelová</a:t>
            </a:r>
          </a:p>
          <a:p>
            <a:r>
              <a:rPr lang="cs-CZ" altLang="cs-CZ" dirty="0" smtClean="0"/>
              <a:t>Centrum pro vrozené srdeční vady v dospělosti</a:t>
            </a:r>
          </a:p>
          <a:p>
            <a:r>
              <a:rPr lang="cs-CZ" altLang="cs-CZ" dirty="0" smtClean="0"/>
              <a:t>Nemocnice Na Homolce, Praha 5</a:t>
            </a:r>
            <a:endParaRPr lang="cs-CZ" altLang="cs-CZ" dirty="0"/>
          </a:p>
        </p:txBody>
      </p:sp>
      <p:pic>
        <p:nvPicPr>
          <p:cNvPr id="2052" name="Picture 4" descr="homol_ctver_cz_ne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913"/>
            <a:ext cx="977504" cy="8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44504" y="6237312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chemeClr val="accent2"/>
                </a:solidFill>
              </a:rPr>
              <a:t>Sjezd ČAAK, 3.- 4.9.2021, Olomouc</a:t>
            </a:r>
            <a:endParaRPr lang="cs-CZ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07288" cy="1008112"/>
          </a:xfrm>
        </p:spPr>
        <p:txBody>
          <a:bodyPr/>
          <a:lstStyle/>
          <a:p>
            <a:r>
              <a:rPr lang="cs-CZ" sz="2400" dirty="0" smtClean="0"/>
              <a:t>Lokalizace IE v našem souboru </a:t>
            </a:r>
            <a:br>
              <a:rPr lang="cs-CZ" sz="2400" dirty="0" smtClean="0"/>
            </a:br>
            <a:r>
              <a:rPr lang="cs-CZ" sz="2400" dirty="0" smtClean="0">
                <a:solidFill>
                  <a:schemeClr val="tx1"/>
                </a:solidFill>
              </a:rPr>
              <a:t>(</a:t>
            </a:r>
            <a:r>
              <a:rPr lang="cs-CZ" sz="1600" dirty="0" smtClean="0">
                <a:solidFill>
                  <a:schemeClr val="tx1"/>
                </a:solidFill>
              </a:rPr>
              <a:t>1894 </a:t>
            </a:r>
            <a:r>
              <a:rPr lang="cs-CZ" sz="1600" dirty="0">
                <a:solidFill>
                  <a:schemeClr val="tx1"/>
                </a:solidFill>
              </a:rPr>
              <a:t>pacientů sledovaných 20 </a:t>
            </a:r>
            <a:r>
              <a:rPr lang="cs-CZ" sz="1600" dirty="0" smtClean="0">
                <a:solidFill>
                  <a:schemeClr val="tx1"/>
                </a:solidFill>
              </a:rPr>
              <a:t>let, celkem 103 IE 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r>
              <a:rPr lang="cs-CZ" sz="1600" dirty="0" smtClean="0"/>
              <a:t>BAO – nativní chlopeň: </a:t>
            </a:r>
            <a:r>
              <a:rPr lang="cs-CZ" sz="1600" dirty="0"/>
              <a:t>	</a:t>
            </a:r>
            <a:r>
              <a:rPr lang="cs-CZ" sz="1600" dirty="0" smtClean="0"/>
              <a:t>                IE 31x </a:t>
            </a:r>
            <a:r>
              <a:rPr lang="cs-CZ" sz="1600" dirty="0"/>
              <a:t>= </a:t>
            </a:r>
            <a:r>
              <a:rPr lang="cs-CZ" sz="1600" dirty="0" smtClean="0"/>
              <a:t> 30 </a:t>
            </a:r>
            <a:r>
              <a:rPr lang="cs-CZ" sz="1600" dirty="0"/>
              <a:t>%</a:t>
            </a:r>
          </a:p>
          <a:p>
            <a:r>
              <a:rPr lang="cs-CZ" sz="1600" dirty="0" smtClean="0"/>
              <a:t>Mechanická </a:t>
            </a:r>
            <a:r>
              <a:rPr lang="cs-CZ" sz="1600" dirty="0"/>
              <a:t>protéza:		IE </a:t>
            </a:r>
            <a:r>
              <a:rPr lang="cs-CZ" sz="1600" dirty="0" smtClean="0"/>
              <a:t>12x </a:t>
            </a:r>
            <a:r>
              <a:rPr lang="cs-CZ" sz="1600" dirty="0"/>
              <a:t>=  </a:t>
            </a:r>
            <a:r>
              <a:rPr lang="cs-CZ" sz="1600" dirty="0" smtClean="0"/>
              <a:t>12 </a:t>
            </a:r>
            <a:r>
              <a:rPr lang="cs-CZ" sz="1600" dirty="0"/>
              <a:t>%</a:t>
            </a:r>
          </a:p>
          <a:p>
            <a:r>
              <a:rPr lang="cs-CZ" sz="1600" dirty="0" err="1"/>
              <a:t>Homograft</a:t>
            </a:r>
            <a:r>
              <a:rPr lang="cs-CZ" sz="1600" dirty="0"/>
              <a:t>:			IE </a:t>
            </a:r>
            <a:r>
              <a:rPr lang="cs-CZ" sz="1600" dirty="0" smtClean="0"/>
              <a:t>12x </a:t>
            </a:r>
            <a:r>
              <a:rPr lang="cs-CZ" sz="1600" dirty="0"/>
              <a:t>=  </a:t>
            </a:r>
            <a:r>
              <a:rPr lang="cs-CZ" sz="1600" dirty="0" smtClean="0"/>
              <a:t>12 </a:t>
            </a:r>
            <a:r>
              <a:rPr lang="cs-CZ" sz="1600" dirty="0"/>
              <a:t>%</a:t>
            </a:r>
          </a:p>
          <a:p>
            <a:r>
              <a:rPr lang="cs-CZ" sz="1600" dirty="0"/>
              <a:t>Trvalý kardiostimulátor		IE </a:t>
            </a:r>
            <a:r>
              <a:rPr lang="cs-CZ" sz="1600" dirty="0" smtClean="0"/>
              <a:t> 9x </a:t>
            </a:r>
            <a:r>
              <a:rPr lang="cs-CZ" sz="1600" dirty="0"/>
              <a:t>=  </a:t>
            </a:r>
            <a:r>
              <a:rPr lang="cs-CZ" sz="1600" dirty="0" smtClean="0"/>
              <a:t>   9 </a:t>
            </a:r>
            <a:r>
              <a:rPr lang="cs-CZ" sz="1600" dirty="0"/>
              <a:t>%</a:t>
            </a:r>
          </a:p>
          <a:p>
            <a:r>
              <a:rPr lang="cs-CZ" sz="1600" dirty="0" smtClean="0"/>
              <a:t>Biologická </a:t>
            </a:r>
            <a:r>
              <a:rPr lang="cs-CZ" sz="1600" dirty="0"/>
              <a:t>protéza:		IE </a:t>
            </a:r>
            <a:r>
              <a:rPr lang="cs-CZ" sz="1600" dirty="0" smtClean="0"/>
              <a:t> 9x  </a:t>
            </a:r>
            <a:r>
              <a:rPr lang="cs-CZ" sz="1600" dirty="0"/>
              <a:t>= </a:t>
            </a:r>
            <a:r>
              <a:rPr lang="cs-CZ" sz="1600" dirty="0" smtClean="0"/>
              <a:t>   9 </a:t>
            </a:r>
            <a:r>
              <a:rPr lang="cs-CZ" sz="1600" dirty="0"/>
              <a:t>%</a:t>
            </a:r>
          </a:p>
          <a:p>
            <a:r>
              <a:rPr lang="cs-CZ" sz="1600" dirty="0" smtClean="0"/>
              <a:t>VSD i uzavřené</a:t>
            </a:r>
            <a:r>
              <a:rPr lang="cs-CZ" sz="1600" dirty="0"/>
              <a:t>		</a:t>
            </a:r>
            <a:r>
              <a:rPr lang="cs-CZ" sz="1600" dirty="0" smtClean="0"/>
              <a:t>	IE  20x </a:t>
            </a:r>
            <a:r>
              <a:rPr lang="cs-CZ" sz="1600" dirty="0"/>
              <a:t>= </a:t>
            </a:r>
            <a:r>
              <a:rPr lang="cs-CZ" sz="1600" dirty="0" smtClean="0"/>
              <a:t> 19 %</a:t>
            </a:r>
          </a:p>
          <a:p>
            <a:pPr marL="0" indent="0">
              <a:buNone/>
            </a:pPr>
            <a:r>
              <a:rPr lang="cs-CZ" sz="1600" dirty="0" smtClean="0"/>
              <a:t>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endParaRPr lang="cs-CZ" sz="300" dirty="0" smtClean="0"/>
          </a:p>
          <a:p>
            <a:r>
              <a:rPr lang="cs-CZ" sz="1600" dirty="0" err="1"/>
              <a:t>Fontan</a:t>
            </a:r>
            <a:r>
              <a:rPr lang="cs-CZ" sz="1600" dirty="0"/>
              <a:t> / TCPC		</a:t>
            </a:r>
            <a:r>
              <a:rPr lang="cs-CZ" sz="1600" dirty="0" smtClean="0"/>
              <a:t>	IE   </a:t>
            </a:r>
            <a:r>
              <a:rPr lang="cs-CZ" sz="1600" dirty="0"/>
              <a:t>3x  =    3 %</a:t>
            </a:r>
          </a:p>
          <a:p>
            <a:r>
              <a:rPr lang="cs-CZ" sz="1600" dirty="0" err="1" smtClean="0"/>
              <a:t>Ross</a:t>
            </a:r>
            <a:r>
              <a:rPr lang="cs-CZ" sz="1600" dirty="0"/>
              <a:t>				IE   2x  =    2 %</a:t>
            </a:r>
          </a:p>
          <a:p>
            <a:r>
              <a:rPr lang="cs-CZ" sz="1600" dirty="0" smtClean="0"/>
              <a:t>ASD (včetně </a:t>
            </a:r>
            <a:r>
              <a:rPr lang="cs-CZ" sz="1600" dirty="0" err="1" smtClean="0"/>
              <a:t>okluderů</a:t>
            </a:r>
            <a:r>
              <a:rPr lang="cs-CZ" sz="1600" dirty="0"/>
              <a:t>)</a:t>
            </a:r>
            <a:r>
              <a:rPr lang="cs-CZ" sz="1600" dirty="0" smtClean="0"/>
              <a:t>                  	IE   1x  =     1 </a:t>
            </a:r>
            <a:r>
              <a:rPr lang="cs-CZ" sz="1600" dirty="0"/>
              <a:t>%</a:t>
            </a:r>
          </a:p>
          <a:p>
            <a:endParaRPr lang="en-US" sz="1600" dirty="0"/>
          </a:p>
        </p:txBody>
      </p:sp>
      <p:sp>
        <p:nvSpPr>
          <p:cNvPr id="4" name="Zaoblený obdélník 3"/>
          <p:cNvSpPr/>
          <p:nvPr/>
        </p:nvSpPr>
        <p:spPr>
          <a:xfrm>
            <a:off x="390364" y="1618563"/>
            <a:ext cx="5832648" cy="209846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390364" y="4581128"/>
            <a:ext cx="5698976" cy="100811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5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8507288" cy="850106"/>
          </a:xfrm>
        </p:spPr>
        <p:txBody>
          <a:bodyPr/>
          <a:lstStyle/>
          <a:p>
            <a:pPr marL="0" indent="0"/>
            <a:r>
              <a:rPr lang="cs-CZ" sz="2400" dirty="0" smtClean="0"/>
              <a:t>Jaké % pacientů z dané skupiny prodělalo IE</a:t>
            </a:r>
            <a:r>
              <a:rPr lang="cs-CZ" sz="2400" dirty="0"/>
              <a:t> </a:t>
            </a:r>
            <a:r>
              <a:rPr lang="cs-CZ" sz="2400" dirty="0" smtClean="0"/>
              <a:t>? </a:t>
            </a:r>
            <a:br>
              <a:rPr lang="cs-CZ" sz="2400" dirty="0" smtClean="0"/>
            </a:br>
            <a:endParaRPr lang="en-US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3410"/>
            <a:ext cx="8229600" cy="5447957"/>
          </a:xfrm>
        </p:spPr>
        <p:txBody>
          <a:bodyPr/>
          <a:lstStyle/>
          <a:p>
            <a:r>
              <a:rPr lang="cs-CZ" sz="1600" dirty="0" smtClean="0"/>
              <a:t>Mechanická protéza:		IE u 12 z 218 =    5,5 %</a:t>
            </a:r>
          </a:p>
          <a:p>
            <a:r>
              <a:rPr lang="cs-CZ" sz="1600" dirty="0"/>
              <a:t>Biologická protéza:		IE u  9 z 220 =     4,1 %</a:t>
            </a:r>
          </a:p>
          <a:p>
            <a:r>
              <a:rPr lang="cs-CZ" sz="1600" dirty="0" err="1" smtClean="0"/>
              <a:t>Homograft</a:t>
            </a:r>
            <a:r>
              <a:rPr lang="cs-CZ" sz="1600" dirty="0" smtClean="0"/>
              <a:t>:			IE u 12 z 116 =   10 %</a:t>
            </a:r>
          </a:p>
          <a:p>
            <a:r>
              <a:rPr lang="cs-CZ" sz="1600" dirty="0" smtClean="0"/>
              <a:t>Trvalý kardiostimulátor		IE u  9 z 151 =      6 %</a:t>
            </a:r>
          </a:p>
          <a:p>
            <a:r>
              <a:rPr lang="cs-CZ" sz="1600" dirty="0" smtClean="0"/>
              <a:t>BAO</a:t>
            </a:r>
            <a:r>
              <a:rPr lang="cs-CZ" sz="1600" dirty="0"/>
              <a:t> </a:t>
            </a:r>
            <a:r>
              <a:rPr lang="cs-CZ" sz="1600" dirty="0" smtClean="0"/>
              <a:t>nativní chlopeň     </a:t>
            </a:r>
            <a:r>
              <a:rPr lang="cs-CZ" sz="1600" dirty="0"/>
              <a:t>	</a:t>
            </a:r>
            <a:r>
              <a:rPr lang="cs-CZ" sz="1600" dirty="0" smtClean="0"/>
              <a:t>	IE </a:t>
            </a:r>
            <a:r>
              <a:rPr lang="cs-CZ" sz="1600" dirty="0"/>
              <a:t>u </a:t>
            </a:r>
            <a:r>
              <a:rPr lang="cs-CZ" sz="1600" dirty="0" smtClean="0"/>
              <a:t>31 </a:t>
            </a:r>
            <a:r>
              <a:rPr lang="cs-CZ" sz="1600" dirty="0"/>
              <a:t>z 355 =  </a:t>
            </a:r>
            <a:r>
              <a:rPr lang="cs-CZ" sz="1600" dirty="0" smtClean="0"/>
              <a:t>   9 %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+ 15x současně mitrální </a:t>
            </a:r>
            <a:r>
              <a:rPr lang="cs-CZ" sz="1600" dirty="0" err="1" smtClean="0"/>
              <a:t>chl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dirty="0" smtClean="0"/>
              <a:t>Eisenmenger</a:t>
            </a:r>
            <a:r>
              <a:rPr lang="cs-CZ" sz="1600" dirty="0"/>
              <a:t>			IE u   3  z  33 =     9 </a:t>
            </a:r>
            <a:r>
              <a:rPr lang="cs-CZ" sz="1600" dirty="0" smtClean="0"/>
              <a:t>%</a:t>
            </a:r>
          </a:p>
          <a:p>
            <a:r>
              <a:rPr lang="cs-CZ" sz="1600" dirty="0" smtClean="0"/>
              <a:t>VSD</a:t>
            </a:r>
            <a:r>
              <a:rPr lang="cs-CZ" sz="1600" dirty="0"/>
              <a:t> </a:t>
            </a:r>
            <a:r>
              <a:rPr lang="cs-CZ" sz="1600" dirty="0" smtClean="0"/>
              <a:t>i uzavřené</a:t>
            </a:r>
            <a:r>
              <a:rPr lang="cs-CZ" sz="1600" dirty="0"/>
              <a:t>			IE u </a:t>
            </a:r>
            <a:r>
              <a:rPr lang="cs-CZ" sz="1600" dirty="0" smtClean="0"/>
              <a:t> 20 </a:t>
            </a:r>
            <a:r>
              <a:rPr lang="cs-CZ" sz="1600" dirty="0"/>
              <a:t>z 287 =   </a:t>
            </a:r>
            <a:r>
              <a:rPr lang="cs-CZ" sz="1600" dirty="0" smtClean="0"/>
              <a:t> </a:t>
            </a:r>
            <a:r>
              <a:rPr lang="cs-CZ" sz="1600" dirty="0"/>
              <a:t>7 </a:t>
            </a:r>
            <a:r>
              <a:rPr lang="cs-CZ" sz="1600" dirty="0" smtClean="0"/>
              <a:t>%</a:t>
            </a:r>
          </a:p>
          <a:p>
            <a:r>
              <a:rPr lang="cs-CZ" sz="1600" dirty="0"/>
              <a:t>DORV			IE u  5 ze  40 =   12,5 %</a:t>
            </a:r>
          </a:p>
          <a:p>
            <a:r>
              <a:rPr lang="cs-CZ" sz="1600" dirty="0"/>
              <a:t>PA                                              </a:t>
            </a:r>
            <a:r>
              <a:rPr lang="cs-CZ" sz="1600" dirty="0" smtClean="0"/>
              <a:t>        </a:t>
            </a:r>
            <a:r>
              <a:rPr lang="cs-CZ" sz="1600" dirty="0"/>
              <a:t>IE u   4  z  48 =     8 %</a:t>
            </a:r>
          </a:p>
          <a:p>
            <a:r>
              <a:rPr lang="cs-CZ" sz="1600" dirty="0" smtClean="0"/>
              <a:t>TOF				IE u 10 z 181 =     5,5 %</a:t>
            </a:r>
          </a:p>
          <a:p>
            <a:r>
              <a:rPr lang="cs-CZ" sz="1600" dirty="0" err="1" smtClean="0"/>
              <a:t>Mustard</a:t>
            </a:r>
            <a:r>
              <a:rPr lang="cs-CZ" sz="1600" dirty="0" smtClean="0"/>
              <a:t> / TGA			IE u   3  z  56 =     5 %</a:t>
            </a:r>
          </a:p>
          <a:p>
            <a:r>
              <a:rPr lang="cs-CZ" sz="1600" dirty="0" err="1" smtClean="0"/>
              <a:t>Senning</a:t>
            </a:r>
            <a:r>
              <a:rPr lang="cs-CZ" sz="1600" dirty="0" smtClean="0"/>
              <a:t> / TGA		                IE u   2  z 58  =     3 %</a:t>
            </a:r>
          </a:p>
          <a:p>
            <a:r>
              <a:rPr lang="cs-CZ" sz="1600" dirty="0" err="1" smtClean="0"/>
              <a:t>Fontan</a:t>
            </a:r>
            <a:r>
              <a:rPr lang="cs-CZ" sz="1600" dirty="0" smtClean="0"/>
              <a:t> / TCPC/ SV                            IE u   3  z  51 =     6 %</a:t>
            </a:r>
          </a:p>
          <a:p>
            <a:r>
              <a:rPr lang="cs-CZ" sz="1600" dirty="0" err="1" smtClean="0"/>
              <a:t>Ebstein</a:t>
            </a:r>
            <a:r>
              <a:rPr lang="cs-CZ" sz="1600" dirty="0" smtClean="0"/>
              <a:t>			IE u   4  z  76 =     5 %</a:t>
            </a:r>
          </a:p>
          <a:p>
            <a:r>
              <a:rPr lang="cs-CZ" sz="1600" dirty="0" err="1" smtClean="0"/>
              <a:t>Ross</a:t>
            </a:r>
            <a:r>
              <a:rPr lang="cs-CZ" sz="1600" dirty="0" smtClean="0"/>
              <a:t>				IE u   2  z  26 =     8 %</a:t>
            </a:r>
          </a:p>
          <a:p>
            <a:endParaRPr lang="cs-CZ" sz="400" dirty="0" smtClean="0"/>
          </a:p>
          <a:p>
            <a:r>
              <a:rPr lang="cs-CZ" sz="1600" dirty="0" smtClean="0"/>
              <a:t>ASD včetně </a:t>
            </a:r>
            <a:r>
              <a:rPr lang="cs-CZ" sz="1600" dirty="0" err="1" smtClean="0"/>
              <a:t>okluderů</a:t>
            </a:r>
            <a:r>
              <a:rPr lang="cs-CZ" sz="1600" dirty="0" smtClean="0"/>
              <a:t>                        IE u   1 z  325 =   0,3 %</a:t>
            </a:r>
            <a:endParaRPr lang="cs-CZ" sz="1600" dirty="0"/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r>
              <a:rPr lang="cs-CZ" sz="1800" dirty="0"/>
              <a:t>ASD jen u současné komplexní VSV, </a:t>
            </a:r>
            <a:r>
              <a:rPr lang="cs-CZ" sz="1800" dirty="0" err="1"/>
              <a:t>Amplatz</a:t>
            </a:r>
            <a:r>
              <a:rPr lang="cs-CZ" sz="1800" dirty="0"/>
              <a:t> 2x</a:t>
            </a:r>
          </a:p>
          <a:p>
            <a:endParaRPr lang="en-US" sz="1800" dirty="0"/>
          </a:p>
        </p:txBody>
      </p:sp>
      <p:sp>
        <p:nvSpPr>
          <p:cNvPr id="4" name="Zaoblený obdélník 3"/>
          <p:cNvSpPr/>
          <p:nvPr/>
        </p:nvSpPr>
        <p:spPr>
          <a:xfrm>
            <a:off x="464233" y="1268760"/>
            <a:ext cx="6419056" cy="295232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577417" y="6021288"/>
            <a:ext cx="6192688" cy="43204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2771800" y="84370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20-leté sledování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5652120" y="1844824"/>
            <a:ext cx="720080" cy="3600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5638546" y="2492896"/>
            <a:ext cx="720080" cy="28803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3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/>
              <a:t>U kterých VSV v dospělosti je nejvyšší riziko IE ?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/>
          <a:lstStyle/>
          <a:p>
            <a:r>
              <a:rPr lang="cs-CZ" sz="2000" u="sng" dirty="0" smtClean="0"/>
              <a:t>Retrospektivní čínská studie</a:t>
            </a:r>
            <a:r>
              <a:rPr lang="cs-CZ" sz="2000" dirty="0" smtClean="0"/>
              <a:t>                                 </a:t>
            </a:r>
            <a:r>
              <a:rPr lang="cs-CZ" sz="1600" i="1" dirty="0" smtClean="0">
                <a:solidFill>
                  <a:schemeClr val="accent2"/>
                </a:solidFill>
              </a:rPr>
              <a:t>Tex </a:t>
            </a:r>
            <a:r>
              <a:rPr lang="cs-CZ" sz="1600" i="1" dirty="0" err="1" smtClean="0">
                <a:solidFill>
                  <a:schemeClr val="accent2"/>
                </a:solidFill>
              </a:rPr>
              <a:t>Heart</a:t>
            </a:r>
            <a:r>
              <a:rPr lang="cs-CZ" sz="1600" i="1" dirty="0" smtClean="0">
                <a:solidFill>
                  <a:schemeClr val="accent2"/>
                </a:solidFill>
              </a:rPr>
              <a:t> </a:t>
            </a:r>
            <a:r>
              <a:rPr lang="cs-CZ" sz="1600" i="1" dirty="0" err="1" smtClean="0">
                <a:solidFill>
                  <a:schemeClr val="accent2"/>
                </a:solidFill>
              </a:rPr>
              <a:t>Inst</a:t>
            </a:r>
            <a:r>
              <a:rPr lang="cs-CZ" sz="1600" i="1" dirty="0" smtClean="0">
                <a:solidFill>
                  <a:schemeClr val="accent2"/>
                </a:solidFill>
              </a:rPr>
              <a:t> J, 2014</a:t>
            </a:r>
          </a:p>
          <a:p>
            <a:r>
              <a:rPr lang="cs-CZ" sz="1800" dirty="0" smtClean="0"/>
              <a:t>1998 – 2009 single center v Pekingu</a:t>
            </a:r>
          </a:p>
          <a:p>
            <a:r>
              <a:rPr lang="cs-CZ" sz="1800" dirty="0" smtClean="0"/>
              <a:t>220 IE</a:t>
            </a:r>
          </a:p>
          <a:p>
            <a:r>
              <a:rPr lang="cs-CZ" sz="1800" dirty="0" smtClean="0"/>
              <a:t>VSV tvořily 32,8 % a byly nejčastější predispozicí IE</a:t>
            </a:r>
          </a:p>
          <a:p>
            <a:r>
              <a:rPr lang="cs-CZ" sz="1800" dirty="0" smtClean="0"/>
              <a:t>47 pacientů mělo stanovenou dg IE až při chirurgickém výkonu, z nich 70 % mělo velmi malé nebo žádné vegetace, ale měli fokální nekrózy a zánětlivé změny na chlopních</a:t>
            </a:r>
          </a:p>
          <a:p>
            <a:endParaRPr lang="cs-CZ" sz="1800" dirty="0"/>
          </a:p>
          <a:p>
            <a:r>
              <a:rPr lang="cs-CZ" sz="1800" u="sng" dirty="0" smtClean="0"/>
              <a:t>72 pacientů s VSV – průměrný věk 34 let</a:t>
            </a:r>
          </a:p>
          <a:p>
            <a:endParaRPr lang="cs-CZ" sz="1800" u="sng" dirty="0"/>
          </a:p>
          <a:p>
            <a:r>
              <a:rPr lang="cs-CZ" sz="1800" dirty="0" smtClean="0"/>
              <a:t>BAO     		55 %     (54……77 %)</a:t>
            </a:r>
          </a:p>
          <a:p>
            <a:r>
              <a:rPr lang="cs-CZ" sz="1800" dirty="0" smtClean="0"/>
              <a:t>VSD	    		28 %     (39……17 %)</a:t>
            </a:r>
          </a:p>
          <a:p>
            <a:r>
              <a:rPr lang="cs-CZ" sz="1800" dirty="0" smtClean="0"/>
              <a:t>DAP       	 	 7 %</a:t>
            </a:r>
          </a:p>
          <a:p>
            <a:r>
              <a:rPr lang="cs-CZ" sz="1800" dirty="0" err="1" smtClean="0"/>
              <a:t>Subvalvární</a:t>
            </a:r>
            <a:r>
              <a:rPr lang="cs-CZ" sz="1800" dirty="0" smtClean="0"/>
              <a:t> AS	 1,4 %</a:t>
            </a:r>
          </a:p>
          <a:p>
            <a:r>
              <a:rPr lang="cs-CZ" sz="1800" dirty="0" smtClean="0"/>
              <a:t>Prolaps mitrální </a:t>
            </a:r>
            <a:r>
              <a:rPr lang="cs-CZ" sz="1800" dirty="0" err="1" smtClean="0"/>
              <a:t>chl</a:t>
            </a:r>
            <a:r>
              <a:rPr lang="cs-CZ" sz="1800" dirty="0" smtClean="0"/>
              <a:t>.      18 %</a:t>
            </a:r>
          </a:p>
          <a:p>
            <a:endParaRPr lang="cs-CZ" sz="1800" u="sng" dirty="0" smtClean="0"/>
          </a:p>
          <a:p>
            <a:endParaRPr lang="en-US" sz="1800" dirty="0"/>
          </a:p>
        </p:txBody>
      </p:sp>
      <p:sp>
        <p:nvSpPr>
          <p:cNvPr id="4" name="Zaoblený obdélník 3"/>
          <p:cNvSpPr/>
          <p:nvPr/>
        </p:nvSpPr>
        <p:spPr>
          <a:xfrm>
            <a:off x="475580" y="4581128"/>
            <a:ext cx="5266928" cy="7200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/>
              <a:t>U kterých VSV v dospělosti je nejvyšší riziko IE ?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/>
          <a:lstStyle/>
          <a:p>
            <a:r>
              <a:rPr lang="cs-CZ" sz="2000" dirty="0" smtClean="0">
                <a:solidFill>
                  <a:schemeClr val="accent2"/>
                </a:solidFill>
              </a:rPr>
              <a:t>Holandská studie z národního registru dospělých s VSV CONCOR</a:t>
            </a:r>
          </a:p>
          <a:p>
            <a:endParaRPr lang="cs-CZ" sz="2000" u="sng" dirty="0"/>
          </a:p>
          <a:p>
            <a:r>
              <a:rPr lang="cs-CZ" sz="1800" dirty="0" smtClean="0"/>
              <a:t>10 210 pacientů, 233 IE =  2,3 %</a:t>
            </a:r>
          </a:p>
          <a:p>
            <a:endParaRPr lang="cs-CZ" sz="1800" dirty="0"/>
          </a:p>
          <a:p>
            <a:r>
              <a:rPr lang="cs-CZ" sz="1800" u="sng" dirty="0" smtClean="0"/>
              <a:t>Prediktory IE:</a:t>
            </a:r>
            <a:r>
              <a:rPr lang="cs-CZ" sz="1800" dirty="0" smtClean="0"/>
              <a:t> 				HR	</a:t>
            </a:r>
          </a:p>
          <a:p>
            <a:r>
              <a:rPr lang="cs-CZ" sz="1800" dirty="0" smtClean="0"/>
              <a:t>mužské pohlaví            70 %	</a:t>
            </a:r>
          </a:p>
          <a:p>
            <a:r>
              <a:rPr lang="cs-CZ" sz="1800" dirty="0" smtClean="0"/>
              <a:t>mnohočetné defekty     64 %		1,5</a:t>
            </a:r>
          </a:p>
          <a:p>
            <a:endParaRPr lang="cs-CZ" sz="1800" dirty="0" smtClean="0"/>
          </a:p>
          <a:p>
            <a:r>
              <a:rPr lang="cs-CZ" sz="1800" dirty="0"/>
              <a:t>BAO		</a:t>
            </a:r>
            <a:r>
              <a:rPr lang="cs-CZ" sz="1800" dirty="0" smtClean="0"/>
              <a:t>              13 %		6,3</a:t>
            </a:r>
            <a:endParaRPr lang="cs-CZ" sz="1800" dirty="0"/>
          </a:p>
          <a:p>
            <a:r>
              <a:rPr lang="cs-CZ" sz="1800" dirty="0" smtClean="0"/>
              <a:t>VSD			27 %		6,8</a:t>
            </a:r>
          </a:p>
          <a:p>
            <a:r>
              <a:rPr lang="cs-CZ" sz="1800" dirty="0" smtClean="0"/>
              <a:t>AS			11 %		4,9</a:t>
            </a:r>
          </a:p>
          <a:p>
            <a:r>
              <a:rPr lang="cs-CZ" sz="1800" dirty="0" smtClean="0"/>
              <a:t>TOF			  9 %		4,3</a:t>
            </a:r>
          </a:p>
          <a:p>
            <a:r>
              <a:rPr lang="cs-CZ" sz="1800" dirty="0" smtClean="0"/>
              <a:t>COA			  6 %                     2,5</a:t>
            </a:r>
          </a:p>
          <a:p>
            <a:r>
              <a:rPr lang="cs-CZ" sz="1800" dirty="0" smtClean="0"/>
              <a:t>PA+VSD	                3 %	             16,7	</a:t>
            </a:r>
          </a:p>
          <a:p>
            <a:r>
              <a:rPr lang="cs-CZ" sz="1800" dirty="0" smtClean="0"/>
              <a:t>CCTGA                            3 %                     7,1 	</a:t>
            </a:r>
          </a:p>
          <a:p>
            <a:r>
              <a:rPr lang="cs-CZ" sz="1800" dirty="0" smtClean="0"/>
              <a:t>DILV                                 2 %                     6,1</a:t>
            </a:r>
          </a:p>
          <a:p>
            <a:endParaRPr lang="cs-CZ" sz="1800" u="sng" dirty="0" smtClean="0"/>
          </a:p>
          <a:p>
            <a:endParaRPr lang="en-US" sz="1800" u="sng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60232" y="1700808"/>
            <a:ext cx="1826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>
                <a:solidFill>
                  <a:schemeClr val="accent2"/>
                </a:solidFill>
              </a:rPr>
              <a:t>Verheugt</a:t>
            </a:r>
            <a:r>
              <a:rPr lang="cs-CZ" sz="1400" i="1" dirty="0" smtClean="0">
                <a:solidFill>
                  <a:schemeClr val="accent2"/>
                </a:solidFill>
              </a:rPr>
              <a:t>, EHJ, 2011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3491880" y="1844825"/>
            <a:ext cx="792088" cy="50405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457200" y="3861048"/>
            <a:ext cx="5266928" cy="7200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/>
              <a:t>U kterých VSV v dospělosti je nejvyšší riziko IE ?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00124"/>
            <a:ext cx="8784976" cy="5182165"/>
          </a:xfrm>
        </p:spPr>
        <p:txBody>
          <a:bodyPr/>
          <a:lstStyle/>
          <a:p>
            <a:r>
              <a:rPr lang="cs-CZ" sz="2000" u="sng" dirty="0" err="1" smtClean="0">
                <a:solidFill>
                  <a:schemeClr val="accent2"/>
                </a:solidFill>
              </a:rPr>
              <a:t>Konduity</a:t>
            </a:r>
            <a:r>
              <a:rPr lang="cs-CZ" sz="2000" u="sng" dirty="0" smtClean="0">
                <a:solidFill>
                  <a:schemeClr val="accent2"/>
                </a:solidFill>
              </a:rPr>
              <a:t> z pravé komory do plicnice</a:t>
            </a:r>
          </a:p>
          <a:p>
            <a:endParaRPr lang="cs-CZ" sz="1400" i="1" dirty="0">
              <a:solidFill>
                <a:schemeClr val="accent2"/>
              </a:solidFill>
            </a:endParaRPr>
          </a:p>
          <a:p>
            <a:r>
              <a:rPr lang="cs-CZ" sz="1600" dirty="0" smtClean="0"/>
              <a:t>U různých VSV (PA, TOF, DORV, d-TGA-</a:t>
            </a:r>
            <a:r>
              <a:rPr lang="cs-CZ" sz="1600" dirty="0" err="1" smtClean="0"/>
              <a:t>Rastelli</a:t>
            </a:r>
            <a:r>
              <a:rPr lang="cs-CZ" sz="1600" dirty="0" smtClean="0"/>
              <a:t>, aj.) </a:t>
            </a:r>
          </a:p>
          <a:p>
            <a:r>
              <a:rPr lang="cs-CZ" sz="1600" dirty="0" smtClean="0"/>
              <a:t>586 pacientů, 792 </a:t>
            </a:r>
            <a:r>
              <a:rPr lang="cs-CZ" sz="1600" dirty="0" err="1" smtClean="0"/>
              <a:t>konduitů</a:t>
            </a:r>
            <a:r>
              <a:rPr lang="cs-CZ" sz="1600" dirty="0" smtClean="0"/>
              <a:t> s chlopní</a:t>
            </a:r>
          </a:p>
          <a:p>
            <a:r>
              <a:rPr lang="cs-CZ" sz="1600" dirty="0" err="1" smtClean="0"/>
              <a:t>Follow</a:t>
            </a:r>
            <a:r>
              <a:rPr lang="cs-CZ" sz="1600" dirty="0" smtClean="0"/>
              <a:t>-up 7 let</a:t>
            </a:r>
          </a:p>
          <a:p>
            <a:r>
              <a:rPr lang="cs-CZ" sz="1600" dirty="0" smtClean="0"/>
              <a:t>IE na 23 </a:t>
            </a:r>
            <a:r>
              <a:rPr lang="cs-CZ" sz="1600" dirty="0" err="1" smtClean="0"/>
              <a:t>konduitech</a:t>
            </a:r>
            <a:r>
              <a:rPr lang="cs-CZ" sz="1600" dirty="0" smtClean="0"/>
              <a:t> =  2,9 %                                                                         </a:t>
            </a:r>
            <a:r>
              <a:rPr lang="cs-CZ" sz="1200" i="1" dirty="0">
                <a:solidFill>
                  <a:schemeClr val="accent2"/>
                </a:solidFill>
              </a:rPr>
              <a:t>JTCVS, 2016</a:t>
            </a:r>
            <a:endParaRPr lang="cs-CZ" sz="1200" dirty="0"/>
          </a:p>
          <a:p>
            <a:endParaRPr lang="cs-CZ" sz="700" dirty="0" smtClean="0"/>
          </a:p>
          <a:p>
            <a:endParaRPr lang="cs-CZ" sz="700" dirty="0" smtClean="0"/>
          </a:p>
          <a:p>
            <a:r>
              <a:rPr lang="cs-CZ" sz="1600" dirty="0" smtClean="0"/>
              <a:t>Nejrizikovější pro IE: </a:t>
            </a:r>
            <a:r>
              <a:rPr lang="cs-CZ" sz="1600" dirty="0" smtClean="0">
                <a:solidFill>
                  <a:schemeClr val="tx2"/>
                </a:solidFill>
              </a:rPr>
              <a:t>bovinní jugulární </a:t>
            </a:r>
            <a:r>
              <a:rPr lang="cs-CZ" sz="1600" dirty="0" err="1" smtClean="0">
                <a:solidFill>
                  <a:schemeClr val="tx2"/>
                </a:solidFill>
              </a:rPr>
              <a:t>grafty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/>
              <a:t>(katetrizačně implantovaná chlopeň </a:t>
            </a:r>
            <a:r>
              <a:rPr lang="cs-CZ" sz="1600" dirty="0" err="1"/>
              <a:t>Melody</a:t>
            </a:r>
            <a:r>
              <a:rPr lang="cs-CZ" sz="1600" dirty="0"/>
              <a:t> </a:t>
            </a:r>
            <a:r>
              <a:rPr lang="cs-CZ" sz="1600" dirty="0" smtClean="0"/>
              <a:t>i chirurgicky implantovaná </a:t>
            </a:r>
            <a:r>
              <a:rPr lang="cs-CZ" sz="1600" dirty="0" err="1" smtClean="0"/>
              <a:t>Contegra</a:t>
            </a:r>
            <a:r>
              <a:rPr lang="cs-CZ" sz="1600" dirty="0" smtClean="0"/>
              <a:t>), HR 9</a:t>
            </a:r>
          </a:p>
          <a:p>
            <a:endParaRPr lang="cs-CZ" sz="1600" dirty="0" smtClean="0"/>
          </a:p>
          <a:p>
            <a:r>
              <a:rPr lang="cs-CZ" sz="1600" dirty="0" smtClean="0"/>
              <a:t>Retrospektivní analýza 50 studií s více než 7000 pacienty s </a:t>
            </a:r>
            <a:r>
              <a:rPr lang="cs-CZ" sz="1600" dirty="0" err="1" smtClean="0"/>
              <a:t>konduitem</a:t>
            </a:r>
            <a:r>
              <a:rPr lang="cs-CZ" sz="1600" dirty="0" smtClean="0"/>
              <a:t> z PK do plicnice, </a:t>
            </a:r>
            <a:r>
              <a:rPr lang="cs-CZ" sz="1600" dirty="0" smtClean="0">
                <a:solidFill>
                  <a:schemeClr val="tx2"/>
                </a:solidFill>
              </a:rPr>
              <a:t>vyšší incidence IE u bovinních jugulárních žilních chlopní (</a:t>
            </a:r>
            <a:r>
              <a:rPr lang="cs-CZ" sz="1600" dirty="0" err="1" smtClean="0">
                <a:solidFill>
                  <a:schemeClr val="tx2"/>
                </a:solidFill>
              </a:rPr>
              <a:t>Melody</a:t>
            </a:r>
            <a:r>
              <a:rPr lang="cs-CZ" sz="1600" dirty="0" smtClean="0">
                <a:solidFill>
                  <a:schemeClr val="tx2"/>
                </a:solidFill>
              </a:rPr>
              <a:t>) </a:t>
            </a:r>
            <a:r>
              <a:rPr lang="cs-CZ" sz="1600" dirty="0" smtClean="0"/>
              <a:t>než u jiných typů chlopní</a:t>
            </a:r>
          </a:p>
          <a:p>
            <a:r>
              <a:rPr lang="cs-CZ" sz="1600" dirty="0" smtClean="0"/>
              <a:t>5,4 % oproti 1,2 % (p &lt; 0,0001) během 2-letého sledování</a:t>
            </a:r>
          </a:p>
          <a:p>
            <a:r>
              <a:rPr lang="cs-CZ" sz="1600" dirty="0" smtClean="0"/>
              <a:t>Nebyl rozdíl mezi katetrizačně a chirurgicky implantovanými chlopněmi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800" dirty="0" smtClean="0"/>
              <a:t>Je doporučována ATB profylaxe IE u všech </a:t>
            </a:r>
            <a:r>
              <a:rPr lang="cs-CZ" sz="1800" dirty="0" err="1" smtClean="0"/>
              <a:t>bioprotéz</a:t>
            </a:r>
            <a:r>
              <a:rPr lang="cs-CZ" sz="1800" dirty="0" smtClean="0"/>
              <a:t> !!!</a:t>
            </a:r>
            <a:endParaRPr lang="en-US" sz="1800" dirty="0"/>
          </a:p>
        </p:txBody>
      </p:sp>
      <p:sp>
        <p:nvSpPr>
          <p:cNvPr id="4" name="Zaoblený obdélník 3"/>
          <p:cNvSpPr/>
          <p:nvPr/>
        </p:nvSpPr>
        <p:spPr>
          <a:xfrm>
            <a:off x="2555776" y="2780928"/>
            <a:ext cx="792088" cy="3600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499648" y="5495358"/>
            <a:ext cx="5883478" cy="5300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653138" y="6251456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>
                <a:solidFill>
                  <a:schemeClr val="accent2"/>
                </a:solidFill>
              </a:rPr>
              <a:t>Sharma</a:t>
            </a:r>
            <a:r>
              <a:rPr lang="cs-CZ" sz="1200" i="1" dirty="0" smtClean="0">
                <a:solidFill>
                  <a:schemeClr val="accent2"/>
                </a:solidFill>
              </a:rPr>
              <a:t> </a:t>
            </a:r>
            <a:r>
              <a:rPr lang="cs-CZ" sz="1200" i="1" dirty="0">
                <a:solidFill>
                  <a:schemeClr val="accent2"/>
                </a:solidFill>
              </a:rPr>
              <a:t>JACC </a:t>
            </a:r>
            <a:r>
              <a:rPr lang="cs-CZ" sz="1200" i="1" dirty="0" smtClean="0">
                <a:solidFill>
                  <a:schemeClr val="accent2"/>
                </a:solidFill>
              </a:rPr>
              <a:t>2017, </a:t>
            </a:r>
          </a:p>
          <a:p>
            <a:r>
              <a:rPr lang="cs-CZ" sz="1200" i="1" dirty="0" err="1" smtClean="0">
                <a:solidFill>
                  <a:schemeClr val="accent2"/>
                </a:solidFill>
              </a:rPr>
              <a:t>Hascoet</a:t>
            </a:r>
            <a:r>
              <a:rPr lang="cs-CZ" sz="1200" i="1" dirty="0">
                <a:solidFill>
                  <a:schemeClr val="accent2"/>
                </a:solidFill>
              </a:rPr>
              <a:t>, JACC </a:t>
            </a:r>
            <a:r>
              <a:rPr lang="cs-CZ" sz="1200" i="1" dirty="0" err="1">
                <a:solidFill>
                  <a:schemeClr val="accent2"/>
                </a:solidFill>
              </a:rPr>
              <a:t>Card</a:t>
            </a:r>
            <a:r>
              <a:rPr lang="cs-CZ" sz="1200" i="1" dirty="0">
                <a:solidFill>
                  <a:schemeClr val="accent2"/>
                </a:solidFill>
              </a:rPr>
              <a:t> </a:t>
            </a:r>
            <a:r>
              <a:rPr lang="cs-CZ" sz="1200" i="1" dirty="0" err="1">
                <a:solidFill>
                  <a:schemeClr val="accent2"/>
                </a:solidFill>
              </a:rPr>
              <a:t>Interv</a:t>
            </a:r>
            <a:r>
              <a:rPr lang="cs-CZ" sz="1200" i="1" dirty="0">
                <a:solidFill>
                  <a:schemeClr val="accent2"/>
                </a:solidFill>
              </a:rPr>
              <a:t> 2017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499648" y="4725144"/>
            <a:ext cx="687976" cy="28803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02" y="197849"/>
            <a:ext cx="8507288" cy="850106"/>
          </a:xfrm>
        </p:spPr>
        <p:txBody>
          <a:bodyPr/>
          <a:lstStyle/>
          <a:p>
            <a:r>
              <a:rPr lang="cs-CZ" sz="2400" dirty="0"/>
              <a:t>Kdy provádět ATB profylaxi IE u VSV ?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6176"/>
            <a:ext cx="4143651" cy="213725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3883709"/>
            <a:ext cx="8851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u="sng" dirty="0" smtClean="0"/>
              <a:t>Pouze při rizikových </a:t>
            </a:r>
            <a:r>
              <a:rPr lang="cs-CZ" sz="1600" u="sng" dirty="0"/>
              <a:t>zubních </a:t>
            </a:r>
            <a:r>
              <a:rPr lang="cs-CZ" sz="1600" u="sng" dirty="0" smtClean="0"/>
              <a:t>výkonech </a:t>
            </a:r>
            <a:r>
              <a:rPr lang="cs-CZ" sz="1600" dirty="0" smtClean="0"/>
              <a:t>s poraněním sliznice nebo výkonech v </a:t>
            </a:r>
            <a:r>
              <a:rPr lang="cs-CZ" sz="1600" dirty="0" err="1" smtClean="0"/>
              <a:t>periapikální</a:t>
            </a:r>
            <a:r>
              <a:rPr lang="cs-CZ" sz="1600" dirty="0" smtClean="0"/>
              <a:t> oblasti.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u="sng" dirty="0" smtClean="0"/>
              <a:t>Pouze </a:t>
            </a:r>
            <a:r>
              <a:rPr lang="cs-CZ" sz="1600" u="sng" dirty="0"/>
              <a:t>pro pacienty s vysokým rizikem IE </a:t>
            </a:r>
            <a:endParaRPr lang="cs-CZ" sz="1600" u="sng" dirty="0" smtClean="0"/>
          </a:p>
          <a:p>
            <a:r>
              <a:rPr lang="cs-CZ" sz="1600" dirty="0" smtClean="0"/>
              <a:t>  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cs-CZ" sz="1600" i="1" dirty="0" smtClean="0"/>
              <a:t>- chlopenní </a:t>
            </a:r>
            <a:r>
              <a:rPr lang="cs-CZ" sz="1600" i="1" dirty="0"/>
              <a:t>protézy, včetně katetrizačně implantovaných, </a:t>
            </a:r>
            <a:endParaRPr lang="cs-CZ" sz="1600" i="1" dirty="0" smtClean="0"/>
          </a:p>
          <a:p>
            <a:r>
              <a:rPr lang="cs-CZ" sz="1600" i="1" dirty="0"/>
              <a:t> </a:t>
            </a:r>
            <a:r>
              <a:rPr lang="cs-CZ" sz="1600" i="1" dirty="0" smtClean="0"/>
              <a:t>    - protetické </a:t>
            </a:r>
            <a:r>
              <a:rPr lang="cs-CZ" sz="1600" i="1" dirty="0" err="1" smtClean="0"/>
              <a:t>anulární</a:t>
            </a:r>
            <a:r>
              <a:rPr lang="cs-CZ" sz="1600" i="1" dirty="0" smtClean="0"/>
              <a:t> prstence</a:t>
            </a:r>
            <a:r>
              <a:rPr lang="cs-CZ" sz="1600" i="1" dirty="0"/>
              <a:t>, </a:t>
            </a:r>
            <a:endParaRPr lang="cs-CZ" sz="1600" i="1" dirty="0" smtClean="0"/>
          </a:p>
          <a:p>
            <a:r>
              <a:rPr lang="cs-CZ" sz="1600" i="1" dirty="0"/>
              <a:t> </a:t>
            </a:r>
            <a:r>
              <a:rPr lang="cs-CZ" sz="1600" i="1" dirty="0" smtClean="0"/>
              <a:t>    - anamnéza proběhlé </a:t>
            </a:r>
            <a:r>
              <a:rPr lang="cs-CZ" sz="1600" i="1" dirty="0"/>
              <a:t>IE, </a:t>
            </a:r>
            <a:endParaRPr lang="cs-CZ" sz="1600" i="1" dirty="0" smtClean="0"/>
          </a:p>
          <a:p>
            <a:r>
              <a:rPr lang="cs-CZ" sz="1600" i="1" dirty="0"/>
              <a:t> </a:t>
            </a:r>
            <a:r>
              <a:rPr lang="cs-CZ" sz="1600" i="1" dirty="0" smtClean="0"/>
              <a:t>    - cyanotické VSV</a:t>
            </a:r>
          </a:p>
          <a:p>
            <a:r>
              <a:rPr lang="cs-CZ" sz="1600" i="1" dirty="0" smtClean="0"/>
              <a:t>     - všechny VSV </a:t>
            </a:r>
            <a:r>
              <a:rPr lang="cs-CZ" sz="1600" i="1" dirty="0"/>
              <a:t>s </a:t>
            </a:r>
            <a:r>
              <a:rPr lang="cs-CZ" sz="1600" i="1" dirty="0" smtClean="0"/>
              <a:t>implantovaným protetickým </a:t>
            </a:r>
            <a:r>
              <a:rPr lang="cs-CZ" sz="1600" i="1" dirty="0"/>
              <a:t>materiálem po dobu šesti měsíců po výkonu </a:t>
            </a:r>
            <a:r>
              <a:rPr lang="cs-CZ" sz="1600" i="1" dirty="0" smtClean="0"/>
              <a:t>             </a:t>
            </a:r>
          </a:p>
          <a:p>
            <a:r>
              <a:rPr lang="cs-CZ" sz="1600" i="1" dirty="0"/>
              <a:t> </a:t>
            </a:r>
            <a:r>
              <a:rPr lang="cs-CZ" sz="1600" i="1" dirty="0" smtClean="0"/>
              <a:t>       nebo </a:t>
            </a:r>
            <a:r>
              <a:rPr lang="cs-CZ" sz="1600" i="1" dirty="0"/>
              <a:t>celoživotně, pokud je </a:t>
            </a:r>
            <a:r>
              <a:rPr lang="cs-CZ" sz="1600" i="1" dirty="0" smtClean="0"/>
              <a:t>přítomen reziduální </a:t>
            </a:r>
            <a:r>
              <a:rPr lang="cs-CZ" sz="1600" i="1" dirty="0"/>
              <a:t>zkrat nebo chlopenní </a:t>
            </a:r>
            <a:r>
              <a:rPr lang="cs-CZ" sz="1600" i="1" dirty="0" smtClean="0"/>
              <a:t>regurgitace</a:t>
            </a:r>
            <a:endParaRPr lang="cs-CZ" sz="1600" i="1" dirty="0"/>
          </a:p>
        </p:txBody>
      </p:sp>
      <p:sp>
        <p:nvSpPr>
          <p:cNvPr id="6" name="TextovéPole 5"/>
          <p:cNvSpPr txBox="1"/>
          <p:nvPr/>
        </p:nvSpPr>
        <p:spPr>
          <a:xfrm rot="20270588">
            <a:off x="4768180" y="2070809"/>
            <a:ext cx="422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</a:rPr>
              <a:t>ESC 2015: Redukce </a:t>
            </a:r>
            <a:r>
              <a:rPr lang="cs-CZ" b="1" dirty="0">
                <a:solidFill>
                  <a:schemeClr val="accent1"/>
                </a:solidFill>
              </a:rPr>
              <a:t>ATB profylaxe IE</a:t>
            </a:r>
          </a:p>
          <a:p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9206" y="3514377"/>
            <a:ext cx="420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ATB profylaxe IE u VSV je doporučena</a:t>
            </a:r>
            <a:r>
              <a:rPr lang="cs-CZ" dirty="0" smtClean="0"/>
              <a:t>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8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Kdy provádět ATB profylaxi IE u VSV ?</a:t>
            </a:r>
            <a:endParaRPr lang="en-US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38" y="2002044"/>
            <a:ext cx="4391558" cy="3800816"/>
          </a:xfrm>
        </p:spPr>
      </p:pic>
      <p:sp>
        <p:nvSpPr>
          <p:cNvPr id="6" name="TextovéPole 5"/>
          <p:cNvSpPr txBox="1"/>
          <p:nvPr/>
        </p:nvSpPr>
        <p:spPr>
          <a:xfrm>
            <a:off x="5652120" y="6305804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>
                <a:solidFill>
                  <a:schemeClr val="accent2"/>
                </a:solidFill>
              </a:rPr>
              <a:t>Guidelines</a:t>
            </a:r>
            <a:r>
              <a:rPr lang="cs-CZ" sz="1600" i="1" dirty="0" smtClean="0">
                <a:solidFill>
                  <a:schemeClr val="accent2"/>
                </a:solidFill>
              </a:rPr>
              <a:t> ESC, EHJ, 2015</a:t>
            </a:r>
            <a:endParaRPr lang="en-US" sz="1600" i="1" dirty="0">
              <a:solidFill>
                <a:schemeClr val="accent2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" y="2002044"/>
            <a:ext cx="4625958" cy="46857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41366" y="1194062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 nejrizikovějších stavů při nejrizikovějších výkonech</a:t>
            </a:r>
            <a:endParaRPr lang="en-US" dirty="0"/>
          </a:p>
        </p:txBody>
      </p:sp>
      <p:sp>
        <p:nvSpPr>
          <p:cNvPr id="4" name="Obdélník s jedním zakulaceným rohem 3"/>
          <p:cNvSpPr/>
          <p:nvPr/>
        </p:nvSpPr>
        <p:spPr>
          <a:xfrm>
            <a:off x="197224" y="3429000"/>
            <a:ext cx="3222648" cy="1368152"/>
          </a:xfrm>
          <a:prstGeom prst="round1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6588224" y="3429000"/>
            <a:ext cx="1224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588224" y="4509120"/>
            <a:ext cx="1224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612878" y="5445224"/>
            <a:ext cx="1224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907704" y="5085184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3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81000"/>
          </a:xfrm>
        </p:spPr>
        <p:txBody>
          <a:bodyPr/>
          <a:lstStyle/>
          <a:p>
            <a:r>
              <a:rPr lang="cs-CZ" sz="2400" dirty="0"/>
              <a:t>Kdy provádět ATB profylaxi IE u VSV ?</a:t>
            </a:r>
            <a:endParaRPr lang="en-US" sz="2400" dirty="0"/>
          </a:p>
        </p:txBody>
      </p:sp>
      <p:sp>
        <p:nvSpPr>
          <p:cNvPr id="6" name="TextovéPole 5"/>
          <p:cNvSpPr txBox="1"/>
          <p:nvPr/>
        </p:nvSpPr>
        <p:spPr>
          <a:xfrm rot="20149059">
            <a:off x="6882994" y="4803101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???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1508"/>
            <a:ext cx="4999528" cy="5557851"/>
          </a:xfrm>
        </p:spPr>
      </p:pic>
      <p:sp>
        <p:nvSpPr>
          <p:cNvPr id="8" name="TextovéPole 7"/>
          <p:cNvSpPr txBox="1"/>
          <p:nvPr/>
        </p:nvSpPr>
        <p:spPr>
          <a:xfrm>
            <a:off x="5723175" y="6218801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solidFill>
                  <a:schemeClr val="accent2"/>
                </a:solidFill>
              </a:rPr>
              <a:t>Guidelines</a:t>
            </a:r>
            <a:r>
              <a:rPr lang="cs-CZ" i="1" dirty="0">
                <a:solidFill>
                  <a:schemeClr val="accent2"/>
                </a:solidFill>
              </a:rPr>
              <a:t> ESC, EHJ, 2015</a:t>
            </a:r>
            <a:endParaRPr lang="en-US" i="1" dirty="0">
              <a:solidFill>
                <a:schemeClr val="accent2"/>
              </a:solidFill>
            </a:endParaRPr>
          </a:p>
          <a:p>
            <a:endParaRPr lang="en-US" i="1" dirty="0">
              <a:solidFill>
                <a:schemeClr val="accent2"/>
              </a:solidFill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1979712" y="3356992"/>
            <a:ext cx="9361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1763688" y="4221088"/>
            <a:ext cx="15121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835696" y="4624932"/>
            <a:ext cx="10081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403648" y="5445224"/>
            <a:ext cx="1944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763688" y="5701890"/>
            <a:ext cx="15121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/>
          <p:cNvGrpSpPr/>
          <p:nvPr/>
        </p:nvGrpSpPr>
        <p:grpSpPr>
          <a:xfrm>
            <a:off x="4757567" y="3868222"/>
            <a:ext cx="4558975" cy="1515298"/>
            <a:chOff x="4757567" y="3868222"/>
            <a:chExt cx="4558975" cy="151529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59497">
              <a:off x="4757567" y="3868222"/>
              <a:ext cx="4558975" cy="898321"/>
            </a:xfrm>
            <a:prstGeom prst="rect">
              <a:avLst/>
            </a:prstGeom>
          </p:spPr>
        </p:pic>
        <p:cxnSp>
          <p:nvCxnSpPr>
            <p:cNvPr id="19" name="Přímá spojnice 18"/>
            <p:cNvCxnSpPr/>
            <p:nvPr/>
          </p:nvCxnSpPr>
          <p:spPr>
            <a:xfrm flipV="1">
              <a:off x="5306796" y="4725144"/>
              <a:ext cx="1312404" cy="6583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 flipV="1">
              <a:off x="6084168" y="4001379"/>
              <a:ext cx="1054576" cy="4797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Přímá spojnice 15"/>
          <p:cNvCxnSpPr/>
          <p:nvPr/>
        </p:nvCxnSpPr>
        <p:spPr>
          <a:xfrm>
            <a:off x="683568" y="3573016"/>
            <a:ext cx="14401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197305" y="4797152"/>
            <a:ext cx="765693" cy="3860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8460432" y="3163949"/>
            <a:ext cx="405653" cy="1930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Kdy provádět ATB profylaxi IE u VSV ?</a:t>
            </a:r>
            <a:br>
              <a:rPr lang="cs-CZ" sz="2400" dirty="0"/>
            </a:b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507102" cy="5973585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1187624" y="3897052"/>
            <a:ext cx="2664296" cy="216024"/>
          </a:xfrm>
          <a:prstGeom prst="round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4860032" y="3912822"/>
            <a:ext cx="3240360" cy="22322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1187624" y="6165304"/>
            <a:ext cx="287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rgbClr val="002060"/>
                </a:solidFill>
              </a:rPr>
              <a:t>AHA </a:t>
            </a:r>
            <a:r>
              <a:rPr lang="cs-CZ" sz="1400" i="1" dirty="0" err="1" smtClean="0">
                <a:solidFill>
                  <a:srgbClr val="002060"/>
                </a:solidFill>
              </a:rPr>
              <a:t>guidelines</a:t>
            </a:r>
            <a:r>
              <a:rPr lang="cs-CZ" sz="1400" i="1" dirty="0" smtClean="0">
                <a:solidFill>
                  <a:srgbClr val="002060"/>
                </a:solidFill>
              </a:rPr>
              <a:t> </a:t>
            </a:r>
            <a:r>
              <a:rPr lang="cs-CZ" sz="1400" i="1" dirty="0" err="1" smtClean="0">
                <a:solidFill>
                  <a:srgbClr val="002060"/>
                </a:solidFill>
              </a:rPr>
              <a:t>Circulation</a:t>
            </a:r>
            <a:r>
              <a:rPr lang="cs-CZ" sz="1400" i="1" dirty="0" smtClean="0">
                <a:solidFill>
                  <a:srgbClr val="002060"/>
                </a:solidFill>
              </a:rPr>
              <a:t> 2006</a:t>
            </a:r>
            <a:r>
              <a:rPr lang="cs-CZ" i="1" dirty="0" smtClean="0">
                <a:solidFill>
                  <a:srgbClr val="002060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97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Jak jsou „nová“ guidelines pro IE přijímána ?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468052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 smtClean="0"/>
              <a:t>Dětští kardiologové (USA) :</a:t>
            </a:r>
          </a:p>
          <a:p>
            <a:r>
              <a:rPr lang="cs-CZ" sz="1800" dirty="0" smtClean="0"/>
              <a:t>44 % zcela dodržuje nová doporučení</a:t>
            </a:r>
          </a:p>
          <a:p>
            <a:r>
              <a:rPr lang="cs-CZ" sz="1800" u="sng" dirty="0" smtClean="0"/>
              <a:t>56 % nedodržuje nová doporučení</a:t>
            </a:r>
          </a:p>
          <a:p>
            <a:pPr marL="0" indent="0">
              <a:buNone/>
            </a:pPr>
            <a:endParaRPr lang="cs-CZ" sz="1800" i="1" dirty="0">
              <a:solidFill>
                <a:schemeClr val="accent2"/>
              </a:solidFill>
            </a:endParaRPr>
          </a:p>
          <a:p>
            <a:r>
              <a:rPr lang="cs-CZ" sz="1800" dirty="0" smtClean="0"/>
              <a:t>ATB profylaxe je podávána navzdory novým doporučením zvláště  </a:t>
            </a:r>
            <a:r>
              <a:rPr lang="cs-CZ" sz="1800" u="sng" dirty="0" smtClean="0"/>
              <a:t>zkušenými dětskými kardiology s delší praxí</a:t>
            </a:r>
          </a:p>
          <a:p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Podání ATB profylaxe </a:t>
            </a:r>
            <a:r>
              <a:rPr lang="cs-CZ" sz="1800" u="sng" dirty="0" smtClean="0"/>
              <a:t>proti doporučení guidelines</a:t>
            </a:r>
            <a:r>
              <a:rPr lang="cs-CZ" sz="1800" dirty="0" smtClean="0"/>
              <a:t>: </a:t>
            </a:r>
          </a:p>
          <a:p>
            <a:r>
              <a:rPr lang="cs-CZ" sz="1800" dirty="0" smtClean="0"/>
              <a:t>u BAO s těžkou AS / AR, </a:t>
            </a:r>
          </a:p>
          <a:p>
            <a:r>
              <a:rPr lang="cs-CZ" sz="1800" dirty="0" smtClean="0"/>
              <a:t>u TGA po </a:t>
            </a:r>
            <a:r>
              <a:rPr lang="cs-CZ" sz="1800" dirty="0" err="1" smtClean="0"/>
              <a:t>Mustardově</a:t>
            </a:r>
            <a:r>
              <a:rPr lang="cs-CZ" sz="1800" dirty="0" smtClean="0"/>
              <a:t> / </a:t>
            </a:r>
            <a:r>
              <a:rPr lang="cs-CZ" sz="1800" dirty="0" err="1" smtClean="0"/>
              <a:t>Senningově</a:t>
            </a:r>
            <a:r>
              <a:rPr lang="cs-CZ" sz="1800" dirty="0" smtClean="0"/>
              <a:t> korekci, </a:t>
            </a:r>
          </a:p>
          <a:p>
            <a:r>
              <a:rPr lang="cs-CZ" sz="1800" dirty="0" smtClean="0"/>
              <a:t>u </a:t>
            </a:r>
            <a:r>
              <a:rPr lang="cs-CZ" sz="1800" dirty="0" err="1" smtClean="0"/>
              <a:t>Fontanovy</a:t>
            </a:r>
            <a:r>
              <a:rPr lang="cs-CZ" sz="1800" dirty="0" smtClean="0"/>
              <a:t> korekce, </a:t>
            </a:r>
          </a:p>
          <a:p>
            <a:r>
              <a:rPr lang="cs-CZ" sz="1800" dirty="0" smtClean="0"/>
              <a:t>u </a:t>
            </a:r>
            <a:r>
              <a:rPr lang="cs-CZ" sz="1800" dirty="0" err="1" smtClean="0"/>
              <a:t>Rossovy</a:t>
            </a:r>
            <a:r>
              <a:rPr lang="cs-CZ" sz="1800" dirty="0" smtClean="0"/>
              <a:t> operace, aj.</a:t>
            </a:r>
            <a:r>
              <a:rPr lang="cs-CZ" sz="1800" dirty="0"/>
              <a:t> </a:t>
            </a:r>
            <a:endParaRPr lang="cs-CZ" sz="1800" dirty="0" smtClean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Nová </a:t>
            </a:r>
            <a:r>
              <a:rPr lang="cs-CZ" sz="1800" dirty="0" err="1"/>
              <a:t>guidelines</a:t>
            </a:r>
            <a:r>
              <a:rPr lang="cs-CZ" sz="1800" dirty="0"/>
              <a:t> nevycházejí z nových studií a už vůbec ne z randomizovaných studií, ale z názoru expertů</a:t>
            </a:r>
            <a:endParaRPr lang="en-US" sz="1800" dirty="0"/>
          </a:p>
          <a:p>
            <a:pPr marL="0" indent="0">
              <a:buNone/>
            </a:pPr>
            <a:endParaRPr lang="cs-CZ" sz="1800" dirty="0" smtClean="0"/>
          </a:p>
          <a:p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6732240" y="6309320"/>
            <a:ext cx="22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chemeClr val="accent2"/>
                </a:solidFill>
              </a:rPr>
              <a:t>Cardiol</a:t>
            </a:r>
            <a:r>
              <a:rPr lang="cs-CZ" sz="1400" i="1" dirty="0" smtClean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Young</a:t>
            </a:r>
            <a:r>
              <a:rPr lang="cs-CZ" sz="1400" i="1" dirty="0">
                <a:solidFill>
                  <a:schemeClr val="accent2"/>
                </a:solidFill>
              </a:rPr>
              <a:t>, </a:t>
            </a:r>
            <a:r>
              <a:rPr lang="cs-CZ" sz="1400" i="1" dirty="0" smtClean="0">
                <a:solidFill>
                  <a:schemeClr val="accent2"/>
                </a:solidFill>
              </a:rPr>
              <a:t>2015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046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4824"/>
            <a:ext cx="9144001" cy="69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402011"/>
            <a:ext cx="5544616" cy="691480"/>
          </a:xfrm>
        </p:spPr>
        <p:txBody>
          <a:bodyPr/>
          <a:lstStyle/>
          <a:p>
            <a:r>
              <a:rPr lang="cs-CZ" sz="2400" dirty="0" smtClean="0"/>
              <a:t>Prevence IE </a:t>
            </a:r>
            <a:r>
              <a:rPr lang="cs-CZ" sz="2400" dirty="0"/>
              <a:t>u VSV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072" y="1170257"/>
            <a:ext cx="3168352" cy="23212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4" y="1170257"/>
            <a:ext cx="4327829" cy="22322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1664" y="3645024"/>
            <a:ext cx="8612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Nespecifická hygienická opatření </a:t>
            </a:r>
            <a:r>
              <a:rPr lang="cs-CZ" sz="1600" dirty="0" smtClean="0"/>
              <a:t>(dobrá dentální </a:t>
            </a:r>
            <a:r>
              <a:rPr lang="cs-CZ" sz="1600" dirty="0"/>
              <a:t>a kožní </a:t>
            </a:r>
            <a:r>
              <a:rPr lang="cs-CZ" sz="1600" dirty="0" smtClean="0"/>
              <a:t>hygiena),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Asepse </a:t>
            </a:r>
            <a:r>
              <a:rPr lang="cs-CZ" sz="1600" dirty="0"/>
              <a:t>u všech invazivních </a:t>
            </a:r>
            <a:r>
              <a:rPr lang="cs-CZ" sz="1600" dirty="0" smtClean="0"/>
              <a:t>výkonů.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Zákaz tetování </a:t>
            </a:r>
            <a:r>
              <a:rPr lang="cs-CZ" sz="1600" dirty="0"/>
              <a:t>a piercingu </a:t>
            </a:r>
            <a:r>
              <a:rPr lang="cs-CZ" sz="1600" dirty="0" smtClean="0"/>
              <a:t>(případně </a:t>
            </a:r>
            <a:r>
              <a:rPr lang="cs-CZ" sz="1600" dirty="0"/>
              <a:t>by tyto zákroky měly být prováděny v optimálních hygienických </a:t>
            </a:r>
            <a:r>
              <a:rPr lang="cs-CZ" sz="1600" dirty="0" smtClean="0"/>
              <a:t>podmínkách).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Edukace pacientů o symptomech IE !!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-----------------------------------------------------------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accent2"/>
                </a:solidFill>
              </a:rPr>
              <a:t>Odběr hemokultur před zahájením ATB léčby !!!</a:t>
            </a:r>
          </a:p>
        </p:txBody>
      </p:sp>
    </p:spTree>
    <p:extLst>
      <p:ext uri="{BB962C8B-B14F-4D97-AF65-F5344CB8AC3E}">
        <p14:creationId xmlns:p14="http://schemas.microsoft.com/office/powerpoint/2010/main" val="25972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IE na nativní BAO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090" y="1188906"/>
            <a:ext cx="8646132" cy="720080"/>
          </a:xfrm>
        </p:spPr>
        <p:txBody>
          <a:bodyPr/>
          <a:lstStyle/>
          <a:p>
            <a:r>
              <a:rPr lang="cs-CZ" sz="1600" dirty="0" smtClean="0"/>
              <a:t>Vegetace na komorové straně BAO, perforace N cípu, absces v aorto-mitrální </a:t>
            </a:r>
            <a:r>
              <a:rPr lang="cs-CZ" sz="1600" dirty="0" err="1" smtClean="0"/>
              <a:t>junkci</a:t>
            </a:r>
            <a:r>
              <a:rPr lang="cs-CZ" sz="1600" dirty="0" smtClean="0"/>
              <a:t> perforace do pravé síně, AVB III.st. – pacient operován v 33 letech – HMGR a epikard. KS</a:t>
            </a:r>
            <a:endParaRPr lang="cs-CZ" sz="1600" dirty="0"/>
          </a:p>
        </p:txBody>
      </p:sp>
      <p:pic>
        <p:nvPicPr>
          <p:cNvPr id="4" name="IE na BA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2271557"/>
            <a:ext cx="6510630" cy="444278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87624" y="2271557"/>
            <a:ext cx="1440160" cy="1229451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868144" y="2276620"/>
            <a:ext cx="1803470" cy="1229451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0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IE na BAO po plastice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62" y="1262726"/>
            <a:ext cx="8712968" cy="843099"/>
          </a:xfrm>
        </p:spPr>
        <p:txBody>
          <a:bodyPr/>
          <a:lstStyle/>
          <a:p>
            <a:r>
              <a:rPr lang="cs-CZ" sz="1600" dirty="0" smtClean="0"/>
              <a:t>Absces v aorto-mitrální </a:t>
            </a:r>
            <a:r>
              <a:rPr lang="cs-CZ" sz="1600" dirty="0" err="1" smtClean="0"/>
              <a:t>junkci</a:t>
            </a:r>
            <a:r>
              <a:rPr lang="cs-CZ" sz="1600" dirty="0" smtClean="0"/>
              <a:t>, embolizace do CNS, DK, do plic z vegetací na </a:t>
            </a:r>
            <a:r>
              <a:rPr lang="cs-CZ" sz="1600" dirty="0" err="1" smtClean="0"/>
              <a:t>trikuspid</a:t>
            </a:r>
            <a:r>
              <a:rPr lang="cs-CZ" sz="1600" dirty="0" smtClean="0"/>
              <a:t>. </a:t>
            </a:r>
            <a:r>
              <a:rPr lang="cs-CZ" sz="1600" dirty="0" err="1"/>
              <a:t>c</a:t>
            </a:r>
            <a:r>
              <a:rPr lang="cs-CZ" sz="1600" dirty="0" err="1" smtClean="0"/>
              <a:t>hl</a:t>
            </a:r>
            <a:r>
              <a:rPr lang="cs-CZ" sz="1600" dirty="0" smtClean="0"/>
              <a:t>.</a:t>
            </a:r>
          </a:p>
          <a:p>
            <a:r>
              <a:rPr lang="cs-CZ" sz="1600" dirty="0" smtClean="0"/>
              <a:t>Pacientka zemřela na septické komplikace po operaci v 33 letech</a:t>
            </a:r>
            <a:endParaRPr lang="cs-CZ" sz="1600" dirty="0"/>
          </a:p>
        </p:txBody>
      </p:sp>
      <p:pic>
        <p:nvPicPr>
          <p:cNvPr id="4" name="VANASKOVASTANISLAVA201906121511474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2269032"/>
            <a:ext cx="5965196" cy="44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IE na aortální </a:t>
            </a:r>
            <a:r>
              <a:rPr lang="cs-CZ" dirty="0" err="1" smtClean="0"/>
              <a:t>bioprotéze</a:t>
            </a:r>
            <a:endParaRPr lang="cs-CZ" dirty="0"/>
          </a:p>
        </p:txBody>
      </p:sp>
      <p:pic>
        <p:nvPicPr>
          <p:cNvPr id="4" name="IM_00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871" y="1340768"/>
            <a:ext cx="6912162" cy="5184576"/>
          </a:xfrm>
        </p:spPr>
      </p:pic>
    </p:spTree>
    <p:extLst>
      <p:ext uri="{BB962C8B-B14F-4D97-AF65-F5344CB8AC3E}">
        <p14:creationId xmlns:p14="http://schemas.microsoft.com/office/powerpoint/2010/main" val="27105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624" y="289718"/>
            <a:ext cx="8507288" cy="850106"/>
          </a:xfrm>
        </p:spPr>
        <p:txBody>
          <a:bodyPr/>
          <a:lstStyle/>
          <a:p>
            <a:r>
              <a:rPr lang="cs-CZ" dirty="0" smtClean="0"/>
              <a:t>IE na mechanické aortální protéze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350694"/>
            <a:ext cx="6840760" cy="388640"/>
          </a:xfrm>
        </p:spPr>
        <p:txBody>
          <a:bodyPr/>
          <a:lstStyle/>
          <a:p>
            <a:r>
              <a:rPr lang="cs-CZ" sz="1600" dirty="0" smtClean="0"/>
              <a:t>Velký absces v aorto-mitrální </a:t>
            </a:r>
            <a:r>
              <a:rPr lang="cs-CZ" sz="1600" dirty="0" err="1" smtClean="0"/>
              <a:t>junkci</a:t>
            </a:r>
            <a:r>
              <a:rPr lang="cs-CZ" sz="1600" dirty="0" smtClean="0"/>
              <a:t>, embolizace do CNS s krvácením</a:t>
            </a:r>
            <a:endParaRPr lang="cs-CZ" sz="1600" dirty="0"/>
          </a:p>
        </p:txBody>
      </p:sp>
      <p:pic>
        <p:nvPicPr>
          <p:cNvPr id="4" name="kasik IE mech AVR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950205"/>
            <a:ext cx="6401289" cy="480096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87624" y="1950205"/>
            <a:ext cx="6336704" cy="614699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2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Vegetace na pulmonální </a:t>
            </a:r>
            <a:r>
              <a:rPr lang="cs-CZ" dirty="0" err="1" smtClean="0"/>
              <a:t>bioprotéze</a:t>
            </a:r>
            <a:endParaRPr lang="cs-CZ" dirty="0"/>
          </a:p>
        </p:txBody>
      </p:sp>
      <p:pic>
        <p:nvPicPr>
          <p:cNvPr id="3" name="7808091819_DAVID_HATALA_19780809_2016121410150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9" y="2294874"/>
            <a:ext cx="6084168" cy="45631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622" y="4459737"/>
            <a:ext cx="2592288" cy="23666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59632" y="119675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TOF, IE na pulmonální </a:t>
            </a:r>
            <a:r>
              <a:rPr lang="cs-CZ" sz="1600" dirty="0" err="1" smtClean="0"/>
              <a:t>bioprotéze</a:t>
            </a:r>
            <a:r>
              <a:rPr lang="cs-CZ" sz="1600" dirty="0" smtClean="0"/>
              <a:t> 3 roky po implantaci, těžký septický stav, </a:t>
            </a:r>
          </a:p>
          <a:p>
            <a:r>
              <a:rPr lang="cs-CZ" sz="1600" dirty="0" smtClean="0"/>
              <a:t>mnohočetné embolizace do plic, </a:t>
            </a:r>
            <a:r>
              <a:rPr lang="cs-CZ" sz="1600" dirty="0" err="1" smtClean="0"/>
              <a:t>reoperace</a:t>
            </a:r>
            <a:r>
              <a:rPr lang="cs-CZ" sz="1600" dirty="0" smtClean="0"/>
              <a:t> – pulmonální HMGR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4093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8507288" cy="850106"/>
          </a:xfrm>
        </p:spPr>
        <p:txBody>
          <a:bodyPr/>
          <a:lstStyle/>
          <a:p>
            <a:r>
              <a:rPr lang="cs-CZ" dirty="0" smtClean="0"/>
              <a:t>Závěr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7992888" cy="4776445"/>
          </a:xfrm>
        </p:spPr>
        <p:txBody>
          <a:bodyPr/>
          <a:lstStyle/>
          <a:p>
            <a:r>
              <a:rPr lang="cs-CZ" sz="1800" dirty="0" smtClean="0"/>
              <a:t>IE se u dospělých s VSV vyskytuje asi ve  3 - 5 %</a:t>
            </a:r>
          </a:p>
          <a:p>
            <a:endParaRPr lang="cs-CZ" sz="1800" dirty="0" smtClean="0"/>
          </a:p>
          <a:p>
            <a:endParaRPr lang="cs-CZ" sz="1100" dirty="0" smtClean="0"/>
          </a:p>
          <a:p>
            <a:r>
              <a:rPr lang="cs-CZ" sz="1800" dirty="0" smtClean="0"/>
              <a:t>IE u VSV představuje asi 30 % všech chirurgicky řešených IE</a:t>
            </a:r>
          </a:p>
          <a:p>
            <a:endParaRPr lang="cs-CZ" sz="1800" dirty="0" smtClean="0"/>
          </a:p>
          <a:p>
            <a:endParaRPr lang="cs-CZ" sz="1050" dirty="0" smtClean="0"/>
          </a:p>
          <a:p>
            <a:r>
              <a:rPr lang="cs-CZ" sz="1800" dirty="0" smtClean="0"/>
              <a:t>Mortalita IE u dospělých s VSV je do 10 %</a:t>
            </a:r>
          </a:p>
          <a:p>
            <a:endParaRPr lang="cs-CZ" sz="1800" dirty="0" smtClean="0"/>
          </a:p>
          <a:p>
            <a:endParaRPr lang="cs-CZ" sz="1050" dirty="0" smtClean="0"/>
          </a:p>
          <a:p>
            <a:r>
              <a:rPr lang="cs-CZ" sz="1800" dirty="0" smtClean="0"/>
              <a:t>Prevence IE: pečlivá zubní a kožní hygiena, neprovádět piercing</a:t>
            </a:r>
          </a:p>
          <a:p>
            <a:endParaRPr lang="cs-CZ" sz="1800" dirty="0" smtClean="0"/>
          </a:p>
          <a:p>
            <a:r>
              <a:rPr lang="cs-CZ" sz="1800" dirty="0" smtClean="0"/>
              <a:t>ATB profylaxe IE je indikovaná jen u rizikových stomatologických výkonů u vysoce rizikových stavů</a:t>
            </a:r>
          </a:p>
          <a:p>
            <a:endParaRPr lang="cs-CZ" sz="1800" dirty="0"/>
          </a:p>
          <a:p>
            <a:r>
              <a:rPr lang="cs-CZ" sz="1800" dirty="0" smtClean="0"/>
              <a:t>Důležitý je včasný odběr hemokultur u pacientů se zvýšeným rizikem IE, před nasazením  ATB</a:t>
            </a:r>
          </a:p>
          <a:p>
            <a:endParaRPr lang="cs-CZ" sz="1100" u="sng" dirty="0"/>
          </a:p>
          <a:p>
            <a:endParaRPr lang="cs-CZ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66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Závěr – rizikové stavy u VSV z hlediska IE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1" cy="5112568"/>
          </a:xfrm>
        </p:spPr>
        <p:txBody>
          <a:bodyPr/>
          <a:lstStyle/>
          <a:p>
            <a:endParaRPr lang="cs-CZ" sz="900" dirty="0" smtClean="0"/>
          </a:p>
          <a:p>
            <a:r>
              <a:rPr lang="cs-CZ" sz="2000" dirty="0" smtClean="0"/>
              <a:t>Mechanické protézy</a:t>
            </a:r>
          </a:p>
          <a:p>
            <a:r>
              <a:rPr lang="cs-CZ" sz="2000" dirty="0" err="1" smtClean="0"/>
              <a:t>Homografty</a:t>
            </a:r>
            <a:r>
              <a:rPr lang="cs-CZ" sz="2000" dirty="0" smtClean="0"/>
              <a:t> !!!</a:t>
            </a:r>
          </a:p>
          <a:p>
            <a:r>
              <a:rPr lang="cs-CZ" sz="2000" dirty="0" err="1" smtClean="0"/>
              <a:t>Bioprotézy</a:t>
            </a:r>
            <a:r>
              <a:rPr lang="cs-CZ" sz="2000" dirty="0" smtClean="0"/>
              <a:t>, včetně </a:t>
            </a:r>
            <a:r>
              <a:rPr lang="cs-CZ" sz="2000" dirty="0"/>
              <a:t>katetrizačně implantovaných bovinních jugulárních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v pulmonální pozici</a:t>
            </a:r>
          </a:p>
          <a:p>
            <a:r>
              <a:rPr lang="cs-CZ" sz="2000" dirty="0" smtClean="0"/>
              <a:t>Trvalé kardiostimulátory</a:t>
            </a:r>
          </a:p>
          <a:p>
            <a:r>
              <a:rPr lang="cs-CZ" sz="2000" dirty="0" smtClean="0"/>
              <a:t>Bikuspidální aortální chlopeň – </a:t>
            </a:r>
            <a:r>
              <a:rPr lang="cs-CZ" sz="1400" dirty="0" smtClean="0"/>
              <a:t>nejvyšší absolutní i relativní počet IE</a:t>
            </a:r>
          </a:p>
          <a:p>
            <a:endParaRPr lang="cs-CZ" sz="1000" dirty="0" smtClean="0"/>
          </a:p>
          <a:p>
            <a:r>
              <a:rPr lang="cs-CZ" sz="1800" dirty="0" smtClean="0"/>
              <a:t>Cyanotické VSV (</a:t>
            </a:r>
            <a:r>
              <a:rPr lang="cs-CZ" sz="1800" dirty="0" err="1" smtClean="0"/>
              <a:t>Eisenmengerův</a:t>
            </a:r>
            <a:r>
              <a:rPr lang="cs-CZ" sz="1800" dirty="0" smtClean="0"/>
              <a:t> </a:t>
            </a:r>
            <a:r>
              <a:rPr lang="cs-CZ" sz="1800" dirty="0" err="1" smtClean="0"/>
              <a:t>sy</a:t>
            </a:r>
            <a:r>
              <a:rPr lang="cs-CZ" sz="1800" dirty="0" smtClean="0"/>
              <a:t>, nekorigované komplexní VSV</a:t>
            </a:r>
          </a:p>
          <a:p>
            <a:r>
              <a:rPr lang="cs-CZ" sz="1800" dirty="0"/>
              <a:t>Zkratové vady s vysokým </a:t>
            </a:r>
            <a:r>
              <a:rPr lang="cs-CZ" sz="1800" dirty="0" smtClean="0"/>
              <a:t>gradientem (VSD)</a:t>
            </a:r>
          </a:p>
          <a:p>
            <a:r>
              <a:rPr lang="cs-CZ" sz="1800" dirty="0"/>
              <a:t>I korigované </a:t>
            </a:r>
            <a:r>
              <a:rPr lang="cs-CZ" sz="1800" dirty="0" smtClean="0"/>
              <a:t>komplexní VSV </a:t>
            </a:r>
            <a:r>
              <a:rPr lang="cs-CZ" sz="1800" dirty="0"/>
              <a:t>mohou mít vysoké riziko </a:t>
            </a:r>
            <a:r>
              <a:rPr lang="cs-CZ" sz="1800" dirty="0" smtClean="0"/>
              <a:t>IE (TOF, DORV, PA, SV, aj.)</a:t>
            </a:r>
            <a:endParaRPr lang="cs-CZ" sz="1800" dirty="0"/>
          </a:p>
          <a:p>
            <a:endParaRPr lang="cs-CZ" sz="1050" dirty="0"/>
          </a:p>
          <a:p>
            <a:endParaRPr lang="cs-CZ" sz="1100" u="sng" dirty="0" smtClean="0"/>
          </a:p>
          <a:p>
            <a:endParaRPr lang="cs-CZ" sz="1100" u="sng" dirty="0"/>
          </a:p>
          <a:p>
            <a:r>
              <a:rPr lang="cs-CZ" sz="2000" u="sng" dirty="0" smtClean="0">
                <a:solidFill>
                  <a:schemeClr val="accent2"/>
                </a:solidFill>
              </a:rPr>
              <a:t>Nízké riziko IE</a:t>
            </a:r>
            <a:r>
              <a:rPr lang="cs-CZ" sz="2000" dirty="0" smtClean="0">
                <a:solidFill>
                  <a:schemeClr val="accent2"/>
                </a:solidFill>
              </a:rPr>
              <a:t> je u ASD </a:t>
            </a:r>
            <a:r>
              <a:rPr lang="cs-CZ" sz="2000" dirty="0" smtClean="0"/>
              <a:t>včetně uzavřených </a:t>
            </a:r>
            <a:r>
              <a:rPr lang="cs-CZ" sz="2000" dirty="0" err="1" smtClean="0"/>
              <a:t>okluderem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po 6 měsících od implantace</a:t>
            </a:r>
          </a:p>
          <a:p>
            <a:endParaRPr lang="en-US" sz="2000" dirty="0"/>
          </a:p>
        </p:txBody>
      </p:sp>
      <p:sp>
        <p:nvSpPr>
          <p:cNvPr id="4" name="Zaoblený obdélník 3"/>
          <p:cNvSpPr/>
          <p:nvPr/>
        </p:nvSpPr>
        <p:spPr>
          <a:xfrm>
            <a:off x="433573" y="1268760"/>
            <a:ext cx="8530915" cy="37444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 rot="20900155">
            <a:off x="3434970" y="1464582"/>
            <a:ext cx="2676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u="sng" dirty="0" smtClean="0">
                <a:solidFill>
                  <a:srgbClr val="FF0000"/>
                </a:solidFill>
              </a:rPr>
              <a:t>Vysoké   riziko !!! 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813" y="0"/>
            <a:ext cx="9170399" cy="68777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507288" cy="850106"/>
          </a:xfrm>
        </p:spPr>
        <p:txBody>
          <a:bodyPr/>
          <a:lstStyle/>
          <a:p>
            <a:r>
              <a:rPr lang="cs-CZ" dirty="0" smtClean="0"/>
              <a:t>Děkuji za pozornost….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129" y="162566"/>
            <a:ext cx="8019271" cy="850106"/>
          </a:xfrm>
        </p:spPr>
        <p:txBody>
          <a:bodyPr/>
          <a:lstStyle/>
          <a:p>
            <a:r>
              <a:rPr lang="cs-CZ" dirty="0" smtClean="0"/>
              <a:t> Výskyt IE u VSV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787107"/>
            <a:ext cx="8712968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Výskyt IE:</a:t>
            </a:r>
            <a:r>
              <a:rPr lang="cs-CZ" dirty="0" smtClean="0"/>
              <a:t>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V běžné populaci:          3 – 10 případů IE na 100 000 pacient-roků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5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U dospělých s VSV:      </a:t>
            </a:r>
            <a:r>
              <a:rPr lang="cs-CZ" dirty="0"/>
              <a:t>10 – 30x častější 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                                          106 případů IE na 100 000 pacient-roků                 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                                      2,3 </a:t>
            </a:r>
            <a:r>
              <a:rPr lang="cs-CZ" dirty="0"/>
              <a:t>% </a:t>
            </a:r>
            <a:r>
              <a:rPr lang="cs-CZ" dirty="0" smtClean="0"/>
              <a:t>dospělých pacientů </a:t>
            </a:r>
            <a:r>
              <a:rPr lang="cs-CZ" dirty="0"/>
              <a:t>s VSV prodělá </a:t>
            </a:r>
            <a:r>
              <a:rPr lang="cs-CZ" dirty="0" smtClean="0"/>
              <a:t>IE                              </a:t>
            </a:r>
          </a:p>
          <a:p>
            <a:pPr>
              <a:lnSpc>
                <a:spcPct val="150000"/>
              </a:lnSpc>
            </a:pP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smtClean="0">
                <a:solidFill>
                  <a:schemeClr val="accent2"/>
                </a:solidFill>
              </a:rPr>
              <a:t>                                                                                                                                                   (</a:t>
            </a:r>
            <a:r>
              <a:rPr lang="cs-CZ" sz="1400" i="1" dirty="0" err="1">
                <a:solidFill>
                  <a:schemeClr val="accent2"/>
                </a:solidFill>
              </a:rPr>
              <a:t>Concor</a:t>
            </a:r>
            <a:r>
              <a:rPr lang="cs-CZ" sz="1400" i="1" dirty="0" smtClean="0">
                <a:solidFill>
                  <a:schemeClr val="accent2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cs-CZ" sz="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U trvalého KS/ICD:         190 případů na 100 000 pacient-roků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Chlopenní protézy:          300 – 1000 na 100 000 pacient-roků, </a:t>
            </a:r>
          </a:p>
          <a:p>
            <a:endParaRPr lang="cs-CZ" dirty="0" smtClean="0">
              <a:solidFill>
                <a:schemeClr val="tx2"/>
              </a:solidFill>
            </a:endParaRPr>
          </a:p>
          <a:p>
            <a:endParaRPr lang="cs-CZ" dirty="0" smtClean="0">
              <a:solidFill>
                <a:schemeClr val="tx2"/>
              </a:solidFill>
            </a:endParaRPr>
          </a:p>
          <a:p>
            <a:r>
              <a:rPr lang="cs-CZ" dirty="0" smtClean="0">
                <a:solidFill>
                  <a:schemeClr val="tx2"/>
                </a:solidFill>
              </a:rPr>
              <a:t>Rizikové </a:t>
            </a:r>
            <a:r>
              <a:rPr lang="cs-CZ" dirty="0" smtClean="0">
                <a:solidFill>
                  <a:schemeClr val="tx2"/>
                </a:solidFill>
              </a:rPr>
              <a:t>faktory: </a:t>
            </a:r>
          </a:p>
          <a:p>
            <a:r>
              <a:rPr lang="cs-CZ" dirty="0" smtClean="0"/>
              <a:t>Anamnéza proběhlé IE</a:t>
            </a:r>
          </a:p>
          <a:p>
            <a:r>
              <a:rPr lang="cs-CZ" dirty="0" smtClean="0"/>
              <a:t>Cizorodé materiály </a:t>
            </a:r>
            <a:r>
              <a:rPr lang="cs-CZ" sz="1600" dirty="0" smtClean="0"/>
              <a:t>(umělé chlopně, záplaty, stenty, elektrody, </a:t>
            </a:r>
            <a:r>
              <a:rPr lang="cs-CZ" sz="1600" dirty="0" err="1" smtClean="0"/>
              <a:t>neendotelizovaný</a:t>
            </a:r>
            <a:r>
              <a:rPr lang="cs-CZ" sz="1600" dirty="0" smtClean="0"/>
              <a:t> </a:t>
            </a:r>
            <a:r>
              <a:rPr lang="cs-CZ" sz="1600" dirty="0" err="1" smtClean="0"/>
              <a:t>device</a:t>
            </a:r>
            <a:r>
              <a:rPr lang="cs-CZ" sz="1600" dirty="0" smtClean="0"/>
              <a:t>, aj.)</a:t>
            </a:r>
          </a:p>
          <a:p>
            <a:r>
              <a:rPr lang="cs-CZ" dirty="0" smtClean="0"/>
              <a:t>Zkratový tok s vysokým gradientem – traumatizace endotelu</a:t>
            </a:r>
          </a:p>
          <a:p>
            <a:r>
              <a:rPr lang="cs-CZ" dirty="0" smtClean="0"/>
              <a:t>Cyanóza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251520" y="1772816"/>
            <a:ext cx="8208912" cy="129614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344" y="116632"/>
            <a:ext cx="8507288" cy="850106"/>
          </a:xfrm>
        </p:spPr>
        <p:txBody>
          <a:bodyPr/>
          <a:lstStyle/>
          <a:p>
            <a:r>
              <a:rPr lang="cs-CZ" sz="2400" dirty="0" smtClean="0"/>
              <a:t>Anatomická lokalizace IE u VSV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85" y="912922"/>
            <a:ext cx="4968552" cy="57522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02337" y="6388159"/>
            <a:ext cx="1111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>
                <a:solidFill>
                  <a:schemeClr val="accent2"/>
                </a:solidFill>
              </a:rPr>
              <a:t>Knirsch</a:t>
            </a:r>
            <a:r>
              <a:rPr lang="cs-CZ" sz="1200" i="1" dirty="0" smtClean="0">
                <a:solidFill>
                  <a:schemeClr val="accent2"/>
                </a:solidFill>
              </a:rPr>
              <a:t>, 2011</a:t>
            </a:r>
            <a:endParaRPr lang="cs-CZ" sz="1200" i="1" dirty="0">
              <a:solidFill>
                <a:schemeClr val="accent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67015" y="1700808"/>
            <a:ext cx="3776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Relativně častý výskyt </a:t>
            </a:r>
            <a:r>
              <a:rPr lang="cs-CZ" dirty="0" smtClean="0"/>
              <a:t>IE u VSV je </a:t>
            </a:r>
            <a:r>
              <a:rPr lang="cs-CZ" dirty="0" smtClean="0">
                <a:solidFill>
                  <a:schemeClr val="accent2"/>
                </a:solidFill>
              </a:rPr>
              <a:t>v </a:t>
            </a:r>
            <a:r>
              <a:rPr lang="cs-CZ" dirty="0">
                <a:solidFill>
                  <a:schemeClr val="accent2"/>
                </a:solidFill>
              </a:rPr>
              <a:t>pravém srdci</a:t>
            </a:r>
            <a:r>
              <a:rPr lang="cs-CZ" dirty="0"/>
              <a:t> </a:t>
            </a:r>
            <a:r>
              <a:rPr lang="cs-CZ" dirty="0" smtClean="0"/>
              <a:t>(i bez </a:t>
            </a:r>
            <a:r>
              <a:rPr lang="cs-CZ" dirty="0"/>
              <a:t>drogové </a:t>
            </a:r>
            <a:r>
              <a:rPr lang="cs-CZ" dirty="0" smtClean="0"/>
              <a:t>    </a:t>
            </a:r>
          </a:p>
          <a:p>
            <a:r>
              <a:rPr lang="cs-CZ" dirty="0"/>
              <a:t> </a:t>
            </a:r>
            <a:r>
              <a:rPr lang="cs-CZ" dirty="0" smtClean="0"/>
              <a:t>    závislosti</a:t>
            </a:r>
            <a:r>
              <a:rPr lang="cs-CZ" dirty="0"/>
              <a:t>) </a:t>
            </a:r>
            <a:r>
              <a:rPr lang="cs-CZ" dirty="0" smtClean="0"/>
              <a:t>- </a:t>
            </a:r>
            <a:r>
              <a:rPr lang="cs-CZ" dirty="0" smtClean="0">
                <a:solidFill>
                  <a:schemeClr val="accent2"/>
                </a:solidFill>
              </a:rPr>
              <a:t>cca </a:t>
            </a:r>
            <a:r>
              <a:rPr lang="cs-CZ" dirty="0">
                <a:solidFill>
                  <a:schemeClr val="accent2"/>
                </a:solidFill>
              </a:rPr>
              <a:t>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Při </a:t>
            </a:r>
            <a:r>
              <a:rPr lang="cs-CZ" dirty="0" err="1" smtClean="0"/>
              <a:t>suspekci</a:t>
            </a:r>
            <a:r>
              <a:rPr lang="cs-CZ" dirty="0" smtClean="0"/>
              <a:t> na IE nezapomenout vyšetřit i plicnici a RVOT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2232168" y="2671700"/>
            <a:ext cx="1362679" cy="1963298"/>
            <a:chOff x="2232168" y="2671700"/>
            <a:chExt cx="1362679" cy="1963298"/>
          </a:xfrm>
        </p:grpSpPr>
        <p:sp>
          <p:nvSpPr>
            <p:cNvPr id="6" name="Zaoblený obdélník 5"/>
            <p:cNvSpPr/>
            <p:nvPr/>
          </p:nvSpPr>
          <p:spPr>
            <a:xfrm>
              <a:off x="2808232" y="4346966"/>
              <a:ext cx="288032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Zaoblený obdélník 6"/>
            <p:cNvSpPr/>
            <p:nvPr/>
          </p:nvSpPr>
          <p:spPr>
            <a:xfrm>
              <a:off x="2411760" y="3068960"/>
              <a:ext cx="432048" cy="4320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Zaoblený obdélník 8"/>
            <p:cNvSpPr/>
            <p:nvPr/>
          </p:nvSpPr>
          <p:spPr>
            <a:xfrm>
              <a:off x="2232168" y="4245650"/>
              <a:ext cx="576064" cy="1802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 9"/>
            <p:cNvSpPr/>
            <p:nvPr/>
          </p:nvSpPr>
          <p:spPr>
            <a:xfrm>
              <a:off x="2411760" y="2671700"/>
              <a:ext cx="432048" cy="32525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 10"/>
            <p:cNvSpPr/>
            <p:nvPr/>
          </p:nvSpPr>
          <p:spPr>
            <a:xfrm>
              <a:off x="3219292" y="3935506"/>
              <a:ext cx="375555" cy="213574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Zaoblený obdélník 11"/>
            <p:cNvSpPr/>
            <p:nvPr/>
          </p:nvSpPr>
          <p:spPr>
            <a:xfrm>
              <a:off x="2411760" y="3560716"/>
              <a:ext cx="432048" cy="3723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Zaoblený obdélník 12"/>
            <p:cNvSpPr/>
            <p:nvPr/>
          </p:nvSpPr>
          <p:spPr>
            <a:xfrm>
              <a:off x="2908486" y="3560716"/>
              <a:ext cx="375555" cy="324132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279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IE na pulmonální chlopni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648072"/>
          </a:xfrm>
        </p:spPr>
        <p:txBody>
          <a:bodyPr/>
          <a:lstStyle/>
          <a:p>
            <a:r>
              <a:rPr lang="cs-CZ" sz="1800" dirty="0" smtClean="0"/>
              <a:t>IE na pulmonální chlopni u 59-letého pacienta bez anamnézy VSV či abusu drog</a:t>
            </a:r>
          </a:p>
          <a:p>
            <a:r>
              <a:rPr lang="cs-CZ" sz="1800" dirty="0" smtClean="0"/>
              <a:t>dg na kardiologii v Karlových Varech</a:t>
            </a:r>
          </a:p>
          <a:p>
            <a:r>
              <a:rPr lang="cs-CZ" sz="1800" dirty="0" smtClean="0"/>
              <a:t>Septické embolizace do obou plic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591" y="4472188"/>
            <a:ext cx="2949905" cy="2292589"/>
          </a:xfrm>
          <a:prstGeom prst="rect">
            <a:avLst/>
          </a:prstGeom>
        </p:spPr>
      </p:pic>
      <p:pic>
        <p:nvPicPr>
          <p:cNvPr id="4" name="IE na PV Novak Mila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2361220"/>
            <a:ext cx="5616624" cy="410445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8544" y="2361220"/>
            <a:ext cx="1477617" cy="1326079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732240" y="4413448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solidFill>
                  <a:schemeClr val="tx2"/>
                </a:solidFill>
              </a:rPr>
              <a:t>31 x 15 mm</a:t>
            </a:r>
            <a:endParaRPr lang="cs-CZ" sz="1200" b="1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0463" y="6465676"/>
            <a:ext cx="515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smtClean="0">
                <a:solidFill>
                  <a:schemeClr val="accent2"/>
                </a:solidFill>
              </a:rPr>
              <a:t>Kardiologie Karlovy Vary, MUDr. Petr Syrovátka, PhD</a:t>
            </a:r>
            <a:r>
              <a:rPr lang="cs-CZ" i="1" dirty="0" smtClean="0">
                <a:solidFill>
                  <a:schemeClr val="accent2"/>
                </a:solidFill>
              </a:rPr>
              <a:t>. </a:t>
            </a:r>
            <a:endParaRPr lang="cs-CZ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Mezi </a:t>
            </a:r>
            <a:r>
              <a:rPr lang="cs-CZ" sz="2400" u="sng" dirty="0" smtClean="0"/>
              <a:t>chirurgicky léčenými </a:t>
            </a:r>
            <a:r>
              <a:rPr lang="cs-CZ" sz="2400" dirty="0" smtClean="0"/>
              <a:t>IE tvořily VSV 33 %</a:t>
            </a:r>
            <a:br>
              <a:rPr lang="cs-CZ" sz="2400" dirty="0" smtClean="0"/>
            </a:br>
            <a:endParaRPr lang="en-US" sz="1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" y="1163761"/>
            <a:ext cx="8206646" cy="5020156"/>
          </a:xfrm>
        </p:spPr>
      </p:pic>
      <p:sp>
        <p:nvSpPr>
          <p:cNvPr id="5" name="TextovéPole 4"/>
          <p:cNvSpPr txBox="1"/>
          <p:nvPr/>
        </p:nvSpPr>
        <p:spPr>
          <a:xfrm>
            <a:off x="6564819" y="6405846"/>
            <a:ext cx="187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>
                <a:solidFill>
                  <a:schemeClr val="accent2">
                    <a:lumMod val="75000"/>
                  </a:schemeClr>
                </a:solidFill>
              </a:rPr>
              <a:t>Li</a:t>
            </a:r>
            <a:r>
              <a:rPr lang="cs-CZ" sz="1400" i="1" dirty="0" smtClean="0">
                <a:solidFill>
                  <a:schemeClr val="accent2">
                    <a:lumMod val="75000"/>
                  </a:schemeClr>
                </a:solidFill>
              </a:rPr>
              <a:t>, Tex. </a:t>
            </a:r>
            <a:r>
              <a:rPr lang="cs-CZ" sz="1400" i="1" dirty="0" err="1" smtClean="0">
                <a:solidFill>
                  <a:schemeClr val="accent2">
                    <a:lumMod val="75000"/>
                  </a:schemeClr>
                </a:solidFill>
              </a:rPr>
              <a:t>Heart</a:t>
            </a:r>
            <a:r>
              <a:rPr lang="cs-CZ" sz="1400" i="1" dirty="0" smtClean="0">
                <a:solidFill>
                  <a:schemeClr val="accent2">
                    <a:lumMod val="75000"/>
                  </a:schemeClr>
                </a:solidFill>
              </a:rPr>
              <a:t> J. 2014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90084" y="2780928"/>
            <a:ext cx="2568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VSV: 33 %</a:t>
            </a:r>
          </a:p>
          <a:p>
            <a:r>
              <a:rPr lang="cs-CZ" sz="1600" dirty="0" smtClean="0">
                <a:solidFill>
                  <a:srgbClr val="0070C0"/>
                </a:solidFill>
              </a:rPr>
              <a:t>IE po intervenci: 20 %</a:t>
            </a:r>
          </a:p>
          <a:p>
            <a:r>
              <a:rPr lang="cs-CZ" sz="1600" dirty="0" err="1" smtClean="0">
                <a:solidFill>
                  <a:srgbClr val="0070C0"/>
                </a:solidFill>
              </a:rPr>
              <a:t>Porevmatické</a:t>
            </a:r>
            <a:r>
              <a:rPr lang="cs-CZ" sz="1600" dirty="0" smtClean="0">
                <a:solidFill>
                  <a:srgbClr val="0070C0"/>
                </a:solidFill>
              </a:rPr>
              <a:t> vady: 12 %</a:t>
            </a:r>
          </a:p>
          <a:p>
            <a:r>
              <a:rPr lang="cs-CZ" sz="1600" dirty="0" smtClean="0">
                <a:solidFill>
                  <a:srgbClr val="0070C0"/>
                </a:solidFill>
              </a:rPr>
              <a:t>Mitrální prolaps: 10 %</a:t>
            </a:r>
          </a:p>
          <a:p>
            <a:r>
              <a:rPr lang="cs-CZ" sz="1600" dirty="0" smtClean="0">
                <a:solidFill>
                  <a:srgbClr val="0070C0"/>
                </a:solidFill>
              </a:rPr>
              <a:t>Bez chlopenní vady: 20 %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40034" y="1368722"/>
            <a:ext cx="3717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</a:rPr>
              <a:t>220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pacientů 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</a:rPr>
              <a:t>IE léčenou chirurgicky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v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</a:rPr>
              <a:t>Číně</a:t>
            </a:r>
            <a:endParaRPr lang="cs-CZ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763688" y="1953689"/>
            <a:ext cx="2664296" cy="954034"/>
            <a:chOff x="1763688" y="1953689"/>
            <a:chExt cx="2664296" cy="954034"/>
          </a:xfrm>
        </p:grpSpPr>
        <p:sp>
          <p:nvSpPr>
            <p:cNvPr id="6" name="Ovál 5"/>
            <p:cNvSpPr/>
            <p:nvPr/>
          </p:nvSpPr>
          <p:spPr>
            <a:xfrm>
              <a:off x="3298395" y="2052654"/>
              <a:ext cx="648072" cy="2880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ál 7"/>
            <p:cNvSpPr/>
            <p:nvPr/>
          </p:nvSpPr>
          <p:spPr>
            <a:xfrm>
              <a:off x="3995935" y="2636913"/>
              <a:ext cx="432049" cy="27081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ál 8"/>
            <p:cNvSpPr/>
            <p:nvPr/>
          </p:nvSpPr>
          <p:spPr>
            <a:xfrm>
              <a:off x="2915815" y="2439235"/>
              <a:ext cx="360041" cy="1976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ál 9"/>
            <p:cNvSpPr/>
            <p:nvPr/>
          </p:nvSpPr>
          <p:spPr>
            <a:xfrm>
              <a:off x="1763688" y="1953689"/>
              <a:ext cx="432048" cy="1791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02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820" y="95435"/>
            <a:ext cx="2216932" cy="850106"/>
          </a:xfrm>
        </p:spPr>
        <p:txBody>
          <a:bodyPr/>
          <a:lstStyle/>
          <a:p>
            <a:r>
              <a:rPr lang="cs-CZ" sz="2000" u="sng" dirty="0" smtClean="0"/>
              <a:t>Diagnóza IE</a:t>
            </a:r>
            <a:endParaRPr lang="cs-CZ" sz="20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656276" cy="6021288"/>
          </a:xfrm>
        </p:spPr>
        <p:txBody>
          <a:bodyPr/>
          <a:lstStyle/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Klinické příznaky </a:t>
            </a:r>
            <a:r>
              <a:rPr lang="cs-CZ" sz="1400" dirty="0" smtClean="0"/>
              <a:t>(</a:t>
            </a:r>
            <a:r>
              <a:rPr lang="cs-CZ" sz="1400" dirty="0" err="1" smtClean="0"/>
              <a:t>febrilie</a:t>
            </a:r>
            <a:r>
              <a:rPr lang="cs-CZ" sz="1400" dirty="0" smtClean="0"/>
              <a:t> 90 %, embolické komplikace v 25 %, anamnéza)</a:t>
            </a:r>
          </a:p>
          <a:p>
            <a:endParaRPr lang="cs-CZ" sz="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Průkaz agens: </a:t>
            </a:r>
            <a:r>
              <a:rPr lang="cs-CZ" sz="1400" dirty="0" smtClean="0"/>
              <a:t>pozitivní hemokultury nebo chirurgický materiál (+PCR), </a:t>
            </a:r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</a:t>
            </a:r>
            <a:r>
              <a:rPr lang="cs-CZ" sz="1400" dirty="0" err="1" smtClean="0"/>
              <a:t>serologie</a:t>
            </a:r>
            <a:r>
              <a:rPr lang="cs-CZ" sz="1400" dirty="0" smtClean="0"/>
              <a:t> na nekultivovatelné patogeny (</a:t>
            </a:r>
            <a:r>
              <a:rPr lang="cs-CZ" sz="1400" dirty="0" err="1" smtClean="0"/>
              <a:t>Bartonella</a:t>
            </a:r>
            <a:r>
              <a:rPr lang="cs-CZ" sz="1400" dirty="0" smtClean="0"/>
              <a:t>, </a:t>
            </a:r>
            <a:r>
              <a:rPr lang="cs-CZ" sz="1400" dirty="0" err="1" smtClean="0"/>
              <a:t>Mycoplasma</a:t>
            </a:r>
            <a:r>
              <a:rPr lang="cs-CZ" sz="1400" dirty="0" smtClean="0"/>
              <a:t>, </a:t>
            </a:r>
            <a:r>
              <a:rPr lang="cs-CZ" sz="1400" dirty="0" err="1" smtClean="0"/>
              <a:t>Coxiella</a:t>
            </a:r>
            <a:r>
              <a:rPr lang="cs-CZ" sz="1400" dirty="0" smtClean="0"/>
              <a:t>, </a:t>
            </a:r>
            <a:r>
              <a:rPr lang="cs-CZ" sz="1400" dirty="0" err="1"/>
              <a:t>L</a:t>
            </a:r>
            <a:r>
              <a:rPr lang="cs-CZ" sz="1400" dirty="0" err="1" smtClean="0"/>
              <a:t>egionella</a:t>
            </a:r>
            <a:r>
              <a:rPr lang="cs-CZ" sz="1400" dirty="0" smtClean="0"/>
              <a:t>, aj. )  </a:t>
            </a:r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</a:t>
            </a:r>
            <a:r>
              <a:rPr lang="cs-CZ" sz="1400" dirty="0" smtClean="0"/>
              <a:t>  nativní chlopně </a:t>
            </a:r>
            <a:r>
              <a:rPr lang="cs-CZ" sz="1400" dirty="0" smtClean="0"/>
              <a:t>častější </a:t>
            </a:r>
            <a:r>
              <a:rPr lang="cs-CZ" sz="1400" dirty="0" smtClean="0"/>
              <a:t>Streptokoky, protézy Stafylokoky,    </a:t>
            </a:r>
            <a:r>
              <a:rPr lang="cs-CZ" sz="1400" dirty="0" smtClean="0">
                <a:solidFill>
                  <a:schemeClr val="accent2"/>
                </a:solidFill>
              </a:rPr>
              <a:t>IE s  negativní hemokulturou: 31%</a:t>
            </a:r>
          </a:p>
          <a:p>
            <a:endParaRPr lang="cs-CZ" sz="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Echokardiografický nález </a:t>
            </a:r>
            <a:r>
              <a:rPr lang="cs-CZ" sz="1400" dirty="0" smtClean="0"/>
              <a:t>(TTE a TEE opakovaně, zvláště u </a:t>
            </a:r>
            <a:r>
              <a:rPr lang="cs-CZ" sz="1400" dirty="0" err="1" smtClean="0"/>
              <a:t>protézových</a:t>
            </a:r>
            <a:r>
              <a:rPr lang="cs-CZ" sz="1400" dirty="0" smtClean="0"/>
              <a:t> IE; </a:t>
            </a:r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vegetace a jejich velikost a charakteristika, absces, perforace, píštěl, dehiscence protézy, aj.)</a:t>
            </a:r>
          </a:p>
          <a:p>
            <a:pPr marL="0" indent="0">
              <a:buNone/>
            </a:pPr>
            <a:endParaRPr lang="cs-CZ" sz="300" dirty="0" smtClean="0"/>
          </a:p>
          <a:p>
            <a:pPr marL="0" indent="0">
              <a:buNone/>
            </a:pPr>
            <a:endParaRPr lang="cs-CZ" sz="100" dirty="0" smtClean="0"/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PET/CT </a:t>
            </a:r>
            <a:r>
              <a:rPr lang="cs-CZ" sz="1400" dirty="0" smtClean="0"/>
              <a:t>(lokalizace IE i septické embolizace)</a:t>
            </a:r>
          </a:p>
          <a:p>
            <a:endParaRPr lang="cs-CZ" sz="3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Septické embolizace do systémového řečiště</a:t>
            </a:r>
            <a:r>
              <a:rPr lang="cs-CZ" sz="1600" dirty="0" smtClean="0"/>
              <a:t>: </a:t>
            </a:r>
            <a:r>
              <a:rPr lang="cs-CZ" sz="1400" dirty="0" smtClean="0"/>
              <a:t>při postižení </a:t>
            </a:r>
            <a:r>
              <a:rPr lang="cs-CZ" sz="1400" dirty="0" err="1" smtClean="0"/>
              <a:t>levostr</a:t>
            </a:r>
            <a:r>
              <a:rPr lang="cs-CZ" sz="1400" dirty="0" smtClean="0"/>
              <a:t>. chlopní nebo u zkratové vady</a:t>
            </a:r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Septické embolizace do plic</a:t>
            </a:r>
            <a:r>
              <a:rPr lang="cs-CZ" sz="1600" dirty="0" smtClean="0"/>
              <a:t>: </a:t>
            </a:r>
            <a:r>
              <a:rPr lang="cs-CZ" sz="1400" dirty="0" smtClean="0"/>
              <a:t>u pravostranných chlopenních vad</a:t>
            </a:r>
          </a:p>
          <a:p>
            <a:endParaRPr lang="cs-CZ" sz="1400" dirty="0" smtClean="0"/>
          </a:p>
          <a:p>
            <a:pPr marL="0" indent="0">
              <a:buNone/>
            </a:pPr>
            <a:r>
              <a:rPr lang="cs-CZ" sz="2000" dirty="0" smtClean="0">
                <a:solidFill>
                  <a:schemeClr val="tx2"/>
                </a:solidFill>
              </a:rPr>
              <a:t> </a:t>
            </a:r>
            <a:r>
              <a:rPr lang="cs-CZ" sz="2000" u="sng" dirty="0" smtClean="0">
                <a:solidFill>
                  <a:schemeClr val="tx2"/>
                </a:solidFill>
              </a:rPr>
              <a:t>Léčba IE</a:t>
            </a:r>
          </a:p>
          <a:p>
            <a:endParaRPr lang="cs-CZ" sz="1200" dirty="0" smtClean="0">
              <a:solidFill>
                <a:schemeClr val="tx2"/>
              </a:solidFill>
            </a:endParaRPr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Konzervativní: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r>
              <a:rPr lang="cs-CZ" sz="1400" dirty="0" smtClean="0"/>
              <a:t>ATB </a:t>
            </a:r>
            <a:r>
              <a:rPr lang="cs-CZ" sz="1400" dirty="0" err="1" smtClean="0"/>
              <a:t>i.v</a:t>
            </a:r>
            <a:r>
              <a:rPr lang="cs-CZ" sz="1400" dirty="0" smtClean="0"/>
              <a:t>. 6 týdnů, optimálně dle citlivosti</a:t>
            </a:r>
          </a:p>
          <a:p>
            <a:endParaRPr lang="cs-CZ" sz="1100" dirty="0"/>
          </a:p>
          <a:p>
            <a:r>
              <a:rPr lang="cs-CZ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Chirurgická, různý stupeň urgence</a:t>
            </a:r>
            <a:r>
              <a:rPr lang="cs-CZ" sz="1600" dirty="0" smtClean="0"/>
              <a:t>  </a:t>
            </a:r>
            <a:r>
              <a:rPr lang="cs-CZ" sz="1400" dirty="0" smtClean="0"/>
              <a:t>(40 – 50 % hospitalizovaných)</a:t>
            </a:r>
          </a:p>
          <a:p>
            <a:endParaRPr lang="cs-CZ" sz="400" dirty="0" smtClean="0"/>
          </a:p>
          <a:p>
            <a:pPr lvl="1"/>
            <a:r>
              <a:rPr lang="cs-CZ" sz="1600" dirty="0" smtClean="0">
                <a:solidFill>
                  <a:schemeClr val="accent2"/>
                </a:solidFill>
              </a:rPr>
              <a:t>srdeční selhání              </a:t>
            </a:r>
            <a:r>
              <a:rPr lang="cs-CZ" sz="1400" dirty="0" smtClean="0"/>
              <a:t>(chlopenní vada, perforace, dehiscence protézy, aj.)</a:t>
            </a:r>
          </a:p>
          <a:p>
            <a:pPr lvl="1"/>
            <a:r>
              <a:rPr lang="cs-CZ" sz="1600" dirty="0" smtClean="0">
                <a:solidFill>
                  <a:schemeClr val="accent2"/>
                </a:solidFill>
              </a:rPr>
              <a:t>nekontrolovaná infekce  </a:t>
            </a:r>
            <a:r>
              <a:rPr lang="cs-CZ" sz="1400" dirty="0" smtClean="0"/>
              <a:t>(rezistentní agens, absces, píštěl, PVE způsobená Stafylokoky nebo               </a:t>
            </a:r>
          </a:p>
          <a:p>
            <a:pPr marL="457200" lvl="1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                                            non - HACEK G- bakteriemi)</a:t>
            </a:r>
          </a:p>
          <a:p>
            <a:pPr lvl="1"/>
            <a:r>
              <a:rPr lang="cs-CZ" sz="1600" dirty="0" smtClean="0">
                <a:solidFill>
                  <a:schemeClr val="accent2"/>
                </a:solidFill>
              </a:rPr>
              <a:t>Prevence embolizace     </a:t>
            </a:r>
            <a:r>
              <a:rPr lang="cs-CZ" sz="1400" dirty="0" smtClean="0">
                <a:solidFill>
                  <a:schemeClr val="bg1"/>
                </a:solidFill>
              </a:rPr>
              <a:t>(vegetace větší než 10 – 15mm, </a:t>
            </a:r>
            <a:r>
              <a:rPr lang="cs-CZ" sz="1400" dirty="0" smtClean="0"/>
              <a:t>vysoce pohyblivé)</a:t>
            </a:r>
          </a:p>
        </p:txBody>
      </p:sp>
    </p:spTree>
    <p:extLst>
      <p:ext uri="{BB962C8B-B14F-4D97-AF65-F5344CB8AC3E}">
        <p14:creationId xmlns:p14="http://schemas.microsoft.com/office/powerpoint/2010/main" val="29357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45006"/>
            <a:ext cx="8229600" cy="720824"/>
          </a:xfrm>
        </p:spPr>
        <p:txBody>
          <a:bodyPr/>
          <a:lstStyle/>
          <a:p>
            <a:r>
              <a:rPr lang="cs-CZ" altLang="cs-CZ" sz="2400" dirty="0" smtClean="0"/>
              <a:t>U kterých VSV </a:t>
            </a:r>
            <a:r>
              <a:rPr lang="cs-CZ" altLang="cs-CZ" sz="2400" dirty="0"/>
              <a:t>v </a:t>
            </a:r>
            <a:r>
              <a:rPr lang="cs-CZ" altLang="cs-CZ" sz="2400" dirty="0" smtClean="0"/>
              <a:t>dospělosti je nejvyšší riziko IE ?</a:t>
            </a:r>
            <a:endParaRPr lang="cs-CZ" altLang="cs-CZ" sz="2400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53" y="1772816"/>
            <a:ext cx="6756136" cy="4688123"/>
          </a:xfrm>
          <a:noFill/>
          <a:ln/>
        </p:spPr>
      </p:pic>
      <p:sp>
        <p:nvSpPr>
          <p:cNvPr id="2" name="TextovéPole 1"/>
          <p:cNvSpPr txBox="1"/>
          <p:nvPr/>
        </p:nvSpPr>
        <p:spPr>
          <a:xfrm>
            <a:off x="6840517" y="1669546"/>
            <a:ext cx="23038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 smtClean="0"/>
              <a:t>Retrospetivní</a:t>
            </a:r>
            <a:r>
              <a:rPr lang="cs-CZ" dirty="0" smtClean="0"/>
              <a:t> analýza za 5 let</a:t>
            </a:r>
          </a:p>
          <a:p>
            <a:endParaRPr lang="cs-CZ" dirty="0"/>
          </a:p>
          <a:p>
            <a:r>
              <a:rPr lang="cs-CZ" sz="1600" dirty="0"/>
              <a:t>Více než 4000 pac</a:t>
            </a:r>
          </a:p>
          <a:p>
            <a:endParaRPr lang="cs-CZ" dirty="0"/>
          </a:p>
          <a:p>
            <a:r>
              <a:rPr lang="cs-CZ" dirty="0" smtClean="0"/>
              <a:t>ALE: </a:t>
            </a:r>
          </a:p>
          <a:p>
            <a:r>
              <a:rPr lang="cs-CZ" dirty="0" smtClean="0"/>
              <a:t>bylo hodnoceno jen    </a:t>
            </a:r>
          </a:p>
          <a:p>
            <a:r>
              <a:rPr lang="cs-CZ" dirty="0" smtClean="0"/>
              <a:t>8 VSV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Do hodnocení nebyla </a:t>
            </a:r>
            <a:r>
              <a:rPr lang="cs-CZ" dirty="0" err="1" smtClean="0"/>
              <a:t>zavzata</a:t>
            </a:r>
            <a:r>
              <a:rPr lang="cs-CZ" dirty="0" smtClean="0"/>
              <a:t> BAO ani aortální vady !!!!!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6807598" y="4555521"/>
            <a:ext cx="2228898" cy="11237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Skupina 7"/>
          <p:cNvGrpSpPr/>
          <p:nvPr/>
        </p:nvGrpSpPr>
        <p:grpSpPr>
          <a:xfrm>
            <a:off x="468313" y="3284793"/>
            <a:ext cx="1015889" cy="1944406"/>
            <a:chOff x="468313" y="3219784"/>
            <a:chExt cx="1015889" cy="1944406"/>
          </a:xfrm>
        </p:grpSpPr>
        <p:sp>
          <p:nvSpPr>
            <p:cNvPr id="5" name="Ovál 4"/>
            <p:cNvSpPr/>
            <p:nvPr/>
          </p:nvSpPr>
          <p:spPr>
            <a:xfrm>
              <a:off x="867861" y="3219784"/>
              <a:ext cx="584610" cy="216024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ál 5"/>
            <p:cNvSpPr/>
            <p:nvPr/>
          </p:nvSpPr>
          <p:spPr>
            <a:xfrm>
              <a:off x="836130" y="3500404"/>
              <a:ext cx="648072" cy="254549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ál 6"/>
            <p:cNvSpPr/>
            <p:nvPr/>
          </p:nvSpPr>
          <p:spPr>
            <a:xfrm>
              <a:off x="468313" y="4940563"/>
              <a:ext cx="1015889" cy="22362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1619672" y="2511678"/>
            <a:ext cx="3938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u="sng" dirty="0">
                <a:solidFill>
                  <a:schemeClr val="accent4">
                    <a:lumMod val="10000"/>
                  </a:schemeClr>
                </a:solidFill>
              </a:rPr>
              <a:t>Euro </a:t>
            </a:r>
            <a:r>
              <a:rPr lang="cs-CZ" sz="1600" u="sng" dirty="0" err="1">
                <a:solidFill>
                  <a:schemeClr val="accent4">
                    <a:lumMod val="10000"/>
                  </a:schemeClr>
                </a:solidFill>
              </a:rPr>
              <a:t>Heart</a:t>
            </a:r>
            <a:r>
              <a:rPr lang="cs-CZ" sz="1600" u="sng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sz="1600" u="sng" dirty="0" err="1">
                <a:solidFill>
                  <a:schemeClr val="accent4">
                    <a:lumMod val="10000"/>
                  </a:schemeClr>
                </a:solidFill>
              </a:rPr>
              <a:t>Survey</a:t>
            </a:r>
            <a:r>
              <a:rPr lang="cs-CZ" sz="1600" u="sng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sz="1600" u="sng" dirty="0" smtClean="0">
                <a:solidFill>
                  <a:schemeClr val="accent4">
                    <a:lumMod val="10000"/>
                  </a:schemeClr>
                </a:solidFill>
              </a:rPr>
              <a:t>ACHD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     2003 - 2004</a:t>
            </a:r>
            <a:endParaRPr lang="cs-CZ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230" y="583366"/>
            <a:ext cx="8507288" cy="850106"/>
          </a:xfrm>
        </p:spPr>
        <p:txBody>
          <a:bodyPr/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altLang="cs-CZ" sz="2400" dirty="0"/>
              <a:t>U kterých VSV v dospělosti je nejvyšší riziko IE ?</a:t>
            </a:r>
            <a:r>
              <a:rPr lang="cs-CZ" sz="2400" dirty="0"/>
              <a:t/>
            </a:r>
            <a:br>
              <a:rPr lang="cs-CZ" sz="2400" dirty="0"/>
            </a:b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918" y="1844824"/>
            <a:ext cx="8229600" cy="4464496"/>
          </a:xfrm>
        </p:spPr>
        <p:txBody>
          <a:bodyPr/>
          <a:lstStyle/>
          <a:p>
            <a:r>
              <a:rPr lang="cs-CZ" sz="1800" dirty="0">
                <a:solidFill>
                  <a:schemeClr val="accent2"/>
                </a:solidFill>
              </a:rPr>
              <a:t>Naše </a:t>
            </a:r>
            <a:r>
              <a:rPr lang="cs-CZ" sz="1800" dirty="0" smtClean="0">
                <a:solidFill>
                  <a:schemeClr val="accent2"/>
                </a:solidFill>
              </a:rPr>
              <a:t>20-leté zkušenosti </a:t>
            </a:r>
            <a:r>
              <a:rPr lang="cs-CZ" sz="1800" dirty="0">
                <a:solidFill>
                  <a:schemeClr val="accent2"/>
                </a:solidFill>
              </a:rPr>
              <a:t>1996 - 2016</a:t>
            </a:r>
            <a:endParaRPr lang="cs-CZ" sz="1800" dirty="0" smtClean="0">
              <a:solidFill>
                <a:schemeClr val="accent2"/>
              </a:solidFill>
            </a:endParaRPr>
          </a:p>
          <a:p>
            <a:endParaRPr lang="cs-CZ" sz="1800" dirty="0"/>
          </a:p>
          <a:p>
            <a:r>
              <a:rPr lang="cs-CZ" sz="1800" dirty="0" smtClean="0"/>
              <a:t>1894 dlouhodobě sledovaných pacientů s VSV (42 ± 15 let)</a:t>
            </a:r>
          </a:p>
          <a:p>
            <a:endParaRPr lang="cs-CZ" sz="1800" dirty="0" smtClean="0"/>
          </a:p>
          <a:p>
            <a:r>
              <a:rPr lang="cs-CZ" sz="1800" dirty="0" smtClean="0"/>
              <a:t>IE proběhla u 103 =  5,4 %  v průběhu 20 let (věk 40 ± 12 let) </a:t>
            </a:r>
          </a:p>
          <a:p>
            <a:endParaRPr lang="cs-CZ" sz="1800" dirty="0" smtClean="0"/>
          </a:p>
          <a:p>
            <a:r>
              <a:rPr lang="cs-CZ" sz="1800" dirty="0" smtClean="0"/>
              <a:t>Muži: 60 %</a:t>
            </a:r>
          </a:p>
          <a:p>
            <a:endParaRPr lang="cs-CZ" sz="1800" dirty="0" smtClean="0"/>
          </a:p>
          <a:p>
            <a:r>
              <a:rPr lang="cs-CZ" sz="1800" dirty="0" smtClean="0"/>
              <a:t>Zemřelo 8 pacientů s anamnézou IE, z toho 5 na následky na IE  =  4,8 %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 smtClean="0"/>
          </a:p>
          <a:p>
            <a:endParaRPr lang="en-US" sz="2000" dirty="0"/>
          </a:p>
        </p:txBody>
      </p:sp>
      <p:sp>
        <p:nvSpPr>
          <p:cNvPr id="4" name="Ovál 3"/>
          <p:cNvSpPr/>
          <p:nvPr/>
        </p:nvSpPr>
        <p:spPr>
          <a:xfrm>
            <a:off x="2915816" y="3140968"/>
            <a:ext cx="720080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7596336" y="4437112"/>
            <a:ext cx="792088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Homolka">
  <a:themeElements>
    <a:clrScheme name="ŠablonaHomolka 13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FF3300"/>
      </a:accent1>
      <a:accent2>
        <a:srgbClr val="66FF33"/>
      </a:accent2>
      <a:accent3>
        <a:srgbClr val="FFFFFF"/>
      </a:accent3>
      <a:accent4>
        <a:srgbClr val="DADADA"/>
      </a:accent4>
      <a:accent5>
        <a:srgbClr val="FFADAA"/>
      </a:accent5>
      <a:accent6>
        <a:srgbClr val="5CE72D"/>
      </a:accent6>
      <a:hlink>
        <a:srgbClr val="FF00FF"/>
      </a:hlink>
      <a:folHlink>
        <a:srgbClr val="00FFFF"/>
      </a:folHlink>
    </a:clrScheme>
    <a:fontScheme name="ŠablonaHomol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ŠablonaHomol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3300"/>
        </a:accent1>
        <a:accent2>
          <a:srgbClr val="66FF33"/>
        </a:accent2>
        <a:accent3>
          <a:srgbClr val="FFFFFF"/>
        </a:accent3>
        <a:accent4>
          <a:srgbClr val="DADADA"/>
        </a:accent4>
        <a:accent5>
          <a:srgbClr val="FFADAA"/>
        </a:accent5>
        <a:accent6>
          <a:srgbClr val="5CE72D"/>
        </a:accent6>
        <a:hlink>
          <a:srgbClr val="FF00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ŠablonaHomolka" id="{B160046A-EE95-4831-8504-218AAA035AA8}" vid="{98C0F033-A364-4B06-BF74-607C30D264CC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 u VSV 2021</Template>
  <TotalTime>2026</TotalTime>
  <Words>1421</Words>
  <Application>Microsoft Office PowerPoint</Application>
  <PresentationFormat>Předvádění na obrazovce (4:3)</PresentationFormat>
  <Paragraphs>275</Paragraphs>
  <Slides>28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Arial</vt:lpstr>
      <vt:lpstr>ŠablonaHomolka</vt:lpstr>
      <vt:lpstr>Infekční endokarditida u vrozených srdečních vad</vt:lpstr>
      <vt:lpstr>Prezentace aplikace PowerPoint</vt:lpstr>
      <vt:lpstr> Výskyt IE u VSV</vt:lpstr>
      <vt:lpstr>Anatomická lokalizace IE u VSV</vt:lpstr>
      <vt:lpstr>IE na pulmonální chlopni</vt:lpstr>
      <vt:lpstr>Mezi chirurgicky léčenými IE tvořily VSV 33 % </vt:lpstr>
      <vt:lpstr>Diagnóza IE</vt:lpstr>
      <vt:lpstr>U kterých VSV v dospělosti je nejvyšší riziko IE ?</vt:lpstr>
      <vt:lpstr> U kterých VSV v dospělosti je nejvyšší riziko IE ? </vt:lpstr>
      <vt:lpstr>Lokalizace IE v našem souboru  (1894 pacientů sledovaných 20 let, celkem 103 IE )</vt:lpstr>
      <vt:lpstr>Jaké % pacientů z dané skupiny prodělalo IE ?  </vt:lpstr>
      <vt:lpstr>U kterých VSV v dospělosti je nejvyšší riziko IE ?</vt:lpstr>
      <vt:lpstr>U kterých VSV v dospělosti je nejvyšší riziko IE ?</vt:lpstr>
      <vt:lpstr>U kterých VSV v dospělosti je nejvyšší riziko IE ?</vt:lpstr>
      <vt:lpstr>Kdy provádět ATB profylaxi IE u VSV ?</vt:lpstr>
      <vt:lpstr>Kdy provádět ATB profylaxi IE u VSV ?</vt:lpstr>
      <vt:lpstr>Kdy provádět ATB profylaxi IE u VSV ?</vt:lpstr>
      <vt:lpstr>Kdy provádět ATB profylaxi IE u VSV ? </vt:lpstr>
      <vt:lpstr>Jak jsou „nová“ guidelines pro IE přijímána ?</vt:lpstr>
      <vt:lpstr>Prevence IE u VSV  </vt:lpstr>
      <vt:lpstr>IE na nativní BAO</vt:lpstr>
      <vt:lpstr>IE na BAO po plastice</vt:lpstr>
      <vt:lpstr>IE na aortální bioprotéze</vt:lpstr>
      <vt:lpstr>IE na mechanické aortální protéze</vt:lpstr>
      <vt:lpstr>Vegetace na pulmonální bioprotéze</vt:lpstr>
      <vt:lpstr>Závěr</vt:lpstr>
      <vt:lpstr>Závěr – rizikové stavy u VSV z hlediska IE</vt:lpstr>
      <vt:lpstr>Děkuji za pozornost….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Rubáčková Popelová</dc:creator>
  <cp:lastModifiedBy>Jana Rubáčková Popelová</cp:lastModifiedBy>
  <cp:revision>85</cp:revision>
  <dcterms:created xsi:type="dcterms:W3CDTF">2021-01-03T11:06:33Z</dcterms:created>
  <dcterms:modified xsi:type="dcterms:W3CDTF">2021-09-02T21:02:18Z</dcterms:modified>
</cp:coreProperties>
</file>