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1" r:id="rId2"/>
    <p:sldId id="430" r:id="rId3"/>
    <p:sldId id="257" r:id="rId4"/>
    <p:sldId id="265" r:id="rId5"/>
    <p:sldId id="256" r:id="rId6"/>
    <p:sldId id="259" r:id="rId7"/>
    <p:sldId id="269" r:id="rId8"/>
    <p:sldId id="268" r:id="rId9"/>
    <p:sldId id="266" r:id="rId10"/>
    <p:sldId id="270" r:id="rId11"/>
    <p:sldId id="271" r:id="rId12"/>
    <p:sldId id="272" r:id="rId13"/>
    <p:sldId id="273" r:id="rId14"/>
    <p:sldId id="274" r:id="rId15"/>
    <p:sldId id="287" r:id="rId16"/>
    <p:sldId id="275" r:id="rId17"/>
    <p:sldId id="267" r:id="rId18"/>
    <p:sldId id="288" r:id="rId19"/>
    <p:sldId id="281" r:id="rId20"/>
    <p:sldId id="286" r:id="rId21"/>
    <p:sldId id="283" r:id="rId22"/>
    <p:sldId id="284" r:id="rId23"/>
    <p:sldId id="285" r:id="rId24"/>
    <p:sldId id="289" r:id="rId25"/>
    <p:sldId id="260" r:id="rId26"/>
    <p:sldId id="276" r:id="rId27"/>
    <p:sldId id="277" r:id="rId28"/>
    <p:sldId id="261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CAE86-DEBA-49C4-AB6C-37BE3315EEFE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FC4A2-ACE7-4022-9C7D-7274717435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32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C4A2-ACE7-4022-9C7D-72747174358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42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C4A2-ACE7-4022-9C7D-72747174358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52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Flowchart on anticoagulation in mechanical valves and high-dose VKA aweeks 6–12 bmonitoring LMWH: - starting dose for LMWH is 1 mg/kg body weight for enoxaparin and 100 IU/kg for dalteparin, twice daily subcutaneously; -in-hospital daily anti-Xa levels until target, then weekly (I); -target anti-Xa levels: 1.0–1.2 U/ml (mitral and right sided valves) or 0.8–1.2 U/ml (aortic valves) 46 hours post-dose (I); -pre-dose anti-Xa levels &gt;0.6 U/ml (IIb). aPTT = activated partial thromboplastic time; INR = international normalized ratio; i.v. = intravenous; LMWH = low molecular weight heparin; LVEF = left ventricular ejection fraction; UFH = unfractionated heparin; VKA = vitamin K antagonist.
</a:t>
            </a: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European Society of Cardiology and The European Society of Hypertension 2018. All rights reserved. For permissions please email: journals.permissions@oup.com.This article is published and distributed under the terms of the Oxford University Press, Standard Journals Publication Model (https://academic.oup.com/journals/pages/open_access/funder_policies/chorus/standard_publication_model)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8A5F82B-812E-4602-B17F-B0649B731B89}" type="slidenum">
              <a:rPr lang="en-US" altLang="en-US" sz="1200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9548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Flowchart on anticoagulation in mechanical valves and low-dose VKA aweeks 6–12 bmonitoring LMWH: - starting dose for LMWH is 1 mg/kg body weight for enoxaparin and 100 IU/kg for dalteparin, twice daily subcutaneously; -in-hospital daily anti-Xa levels until target, then weekly (I); -target anti-Xa levels: 1.0–1.2 U/ml (mitral and right sided valves) or 0.8–1.2 U/ml (aortic valves) 4–6 hours post-dose (I); -pre-dose anti-Xa levels &gt;0.6 U/ml (IIb). aPTT = activated partial thromboplastic time; INR = international normalized ratio; i.v. = intravenous; LMWH = low molecular weight heparin; LVEF = left ventricular ejection fraction; UFH = unfractionated heparin; VKA = vitamin K antagonist.
</a:t>
            </a: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European Society of Cardiology and The European Society of Hypertension 2018. All rights reserved. For permissions please email: journals.permissions@oup.com.This article is published and distributed under the terms of the Oxford University Press, Standard Journals Publication Model (https://academic.oup.com/journals/pages/open_access/funder_policies/chorus/standard_publication_model)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A33CD8B-1110-4DDB-ACD7-DA687EA21597}" type="slidenum">
              <a:rPr lang="en-US" altLang="en-US" sz="1200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4361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 dirty="0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Flowchart on anticoagulation in mechanical valves and target international normalized ratio for mechanical prostheses (modified from Baumgartner et al.204). INR = international normalized ratio; LVEF = left ventricular ejection fraction.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aMitral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 or tricuspid valve replacement, previous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thrombo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-embolism, atrial fibrillation, mitral stenosis of any degree, or LVEF &lt;35%.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bCarbomedics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, Medtronic Hall, ATS, or Medtronic Open-Pivot, St Jude Medical, On-X, or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Sorin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Bicarbon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.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cOther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bileaflet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 valves with insufficient data.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dLillehei-Kaster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, Omniscience, Starr-Edwards (ball-cage),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Björk-Shiley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 and other tilting-disc valves; any pulmonary valve prosthesis.
</a:t>
            </a:r>
          </a:p>
          <a:p>
            <a:pPr marL="0" lvl="0" indent="0"/>
            <a:r>
              <a:rPr lang="en-US" altLang="en-US" dirty="0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European Society of Cardiology and The European Society of Hypertension 2018. All rights reserved. For permissions please email: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journals.permissions@oup.com.This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 article is published and distributed under the terms of the Oxford University Press, Standard Journals Publication Model (https://academic.oup.com/journals/pages/open_access/funder_policies/chorus/standard_publication_model)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126D0B0-7ACD-4B20-88D4-80CEB0051799}" type="slidenum">
              <a:rPr lang="en-US" altLang="en-US" sz="1200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0396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830D-0D4F-498D-86E4-456602065182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A54F-55F5-42BA-AC67-A4088286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85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830D-0D4F-498D-86E4-456602065182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A54F-55F5-42BA-AC67-A4088286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64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830D-0D4F-498D-86E4-456602065182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A54F-55F5-42BA-AC67-A4088286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27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731"/>
            <a:ext cx="109728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425451"/>
            <a:ext cx="8145137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1023620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algn="l" fontAlgn="base">
              <a:spcBef>
                <a:spcPct val="0"/>
              </a:spcBef>
              <a:spcAft>
                <a:spcPts val="600"/>
              </a:spcAft>
              <a:defRPr/>
            </a:pPr>
            <a:endParaRPr lang="en-US">
              <a:solidFill>
                <a:srgbClr val="2A2A2A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5359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830D-0D4F-498D-86E4-456602065182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A54F-55F5-42BA-AC67-A4088286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46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830D-0D4F-498D-86E4-456602065182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A54F-55F5-42BA-AC67-A4088286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59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830D-0D4F-498D-86E4-456602065182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A54F-55F5-42BA-AC67-A4088286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08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830D-0D4F-498D-86E4-456602065182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A54F-55F5-42BA-AC67-A4088286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7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830D-0D4F-498D-86E4-456602065182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A54F-55F5-42BA-AC67-A4088286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17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830D-0D4F-498D-86E4-456602065182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A54F-55F5-42BA-AC67-A4088286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25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830D-0D4F-498D-86E4-456602065182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A54F-55F5-42BA-AC67-A4088286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48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830D-0D4F-498D-86E4-456602065182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A54F-55F5-42BA-AC67-A4088286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03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830D-0D4F-498D-86E4-456602065182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A54F-55F5-42BA-AC67-A4088286BC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34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eurheartj/ehy34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eurheartj/ehy34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2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eurheartj/ehy34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video" Target="file:///C:\Users\PMI\Desktop\Chlopn&#283;_2022\44_\IIsax.avi" TargetMode="External"/><Relationship Id="rId13" Type="http://schemas.microsoft.com/office/2007/relationships/media" Target="file:///C:\Users\PMI\Desktop\Chlopn&#283;_2022\44_\Iplax.wmv" TargetMode="External"/><Relationship Id="rId18" Type="http://schemas.openxmlformats.org/officeDocument/2006/relationships/video" Target="file:///C:\Users\PMI\Desktop\Chlopn&#283;_2022\44_\IIplax.avi" TargetMode="External"/><Relationship Id="rId26" Type="http://schemas.openxmlformats.org/officeDocument/2006/relationships/image" Target="../media/image31.png"/><Relationship Id="rId3" Type="http://schemas.microsoft.com/office/2007/relationships/media" Target="file:///C:\Users\PMI\Desktop\Chlopn&#283;_2022\44_\Isax.wmv" TargetMode="External"/><Relationship Id="rId21" Type="http://schemas.openxmlformats.org/officeDocument/2006/relationships/image" Target="../media/image26.png"/><Relationship Id="rId7" Type="http://schemas.microsoft.com/office/2007/relationships/media" Target="file:///C:\Users\PMI\Desktop\Chlopn&#283;_2022\44_\IIsax.avi" TargetMode="External"/><Relationship Id="rId12" Type="http://schemas.openxmlformats.org/officeDocument/2006/relationships/video" Target="file:///C:\Users\PMI\Desktop\Chlopn&#283;_2022\44_\IIIsax.avi" TargetMode="External"/><Relationship Id="rId17" Type="http://schemas.microsoft.com/office/2007/relationships/media" Target="file:///C:\Users\PMI\Desktop\Chlopn&#283;_2022\44_\IIplax.avi" TargetMode="External"/><Relationship Id="rId25" Type="http://schemas.openxmlformats.org/officeDocument/2006/relationships/image" Target="../media/image30.png"/><Relationship Id="rId2" Type="http://schemas.openxmlformats.org/officeDocument/2006/relationships/video" Target="file:///C:\Users\PMI\Desktop\Chlopn&#283;_2022\44_\Ia4ch%20a%20AoS.wmv" TargetMode="External"/><Relationship Id="rId16" Type="http://schemas.openxmlformats.org/officeDocument/2006/relationships/video" Target="file:///C:\Users\PMI\Desktop\Chlopn&#283;_2022\44_\IIIplax.avi" TargetMode="External"/><Relationship Id="rId20" Type="http://schemas.openxmlformats.org/officeDocument/2006/relationships/image" Target="../media/image25.png"/><Relationship Id="rId29" Type="http://schemas.openxmlformats.org/officeDocument/2006/relationships/image" Target="../media/image1.jpeg"/><Relationship Id="rId1" Type="http://schemas.microsoft.com/office/2007/relationships/media" Target="file:///C:\Users\PMI\Desktop\Chlopn&#283;_2022\44_\Ia4ch%20a%20AoS.wmv" TargetMode="External"/><Relationship Id="rId6" Type="http://schemas.openxmlformats.org/officeDocument/2006/relationships/video" Target="file:///C:\Users\PMI\Desktop\Chlopn&#283;_2022\44_\II4ch.avi" TargetMode="External"/><Relationship Id="rId11" Type="http://schemas.microsoft.com/office/2007/relationships/media" Target="file:///C:\Users\PMI\Desktop\Chlopn&#283;_2022\44_\IIIsax.avi" TargetMode="External"/><Relationship Id="rId24" Type="http://schemas.openxmlformats.org/officeDocument/2006/relationships/image" Target="../media/image29.png"/><Relationship Id="rId5" Type="http://schemas.microsoft.com/office/2007/relationships/media" Target="file:///C:\Users\PMI\Desktop\Chlopn&#283;_2022\44_\II4ch.avi" TargetMode="External"/><Relationship Id="rId15" Type="http://schemas.microsoft.com/office/2007/relationships/media" Target="file:///C:\Users\PMI\Desktop\Chlopn&#283;_2022\44_\IIIplax.avi" TargetMode="External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video" Target="file:///C:\Users\PMI\Desktop\Chlopn&#283;_2022\44_\IIIa4ch.avi" TargetMode="External"/><Relationship Id="rId19" Type="http://schemas.openxmlformats.org/officeDocument/2006/relationships/slideLayout" Target="../slideLayouts/slideLayout2.xml"/><Relationship Id="rId4" Type="http://schemas.openxmlformats.org/officeDocument/2006/relationships/video" Target="file:///C:\Users\PMI\Desktop\Chlopn&#283;_2022\44_\Isax.wmv" TargetMode="External"/><Relationship Id="rId9" Type="http://schemas.microsoft.com/office/2007/relationships/media" Target="file:///C:\Users\PMI\Desktop\Chlopn&#283;_2022\44_\IIIa4ch.avi" TargetMode="External"/><Relationship Id="rId14" Type="http://schemas.openxmlformats.org/officeDocument/2006/relationships/video" Target="file:///C:\Users\PMI\Desktop\Chlopn&#283;_2022\44_\Iplax.wmv" TargetMode="External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microsoft.com/office/2007/relationships/media" Target="../media/media6.mp4"/><Relationship Id="rId7" Type="http://schemas.openxmlformats.org/officeDocument/2006/relationships/image" Target="../media/image35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emf"/><Relationship Id="rId4" Type="http://schemas.openxmlformats.org/officeDocument/2006/relationships/video" Target="../media/media6.mp4"/><Relationship Id="rId9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16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15.png"/><Relationship Id="rId2" Type="http://schemas.openxmlformats.org/officeDocument/2006/relationships/video" Target="../media/media1.mp4"/><Relationship Id="rId16" Type="http://schemas.openxmlformats.org/officeDocument/2006/relationships/image" Target="../media/image2.emf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14.png"/><Relationship Id="rId5" Type="http://schemas.microsoft.com/office/2007/relationships/media" Target="../media/media3.mp4"/><Relationship Id="rId15" Type="http://schemas.openxmlformats.org/officeDocument/2006/relationships/image" Target="../media/image1.jpeg"/><Relationship Id="rId10" Type="http://schemas.openxmlformats.org/officeDocument/2006/relationships/image" Target="../media/image13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2" descr="VÃ½sledek obrÃ¡zku pro CKTCH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97" y="5572140"/>
            <a:ext cx="1716563" cy="68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980309" y="1114424"/>
            <a:ext cx="9501222" cy="2171700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  <a:defRPr/>
            </a:pPr>
            <a:r>
              <a:rPr lang="cs-CZ" sz="11000" cap="small" dirty="0"/>
              <a:t>POSTUPY PŘI TĚHOTENSTVÍ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4294967295"/>
          </p:nvPr>
        </p:nvSpPr>
        <p:spPr>
          <a:xfrm>
            <a:off x="1524000" y="4714885"/>
            <a:ext cx="9215438" cy="178595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>
                <a:latin typeface="+mj-lt"/>
              </a:rPr>
              <a:t>25.2.2022, Hradec Králové, 23. symposium PS Chlopenní a vrozené srdeční vady v dospělosti ČKS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400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>
                <a:latin typeface="+mj-lt"/>
              </a:rPr>
              <a:t>Tomáš Zatočil,      Daniela Žáková,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>
                <a:latin typeface="+mj-lt"/>
              </a:rPr>
              <a:t>Anna Nečasová,      Lumír Koc,        Kala Petr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800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200" b="1" dirty="0">
                <a:solidFill>
                  <a:schemeClr val="tx2"/>
                </a:solidFill>
                <a:latin typeface="+mj-lt"/>
              </a:rPr>
              <a:t>Centrum komplexní péče o VSV v dospělosti – BRNO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200" dirty="0">
                <a:latin typeface="+mj-lt"/>
              </a:rPr>
              <a:t>Ambulance VSV v dospělosti, IKK FN Brno Bohunice</a:t>
            </a:r>
          </a:p>
        </p:txBody>
      </p:sp>
      <p:pic>
        <p:nvPicPr>
          <p:cNvPr id="13316" name="Picture 22" descr="FN Brno krivky _ 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1938" y="5214938"/>
            <a:ext cx="138271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Podnadpis 2"/>
          <p:cNvSpPr>
            <a:spLocks noGrp="1"/>
          </p:cNvSpPr>
          <p:nvPr>
            <p:ph type="subTitle" idx="4294967295"/>
          </p:nvPr>
        </p:nvSpPr>
        <p:spPr>
          <a:xfrm>
            <a:off x="7810500" y="6643688"/>
            <a:ext cx="2857500" cy="2143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1100">
                <a:latin typeface="Arial" charset="0"/>
              </a:rPr>
              <a:t> FN BRNO Bohunice         CKTCH BRNO</a:t>
            </a:r>
          </a:p>
        </p:txBody>
      </p:sp>
      <p:pic>
        <p:nvPicPr>
          <p:cNvPr id="13319" name="Picture 22" descr="FN Brno krivky _ 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6678" y="5214938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" descr="VÃ½sledek obrÃ¡zku pro CKTCH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8676" y="5277394"/>
            <a:ext cx="260578" cy="1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2" descr="FN Brno krivky _ 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9709" y="5484035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2" descr="FN Brno krivky _ 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649" y="5479035"/>
            <a:ext cx="2460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1452530" y="3286124"/>
            <a:ext cx="957269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ts val="700"/>
              </a:spcBef>
              <a:defRPr/>
            </a:pPr>
            <a:r>
              <a:rPr lang="cs-CZ" sz="3400" cap="small" dirty="0">
                <a:latin typeface="+mj-lt"/>
                <a:ea typeface="+mj-ea"/>
                <a:cs typeface="+mj-cs"/>
              </a:rPr>
              <a:t>Další aktuální témata u chlopenních vad v nových GL</a:t>
            </a:r>
          </a:p>
        </p:txBody>
      </p:sp>
      <p:pic>
        <p:nvPicPr>
          <p:cNvPr id="12" name="Picture 22" descr="FN Brno krivky _ 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588" y="5479035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62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5692" y="900545"/>
            <a:ext cx="4959930" cy="418407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ROPAC </a:t>
            </a:r>
            <a:r>
              <a:rPr lang="cs-CZ" dirty="0" err="1">
                <a:solidFill>
                  <a:srgbClr val="00B0F0"/>
                </a:solidFill>
              </a:rPr>
              <a:t>Hagen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Circulation</a:t>
            </a:r>
            <a:r>
              <a:rPr lang="cs-CZ" dirty="0">
                <a:solidFill>
                  <a:srgbClr val="00B0F0"/>
                </a:solidFill>
              </a:rPr>
              <a:t> 2015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dirty="0" err="1"/>
              <a:t>bioprotézy</a:t>
            </a:r>
            <a:r>
              <a:rPr lang="cs-CZ" dirty="0"/>
              <a:t> vs. mechanické </a:t>
            </a:r>
          </a:p>
          <a:p>
            <a:pPr lvl="1"/>
            <a:r>
              <a:rPr lang="cs-CZ" dirty="0"/>
              <a:t>podobná mateřská mortalitu a srdeční selhání</a:t>
            </a:r>
          </a:p>
          <a:p>
            <a:pPr lvl="1"/>
            <a:r>
              <a:rPr lang="cs-CZ" dirty="0"/>
              <a:t>méně krvácení a trombotických komplikací a dětské mortality a morbidity</a:t>
            </a:r>
          </a:p>
          <a:p>
            <a:pPr lvl="1"/>
            <a:endParaRPr lang="cs-CZ" dirty="0"/>
          </a:p>
          <a:p>
            <a:r>
              <a:rPr lang="cs-CZ" dirty="0" err="1">
                <a:solidFill>
                  <a:srgbClr val="00B0F0"/>
                </a:solidFill>
              </a:rPr>
              <a:t>Lawley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metanalýza</a:t>
            </a:r>
            <a:r>
              <a:rPr lang="cs-CZ" dirty="0">
                <a:solidFill>
                  <a:srgbClr val="00B0F0"/>
                </a:solidFill>
              </a:rPr>
              <a:t>  BJ OG 2015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 bio </a:t>
            </a:r>
            <a:r>
              <a:rPr lang="cs-CZ" dirty="0"/>
              <a:t>0,7 vs.  mech 1,8%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05691" y="151646"/>
            <a:ext cx="4959930" cy="4156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505691" y="82072"/>
            <a:ext cx="5174673" cy="554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+mn-lt"/>
              </a:rPr>
              <a:t>Mateřská mortalita a morbidita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40260" t="21019" r="20286" b="8716"/>
          <a:stretch/>
        </p:blipFill>
        <p:spPr>
          <a:xfrm>
            <a:off x="5465621" y="151646"/>
            <a:ext cx="6697824" cy="6706354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5465621" y="2518611"/>
            <a:ext cx="5587389" cy="3048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00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5465621" y="3549680"/>
            <a:ext cx="5372646" cy="320843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00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5465621" y="3870523"/>
            <a:ext cx="5372646" cy="726269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00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5572992" y="5084618"/>
            <a:ext cx="5372646" cy="867003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00"/>
              </a:solidFill>
            </a:endParaRPr>
          </a:p>
        </p:txBody>
      </p:sp>
      <p:cxnSp>
        <p:nvCxnSpPr>
          <p:cNvPr id="14" name="Přímá spojnice 13"/>
          <p:cNvCxnSpPr/>
          <p:nvPr/>
        </p:nvCxnSpPr>
        <p:spPr>
          <a:xfrm flipV="1">
            <a:off x="1246259" y="2237841"/>
            <a:ext cx="1203158" cy="262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1246259" y="2922999"/>
            <a:ext cx="800380" cy="364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238196" y="5348307"/>
            <a:ext cx="4867204" cy="15096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sz="2400" dirty="0"/>
          </a:p>
          <a:p>
            <a:pPr marL="285750" indent="-285750">
              <a:buFont typeface="Wingdings" pitchFamily="2" charset="2"/>
              <a:buChar char="á"/>
              <a:defRPr/>
            </a:pPr>
            <a:endParaRPr lang="cs-CZ" sz="2400" dirty="0">
              <a:sym typeface="Wingdings"/>
            </a:endParaRP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sym typeface="Wingdings"/>
              </a:rPr>
              <a:t>Mateřská mortalita</a:t>
            </a: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sym typeface="Wingdings"/>
              </a:rPr>
              <a:t>Neselektovaná populace   	0,00004       </a:t>
            </a:r>
          </a:p>
          <a:p>
            <a:pPr>
              <a:defRPr/>
            </a:pPr>
            <a:r>
              <a:rPr lang="cs-CZ" sz="2400" dirty="0">
                <a:solidFill>
                  <a:srgbClr val="00B0F0"/>
                </a:solidFill>
                <a:sym typeface="Wingdings"/>
              </a:rPr>
              <a:t>ROPAC</a:t>
            </a:r>
            <a:r>
              <a:rPr lang="cs-CZ" sz="2400" dirty="0">
                <a:solidFill>
                  <a:schemeClr val="tx1"/>
                </a:solidFill>
                <a:sym typeface="Wingdings"/>
              </a:rPr>
              <a:t>  s protézou           	0,014</a:t>
            </a:r>
          </a:p>
          <a:p>
            <a:pPr>
              <a:defRPr/>
            </a:pPr>
            <a:r>
              <a:rPr lang="cs-CZ" sz="2400" dirty="0">
                <a:solidFill>
                  <a:srgbClr val="00B0F0"/>
                </a:solidFill>
                <a:sym typeface="Wingdings"/>
              </a:rPr>
              <a:t>ROPAC</a:t>
            </a:r>
            <a:r>
              <a:rPr lang="cs-CZ" sz="2400" dirty="0">
                <a:solidFill>
                  <a:schemeClr val="tx1"/>
                </a:solidFill>
                <a:sym typeface="Wingdings"/>
              </a:rPr>
              <a:t>  bez protézy	</a:t>
            </a:r>
            <a:r>
              <a:rPr lang="cs-CZ" sz="2400" dirty="0">
                <a:solidFill>
                  <a:schemeClr val="tx1"/>
                </a:solidFill>
                <a:sym typeface="Wingdings" pitchFamily="2" charset="2"/>
              </a:rPr>
              <a:t> 	0,002            </a:t>
            </a:r>
            <a:endParaRPr lang="cs-CZ" sz="2400" dirty="0">
              <a:solidFill>
                <a:schemeClr val="tx1"/>
              </a:solidFill>
              <a:sym typeface="Wingdings"/>
            </a:endParaRP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95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59936" y="4234776"/>
            <a:ext cx="1170390" cy="4156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559936" y="2220476"/>
            <a:ext cx="6670857" cy="4242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559936" y="5134424"/>
            <a:ext cx="4729516" cy="4504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3190" y="337342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/>
              <a:t>Mechanické chlopně a  těhotenství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0311618" y="5845927"/>
            <a:ext cx="2125394" cy="10265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solidFill>
                  <a:srgbClr val="00B0F0"/>
                </a:solidFill>
              </a:rPr>
              <a:t>Různé zdroje uvedené v GL ESC  pro KV nemoci v graviditě 2018</a:t>
            </a:r>
          </a:p>
        </p:txBody>
      </p:sp>
      <p:pic>
        <p:nvPicPr>
          <p:cNvPr id="9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311618" y="5329467"/>
            <a:ext cx="1121558" cy="508000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9350044" y="1961834"/>
            <a:ext cx="3044705" cy="1393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historicky vysoká mortalita   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15%...4%...</a:t>
            </a:r>
            <a:r>
              <a:rPr lang="cs-CZ" sz="1800" dirty="0"/>
              <a:t>dnes</a:t>
            </a:r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b="1" dirty="0"/>
              <a:t>1,4-1,8%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B0F0"/>
                </a:solidFill>
              </a:rPr>
              <a:t>ROPAC </a:t>
            </a:r>
            <a:r>
              <a:rPr lang="cs-CZ" sz="1800" dirty="0" err="1">
                <a:solidFill>
                  <a:srgbClr val="00B0F0"/>
                </a:solidFill>
              </a:rPr>
              <a:t>Hagen</a:t>
            </a:r>
            <a:r>
              <a:rPr lang="cs-CZ" sz="1800" dirty="0">
                <a:solidFill>
                  <a:srgbClr val="00B0F0"/>
                </a:solidFill>
              </a:rPr>
              <a:t> </a:t>
            </a:r>
            <a:r>
              <a:rPr lang="cs-CZ" sz="1800" dirty="0" err="1">
                <a:solidFill>
                  <a:srgbClr val="00B0F0"/>
                </a:solidFill>
              </a:rPr>
              <a:t>Circulation</a:t>
            </a:r>
            <a:r>
              <a:rPr lang="cs-CZ" sz="1800" dirty="0">
                <a:solidFill>
                  <a:srgbClr val="00B0F0"/>
                </a:solidFill>
              </a:rPr>
              <a:t> 2015</a:t>
            </a:r>
          </a:p>
          <a:p>
            <a:pPr marL="0" indent="0">
              <a:buNone/>
            </a:pPr>
            <a:r>
              <a:rPr lang="cs-CZ" sz="1800" dirty="0" err="1">
                <a:solidFill>
                  <a:srgbClr val="00B0F0"/>
                </a:solidFill>
              </a:rPr>
              <a:t>Lawley</a:t>
            </a:r>
            <a:r>
              <a:rPr lang="cs-CZ" sz="1800" dirty="0">
                <a:solidFill>
                  <a:srgbClr val="00B0F0"/>
                </a:solidFill>
              </a:rPr>
              <a:t> </a:t>
            </a:r>
            <a:r>
              <a:rPr lang="cs-CZ" sz="1800" dirty="0" err="1">
                <a:solidFill>
                  <a:srgbClr val="00B0F0"/>
                </a:solidFill>
              </a:rPr>
              <a:t>metanalýza</a:t>
            </a:r>
            <a:r>
              <a:rPr lang="cs-CZ" sz="1800" dirty="0">
                <a:solidFill>
                  <a:srgbClr val="00B0F0"/>
                </a:solidFill>
              </a:rPr>
              <a:t>  BJ OG 2015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238370" y="3128737"/>
            <a:ext cx="7940429" cy="414209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00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238371" y="4538659"/>
            <a:ext cx="7940428" cy="374213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349765" y="2234369"/>
            <a:ext cx="1141092" cy="4242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3190" y="1925365"/>
            <a:ext cx="1051559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RIZIKO PRO MATKU </a:t>
            </a:r>
          </a:p>
          <a:p>
            <a:pPr marL="0" indent="0">
              <a:buNone/>
            </a:pPr>
            <a:r>
              <a:rPr lang="cs-CZ" b="1" dirty="0"/>
              <a:t> Trombóza chlopně</a:t>
            </a:r>
            <a:r>
              <a:rPr lang="cs-CZ" dirty="0"/>
              <a:t>→ selhání, embolizace, smrt (20%),  </a:t>
            </a:r>
            <a:r>
              <a:rPr lang="cs-CZ" b="1" dirty="0"/>
              <a:t>krvácení</a:t>
            </a:r>
          </a:p>
          <a:p>
            <a:pPr lvl="1"/>
            <a:r>
              <a:rPr lang="cs-CZ" dirty="0"/>
              <a:t>UFH   						9-33%</a:t>
            </a:r>
          </a:p>
          <a:p>
            <a:pPr lvl="1"/>
            <a:r>
              <a:rPr lang="cs-CZ" dirty="0"/>
              <a:t>LMWH  dle </a:t>
            </a:r>
            <a:r>
              <a:rPr lang="cs-CZ" dirty="0" err="1"/>
              <a:t>antiXa</a:t>
            </a:r>
            <a:r>
              <a:rPr lang="cs-CZ" dirty="0"/>
              <a:t>					4,4-8,7%</a:t>
            </a:r>
          </a:p>
          <a:p>
            <a:pPr lvl="1"/>
            <a:r>
              <a:rPr lang="cs-CZ" dirty="0"/>
              <a:t>W	  						0-4%</a:t>
            </a:r>
            <a:r>
              <a:rPr lang="cs-CZ" b="1" dirty="0"/>
              <a:t>   </a:t>
            </a:r>
          </a:p>
          <a:p>
            <a:pPr marL="0" indent="0">
              <a:buNone/>
            </a:pPr>
            <a:r>
              <a:rPr lang="cs-CZ" b="1" dirty="0"/>
              <a:t>  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RIZIKO PRO PLOD</a:t>
            </a:r>
          </a:p>
          <a:p>
            <a:pPr marL="0" indent="0">
              <a:buNone/>
            </a:pPr>
            <a:r>
              <a:rPr lang="cs-CZ" b="1" dirty="0"/>
              <a:t> potrat</a:t>
            </a:r>
          </a:p>
          <a:p>
            <a:pPr lvl="1"/>
            <a:r>
              <a:rPr lang="cs-CZ" dirty="0"/>
              <a:t>UFH/LMWH 					9,2%</a:t>
            </a:r>
          </a:p>
          <a:p>
            <a:pPr lvl="1"/>
            <a:r>
              <a:rPr lang="cs-CZ" dirty="0"/>
              <a:t>W	(asi dávkově závislé)				28,6%</a:t>
            </a:r>
          </a:p>
          <a:p>
            <a:pPr marL="0" indent="0">
              <a:buNone/>
            </a:pPr>
            <a:r>
              <a:rPr lang="cs-CZ" b="1" dirty="0"/>
              <a:t> teratogenita </a:t>
            </a:r>
            <a:r>
              <a:rPr lang="cs-CZ" dirty="0"/>
              <a:t>(možná dávkově závislá) </a:t>
            </a:r>
          </a:p>
          <a:p>
            <a:pPr lvl="1"/>
            <a:r>
              <a:rPr lang="cs-CZ" dirty="0"/>
              <a:t>W v 1. </a:t>
            </a:r>
            <a:r>
              <a:rPr lang="cs-CZ" dirty="0" err="1"/>
              <a:t>tr</a:t>
            </a:r>
            <a:r>
              <a:rPr lang="cs-CZ" dirty="0"/>
              <a:t>. (defekty končetin, hypoplasie nosu)   	0,6-10%</a:t>
            </a:r>
          </a:p>
          <a:p>
            <a:pPr lvl="1"/>
            <a:r>
              <a:rPr lang="cs-CZ" dirty="0"/>
              <a:t>W v 2. -3. </a:t>
            </a:r>
            <a:r>
              <a:rPr lang="cs-CZ" dirty="0" err="1"/>
              <a:t>tr</a:t>
            </a:r>
            <a:r>
              <a:rPr lang="cs-CZ" dirty="0"/>
              <a:t>.  (oční, </a:t>
            </a:r>
            <a:r>
              <a:rPr lang="cs-CZ" dirty="0" err="1"/>
              <a:t>neurol</a:t>
            </a:r>
            <a:r>
              <a:rPr lang="cs-CZ" dirty="0"/>
              <a:t>. abnormity, </a:t>
            </a:r>
            <a:r>
              <a:rPr lang="cs-CZ" u="sng" dirty="0"/>
              <a:t>krvácení</a:t>
            </a:r>
            <a:r>
              <a:rPr lang="cs-CZ" dirty="0"/>
              <a:t>)	0,7-2%   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616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2" grpId="0" animBg="1"/>
      <p:bldP spid="8" grpId="0"/>
      <p:bldP spid="11" grpId="0" animBg="1"/>
      <p:bldP spid="12" grpId="0" animBg="1"/>
      <p:bldP spid="13" grpId="0" animBg="1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1524000" y="6344528"/>
            <a:ext cx="7677150" cy="51347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80000" tIns="0" rIns="180000" bIns="0" rtlCol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 dirty="0" err="1">
                <a:solidFill>
                  <a:srgbClr val="00B0F0"/>
                </a:solidFill>
              </a:rPr>
              <a:t>Eur</a:t>
            </a:r>
            <a:r>
              <a:rPr lang="en-US" altLang="en-US" sz="1000" i="1" dirty="0">
                <a:solidFill>
                  <a:srgbClr val="00B0F0"/>
                </a:solidFill>
              </a:rPr>
              <a:t> Heart J</a:t>
            </a:r>
            <a:r>
              <a:rPr lang="en-US" altLang="en-US" sz="1000" dirty="0">
                <a:solidFill>
                  <a:srgbClr val="00B0F0"/>
                </a:solidFill>
              </a:rPr>
              <a:t>, Volume 39, Issue 34, 07 September 2018, Pages 3165–3241</a:t>
            </a:r>
            <a:r>
              <a:rPr lang="en-US" altLang="en-US" sz="1000" dirty="0">
                <a:solidFill>
                  <a:srgbClr val="333333"/>
                </a:solidFill>
              </a:rPr>
              <a:t>, </a:t>
            </a:r>
            <a:r>
              <a:rPr lang="en-US" altLang="en-US" sz="1000" dirty="0">
                <a:solidFill>
                  <a:srgbClr val="333333"/>
                </a:solidFill>
                <a:hlinkClick r:id="rId3"/>
              </a:rPr>
              <a:t>https://doi.org/10.1093/eurheartj/ehy340</a:t>
            </a:r>
            <a:endParaRPr lang="en-US" altLang="en-US" sz="1000" dirty="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857033" y="19051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dirty="0"/>
              <a:t>Figure 2 </a:t>
            </a:r>
            <a:r>
              <a:rPr lang="en-US" altLang="en-US" b="0" dirty="0"/>
              <a:t>Flowchart on anticoagulation in mechanical valves and high-dose VKA </a:t>
            </a:r>
            <a:r>
              <a:rPr lang="en-US" altLang="en-US" b="0" baseline="30000" dirty="0" err="1"/>
              <a:t>a</a:t>
            </a:r>
            <a:r>
              <a:rPr lang="en-US" altLang="en-US" b="0" dirty="0" err="1"/>
              <a:t>weeks</a:t>
            </a:r>
            <a:r>
              <a:rPr lang="en-US" altLang="en-US" b="0" dirty="0"/>
              <a:t> 6–12 ...</a:t>
            </a:r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3405" y="6494292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524000" y="631826"/>
            <a:ext cx="8515350" cy="5712702"/>
          </a:xfrm>
          <a:prstGeom prst="rect">
            <a:avLst/>
          </a:prstGeom>
        </p:spPr>
      </p:pic>
      <p:pic>
        <p:nvPicPr>
          <p:cNvPr id="512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0735161" y="171451"/>
            <a:ext cx="1121558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271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1524000" y="6294438"/>
            <a:ext cx="7677150" cy="56356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80000" tIns="0" rIns="180000" bIns="0" rtlCol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 dirty="0" err="1">
                <a:solidFill>
                  <a:srgbClr val="00B0F0"/>
                </a:solidFill>
              </a:rPr>
              <a:t>Eur</a:t>
            </a:r>
            <a:r>
              <a:rPr lang="en-US" altLang="en-US" sz="1000" i="1" dirty="0">
                <a:solidFill>
                  <a:srgbClr val="00B0F0"/>
                </a:solidFill>
              </a:rPr>
              <a:t> Heart J</a:t>
            </a:r>
            <a:r>
              <a:rPr lang="en-US" altLang="en-US" sz="1000" dirty="0">
                <a:solidFill>
                  <a:srgbClr val="00B0F0"/>
                </a:solidFill>
              </a:rPr>
              <a:t>, Volume 39, Issue 34, 07 September 2018, Pages 3165–3241, </a:t>
            </a:r>
            <a:r>
              <a:rPr lang="en-US" altLang="en-US" sz="1000" dirty="0">
                <a:solidFill>
                  <a:srgbClr val="333333"/>
                </a:solidFill>
                <a:hlinkClick r:id="rId3"/>
              </a:rPr>
              <a:t>https://doi.org/10.1093/eurheartj/ehy340</a:t>
            </a:r>
            <a:endParaRPr lang="en-US" altLang="en-US" sz="1000" dirty="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2065606" y="4174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dirty="0"/>
              <a:t>Figure 3 </a:t>
            </a:r>
            <a:r>
              <a:rPr lang="en-US" altLang="en-US" b="0" dirty="0"/>
              <a:t>Flowchart on anticoagulation in mechanical valves and low-dose VKA </a:t>
            </a:r>
            <a:r>
              <a:rPr lang="en-US" altLang="en-US" b="0" baseline="30000" dirty="0" err="1"/>
              <a:t>a</a:t>
            </a:r>
            <a:r>
              <a:rPr lang="en-US" altLang="en-US" b="0" dirty="0" err="1"/>
              <a:t>weeks</a:t>
            </a:r>
            <a:r>
              <a:rPr lang="en-US" altLang="en-US" b="0" dirty="0"/>
              <a:t> 6–12 ...</a:t>
            </a:r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729" y="6453980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524000" y="654515"/>
            <a:ext cx="8548468" cy="5639923"/>
          </a:xfrm>
          <a:prstGeom prst="rect">
            <a:avLst/>
          </a:prstGeom>
        </p:spPr>
      </p:pic>
      <p:pic>
        <p:nvPicPr>
          <p:cNvPr id="512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0792729" y="223838"/>
            <a:ext cx="1121558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911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698881" y="5086822"/>
            <a:ext cx="2120769" cy="3244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410872" y="5081093"/>
            <a:ext cx="2095077" cy="3638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170656" y="6238875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80000" tIns="0" rIns="180000" bIns="0" rtlCol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 dirty="0" err="1">
                <a:solidFill>
                  <a:srgbClr val="00B0F0"/>
                </a:solidFill>
              </a:rPr>
              <a:t>Eur</a:t>
            </a:r>
            <a:r>
              <a:rPr lang="en-US" altLang="en-US" sz="1000" i="1" dirty="0">
                <a:solidFill>
                  <a:srgbClr val="00B0F0"/>
                </a:solidFill>
              </a:rPr>
              <a:t> Heart J</a:t>
            </a:r>
            <a:r>
              <a:rPr lang="en-US" altLang="en-US" sz="1000" dirty="0">
                <a:solidFill>
                  <a:srgbClr val="00B0F0"/>
                </a:solidFill>
              </a:rPr>
              <a:t>, Volume 39, Issue 34, 07 September 2018, Pages 3165–3241</a:t>
            </a:r>
            <a:r>
              <a:rPr lang="en-US" altLang="en-US" sz="1000" dirty="0">
                <a:solidFill>
                  <a:srgbClr val="333333"/>
                </a:solidFill>
              </a:rPr>
              <a:t>, </a:t>
            </a:r>
            <a:r>
              <a:rPr lang="en-US" altLang="en-US" sz="1000" dirty="0">
                <a:solidFill>
                  <a:srgbClr val="333333"/>
                </a:solidFill>
                <a:hlinkClick r:id="rId3"/>
              </a:rPr>
              <a:t>https://doi.org/10.1093/eurheartj/ehy340</a:t>
            </a:r>
            <a:endParaRPr lang="en-US" altLang="en-US" sz="1000" dirty="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9850" y="119062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dirty="0"/>
              <a:t>Figure 4 </a:t>
            </a:r>
            <a:r>
              <a:rPr lang="en-US" altLang="en-US" b="0" dirty="0"/>
              <a:t>Flowchart on anticoagulation in mechanical valves and target international normalized ratio for mechanical ...</a:t>
            </a:r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9676" y="6426200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0656" y="731837"/>
            <a:ext cx="5943600" cy="3229258"/>
          </a:xfrm>
          <a:prstGeom prst="rect">
            <a:avLst/>
          </a:prstGeom>
        </p:spPr>
      </p:pic>
      <p:pic>
        <p:nvPicPr>
          <p:cNvPr id="512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0819568" y="119062"/>
            <a:ext cx="1121558" cy="508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178550" y="923242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b="1" dirty="0">
                <a:latin typeface="Arial" pitchFamily="34" charset="0"/>
                <a:ea typeface="Arial" pitchFamily="34" charset="0"/>
              </a:rPr>
              <a:t>A</a:t>
            </a:r>
            <a:r>
              <a:rPr lang="cs-CZ" altLang="en-US" dirty="0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Mitral or tricuspid valve replacement, previous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thrombo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-embolism, atrial fibrillation, mitral stenosis of any degree, or LVEF &lt;35%.</a:t>
            </a:r>
            <a:endParaRPr lang="cs-CZ" altLang="en-US" dirty="0">
              <a:latin typeface="Arial" pitchFamily="34" charset="0"/>
              <a:ea typeface="Arial" pitchFamily="34" charset="0"/>
            </a:endParaRPr>
          </a:p>
          <a:p>
            <a:pPr lvl="0"/>
            <a:r>
              <a:rPr lang="en-US" altLang="en-US" b="1" dirty="0">
                <a:latin typeface="Arial" pitchFamily="34" charset="0"/>
                <a:ea typeface="Arial" pitchFamily="34" charset="0"/>
              </a:rPr>
              <a:t>B</a:t>
            </a:r>
            <a:r>
              <a:rPr lang="cs-CZ" altLang="en-US" dirty="0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Carbomedics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, Medtronic Hall, ATS, or Medtronic Open-Pivot, St Jude Medical, On-X, or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Sorin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Bicarbon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. </a:t>
            </a:r>
            <a:endParaRPr lang="cs-CZ" altLang="en-US" dirty="0">
              <a:latin typeface="Arial" pitchFamily="34" charset="0"/>
              <a:ea typeface="Arial" pitchFamily="34" charset="0"/>
            </a:endParaRPr>
          </a:p>
          <a:p>
            <a:pPr lvl="0"/>
            <a:r>
              <a:rPr lang="en-US" altLang="en-US" b="1" dirty="0">
                <a:latin typeface="Arial" pitchFamily="34" charset="0"/>
                <a:ea typeface="Arial" pitchFamily="34" charset="0"/>
              </a:rPr>
              <a:t>C</a:t>
            </a:r>
            <a:r>
              <a:rPr lang="cs-CZ" altLang="en-US" dirty="0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Other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bileaflet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 valves with insufficient data. </a:t>
            </a:r>
            <a:endParaRPr lang="cs-CZ" altLang="en-US" dirty="0">
              <a:latin typeface="Arial" pitchFamily="34" charset="0"/>
              <a:ea typeface="Arial" pitchFamily="34" charset="0"/>
            </a:endParaRPr>
          </a:p>
          <a:p>
            <a:pPr lvl="0"/>
            <a:r>
              <a:rPr lang="en-US" altLang="en-US" b="1" dirty="0">
                <a:latin typeface="Arial" pitchFamily="34" charset="0"/>
                <a:ea typeface="Arial" pitchFamily="34" charset="0"/>
              </a:rPr>
              <a:t>D</a:t>
            </a:r>
            <a:r>
              <a:rPr lang="cs-CZ" altLang="en-US" dirty="0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Lillehei-Kaster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, Omniscience, Starr-Edwards (ball-cage),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Björk-Shiley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 and other tilting-disc valves; any pulmonary valve prosthesis.
</a:t>
            </a:r>
          </a:p>
        </p:txBody>
      </p:sp>
      <p:sp>
        <p:nvSpPr>
          <p:cNvPr id="8" name="Obdélník 7"/>
          <p:cNvSpPr/>
          <p:nvPr/>
        </p:nvSpPr>
        <p:spPr>
          <a:xfrm>
            <a:off x="456406" y="5096747"/>
            <a:ext cx="1131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en-US" dirty="0">
                <a:latin typeface="Arial" pitchFamily="34" charset="0"/>
                <a:ea typeface="Arial" pitchFamily="34" charset="0"/>
              </a:rPr>
              <a:t> 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target anti-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Xa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 levels: 1.0–1.2 U/ml (mitral and right sided valves) or 0.8–1.2 U/ml (aortic valves)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424861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2426"/>
            <a:ext cx="10827327" cy="1325563"/>
          </a:xfrm>
        </p:spPr>
        <p:txBody>
          <a:bodyPr>
            <a:normAutofit/>
          </a:bodyPr>
          <a:lstStyle/>
          <a:p>
            <a:r>
              <a:rPr lang="cs-CZ" sz="3800" dirty="0"/>
              <a:t>Těhotenství u mechanických chlopní </a:t>
            </a:r>
            <a:br>
              <a:rPr lang="cs-CZ" sz="3800" dirty="0"/>
            </a:br>
            <a:r>
              <a:rPr lang="cs-CZ" sz="3800" dirty="0"/>
              <a:t>Centrum komplexní péče o VSV v dospělosti-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cs-CZ" b="1" dirty="0"/>
              <a:t>6 dětí u 5 žen     		</a:t>
            </a:r>
            <a:r>
              <a:rPr lang="cs-CZ" i="1" dirty="0"/>
              <a:t>(+1 32.t.)</a:t>
            </a:r>
            <a:r>
              <a:rPr lang="cs-CZ" dirty="0"/>
              <a:t>			+ </a:t>
            </a:r>
            <a:r>
              <a:rPr lang="cs-CZ" b="1" dirty="0"/>
              <a:t>2x potrat  </a:t>
            </a:r>
            <a:r>
              <a:rPr lang="cs-CZ" dirty="0"/>
              <a:t>(25%)</a:t>
            </a:r>
          </a:p>
          <a:p>
            <a:r>
              <a:rPr lang="cs-CZ" dirty="0"/>
              <a:t>4x AVR, 1x AVR+MVR     </a:t>
            </a:r>
            <a:r>
              <a:rPr lang="cs-CZ" i="1" dirty="0"/>
              <a:t>(+AVR+MVR)</a:t>
            </a:r>
          </a:p>
          <a:p>
            <a:endParaRPr lang="cs-CZ" dirty="0"/>
          </a:p>
          <a:p>
            <a:r>
              <a:rPr lang="cs-CZ" dirty="0"/>
              <a:t>mortalita:   		0</a:t>
            </a:r>
          </a:p>
          <a:p>
            <a:r>
              <a:rPr lang="cs-CZ" dirty="0" err="1"/>
              <a:t>tromboza</a:t>
            </a:r>
            <a:r>
              <a:rPr lang="cs-CZ" dirty="0"/>
              <a:t>/embolie:	0</a:t>
            </a:r>
          </a:p>
          <a:p>
            <a:r>
              <a:rPr lang="cs-CZ" dirty="0"/>
              <a:t>krvácení </a:t>
            </a:r>
          </a:p>
          <a:p>
            <a:pPr lvl="1"/>
            <a:r>
              <a:rPr lang="cs-CZ" dirty="0"/>
              <a:t>velké 			2 (33%), 2x revize, 1x HYE</a:t>
            </a:r>
          </a:p>
          <a:p>
            <a:pPr lvl="1"/>
            <a:r>
              <a:rPr lang="cs-CZ" dirty="0"/>
              <a:t>malé			≈ 100%,  časté hojení per </a:t>
            </a:r>
            <a:r>
              <a:rPr lang="cs-CZ" dirty="0" err="1"/>
              <a:t>secundam</a:t>
            </a:r>
            <a:endParaRPr lang="cs-CZ" dirty="0"/>
          </a:p>
          <a:p>
            <a:endParaRPr lang="cs-CZ" dirty="0"/>
          </a:p>
          <a:p>
            <a:r>
              <a:rPr lang="cs-CZ" dirty="0"/>
              <a:t>VVV dítě			2 (</a:t>
            </a:r>
            <a:r>
              <a:rPr lang="cs-CZ" dirty="0" err="1"/>
              <a:t>CoA+VSD</a:t>
            </a:r>
            <a:r>
              <a:rPr lang="cs-CZ" dirty="0"/>
              <a:t>,  </a:t>
            </a:r>
            <a:r>
              <a:rPr lang="cs-CZ" dirty="0" err="1"/>
              <a:t>BAo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4" name="Picture 2" descr="VÃ½sledek obrÃ¡zku pro CKTCH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3417" y="504277"/>
            <a:ext cx="1008583" cy="40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FN Brno krivky _ 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64616" y="296269"/>
            <a:ext cx="812426" cy="81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3988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ál 6"/>
          <p:cNvSpPr/>
          <p:nvPr/>
        </p:nvSpPr>
        <p:spPr>
          <a:xfrm rot="16200000">
            <a:off x="-185588" y="4190699"/>
            <a:ext cx="3375632" cy="91440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51608" y="2544447"/>
            <a:ext cx="10498777" cy="4156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847" y="1548267"/>
            <a:ext cx="11706152" cy="5032375"/>
          </a:xfrm>
        </p:spPr>
        <p:txBody>
          <a:bodyPr>
            <a:normAutofit/>
          </a:bodyPr>
          <a:lstStyle/>
          <a:p>
            <a:r>
              <a:rPr lang="cs-CZ" dirty="0"/>
              <a:t>historicky vysoká mortalita mateřská 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17,4%...11%... </a:t>
            </a:r>
            <a:r>
              <a:rPr lang="cs-CZ" dirty="0"/>
              <a:t>i plodů 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32%...4%...</a:t>
            </a:r>
          </a:p>
          <a:p>
            <a:endParaRPr lang="cs-CZ" u="sng" dirty="0"/>
          </a:p>
          <a:p>
            <a:r>
              <a:rPr lang="cs-CZ" u="sng" dirty="0"/>
              <a:t>nyní u pečlivě vybraných nulová mortalita matek i plodů, ale morbidita</a:t>
            </a:r>
          </a:p>
          <a:p>
            <a:pPr lvl="1"/>
            <a:r>
              <a:rPr lang="cs-CZ" dirty="0"/>
              <a:t>0%</a:t>
            </a:r>
            <a:r>
              <a:rPr lang="cs-CZ" dirty="0">
                <a:sym typeface="Wingdings" panose="05000000000000000000" pitchFamily="2" charset="2"/>
              </a:rPr>
              <a:t></a:t>
            </a:r>
            <a:r>
              <a:rPr lang="cs-CZ" dirty="0"/>
              <a:t> ,  6%  </a:t>
            </a:r>
            <a:r>
              <a:rPr lang="cs-CZ" dirty="0" err="1"/>
              <a:t>srd</a:t>
            </a:r>
            <a:r>
              <a:rPr lang="cs-CZ" dirty="0"/>
              <a:t>. selhání matek  </a:t>
            </a:r>
            <a:r>
              <a:rPr lang="cs-CZ" sz="1800" dirty="0"/>
              <a:t>(n=29, AVA≤1 cm</a:t>
            </a:r>
            <a:r>
              <a:rPr lang="cs-CZ" sz="1800" baseline="30000" dirty="0"/>
              <a:t>2</a:t>
            </a:r>
            <a:r>
              <a:rPr lang="cs-CZ" sz="1800" dirty="0"/>
              <a:t>/ G≥64 </a:t>
            </a:r>
            <a:r>
              <a:rPr lang="cs-CZ" sz="1800" dirty="0" err="1"/>
              <a:t>mmHg</a:t>
            </a:r>
            <a:r>
              <a:rPr lang="cs-CZ" sz="1800" dirty="0"/>
              <a:t>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0% ,  10% morbidita dětí (nezralost)   </a:t>
            </a:r>
            <a:r>
              <a:rPr lang="cs-CZ" dirty="0"/>
              <a:t>	  	</a:t>
            </a:r>
            <a:r>
              <a:rPr lang="cs-CZ" dirty="0" err="1">
                <a:solidFill>
                  <a:srgbClr val="00B0F0"/>
                </a:solidFill>
              </a:rPr>
              <a:t>Silverides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Am</a:t>
            </a:r>
            <a:r>
              <a:rPr lang="cs-CZ" dirty="0">
                <a:solidFill>
                  <a:srgbClr val="00B0F0"/>
                </a:solidFill>
              </a:rPr>
              <a:t> J C 2003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0%</a:t>
            </a:r>
            <a:r>
              <a:rPr lang="cs-CZ" dirty="0">
                <a:sym typeface="Wingdings" panose="05000000000000000000" pitchFamily="2" charset="2"/>
              </a:rPr>
              <a:t></a:t>
            </a:r>
            <a:r>
              <a:rPr lang="cs-CZ" dirty="0"/>
              <a:t>,   16% </a:t>
            </a:r>
            <a:r>
              <a:rPr lang="cs-CZ" dirty="0" err="1"/>
              <a:t>srd</a:t>
            </a:r>
            <a:r>
              <a:rPr lang="cs-CZ" dirty="0"/>
              <a:t>. selhání matek    </a:t>
            </a:r>
            <a:r>
              <a:rPr lang="cs-CZ" sz="1800" dirty="0"/>
              <a:t>(n=12, </a:t>
            </a:r>
            <a:r>
              <a:rPr lang="cs-CZ" sz="1800" dirty="0" err="1"/>
              <a:t>Ao</a:t>
            </a:r>
            <a:r>
              <a:rPr lang="cs-CZ" sz="1800" dirty="0"/>
              <a:t> vel &gt;4 m/s) </a:t>
            </a:r>
          </a:p>
          <a:p>
            <a:pPr lvl="1"/>
            <a:r>
              <a:rPr lang="cs-CZ" dirty="0"/>
              <a:t>0%</a:t>
            </a:r>
            <a:r>
              <a:rPr lang="cs-CZ" dirty="0">
                <a:sym typeface="Wingdings" panose="05000000000000000000" pitchFamily="2" charset="2"/>
              </a:rPr>
              <a:t></a:t>
            </a:r>
            <a:r>
              <a:rPr lang="cs-CZ" dirty="0"/>
              <a:t>,   25% předčasný porod dětí                      		</a:t>
            </a:r>
            <a:r>
              <a:rPr lang="cs-CZ" dirty="0" err="1">
                <a:solidFill>
                  <a:srgbClr val="00B0F0"/>
                </a:solidFill>
              </a:rPr>
              <a:t>Yap</a:t>
            </a:r>
            <a:r>
              <a:rPr lang="cs-CZ" dirty="0">
                <a:solidFill>
                  <a:srgbClr val="00B0F0"/>
                </a:solidFill>
              </a:rPr>
              <a:t> CONCOR  </a:t>
            </a:r>
            <a:r>
              <a:rPr lang="cs-CZ" dirty="0" err="1">
                <a:solidFill>
                  <a:srgbClr val="00B0F0"/>
                </a:solidFill>
              </a:rPr>
              <a:t>Int</a:t>
            </a:r>
            <a:r>
              <a:rPr lang="cs-CZ" dirty="0">
                <a:solidFill>
                  <a:srgbClr val="00B0F0"/>
                </a:solidFill>
              </a:rPr>
              <a:t> J C 2008</a:t>
            </a:r>
          </a:p>
          <a:p>
            <a:pPr lvl="1"/>
            <a:endParaRPr lang="cs-CZ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0%</a:t>
            </a:r>
            <a:r>
              <a:rPr lang="cs-CZ" dirty="0">
                <a:sym typeface="Wingdings" panose="05000000000000000000" pitchFamily="2" charset="2"/>
              </a:rPr>
              <a:t></a:t>
            </a:r>
            <a:r>
              <a:rPr lang="cs-CZ" dirty="0"/>
              <a:t>,   6,7% </a:t>
            </a:r>
            <a:r>
              <a:rPr lang="cs-CZ" dirty="0" err="1"/>
              <a:t>srd</a:t>
            </a:r>
            <a:r>
              <a:rPr lang="cs-CZ" dirty="0"/>
              <a:t>. selhání matek u </a:t>
            </a:r>
            <a:r>
              <a:rPr lang="cs-CZ" dirty="0" err="1"/>
              <a:t>asympt</a:t>
            </a:r>
            <a:r>
              <a:rPr lang="cs-CZ" dirty="0"/>
              <a:t>. a 26,3% u </a:t>
            </a:r>
            <a:r>
              <a:rPr lang="cs-CZ" dirty="0" err="1"/>
              <a:t>sympt</a:t>
            </a:r>
            <a:r>
              <a:rPr lang="cs-CZ" dirty="0"/>
              <a:t>.  </a:t>
            </a:r>
            <a:r>
              <a:rPr lang="cs-CZ" dirty="0" err="1"/>
              <a:t>AoS</a:t>
            </a:r>
            <a:r>
              <a:rPr lang="cs-CZ" dirty="0"/>
              <a:t>    </a:t>
            </a:r>
            <a:r>
              <a:rPr lang="cs-CZ" sz="1800" dirty="0"/>
              <a:t>(n=  62 </a:t>
            </a:r>
            <a:r>
              <a:rPr lang="cs-CZ" sz="1800" dirty="0" err="1"/>
              <a:t>stř</a:t>
            </a:r>
            <a:r>
              <a:rPr lang="cs-CZ" sz="1800" dirty="0"/>
              <a:t>. </a:t>
            </a:r>
            <a:r>
              <a:rPr lang="cs-CZ" sz="1800" dirty="0" err="1"/>
              <a:t>význ</a:t>
            </a:r>
            <a:r>
              <a:rPr lang="cs-CZ" sz="1800" dirty="0"/>
              <a:t>. + 34 </a:t>
            </a:r>
            <a:r>
              <a:rPr lang="cs-CZ" sz="1800" dirty="0" err="1"/>
              <a:t>význ</a:t>
            </a:r>
            <a:r>
              <a:rPr lang="cs-CZ" sz="1800" dirty="0"/>
              <a:t>.) </a:t>
            </a:r>
          </a:p>
          <a:p>
            <a:pPr lvl="1"/>
            <a:r>
              <a:rPr lang="cs-CZ" dirty="0"/>
              <a:t>0%</a:t>
            </a:r>
            <a:r>
              <a:rPr lang="cs-CZ" dirty="0">
                <a:sym typeface="Wingdings" panose="05000000000000000000" pitchFamily="2" charset="2"/>
              </a:rPr>
              <a:t></a:t>
            </a:r>
            <a:r>
              <a:rPr lang="cs-CZ" dirty="0"/>
              <a:t> dětí, 35% nízká váha u </a:t>
            </a:r>
            <a:r>
              <a:rPr lang="cs-CZ" dirty="0" err="1"/>
              <a:t>význ</a:t>
            </a:r>
            <a:r>
              <a:rPr lang="cs-CZ" dirty="0"/>
              <a:t>. </a:t>
            </a:r>
            <a:r>
              <a:rPr lang="cs-CZ" dirty="0" err="1"/>
              <a:t>AoS</a:t>
            </a:r>
            <a:r>
              <a:rPr lang="cs-CZ" dirty="0"/>
              <a:t>       		</a:t>
            </a:r>
            <a:r>
              <a:rPr lang="cs-CZ" dirty="0" err="1">
                <a:solidFill>
                  <a:srgbClr val="00B0F0"/>
                </a:solidFill>
              </a:rPr>
              <a:t>Orwat</a:t>
            </a:r>
            <a:r>
              <a:rPr lang="cs-CZ" dirty="0">
                <a:solidFill>
                  <a:srgbClr val="00B0F0"/>
                </a:solidFill>
              </a:rPr>
              <a:t> ROPAC J </a:t>
            </a:r>
            <a:r>
              <a:rPr lang="cs-CZ" dirty="0" err="1">
                <a:solidFill>
                  <a:srgbClr val="00B0F0"/>
                </a:solidFill>
              </a:rPr>
              <a:t>Am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Col</a:t>
            </a:r>
            <a:r>
              <a:rPr lang="cs-CZ" dirty="0">
                <a:solidFill>
                  <a:srgbClr val="00B0F0"/>
                </a:solidFill>
              </a:rPr>
              <a:t> C 2016</a:t>
            </a:r>
            <a:r>
              <a:rPr lang="cs-CZ" b="1" dirty="0"/>
              <a:t> 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85847" y="228600"/>
            <a:ext cx="10515600" cy="11118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/>
              <a:t>Významná nativní </a:t>
            </a:r>
            <a:r>
              <a:rPr lang="cs-CZ" dirty="0" err="1"/>
              <a:t>AoS</a:t>
            </a:r>
            <a:r>
              <a:rPr lang="cs-CZ" dirty="0"/>
              <a:t> a těhotenství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9209315" y="6580642"/>
            <a:ext cx="3884766" cy="2773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Pozn.: 2x /137 </a:t>
            </a:r>
            <a:r>
              <a:rPr lang="cs-CZ" sz="1800" dirty="0" err="1"/>
              <a:t>valvuloplastika</a:t>
            </a:r>
            <a:r>
              <a:rPr lang="cs-CZ" sz="1800" dirty="0"/>
              <a:t> </a:t>
            </a:r>
            <a:r>
              <a:rPr lang="cs-CZ" sz="1800" dirty="0" err="1"/>
              <a:t>Ao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0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t="9039" r="7038" b="6849"/>
          <a:stretch/>
        </p:blipFill>
        <p:spPr>
          <a:xfrm>
            <a:off x="707573" y="15404"/>
            <a:ext cx="6804046" cy="6842596"/>
          </a:xfrm>
        </p:spPr>
      </p:pic>
      <p:pic>
        <p:nvPicPr>
          <p:cNvPr id="7" name="Zástupný symbol pro obsah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93"/>
          <a:stretch/>
        </p:blipFill>
        <p:spPr>
          <a:xfrm>
            <a:off x="7010399" y="4596202"/>
            <a:ext cx="5181601" cy="292294"/>
          </a:xfrm>
          <a:prstGeom prst="rect">
            <a:avLst/>
          </a:prstGeom>
        </p:spPr>
      </p:pic>
      <p:pic>
        <p:nvPicPr>
          <p:cNvPr id="8" name="Zástupný symbol pro obsah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77"/>
          <a:stretch/>
        </p:blipFill>
        <p:spPr>
          <a:xfrm>
            <a:off x="7010399" y="4212772"/>
            <a:ext cx="5181601" cy="3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3928"/>
            <a:ext cx="10827327" cy="1325563"/>
          </a:xfrm>
        </p:spPr>
        <p:txBody>
          <a:bodyPr>
            <a:normAutofit/>
          </a:bodyPr>
          <a:lstStyle/>
          <a:p>
            <a:r>
              <a:rPr lang="cs-CZ" sz="3800" dirty="0"/>
              <a:t>Těhotenství u </a:t>
            </a:r>
            <a:r>
              <a:rPr lang="cs-CZ" sz="3800" dirty="0" err="1"/>
              <a:t>asymptom</a:t>
            </a:r>
            <a:r>
              <a:rPr lang="cs-CZ" sz="3800" dirty="0"/>
              <a:t>. významné </a:t>
            </a:r>
            <a:r>
              <a:rPr lang="cs-CZ" sz="3800" dirty="0" err="1"/>
              <a:t>AoS</a:t>
            </a:r>
            <a:r>
              <a:rPr lang="cs-CZ" sz="3800" dirty="0"/>
              <a:t> </a:t>
            </a:r>
            <a:br>
              <a:rPr lang="cs-CZ" sz="3800" dirty="0"/>
            </a:br>
            <a:r>
              <a:rPr lang="cs-CZ" sz="3800" dirty="0"/>
              <a:t>Centrum komplexní péče o VSV v dospělosti- BRNO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811001" cy="48565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800" dirty="0" err="1"/>
              <a:t>Asymptom</a:t>
            </a:r>
            <a:r>
              <a:rPr lang="cs-CZ" sz="1800" dirty="0"/>
              <a:t> </a:t>
            </a:r>
            <a:r>
              <a:rPr lang="cs-CZ" sz="1800" dirty="0" err="1"/>
              <a:t>význ</a:t>
            </a:r>
            <a:r>
              <a:rPr lang="cs-CZ" sz="1800" dirty="0"/>
              <a:t>. </a:t>
            </a:r>
            <a:r>
              <a:rPr lang="cs-CZ" sz="1800" dirty="0" err="1"/>
              <a:t>AoS</a:t>
            </a:r>
            <a:r>
              <a:rPr lang="cs-CZ" sz="1800" dirty="0"/>
              <a:t> → před </a:t>
            </a:r>
            <a:r>
              <a:rPr lang="cs-CZ" sz="1800" dirty="0" err="1"/>
              <a:t>těhot</a:t>
            </a:r>
            <a:r>
              <a:rPr lang="cs-CZ" sz="1800" dirty="0"/>
              <a:t>. AVA ≤ 1cm</a:t>
            </a:r>
            <a:r>
              <a:rPr lang="cs-CZ" sz="1800" baseline="30000" dirty="0"/>
              <a:t>2</a:t>
            </a:r>
            <a:r>
              <a:rPr lang="cs-CZ" sz="1800" dirty="0"/>
              <a:t>/ </a:t>
            </a:r>
            <a:r>
              <a:rPr lang="cs-CZ" sz="1800" dirty="0" err="1"/>
              <a:t>AVAi</a:t>
            </a:r>
            <a:r>
              <a:rPr lang="cs-CZ" sz="1800" dirty="0"/>
              <a:t> ≤0,6 cm</a:t>
            </a:r>
            <a:r>
              <a:rPr lang="cs-CZ" sz="1800" baseline="30000" dirty="0"/>
              <a:t>2</a:t>
            </a:r>
            <a:r>
              <a:rPr lang="cs-CZ" sz="1800" dirty="0"/>
              <a:t>/m</a:t>
            </a:r>
            <a:r>
              <a:rPr lang="cs-CZ" sz="1800" baseline="30000" dirty="0"/>
              <a:t>2</a:t>
            </a:r>
            <a:r>
              <a:rPr lang="cs-CZ" sz="1800" dirty="0"/>
              <a:t>, </a:t>
            </a:r>
            <a:r>
              <a:rPr lang="cs-CZ" sz="1800" dirty="0" err="1"/>
              <a:t>Ao</a:t>
            </a:r>
            <a:r>
              <a:rPr lang="cs-CZ" sz="1800" dirty="0"/>
              <a:t> vel.≥ 4m/s / </a:t>
            </a:r>
            <a:r>
              <a:rPr lang="cs-CZ" sz="1800" dirty="0" err="1"/>
              <a:t>Gstř</a:t>
            </a:r>
            <a:r>
              <a:rPr lang="cs-CZ" sz="1800" dirty="0"/>
              <a:t>. ≥ 40 </a:t>
            </a:r>
            <a:r>
              <a:rPr lang="cs-CZ" sz="1800" dirty="0" err="1"/>
              <a:t>mmHg</a:t>
            </a:r>
            <a:endParaRPr lang="cs-CZ" sz="1800" dirty="0"/>
          </a:p>
          <a:p>
            <a:endParaRPr lang="cs-CZ" dirty="0"/>
          </a:p>
          <a:p>
            <a:r>
              <a:rPr lang="cs-CZ" b="1" dirty="0"/>
              <a:t>9 dětí u 8 žen</a:t>
            </a:r>
            <a:r>
              <a:rPr lang="cs-CZ" dirty="0"/>
              <a:t>  </a:t>
            </a:r>
          </a:p>
          <a:p>
            <a:r>
              <a:rPr lang="cs-CZ" dirty="0"/>
              <a:t>8x </a:t>
            </a:r>
            <a:r>
              <a:rPr lang="cs-CZ" dirty="0" err="1"/>
              <a:t>valvární</a:t>
            </a:r>
            <a:r>
              <a:rPr lang="cs-CZ" dirty="0"/>
              <a:t> </a:t>
            </a:r>
            <a:r>
              <a:rPr lang="cs-CZ" dirty="0" err="1"/>
              <a:t>AoS</a:t>
            </a:r>
            <a:r>
              <a:rPr lang="cs-CZ" dirty="0"/>
              <a:t>, 1x </a:t>
            </a:r>
            <a:r>
              <a:rPr lang="cs-CZ" dirty="0" err="1"/>
              <a:t>subvalv</a:t>
            </a:r>
            <a:r>
              <a:rPr lang="cs-CZ" dirty="0"/>
              <a:t>. </a:t>
            </a:r>
            <a:r>
              <a:rPr lang="cs-CZ" dirty="0" err="1"/>
              <a:t>AoS</a:t>
            </a:r>
            <a:endParaRPr lang="cs-CZ" i="1" dirty="0"/>
          </a:p>
          <a:p>
            <a:endParaRPr lang="cs-CZ" dirty="0"/>
          </a:p>
          <a:p>
            <a:r>
              <a:rPr lang="cs-CZ" dirty="0"/>
              <a:t>mortalita:   					0</a:t>
            </a:r>
          </a:p>
          <a:p>
            <a:r>
              <a:rPr lang="cs-CZ" dirty="0"/>
              <a:t>srdeční selhání :				1  (11%, reverzibilní)</a:t>
            </a:r>
          </a:p>
          <a:p>
            <a:endParaRPr lang="cs-CZ" dirty="0"/>
          </a:p>
          <a:p>
            <a:r>
              <a:rPr lang="cs-CZ" dirty="0" err="1"/>
              <a:t>Follow</a:t>
            </a:r>
            <a:r>
              <a:rPr lang="cs-CZ" dirty="0"/>
              <a:t> up:  	operace:			2  (ihned po SC,  8.rok pro dilataci </a:t>
            </a:r>
            <a:r>
              <a:rPr lang="cs-CZ" dirty="0" err="1"/>
              <a:t>Ao</a:t>
            </a:r>
            <a:r>
              <a:rPr lang="cs-CZ" dirty="0"/>
              <a:t>) </a:t>
            </a:r>
          </a:p>
          <a:p>
            <a:pPr marL="0" indent="0">
              <a:buNone/>
            </a:pPr>
            <a:r>
              <a:rPr lang="cs-CZ" dirty="0"/>
              <a:t>	         	stále bez operace:		6  (1.+2.,2.,4.,5.,6.,15. rok. – tato </a:t>
            </a:r>
            <a:r>
              <a:rPr lang="cs-CZ" dirty="0" err="1"/>
              <a:t>subvalv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						      </a:t>
            </a:r>
            <a:r>
              <a:rPr lang="cs-CZ" b="1" dirty="0"/>
              <a:t>= 43 „</a:t>
            </a:r>
            <a:r>
              <a:rPr lang="cs-CZ" b="1" dirty="0" err="1"/>
              <a:t>osoboroků</a:t>
            </a:r>
            <a:r>
              <a:rPr lang="cs-CZ" b="1" dirty="0"/>
              <a:t>“ bez operace</a:t>
            </a:r>
            <a:r>
              <a:rPr lang="cs-CZ" dirty="0"/>
              <a:t>	</a:t>
            </a:r>
          </a:p>
        </p:txBody>
      </p:sp>
      <p:pic>
        <p:nvPicPr>
          <p:cNvPr id="4" name="Picture 2" descr="VÃ½sledek obrÃ¡zku pro CKTCH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3417" y="504277"/>
            <a:ext cx="1008583" cy="40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FN Brno krivky _ 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64616" y="296269"/>
            <a:ext cx="812426" cy="81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296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787400" y="58739"/>
            <a:ext cx="11404600" cy="9715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sz="1800" b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PŘED  3. TĚHOT.			V TĚHOT. 				PO TĚHOT.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1800" b="1" dirty="0" err="1">
                <a:solidFill>
                  <a:srgbClr val="00B050"/>
                </a:solidFill>
                <a:latin typeface="Arial Narrow" pitchFamily="34" charset="0"/>
                <a:cs typeface="Arial" pitchFamily="34" charset="0"/>
              </a:rPr>
              <a:t>Asymptom</a:t>
            </a:r>
            <a:r>
              <a:rPr lang="cs-CZ" sz="1800" b="1" dirty="0">
                <a:solidFill>
                  <a:srgbClr val="00B050"/>
                </a:solidFill>
                <a:latin typeface="Arial Narrow" pitchFamily="34" charset="0"/>
                <a:cs typeface="Arial" pitchFamily="34" charset="0"/>
              </a:rPr>
              <a:t>. </a:t>
            </a:r>
            <a:r>
              <a:rPr lang="cs-CZ" sz="1800" b="1" dirty="0" err="1">
                <a:solidFill>
                  <a:srgbClr val="00B050"/>
                </a:solidFill>
                <a:latin typeface="Arial Narrow" pitchFamily="34" charset="0"/>
                <a:cs typeface="Arial" pitchFamily="34" charset="0"/>
              </a:rPr>
              <a:t>AoS</a:t>
            </a:r>
            <a:r>
              <a:rPr lang="cs-CZ" sz="1800" dirty="0">
                <a:solidFill>
                  <a:srgbClr val="00B05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cs-CZ" sz="1800" dirty="0">
                <a:latin typeface="Arial Narrow" pitchFamily="34" charset="0"/>
                <a:cs typeface="Arial" pitchFamily="34" charset="0"/>
              </a:rPr>
              <a:t>před  </a:t>
            </a:r>
            <a:r>
              <a:rPr lang="cs-CZ" sz="1800" dirty="0" err="1">
                <a:latin typeface="Arial Narrow" pitchFamily="34" charset="0"/>
                <a:cs typeface="Arial" pitchFamily="34" charset="0"/>
              </a:rPr>
              <a:t>těhot</a:t>
            </a:r>
            <a:r>
              <a:rPr lang="cs-CZ" sz="1800" dirty="0">
                <a:latin typeface="Arial Narrow" pitchFamily="34" charset="0"/>
                <a:cs typeface="Arial" pitchFamily="34" charset="0"/>
              </a:rPr>
              <a:t>.		selhání v 36.t. </a:t>
            </a:r>
            <a:r>
              <a:rPr lang="cs-CZ" sz="1800" dirty="0" err="1">
                <a:latin typeface="Arial Narrow" pitchFamily="34" charset="0"/>
                <a:cs typeface="Arial" pitchFamily="34" charset="0"/>
              </a:rPr>
              <a:t>těhot</a:t>
            </a:r>
            <a:r>
              <a:rPr lang="cs-CZ" sz="1800" dirty="0">
                <a:latin typeface="Arial Narrow" pitchFamily="34" charset="0"/>
                <a:cs typeface="Arial" pitchFamily="34" charset="0"/>
              </a:rPr>
              <a:t>.	                		SC, časná </a:t>
            </a:r>
            <a:r>
              <a:rPr lang="cs-CZ" sz="1800" dirty="0" err="1">
                <a:latin typeface="Arial Narrow" pitchFamily="34" charset="0"/>
                <a:cs typeface="Arial" pitchFamily="34" charset="0"/>
              </a:rPr>
              <a:t>AVR,částečná</a:t>
            </a:r>
            <a:r>
              <a:rPr lang="cs-CZ" sz="1800" dirty="0">
                <a:latin typeface="Arial Narrow" pitchFamily="34" charset="0"/>
                <a:cs typeface="Arial" pitchFamily="34" charset="0"/>
              </a:rPr>
              <a:t> úprava (LBBB)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1800" dirty="0" err="1">
                <a:latin typeface="Arial Narrow" pitchFamily="34" charset="0"/>
                <a:cs typeface="Arial" pitchFamily="34" charset="0"/>
              </a:rPr>
              <a:t>LKd</a:t>
            </a:r>
            <a:r>
              <a:rPr lang="cs-CZ" sz="1800" dirty="0">
                <a:latin typeface="Arial Narrow" pitchFamily="34" charset="0"/>
                <a:cs typeface="Arial" pitchFamily="34" charset="0"/>
              </a:rPr>
              <a:t> 49, EF 70%, AVA 1,3, </a:t>
            </a:r>
            <a:r>
              <a:rPr lang="cs-CZ" sz="1800" dirty="0" err="1">
                <a:latin typeface="Arial Narrow" pitchFamily="34" charset="0"/>
                <a:cs typeface="Arial" pitchFamily="34" charset="0"/>
              </a:rPr>
              <a:t>Gstř</a:t>
            </a:r>
            <a:r>
              <a:rPr lang="cs-CZ" sz="1800" dirty="0">
                <a:latin typeface="Arial Narrow" pitchFamily="34" charset="0"/>
                <a:cs typeface="Arial" pitchFamily="34" charset="0"/>
              </a:rPr>
              <a:t>  40		</a:t>
            </a:r>
            <a:r>
              <a:rPr lang="cs-CZ" sz="1800" b="1" dirty="0" err="1">
                <a:latin typeface="Arial Narrow" pitchFamily="34" charset="0"/>
                <a:cs typeface="Arial" pitchFamily="34" charset="0"/>
              </a:rPr>
              <a:t>LKd</a:t>
            </a:r>
            <a:r>
              <a:rPr lang="cs-CZ" sz="1800" b="1" dirty="0">
                <a:latin typeface="Arial Narrow" pitchFamily="34" charset="0"/>
                <a:cs typeface="Arial" pitchFamily="34" charset="0"/>
              </a:rPr>
              <a:t> 63, EF 28%, </a:t>
            </a:r>
            <a:r>
              <a:rPr lang="cs-CZ" sz="1800" dirty="0">
                <a:latin typeface="Arial Narrow" pitchFamily="34" charset="0"/>
                <a:cs typeface="Arial" pitchFamily="34" charset="0"/>
              </a:rPr>
              <a:t>AVA 1,1, </a:t>
            </a:r>
            <a:r>
              <a:rPr lang="cs-CZ" sz="1800" dirty="0" err="1">
                <a:latin typeface="Arial Narrow" pitchFamily="34" charset="0"/>
                <a:cs typeface="Arial" pitchFamily="34" charset="0"/>
              </a:rPr>
              <a:t>Gstř</a:t>
            </a:r>
            <a:r>
              <a:rPr lang="cs-CZ" sz="1800" dirty="0">
                <a:latin typeface="Arial Narrow" pitchFamily="34" charset="0"/>
                <a:cs typeface="Arial" pitchFamily="34" charset="0"/>
              </a:rPr>
              <a:t>. 26	EF LK 45%	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5" name="Ia4ch a Ao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714876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sax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786064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I4ch.avi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9" y="4819650"/>
            <a:ext cx="3000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Isax.avi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000376"/>
            <a:ext cx="3008312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IIa4ch.avi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4857750"/>
            <a:ext cx="29448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IIsax.avi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6" y="2857500"/>
            <a:ext cx="29448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plax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071564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IIplax.avi">
            <a:hlinkClick r:id="" action="ppaction://media"/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068389"/>
            <a:ext cx="2928938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Iplax.avi">
            <a:hlinkClick r:id="" action="ppaction://media"/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link="rId17"/>
              </p:ext>
            </p:ext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9" y="1071563"/>
            <a:ext cx="3000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VÃ½sledek obrÃ¡zku pro CKTCH logo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1183417" y="6456926"/>
            <a:ext cx="1008583" cy="40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 descr="FN Brno krivky _ rgb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1280961" y="5559396"/>
            <a:ext cx="812426" cy="81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47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9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>
                <p:cTn id="2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>
                <p:cTn id="3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>
                <p:cTn id="3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>
                <p:cTn id="3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514905" y="1670434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30341"/>
            <a:ext cx="10515600" cy="1325563"/>
          </a:xfrm>
        </p:spPr>
        <p:txBody>
          <a:bodyPr/>
          <a:lstStyle/>
          <a:p>
            <a:r>
              <a:rPr lang="cs-CZ" dirty="0"/>
              <a:t>23 let, 1. </a:t>
            </a:r>
            <a:r>
              <a:rPr lang="cs-CZ" dirty="0" err="1"/>
              <a:t>těhot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95222"/>
            <a:ext cx="11119338" cy="4351338"/>
          </a:xfrm>
        </p:spPr>
        <p:txBody>
          <a:bodyPr>
            <a:normAutofit/>
          </a:bodyPr>
          <a:lstStyle/>
          <a:p>
            <a:r>
              <a:rPr lang="cs-CZ" sz="2000" dirty="0" err="1"/>
              <a:t>asymptom</a:t>
            </a:r>
            <a:r>
              <a:rPr lang="cs-CZ" sz="2000" dirty="0"/>
              <a:t>., porod v 38.týdnu SC pro cholestázu</a:t>
            </a:r>
          </a:p>
          <a:p>
            <a:r>
              <a:rPr lang="cs-CZ" sz="2000" dirty="0" err="1"/>
              <a:t>NTproBNP</a:t>
            </a:r>
            <a:r>
              <a:rPr lang="cs-CZ" sz="2000" dirty="0"/>
              <a:t>  76…198…162 </a:t>
            </a:r>
            <a:r>
              <a:rPr lang="cs-CZ" sz="2000" dirty="0" err="1"/>
              <a:t>ng</a:t>
            </a:r>
            <a:r>
              <a:rPr lang="cs-CZ" sz="2000" dirty="0"/>
              <a:t>/l</a:t>
            </a:r>
          </a:p>
          <a:p>
            <a:r>
              <a:rPr lang="cs-CZ" sz="2000" dirty="0"/>
              <a:t>31. týden:  </a:t>
            </a:r>
            <a:r>
              <a:rPr lang="cs-CZ" sz="2000" b="1" dirty="0" err="1"/>
              <a:t>Ao</a:t>
            </a:r>
            <a:r>
              <a:rPr lang="cs-CZ" sz="2000" b="1" dirty="0"/>
              <a:t> vel.6 m/s, G 146/90 </a:t>
            </a:r>
            <a:r>
              <a:rPr lang="cs-CZ" sz="2000" b="1" dirty="0" err="1"/>
              <a:t>mmHg</a:t>
            </a:r>
            <a:r>
              <a:rPr lang="cs-CZ" sz="2000" dirty="0"/>
              <a:t>, AVA 0,8 cm</a:t>
            </a:r>
            <a:r>
              <a:rPr lang="cs-CZ" sz="2000" baseline="30000" dirty="0"/>
              <a:t>2</a:t>
            </a:r>
            <a:r>
              <a:rPr lang="cs-CZ" sz="2000" dirty="0"/>
              <a:t>, </a:t>
            </a:r>
            <a:r>
              <a:rPr lang="cs-CZ" sz="2000" dirty="0" err="1"/>
              <a:t>AVAi</a:t>
            </a:r>
            <a:r>
              <a:rPr lang="cs-CZ" sz="2000" dirty="0"/>
              <a:t> 0,5 cm</a:t>
            </a:r>
            <a:r>
              <a:rPr lang="cs-CZ" sz="2000" baseline="30000" dirty="0"/>
              <a:t>2</a:t>
            </a:r>
            <a:r>
              <a:rPr lang="cs-CZ" sz="2000" dirty="0"/>
              <a:t>/m</a:t>
            </a:r>
            <a:r>
              <a:rPr lang="cs-CZ" sz="2000" baseline="30000" dirty="0"/>
              <a:t>2</a:t>
            </a:r>
            <a:r>
              <a:rPr lang="cs-CZ" sz="2000" dirty="0"/>
              <a:t>,                    </a:t>
            </a:r>
          </a:p>
          <a:p>
            <a:pPr marL="0" indent="0">
              <a:buNone/>
            </a:pPr>
            <a:r>
              <a:rPr lang="cs-CZ" sz="1600" dirty="0"/>
              <a:t>	          </a:t>
            </a:r>
            <a:r>
              <a:rPr lang="cs-CZ" sz="2000" dirty="0"/>
              <a:t>LK 48/28 mm, stěny 13mm, EF LK 66%, CO 9 l/min. 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endParaRPr lang="cs-CZ" sz="2000" dirty="0"/>
          </a:p>
        </p:txBody>
      </p:sp>
      <p:pic>
        <p:nvPicPr>
          <p:cNvPr id="4" name="benesovas BA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47530" y="2951495"/>
            <a:ext cx="5577150" cy="3788253"/>
          </a:xfrm>
          <a:prstGeom prst="rect">
            <a:avLst/>
          </a:prstGeom>
        </p:spPr>
      </p:pic>
      <p:pic>
        <p:nvPicPr>
          <p:cNvPr id="5" name="benesovas plax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9147" y="2943611"/>
            <a:ext cx="5588758" cy="37961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584" y="96253"/>
            <a:ext cx="6140296" cy="4190076"/>
          </a:xfrm>
          <a:prstGeom prst="rect">
            <a:avLst/>
          </a:prstGeom>
        </p:spPr>
      </p:pic>
      <p:pic>
        <p:nvPicPr>
          <p:cNvPr id="7" name="Picture 2" descr="VÃ½sledek obrÃ¡zku pro CKTCH 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183417" y="6456926"/>
            <a:ext cx="1008583" cy="40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FN Brno krivky _ rg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280961" y="5559396"/>
            <a:ext cx="812426" cy="81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226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66900" y="35152"/>
            <a:ext cx="252095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SYMPTOMY  ?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DYSFCE  LK   ?</a:t>
            </a:r>
            <a:endParaRPr lang="cs-CZ" sz="14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á"/>
              <a:defRPr/>
            </a:pPr>
            <a:r>
              <a:rPr lang="cs-CZ" sz="1400" dirty="0">
                <a:solidFill>
                  <a:schemeClr val="tx1"/>
                </a:solidFill>
                <a:sym typeface="Wingdings"/>
              </a:rPr>
              <a:t>HYPERTROFIE LK ?</a:t>
            </a:r>
          </a:p>
          <a:p>
            <a:pPr>
              <a:defRPr/>
            </a:pPr>
            <a:r>
              <a:rPr lang="cs-CZ" sz="1400" dirty="0">
                <a:solidFill>
                  <a:schemeClr val="tx1"/>
                </a:solidFill>
                <a:sym typeface="Wingdings"/>
              </a:rPr>
              <a:t>RYCHLÁ PROGRESE ?</a:t>
            </a:r>
          </a:p>
          <a:p>
            <a:pPr>
              <a:defRPr/>
            </a:pPr>
            <a:r>
              <a:rPr lang="cs-CZ" sz="1400" dirty="0">
                <a:solidFill>
                  <a:schemeClr val="tx1"/>
                </a:solidFill>
                <a:sym typeface="Wingdings"/>
              </a:rPr>
              <a:t> DILATACE AO   ?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-4761" y="1835378"/>
            <a:ext cx="2592387" cy="57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ANO </a:t>
            </a:r>
            <a:r>
              <a:rPr lang="cs-CZ" dirty="0">
                <a:solidFill>
                  <a:schemeClr val="tx1"/>
                </a:solidFill>
                <a:sym typeface="Wingdings"/>
              </a:rPr>
              <a:t> řešit vadu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78264" y="1835378"/>
            <a:ext cx="2592387" cy="57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NE</a:t>
            </a:r>
            <a:r>
              <a:rPr lang="cs-CZ" dirty="0">
                <a:solidFill>
                  <a:schemeClr val="tx1"/>
                </a:solidFill>
                <a:sym typeface="Wingdings"/>
              </a:rPr>
              <a:t> ???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15964" y="3418115"/>
            <a:ext cx="2592387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Umělá chlopeň?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812381" y="3459369"/>
            <a:ext cx="2592387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>
                <a:solidFill>
                  <a:schemeClr val="tx1"/>
                </a:solidFill>
              </a:rPr>
              <a:t>Biprotéza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Rossova</a:t>
            </a:r>
            <a:r>
              <a:rPr lang="cs-CZ" dirty="0">
                <a:solidFill>
                  <a:schemeClr val="tx1"/>
                </a:solidFill>
              </a:rPr>
              <a:t> op.?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2300289" y="1330553"/>
            <a:ext cx="719137" cy="5048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667126" y="1330553"/>
            <a:ext cx="792163" cy="5048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2278064" y="2410052"/>
            <a:ext cx="2325687" cy="1008062"/>
          </a:xfrm>
          <a:prstGeom prst="straightConnector1">
            <a:avLst/>
          </a:prstGeom>
          <a:ln w="50800">
            <a:solidFill>
              <a:schemeClr val="bg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502741" y="2120674"/>
            <a:ext cx="1893093" cy="25060"/>
          </a:xfrm>
          <a:prstGeom prst="straightConnector1">
            <a:avLst/>
          </a:prstGeom>
          <a:ln w="50800">
            <a:solidFill>
              <a:schemeClr val="bg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108575" y="2410052"/>
            <a:ext cx="0" cy="1008062"/>
          </a:xfrm>
          <a:prstGeom prst="straightConnector1">
            <a:avLst/>
          </a:prstGeom>
          <a:ln w="50800">
            <a:solidFill>
              <a:schemeClr val="bg1">
                <a:lumMod val="8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1793875" y="2267178"/>
            <a:ext cx="361950" cy="1150937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1793876" y="2267178"/>
            <a:ext cx="2809875" cy="115093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8" name="TextovéPole 15"/>
          <p:cNvSpPr txBox="1">
            <a:spLocks noChangeArrowheads="1"/>
          </p:cNvSpPr>
          <p:nvPr/>
        </p:nvSpPr>
        <p:spPr bwMode="auto">
          <a:xfrm>
            <a:off x="165100" y="35152"/>
            <a:ext cx="162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Před početím: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8427924" y="1832543"/>
            <a:ext cx="2489200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Risknout těhotenství      s nativní chlopní?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1685244" y="4019434"/>
            <a:ext cx="2016125" cy="11525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dirty="0"/>
          </a:p>
          <a:p>
            <a:pPr marL="285750" indent="-285750">
              <a:buFont typeface="Wingdings" pitchFamily="2" charset="2"/>
              <a:buChar char="á"/>
              <a:defRPr/>
            </a:pPr>
            <a:endParaRPr lang="cs-CZ" dirty="0">
              <a:sym typeface="Wingdings"/>
            </a:endParaRPr>
          </a:p>
          <a:p>
            <a:pPr marL="285750" indent="-285750">
              <a:buFont typeface="Wingdings" pitchFamily="2" charset="2"/>
              <a:buChar char="á"/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r>
              <a:rPr lang="cs-CZ" dirty="0">
                <a:solidFill>
                  <a:srgbClr val="008000"/>
                </a:solidFill>
                <a:sym typeface="Wingdings" pitchFamily="2" charset="2"/>
              </a:rPr>
              <a:t> </a:t>
            </a:r>
            <a:r>
              <a:rPr lang="cs-CZ" dirty="0">
                <a:sym typeface="Wingdings"/>
              </a:rPr>
              <a:t>trvalé řešení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  <a:sym typeface="Wingdings" pitchFamily="2" charset="2"/>
              </a:rPr>
              <a:t> </a:t>
            </a:r>
            <a:r>
              <a:rPr lang="cs-CZ" dirty="0" err="1">
                <a:sym typeface="Wingdings"/>
              </a:rPr>
              <a:t>tromboza</a:t>
            </a:r>
            <a:r>
              <a:rPr lang="cs-CZ" dirty="0">
                <a:sym typeface="Wingdings"/>
              </a:rPr>
              <a:t>     </a:t>
            </a:r>
          </a:p>
          <a:p>
            <a:pPr>
              <a:defRPr/>
            </a:pPr>
            <a:r>
              <a:rPr lang="cs-CZ" dirty="0">
                <a:sym typeface="Wingdings"/>
              </a:rPr>
              <a:t>     krvácení  </a:t>
            </a:r>
          </a:p>
          <a:p>
            <a:pPr>
              <a:defRPr/>
            </a:pPr>
            <a:r>
              <a:rPr lang="cs-CZ" dirty="0">
                <a:sym typeface="Wingdings"/>
              </a:rPr>
              <a:t>     teratogenita</a:t>
            </a: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36" name="Obdélník 35"/>
          <p:cNvSpPr/>
          <p:nvPr/>
        </p:nvSpPr>
        <p:spPr>
          <a:xfrm>
            <a:off x="4090196" y="4035633"/>
            <a:ext cx="2195512" cy="863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dirty="0"/>
          </a:p>
          <a:p>
            <a:pPr marL="285750" indent="-285750">
              <a:buFont typeface="Wingdings" pitchFamily="2" charset="2"/>
              <a:buChar char="á"/>
              <a:defRPr/>
            </a:pPr>
            <a:endParaRPr lang="cs-CZ" dirty="0">
              <a:sym typeface="Wingdings"/>
            </a:endParaRPr>
          </a:p>
          <a:p>
            <a:pPr marL="285750" indent="-285750">
              <a:buFont typeface="Wingdings" pitchFamily="2" charset="2"/>
              <a:buChar char="á"/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r>
              <a:rPr lang="cs-CZ" dirty="0">
                <a:solidFill>
                  <a:srgbClr val="008000"/>
                </a:solidFill>
                <a:sym typeface="Wingdings" pitchFamily="2" charset="2"/>
              </a:rPr>
              <a:t></a:t>
            </a:r>
            <a:r>
              <a:rPr lang="cs-CZ" dirty="0">
                <a:sym typeface="Wingdings"/>
              </a:rPr>
              <a:t>bezpečné pro dítě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  <a:sym typeface="Wingdings" pitchFamily="2" charset="2"/>
              </a:rPr>
              <a:t> </a:t>
            </a:r>
            <a:r>
              <a:rPr lang="cs-CZ" dirty="0">
                <a:sym typeface="Wingdings"/>
              </a:rPr>
              <a:t>degenerace</a:t>
            </a: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8796224" y="2425474"/>
            <a:ext cx="2120900" cy="112236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  <a:sym typeface="Wingdings" pitchFamily="2" charset="2"/>
              </a:rPr>
              <a:t> </a:t>
            </a:r>
            <a:r>
              <a:rPr lang="cs-CZ" dirty="0">
                <a:sym typeface="Wingdings"/>
              </a:rPr>
              <a:t>SS v </a:t>
            </a:r>
            <a:r>
              <a:rPr lang="cs-CZ" dirty="0" err="1">
                <a:sym typeface="Wingdings"/>
              </a:rPr>
              <a:t>těhot</a:t>
            </a:r>
            <a:endParaRPr lang="cs-CZ" dirty="0">
              <a:sym typeface="Wingdings"/>
            </a:endParaRPr>
          </a:p>
          <a:p>
            <a:pPr>
              <a:defRPr/>
            </a:pPr>
            <a:r>
              <a:rPr lang="cs-CZ" dirty="0">
                <a:sym typeface="Wingdings"/>
              </a:rPr>
              <a:t>    úmrtí matky</a:t>
            </a:r>
          </a:p>
          <a:p>
            <a:pPr>
              <a:defRPr/>
            </a:pPr>
            <a:r>
              <a:rPr lang="cs-CZ" dirty="0">
                <a:sym typeface="Wingdings"/>
              </a:rPr>
              <a:t>    ztráta těhotenství</a:t>
            </a: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/>
          </a:p>
        </p:txBody>
      </p:sp>
      <p:pic>
        <p:nvPicPr>
          <p:cNvPr id="38" name="Obrázek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" y="4899233"/>
            <a:ext cx="1946745" cy="1946745"/>
          </a:xfrm>
          <a:prstGeom prst="rect">
            <a:avLst/>
          </a:prstGeom>
        </p:spPr>
      </p:pic>
      <p:pic>
        <p:nvPicPr>
          <p:cNvPr id="33" name="Picture 6" descr="Evidence Based Practice on Twitter: &amp;quot;Final wrap up/panel Q&amp;amp;A at the  @RCNResearchSoc International Research Conference bringing to a close 3  fabulous days! #research2019 https://t.co/Iajczbsz2I&amp;quot; /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" y="4730634"/>
            <a:ext cx="2127366" cy="21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Nadpis 1"/>
          <p:cNvSpPr txBox="1">
            <a:spLocks/>
          </p:cNvSpPr>
          <p:nvPr/>
        </p:nvSpPr>
        <p:spPr>
          <a:xfrm>
            <a:off x="5638800" y="-14317"/>
            <a:ext cx="6527007" cy="11118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dirty="0"/>
              <a:t>Významná nativní </a:t>
            </a:r>
            <a:r>
              <a:rPr lang="cs-CZ" sz="4000" dirty="0" err="1"/>
              <a:t>AoS</a:t>
            </a:r>
            <a:r>
              <a:rPr lang="cs-CZ" sz="4000" dirty="0"/>
              <a:t>               a těhotenství</a:t>
            </a:r>
          </a:p>
        </p:txBody>
      </p:sp>
      <p:pic>
        <p:nvPicPr>
          <p:cNvPr id="40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792729" y="223838"/>
            <a:ext cx="1121558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66900" y="35152"/>
            <a:ext cx="252095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SYMPTOMY  ?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DYSFCE  LK   ?</a:t>
            </a:r>
            <a:endParaRPr lang="cs-CZ" sz="14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á"/>
              <a:defRPr/>
            </a:pPr>
            <a:r>
              <a:rPr lang="cs-CZ" sz="1400" dirty="0">
                <a:solidFill>
                  <a:schemeClr val="tx1"/>
                </a:solidFill>
                <a:sym typeface="Wingdings"/>
              </a:rPr>
              <a:t>HYPERTROFIE LK ?</a:t>
            </a:r>
          </a:p>
          <a:p>
            <a:pPr>
              <a:defRPr/>
            </a:pPr>
            <a:r>
              <a:rPr lang="cs-CZ" sz="1400" dirty="0">
                <a:solidFill>
                  <a:schemeClr val="tx1"/>
                </a:solidFill>
                <a:sym typeface="Wingdings"/>
              </a:rPr>
              <a:t>RYCHLÁ PROGRESE ?</a:t>
            </a:r>
          </a:p>
          <a:p>
            <a:pPr>
              <a:defRPr/>
            </a:pPr>
            <a:r>
              <a:rPr lang="cs-CZ" sz="1400" dirty="0">
                <a:solidFill>
                  <a:schemeClr val="tx1"/>
                </a:solidFill>
                <a:sym typeface="Wingdings"/>
              </a:rPr>
              <a:t> DILATACE AO   ?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-4761" y="1835378"/>
            <a:ext cx="2592387" cy="57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ANO </a:t>
            </a:r>
            <a:r>
              <a:rPr lang="cs-CZ" dirty="0">
                <a:solidFill>
                  <a:schemeClr val="tx1"/>
                </a:solidFill>
                <a:sym typeface="Wingdings"/>
              </a:rPr>
              <a:t> řešit vadu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78264" y="1835378"/>
            <a:ext cx="2592387" cy="574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NE</a:t>
            </a:r>
            <a:r>
              <a:rPr lang="cs-CZ" dirty="0">
                <a:solidFill>
                  <a:schemeClr val="tx1"/>
                </a:solidFill>
                <a:sym typeface="Wingdings"/>
              </a:rPr>
              <a:t> ???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15964" y="3418115"/>
            <a:ext cx="2592387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Umělá chlopeň?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812381" y="3459369"/>
            <a:ext cx="2592387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i="1" dirty="0" err="1">
                <a:solidFill>
                  <a:schemeClr val="bg2">
                    <a:lumMod val="50000"/>
                  </a:schemeClr>
                </a:solidFill>
              </a:rPr>
              <a:t>Biprotéza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Rossova</a:t>
            </a:r>
            <a:r>
              <a:rPr lang="cs-CZ" dirty="0">
                <a:solidFill>
                  <a:schemeClr val="tx1"/>
                </a:solidFill>
              </a:rPr>
              <a:t> op.?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2300289" y="1330553"/>
            <a:ext cx="719137" cy="5048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667126" y="1330553"/>
            <a:ext cx="792163" cy="5048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2278064" y="2410052"/>
            <a:ext cx="2325687" cy="100806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502741" y="2120674"/>
            <a:ext cx="1893093" cy="25060"/>
          </a:xfrm>
          <a:prstGeom prst="straightConnector1">
            <a:avLst/>
          </a:prstGeom>
          <a:ln w="508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108575" y="2410052"/>
            <a:ext cx="0" cy="1008062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8" name="TextovéPole 15"/>
          <p:cNvSpPr txBox="1">
            <a:spLocks noChangeArrowheads="1"/>
          </p:cNvSpPr>
          <p:nvPr/>
        </p:nvSpPr>
        <p:spPr bwMode="auto">
          <a:xfrm>
            <a:off x="165100" y="35152"/>
            <a:ext cx="162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Před početím: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8427924" y="1832543"/>
            <a:ext cx="2489200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Risknout těhotenství      s nativní chlopní?</a:t>
            </a:r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5638800" y="-14317"/>
            <a:ext cx="6527007" cy="11118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dirty="0"/>
              <a:t>Významná nativní </a:t>
            </a:r>
            <a:r>
              <a:rPr lang="cs-CZ" sz="4000" dirty="0" err="1"/>
              <a:t>AoS</a:t>
            </a:r>
            <a:r>
              <a:rPr lang="cs-CZ" sz="4000" dirty="0"/>
              <a:t>               a těhotenství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9284041" y="4763972"/>
            <a:ext cx="720725" cy="57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ANO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640169" y="3819670"/>
            <a:ext cx="2592387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klid, kontroly a 1 M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6507502" y="4730634"/>
            <a:ext cx="2489200" cy="576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 err="1">
                <a:solidFill>
                  <a:schemeClr val="tx1"/>
                </a:solidFill>
              </a:rPr>
              <a:t>Srd</a:t>
            </a:r>
            <a:r>
              <a:rPr lang="cs-CZ" dirty="0">
                <a:solidFill>
                  <a:schemeClr val="tx1"/>
                </a:solidFill>
              </a:rPr>
              <a:t>. selhání? 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Dilatace/</a:t>
            </a:r>
            <a:r>
              <a:rPr lang="cs-CZ" dirty="0" err="1">
                <a:solidFill>
                  <a:schemeClr val="tx1"/>
                </a:solidFill>
              </a:rPr>
              <a:t>dysfce</a:t>
            </a:r>
            <a:r>
              <a:rPr lang="cs-CZ" dirty="0">
                <a:solidFill>
                  <a:schemeClr val="tx1"/>
                </a:solidFill>
              </a:rPr>
              <a:t> LK?</a:t>
            </a:r>
          </a:p>
        </p:txBody>
      </p:sp>
      <p:cxnSp>
        <p:nvCxnSpPr>
          <p:cNvPr id="24" name="Přímá spojnice se šipkou 23"/>
          <p:cNvCxnSpPr/>
          <p:nvPr/>
        </p:nvCxnSpPr>
        <p:spPr>
          <a:xfrm flipH="1">
            <a:off x="6783727" y="4429010"/>
            <a:ext cx="0" cy="3333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6783727" y="5330709"/>
            <a:ext cx="0" cy="4492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6510678" y="5779972"/>
            <a:ext cx="3040063" cy="57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NE</a:t>
            </a:r>
            <a:r>
              <a:rPr lang="cs-CZ" dirty="0">
                <a:solidFill>
                  <a:schemeClr val="tx1"/>
                </a:solidFill>
                <a:sym typeface="Wingdings"/>
              </a:rPr>
              <a:t> porod v termínu           (lze zvažovat SC)</a:t>
            </a:r>
          </a:p>
          <a:p>
            <a:pPr algn="ctr">
              <a:defRPr/>
            </a:pPr>
            <a:endParaRPr lang="cs-CZ" dirty="0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8984002" y="5017971"/>
            <a:ext cx="300038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10520702" y="5470409"/>
            <a:ext cx="1944688" cy="576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plod </a:t>
            </a:r>
            <a:r>
              <a:rPr lang="cs-CZ" dirty="0" err="1">
                <a:solidFill>
                  <a:schemeClr val="tx1"/>
                </a:solidFill>
              </a:rPr>
              <a:t>vitální</a:t>
            </a:r>
            <a:r>
              <a:rPr lang="cs-CZ" dirty="0" err="1">
                <a:solidFill>
                  <a:schemeClr val="tx1"/>
                </a:solidFill>
                <a:sym typeface="Wingdings"/>
              </a:rPr>
              <a:t></a:t>
            </a:r>
            <a:r>
              <a:rPr lang="cs-CZ" dirty="0" err="1">
                <a:solidFill>
                  <a:schemeClr val="tx1"/>
                </a:solidFill>
              </a:rPr>
              <a:t>SC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10520702" y="4186122"/>
            <a:ext cx="1944688" cy="57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plod nevitální</a:t>
            </a:r>
            <a:r>
              <a:rPr lang="cs-CZ" dirty="0">
                <a:solidFill>
                  <a:schemeClr val="tx1"/>
                </a:solidFill>
                <a:sym typeface="Wingdings"/>
              </a:rPr>
              <a:t></a:t>
            </a:r>
          </a:p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sym typeface="Wingdings"/>
              </a:rPr>
              <a:t>balón, </a:t>
            </a:r>
            <a:r>
              <a:rPr lang="cs-CZ" i="1" dirty="0">
                <a:solidFill>
                  <a:schemeClr val="tx1"/>
                </a:solidFill>
                <a:sym typeface="Wingdings"/>
              </a:rPr>
              <a:t>chirurg.</a:t>
            </a:r>
            <a:r>
              <a:rPr lang="cs-CZ" i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0" name="Přímá spojnice se šipkou 29"/>
          <p:cNvCxnSpPr/>
          <p:nvPr/>
        </p:nvCxnSpPr>
        <p:spPr>
          <a:xfrm flipV="1">
            <a:off x="10012703" y="4595697"/>
            <a:ext cx="517525" cy="5445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10004766" y="5140209"/>
            <a:ext cx="515937" cy="5127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 flipV="1">
            <a:off x="9095128" y="4094047"/>
            <a:ext cx="1425575" cy="920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4090196" y="3994378"/>
            <a:ext cx="2195512" cy="21778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dirty="0"/>
          </a:p>
          <a:p>
            <a:pPr marL="285750" indent="-285750">
              <a:buFont typeface="Wingdings" pitchFamily="2" charset="2"/>
              <a:buChar char="á"/>
              <a:defRPr/>
            </a:pPr>
            <a:endParaRPr lang="cs-CZ" dirty="0">
              <a:sym typeface="Wingdings"/>
            </a:endParaRPr>
          </a:p>
          <a:p>
            <a:pPr marL="285750" indent="-285750">
              <a:buFont typeface="Wingdings" pitchFamily="2" charset="2"/>
              <a:buChar char="á"/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r>
              <a:rPr lang="cs-CZ" dirty="0">
                <a:solidFill>
                  <a:srgbClr val="008000"/>
                </a:solidFill>
                <a:sym typeface="Wingdings" pitchFamily="2" charset="2"/>
              </a:rPr>
              <a:t></a:t>
            </a:r>
            <a:r>
              <a:rPr lang="cs-CZ" dirty="0">
                <a:solidFill>
                  <a:schemeClr val="tx1"/>
                </a:solidFill>
                <a:sym typeface="Wingdings"/>
              </a:rPr>
              <a:t>bezpečné pro dítě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  <a:sym typeface="Wingdings" pitchFamily="2" charset="2"/>
              </a:rPr>
              <a:t> 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  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degenerace</a:t>
            </a:r>
          </a:p>
          <a:p>
            <a:pPr>
              <a:defRPr/>
            </a:pPr>
            <a:r>
              <a:rPr lang="cs-CZ" i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     brzká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 </a:t>
            </a:r>
            <a:r>
              <a:rPr lang="cs-CZ" dirty="0" err="1">
                <a:solidFill>
                  <a:schemeClr val="tx1"/>
                </a:solidFill>
                <a:sym typeface="Wingdings"/>
              </a:rPr>
              <a:t>reoperace</a:t>
            </a:r>
            <a:r>
              <a:rPr lang="cs-CZ" dirty="0">
                <a:solidFill>
                  <a:schemeClr val="tx1"/>
                </a:solidFill>
                <a:sym typeface="Wingdings"/>
              </a:rPr>
              <a:t> 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  <a:sym typeface="Wingdings"/>
              </a:rPr>
              <a:t>     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jistá (mortalita)</a:t>
            </a:r>
          </a:p>
          <a:p>
            <a:pPr>
              <a:defRPr/>
            </a:pPr>
            <a:r>
              <a:rPr lang="cs-CZ" i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     možná akcelerace </a:t>
            </a:r>
          </a:p>
          <a:p>
            <a:pPr>
              <a:defRPr/>
            </a:pPr>
            <a:r>
              <a:rPr lang="cs-CZ" i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     degenerace v </a:t>
            </a:r>
            <a:r>
              <a:rPr lang="cs-CZ" i="1" dirty="0" err="1">
                <a:solidFill>
                  <a:schemeClr val="bg2">
                    <a:lumMod val="50000"/>
                  </a:schemeClr>
                </a:solidFill>
                <a:sym typeface="Wingdings"/>
              </a:rPr>
              <a:t>grav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.          </a:t>
            </a:r>
          </a:p>
          <a:p>
            <a:pPr>
              <a:defRPr/>
            </a:pPr>
            <a:r>
              <a:rPr lang="cs-CZ" i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    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 </a:t>
            </a:r>
            <a:r>
              <a:rPr lang="cs-CZ" i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mateřská   </a:t>
            </a:r>
          </a:p>
          <a:p>
            <a:pPr>
              <a:defRPr/>
            </a:pPr>
            <a:r>
              <a:rPr lang="cs-CZ" i="1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        mortalita</a:t>
            </a: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/>
          </a:p>
        </p:txBody>
      </p:sp>
      <p:pic>
        <p:nvPicPr>
          <p:cNvPr id="33" name="Picture 6" descr="Evidence Based Practice on Twitter: &amp;quot;Final wrap up/panel Q&amp;amp;A at the  @RCNResearchSoc International Research Conference bringing to a close 3  fabulous days! #research2019 https://t.co/Iajczbsz2I&amp;quot;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" y="4730634"/>
            <a:ext cx="2127366" cy="21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1786731" y="4019434"/>
            <a:ext cx="2016125" cy="2027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dirty="0"/>
          </a:p>
          <a:p>
            <a:pPr marL="285750" indent="-285750">
              <a:buFont typeface="Wingdings" pitchFamily="2" charset="2"/>
              <a:buChar char="á"/>
              <a:defRPr/>
            </a:pPr>
            <a:endParaRPr lang="cs-CZ" dirty="0">
              <a:sym typeface="Wingdings"/>
            </a:endParaRPr>
          </a:p>
          <a:p>
            <a:pPr marL="285750" indent="-285750">
              <a:buFont typeface="Wingdings" pitchFamily="2" charset="2"/>
              <a:buChar char="á"/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r>
              <a:rPr lang="cs-CZ" dirty="0">
                <a:solidFill>
                  <a:srgbClr val="008000"/>
                </a:solidFill>
                <a:sym typeface="Wingdings" pitchFamily="2" charset="2"/>
              </a:rPr>
              <a:t> </a:t>
            </a:r>
            <a:r>
              <a:rPr lang="cs-CZ" dirty="0">
                <a:solidFill>
                  <a:schemeClr val="tx1"/>
                </a:solidFill>
                <a:sym typeface="Wingdings"/>
              </a:rPr>
              <a:t>trvalé řešení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cs-CZ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cs-CZ" dirty="0" err="1">
                <a:solidFill>
                  <a:schemeClr val="tx1"/>
                </a:solidFill>
                <a:sym typeface="Wingdings"/>
              </a:rPr>
              <a:t>tromboza</a:t>
            </a:r>
            <a:r>
              <a:rPr lang="cs-CZ" dirty="0">
                <a:solidFill>
                  <a:schemeClr val="tx1"/>
                </a:solidFill>
                <a:sym typeface="Wingdings"/>
              </a:rPr>
              <a:t>     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  <a:sym typeface="Wingdings"/>
              </a:rPr>
              <a:t>     krvácení  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  <a:sym typeface="Wingdings"/>
              </a:rPr>
              <a:t>     teratogenita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  <a:sym typeface="Wingdings"/>
              </a:rPr>
              <a:t>    </a:t>
            </a:r>
            <a:r>
              <a:rPr lang="cs-CZ" dirty="0">
                <a:solidFill>
                  <a:schemeClr val="tx1"/>
                </a:solidFill>
                <a:sym typeface="Wingdings" pitchFamily="2" charset="2"/>
              </a:rPr>
              <a:t>ztráta </a:t>
            </a:r>
            <a:r>
              <a:rPr lang="cs-CZ" dirty="0" err="1">
                <a:solidFill>
                  <a:schemeClr val="tx1"/>
                </a:solidFill>
                <a:sym typeface="Wingdings" pitchFamily="2" charset="2"/>
              </a:rPr>
              <a:t>těhot</a:t>
            </a:r>
            <a:r>
              <a:rPr lang="cs-CZ" dirty="0">
                <a:solidFill>
                  <a:schemeClr val="tx1"/>
                </a:solidFill>
                <a:sym typeface="Wingdings" pitchFamily="2" charset="2"/>
              </a:rPr>
              <a:t>.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  <a:sym typeface="Wingdings" pitchFamily="2" charset="2"/>
              </a:rPr>
              <a:t>      mateřská   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  <a:sym typeface="Wingdings" pitchFamily="2" charset="2"/>
              </a:rPr>
              <a:t>             mortalita</a:t>
            </a:r>
            <a:endParaRPr lang="cs-CZ" dirty="0">
              <a:solidFill>
                <a:schemeClr val="tx1"/>
              </a:solidFill>
              <a:sym typeface="Wingdings"/>
            </a:endParaRP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39" name="Obdélník 38"/>
          <p:cNvSpPr/>
          <p:nvPr/>
        </p:nvSpPr>
        <p:spPr>
          <a:xfrm>
            <a:off x="10149682" y="2362535"/>
            <a:ext cx="2016125" cy="1618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dirty="0"/>
          </a:p>
          <a:p>
            <a:pPr marL="285750" indent="-285750">
              <a:buFont typeface="Wingdings" pitchFamily="2" charset="2"/>
              <a:buChar char="á"/>
              <a:defRPr/>
            </a:pPr>
            <a:endParaRPr lang="cs-CZ" dirty="0">
              <a:sym typeface="Wingdings"/>
            </a:endParaRPr>
          </a:p>
          <a:p>
            <a:pPr marL="285750" indent="-285750">
              <a:buFont typeface="Wingdings" pitchFamily="2" charset="2"/>
              <a:buChar char="á"/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r>
              <a:rPr lang="cs-CZ" dirty="0">
                <a:solidFill>
                  <a:srgbClr val="008000"/>
                </a:solidFill>
                <a:sym typeface="Wingdings" pitchFamily="2" charset="2"/>
              </a:rPr>
              <a:t> </a:t>
            </a:r>
            <a:r>
              <a:rPr lang="cs-CZ" dirty="0">
                <a:solidFill>
                  <a:schemeClr val="tx1"/>
                </a:solidFill>
                <a:sym typeface="Wingdings"/>
              </a:rPr>
              <a:t>0% mortalita  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  <a:sym typeface="Wingdings"/>
              </a:rPr>
              <a:t>     matek i plodů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cs-CZ" dirty="0">
                <a:solidFill>
                  <a:schemeClr val="tx1"/>
                </a:solidFill>
                <a:sym typeface="Wingdings" pitchFamily="2" charset="2"/>
              </a:rPr>
              <a:t> morbidita matek   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  <a:sym typeface="Wingdings" pitchFamily="2" charset="2"/>
              </a:rPr>
              <a:t>     (6,7% selhání   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  <a:sym typeface="Wingdings" pitchFamily="2" charset="2"/>
              </a:rPr>
              <a:t>     </a:t>
            </a:r>
            <a:r>
              <a:rPr lang="cs-CZ" dirty="0" err="1">
                <a:solidFill>
                  <a:schemeClr val="tx1"/>
                </a:solidFill>
                <a:sym typeface="Wingdings" pitchFamily="2" charset="2"/>
              </a:rPr>
              <a:t>asymptom</a:t>
            </a:r>
            <a:r>
              <a:rPr lang="cs-CZ" dirty="0">
                <a:solidFill>
                  <a:schemeClr val="tx1"/>
                </a:solidFill>
                <a:sym typeface="Wingdings" pitchFamily="2" charset="2"/>
              </a:rPr>
              <a:t>.)</a:t>
            </a:r>
            <a:r>
              <a:rPr lang="cs-CZ" dirty="0">
                <a:solidFill>
                  <a:schemeClr val="tx1"/>
                </a:solidFill>
                <a:sym typeface="Wingdings"/>
              </a:rPr>
              <a:t>    </a:t>
            </a:r>
          </a:p>
          <a:p>
            <a:pPr>
              <a:defRPr/>
            </a:pPr>
            <a:r>
              <a:rPr lang="cs-CZ" dirty="0">
                <a:solidFill>
                  <a:schemeClr val="tx1"/>
                </a:solidFill>
                <a:sym typeface="Wingdings"/>
              </a:rPr>
              <a:t>     nezralost dětí</a:t>
            </a: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/>
          </a:p>
        </p:txBody>
      </p:sp>
      <p:cxnSp>
        <p:nvCxnSpPr>
          <p:cNvPr id="40" name="Přímá spojnice se šipkou 39"/>
          <p:cNvCxnSpPr/>
          <p:nvPr/>
        </p:nvCxnSpPr>
        <p:spPr>
          <a:xfrm flipH="1">
            <a:off x="7597380" y="2480435"/>
            <a:ext cx="1536641" cy="123951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1793875" y="2267178"/>
            <a:ext cx="361950" cy="1150937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>
            <a:off x="1793876" y="2267178"/>
            <a:ext cx="3462325" cy="136484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792729" y="223838"/>
            <a:ext cx="1121558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28" grpId="0" animBg="1"/>
      <p:bldP spid="29" grpId="0" animBg="1"/>
      <p:bldP spid="36" grpId="0" animBg="1"/>
      <p:bldP spid="34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5847" y="1581150"/>
            <a:ext cx="11706152" cy="4999492"/>
          </a:xfrm>
        </p:spPr>
        <p:txBody>
          <a:bodyPr>
            <a:normAutofit/>
          </a:bodyPr>
          <a:lstStyle/>
          <a:p>
            <a:r>
              <a:rPr lang="cs-CZ" dirty="0"/>
              <a:t>U </a:t>
            </a:r>
            <a:r>
              <a:rPr lang="cs-CZ" i="1" dirty="0"/>
              <a:t>symptom. </a:t>
            </a:r>
            <a:r>
              <a:rPr lang="cs-CZ" i="1" dirty="0" err="1"/>
              <a:t>význ</a:t>
            </a:r>
            <a:r>
              <a:rPr lang="cs-CZ" i="1" dirty="0"/>
              <a:t>. </a:t>
            </a:r>
            <a:r>
              <a:rPr lang="cs-CZ" i="1" dirty="0" err="1"/>
              <a:t>AoS</a:t>
            </a:r>
            <a:r>
              <a:rPr lang="cs-CZ" dirty="0"/>
              <a:t>,  </a:t>
            </a:r>
            <a:r>
              <a:rPr lang="cs-CZ" i="1" dirty="0" err="1"/>
              <a:t>význ</a:t>
            </a:r>
            <a:r>
              <a:rPr lang="cs-CZ" i="1" dirty="0"/>
              <a:t>. </a:t>
            </a:r>
            <a:r>
              <a:rPr lang="cs-CZ" i="1" dirty="0" err="1"/>
              <a:t>MiS</a:t>
            </a:r>
            <a:r>
              <a:rPr lang="cs-CZ" dirty="0"/>
              <a:t>,  </a:t>
            </a:r>
            <a:r>
              <a:rPr lang="cs-CZ" i="1" dirty="0"/>
              <a:t>dilatace </a:t>
            </a:r>
            <a:r>
              <a:rPr lang="cs-CZ" i="1" dirty="0" err="1"/>
              <a:t>Ao</a:t>
            </a:r>
            <a:r>
              <a:rPr lang="cs-CZ" i="1" dirty="0"/>
              <a:t> nad 50 mm (</a:t>
            </a:r>
            <a:r>
              <a:rPr lang="cs-CZ" i="1" dirty="0" err="1"/>
              <a:t>bikuspidní</a:t>
            </a:r>
            <a:r>
              <a:rPr lang="cs-CZ" i="1" dirty="0"/>
              <a:t>) </a:t>
            </a:r>
            <a:r>
              <a:rPr lang="cs-CZ" dirty="0"/>
              <a:t>nedoporučujeme graviditu před řešením vady (</a:t>
            </a:r>
            <a:r>
              <a:rPr lang="cs-CZ" i="1" dirty="0" err="1"/>
              <a:t>mWHO</a:t>
            </a:r>
            <a:r>
              <a:rPr lang="cs-CZ" i="1" dirty="0"/>
              <a:t> IV</a:t>
            </a:r>
            <a:r>
              <a:rPr lang="cs-CZ" dirty="0"/>
              <a:t>)</a:t>
            </a:r>
          </a:p>
          <a:p>
            <a:r>
              <a:rPr lang="cs-CZ" i="1" dirty="0"/>
              <a:t>Mechanická chlopeň</a:t>
            </a:r>
            <a:r>
              <a:rPr lang="cs-CZ" dirty="0"/>
              <a:t>, </a:t>
            </a:r>
            <a:r>
              <a:rPr lang="cs-CZ" i="1" dirty="0" err="1"/>
              <a:t>asymptom</a:t>
            </a:r>
            <a:r>
              <a:rPr lang="cs-CZ" i="1" dirty="0"/>
              <a:t>. </a:t>
            </a:r>
            <a:r>
              <a:rPr lang="cs-CZ" i="1" dirty="0" err="1"/>
              <a:t>význ</a:t>
            </a:r>
            <a:r>
              <a:rPr lang="cs-CZ" i="1" dirty="0"/>
              <a:t>. </a:t>
            </a:r>
            <a:r>
              <a:rPr lang="cs-CZ" i="1" dirty="0" err="1"/>
              <a:t>AoS</a:t>
            </a:r>
            <a:r>
              <a:rPr lang="cs-CZ" i="1" dirty="0"/>
              <a:t> </a:t>
            </a:r>
            <a:r>
              <a:rPr lang="cs-CZ" dirty="0"/>
              <a:t>a </a:t>
            </a:r>
            <a:r>
              <a:rPr lang="cs-CZ" i="1" dirty="0"/>
              <a:t>středně </a:t>
            </a:r>
            <a:r>
              <a:rPr lang="cs-CZ" i="1" dirty="0" err="1"/>
              <a:t>význ</a:t>
            </a:r>
            <a:r>
              <a:rPr lang="cs-CZ" i="1" dirty="0"/>
              <a:t>. </a:t>
            </a:r>
            <a:r>
              <a:rPr lang="cs-CZ" i="1" dirty="0" err="1"/>
              <a:t>MiS</a:t>
            </a:r>
            <a:r>
              <a:rPr lang="cs-CZ" i="1" dirty="0"/>
              <a:t> </a:t>
            </a:r>
            <a:r>
              <a:rPr lang="cs-CZ" dirty="0"/>
              <a:t>představuje vysoké riziko pro graviditu (</a:t>
            </a:r>
            <a:r>
              <a:rPr lang="cs-CZ" i="1" dirty="0" err="1"/>
              <a:t>mWHO</a:t>
            </a:r>
            <a:r>
              <a:rPr lang="cs-CZ" i="1" dirty="0"/>
              <a:t> III</a:t>
            </a:r>
            <a:r>
              <a:rPr lang="cs-CZ" dirty="0"/>
              <a:t>)</a:t>
            </a:r>
          </a:p>
          <a:p>
            <a:r>
              <a:rPr lang="cs-CZ" dirty="0"/>
              <a:t>Klíčové je přesné </a:t>
            </a:r>
            <a:r>
              <a:rPr lang="cs-CZ" dirty="0" err="1"/>
              <a:t>prekoncepční</a:t>
            </a:r>
            <a:r>
              <a:rPr lang="cs-CZ" dirty="0"/>
              <a:t> zhodnocení, poučení ženy (rodiny) o rizicích pro matku a dítě a individuálně s ohledem na její </a:t>
            </a:r>
            <a:r>
              <a:rPr lang="cs-CZ" dirty="0" err="1"/>
              <a:t>hemodynamiku</a:t>
            </a:r>
            <a:r>
              <a:rPr lang="cs-CZ" dirty="0"/>
              <a:t> i preference vybrat vhodný režim pro sledování</a:t>
            </a:r>
          </a:p>
          <a:p>
            <a:r>
              <a:rPr lang="cs-CZ" dirty="0"/>
              <a:t>U mechanických chlopní je zásadním udržením adekvátní </a:t>
            </a:r>
            <a:r>
              <a:rPr lang="cs-CZ" dirty="0" err="1"/>
              <a:t>antikoagulace</a:t>
            </a:r>
            <a:r>
              <a:rPr lang="cs-CZ" dirty="0"/>
              <a:t>,  nejlépe </a:t>
            </a:r>
            <a:r>
              <a:rPr lang="cs-CZ" dirty="0" err="1"/>
              <a:t>warfarinem</a:t>
            </a:r>
            <a:r>
              <a:rPr lang="cs-CZ" dirty="0"/>
              <a:t>, i tak je riziko komplikací vysoké  </a:t>
            </a:r>
          </a:p>
          <a:p>
            <a:r>
              <a:rPr lang="cs-CZ" dirty="0"/>
              <a:t>Pečlivě </a:t>
            </a:r>
            <a:r>
              <a:rPr lang="cs-CZ" dirty="0" err="1"/>
              <a:t>prekoncepčně</a:t>
            </a:r>
            <a:r>
              <a:rPr lang="cs-CZ" dirty="0"/>
              <a:t> zhodnocená a v graviditě sledovaná </a:t>
            </a:r>
            <a:r>
              <a:rPr lang="cs-CZ" dirty="0" err="1"/>
              <a:t>asymptom</a:t>
            </a:r>
            <a:r>
              <a:rPr lang="cs-CZ" dirty="0"/>
              <a:t>. </a:t>
            </a:r>
            <a:r>
              <a:rPr lang="cs-CZ" dirty="0" err="1"/>
              <a:t>význ</a:t>
            </a:r>
            <a:r>
              <a:rPr lang="cs-CZ" dirty="0"/>
              <a:t>. </a:t>
            </a:r>
            <a:r>
              <a:rPr lang="cs-CZ" dirty="0" err="1"/>
              <a:t>AoS</a:t>
            </a:r>
            <a:r>
              <a:rPr lang="cs-CZ" dirty="0"/>
              <a:t> zdá se přináší přijatelné riziko </a:t>
            </a:r>
          </a:p>
          <a:p>
            <a:pPr lvl="1"/>
            <a:endParaRPr lang="cs-CZ" b="1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85847" y="228600"/>
            <a:ext cx="10515600" cy="11118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3067550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783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1" y="115888"/>
            <a:ext cx="9572625" cy="792162"/>
          </a:xfrm>
          <a:solidFill>
            <a:srgbClr val="C00000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cs-CZ" altLang="cs-CZ" sz="3800" dirty="0"/>
              <a:t>Umělá chlopeň –problém </a:t>
            </a:r>
            <a:r>
              <a:rPr lang="cs-CZ" altLang="cs-CZ" sz="3800" dirty="0" err="1"/>
              <a:t>antikoagulace</a:t>
            </a:r>
            <a:endParaRPr lang="cs-CZ" alt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341438"/>
            <a:ext cx="9251950" cy="5016500"/>
          </a:xfrm>
        </p:spPr>
        <p:txBody>
          <a:bodyPr>
            <a:normAutofit lnSpcReduction="10000"/>
          </a:bodyPr>
          <a:lstStyle/>
          <a:p>
            <a:pPr marL="411480">
              <a:buFont typeface="Wingdings"/>
              <a:buChar char=""/>
              <a:defRPr/>
            </a:pPr>
            <a:r>
              <a:rPr lang="cs-CZ" dirty="0"/>
              <a:t>Riziko pro matku   	</a:t>
            </a:r>
            <a:r>
              <a:rPr lang="cs-CZ" dirty="0">
                <a:sym typeface="Wingdings 2"/>
              </a:rPr>
              <a:t> </a:t>
            </a:r>
            <a:r>
              <a:rPr lang="cs-CZ" sz="2400" dirty="0">
                <a:solidFill>
                  <a:srgbClr val="FFFF00"/>
                </a:solidFill>
                <a:sym typeface="Wingdings 2"/>
              </a:rPr>
              <a:t>2</a:t>
            </a:r>
            <a:r>
              <a:rPr lang="cs-CZ" sz="2400" dirty="0">
                <a:sym typeface="Wingdings 2"/>
              </a:rPr>
              <a:t>% (W)/</a:t>
            </a:r>
            <a:r>
              <a:rPr lang="cs-CZ" sz="2400" dirty="0">
                <a:solidFill>
                  <a:srgbClr val="FFFF00"/>
                </a:solidFill>
              </a:rPr>
              <a:t>4</a:t>
            </a:r>
            <a:r>
              <a:rPr lang="cs-CZ" sz="2400" dirty="0"/>
              <a:t>%(UFH+W)/ </a:t>
            </a:r>
            <a:r>
              <a:rPr lang="cs-CZ" sz="2400" dirty="0">
                <a:solidFill>
                  <a:srgbClr val="FFFF00"/>
                </a:solidFill>
              </a:rPr>
              <a:t>15</a:t>
            </a:r>
            <a:r>
              <a:rPr lang="cs-CZ" sz="2400" dirty="0"/>
              <a:t>% (UFH) </a:t>
            </a:r>
            <a:r>
              <a:rPr lang="cs-CZ" sz="1800" dirty="0">
                <a:latin typeface="Calibri"/>
              </a:rPr>
              <a:t>↑u Mi protéz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dirty="0">
                <a:latin typeface="Calibri"/>
              </a:rPr>
              <a:t>TEN u W</a:t>
            </a:r>
            <a:r>
              <a:rPr lang="cs-CZ" sz="2800" dirty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cs-CZ" sz="3600" dirty="0">
                <a:solidFill>
                  <a:srgbClr val="008000"/>
                </a:solidFill>
                <a:sym typeface="Wingdings" pitchFamily="2" charset="2"/>
              </a:rPr>
              <a:t></a:t>
            </a:r>
            <a:r>
              <a:rPr lang="cs-CZ" sz="2800" dirty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cs-CZ" dirty="0">
                <a:latin typeface="Calibri"/>
              </a:rPr>
              <a:t>		3,9%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dirty="0">
                <a:latin typeface="Calibri"/>
              </a:rPr>
              <a:t>TEN u LMWH</a:t>
            </a:r>
            <a:r>
              <a:rPr lang="cs-CZ" sz="2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sz="3600" dirty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cs-CZ" sz="3600" dirty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cs-CZ" sz="2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dirty="0">
                <a:latin typeface="Calibri"/>
              </a:rPr>
              <a:t>	12,4%    </a:t>
            </a:r>
            <a:r>
              <a:rPr lang="cs-CZ" sz="1800" dirty="0">
                <a:latin typeface="Calibri"/>
              </a:rPr>
              <a:t>(adekvátní dávky a </a:t>
            </a:r>
            <a:r>
              <a:rPr lang="cs-CZ" sz="1800" dirty="0" err="1">
                <a:latin typeface="Calibri"/>
              </a:rPr>
              <a:t>antiXa</a:t>
            </a:r>
            <a:r>
              <a:rPr lang="cs-CZ" sz="1800" dirty="0">
                <a:latin typeface="Calibri"/>
              </a:rPr>
              <a:t> monitoring)					                     (u UFH  33,3%!)</a:t>
            </a:r>
          </a:p>
          <a:p>
            <a:pPr marL="740664" lvl="1">
              <a:buFont typeface="Wingdings"/>
              <a:buChar char=""/>
              <a:defRPr/>
            </a:pPr>
            <a:endParaRPr lang="cs-CZ" dirty="0"/>
          </a:p>
          <a:p>
            <a:pPr marL="411480">
              <a:buFont typeface="Wingdings"/>
              <a:buChar char=""/>
              <a:defRPr/>
            </a:pPr>
            <a:r>
              <a:rPr lang="cs-CZ" dirty="0"/>
              <a:t>Riziko pro plod	</a:t>
            </a:r>
            <a:endParaRPr lang="cs-CZ" dirty="0">
              <a:sym typeface="Wingdings 2"/>
            </a:endParaRPr>
          </a:p>
          <a:p>
            <a:pPr marL="740664" lvl="1">
              <a:buFont typeface="Wingdings"/>
              <a:buChar char=""/>
              <a:defRPr/>
            </a:pPr>
            <a:r>
              <a:rPr lang="cs-CZ" dirty="0">
                <a:sym typeface="Wingdings 2"/>
              </a:rPr>
              <a:t>W:</a:t>
            </a:r>
            <a:r>
              <a:rPr lang="cs-CZ" sz="28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sz="3600" dirty="0">
                <a:solidFill>
                  <a:srgbClr val="FF0000"/>
                </a:solidFill>
                <a:sym typeface="Wingdings" pitchFamily="2" charset="2"/>
              </a:rPr>
              <a:t> </a:t>
            </a:r>
            <a:r>
              <a:rPr lang="cs-CZ" dirty="0">
                <a:sym typeface="Wingdings 2"/>
              </a:rPr>
              <a:t>			potraty  			15-56%				kumarinová  embryopatie	 10%  					mozkové krvácení plodu při porodu</a:t>
            </a:r>
          </a:p>
          <a:p>
            <a:pPr marL="740664" lvl="1">
              <a:buFont typeface="Wingdings"/>
              <a:buChar char=""/>
              <a:defRPr/>
            </a:pPr>
            <a:endParaRPr lang="cs-CZ" dirty="0">
              <a:sym typeface="Wingdings 2"/>
            </a:endParaRPr>
          </a:p>
          <a:p>
            <a:pPr marL="740664" lvl="1">
              <a:buFont typeface="Wingdings"/>
              <a:buChar char=""/>
              <a:defRPr/>
            </a:pPr>
            <a:r>
              <a:rPr lang="cs-CZ" dirty="0">
                <a:sym typeface="Wingdings 2"/>
              </a:rPr>
              <a:t>LMWH: </a:t>
            </a:r>
            <a:r>
              <a:rPr lang="cs-CZ" sz="3600" dirty="0">
                <a:solidFill>
                  <a:srgbClr val="008000"/>
                </a:solidFill>
                <a:sym typeface="Wingdings" pitchFamily="2" charset="2"/>
              </a:rPr>
              <a:t></a:t>
            </a:r>
            <a:r>
              <a:rPr lang="cs-CZ" sz="3600" dirty="0">
                <a:sym typeface="Wingdings 2"/>
              </a:rPr>
              <a:t> </a:t>
            </a:r>
            <a:r>
              <a:rPr lang="cs-CZ" dirty="0">
                <a:sym typeface="Wingdings 2"/>
              </a:rPr>
              <a:t>		88% živě narozených  (0% VVV)</a:t>
            </a:r>
          </a:p>
          <a:p>
            <a:pPr marL="740664" lvl="1">
              <a:buFont typeface="Wingdings"/>
              <a:buChar char=""/>
              <a:defRPr/>
            </a:pPr>
            <a:endParaRPr lang="cs-CZ" dirty="0"/>
          </a:p>
        </p:txBody>
      </p:sp>
      <p:sp>
        <p:nvSpPr>
          <p:cNvPr id="36868" name="TextovéPole 3"/>
          <p:cNvSpPr txBox="1">
            <a:spLocks noChangeArrowheads="1"/>
          </p:cNvSpPr>
          <p:nvPr/>
        </p:nvSpPr>
        <p:spPr bwMode="auto">
          <a:xfrm>
            <a:off x="9767888" y="4508501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/>
              <a:t>W≥5mg, </a:t>
            </a:r>
          </a:p>
          <a:p>
            <a:pPr eaLnBrk="1" hangingPunct="1"/>
            <a:r>
              <a:rPr lang="cs-CZ" altLang="cs-CZ" sz="1200"/>
              <a:t>5.-12.t.g.</a:t>
            </a:r>
          </a:p>
        </p:txBody>
      </p:sp>
    </p:spTree>
    <p:extLst>
      <p:ext uri="{BB962C8B-B14F-4D97-AF65-F5344CB8AC3E}">
        <p14:creationId xmlns:p14="http://schemas.microsoft.com/office/powerpoint/2010/main" val="3288496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>
          <a:xfrm>
            <a:off x="1919288" y="1"/>
            <a:ext cx="8229600" cy="836613"/>
          </a:xfrm>
        </p:spPr>
        <p:txBody>
          <a:bodyPr/>
          <a:lstStyle/>
          <a:p>
            <a:pPr algn="ctr">
              <a:defRPr/>
            </a:pPr>
            <a:r>
              <a:rPr lang="cs-CZ" dirty="0" err="1">
                <a:solidFill>
                  <a:schemeClr val="tx2">
                    <a:satMod val="200000"/>
                  </a:schemeClr>
                </a:solidFill>
              </a:rPr>
              <a:t>Warfarin</a:t>
            </a:r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satMod val="200000"/>
                  </a:schemeClr>
                </a:solidFill>
              </a:rPr>
              <a:t>p.o</a:t>
            </a:r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.</a:t>
            </a:r>
          </a:p>
        </p:txBody>
      </p:sp>
      <p:sp>
        <p:nvSpPr>
          <p:cNvPr id="92163" name="Rectangle 3"/>
          <p:cNvSpPr>
            <a:spLocks noGrp="1"/>
          </p:cNvSpPr>
          <p:nvPr>
            <p:ph idx="1"/>
          </p:nvPr>
        </p:nvSpPr>
        <p:spPr>
          <a:xfrm>
            <a:off x="1981200" y="620714"/>
            <a:ext cx="8229600" cy="5976937"/>
          </a:xfrm>
        </p:spPr>
        <p:txBody>
          <a:bodyPr>
            <a:normAutofit lnSpcReduction="10000"/>
          </a:bodyPr>
          <a:lstStyle/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r>
              <a:rPr lang="cs-CZ" sz="4000" dirty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cs-CZ" sz="2000" dirty="0"/>
              <a:t> Proniká placentou</a:t>
            </a:r>
          </a:p>
          <a:p>
            <a:pPr marL="740664" lvl="1">
              <a:lnSpc>
                <a:spcPct val="80000"/>
              </a:lnSpc>
              <a:buFont typeface="Wingdings"/>
              <a:buChar char=""/>
              <a:defRPr/>
            </a:pPr>
            <a:r>
              <a:rPr lang="cs-CZ" sz="1800" dirty="0"/>
              <a:t>kumarinová </a:t>
            </a:r>
            <a:r>
              <a:rPr lang="cs-CZ" sz="1800" dirty="0" err="1"/>
              <a:t>embryopatie</a:t>
            </a:r>
            <a:r>
              <a:rPr lang="cs-CZ" sz="1800" dirty="0"/>
              <a:t>  ( asi 4-10%,   někteří až 67% !)</a:t>
            </a:r>
          </a:p>
          <a:p>
            <a:pPr marL="996696" lvl="2">
              <a:lnSpc>
                <a:spcPct val="80000"/>
              </a:lnSpc>
              <a:buFont typeface="Wingdings 2"/>
              <a:buChar char=""/>
              <a:defRPr/>
            </a:pPr>
            <a:r>
              <a:rPr lang="cs-CZ" sz="1600" dirty="0"/>
              <a:t>hypoplasie nosu, končetin, epifýz </a:t>
            </a:r>
          </a:p>
          <a:p>
            <a:pPr marL="996696" lvl="2">
              <a:lnSpc>
                <a:spcPct val="80000"/>
              </a:lnSpc>
              <a:buFont typeface="Wingdings 2"/>
              <a:buChar char=""/>
              <a:defRPr/>
            </a:pPr>
            <a:r>
              <a:rPr lang="cs-CZ" sz="1600" dirty="0"/>
              <a:t>riziko W jen v 1. trimestru, mezi 6. a 12. týdnem </a:t>
            </a:r>
          </a:p>
          <a:p>
            <a:pPr marL="996696" lvl="2">
              <a:lnSpc>
                <a:spcPct val="80000"/>
              </a:lnSpc>
              <a:buFont typeface="Wingdings 2"/>
              <a:buChar char=""/>
              <a:defRPr/>
            </a:pPr>
            <a:r>
              <a:rPr lang="cs-CZ" sz="1600" dirty="0"/>
              <a:t>riziko menší u  W ≤ 5 mg denně</a:t>
            </a:r>
          </a:p>
          <a:p>
            <a:pPr marL="996696" lvl="2">
              <a:lnSpc>
                <a:spcPct val="80000"/>
              </a:lnSpc>
              <a:buNone/>
              <a:defRPr/>
            </a:pPr>
            <a:r>
              <a:rPr lang="cs-CZ" sz="1600" dirty="0"/>
              <a:t>			</a:t>
            </a:r>
          </a:p>
          <a:p>
            <a:pPr marL="740664" lvl="1">
              <a:lnSpc>
                <a:spcPct val="80000"/>
              </a:lnSpc>
              <a:buFont typeface="Wingdings"/>
              <a:buChar char=""/>
              <a:defRPr/>
            </a:pPr>
            <a:r>
              <a:rPr lang="cs-CZ" sz="1800" dirty="0"/>
              <a:t>Abnormality CNS </a:t>
            </a:r>
          </a:p>
          <a:p>
            <a:pPr marL="996696" lvl="2">
              <a:lnSpc>
                <a:spcPct val="80000"/>
              </a:lnSpc>
              <a:buFont typeface="Wingdings 2"/>
              <a:buChar char=""/>
              <a:defRPr/>
            </a:pPr>
            <a:r>
              <a:rPr lang="cs-CZ" sz="1600" dirty="0"/>
              <a:t>závažné raritně /nezávažné časté, ale minim. klinický dopad na funkce a IQ </a:t>
            </a:r>
          </a:p>
          <a:p>
            <a:pPr marL="996696" lvl="2">
              <a:lnSpc>
                <a:spcPct val="80000"/>
              </a:lnSpc>
              <a:buFont typeface="Wingdings 2"/>
              <a:buChar char=""/>
              <a:defRPr/>
            </a:pPr>
            <a:r>
              <a:rPr lang="cs-CZ" sz="1600" dirty="0"/>
              <a:t>riziko W po celé těhotenství </a:t>
            </a:r>
          </a:p>
          <a:p>
            <a:pPr marL="740664" lvl="1">
              <a:lnSpc>
                <a:spcPct val="80000"/>
              </a:lnSpc>
              <a:buFont typeface="Wingdings"/>
              <a:buChar char=""/>
              <a:defRPr/>
            </a:pPr>
            <a:endParaRPr lang="cs-CZ" sz="1800" dirty="0"/>
          </a:p>
          <a:p>
            <a:pPr marL="740664" lvl="1">
              <a:lnSpc>
                <a:spcPct val="80000"/>
              </a:lnSpc>
              <a:buFont typeface="Wingdings"/>
              <a:buChar char=""/>
              <a:defRPr/>
            </a:pPr>
            <a:r>
              <a:rPr lang="cs-CZ" sz="1800" dirty="0"/>
              <a:t>krvácení do plodu</a:t>
            </a:r>
          </a:p>
          <a:p>
            <a:pPr marL="996696" lvl="2">
              <a:lnSpc>
                <a:spcPct val="80000"/>
              </a:lnSpc>
              <a:buFont typeface="Wingdings 2"/>
              <a:buChar char=""/>
              <a:defRPr/>
            </a:pPr>
            <a:r>
              <a:rPr lang="cs-CZ" sz="1600" dirty="0"/>
              <a:t>potraty</a:t>
            </a:r>
          </a:p>
          <a:p>
            <a:pPr marL="996696" lvl="2">
              <a:lnSpc>
                <a:spcPct val="80000"/>
              </a:lnSpc>
              <a:buFont typeface="Wingdings 2"/>
              <a:buChar char=""/>
              <a:defRPr/>
            </a:pPr>
            <a:r>
              <a:rPr lang="cs-CZ" sz="1600" dirty="0"/>
              <a:t>fetální </a:t>
            </a:r>
            <a:r>
              <a:rPr lang="cs-CZ" sz="1600" dirty="0" err="1"/>
              <a:t>koagulopatie</a:t>
            </a:r>
            <a:r>
              <a:rPr lang="cs-CZ" sz="1600" dirty="0"/>
              <a:t> =kombinace </a:t>
            </a:r>
            <a:r>
              <a:rPr lang="cs-CZ" sz="1600" dirty="0" err="1"/>
              <a:t>hyperkoagulace</a:t>
            </a:r>
            <a:r>
              <a:rPr lang="cs-CZ" sz="1600" dirty="0"/>
              <a:t> a porodního traumatu plodu </a:t>
            </a:r>
          </a:p>
          <a:p>
            <a:pPr marL="1261872" lvl="3">
              <a:lnSpc>
                <a:spcPct val="80000"/>
              </a:lnSpc>
              <a:buClr>
                <a:schemeClr val="accent3"/>
              </a:buClr>
              <a:buFont typeface="Wingdings 3"/>
              <a:buChar char=""/>
              <a:defRPr/>
            </a:pPr>
            <a:r>
              <a:rPr lang="cs-CZ" sz="1600" dirty="0"/>
              <a:t>riziko redukováno převedením z W 2-3 týdny před porodem</a:t>
            </a:r>
          </a:p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endParaRPr lang="cs-CZ" sz="1600" dirty="0"/>
          </a:p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r>
              <a:rPr lang="cs-CZ" sz="4400" dirty="0">
                <a:solidFill>
                  <a:srgbClr val="008000"/>
                </a:solidFill>
                <a:sym typeface="Wingdings" pitchFamily="2" charset="2"/>
              </a:rPr>
              <a:t></a:t>
            </a:r>
            <a:r>
              <a:rPr lang="cs-CZ" sz="4400" dirty="0"/>
              <a:t> </a:t>
            </a:r>
            <a:r>
              <a:rPr lang="cs-CZ" sz="2000" dirty="0" err="1"/>
              <a:t>Účinější</a:t>
            </a:r>
            <a:r>
              <a:rPr lang="cs-CZ" sz="2000" dirty="0"/>
              <a:t> u  umělých chlopní</a:t>
            </a:r>
          </a:p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r>
              <a:rPr lang="cs-CZ" sz="2000" dirty="0"/>
              <a:t> </a:t>
            </a:r>
            <a:r>
              <a:rPr lang="cs-CZ" sz="4400" dirty="0">
                <a:solidFill>
                  <a:srgbClr val="008000"/>
                </a:solidFill>
                <a:sym typeface="Wingdings" pitchFamily="2" charset="2"/>
              </a:rPr>
              <a:t></a:t>
            </a:r>
            <a:r>
              <a:rPr lang="cs-CZ" sz="2000" dirty="0"/>
              <a:t> </a:t>
            </a:r>
            <a:r>
              <a:rPr lang="cs-CZ" sz="2000" dirty="0" err="1"/>
              <a:t>relat</a:t>
            </a:r>
            <a:r>
              <a:rPr lang="cs-CZ" sz="2000" dirty="0"/>
              <a:t>. bezpečný a komfortní pro matku</a:t>
            </a:r>
          </a:p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r>
              <a:rPr lang="cs-CZ" sz="2000" dirty="0">
                <a:solidFill>
                  <a:schemeClr val="hlink"/>
                </a:solidFill>
              </a:rPr>
              <a:t>Laktace</a:t>
            </a:r>
            <a:r>
              <a:rPr lang="cs-CZ" sz="2000" dirty="0">
                <a:solidFill>
                  <a:srgbClr val="008000"/>
                </a:solidFill>
              </a:rPr>
              <a:t>: </a:t>
            </a:r>
            <a:r>
              <a:rPr lang="cs-CZ" sz="4400" dirty="0">
                <a:solidFill>
                  <a:srgbClr val="008000"/>
                </a:solidFill>
                <a:sym typeface="Wingdings" pitchFamily="2" charset="2"/>
              </a:rPr>
              <a:t></a:t>
            </a:r>
            <a:r>
              <a:rPr lang="cs-CZ" sz="2000" dirty="0">
                <a:solidFill>
                  <a:srgbClr val="008000"/>
                </a:solidFill>
              </a:rPr>
              <a:t> </a:t>
            </a:r>
            <a:r>
              <a:rPr lang="cs-CZ" sz="2000" dirty="0"/>
              <a:t>neproniká do mléka, bezpečný </a:t>
            </a:r>
          </a:p>
          <a:p>
            <a:pPr marL="740664" lvl="1">
              <a:lnSpc>
                <a:spcPct val="80000"/>
              </a:lnSpc>
              <a:buFont typeface="Wingdings"/>
              <a:buChar char=""/>
              <a:defRPr/>
            </a:pPr>
            <a:endParaRPr lang="cs-CZ" sz="1800" dirty="0"/>
          </a:p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endParaRPr lang="cs-CZ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0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2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21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21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21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>
          <a:xfrm>
            <a:off x="1992313" y="1"/>
            <a:ext cx="8229600" cy="900113"/>
          </a:xfrm>
        </p:spPr>
        <p:txBody>
          <a:bodyPr/>
          <a:lstStyle/>
          <a:p>
            <a:pPr algn="ctr">
              <a:defRPr/>
            </a:pPr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UFH, LMWH  s.</a:t>
            </a:r>
            <a:r>
              <a:rPr lang="cs-CZ" dirty="0" err="1">
                <a:solidFill>
                  <a:schemeClr val="tx2">
                    <a:satMod val="200000"/>
                  </a:schemeClr>
                </a:solidFill>
              </a:rPr>
              <a:t>c</a:t>
            </a:r>
            <a:r>
              <a:rPr lang="cs-CZ" dirty="0">
                <a:solidFill>
                  <a:schemeClr val="tx2">
                    <a:satMod val="200000"/>
                  </a:schemeClr>
                </a:solidFill>
              </a:rPr>
              <a:t>., i.v.</a:t>
            </a:r>
          </a:p>
        </p:txBody>
      </p:sp>
      <p:sp>
        <p:nvSpPr>
          <p:cNvPr id="93187" name="Rectangle 3"/>
          <p:cNvSpPr>
            <a:spLocks noGrp="1"/>
          </p:cNvSpPr>
          <p:nvPr>
            <p:ph sz="half" idx="1"/>
          </p:nvPr>
        </p:nvSpPr>
        <p:spPr>
          <a:xfrm>
            <a:off x="1992314" y="714375"/>
            <a:ext cx="8675687" cy="31432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70000"/>
              </a:lnSpc>
            </a:pPr>
            <a:r>
              <a:rPr lang="cs-CZ" altLang="cs-CZ" sz="400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cs-CZ" altLang="cs-CZ" sz="1600">
                <a:solidFill>
                  <a:srgbClr val="008000"/>
                </a:solidFill>
              </a:rPr>
              <a:t> </a:t>
            </a:r>
            <a:r>
              <a:rPr lang="cs-CZ" altLang="cs-CZ" sz="2000"/>
              <a:t>Nepronikají placentou</a:t>
            </a:r>
          </a:p>
          <a:p>
            <a:pPr lvl="1" eaLnBrk="1" hangingPunct="1">
              <a:lnSpc>
                <a:spcPct val="70000"/>
              </a:lnSpc>
            </a:pPr>
            <a:r>
              <a:rPr lang="cs-CZ" altLang="cs-CZ" sz="1800"/>
              <a:t>relativně bezpečné pro plod</a:t>
            </a:r>
          </a:p>
          <a:p>
            <a:pPr eaLnBrk="1" hangingPunct="1">
              <a:lnSpc>
                <a:spcPct val="70000"/>
              </a:lnSpc>
            </a:pPr>
            <a:r>
              <a:rPr lang="cs-CZ" altLang="cs-CZ" sz="2000">
                <a:solidFill>
                  <a:schemeClr val="hlink"/>
                </a:solidFill>
              </a:rPr>
              <a:t>Laktace:</a:t>
            </a:r>
            <a:r>
              <a:rPr lang="cs-CZ" altLang="cs-CZ" sz="2000"/>
              <a:t> </a:t>
            </a:r>
            <a:r>
              <a:rPr lang="cs-CZ" altLang="cs-CZ" sz="400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cs-CZ" altLang="cs-CZ" sz="4400"/>
              <a:t> </a:t>
            </a:r>
            <a:r>
              <a:rPr lang="cs-CZ" altLang="cs-CZ" sz="2000"/>
              <a:t>UFH neproniká do mléka (LMWH nevýznamně),  bezpečné</a:t>
            </a:r>
            <a:endParaRPr lang="cs-CZ" altLang="cs-CZ" sz="200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70000"/>
              </a:lnSpc>
            </a:pPr>
            <a:r>
              <a:rPr lang="cs-CZ" altLang="cs-CZ" sz="400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>
                <a:solidFill>
                  <a:srgbClr val="FF0000"/>
                </a:solidFill>
              </a:rPr>
              <a:t> </a:t>
            </a:r>
            <a:r>
              <a:rPr lang="cs-CZ" altLang="cs-CZ" sz="2000"/>
              <a:t>Málo účinné u  umělých chlopní</a:t>
            </a:r>
          </a:p>
          <a:p>
            <a:pPr eaLnBrk="1" hangingPunct="1">
              <a:lnSpc>
                <a:spcPct val="70000"/>
              </a:lnSpc>
            </a:pPr>
            <a:r>
              <a:rPr lang="cs-CZ" altLang="cs-CZ" sz="400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sz="4000">
                <a:solidFill>
                  <a:srgbClr val="FF0000"/>
                </a:solidFill>
              </a:rPr>
              <a:t> </a:t>
            </a:r>
            <a:r>
              <a:rPr lang="cs-CZ" altLang="cs-CZ" sz="2000"/>
              <a:t>dlouhodobá rizika pro matku (zejména UFH): </a:t>
            </a:r>
            <a:r>
              <a:rPr lang="cs-CZ" altLang="cs-CZ" sz="1800"/>
              <a:t>HIT (3%vs. 0%), osteoporoza (30%), fraktury (3%), kolísající účinek , signif. krvácení (2% vs. 0,5%)</a:t>
            </a:r>
            <a:r>
              <a:rPr lang="cs-CZ" altLang="cs-CZ" sz="2000"/>
              <a:t> , </a:t>
            </a:r>
            <a:r>
              <a:rPr lang="cs-CZ" altLang="cs-CZ" sz="1900"/>
              <a:t>↓komfortní</a:t>
            </a:r>
          </a:p>
        </p:txBody>
      </p:sp>
      <p:sp>
        <p:nvSpPr>
          <p:cNvPr id="93189" name="Rectangle 5"/>
          <p:cNvSpPr>
            <a:spLocks noGrp="1"/>
          </p:cNvSpPr>
          <p:nvPr>
            <p:ph sz="half" idx="2"/>
          </p:nvPr>
        </p:nvSpPr>
        <p:spPr>
          <a:xfrm>
            <a:off x="1919289" y="4149725"/>
            <a:ext cx="8218487" cy="1296988"/>
          </a:xfrm>
        </p:spPr>
        <p:txBody>
          <a:bodyPr>
            <a:normAutofit fontScale="92500" lnSpcReduction="10000"/>
          </a:bodyPr>
          <a:lstStyle/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r>
              <a:rPr lang="cs-CZ" sz="4000" dirty="0">
                <a:solidFill>
                  <a:srgbClr val="008000"/>
                </a:solidFill>
                <a:sym typeface="Wingdings" pitchFamily="2" charset="2"/>
              </a:rPr>
              <a:t></a:t>
            </a:r>
            <a:r>
              <a:rPr lang="cs-CZ" sz="2000" dirty="0">
                <a:solidFill>
                  <a:srgbClr val="008000"/>
                </a:solidFill>
              </a:rPr>
              <a:t> </a:t>
            </a:r>
            <a:r>
              <a:rPr lang="cs-CZ" sz="2000" dirty="0"/>
              <a:t>Nepronikají placentou</a:t>
            </a:r>
          </a:p>
          <a:p>
            <a:pPr marL="411480">
              <a:lnSpc>
                <a:spcPct val="80000"/>
              </a:lnSpc>
              <a:buFont typeface="Wingdings"/>
              <a:buChar char=""/>
              <a:defRPr/>
            </a:pPr>
            <a:r>
              <a:rPr lang="cs-CZ" sz="4000" dirty="0">
                <a:solidFill>
                  <a:srgbClr val="FF0000"/>
                </a:solidFill>
                <a:sym typeface="Wingdings" pitchFamily="2" charset="2"/>
              </a:rPr>
              <a:t>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Celkové či </a:t>
            </a:r>
            <a:r>
              <a:rPr lang="cs-CZ" sz="2000" dirty="0" err="1"/>
              <a:t>retroperitoneální</a:t>
            </a:r>
            <a:r>
              <a:rPr lang="cs-CZ" sz="2000" dirty="0"/>
              <a:t> krvácení může ohrozit matku  (</a:t>
            </a:r>
            <a:r>
              <a:rPr lang="cs-CZ" sz="2000" dirty="0">
                <a:sym typeface="Wingdings 2"/>
              </a:rPr>
              <a:t> </a:t>
            </a:r>
            <a:r>
              <a:rPr lang="cs-CZ" sz="2000" dirty="0"/>
              <a:t>1-7%) 	i plod  (</a:t>
            </a:r>
            <a:r>
              <a:rPr lang="cs-CZ" sz="2000" dirty="0">
                <a:sym typeface="Wingdings 2"/>
              </a:rPr>
              <a:t> </a:t>
            </a:r>
            <a:r>
              <a:rPr lang="cs-CZ" sz="2000" dirty="0"/>
              <a:t>6-12%)</a:t>
            </a:r>
          </a:p>
        </p:txBody>
      </p:sp>
      <p:sp>
        <p:nvSpPr>
          <p:cNvPr id="93188" name="Rectangle 4"/>
          <p:cNvSpPr>
            <a:spLocks/>
          </p:cNvSpPr>
          <p:nvPr/>
        </p:nvSpPr>
        <p:spPr bwMode="auto">
          <a:xfrm>
            <a:off x="2063750" y="3357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4400" dirty="0" err="1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Trombolytika</a:t>
            </a:r>
            <a:r>
              <a:rPr lang="cs-CZ" sz="4400" dirty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 i.v.</a:t>
            </a:r>
          </a:p>
        </p:txBody>
      </p:sp>
      <p:sp>
        <p:nvSpPr>
          <p:cNvPr id="93190" name="Rectangle 6"/>
          <p:cNvSpPr>
            <a:spLocks/>
          </p:cNvSpPr>
          <p:nvPr/>
        </p:nvSpPr>
        <p:spPr bwMode="auto">
          <a:xfrm>
            <a:off x="2208213" y="5445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cs-CZ" sz="2800" dirty="0" err="1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Danaparoid</a:t>
            </a:r>
            <a:r>
              <a:rPr lang="cs-CZ" sz="2800" dirty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, </a:t>
            </a:r>
            <a:r>
              <a:rPr lang="cs-CZ" sz="2800" dirty="0" err="1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Fondaparinux</a:t>
            </a:r>
            <a:r>
              <a:rPr lang="cs-CZ" sz="2800" dirty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, </a:t>
            </a:r>
            <a:r>
              <a:rPr lang="cs-CZ" sz="2800" dirty="0" err="1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Hirudin</a:t>
            </a:r>
            <a:r>
              <a:rPr lang="cs-CZ" sz="2800" dirty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, ASA</a:t>
            </a:r>
          </a:p>
        </p:txBody>
      </p:sp>
      <p:sp>
        <p:nvSpPr>
          <p:cNvPr id="93191" name="Rectangle 7"/>
          <p:cNvSpPr>
            <a:spLocks/>
          </p:cNvSpPr>
          <p:nvPr/>
        </p:nvSpPr>
        <p:spPr bwMode="auto">
          <a:xfrm>
            <a:off x="1992314" y="6183314"/>
            <a:ext cx="821848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rgbClr val="008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cs-CZ" altLang="cs-CZ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cs-CZ" altLang="cs-CZ">
                <a:latin typeface="Calibri" panose="020F0502020204030204" pitchFamily="34" charset="0"/>
              </a:rPr>
              <a:t>Dají se použít jako alternativa např. u HIT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</a:t>
            </a:r>
            <a:r>
              <a:rPr lang="cs-CZ" altLang="cs-CZ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cs-CZ" altLang="cs-CZ">
                <a:latin typeface="Calibri" panose="020F0502020204030204" pitchFamily="34" charset="0"/>
              </a:rPr>
              <a:t>Omezená data</a:t>
            </a:r>
          </a:p>
        </p:txBody>
      </p:sp>
    </p:spTree>
    <p:extLst>
      <p:ext uri="{BB962C8B-B14F-4D97-AF65-F5344CB8AC3E}">
        <p14:creationId xmlns:p14="http://schemas.microsoft.com/office/powerpoint/2010/main" val="301716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3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1524000" y="981076"/>
            <a:ext cx="9251950" cy="5876925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FFFF00"/>
                </a:solidFill>
              </a:rPr>
              <a:t>Poučit  matku o rizicích pro ni a plod a  vybrat režim společně s ní</a:t>
            </a:r>
          </a:p>
          <a:p>
            <a:pPr eaLnBrk="1" hangingPunct="1"/>
            <a:endParaRPr lang="cs-CZ" altLang="cs-CZ" sz="1100" dirty="0"/>
          </a:p>
          <a:p>
            <a:pPr eaLnBrk="1" hangingPunct="1"/>
            <a:r>
              <a:rPr lang="cs-CZ" altLang="cs-CZ" dirty="0"/>
              <a:t>W</a:t>
            </a: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cs-CZ" altLang="cs-CZ" dirty="0"/>
              <a:t> 5 mg/D  a u vysoce rizikových ponechat  W od začátku </a:t>
            </a:r>
          </a:p>
          <a:p>
            <a:pPr eaLnBrk="1" hangingPunct="1"/>
            <a:r>
              <a:rPr lang="cs-CZ" altLang="cs-CZ" dirty="0"/>
              <a:t>jinak W vysadit do 5. týdne a převést na LMWH</a:t>
            </a:r>
          </a:p>
          <a:p>
            <a:pPr eaLnBrk="1" hangingPunct="1"/>
            <a:r>
              <a:rPr lang="cs-CZ" altLang="cs-CZ" dirty="0"/>
              <a:t>LMWH 2xD s kontrolou </a:t>
            </a:r>
            <a:r>
              <a:rPr lang="cs-CZ" altLang="cs-CZ" dirty="0" err="1"/>
              <a:t>antiXa</a:t>
            </a:r>
            <a:r>
              <a:rPr lang="cs-CZ" altLang="cs-CZ" dirty="0"/>
              <a:t>  1. trimestr, pak převod na W</a:t>
            </a:r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cs-CZ" altLang="cs-CZ" dirty="0"/>
              <a:t>W 2.-3. trimestr</a:t>
            </a:r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cs-CZ" altLang="cs-CZ" dirty="0"/>
              <a:t>před porodem (36.t.)  převést na LMWH </a:t>
            </a:r>
          </a:p>
          <a:p>
            <a:pPr eaLnBrk="1" hangingPunct="1"/>
            <a:r>
              <a:rPr lang="cs-CZ" altLang="cs-CZ" sz="1800" dirty="0"/>
              <a:t>36 h před </a:t>
            </a:r>
            <a:r>
              <a:rPr lang="cs-CZ" altLang="cs-CZ" sz="1800" b="1" i="1" dirty="0"/>
              <a:t>indukcí</a:t>
            </a:r>
            <a:r>
              <a:rPr lang="cs-CZ" altLang="cs-CZ" sz="1800" dirty="0"/>
              <a:t> UFH, ten přerušit 4-6 hod. před a po porodu 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dirty="0"/>
              <a:t>po porodu  W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37891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"/>
            <a:ext cx="8524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08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cial inequality, maternal death: We can&amp;#39;t solve what we don&amp;#39;t mea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5522" y="1382486"/>
            <a:ext cx="8283627" cy="46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57" y="365125"/>
            <a:ext cx="11903925" cy="1325563"/>
          </a:xfrm>
        </p:spPr>
        <p:txBody>
          <a:bodyPr/>
          <a:lstStyle/>
          <a:p>
            <a:r>
              <a:rPr lang="cs-CZ" dirty="0"/>
              <a:t>Riziková gravidita u mladé ženy s chlopenní vadou </a:t>
            </a:r>
          </a:p>
        </p:txBody>
      </p:sp>
      <p:pic>
        <p:nvPicPr>
          <p:cNvPr id="1026" name="Picture 2" descr="Difference between developing and developed countries (Arabic Projectwork  2K17) - YouTub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088" y="1382486"/>
            <a:ext cx="8283626" cy="465954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63158" y="6042026"/>
            <a:ext cx="2101072" cy="44903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err="1">
                <a:solidFill>
                  <a:schemeClr val="bg1"/>
                </a:solidFill>
              </a:rPr>
              <a:t>mWHO</a:t>
            </a:r>
            <a:r>
              <a:rPr lang="cs-CZ" dirty="0">
                <a:solidFill>
                  <a:schemeClr val="bg1"/>
                </a:solidFill>
              </a:rPr>
              <a:t> III</a:t>
            </a:r>
            <a:r>
              <a:rPr lang="cs-CZ" i="1" dirty="0">
                <a:solidFill>
                  <a:schemeClr val="bg2">
                    <a:lumMod val="75000"/>
                  </a:schemeClr>
                </a:solidFill>
              </a:rPr>
              <a:t>-IV</a:t>
            </a:r>
          </a:p>
        </p:txBody>
      </p:sp>
      <p:pic>
        <p:nvPicPr>
          <p:cNvPr id="1028" name="Picture 4" descr="OK 99 Hradec Králové – Wikiped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088" y="2694485"/>
            <a:ext cx="4147205" cy="334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3396343" y="5874327"/>
            <a:ext cx="4094703" cy="616733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0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618088" y="6042026"/>
            <a:ext cx="8167512" cy="815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err="1"/>
              <a:t>význ</a:t>
            </a:r>
            <a:r>
              <a:rPr lang="cs-CZ" dirty="0"/>
              <a:t>. </a:t>
            </a:r>
            <a:r>
              <a:rPr lang="cs-CZ" dirty="0" err="1"/>
              <a:t>AoS</a:t>
            </a:r>
            <a:r>
              <a:rPr lang="cs-CZ" dirty="0"/>
              <a:t>, umělá chlopeň,	      </a:t>
            </a:r>
            <a:r>
              <a:rPr lang="cs-CZ" dirty="0" err="1"/>
              <a:t>porevmatická</a:t>
            </a:r>
            <a:r>
              <a:rPr lang="cs-CZ" dirty="0"/>
              <a:t> </a:t>
            </a:r>
            <a:r>
              <a:rPr lang="cs-CZ" dirty="0" err="1"/>
              <a:t>stř</a:t>
            </a:r>
            <a:r>
              <a:rPr lang="cs-CZ" dirty="0"/>
              <a:t>. a </a:t>
            </a:r>
            <a:r>
              <a:rPr lang="cs-CZ" dirty="0" err="1"/>
              <a:t>význ</a:t>
            </a:r>
            <a:r>
              <a:rPr lang="cs-CZ" dirty="0"/>
              <a:t>. </a:t>
            </a:r>
            <a:r>
              <a:rPr lang="cs-CZ" dirty="0" err="1"/>
              <a:t>MiS</a:t>
            </a:r>
            <a:endParaRPr lang="cs-CZ" dirty="0"/>
          </a:p>
          <a:p>
            <a:pPr marL="0" indent="0">
              <a:buNone/>
            </a:pPr>
            <a:r>
              <a:rPr lang="cs-CZ" i="1" dirty="0">
                <a:solidFill>
                  <a:schemeClr val="bg2">
                    <a:lumMod val="50000"/>
                  </a:schemeClr>
                </a:solidFill>
              </a:rPr>
              <a:t>některé VSV</a:t>
            </a:r>
          </a:p>
        </p:txBody>
      </p:sp>
    </p:spTree>
    <p:extLst>
      <p:ext uri="{BB962C8B-B14F-4D97-AF65-F5344CB8AC3E}">
        <p14:creationId xmlns:p14="http://schemas.microsoft.com/office/powerpoint/2010/main" val="42178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434014" y="2193397"/>
            <a:ext cx="2592387" cy="5746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Jak postupovat?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71714" y="3776134"/>
            <a:ext cx="2592387" cy="57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Umělá chlopeň? </a:t>
            </a:r>
          </a:p>
        </p:txBody>
      </p:sp>
      <p:sp>
        <p:nvSpPr>
          <p:cNvPr id="6" name="Obdélník 5"/>
          <p:cNvSpPr/>
          <p:nvPr/>
        </p:nvSpPr>
        <p:spPr>
          <a:xfrm>
            <a:off x="5151439" y="3776134"/>
            <a:ext cx="2592387" cy="576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>
                <a:solidFill>
                  <a:schemeClr val="tx1"/>
                </a:solidFill>
              </a:rPr>
              <a:t>Biprotéza</a:t>
            </a:r>
            <a:r>
              <a:rPr lang="cs-CZ" dirty="0">
                <a:solidFill>
                  <a:schemeClr val="tx1"/>
                </a:solidFill>
              </a:rPr>
              <a:t>/</a:t>
            </a:r>
            <a:r>
              <a:rPr lang="cs-CZ" dirty="0" err="1">
                <a:solidFill>
                  <a:schemeClr val="tx1"/>
                </a:solidFill>
              </a:rPr>
              <a:t>Rossova</a:t>
            </a:r>
            <a:r>
              <a:rPr lang="cs-CZ" dirty="0">
                <a:solidFill>
                  <a:schemeClr val="tx1"/>
                </a:solidFill>
              </a:rPr>
              <a:t> op.?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3833814" y="2768071"/>
            <a:ext cx="2325687" cy="1008062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7351714" y="2768072"/>
            <a:ext cx="2047875" cy="936625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664325" y="2768071"/>
            <a:ext cx="0" cy="1008062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2847976" y="4280959"/>
            <a:ext cx="2016125" cy="11525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dirty="0"/>
          </a:p>
          <a:p>
            <a:pPr marL="285750" indent="-285750">
              <a:buFont typeface="Wingdings" pitchFamily="2" charset="2"/>
              <a:buChar char="á"/>
              <a:defRPr/>
            </a:pPr>
            <a:endParaRPr lang="cs-CZ" dirty="0">
              <a:sym typeface="Wingdings"/>
            </a:endParaRPr>
          </a:p>
          <a:p>
            <a:pPr marL="285750" indent="-285750">
              <a:buFont typeface="Wingdings" pitchFamily="2" charset="2"/>
              <a:buChar char="á"/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r>
              <a:rPr lang="cs-CZ" dirty="0">
                <a:solidFill>
                  <a:srgbClr val="008000"/>
                </a:solidFill>
                <a:sym typeface="Wingdings" pitchFamily="2" charset="2"/>
              </a:rPr>
              <a:t> </a:t>
            </a:r>
            <a:r>
              <a:rPr lang="cs-CZ" dirty="0">
                <a:sym typeface="Wingdings"/>
              </a:rPr>
              <a:t>trvalé řešení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  <a:sym typeface="Wingdings" pitchFamily="2" charset="2"/>
              </a:rPr>
              <a:t> </a:t>
            </a:r>
            <a:r>
              <a:rPr lang="cs-CZ" dirty="0" err="1">
                <a:sym typeface="Wingdings"/>
              </a:rPr>
              <a:t>tromboza</a:t>
            </a:r>
            <a:r>
              <a:rPr lang="cs-CZ" dirty="0">
                <a:sym typeface="Wingdings"/>
              </a:rPr>
              <a:t>     </a:t>
            </a:r>
          </a:p>
          <a:p>
            <a:pPr>
              <a:defRPr/>
            </a:pPr>
            <a:r>
              <a:rPr lang="cs-CZ" dirty="0">
                <a:sym typeface="Wingdings"/>
              </a:rPr>
              <a:t>     krvácení  </a:t>
            </a:r>
          </a:p>
          <a:p>
            <a:pPr>
              <a:defRPr/>
            </a:pPr>
            <a:r>
              <a:rPr lang="cs-CZ" dirty="0">
                <a:sym typeface="Wingdings"/>
              </a:rPr>
              <a:t>     teratogenita</a:t>
            </a: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5532438" y="4285721"/>
            <a:ext cx="2195512" cy="863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dirty="0"/>
          </a:p>
          <a:p>
            <a:pPr marL="285750" indent="-285750">
              <a:buFont typeface="Wingdings" pitchFamily="2" charset="2"/>
              <a:buChar char="á"/>
              <a:defRPr/>
            </a:pPr>
            <a:endParaRPr lang="cs-CZ" dirty="0">
              <a:sym typeface="Wingdings"/>
            </a:endParaRPr>
          </a:p>
          <a:p>
            <a:pPr marL="285750" indent="-285750">
              <a:buFont typeface="Wingdings" pitchFamily="2" charset="2"/>
              <a:buChar char="á"/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r>
              <a:rPr lang="cs-CZ" dirty="0">
                <a:solidFill>
                  <a:srgbClr val="008000"/>
                </a:solidFill>
                <a:sym typeface="Wingdings" pitchFamily="2" charset="2"/>
              </a:rPr>
              <a:t></a:t>
            </a:r>
            <a:r>
              <a:rPr lang="cs-CZ" dirty="0">
                <a:sym typeface="Wingdings"/>
              </a:rPr>
              <a:t>bezpečné pro dítě</a:t>
            </a: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  <a:sym typeface="Wingdings" pitchFamily="2" charset="2"/>
              </a:rPr>
              <a:t> </a:t>
            </a:r>
            <a:r>
              <a:rPr lang="cs-CZ" dirty="0">
                <a:sym typeface="Wingdings"/>
              </a:rPr>
              <a:t>degenerace</a:t>
            </a: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8043863" y="3755496"/>
            <a:ext cx="2489200" cy="576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Risknout těhotenství      s nativní chlopní?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8412163" y="4311122"/>
            <a:ext cx="2120900" cy="112236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r>
              <a:rPr lang="cs-CZ" dirty="0">
                <a:solidFill>
                  <a:srgbClr val="FF0000"/>
                </a:solidFill>
                <a:sym typeface="Wingdings" pitchFamily="2" charset="2"/>
              </a:rPr>
              <a:t> </a:t>
            </a:r>
            <a:r>
              <a:rPr lang="cs-CZ" dirty="0">
                <a:sym typeface="Wingdings"/>
              </a:rPr>
              <a:t>SS v </a:t>
            </a:r>
            <a:r>
              <a:rPr lang="cs-CZ" dirty="0" err="1">
                <a:sym typeface="Wingdings"/>
              </a:rPr>
              <a:t>těhot</a:t>
            </a:r>
            <a:endParaRPr lang="cs-CZ" dirty="0">
              <a:sym typeface="Wingdings"/>
            </a:endParaRPr>
          </a:p>
          <a:p>
            <a:pPr>
              <a:defRPr/>
            </a:pPr>
            <a:r>
              <a:rPr lang="cs-CZ" dirty="0">
                <a:sym typeface="Wingdings"/>
              </a:rPr>
              <a:t>    úmrtí matky</a:t>
            </a:r>
          </a:p>
          <a:p>
            <a:pPr>
              <a:defRPr/>
            </a:pPr>
            <a:r>
              <a:rPr lang="cs-CZ" dirty="0">
                <a:sym typeface="Wingdings"/>
              </a:rPr>
              <a:t>    ztráta těhotenství</a:t>
            </a: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>
              <a:sym typeface="Wingdings"/>
            </a:endParaRPr>
          </a:p>
          <a:p>
            <a:pPr>
              <a:defRPr/>
            </a:pPr>
            <a:endParaRPr lang="cs-CZ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328614" y="498517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/>
              <a:t>Významná </a:t>
            </a:r>
            <a:r>
              <a:rPr lang="cs-CZ" dirty="0" err="1"/>
              <a:t>AoS</a:t>
            </a:r>
            <a:r>
              <a:rPr lang="cs-CZ" dirty="0"/>
              <a:t> před početím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0959"/>
            <a:ext cx="2271714" cy="22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6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09" y="813427"/>
            <a:ext cx="4843849" cy="30087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27"/>
          <a:stretch/>
        </p:blipFill>
        <p:spPr>
          <a:xfrm>
            <a:off x="348509" y="3822202"/>
            <a:ext cx="4932232" cy="267352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10"/>
          <a:stretch/>
        </p:blipFill>
        <p:spPr>
          <a:xfrm>
            <a:off x="6567053" y="813427"/>
            <a:ext cx="4943603" cy="61130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674" t="67552" r="66716" b="29821"/>
          <a:stretch/>
        </p:blipFill>
        <p:spPr>
          <a:xfrm>
            <a:off x="997556" y="6611364"/>
            <a:ext cx="4100513" cy="185738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2941" y="-512136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/>
              <a:t>Volba chlopenní náhrady</a:t>
            </a:r>
          </a:p>
        </p:txBody>
      </p:sp>
      <p:sp>
        <p:nvSpPr>
          <p:cNvPr id="12" name="Ovál 11"/>
          <p:cNvSpPr/>
          <p:nvPr/>
        </p:nvSpPr>
        <p:spPr>
          <a:xfrm>
            <a:off x="0" y="2480253"/>
            <a:ext cx="5098069" cy="627063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0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651164" y="6495729"/>
            <a:ext cx="4629577" cy="371349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00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165273" y="4845433"/>
            <a:ext cx="5472545" cy="627063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00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165273" y="5380891"/>
            <a:ext cx="5472546" cy="881363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00"/>
              </a:solidFill>
            </a:endParaRPr>
          </a:p>
        </p:txBody>
      </p:sp>
      <p:pic>
        <p:nvPicPr>
          <p:cNvPr id="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735161" y="171451"/>
            <a:ext cx="1121558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94509" y="4273044"/>
            <a:ext cx="5777346" cy="4156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1094509" y="2286000"/>
            <a:ext cx="4294909" cy="4156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 err="1"/>
              <a:t>Xenografty</a:t>
            </a:r>
            <a:endParaRPr lang="cs-CZ" u="sng" dirty="0"/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b="1" dirty="0"/>
              <a:t>degenerace → </a:t>
            </a:r>
            <a:r>
              <a:rPr lang="cs-CZ" b="1" dirty="0" err="1"/>
              <a:t>reoperace</a:t>
            </a:r>
            <a:r>
              <a:rPr lang="cs-CZ" b="1" dirty="0"/>
              <a:t>, IE</a:t>
            </a:r>
          </a:p>
          <a:p>
            <a:pPr lvl="1"/>
            <a:r>
              <a:rPr lang="cs-CZ" dirty="0"/>
              <a:t>10.…15. rok 50…90%	  	</a:t>
            </a:r>
            <a:r>
              <a:rPr lang="cs-CZ" dirty="0" err="1">
                <a:solidFill>
                  <a:srgbClr val="00B0F0"/>
                </a:solidFill>
              </a:rPr>
              <a:t>Yum</a:t>
            </a:r>
            <a:r>
              <a:rPr lang="cs-CZ" dirty="0">
                <a:solidFill>
                  <a:srgbClr val="00B0F0"/>
                </a:solidFill>
              </a:rPr>
              <a:t> Ann </a:t>
            </a:r>
            <a:r>
              <a:rPr lang="cs-CZ" dirty="0" err="1">
                <a:solidFill>
                  <a:srgbClr val="00B0F0"/>
                </a:solidFill>
              </a:rPr>
              <a:t>Thorrac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Surg</a:t>
            </a:r>
            <a:r>
              <a:rPr lang="cs-CZ" dirty="0">
                <a:solidFill>
                  <a:srgbClr val="00B0F0"/>
                </a:solidFill>
              </a:rPr>
              <a:t> 1995</a:t>
            </a:r>
          </a:p>
          <a:p>
            <a:pPr lvl="1"/>
            <a:r>
              <a:rPr lang="cs-CZ" dirty="0"/>
              <a:t>10. rok 82%	  		</a:t>
            </a:r>
            <a:r>
              <a:rPr lang="cs-CZ" dirty="0" err="1">
                <a:solidFill>
                  <a:srgbClr val="00B0F0"/>
                </a:solidFill>
              </a:rPr>
              <a:t>North</a:t>
            </a:r>
            <a:r>
              <a:rPr lang="cs-CZ" dirty="0">
                <a:solidFill>
                  <a:srgbClr val="00B0F0"/>
                </a:solidFill>
              </a:rPr>
              <a:t>  </a:t>
            </a:r>
            <a:r>
              <a:rPr lang="cs-CZ" dirty="0" err="1">
                <a:solidFill>
                  <a:srgbClr val="00B0F0"/>
                </a:solidFill>
              </a:rPr>
              <a:t>Circulation</a:t>
            </a:r>
            <a:r>
              <a:rPr lang="cs-CZ" dirty="0">
                <a:solidFill>
                  <a:srgbClr val="00B0F0"/>
                </a:solidFill>
              </a:rPr>
              <a:t> 1999</a:t>
            </a:r>
          </a:p>
          <a:p>
            <a:pPr lvl="1"/>
            <a:r>
              <a:rPr lang="cs-CZ" dirty="0"/>
              <a:t>medián 8,3 roku                            </a:t>
            </a:r>
            <a:r>
              <a:rPr lang="cs-CZ" dirty="0" err="1">
                <a:solidFill>
                  <a:srgbClr val="00B0F0"/>
                </a:solidFill>
              </a:rPr>
              <a:t>Nishida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Jpn</a:t>
            </a:r>
            <a:r>
              <a:rPr lang="cs-CZ" dirty="0">
                <a:solidFill>
                  <a:srgbClr val="00B0F0"/>
                </a:solidFill>
              </a:rPr>
              <a:t> J </a:t>
            </a:r>
            <a:r>
              <a:rPr lang="cs-CZ" dirty="0" err="1">
                <a:solidFill>
                  <a:srgbClr val="00B0F0"/>
                </a:solidFill>
              </a:rPr>
              <a:t>Thorac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Cardiovasc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Surg</a:t>
            </a:r>
            <a:r>
              <a:rPr lang="cs-CZ" dirty="0">
                <a:solidFill>
                  <a:srgbClr val="00B0F0"/>
                </a:solidFill>
              </a:rPr>
              <a:t> 2005</a:t>
            </a:r>
          </a:p>
          <a:p>
            <a:pPr marL="0" indent="0">
              <a:buNone/>
            </a:pPr>
            <a:r>
              <a:rPr lang="cs-CZ" b="1" dirty="0"/>
              <a:t>   </a:t>
            </a:r>
          </a:p>
          <a:p>
            <a:pPr marL="0" indent="0">
              <a:buNone/>
            </a:pPr>
            <a:r>
              <a:rPr lang="cs-CZ" b="1" dirty="0"/>
              <a:t>   akcelerace degenerace těhotenstvím?</a:t>
            </a:r>
          </a:p>
          <a:p>
            <a:pPr lvl="1"/>
            <a:r>
              <a:rPr lang="cs-CZ" dirty="0">
                <a:solidFill>
                  <a:srgbClr val="00B0F0"/>
                </a:solidFill>
              </a:rPr>
              <a:t>kontroverzní data</a:t>
            </a:r>
            <a:r>
              <a:rPr lang="cs-CZ" dirty="0"/>
              <a:t>,  ANO pravděpodobně v nízkotlaké pozici </a:t>
            </a:r>
          </a:p>
          <a:p>
            <a:pPr lvl="1"/>
            <a:endParaRPr lang="cs-CZ" b="1" dirty="0"/>
          </a:p>
          <a:p>
            <a:pPr marL="0" indent="0">
              <a:buNone/>
            </a:pPr>
            <a:r>
              <a:rPr lang="cs-CZ" dirty="0"/>
              <a:t>        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53190" y="337342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dirty="0" err="1"/>
              <a:t>Bioprotézy</a:t>
            </a:r>
            <a:r>
              <a:rPr lang="cs-CZ" dirty="0"/>
              <a:t> v těhotenství</a:t>
            </a:r>
          </a:p>
        </p:txBody>
      </p:sp>
    </p:spTree>
    <p:extLst>
      <p:ext uri="{BB962C8B-B14F-4D97-AF65-F5344CB8AC3E}">
        <p14:creationId xmlns:p14="http://schemas.microsoft.com/office/powerpoint/2010/main" val="190703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-230341"/>
            <a:ext cx="10515600" cy="1325563"/>
          </a:xfrm>
        </p:spPr>
        <p:txBody>
          <a:bodyPr/>
          <a:lstStyle/>
          <a:p>
            <a:r>
              <a:rPr lang="cs-CZ" dirty="0"/>
              <a:t>37 let, 3. </a:t>
            </a:r>
            <a:r>
              <a:rPr lang="cs-CZ" dirty="0" err="1"/>
              <a:t>těhot</a:t>
            </a:r>
            <a:r>
              <a:rPr lang="cs-CZ" dirty="0"/>
              <a:t>.</a:t>
            </a:r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-102870" y="1095222"/>
            <a:ext cx="6925701" cy="1515631"/>
          </a:xfrm>
        </p:spPr>
        <p:txBody>
          <a:bodyPr>
            <a:normAutofit fontScale="85000" lnSpcReduction="10000"/>
          </a:bodyPr>
          <a:lstStyle/>
          <a:p>
            <a:r>
              <a:rPr lang="cs-CZ" sz="2000" dirty="0"/>
              <a:t>TVR pro </a:t>
            </a:r>
            <a:r>
              <a:rPr lang="cs-CZ" sz="2000" dirty="0" err="1"/>
              <a:t>TriS</a:t>
            </a:r>
            <a:r>
              <a:rPr lang="cs-CZ" sz="2000" dirty="0"/>
              <a:t> po op. VSD: bio SJM </a:t>
            </a:r>
            <a:r>
              <a:rPr lang="cs-CZ" sz="2000" dirty="0" err="1"/>
              <a:t>Masters</a:t>
            </a:r>
            <a:r>
              <a:rPr lang="cs-CZ" sz="2000" dirty="0"/>
              <a:t> 27 mm + PM pro </a:t>
            </a:r>
            <a:r>
              <a:rPr lang="cs-CZ" sz="2000" dirty="0" err="1"/>
              <a:t>pooper</a:t>
            </a:r>
            <a:r>
              <a:rPr lang="cs-CZ" sz="2000" dirty="0"/>
              <a:t>. AVB III.</a:t>
            </a:r>
          </a:p>
          <a:p>
            <a:r>
              <a:rPr lang="cs-CZ" sz="2000" b="1" dirty="0"/>
              <a:t>V 3. trimestru NYHA III-IV (2 roky po TVR) ,  TVA planimetricky 1,0 cm2, G 16/10 </a:t>
            </a:r>
            <a:r>
              <a:rPr lang="cs-CZ" sz="2000" b="1" dirty="0" err="1"/>
              <a:t>mmHg</a:t>
            </a:r>
            <a:r>
              <a:rPr lang="cs-CZ" sz="2000" b="1" dirty="0"/>
              <a:t>, </a:t>
            </a:r>
            <a:r>
              <a:rPr lang="cs-CZ" sz="2000" b="1" dirty="0" err="1"/>
              <a:t>TriR</a:t>
            </a:r>
            <a:r>
              <a:rPr lang="cs-CZ" sz="2000" b="1" dirty="0"/>
              <a:t> II</a:t>
            </a:r>
          </a:p>
          <a:p>
            <a:r>
              <a:rPr lang="cs-CZ" sz="2000" dirty="0"/>
              <a:t>porod spontánní v 33. týdnu</a:t>
            </a:r>
          </a:p>
          <a:p>
            <a:r>
              <a:rPr lang="cs-CZ" sz="2000" dirty="0"/>
              <a:t>následně TVR mechanická, nyní NYHA II</a:t>
            </a:r>
          </a:p>
        </p:txBody>
      </p:sp>
      <p:pic>
        <p:nvPicPr>
          <p:cNvPr id="10" name="zou PSAX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43563" y="3765884"/>
            <a:ext cx="4449079" cy="3022016"/>
          </a:xfrm>
          <a:prstGeom prst="rect">
            <a:avLst/>
          </a:prstGeom>
        </p:spPr>
      </p:pic>
      <p:pic>
        <p:nvPicPr>
          <p:cNvPr id="9" name="zou a4ch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3765884"/>
            <a:ext cx="4449079" cy="3022016"/>
          </a:xfrm>
          <a:prstGeom prst="rect">
            <a:avLst/>
          </a:prstGeom>
        </p:spPr>
      </p:pic>
      <p:pic>
        <p:nvPicPr>
          <p:cNvPr id="11" name="zou PSA1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32558" y="3744364"/>
            <a:ext cx="4480760" cy="3043535"/>
          </a:xfrm>
          <a:prstGeom prst="rect">
            <a:avLst/>
          </a:prstGeom>
        </p:spPr>
      </p:pic>
      <p:pic>
        <p:nvPicPr>
          <p:cNvPr id="12" name="zou 4d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16035" y="-10759"/>
            <a:ext cx="5512534" cy="374436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63" y="1710990"/>
            <a:ext cx="3466097" cy="2365230"/>
          </a:xfrm>
          <a:prstGeom prst="rect">
            <a:avLst/>
          </a:prstGeom>
        </p:spPr>
      </p:pic>
      <p:pic>
        <p:nvPicPr>
          <p:cNvPr id="14" name="Picture 2" descr="VÃ½sledek obrÃ¡zku pro CKTCH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50018" y="317170"/>
            <a:ext cx="1008583" cy="40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FN Brno krivky _ rgb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31217" y="109162"/>
            <a:ext cx="812426" cy="81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39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99803"/>
            <a:ext cx="10515600" cy="5877160"/>
          </a:xfrm>
        </p:spPr>
        <p:txBody>
          <a:bodyPr>
            <a:normAutofit/>
          </a:bodyPr>
          <a:lstStyle/>
          <a:p>
            <a:r>
              <a:rPr lang="cs-CZ" u="sng" dirty="0" err="1"/>
              <a:t>Homografty</a:t>
            </a:r>
            <a:endParaRPr lang="cs-CZ" u="sng" dirty="0"/>
          </a:p>
          <a:p>
            <a:pPr lvl="1"/>
            <a:r>
              <a:rPr lang="cs-CZ" dirty="0"/>
              <a:t>méně dostupné a užívané, méně dat	  		</a:t>
            </a:r>
          </a:p>
          <a:p>
            <a:pPr lvl="1"/>
            <a:r>
              <a:rPr lang="cs-CZ" dirty="0"/>
              <a:t>10. </a:t>
            </a:r>
            <a:r>
              <a:rPr lang="cs-CZ" dirty="0" err="1"/>
              <a:t>reop</a:t>
            </a:r>
            <a:r>
              <a:rPr lang="cs-CZ" dirty="0"/>
              <a:t>. rok 28%	  	</a:t>
            </a:r>
            <a:r>
              <a:rPr lang="cs-CZ" dirty="0" err="1">
                <a:solidFill>
                  <a:srgbClr val="00B0F0"/>
                </a:solidFill>
              </a:rPr>
              <a:t>North</a:t>
            </a:r>
            <a:r>
              <a:rPr lang="cs-CZ" dirty="0">
                <a:solidFill>
                  <a:srgbClr val="00B0F0"/>
                </a:solidFill>
              </a:rPr>
              <a:t>  </a:t>
            </a:r>
            <a:r>
              <a:rPr lang="cs-CZ" dirty="0" err="1">
                <a:solidFill>
                  <a:srgbClr val="00B0F0"/>
                </a:solidFill>
              </a:rPr>
              <a:t>Circulation</a:t>
            </a:r>
            <a:r>
              <a:rPr lang="cs-CZ" dirty="0">
                <a:solidFill>
                  <a:srgbClr val="00B0F0"/>
                </a:solidFill>
              </a:rPr>
              <a:t> 1999</a:t>
            </a:r>
          </a:p>
          <a:p>
            <a:endParaRPr lang="cs-CZ" u="sng" dirty="0"/>
          </a:p>
          <a:p>
            <a:r>
              <a:rPr lang="cs-CZ" u="sng" dirty="0" err="1"/>
              <a:t>Autografty</a:t>
            </a:r>
            <a:r>
              <a:rPr lang="cs-CZ" u="sng" dirty="0"/>
              <a:t> -  </a:t>
            </a:r>
            <a:r>
              <a:rPr lang="cs-CZ" u="sng" dirty="0" err="1"/>
              <a:t>Rossova</a:t>
            </a:r>
            <a:r>
              <a:rPr lang="cs-CZ" u="sng" dirty="0"/>
              <a:t> operace   </a:t>
            </a:r>
          </a:p>
          <a:p>
            <a:pPr lvl="1"/>
            <a:r>
              <a:rPr lang="cs-CZ" dirty="0"/>
              <a:t>krátký </a:t>
            </a:r>
            <a:r>
              <a:rPr lang="cs-CZ" dirty="0" err="1"/>
              <a:t>follow</a:t>
            </a:r>
            <a:r>
              <a:rPr lang="cs-CZ" dirty="0"/>
              <a:t>-up </a:t>
            </a:r>
          </a:p>
          <a:p>
            <a:pPr lvl="1"/>
            <a:r>
              <a:rPr lang="cs-CZ" dirty="0" err="1"/>
              <a:t>reoperace</a:t>
            </a:r>
            <a:r>
              <a:rPr lang="cs-CZ" dirty="0"/>
              <a:t> 10.…15. rok 12%…19%                                                                   </a:t>
            </a:r>
            <a:r>
              <a:rPr lang="cs-CZ" dirty="0">
                <a:solidFill>
                  <a:srgbClr val="00B0F0"/>
                </a:solidFill>
              </a:rPr>
              <a:t>Andreas </a:t>
            </a:r>
            <a:r>
              <a:rPr lang="cs-CZ" dirty="0" err="1">
                <a:solidFill>
                  <a:srgbClr val="00B0F0"/>
                </a:solidFill>
              </a:rPr>
              <a:t>Cong</a:t>
            </a:r>
            <a:r>
              <a:rPr lang="cs-CZ" dirty="0">
                <a:solidFill>
                  <a:srgbClr val="00B0F0"/>
                </a:solidFill>
              </a:rPr>
              <a:t> H </a:t>
            </a:r>
            <a:r>
              <a:rPr lang="cs-CZ" dirty="0" err="1">
                <a:solidFill>
                  <a:srgbClr val="00B0F0"/>
                </a:solidFill>
              </a:rPr>
              <a:t>Surg</a:t>
            </a:r>
            <a:r>
              <a:rPr lang="cs-CZ" dirty="0">
                <a:solidFill>
                  <a:srgbClr val="00B0F0"/>
                </a:solidFill>
              </a:rPr>
              <a:t> 2014</a:t>
            </a:r>
            <a:endParaRPr lang="cs-CZ" u="sng" dirty="0">
              <a:solidFill>
                <a:srgbClr val="00B0F0"/>
              </a:solidFill>
            </a:endParaRPr>
          </a:p>
        </p:txBody>
      </p:sp>
      <p:pic>
        <p:nvPicPr>
          <p:cNvPr id="12290" name="Picture 2" descr="Ross procedure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416" y="2179950"/>
            <a:ext cx="5084214" cy="348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032817" y="3567453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dirty="0">
                <a:solidFill>
                  <a:srgbClr val="C00000"/>
                </a:solidFill>
              </a:rPr>
              <a:t>❸</a:t>
            </a:r>
            <a:endParaRPr lang="cs-CZ" u="sng" dirty="0">
              <a:solidFill>
                <a:srgbClr val="C0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390732" y="4078148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dirty="0">
                <a:solidFill>
                  <a:srgbClr val="C00000"/>
                </a:solidFill>
              </a:rPr>
              <a:t>❶</a:t>
            </a:r>
            <a:endParaRPr lang="cs-CZ" u="sng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638089" y="4022985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dirty="0">
                <a:solidFill>
                  <a:srgbClr val="C00000"/>
                </a:solidFill>
              </a:rPr>
              <a:t>❶</a:t>
            </a:r>
            <a:endParaRPr lang="cs-CZ" u="sng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032817" y="4207651"/>
            <a:ext cx="16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dirty="0">
                <a:solidFill>
                  <a:srgbClr val="C00000"/>
                </a:solidFill>
              </a:rPr>
              <a:t>❷</a:t>
            </a:r>
            <a:endParaRPr lang="cs-CZ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8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20436" y="263538"/>
            <a:ext cx="3255820" cy="4156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545"/>
            <a:ext cx="11353800" cy="418407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historicky vysoká mortalita </a:t>
            </a:r>
            <a:r>
              <a:rPr lang="cs-CZ" dirty="0" err="1"/>
              <a:t>reoperací</a:t>
            </a:r>
            <a:r>
              <a:rPr lang="cs-CZ" dirty="0"/>
              <a:t>: 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8,7%...3,8%...2%...</a:t>
            </a:r>
          </a:p>
          <a:p>
            <a:endParaRPr lang="cs-CZ" dirty="0"/>
          </a:p>
          <a:p>
            <a:r>
              <a:rPr lang="cs-CZ" dirty="0"/>
              <a:t>ROSSOVA OP.</a:t>
            </a:r>
          </a:p>
          <a:p>
            <a:pPr lvl="1"/>
            <a:r>
              <a:rPr lang="cs-CZ" dirty="0"/>
              <a:t>0,9% </a:t>
            </a:r>
            <a:r>
              <a:rPr lang="cs-CZ" dirty="0">
                <a:solidFill>
                  <a:srgbClr val="00B0F0"/>
                </a:solidFill>
              </a:rPr>
              <a:t>Ryan Ann C </a:t>
            </a:r>
            <a:r>
              <a:rPr lang="cs-CZ" dirty="0" err="1">
                <a:solidFill>
                  <a:srgbClr val="00B0F0"/>
                </a:solidFill>
              </a:rPr>
              <a:t>Thorac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Surg</a:t>
            </a:r>
            <a:r>
              <a:rPr lang="cs-CZ" dirty="0">
                <a:solidFill>
                  <a:srgbClr val="00B0F0"/>
                </a:solidFill>
              </a:rPr>
              <a:t> 2021</a:t>
            </a:r>
          </a:p>
          <a:p>
            <a:pPr lvl="1"/>
            <a:r>
              <a:rPr lang="cs-CZ" dirty="0"/>
              <a:t>0% (n=296, CZ  </a:t>
            </a:r>
            <a:r>
              <a:rPr lang="cs-CZ" dirty="0" err="1"/>
              <a:t>HrKr+CKTCH</a:t>
            </a:r>
            <a:r>
              <a:rPr lang="cs-CZ" dirty="0"/>
              <a:t> Brno 2009-2020)  </a:t>
            </a:r>
            <a:r>
              <a:rPr lang="cs-CZ" dirty="0" err="1">
                <a:solidFill>
                  <a:srgbClr val="00B0F0"/>
                </a:solidFill>
              </a:rPr>
              <a:t>Gofus</a:t>
            </a:r>
            <a:r>
              <a:rPr lang="cs-CZ" dirty="0">
                <a:solidFill>
                  <a:srgbClr val="00B0F0"/>
                </a:solidFill>
              </a:rPr>
              <a:t>, Fila  Eur J C </a:t>
            </a:r>
            <a:r>
              <a:rPr lang="cs-CZ" dirty="0" err="1">
                <a:solidFill>
                  <a:srgbClr val="00B0F0"/>
                </a:solidFill>
              </a:rPr>
              <a:t>Thorac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Surg</a:t>
            </a:r>
            <a:r>
              <a:rPr lang="cs-CZ" dirty="0">
                <a:solidFill>
                  <a:srgbClr val="00B0F0"/>
                </a:solidFill>
              </a:rPr>
              <a:t> 2022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EUROSCORE II:   	zdravá žena 30 let 1.operace:	      	0,62%</a:t>
            </a:r>
          </a:p>
          <a:p>
            <a:pPr marL="0" indent="0">
              <a:buNone/>
            </a:pPr>
            <a:r>
              <a:rPr lang="cs-CZ" dirty="0"/>
              <a:t>			zdravá žena 40 let 2.operace:		</a:t>
            </a:r>
            <a:r>
              <a:rPr lang="cs-CZ" u="sng" dirty="0"/>
              <a:t>1,89%</a:t>
            </a:r>
          </a:p>
          <a:p>
            <a:pPr marL="0" indent="0">
              <a:buNone/>
            </a:pPr>
            <a:r>
              <a:rPr lang="cs-CZ" dirty="0"/>
              <a:t>									</a:t>
            </a:r>
            <a:r>
              <a:rPr lang="cs-CZ" b="1" dirty="0"/>
              <a:t>2,51%</a:t>
            </a:r>
            <a:r>
              <a:rPr lang="cs-CZ" dirty="0"/>
              <a:t>   </a:t>
            </a: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838200" y="193964"/>
            <a:ext cx="3138055" cy="554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+mn-lt"/>
              </a:rPr>
              <a:t>Operační mortalita</a:t>
            </a:r>
          </a:p>
        </p:txBody>
      </p:sp>
    </p:spTree>
    <p:extLst>
      <p:ext uri="{BB962C8B-B14F-4D97-AF65-F5344CB8AC3E}">
        <p14:creationId xmlns:p14="http://schemas.microsoft.com/office/powerpoint/2010/main" val="12459049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2973</Words>
  <Application>Microsoft Office PowerPoint</Application>
  <PresentationFormat>Širokoúhlá obrazovka</PresentationFormat>
  <Paragraphs>349</Paragraphs>
  <Slides>28</Slides>
  <Notes>5</Notes>
  <HiddenSlides>0</HiddenSlides>
  <MMClips>15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Wingdings</vt:lpstr>
      <vt:lpstr>Wingdings 2</vt:lpstr>
      <vt:lpstr>Wingdings 3</vt:lpstr>
      <vt:lpstr>Motiv Office</vt:lpstr>
      <vt:lpstr>POSTUPY PŘI TĚHOTENSTVÍ</vt:lpstr>
      <vt:lpstr>Prezentace aplikace PowerPoint</vt:lpstr>
      <vt:lpstr>Riziková gravidita u mladé ženy s chlopenní vadou </vt:lpstr>
      <vt:lpstr>Prezentace aplikace PowerPoint</vt:lpstr>
      <vt:lpstr>Prezentace aplikace PowerPoint</vt:lpstr>
      <vt:lpstr>Prezentace aplikace PowerPoint</vt:lpstr>
      <vt:lpstr>37 let, 3. těhot.</vt:lpstr>
      <vt:lpstr>Prezentace aplikace PowerPoint</vt:lpstr>
      <vt:lpstr>Operační mortalita</vt:lpstr>
      <vt:lpstr>Prezentace aplikace PowerPoint</vt:lpstr>
      <vt:lpstr>Prezentace aplikace PowerPoint</vt:lpstr>
      <vt:lpstr>Figure 2 Flowchart on anticoagulation in mechanical valves and high-dose VKA aweeks 6–12 ...</vt:lpstr>
      <vt:lpstr>Figure 3 Flowchart on anticoagulation in mechanical valves and low-dose VKA aweeks 6–12 ...</vt:lpstr>
      <vt:lpstr>Figure 4 Flowchart on anticoagulation in mechanical valves and target international normalized ratio for mechanical ...</vt:lpstr>
      <vt:lpstr>Těhotenství u mechanických chlopní  Centrum komplexní péče o VSV v dospělosti- BRNO</vt:lpstr>
      <vt:lpstr>Prezentace aplikace PowerPoint</vt:lpstr>
      <vt:lpstr>Prezentace aplikace PowerPoint</vt:lpstr>
      <vt:lpstr>Těhotenství u asymptom. významné AoS  Centrum komplexní péče o VSV v dospělosti- BRNO</vt:lpstr>
      <vt:lpstr>Prezentace aplikace PowerPoint</vt:lpstr>
      <vt:lpstr>23 let, 1. těhot.</vt:lpstr>
      <vt:lpstr>Prezentace aplikace PowerPoint</vt:lpstr>
      <vt:lpstr>Prezentace aplikace PowerPoint</vt:lpstr>
      <vt:lpstr>Prezentace aplikace PowerPoint</vt:lpstr>
      <vt:lpstr>Prezentace aplikace PowerPoint</vt:lpstr>
      <vt:lpstr>Umělá chlopeň –problém antikoagulace</vt:lpstr>
      <vt:lpstr>Warfarin p.o.</vt:lpstr>
      <vt:lpstr>UFH, LMWH  s.c., i.v.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Asus</dc:creator>
  <cp:lastModifiedBy>GT3</cp:lastModifiedBy>
  <cp:revision>119</cp:revision>
  <dcterms:created xsi:type="dcterms:W3CDTF">2022-02-12T21:56:04Z</dcterms:created>
  <dcterms:modified xsi:type="dcterms:W3CDTF">2022-02-24T13:26:40Z</dcterms:modified>
</cp:coreProperties>
</file>