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927" r:id="rId4"/>
    <p:sldId id="258" r:id="rId5"/>
    <p:sldId id="922" r:id="rId6"/>
    <p:sldId id="863" r:id="rId7"/>
    <p:sldId id="969" r:id="rId8"/>
    <p:sldId id="536" r:id="rId9"/>
    <p:sldId id="418" r:id="rId10"/>
    <p:sldId id="952" r:id="rId11"/>
    <p:sldId id="962" r:id="rId12"/>
    <p:sldId id="949" r:id="rId13"/>
    <p:sldId id="950" r:id="rId14"/>
    <p:sldId id="989" r:id="rId15"/>
    <p:sldId id="931" r:id="rId16"/>
    <p:sldId id="924" r:id="rId17"/>
    <p:sldId id="990" r:id="rId18"/>
    <p:sldId id="951" r:id="rId19"/>
    <p:sldId id="993" r:id="rId20"/>
    <p:sldId id="953" r:id="rId21"/>
    <p:sldId id="992" r:id="rId22"/>
    <p:sldId id="920" r:id="rId23"/>
    <p:sldId id="524" r:id="rId24"/>
    <p:sldId id="991" r:id="rId25"/>
    <p:sldId id="947" r:id="rId26"/>
    <p:sldId id="964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FF5353"/>
    <a:srgbClr val="FF7575"/>
    <a:srgbClr val="FF8181"/>
    <a:srgbClr val="9C5BCD"/>
    <a:srgbClr val="FFFFFF"/>
    <a:srgbClr val="E9F0FA"/>
    <a:srgbClr val="5B9BD5"/>
    <a:srgbClr val="EBEFF8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519" autoAdjust="0"/>
    <p:restoredTop sz="94660"/>
  </p:normalViewPr>
  <p:slideViewPr>
    <p:cSldViewPr snapToGrid="0">
      <p:cViewPr varScale="1">
        <p:scale>
          <a:sx n="49" d="100"/>
          <a:sy n="49" d="100"/>
        </p:scale>
        <p:origin x="56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FE52B-53DA-49A3-8167-726E3996199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F9E74-125B-46BB-A9D8-6DE331312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56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F9E74-125B-46BB-A9D8-6DE331312B5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14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5B8091-6D66-45E6-B9CF-C5F2CCB6293A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0371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5B8091-6D66-45E6-B9CF-C5F2CCB6293A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1122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550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52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390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88FB77-0649-4C39-B4B2-E2B8C96A0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2EB8DE-2C93-4421-AE3B-644C7C3BF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0B7006-55C0-4A13-A73C-D6CBB8D89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2151-B22A-4CB6-AD83-102D877D693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8113FA-045F-41BC-8088-18435BC2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E31326-2BBE-45E2-A8BC-A2E694586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8933-76BF-4CED-A218-B1884D2CA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1780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BC7FA-90F7-4543-9F5A-4532F414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0C862C-8F56-403B-8A05-70D334BAE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EFE6C5-ED75-404B-818E-E5867709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2151-B22A-4CB6-AD83-102D877D693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F6AE0F-FBC3-4379-A49F-90C2D98B6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51CAF4-CF6F-43F6-BC39-85395F118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8933-76BF-4CED-A218-B1884D2CA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233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D71BD5-6B79-44B1-9F48-08D4B832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853DD9-766A-4AD5-9EF5-04BE6D8B5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C5CD5D-84E5-4340-BA7D-B05817F64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2151-B22A-4CB6-AD83-102D877D693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3B3DD0-8445-4A46-BFF2-D08B9775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C5737-15FE-4225-A908-389A92E45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8933-76BF-4CED-A218-B1884D2CA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755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7BE4A8-5079-441C-BDF4-6A5E8848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5D11B8-D877-4E09-9E23-EBFED921C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B7BBC9F-39FD-453A-A6B0-217460513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C6F7DB9-0515-4060-B738-D2637528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2151-B22A-4CB6-AD83-102D877D693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4D4154C-98BB-4FFA-9EC4-7515BF778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7A07CE-BD63-43D1-8BFE-C811CA268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8933-76BF-4CED-A218-B1884D2CA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900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EAEE3F-0DDD-4D2E-A4E8-3461A0082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4A45092-322B-4465-846C-D99B21747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174A993-3E0F-4605-B72A-4EA1C6F42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A02F4E-FAA2-4B6F-8A48-99BBAC03C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8D711A1-D6D0-4FA6-8E1C-95505042C8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5B1C072-8556-40A7-8EA4-B5CD9238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2151-B22A-4CB6-AD83-102D877D693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0E46BCC-9EB3-42A9-8E44-501FDD221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A2A98EB-8417-4970-A69A-EF8CCC95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8933-76BF-4CED-A218-B1884D2CA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944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268E1B-7E37-4BD4-AA87-7227D8D54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36EF0C9-9117-47A9-A6DE-F90499A81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2151-B22A-4CB6-AD83-102D877D693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C747C4C-F591-4841-8765-453AB6EF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CB36B98-2332-4A6F-8588-B8684BAE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8933-76BF-4CED-A218-B1884D2CA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232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67B6ABB-9141-428A-A081-0EA72DDCD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2151-B22A-4CB6-AD83-102D877D693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9CBE8C6-E825-43A4-B3DA-47CD5B44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FD9EBD-952D-4393-BE35-A90E79299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8933-76BF-4CED-A218-B1884D2CA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889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D63CA-BAA8-48F1-9756-C6FB85CF4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B77617-9988-48F2-94DA-3FA64224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F388CB9-77EE-4A76-9DF4-593C76C82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0D153E-F40B-4CEC-B8ED-76A3AF1C3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2151-B22A-4CB6-AD83-102D877D693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20C958C-4476-4D1E-B32E-977F01F48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1B4D8A-DC58-4EA4-B32C-B1E21E26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8933-76BF-4CED-A218-B1884D2CA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2166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46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9CAF3-769C-4B57-BB27-7F3334FFB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396F9C5-DADD-4B72-BC3F-9BA91F08F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CB3DF8-201F-4819-B448-3C7129725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8DD0AF-FA56-4782-B44D-7752A24C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2151-B22A-4CB6-AD83-102D877D693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60B8B9-16EE-415A-977A-CD2C1276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680F53-EB31-4683-BC5F-9F38A1A3B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8933-76BF-4CED-A218-B1884D2CA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885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4BC6D6-3643-42F2-B52B-9A8EE0AC8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97AEF74-AC9B-4684-BE1A-D6CFF344E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F3CD92-AD11-4C49-8754-5C04E3B7A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2151-B22A-4CB6-AD83-102D877D693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2BDBC9-8115-4430-9388-AFFF2A9F8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253A0C-C3B2-4DFD-B071-277AC98A5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8933-76BF-4CED-A218-B1884D2CA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002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3B9707C-0101-46ED-8EEB-79EA286A11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C563B3-8D4F-4C5A-9E6D-679A28611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AD9108-3A03-456B-B23A-E9FE660BD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2151-B22A-4CB6-AD83-102D877D693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A440B6-FA83-4DBE-A703-D42FB7EA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8320A7-6742-4B10-982B-7B4E4127B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8933-76BF-4CED-A218-B1884D2CA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0227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11/7/2021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093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51315"/>
            <a:ext cx="10515600" cy="38256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11/7/2021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99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11/7/2021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921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11/7/2021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825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11/7/2021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39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11/7/2021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735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11/7/2021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87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757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11/7/2021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900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11/7/2021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04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351315"/>
            <a:ext cx="10515600" cy="38256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11/7/2021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26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11/7/2021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4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35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724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834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84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298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867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2B9A2-616E-4F48-B6FA-9D84D96655EC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30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22CDAD9-D21C-4FD1-A920-B9AD4A60A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498B5C-8222-4906-B67F-8CE9A70E1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8CBCD4-5B5C-4875-A0C3-2C781DBBB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F2151-B22A-4CB6-AD83-102D877D693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A2FBA2-E468-459E-964E-5F0868C64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55D96C-CA45-43F7-88E5-B087AAD63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18933-76BF-4CED-A218-B1884D2CA4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20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dsablona_top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" y="6350"/>
            <a:ext cx="12185649" cy="102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 userDrawn="1"/>
        </p:nvSpPr>
        <p:spPr>
          <a:xfrm>
            <a:off x="3405276" y="1190038"/>
            <a:ext cx="4040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prstClr val="black"/>
                </a:solidFill>
                <a:cs typeface="Arial" charset="0"/>
                <a:sym typeface="Lucida Grande" charset="0"/>
              </a:rPr>
              <a:t>Deklarace konfliktu zájmů</a:t>
            </a:r>
            <a:endParaRPr lang="en-US" sz="2800" b="1" dirty="0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6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9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m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tmp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wichterle@hotmail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mp"/><Relationship Id="rId5" Type="http://schemas.openxmlformats.org/officeDocument/2006/relationships/image" Target="../media/image39.tmp"/><Relationship Id="rId4" Type="http://schemas.openxmlformats.org/officeDocument/2006/relationships/image" Target="../media/image38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tm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tif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E34D2FC2-1E90-4EAC-BFB3-D2E634F69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999" y="3810628"/>
            <a:ext cx="4003041" cy="120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2060"/>
                </a:solidFill>
              </a:rPr>
              <a:t>Dan Wichterle</a:t>
            </a:r>
            <a:endParaRPr lang="cs-CZ" altLang="en-US" sz="2400" b="1" dirty="0">
              <a:solidFill>
                <a:srgbClr val="002060"/>
              </a:solidFill>
            </a:endParaRPr>
          </a:p>
          <a:p>
            <a:pPr algn="ctr" eaLnBrk="1" hangingPunct="1"/>
            <a:endParaRPr lang="cs-CZ" altLang="en-US" b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cs-CZ" altLang="en-US" b="1" dirty="0">
                <a:solidFill>
                  <a:srgbClr val="002060"/>
                </a:solidFill>
              </a:rPr>
              <a:t>Klinika kardiologie IKEM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D7A54012-9929-43AA-A79A-B944D1B36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15" y="787613"/>
            <a:ext cx="10966169" cy="1822684"/>
          </a:xfrm>
          <a:prstGeom prst="rect">
            <a:avLst/>
          </a:prstGeom>
          <a:solidFill>
            <a:srgbClr val="FFFFC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cs-CZ" sz="2400" b="1" dirty="0"/>
              <a:t>ABLACE SRDEČNÍHO PARASYMPATICKÉHO NERVOVÉHO SYSTÉMU</a:t>
            </a:r>
          </a:p>
          <a:p>
            <a:pPr algn="ctr"/>
            <a:r>
              <a:rPr lang="cs-CZ" sz="2400" b="1" dirty="0"/>
              <a:t> </a:t>
            </a:r>
          </a:p>
          <a:p>
            <a:pPr algn="ctr"/>
            <a:r>
              <a:rPr lang="cs-CZ" sz="2400" b="1" dirty="0"/>
              <a:t>V LÉČBĚ FUNKČNÍCH BRADYARYTMIÍ</a:t>
            </a:r>
            <a:endParaRPr lang="cs-CZ" b="1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C253873-EE99-4D6B-B103-A6B8B4908C05}"/>
              </a:ext>
            </a:extLst>
          </p:cNvPr>
          <p:cNvSpPr/>
          <p:nvPr/>
        </p:nvSpPr>
        <p:spPr>
          <a:xfrm>
            <a:off x="0" y="-5696"/>
            <a:ext cx="12192000" cy="40011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E9F0FA"/>
                </a:solidFill>
                <a:latin typeface="Arial" panose="020B0604020202020204" pitchFamily="34" charset="0"/>
              </a:rPr>
              <a:t>Modulace autonomního nervového systému v léčbě arytmií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CA3B9934-01F2-4646-A06F-F363FD04A2B0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2A7252BF-EA53-4573-B2E3-7DB1B4F3E1CE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9" name="Obrázek 8" descr="Výřez obrazovky">
              <a:extLst>
                <a:ext uri="{FF2B5EF4-FFF2-40B4-BE49-F238E27FC236}">
                  <a16:creationId xmlns:a16="http://schemas.microsoft.com/office/drawing/2014/main" id="{61E8566F-CA9B-4293-8DFE-3843CB6C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pic>
        <p:nvPicPr>
          <p:cNvPr id="17" name="Obrázek 16" descr="Obsah obrázku kreslení&#10;&#10;Popis byl vytvořen automaticky">
            <a:extLst>
              <a:ext uri="{FF2B5EF4-FFF2-40B4-BE49-F238E27FC236}">
                <a16:creationId xmlns:a16="http://schemas.microsoft.com/office/drawing/2014/main" id="{0E66FB1C-F1AE-4CD4-9B0E-D77D46D428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" y="6229952"/>
            <a:ext cx="706929" cy="575066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42443B6F-23AB-4CE5-9E21-73970CD9A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887" y="6209435"/>
            <a:ext cx="6004812" cy="61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altLang="cs-CZ" sz="1400" b="1" dirty="0">
                <a:latin typeface="Arial"/>
                <a:cs typeface="Arial"/>
              </a:rPr>
              <a:t>XVIII. české a slovenské symposium o arytmiích a </a:t>
            </a:r>
            <a:r>
              <a:rPr lang="cs-CZ" altLang="cs-CZ" sz="1400" b="1" dirty="0" err="1">
                <a:latin typeface="Arial"/>
                <a:cs typeface="Arial"/>
              </a:rPr>
              <a:t>kardiostimulaci</a:t>
            </a:r>
            <a:r>
              <a:rPr lang="cs-CZ" altLang="cs-CZ" sz="1400" b="1" dirty="0">
                <a:latin typeface="Arial"/>
                <a:cs typeface="Arial"/>
              </a:rPr>
              <a:t>, Olomouc, 7. - 9. 11. 2021</a:t>
            </a:r>
            <a:endParaRPr lang="en-US" altLang="cs-CZ" sz="1400" b="1" dirty="0">
              <a:latin typeface="Arial"/>
              <a:cs typeface="Arial"/>
            </a:endParaRPr>
          </a:p>
        </p:txBody>
      </p:sp>
      <p:pic>
        <p:nvPicPr>
          <p:cNvPr id="13" name="Obrázek 12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5BB7520F-C3FA-458E-978C-F748E552A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12" y="3025940"/>
            <a:ext cx="4166589" cy="276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013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F37E7DA8-807B-4569-82CA-9A40EECDD74F}"/>
              </a:ext>
            </a:extLst>
          </p:cNvPr>
          <p:cNvSpPr txBox="1"/>
          <p:nvPr/>
        </p:nvSpPr>
        <p:spPr>
          <a:xfrm>
            <a:off x="5303913" y="1412776"/>
            <a:ext cx="611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SVC</a:t>
            </a:r>
            <a:endParaRPr lang="cs-CZ" sz="12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975BEDC-A91B-4BB8-91F0-C3099E2D35FB}"/>
              </a:ext>
            </a:extLst>
          </p:cNvPr>
          <p:cNvSpPr txBox="1"/>
          <p:nvPr/>
        </p:nvSpPr>
        <p:spPr>
          <a:xfrm>
            <a:off x="8641027" y="1412775"/>
            <a:ext cx="611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SVC</a:t>
            </a:r>
            <a:endParaRPr lang="cs-CZ" sz="1200" b="1" dirty="0"/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73CDBD3F-F8A2-4880-A273-AA52D948E14C}"/>
              </a:ext>
            </a:extLst>
          </p:cNvPr>
          <p:cNvGrpSpPr/>
          <p:nvPr/>
        </p:nvGrpSpPr>
        <p:grpSpPr>
          <a:xfrm>
            <a:off x="431735" y="1088769"/>
            <a:ext cx="2327172" cy="4715712"/>
            <a:chOff x="2811656" y="837495"/>
            <a:chExt cx="2327172" cy="4715712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B1DAB04-C163-4E65-BFE6-6BA6DFC2C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1" r="24324"/>
            <a:stretch/>
          </p:blipFill>
          <p:spPr>
            <a:xfrm>
              <a:off x="2811656" y="837495"/>
              <a:ext cx="2327172" cy="4715712"/>
            </a:xfrm>
            <a:prstGeom prst="rect">
              <a:avLst/>
            </a:prstGeom>
          </p:spPr>
        </p:pic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B301A7ED-DFCE-4678-8D83-6697E30E1B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3534" y="2294186"/>
              <a:ext cx="474966" cy="100628"/>
            </a:xfrm>
            <a:prstGeom prst="straightConnector1">
              <a:avLst/>
            </a:prstGeom>
            <a:ln w="539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3E86399E-C845-4AE9-BC39-EF87E0EB56EB}"/>
              </a:ext>
            </a:extLst>
          </p:cNvPr>
          <p:cNvGrpSpPr/>
          <p:nvPr/>
        </p:nvGrpSpPr>
        <p:grpSpPr>
          <a:xfrm>
            <a:off x="3802650" y="1088769"/>
            <a:ext cx="2723286" cy="4715713"/>
            <a:chOff x="48514" y="836711"/>
            <a:chExt cx="2723286" cy="4715713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7F515ED6-1509-4E18-AB75-84A170B8C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0" r="23339"/>
            <a:stretch/>
          </p:blipFill>
          <p:spPr>
            <a:xfrm>
              <a:off x="48514" y="836711"/>
              <a:ext cx="2723286" cy="4715713"/>
            </a:xfrm>
            <a:prstGeom prst="rect">
              <a:avLst/>
            </a:prstGeom>
          </p:spPr>
        </p:pic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A06D35AA-6F35-449A-A99F-BB550D8473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3608" y="2536284"/>
              <a:ext cx="474966" cy="100628"/>
            </a:xfrm>
            <a:prstGeom prst="straightConnector1">
              <a:avLst/>
            </a:prstGeom>
            <a:ln w="539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3865B6B2-6205-47B8-B4D9-4057CD3ED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1857"/>
            <a:ext cx="1216312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altLang="en-US" sz="2800" b="1" dirty="0">
                <a:solidFill>
                  <a:srgbClr val="0066CC"/>
                </a:solidFill>
              </a:rPr>
              <a:t>SA</a:t>
            </a:r>
            <a:r>
              <a:rPr lang="cs-CZ" altLang="en-US" sz="2800" b="1" dirty="0">
                <a:solidFill>
                  <a:srgbClr val="0066CC"/>
                </a:solidFill>
              </a:rPr>
              <a:t> </a:t>
            </a:r>
            <a:r>
              <a:rPr lang="cs-CZ" altLang="en-US" sz="2800" b="1" dirty="0" err="1">
                <a:solidFill>
                  <a:srgbClr val="0066CC"/>
                </a:solidFill>
              </a:rPr>
              <a:t>nodal</a:t>
            </a:r>
            <a:r>
              <a:rPr lang="en-GB" altLang="en-US" sz="2800" b="1" dirty="0">
                <a:solidFill>
                  <a:srgbClr val="0066CC"/>
                </a:solidFill>
              </a:rPr>
              <a:t> denervation: </a:t>
            </a:r>
            <a:r>
              <a:rPr lang="cs-CZ" altLang="en-US" sz="2800" b="1" dirty="0" err="1">
                <a:solidFill>
                  <a:srgbClr val="0066CC"/>
                </a:solidFill>
              </a:rPr>
              <a:t>minimized</a:t>
            </a:r>
            <a:r>
              <a:rPr lang="cs-CZ" altLang="en-US" sz="2800" b="1" dirty="0">
                <a:solidFill>
                  <a:srgbClr val="0066CC"/>
                </a:solidFill>
              </a:rPr>
              <a:t> </a:t>
            </a:r>
            <a:r>
              <a:rPr lang="cs-CZ" altLang="en-US" sz="2800" b="1" dirty="0" err="1">
                <a:solidFill>
                  <a:srgbClr val="0066CC"/>
                </a:solidFill>
              </a:rPr>
              <a:t>biatrial</a:t>
            </a:r>
            <a:r>
              <a:rPr lang="cs-CZ" altLang="en-US" sz="2800" b="1" dirty="0">
                <a:solidFill>
                  <a:srgbClr val="0066CC"/>
                </a:solidFill>
              </a:rPr>
              <a:t> </a:t>
            </a:r>
            <a:r>
              <a:rPr lang="cs-CZ" altLang="en-US" sz="2800" b="1" dirty="0" err="1">
                <a:solidFill>
                  <a:srgbClr val="0066CC"/>
                </a:solidFill>
              </a:rPr>
              <a:t>approach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84D9B489-BBF3-4D88-8249-5D0320FA476C}"/>
              </a:ext>
            </a:extLst>
          </p:cNvPr>
          <p:cNvGrpSpPr/>
          <p:nvPr/>
        </p:nvGrpSpPr>
        <p:grpSpPr>
          <a:xfrm>
            <a:off x="7469907" y="1088769"/>
            <a:ext cx="3862115" cy="4715712"/>
            <a:chOff x="6698382" y="1088769"/>
            <a:chExt cx="3862115" cy="4715712"/>
          </a:xfrm>
        </p:grpSpPr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4CEE4953-BCD9-4F30-8762-A753278F8F56}"/>
                </a:ext>
              </a:extLst>
            </p:cNvPr>
            <p:cNvGrpSpPr/>
            <p:nvPr/>
          </p:nvGrpSpPr>
          <p:grpSpPr>
            <a:xfrm>
              <a:off x="6698382" y="1088769"/>
              <a:ext cx="3862115" cy="4715712"/>
              <a:chOff x="5174381" y="836712"/>
              <a:chExt cx="3862115" cy="4715712"/>
            </a:xfrm>
          </p:grpSpPr>
          <p:pic>
            <p:nvPicPr>
              <p:cNvPr id="6" name="Obrázek 5">
                <a:extLst>
                  <a:ext uri="{FF2B5EF4-FFF2-40B4-BE49-F238E27FC236}">
                    <a16:creationId xmlns:a16="http://schemas.microsoft.com/office/drawing/2014/main" id="{09B471B6-C07B-4215-A713-819D5ED037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28" r="5233"/>
              <a:stretch/>
            </p:blipFill>
            <p:spPr>
              <a:xfrm>
                <a:off x="5174381" y="836712"/>
                <a:ext cx="3862115" cy="4715712"/>
              </a:xfrm>
              <a:prstGeom prst="rect">
                <a:avLst/>
              </a:prstGeom>
            </p:spPr>
          </p:pic>
          <p:cxnSp>
            <p:nvCxnSpPr>
              <p:cNvPr id="15" name="Přímá spojnice se šipkou 14">
                <a:extLst>
                  <a:ext uri="{FF2B5EF4-FFF2-40B4-BE49-F238E27FC236}">
                    <a16:creationId xmlns:a16="http://schemas.microsoft.com/office/drawing/2014/main" id="{005AD7A4-7540-4BA4-A839-8A527F5B6A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4248" y="1714544"/>
                <a:ext cx="139636" cy="518883"/>
              </a:xfrm>
              <a:prstGeom prst="straightConnector1">
                <a:avLst/>
              </a:prstGeom>
              <a:ln w="539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se šipkou 16">
                <a:extLst>
                  <a:ext uri="{FF2B5EF4-FFF2-40B4-BE49-F238E27FC236}">
                    <a16:creationId xmlns:a16="http://schemas.microsoft.com/office/drawing/2014/main" id="{5A8A47CC-7067-461F-8A41-071F7B7579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5811" y="1626541"/>
                <a:ext cx="139636" cy="518883"/>
              </a:xfrm>
              <a:prstGeom prst="straightConnector1">
                <a:avLst/>
              </a:prstGeom>
              <a:ln w="539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DBA82883-A05B-43DD-8C69-40D2AD57F88B}"/>
                </a:ext>
              </a:extLst>
            </p:cNvPr>
            <p:cNvSpPr txBox="1"/>
            <p:nvPr/>
          </p:nvSpPr>
          <p:spPr>
            <a:xfrm>
              <a:off x="9048329" y="3090872"/>
              <a:ext cx="6457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rgbClr val="FF0000"/>
                  </a:solidFill>
                </a:rPr>
                <a:t>SAN</a:t>
              </a:r>
            </a:p>
          </p:txBody>
        </p:sp>
      </p:grpSp>
      <p:sp>
        <p:nvSpPr>
          <p:cNvPr id="25" name="Line 3">
            <a:extLst>
              <a:ext uri="{FF2B5EF4-FFF2-40B4-BE49-F238E27FC236}">
                <a16:creationId xmlns:a16="http://schemas.microsoft.com/office/drawing/2014/main" id="{C79E3BA7-A3A5-4557-8CBC-0CCB58BFB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88A8923-914F-4F3B-A451-61A35ECDE54E}"/>
              </a:ext>
            </a:extLst>
          </p:cNvPr>
          <p:cNvSpPr txBox="1"/>
          <p:nvPr/>
        </p:nvSpPr>
        <p:spPr>
          <a:xfrm>
            <a:off x="3049427" y="2894477"/>
            <a:ext cx="510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/>
              <a:t>+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1C3D51A-5277-4AEC-BF8B-D9F698033EA4}"/>
              </a:ext>
            </a:extLst>
          </p:cNvPr>
          <p:cNvSpPr txBox="1"/>
          <p:nvPr/>
        </p:nvSpPr>
        <p:spPr>
          <a:xfrm>
            <a:off x="6730979" y="2888970"/>
            <a:ext cx="510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/>
              <a:t>=</a:t>
            </a:r>
          </a:p>
        </p:txBody>
      </p: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7EFB4959-CE5D-44E8-8950-876B54E3CF5A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EA674157-EE7C-4017-86CE-5A1795745901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1" name="Obrázek 30" descr="Výřez obrazovky">
              <a:extLst>
                <a:ext uri="{FF2B5EF4-FFF2-40B4-BE49-F238E27FC236}">
                  <a16:creationId xmlns:a16="http://schemas.microsoft.com/office/drawing/2014/main" id="{8A250341-E0E8-437B-8092-609DF788A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9DDB245A-A2BB-4800-96DD-050AE25C04D3}"/>
              </a:ext>
            </a:extLst>
          </p:cNvPr>
          <p:cNvSpPr txBox="1"/>
          <p:nvPr/>
        </p:nvSpPr>
        <p:spPr>
          <a:xfrm>
            <a:off x="988591" y="3136612"/>
            <a:ext cx="13055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200" b="1" dirty="0"/>
              <a:t>R</a:t>
            </a:r>
            <a:r>
              <a:rPr lang="en-GB" sz="3200" b="1" dirty="0"/>
              <a:t>A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F8F122C-4F06-4523-B3A2-F40EB89930F4}"/>
              </a:ext>
            </a:extLst>
          </p:cNvPr>
          <p:cNvSpPr txBox="1"/>
          <p:nvPr/>
        </p:nvSpPr>
        <p:spPr>
          <a:xfrm>
            <a:off x="4644081" y="3078376"/>
            <a:ext cx="13055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200" b="1" dirty="0"/>
              <a:t>L</a:t>
            </a:r>
            <a:r>
              <a:rPr lang="en-GB" sz="3200" b="1" dirty="0"/>
              <a:t>A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A2CD49A1-2951-4562-BDF3-C0B6BDB3D62A}"/>
              </a:ext>
            </a:extLst>
          </p:cNvPr>
          <p:cNvSpPr txBox="1"/>
          <p:nvPr/>
        </p:nvSpPr>
        <p:spPr>
          <a:xfrm>
            <a:off x="10003175" y="3066842"/>
            <a:ext cx="13055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200" b="1" dirty="0"/>
              <a:t>R</a:t>
            </a:r>
            <a:r>
              <a:rPr lang="en-GB" sz="3200" b="1" dirty="0"/>
              <a:t>A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DCA05776-0700-4E54-A6AE-7D2FCC7BA188}"/>
              </a:ext>
            </a:extLst>
          </p:cNvPr>
          <p:cNvSpPr txBox="1"/>
          <p:nvPr/>
        </p:nvSpPr>
        <p:spPr>
          <a:xfrm>
            <a:off x="7532506" y="3078376"/>
            <a:ext cx="13055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200" b="1" dirty="0"/>
              <a:t>L</a:t>
            </a:r>
            <a:r>
              <a:rPr lang="en-GB" sz="3200" b="1" dirty="0"/>
              <a:t>A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B82EFA28-303E-4532-985B-871CCCCD81F7}"/>
              </a:ext>
            </a:extLst>
          </p:cNvPr>
          <p:cNvSpPr txBox="1"/>
          <p:nvPr/>
        </p:nvSpPr>
        <p:spPr>
          <a:xfrm>
            <a:off x="5862621" y="3571660"/>
            <a:ext cx="577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3399"/>
                </a:solidFill>
              </a:rPr>
              <a:t>MA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1354087F-9E17-4ED1-A344-B353648F4A09}"/>
              </a:ext>
            </a:extLst>
          </p:cNvPr>
          <p:cNvSpPr txBox="1"/>
          <p:nvPr/>
        </p:nvSpPr>
        <p:spPr>
          <a:xfrm>
            <a:off x="4005767" y="2774255"/>
            <a:ext cx="677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RSPV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30CB9CBA-F608-4701-9981-A35B102B05BE}"/>
              </a:ext>
            </a:extLst>
          </p:cNvPr>
          <p:cNvSpPr txBox="1"/>
          <p:nvPr/>
        </p:nvSpPr>
        <p:spPr>
          <a:xfrm>
            <a:off x="3790226" y="3602438"/>
            <a:ext cx="677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RIPV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8574DBA-5EBD-4216-BECB-1CA31A9B681D}"/>
              </a:ext>
            </a:extLst>
          </p:cNvPr>
          <p:cNvSpPr txBox="1"/>
          <p:nvPr/>
        </p:nvSpPr>
        <p:spPr>
          <a:xfrm>
            <a:off x="419281" y="3371605"/>
            <a:ext cx="677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FFFF00"/>
                </a:solidFill>
              </a:rPr>
              <a:t>His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FDC84D18-2C80-42F9-BACA-2DCB97D2750E}"/>
              </a:ext>
            </a:extLst>
          </p:cNvPr>
          <p:cNvSpPr txBox="1"/>
          <p:nvPr/>
        </p:nvSpPr>
        <p:spPr>
          <a:xfrm>
            <a:off x="1484660" y="1667412"/>
            <a:ext cx="577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SVC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2691BCF6-8C68-4D76-8415-A2084BE9018F}"/>
              </a:ext>
            </a:extLst>
          </p:cNvPr>
          <p:cNvSpPr txBox="1"/>
          <p:nvPr/>
        </p:nvSpPr>
        <p:spPr>
          <a:xfrm>
            <a:off x="1484659" y="4897346"/>
            <a:ext cx="577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IVC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3AB7C22B-F4F5-489F-A30C-AFEAD6BFEDA1}"/>
              </a:ext>
            </a:extLst>
          </p:cNvPr>
          <p:cNvSpPr txBox="1"/>
          <p:nvPr/>
        </p:nvSpPr>
        <p:spPr>
          <a:xfrm>
            <a:off x="8752540" y="3054759"/>
            <a:ext cx="677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chemeClr val="bg1"/>
                </a:solidFill>
              </a:rPr>
              <a:t>RPVs</a:t>
            </a: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58F676DD-3FFD-4877-AACA-64B8A9462DD9}"/>
              </a:ext>
            </a:extLst>
          </p:cNvPr>
          <p:cNvSpPr txBox="1"/>
          <p:nvPr/>
        </p:nvSpPr>
        <p:spPr>
          <a:xfrm>
            <a:off x="9564808" y="1562342"/>
            <a:ext cx="577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SVC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BBD804FD-283E-47E4-9FE3-FAA3641B4A25}"/>
              </a:ext>
            </a:extLst>
          </p:cNvPr>
          <p:cNvSpPr txBox="1"/>
          <p:nvPr/>
        </p:nvSpPr>
        <p:spPr>
          <a:xfrm>
            <a:off x="1971865" y="1134972"/>
            <a:ext cx="553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EA00"/>
                </a:solidFill>
              </a:rPr>
              <a:t>PN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A5869CC7-E456-41F4-9BE6-6FAF06E1ADB2}"/>
              </a:ext>
            </a:extLst>
          </p:cNvPr>
          <p:cNvSpPr txBox="1"/>
          <p:nvPr/>
        </p:nvSpPr>
        <p:spPr>
          <a:xfrm>
            <a:off x="9586723" y="1105982"/>
            <a:ext cx="553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EA00"/>
                </a:solidFill>
              </a:rPr>
              <a:t>PN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0A6D90CA-DCC1-4069-992E-9B021BF5A577}"/>
              </a:ext>
            </a:extLst>
          </p:cNvPr>
          <p:cNvSpPr txBox="1"/>
          <p:nvPr/>
        </p:nvSpPr>
        <p:spPr>
          <a:xfrm>
            <a:off x="7469907" y="2132422"/>
            <a:ext cx="677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chemeClr val="bg1"/>
                </a:solidFill>
              </a:rPr>
              <a:t>LPVs</a:t>
            </a: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D0CFC796-DF46-48A7-9238-A3A0C87BDB3D}"/>
              </a:ext>
            </a:extLst>
          </p:cNvPr>
          <p:cNvSpPr txBox="1"/>
          <p:nvPr/>
        </p:nvSpPr>
        <p:spPr>
          <a:xfrm>
            <a:off x="5038456" y="1751329"/>
            <a:ext cx="677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chemeClr val="bg1"/>
                </a:solidFill>
              </a:rPr>
              <a:t>LPVs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9035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01791966-A160-47BB-BAEE-41690EB25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82"/>
            <a:ext cx="12192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altLang="en-US" sz="2800" b="1" dirty="0">
                <a:solidFill>
                  <a:srgbClr val="0066CC"/>
                </a:solidFill>
              </a:rPr>
              <a:t>A</a:t>
            </a:r>
            <a:r>
              <a:rPr lang="cs-CZ" altLang="en-US" sz="2800" b="1" dirty="0">
                <a:solidFill>
                  <a:srgbClr val="0066CC"/>
                </a:solidFill>
              </a:rPr>
              <a:t>V </a:t>
            </a:r>
            <a:r>
              <a:rPr lang="cs-CZ" altLang="en-US" sz="2800" b="1" dirty="0" err="1">
                <a:solidFill>
                  <a:srgbClr val="0066CC"/>
                </a:solidFill>
              </a:rPr>
              <a:t>nodal</a:t>
            </a:r>
            <a:r>
              <a:rPr lang="en-GB" altLang="en-US" sz="2800" b="1" dirty="0">
                <a:solidFill>
                  <a:srgbClr val="0066CC"/>
                </a:solidFill>
              </a:rPr>
              <a:t> denervation: l</a:t>
            </a:r>
            <a:r>
              <a:rPr lang="cs-CZ" altLang="en-US" sz="2800" b="1" dirty="0" err="1">
                <a:solidFill>
                  <a:srgbClr val="0066CC"/>
                </a:solidFill>
              </a:rPr>
              <a:t>eft</a:t>
            </a:r>
            <a:r>
              <a:rPr lang="en-GB" altLang="en-US" sz="2800" b="1" dirty="0">
                <a:solidFill>
                  <a:srgbClr val="0066CC"/>
                </a:solidFill>
              </a:rPr>
              <a:t>-</a:t>
            </a:r>
            <a:r>
              <a:rPr lang="cs-CZ" altLang="en-US" sz="2800" b="1" dirty="0" err="1">
                <a:solidFill>
                  <a:srgbClr val="0066CC"/>
                </a:solidFill>
              </a:rPr>
              <a:t>atrial</a:t>
            </a:r>
            <a:r>
              <a:rPr lang="cs-CZ" altLang="en-US" sz="2800" b="1" dirty="0">
                <a:solidFill>
                  <a:srgbClr val="0066CC"/>
                </a:solidFill>
              </a:rPr>
              <a:t> </a:t>
            </a:r>
            <a:r>
              <a:rPr lang="cs-CZ" altLang="en-US" sz="2800" b="1" dirty="0" err="1">
                <a:solidFill>
                  <a:srgbClr val="0066CC"/>
                </a:solidFill>
              </a:rPr>
              <a:t>sweet</a:t>
            </a:r>
            <a:r>
              <a:rPr lang="cs-CZ" altLang="en-US" sz="2800" b="1" dirty="0">
                <a:solidFill>
                  <a:srgbClr val="0066CC"/>
                </a:solidFill>
              </a:rPr>
              <a:t> spot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73D0D471-AFA8-4FFE-8260-566004A50CD7}"/>
              </a:ext>
            </a:extLst>
          </p:cNvPr>
          <p:cNvGrpSpPr/>
          <p:nvPr/>
        </p:nvGrpSpPr>
        <p:grpSpPr>
          <a:xfrm>
            <a:off x="189880" y="1196494"/>
            <a:ext cx="3230127" cy="4348539"/>
            <a:chOff x="411116" y="692696"/>
            <a:chExt cx="3230127" cy="4348539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CB7ACB37-236C-4324-B43F-DFA823D8B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0" r="12218"/>
            <a:stretch/>
          </p:blipFill>
          <p:spPr>
            <a:xfrm>
              <a:off x="411116" y="692696"/>
              <a:ext cx="3230127" cy="4348539"/>
            </a:xfrm>
            <a:prstGeom prst="rect">
              <a:avLst/>
            </a:prstGeom>
          </p:spPr>
        </p:pic>
        <p:cxnSp>
          <p:nvCxnSpPr>
            <p:cNvPr id="15" name="Přímá spojnice se šipkou 14">
              <a:extLst>
                <a:ext uri="{FF2B5EF4-FFF2-40B4-BE49-F238E27FC236}">
                  <a16:creationId xmlns:a16="http://schemas.microsoft.com/office/drawing/2014/main" id="{EDBBB344-AAB5-4696-948F-A8D23AD8FA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8901" y="3464081"/>
              <a:ext cx="121698" cy="360040"/>
            </a:xfrm>
            <a:prstGeom prst="straightConnector1">
              <a:avLst/>
            </a:prstGeom>
            <a:ln w="539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3919C027-478B-4C9C-99CB-7E7034674813}"/>
              </a:ext>
            </a:extLst>
          </p:cNvPr>
          <p:cNvGrpSpPr/>
          <p:nvPr/>
        </p:nvGrpSpPr>
        <p:grpSpPr>
          <a:xfrm>
            <a:off x="3501526" y="1198345"/>
            <a:ext cx="3230127" cy="4348539"/>
            <a:chOff x="3779912" y="692696"/>
            <a:chExt cx="3230127" cy="4348539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7526F2C2-7430-4490-833C-039ADDE416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68" r="12026"/>
            <a:stretch/>
          </p:blipFill>
          <p:spPr>
            <a:xfrm>
              <a:off x="3779912" y="692696"/>
              <a:ext cx="3230127" cy="4348539"/>
            </a:xfrm>
            <a:prstGeom prst="rect">
              <a:avLst/>
            </a:prstGeom>
          </p:spPr>
        </p:pic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8C562C11-3264-4868-BF26-362C329BBA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4792" y="2468316"/>
              <a:ext cx="121698" cy="360040"/>
            </a:xfrm>
            <a:prstGeom prst="straightConnector1">
              <a:avLst/>
            </a:prstGeom>
            <a:ln w="539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Line 3">
            <a:extLst>
              <a:ext uri="{FF2B5EF4-FFF2-40B4-BE49-F238E27FC236}">
                <a16:creationId xmlns:a16="http://schemas.microsoft.com/office/drawing/2014/main" id="{155F992B-C872-4034-873C-F40E82FEF4D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B5194756-A962-4358-8E44-74F2EA2933D0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6F8B3EEA-48E4-474A-87C9-3831BDEF37A1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5" name="Obrázek 24" descr="Výřez obrazovky">
              <a:extLst>
                <a:ext uri="{FF2B5EF4-FFF2-40B4-BE49-F238E27FC236}">
                  <a16:creationId xmlns:a16="http://schemas.microsoft.com/office/drawing/2014/main" id="{4E4FF534-29D2-4030-81E6-340B99E43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2FA28AA3-C8F6-4A33-B323-09F278270E95}"/>
              </a:ext>
            </a:extLst>
          </p:cNvPr>
          <p:cNvSpPr txBox="1"/>
          <p:nvPr/>
        </p:nvSpPr>
        <p:spPr>
          <a:xfrm>
            <a:off x="714596" y="3059494"/>
            <a:ext cx="13055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200" b="1" dirty="0"/>
              <a:t>L</a:t>
            </a:r>
            <a:r>
              <a:rPr lang="en-GB" sz="3200" b="1" dirty="0"/>
              <a:t>A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E3525464-A9FD-41EE-861B-C0AF0C89257E}"/>
              </a:ext>
            </a:extLst>
          </p:cNvPr>
          <p:cNvSpPr txBox="1"/>
          <p:nvPr/>
        </p:nvSpPr>
        <p:spPr>
          <a:xfrm>
            <a:off x="4153121" y="2310514"/>
            <a:ext cx="13055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200" b="1" dirty="0"/>
              <a:t>L</a:t>
            </a:r>
            <a:r>
              <a:rPr lang="en-GB" sz="3200" b="1" dirty="0"/>
              <a:t>A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414B071-9C14-4F47-A438-2F640985D58A}"/>
              </a:ext>
            </a:extLst>
          </p:cNvPr>
          <p:cNvSpPr txBox="1"/>
          <p:nvPr/>
        </p:nvSpPr>
        <p:spPr>
          <a:xfrm>
            <a:off x="2196351" y="3644269"/>
            <a:ext cx="13055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200" b="1" dirty="0"/>
              <a:t>R</a:t>
            </a:r>
            <a:r>
              <a:rPr lang="en-GB" sz="3200" b="1" dirty="0"/>
              <a:t>A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0A28430E-BCC3-4C3C-B039-FF6DFE836CA3}"/>
              </a:ext>
            </a:extLst>
          </p:cNvPr>
          <p:cNvSpPr txBox="1"/>
          <p:nvPr/>
        </p:nvSpPr>
        <p:spPr>
          <a:xfrm>
            <a:off x="5464651" y="3136612"/>
            <a:ext cx="13055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200" b="1" dirty="0"/>
              <a:t>R</a:t>
            </a:r>
            <a:r>
              <a:rPr lang="en-GB" sz="3200" b="1" dirty="0"/>
              <a:t>A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76122069-EF17-4D09-8200-FB0C90174B07}"/>
              </a:ext>
            </a:extLst>
          </p:cNvPr>
          <p:cNvSpPr txBox="1"/>
          <p:nvPr/>
        </p:nvSpPr>
        <p:spPr>
          <a:xfrm>
            <a:off x="714596" y="2060178"/>
            <a:ext cx="677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chemeClr val="bg1"/>
                </a:solidFill>
              </a:rPr>
              <a:t>LPVs</a:t>
            </a: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FDC94E5-BCEA-4380-94D0-E7EF3E0FB1E6}"/>
              </a:ext>
            </a:extLst>
          </p:cNvPr>
          <p:cNvSpPr txBox="1"/>
          <p:nvPr/>
        </p:nvSpPr>
        <p:spPr>
          <a:xfrm>
            <a:off x="1975093" y="3351881"/>
            <a:ext cx="677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chemeClr val="bg1"/>
                </a:solidFill>
              </a:rPr>
              <a:t>RPVs</a:t>
            </a: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899B693C-AF80-49AA-9C38-6DDEDBD4CD49}"/>
              </a:ext>
            </a:extLst>
          </p:cNvPr>
          <p:cNvSpPr txBox="1"/>
          <p:nvPr/>
        </p:nvSpPr>
        <p:spPr>
          <a:xfrm>
            <a:off x="5283599" y="2473999"/>
            <a:ext cx="677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chemeClr val="bg1"/>
                </a:solidFill>
              </a:rPr>
              <a:t>RPVs</a:t>
            </a: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B363F47-6DDA-4424-83AA-A9E9CF91023D}"/>
              </a:ext>
            </a:extLst>
          </p:cNvPr>
          <p:cNvSpPr txBox="1"/>
          <p:nvPr/>
        </p:nvSpPr>
        <p:spPr>
          <a:xfrm>
            <a:off x="3907557" y="1716578"/>
            <a:ext cx="677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chemeClr val="bg1"/>
                </a:solidFill>
              </a:rPr>
              <a:t>LPVs</a:t>
            </a: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A88CD4A9-49D6-451F-ACE6-4067108C589F}"/>
              </a:ext>
            </a:extLst>
          </p:cNvPr>
          <p:cNvSpPr txBox="1"/>
          <p:nvPr/>
        </p:nvSpPr>
        <p:spPr>
          <a:xfrm>
            <a:off x="835389" y="4024730"/>
            <a:ext cx="677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2060"/>
                </a:solidFill>
              </a:rPr>
              <a:t>MA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D24947F8-BECC-490A-83FD-91E4B741822E}"/>
              </a:ext>
            </a:extLst>
          </p:cNvPr>
          <p:cNvSpPr txBox="1"/>
          <p:nvPr/>
        </p:nvSpPr>
        <p:spPr>
          <a:xfrm>
            <a:off x="4102794" y="3422991"/>
            <a:ext cx="677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2060"/>
                </a:solidFill>
              </a:rPr>
              <a:t>MA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00281202-9AD4-49ED-B08F-B38BFC89DD68}"/>
              </a:ext>
            </a:extLst>
          </p:cNvPr>
          <p:cNvSpPr txBox="1"/>
          <p:nvPr/>
        </p:nvSpPr>
        <p:spPr>
          <a:xfrm>
            <a:off x="2813031" y="1181101"/>
            <a:ext cx="553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EA00"/>
                </a:solidFill>
              </a:rPr>
              <a:t>PN</a:t>
            </a: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E4AE8C07-7D12-4341-900F-1B05DD2A8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82" y="1376248"/>
            <a:ext cx="5185338" cy="42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6535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>
            <a:extLst>
              <a:ext uri="{FF2B5EF4-FFF2-40B4-BE49-F238E27FC236}">
                <a16:creationId xmlns:a16="http://schemas.microsoft.com/office/drawing/2014/main" id="{865AC126-8678-4228-A0CF-013AE02362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4635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EC0DD27-DC7D-45C8-BF19-235F6E963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1857"/>
            <a:ext cx="1216312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 err="1">
                <a:solidFill>
                  <a:srgbClr val="0066CC"/>
                </a:solidFill>
              </a:rPr>
              <a:t>Ablation</a:t>
            </a:r>
            <a:r>
              <a:rPr lang="cs-CZ" altLang="en-US" sz="2800" b="1" dirty="0">
                <a:solidFill>
                  <a:srgbClr val="0066CC"/>
                </a:solidFill>
              </a:rPr>
              <a:t> </a:t>
            </a:r>
            <a:r>
              <a:rPr lang="cs-CZ" altLang="en-US" sz="2800" b="1" dirty="0" err="1">
                <a:solidFill>
                  <a:srgbClr val="0066CC"/>
                </a:solidFill>
              </a:rPr>
              <a:t>of</a:t>
            </a:r>
            <a:r>
              <a:rPr lang="cs-CZ" altLang="en-US" sz="2800" b="1" dirty="0">
                <a:solidFill>
                  <a:srgbClr val="0066CC"/>
                </a:solidFill>
              </a:rPr>
              <a:t> </a:t>
            </a:r>
            <a:r>
              <a:rPr lang="cs-CZ" altLang="en-US" sz="2800" b="1" dirty="0" err="1">
                <a:solidFill>
                  <a:srgbClr val="0066CC"/>
                </a:solidFill>
              </a:rPr>
              <a:t>posteromedial</a:t>
            </a:r>
            <a:r>
              <a:rPr lang="cs-CZ" altLang="en-US" sz="2800" b="1" dirty="0">
                <a:solidFill>
                  <a:srgbClr val="0066CC"/>
                </a:solidFill>
              </a:rPr>
              <a:t> </a:t>
            </a:r>
            <a:r>
              <a:rPr lang="cs-CZ" altLang="en-US" sz="2800" b="1" dirty="0" err="1">
                <a:solidFill>
                  <a:srgbClr val="0066CC"/>
                </a:solidFill>
              </a:rPr>
              <a:t>left</a:t>
            </a:r>
            <a:r>
              <a:rPr lang="cs-CZ" altLang="en-US" sz="2800" b="1" dirty="0">
                <a:solidFill>
                  <a:srgbClr val="0066CC"/>
                </a:solidFill>
              </a:rPr>
              <a:t> GP (</a:t>
            </a:r>
            <a:r>
              <a:rPr lang="en-GB" altLang="en-US" sz="2800" b="1" dirty="0">
                <a:solidFill>
                  <a:srgbClr val="0066CC"/>
                </a:solidFill>
              </a:rPr>
              <a:t>pyramidal space</a:t>
            </a:r>
            <a:r>
              <a:rPr lang="cs-CZ" altLang="en-US" sz="2800" b="1" dirty="0">
                <a:solidFill>
                  <a:srgbClr val="0066CC"/>
                </a:solidFill>
              </a:rPr>
              <a:t>)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  <p:pic>
        <p:nvPicPr>
          <p:cNvPr id="95" name="Louda-ICE-2">
            <a:hlinkClick r:id="" action="ppaction://media"/>
            <a:extLst>
              <a:ext uri="{FF2B5EF4-FFF2-40B4-BE49-F238E27FC236}">
                <a16:creationId xmlns:a16="http://schemas.microsoft.com/office/drawing/2014/main" id="{E08F80EF-5CCA-40E2-A36F-BE8EA6BF5B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1896" t="7183" r="28750" b="31439"/>
          <a:stretch/>
        </p:blipFill>
        <p:spPr>
          <a:xfrm>
            <a:off x="7166920" y="621601"/>
            <a:ext cx="3481990" cy="3032174"/>
          </a:xfrm>
          <a:prstGeom prst="rect">
            <a:avLst/>
          </a:prstGeom>
        </p:spPr>
      </p:pic>
      <p:grpSp>
        <p:nvGrpSpPr>
          <p:cNvPr id="49" name="Skupina 48">
            <a:extLst>
              <a:ext uri="{FF2B5EF4-FFF2-40B4-BE49-F238E27FC236}">
                <a16:creationId xmlns:a16="http://schemas.microsoft.com/office/drawing/2014/main" id="{A0FCA0BF-992A-4705-86E6-3D28D47C0F7C}"/>
              </a:ext>
            </a:extLst>
          </p:cNvPr>
          <p:cNvGrpSpPr/>
          <p:nvPr/>
        </p:nvGrpSpPr>
        <p:grpSpPr>
          <a:xfrm>
            <a:off x="0" y="6173791"/>
            <a:ext cx="12192000" cy="665747"/>
            <a:chOff x="0" y="6192253"/>
            <a:chExt cx="12192000" cy="665747"/>
          </a:xfrm>
        </p:grpSpPr>
        <p:sp>
          <p:nvSpPr>
            <p:cNvPr id="50" name="Obdélník 49">
              <a:extLst>
                <a:ext uri="{FF2B5EF4-FFF2-40B4-BE49-F238E27FC236}">
                  <a16:creationId xmlns:a16="http://schemas.microsoft.com/office/drawing/2014/main" id="{9483DC7F-9508-4730-8E2C-06ECD0E1BA4A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1" name="Obrázek 50" descr="Výřez obrazovky">
              <a:extLst>
                <a:ext uri="{FF2B5EF4-FFF2-40B4-BE49-F238E27FC236}">
                  <a16:creationId xmlns:a16="http://schemas.microsoft.com/office/drawing/2014/main" id="{65DA9247-8D4E-4CF3-8F46-301A65357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pic>
        <p:nvPicPr>
          <p:cNvPr id="96" name="Slezak- ICE - PMLGP from RA">
            <a:hlinkClick r:id="" action="ppaction://media"/>
            <a:extLst>
              <a:ext uri="{FF2B5EF4-FFF2-40B4-BE49-F238E27FC236}">
                <a16:creationId xmlns:a16="http://schemas.microsoft.com/office/drawing/2014/main" id="{B83D6959-061A-49FC-997D-5F17BCC9857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1055" t="7416" r="18618" b="16583"/>
          <a:stretch/>
        </p:blipFill>
        <p:spPr>
          <a:xfrm>
            <a:off x="7166920" y="3738968"/>
            <a:ext cx="3481990" cy="3056861"/>
          </a:xfrm>
          <a:prstGeom prst="rect">
            <a:avLst/>
          </a:prstGeom>
        </p:spPr>
      </p:pic>
      <p:grpSp>
        <p:nvGrpSpPr>
          <p:cNvPr id="107" name="Skupina 106">
            <a:extLst>
              <a:ext uri="{FF2B5EF4-FFF2-40B4-BE49-F238E27FC236}">
                <a16:creationId xmlns:a16="http://schemas.microsoft.com/office/drawing/2014/main" id="{0F5AC213-8FD2-4E6B-9BF6-A22A74404467}"/>
              </a:ext>
            </a:extLst>
          </p:cNvPr>
          <p:cNvGrpSpPr>
            <a:grpSpLocks noChangeAspect="1"/>
          </p:cNvGrpSpPr>
          <p:nvPr/>
        </p:nvGrpSpPr>
        <p:grpSpPr>
          <a:xfrm>
            <a:off x="587346" y="684634"/>
            <a:ext cx="5508653" cy="6014034"/>
            <a:chOff x="650381" y="688174"/>
            <a:chExt cx="5035550" cy="5497527"/>
          </a:xfrm>
        </p:grpSpPr>
        <p:grpSp>
          <p:nvGrpSpPr>
            <p:cNvPr id="106" name="Skupina 105">
              <a:extLst>
                <a:ext uri="{FF2B5EF4-FFF2-40B4-BE49-F238E27FC236}">
                  <a16:creationId xmlns:a16="http://schemas.microsoft.com/office/drawing/2014/main" id="{2A3E23F9-6950-43CD-91FB-DA13583289C8}"/>
                </a:ext>
              </a:extLst>
            </p:cNvPr>
            <p:cNvGrpSpPr/>
            <p:nvPr/>
          </p:nvGrpSpPr>
          <p:grpSpPr>
            <a:xfrm>
              <a:off x="650381" y="688174"/>
              <a:ext cx="5035550" cy="5497527"/>
              <a:chOff x="705049" y="709348"/>
              <a:chExt cx="5035550" cy="5497527"/>
            </a:xfrm>
          </p:grpSpPr>
          <p:grpSp>
            <p:nvGrpSpPr>
              <p:cNvPr id="100" name="Skupina 99">
                <a:extLst>
                  <a:ext uri="{FF2B5EF4-FFF2-40B4-BE49-F238E27FC236}">
                    <a16:creationId xmlns:a16="http://schemas.microsoft.com/office/drawing/2014/main" id="{BDC015A7-68BB-4C44-9272-6B7B72EF1B3E}"/>
                  </a:ext>
                </a:extLst>
              </p:cNvPr>
              <p:cNvGrpSpPr/>
              <p:nvPr/>
            </p:nvGrpSpPr>
            <p:grpSpPr>
              <a:xfrm>
                <a:off x="705049" y="709348"/>
                <a:ext cx="5035550" cy="5497527"/>
                <a:chOff x="610351" y="732921"/>
                <a:chExt cx="5035550" cy="5497527"/>
              </a:xfrm>
            </p:grpSpPr>
            <p:grpSp>
              <p:nvGrpSpPr>
                <p:cNvPr id="77" name="Skupina 76">
                  <a:extLst>
                    <a:ext uri="{FF2B5EF4-FFF2-40B4-BE49-F238E27FC236}">
                      <a16:creationId xmlns:a16="http://schemas.microsoft.com/office/drawing/2014/main" id="{2E9688AE-2BD3-433B-B492-4EC0BF666D5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10351" y="732921"/>
                  <a:ext cx="5035550" cy="5497527"/>
                  <a:chOff x="1309550" y="1370536"/>
                  <a:chExt cx="4363967" cy="4764331"/>
                </a:xfrm>
              </p:grpSpPr>
              <p:pic>
                <p:nvPicPr>
                  <p:cNvPr id="47" name="Obrázek 46">
                    <a:extLst>
                      <a:ext uri="{FF2B5EF4-FFF2-40B4-BE49-F238E27FC236}">
                        <a16:creationId xmlns:a16="http://schemas.microsoft.com/office/drawing/2014/main" id="{80D196F8-387F-4299-AF08-64B7BD4B63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09550" y="1370536"/>
                    <a:ext cx="4363967" cy="4764331"/>
                  </a:xfrm>
                  <a:prstGeom prst="rect">
                    <a:avLst/>
                  </a:prstGeom>
                </p:spPr>
              </p:pic>
              <p:sp>
                <p:nvSpPr>
                  <p:cNvPr id="30" name="Ovál 29">
                    <a:extLst>
                      <a:ext uri="{FF2B5EF4-FFF2-40B4-BE49-F238E27FC236}">
                        <a16:creationId xmlns:a16="http://schemas.microsoft.com/office/drawing/2014/main" id="{8A2E26E8-B03A-4D5B-BCD9-CDB6AC52FC4A}"/>
                      </a:ext>
                    </a:extLst>
                  </p:cNvPr>
                  <p:cNvSpPr/>
                  <p:nvPr/>
                </p:nvSpPr>
                <p:spPr>
                  <a:xfrm rot="20089882">
                    <a:off x="3247140" y="4141311"/>
                    <a:ext cx="585378" cy="287668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" name="TextovéPole 33">
                    <a:extLst>
                      <a:ext uri="{FF2B5EF4-FFF2-40B4-BE49-F238E27FC236}">
                        <a16:creationId xmlns:a16="http://schemas.microsoft.com/office/drawing/2014/main" id="{7319CC4A-342B-46E4-A9E9-72E8D6FC1CB0}"/>
                      </a:ext>
                    </a:extLst>
                  </p:cNvPr>
                  <p:cNvSpPr txBox="1"/>
                  <p:nvPr/>
                </p:nvSpPr>
                <p:spPr>
                  <a:xfrm>
                    <a:off x="2540989" y="3003577"/>
                    <a:ext cx="1268227" cy="438102"/>
                  </a:xfrm>
                  <a:prstGeom prst="rect">
                    <a:avLst/>
                  </a:prstGeom>
                  <a:solidFill>
                    <a:schemeClr val="bg1">
                      <a:alpha val="43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cs-CZ"/>
                    </a:defPPr>
                    <a:lvl1pPr algn="ctr">
                      <a:lnSpc>
                        <a:spcPts val="1600"/>
                      </a:lnSpc>
                    </a:lvl1pPr>
                  </a:lstStyle>
                  <a:p>
                    <a:r>
                      <a:rPr lang="cs-CZ" sz="1600" dirty="0"/>
                      <a:t>LA </a:t>
                    </a:r>
                    <a:r>
                      <a:rPr lang="cs-CZ" sz="1600" dirty="0" err="1"/>
                      <a:t>sweet</a:t>
                    </a:r>
                    <a:r>
                      <a:rPr lang="cs-CZ" sz="1600" dirty="0"/>
                      <a:t>-spot area</a:t>
                    </a:r>
                  </a:p>
                </p:txBody>
              </p:sp>
              <p:cxnSp>
                <p:nvCxnSpPr>
                  <p:cNvPr id="35" name="Přímá spojnice se šipkou 34">
                    <a:extLst>
                      <a:ext uri="{FF2B5EF4-FFF2-40B4-BE49-F238E27FC236}">
                        <a16:creationId xmlns:a16="http://schemas.microsoft.com/office/drawing/2014/main" id="{5697D7EF-F97E-43E6-8A1B-4DD0F28A2123}"/>
                      </a:ext>
                    </a:extLst>
                  </p:cNvPr>
                  <p:cNvCxnSpPr>
                    <a:cxnSpLocks/>
                    <a:stCxn id="34" idx="2"/>
                    <a:endCxn id="30" idx="0"/>
                  </p:cNvCxnSpPr>
                  <p:nvPr/>
                </p:nvCxnSpPr>
                <p:spPr>
                  <a:xfrm>
                    <a:off x="3175103" y="3441679"/>
                    <a:ext cx="303556" cy="713287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Ovál 40">
                    <a:extLst>
                      <a:ext uri="{FF2B5EF4-FFF2-40B4-BE49-F238E27FC236}">
                        <a16:creationId xmlns:a16="http://schemas.microsoft.com/office/drawing/2014/main" id="{197406B1-F80C-4B17-B44E-6A160DC2BF3C}"/>
                      </a:ext>
                    </a:extLst>
                  </p:cNvPr>
                  <p:cNvSpPr/>
                  <p:nvPr/>
                </p:nvSpPr>
                <p:spPr>
                  <a:xfrm rot="17021122">
                    <a:off x="2656128" y="4106307"/>
                    <a:ext cx="415295" cy="99137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2" name="TextovéPole 41">
                    <a:extLst>
                      <a:ext uri="{FF2B5EF4-FFF2-40B4-BE49-F238E27FC236}">
                        <a16:creationId xmlns:a16="http://schemas.microsoft.com/office/drawing/2014/main" id="{B0756944-3715-42E6-BAF1-EFB330C163FD}"/>
                      </a:ext>
                    </a:extLst>
                  </p:cNvPr>
                  <p:cNvSpPr txBox="1"/>
                  <p:nvPr/>
                </p:nvSpPr>
                <p:spPr>
                  <a:xfrm>
                    <a:off x="1503459" y="4978659"/>
                    <a:ext cx="1037530" cy="555417"/>
                  </a:xfrm>
                  <a:prstGeom prst="rect">
                    <a:avLst/>
                  </a:prstGeom>
                  <a:solidFill>
                    <a:schemeClr val="bg1">
                      <a:alpha val="43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noAutofit/>
                  </a:bodyPr>
                  <a:lstStyle>
                    <a:defPPr>
                      <a:defRPr lang="cs-CZ"/>
                    </a:defPPr>
                    <a:lvl1pPr algn="ctr">
                      <a:lnSpc>
                        <a:spcPts val="1600"/>
                      </a:lnSpc>
                    </a:lvl1pPr>
                  </a:lstStyle>
                  <a:p>
                    <a:r>
                      <a:rPr lang="cs-CZ" sz="1600" dirty="0" err="1"/>
                      <a:t>Posterior</a:t>
                    </a:r>
                    <a:r>
                      <a:rPr lang="cs-CZ" sz="1600" dirty="0"/>
                      <a:t> </a:t>
                    </a:r>
                    <a:r>
                      <a:rPr lang="cs-CZ" sz="1600" dirty="0" err="1"/>
                      <a:t>coronary</a:t>
                    </a:r>
                    <a:r>
                      <a:rPr lang="cs-CZ" sz="1600" dirty="0"/>
                      <a:t> sinus</a:t>
                    </a:r>
                  </a:p>
                </p:txBody>
              </p:sp>
              <p:cxnSp>
                <p:nvCxnSpPr>
                  <p:cNvPr id="43" name="Přímá spojnice se šipkou 42">
                    <a:extLst>
                      <a:ext uri="{FF2B5EF4-FFF2-40B4-BE49-F238E27FC236}">
                        <a16:creationId xmlns:a16="http://schemas.microsoft.com/office/drawing/2014/main" id="{588D37AB-4AF0-4C31-AB8E-9C4C0E14A4FE}"/>
                      </a:ext>
                    </a:extLst>
                  </p:cNvPr>
                  <p:cNvCxnSpPr>
                    <a:cxnSpLocks/>
                    <a:stCxn id="42" idx="3"/>
                    <a:endCxn id="41" idx="2"/>
                  </p:cNvCxnSpPr>
                  <p:nvPr/>
                </p:nvCxnSpPr>
                <p:spPr>
                  <a:xfrm flipV="1">
                    <a:off x="2540988" y="4803745"/>
                    <a:ext cx="273660" cy="452623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Ovál 43">
                    <a:extLst>
                      <a:ext uri="{FF2B5EF4-FFF2-40B4-BE49-F238E27FC236}">
                        <a16:creationId xmlns:a16="http://schemas.microsoft.com/office/drawing/2014/main" id="{9E59B552-B556-462D-A675-D0F8DAA7CB7C}"/>
                      </a:ext>
                    </a:extLst>
                  </p:cNvPr>
                  <p:cNvSpPr/>
                  <p:nvPr/>
                </p:nvSpPr>
                <p:spPr>
                  <a:xfrm rot="21205585">
                    <a:off x="3533863" y="4261548"/>
                    <a:ext cx="447866" cy="76523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" name="TextovéPole 44">
                    <a:extLst>
                      <a:ext uri="{FF2B5EF4-FFF2-40B4-BE49-F238E27FC236}">
                        <a16:creationId xmlns:a16="http://schemas.microsoft.com/office/drawing/2014/main" id="{901C6DD0-5E7E-437B-AA74-3B4598FFE185}"/>
                      </a:ext>
                    </a:extLst>
                  </p:cNvPr>
                  <p:cNvSpPr txBox="1"/>
                  <p:nvPr/>
                </p:nvSpPr>
                <p:spPr>
                  <a:xfrm>
                    <a:off x="4087803" y="3986938"/>
                    <a:ext cx="1414467" cy="417931"/>
                  </a:xfrm>
                  <a:prstGeom prst="rect">
                    <a:avLst/>
                  </a:prstGeom>
                  <a:solidFill>
                    <a:schemeClr val="bg1">
                      <a:alpha val="43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noAutofit/>
                  </a:bodyPr>
                  <a:lstStyle>
                    <a:defPPr>
                      <a:defRPr lang="cs-CZ"/>
                    </a:defPPr>
                    <a:lvl1pPr algn="ctr">
                      <a:lnSpc>
                        <a:spcPts val="1600"/>
                      </a:lnSpc>
                    </a:lvl1pPr>
                  </a:lstStyle>
                  <a:p>
                    <a:r>
                      <a:rPr lang="cs-CZ" sz="1600" dirty="0" err="1"/>
                      <a:t>Posterio-inferior</a:t>
                    </a:r>
                    <a:r>
                      <a:rPr lang="cs-CZ" sz="1600" dirty="0"/>
                      <a:t> RA area</a:t>
                    </a:r>
                  </a:p>
                </p:txBody>
              </p:sp>
              <p:cxnSp>
                <p:nvCxnSpPr>
                  <p:cNvPr id="46" name="Přímá spojnice se šipkou 45">
                    <a:extLst>
                      <a:ext uri="{FF2B5EF4-FFF2-40B4-BE49-F238E27FC236}">
                        <a16:creationId xmlns:a16="http://schemas.microsoft.com/office/drawing/2014/main" id="{D2D16658-D376-48F6-8B05-8CB550BE192B}"/>
                      </a:ext>
                    </a:extLst>
                  </p:cNvPr>
                  <p:cNvCxnSpPr>
                    <a:cxnSpLocks/>
                    <a:endCxn id="44" idx="6"/>
                  </p:cNvCxnSpPr>
                  <p:nvPr/>
                </p:nvCxnSpPr>
                <p:spPr>
                  <a:xfrm flipH="1">
                    <a:off x="3980257" y="4393865"/>
                    <a:ext cx="140819" cy="224664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Přímá spojnice se šipkou 47">
                    <a:extLst>
                      <a:ext uri="{FF2B5EF4-FFF2-40B4-BE49-F238E27FC236}">
                        <a16:creationId xmlns:a16="http://schemas.microsoft.com/office/drawing/2014/main" id="{B18D483F-229D-4C79-808E-E5807081C9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79111" y="3928774"/>
                    <a:ext cx="579624" cy="296551"/>
                  </a:xfrm>
                  <a:prstGeom prst="straightConnector1">
                    <a:avLst/>
                  </a:prstGeom>
                  <a:ln w="63500">
                    <a:solidFill>
                      <a:srgbClr val="FFFF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Přímá spojnice se šipkou 53">
                    <a:extLst>
                      <a:ext uri="{FF2B5EF4-FFF2-40B4-BE49-F238E27FC236}">
                        <a16:creationId xmlns:a16="http://schemas.microsoft.com/office/drawing/2014/main" id="{6C67CE8E-5025-458B-8DC4-0E373614B8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809216" y="3798322"/>
                    <a:ext cx="391330" cy="513947"/>
                  </a:xfrm>
                  <a:prstGeom prst="straightConnector1">
                    <a:avLst/>
                  </a:prstGeom>
                  <a:ln w="63500">
                    <a:solidFill>
                      <a:srgbClr val="FF0000"/>
                    </a:solidFill>
                    <a:prstDash val="solid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3" name="TextovéPole 92">
                  <a:extLst>
                    <a:ext uri="{FF2B5EF4-FFF2-40B4-BE49-F238E27FC236}">
                      <a16:creationId xmlns:a16="http://schemas.microsoft.com/office/drawing/2014/main" id="{ACDFCD12-1B7B-4C7C-A3FF-D1424A6CB356}"/>
                    </a:ext>
                  </a:extLst>
                </p:cNvPr>
                <p:cNvSpPr txBox="1"/>
                <p:nvPr/>
              </p:nvSpPr>
              <p:spPr>
                <a:xfrm>
                  <a:off x="1878310" y="1870864"/>
                  <a:ext cx="1305543" cy="58477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cs-CZ" sz="3200" b="1" dirty="0"/>
                    <a:t>L</a:t>
                  </a:r>
                  <a:r>
                    <a:rPr lang="en-GB" sz="3200" b="1" dirty="0"/>
                    <a:t>A</a:t>
                  </a:r>
                </a:p>
              </p:txBody>
            </p:sp>
            <p:sp>
              <p:nvSpPr>
                <p:cNvPr id="94" name="TextovéPole 93">
                  <a:extLst>
                    <a:ext uri="{FF2B5EF4-FFF2-40B4-BE49-F238E27FC236}">
                      <a16:creationId xmlns:a16="http://schemas.microsoft.com/office/drawing/2014/main" id="{73E69A24-4F44-4961-9C94-5B772A202CF6}"/>
                    </a:ext>
                  </a:extLst>
                </p:cNvPr>
                <p:cNvSpPr txBox="1"/>
                <p:nvPr/>
              </p:nvSpPr>
              <p:spPr>
                <a:xfrm>
                  <a:off x="3917528" y="3087594"/>
                  <a:ext cx="1305543" cy="58477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cs-CZ" sz="3200" b="1" dirty="0"/>
                    <a:t>R</a:t>
                  </a:r>
                  <a:r>
                    <a:rPr lang="en-GB" sz="3200" b="1" dirty="0"/>
                    <a:t>A</a:t>
                  </a:r>
                </a:p>
              </p:txBody>
            </p:sp>
          </p:grpSp>
          <p:sp>
            <p:nvSpPr>
              <p:cNvPr id="104" name="TextovéPole 103">
                <a:extLst>
                  <a:ext uri="{FF2B5EF4-FFF2-40B4-BE49-F238E27FC236}">
                    <a16:creationId xmlns:a16="http://schemas.microsoft.com/office/drawing/2014/main" id="{4C75CAC8-B15B-481E-A30C-E6A4504E279B}"/>
                  </a:ext>
                </a:extLst>
              </p:cNvPr>
              <p:cNvSpPr txBox="1"/>
              <p:nvPr/>
            </p:nvSpPr>
            <p:spPr>
              <a:xfrm>
                <a:off x="4989571" y="2410140"/>
                <a:ext cx="5534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>
                    <a:solidFill>
                      <a:srgbClr val="00EA00"/>
                    </a:solidFill>
                  </a:rPr>
                  <a:t>PN</a:t>
                </a:r>
              </a:p>
            </p:txBody>
          </p:sp>
          <p:sp>
            <p:nvSpPr>
              <p:cNvPr id="105" name="TextovéPole 104">
                <a:extLst>
                  <a:ext uri="{FF2B5EF4-FFF2-40B4-BE49-F238E27FC236}">
                    <a16:creationId xmlns:a16="http://schemas.microsoft.com/office/drawing/2014/main" id="{1B3A0FF3-366F-433C-A42D-B0FE5ABA08B0}"/>
                  </a:ext>
                </a:extLst>
              </p:cNvPr>
              <p:cNvSpPr txBox="1"/>
              <p:nvPr/>
            </p:nvSpPr>
            <p:spPr>
              <a:xfrm>
                <a:off x="4092090" y="2261936"/>
                <a:ext cx="5534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>
                    <a:solidFill>
                      <a:srgbClr val="FFFF00"/>
                    </a:solidFill>
                  </a:rPr>
                  <a:t>SAN</a:t>
                </a:r>
              </a:p>
            </p:txBody>
          </p:sp>
        </p:grpSp>
        <p:sp>
          <p:nvSpPr>
            <p:cNvPr id="103" name="TextovéPole 102">
              <a:extLst>
                <a:ext uri="{FF2B5EF4-FFF2-40B4-BE49-F238E27FC236}">
                  <a16:creationId xmlns:a16="http://schemas.microsoft.com/office/drawing/2014/main" id="{F1A38A44-2B6B-46C9-92B7-8EA8171A8065}"/>
                </a:ext>
              </a:extLst>
            </p:cNvPr>
            <p:cNvSpPr txBox="1"/>
            <p:nvPr/>
          </p:nvSpPr>
          <p:spPr>
            <a:xfrm>
              <a:off x="4040949" y="4897479"/>
              <a:ext cx="5313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IVC</a:t>
              </a:r>
            </a:p>
          </p:txBody>
        </p:sp>
      </p:grpSp>
      <p:cxnSp>
        <p:nvCxnSpPr>
          <p:cNvPr id="98" name="Přímá spojnice se šipkou 97">
            <a:extLst>
              <a:ext uri="{FF2B5EF4-FFF2-40B4-BE49-F238E27FC236}">
                <a16:creationId xmlns:a16="http://schemas.microsoft.com/office/drawing/2014/main" id="{5B9CA4C8-F9C2-4AD9-8B77-01920C25EAD0}"/>
              </a:ext>
            </a:extLst>
          </p:cNvPr>
          <p:cNvCxnSpPr>
            <a:cxnSpLocks/>
          </p:cNvCxnSpPr>
          <p:nvPr/>
        </p:nvCxnSpPr>
        <p:spPr>
          <a:xfrm flipH="1">
            <a:off x="8648160" y="3968891"/>
            <a:ext cx="147508" cy="392115"/>
          </a:xfrm>
          <a:prstGeom prst="straightConnector1">
            <a:avLst/>
          </a:prstGeom>
          <a:ln w="635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se šipkou 96">
            <a:extLst>
              <a:ext uri="{FF2B5EF4-FFF2-40B4-BE49-F238E27FC236}">
                <a16:creationId xmlns:a16="http://schemas.microsoft.com/office/drawing/2014/main" id="{B7C64C1B-A125-4BC1-880F-E559DBB596FC}"/>
              </a:ext>
            </a:extLst>
          </p:cNvPr>
          <p:cNvCxnSpPr>
            <a:cxnSpLocks/>
          </p:cNvCxnSpPr>
          <p:nvPr/>
        </p:nvCxnSpPr>
        <p:spPr>
          <a:xfrm flipH="1">
            <a:off x="8568330" y="1319593"/>
            <a:ext cx="454675" cy="0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503195"/>
      </p:ext>
    </p:extLst>
  </p:cSld>
  <p:clrMapOvr>
    <a:masterClrMapping/>
  </p:clrMapOvr>
  <p:transition spd="slow" advTm="5168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50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CD1A9F-5989-49D9-BB50-8FD67689F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2906"/>
            <a:ext cx="8210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>
                <a:solidFill>
                  <a:srgbClr val="0066CC"/>
                </a:solidFill>
              </a:rPr>
              <a:t>Faktory asociované s úspěšnou </a:t>
            </a:r>
            <a:r>
              <a:rPr lang="cs-CZ" altLang="en-US" sz="2800" b="1" dirty="0" err="1">
                <a:solidFill>
                  <a:srgbClr val="0066CC"/>
                </a:solidFill>
              </a:rPr>
              <a:t>kardioneuroablací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C93191F2-8041-48CA-9A25-DD5F16DFF8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B9DAB2E-13C7-4330-892F-A2D7182B3B98}"/>
              </a:ext>
            </a:extLst>
          </p:cNvPr>
          <p:cNvSpPr/>
          <p:nvPr/>
        </p:nvSpPr>
        <p:spPr>
          <a:xfrm>
            <a:off x="1480815" y="821669"/>
            <a:ext cx="92543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 indent="-542925">
              <a:spcBef>
                <a:spcPts val="1200"/>
              </a:spcBef>
              <a:buClr>
                <a:srgbClr val="003399"/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2400" dirty="0"/>
              <a:t>Mladší věk</a:t>
            </a:r>
          </a:p>
          <a:p>
            <a:pPr marL="542925" indent="-542925">
              <a:spcBef>
                <a:spcPts val="1200"/>
              </a:spcBef>
              <a:buClr>
                <a:srgbClr val="003399"/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2400" dirty="0"/>
              <a:t>Absence přidružených onemocnění</a:t>
            </a:r>
          </a:p>
          <a:p>
            <a:pPr marL="542925" indent="-542925">
              <a:spcBef>
                <a:spcPts val="1200"/>
              </a:spcBef>
              <a:buClr>
                <a:srgbClr val="003399"/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2400" dirty="0"/>
              <a:t>Silná odezva na atropin</a:t>
            </a:r>
          </a:p>
          <a:p>
            <a:pPr marL="542925" indent="-542925">
              <a:spcBef>
                <a:spcPts val="1200"/>
              </a:spcBef>
              <a:buClr>
                <a:srgbClr val="003399"/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2400" dirty="0"/>
              <a:t>Identifikovatelný spouštěč</a:t>
            </a:r>
          </a:p>
          <a:p>
            <a:pPr marL="542925" indent="-542925">
              <a:spcBef>
                <a:spcPts val="1200"/>
              </a:spcBef>
              <a:buClr>
                <a:srgbClr val="003399"/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2400" b="1" dirty="0"/>
              <a:t>EKG fenotyp kardioinhibice sugestivní pro vagovou hyperaktivitu</a:t>
            </a:r>
            <a:endParaRPr lang="cs-CZ" sz="2400" dirty="0"/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94E6E255-4D52-49FE-A2CB-AE3A56CFC455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1E958965-B56F-4FE1-A86D-A17A022ACD4D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4" name="Obrázek 23" descr="Výřez obrazovky">
              <a:extLst>
                <a:ext uri="{FF2B5EF4-FFF2-40B4-BE49-F238E27FC236}">
                  <a16:creationId xmlns:a16="http://schemas.microsoft.com/office/drawing/2014/main" id="{3543C4AB-51EB-4C22-A127-4F1B476B8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26" name="Bublinový popisek: čárový 25">
            <a:extLst>
              <a:ext uri="{FF2B5EF4-FFF2-40B4-BE49-F238E27FC236}">
                <a16:creationId xmlns:a16="http://schemas.microsoft.com/office/drawing/2014/main" id="{133E0D1B-AF14-4B19-9871-D6DB73B6F254}"/>
              </a:ext>
            </a:extLst>
          </p:cNvPr>
          <p:cNvSpPr/>
          <p:nvPr/>
        </p:nvSpPr>
        <p:spPr>
          <a:xfrm>
            <a:off x="6743840" y="1383900"/>
            <a:ext cx="4061051" cy="1015663"/>
          </a:xfrm>
          <a:prstGeom prst="borderCallout1">
            <a:avLst>
              <a:gd name="adj1" fmla="val 44998"/>
              <a:gd name="adj2" fmla="val -177"/>
              <a:gd name="adj3" fmla="val 116342"/>
              <a:gd name="adj4" fmla="val -3183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Situační synkopy, např. polykací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Hypersensitivita karotického sinu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Jasné </a:t>
            </a:r>
            <a:r>
              <a:rPr lang="cs-CZ" sz="2000" dirty="0" err="1"/>
              <a:t>vasovagální</a:t>
            </a:r>
            <a:r>
              <a:rPr lang="cs-CZ" sz="2000" dirty="0"/>
              <a:t> synkopy</a:t>
            </a:r>
          </a:p>
        </p:txBody>
      </p: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70C15CE4-E437-486F-B5EA-572E62BCFC42}"/>
              </a:ext>
            </a:extLst>
          </p:cNvPr>
          <p:cNvGrpSpPr/>
          <p:nvPr/>
        </p:nvGrpSpPr>
        <p:grpSpPr>
          <a:xfrm>
            <a:off x="1549957" y="3677296"/>
            <a:ext cx="9144002" cy="3093120"/>
            <a:chOff x="0" y="1259309"/>
            <a:chExt cx="9180514" cy="3165128"/>
          </a:xfrm>
        </p:grpSpPr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7A989ACE-BF67-449D-8BCD-F7D3C7434593}"/>
                </a:ext>
              </a:extLst>
            </p:cNvPr>
            <p:cNvGrpSpPr/>
            <p:nvPr/>
          </p:nvGrpSpPr>
          <p:grpSpPr>
            <a:xfrm>
              <a:off x="0" y="1259309"/>
              <a:ext cx="9180514" cy="3165128"/>
              <a:chOff x="0" y="249420"/>
              <a:chExt cx="7122464" cy="1672769"/>
            </a:xfrm>
          </p:grpSpPr>
          <p:pic>
            <p:nvPicPr>
              <p:cNvPr id="38" name="Picture 2">
                <a:extLst>
                  <a:ext uri="{FF2B5EF4-FFF2-40B4-BE49-F238E27FC236}">
                    <a16:creationId xmlns:a16="http://schemas.microsoft.com/office/drawing/2014/main" id="{A6809E01-64BC-4FA8-96F2-D6DFFA1835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0648"/>
                <a:ext cx="4716016" cy="1656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Picture 3">
                <a:extLst>
                  <a:ext uri="{FF2B5EF4-FFF2-40B4-BE49-F238E27FC236}">
                    <a16:creationId xmlns:a16="http://schemas.microsoft.com/office/drawing/2014/main" id="{03416B14-C955-4234-87D0-238440F7CB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47403"/>
              <a:stretch>
                <a:fillRect/>
              </a:stretch>
            </p:blipFill>
            <p:spPr bwMode="auto">
              <a:xfrm>
                <a:off x="4628928" y="249420"/>
                <a:ext cx="2493536" cy="167276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8" name="Šipka dolů 4">
              <a:extLst>
                <a:ext uri="{FF2B5EF4-FFF2-40B4-BE49-F238E27FC236}">
                  <a16:creationId xmlns:a16="http://schemas.microsoft.com/office/drawing/2014/main" id="{25DA9420-B5D2-4EAE-978D-5D05D8DAC4AF}"/>
                </a:ext>
              </a:extLst>
            </p:cNvPr>
            <p:cNvSpPr/>
            <p:nvPr/>
          </p:nvSpPr>
          <p:spPr>
            <a:xfrm>
              <a:off x="1376624" y="2423583"/>
              <a:ext cx="45719" cy="216024"/>
            </a:xfrm>
            <a:prstGeom prst="downArrow">
              <a:avLst/>
            </a:prstGeom>
            <a:solidFill>
              <a:srgbClr val="FF0000"/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9" name="Šipka dolů 5">
              <a:extLst>
                <a:ext uri="{FF2B5EF4-FFF2-40B4-BE49-F238E27FC236}">
                  <a16:creationId xmlns:a16="http://schemas.microsoft.com/office/drawing/2014/main" id="{8F35C484-5CFA-4E3A-BB1D-F7EC7FE9B683}"/>
                </a:ext>
              </a:extLst>
            </p:cNvPr>
            <p:cNvSpPr/>
            <p:nvPr/>
          </p:nvSpPr>
          <p:spPr>
            <a:xfrm>
              <a:off x="1950837" y="2412758"/>
              <a:ext cx="45719" cy="216024"/>
            </a:xfrm>
            <a:prstGeom prst="downArrow">
              <a:avLst/>
            </a:prstGeom>
            <a:solidFill>
              <a:srgbClr val="FF0000"/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0" name="Šipka dolů 6">
              <a:extLst>
                <a:ext uri="{FF2B5EF4-FFF2-40B4-BE49-F238E27FC236}">
                  <a16:creationId xmlns:a16="http://schemas.microsoft.com/office/drawing/2014/main" id="{C9973F73-A057-4C49-8D1D-D1F2DB482CE7}"/>
                </a:ext>
              </a:extLst>
            </p:cNvPr>
            <p:cNvSpPr/>
            <p:nvPr/>
          </p:nvSpPr>
          <p:spPr>
            <a:xfrm>
              <a:off x="2523593" y="2423403"/>
              <a:ext cx="45719" cy="216024"/>
            </a:xfrm>
            <a:prstGeom prst="downArrow">
              <a:avLst/>
            </a:prstGeom>
            <a:solidFill>
              <a:srgbClr val="FF0000"/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1" name="Šipka dolů 7">
              <a:extLst>
                <a:ext uri="{FF2B5EF4-FFF2-40B4-BE49-F238E27FC236}">
                  <a16:creationId xmlns:a16="http://schemas.microsoft.com/office/drawing/2014/main" id="{6410A9FF-F8F7-4BA7-8DC5-2C08934D79D4}"/>
                </a:ext>
              </a:extLst>
            </p:cNvPr>
            <p:cNvSpPr/>
            <p:nvPr/>
          </p:nvSpPr>
          <p:spPr>
            <a:xfrm>
              <a:off x="3146591" y="2422806"/>
              <a:ext cx="45719" cy="216024"/>
            </a:xfrm>
            <a:prstGeom prst="downArrow">
              <a:avLst/>
            </a:prstGeom>
            <a:solidFill>
              <a:srgbClr val="FF0000"/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2" name="Šipka dolů 8">
              <a:extLst>
                <a:ext uri="{FF2B5EF4-FFF2-40B4-BE49-F238E27FC236}">
                  <a16:creationId xmlns:a16="http://schemas.microsoft.com/office/drawing/2014/main" id="{99B5EF01-F860-4DC4-818A-F3196D2168A0}"/>
                </a:ext>
              </a:extLst>
            </p:cNvPr>
            <p:cNvSpPr/>
            <p:nvPr/>
          </p:nvSpPr>
          <p:spPr>
            <a:xfrm>
              <a:off x="3789685" y="2424385"/>
              <a:ext cx="45719" cy="216024"/>
            </a:xfrm>
            <a:prstGeom prst="downArrow">
              <a:avLst/>
            </a:prstGeom>
            <a:solidFill>
              <a:srgbClr val="FF0000"/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3" name="Šipka dolů 9">
              <a:extLst>
                <a:ext uri="{FF2B5EF4-FFF2-40B4-BE49-F238E27FC236}">
                  <a16:creationId xmlns:a16="http://schemas.microsoft.com/office/drawing/2014/main" id="{CC685789-2C6A-4FC9-A6F8-C6A7B9662D88}"/>
                </a:ext>
              </a:extLst>
            </p:cNvPr>
            <p:cNvSpPr/>
            <p:nvPr/>
          </p:nvSpPr>
          <p:spPr>
            <a:xfrm>
              <a:off x="4553360" y="2415744"/>
              <a:ext cx="45719" cy="216024"/>
            </a:xfrm>
            <a:prstGeom prst="downArrow">
              <a:avLst/>
            </a:prstGeom>
            <a:solidFill>
              <a:srgbClr val="FF0000"/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4" name="Šipka dolů 10">
              <a:extLst>
                <a:ext uri="{FF2B5EF4-FFF2-40B4-BE49-F238E27FC236}">
                  <a16:creationId xmlns:a16="http://schemas.microsoft.com/office/drawing/2014/main" id="{80193BF0-A5DF-4E1A-B314-DECAED8F5AF8}"/>
                </a:ext>
              </a:extLst>
            </p:cNvPr>
            <p:cNvSpPr/>
            <p:nvPr/>
          </p:nvSpPr>
          <p:spPr>
            <a:xfrm>
              <a:off x="5518002" y="2415744"/>
              <a:ext cx="45719" cy="216024"/>
            </a:xfrm>
            <a:prstGeom prst="downArrow">
              <a:avLst/>
            </a:prstGeom>
            <a:solidFill>
              <a:srgbClr val="FF0000"/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C409EAA3-D159-4E26-8C35-77E301F6763D}"/>
                </a:ext>
              </a:extLst>
            </p:cNvPr>
            <p:cNvSpPr txBox="1"/>
            <p:nvPr/>
          </p:nvSpPr>
          <p:spPr>
            <a:xfrm>
              <a:off x="4499992" y="2780928"/>
              <a:ext cx="714630" cy="535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 dirty="0">
                  <a:solidFill>
                    <a:srgbClr val="009900"/>
                  </a:solidFill>
                </a:rPr>
                <a:t>AV</a:t>
              </a:r>
              <a:r>
                <a:rPr lang="en-GB" sz="1400" b="1" dirty="0">
                  <a:solidFill>
                    <a:srgbClr val="009900"/>
                  </a:solidFill>
                </a:rPr>
                <a:t> block</a:t>
              </a:r>
              <a:endParaRPr lang="cs-CZ" sz="1400" b="1" dirty="0">
                <a:solidFill>
                  <a:srgbClr val="009900"/>
                </a:solidFill>
              </a:endParaRP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6304FA89-5CB6-4A41-8A2D-318872FA8847}"/>
                </a:ext>
              </a:extLst>
            </p:cNvPr>
            <p:cNvSpPr txBox="1"/>
            <p:nvPr/>
          </p:nvSpPr>
          <p:spPr>
            <a:xfrm>
              <a:off x="5466127" y="2780928"/>
              <a:ext cx="714630" cy="535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 dirty="0">
                  <a:solidFill>
                    <a:srgbClr val="009900"/>
                  </a:solidFill>
                </a:rPr>
                <a:t>AV</a:t>
              </a:r>
              <a:r>
                <a:rPr lang="en-GB" sz="1400" b="1" dirty="0">
                  <a:solidFill>
                    <a:srgbClr val="009900"/>
                  </a:solidFill>
                </a:rPr>
                <a:t> block</a:t>
              </a:r>
              <a:endParaRPr lang="cs-CZ" sz="1400" b="1" dirty="0">
                <a:solidFill>
                  <a:srgbClr val="009900"/>
                </a:solidFill>
              </a:endParaRPr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E169C35B-BF08-4475-B588-199D237975AB}"/>
                </a:ext>
              </a:extLst>
            </p:cNvPr>
            <p:cNvSpPr txBox="1"/>
            <p:nvPr/>
          </p:nvSpPr>
          <p:spPr>
            <a:xfrm>
              <a:off x="6200019" y="2375551"/>
              <a:ext cx="1373470" cy="31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rgbClr val="FF0000"/>
                  </a:solidFill>
                </a:rPr>
                <a:t>SA</a:t>
              </a:r>
              <a:r>
                <a:rPr lang="en-GB" sz="1400" b="1" dirty="0">
                  <a:solidFill>
                    <a:srgbClr val="FF0000"/>
                  </a:solidFill>
                </a:rPr>
                <a:t> block</a:t>
              </a:r>
              <a:endParaRPr lang="cs-CZ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Šipka: dolů 1">
            <a:extLst>
              <a:ext uri="{FF2B5EF4-FFF2-40B4-BE49-F238E27FC236}">
                <a16:creationId xmlns:a16="http://schemas.microsoft.com/office/drawing/2014/main" id="{FC6536AA-13AD-4A37-B91F-1484407EFDA6}"/>
              </a:ext>
            </a:extLst>
          </p:cNvPr>
          <p:cNvSpPr/>
          <p:nvPr/>
        </p:nvSpPr>
        <p:spPr>
          <a:xfrm>
            <a:off x="3342751" y="3389729"/>
            <a:ext cx="720762" cy="5958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99110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1682139" y="836712"/>
            <a:ext cx="8591054" cy="5184576"/>
            <a:chOff x="-33337" y="1290360"/>
            <a:chExt cx="9151863" cy="552301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11"/>
            <a:stretch/>
          </p:blipFill>
          <p:spPr bwMode="auto">
            <a:xfrm>
              <a:off x="237778" y="1290360"/>
              <a:ext cx="8496945" cy="552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-33337" y="4509120"/>
              <a:ext cx="9144000" cy="393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             </a:t>
              </a:r>
              <a:r>
                <a:rPr lang="en-US" b="1" dirty="0">
                  <a:solidFill>
                    <a:srgbClr val="FF0000"/>
                  </a:solidFill>
                </a:rPr>
                <a:t>6</a:t>
              </a:r>
              <a:r>
                <a:rPr lang="cs-CZ" b="1" dirty="0">
                  <a:solidFill>
                    <a:srgbClr val="FF0000"/>
                  </a:solidFill>
                </a:rPr>
                <a:t>:1</a:t>
              </a:r>
              <a:r>
                <a:rPr lang="en-US" b="1" dirty="0"/>
                <a:t>                             3</a:t>
              </a:r>
              <a:r>
                <a:rPr lang="cs-CZ" b="1" dirty="0"/>
                <a:t>:1</a:t>
              </a:r>
              <a:r>
                <a:rPr lang="en-US" b="1" dirty="0"/>
                <a:t>                </a:t>
              </a:r>
              <a:r>
                <a:rPr lang="en-US" b="1" dirty="0">
                  <a:solidFill>
                    <a:srgbClr val="FF0000"/>
                  </a:solidFill>
                </a:rPr>
                <a:t>4</a:t>
              </a:r>
              <a:r>
                <a:rPr lang="cs-CZ" b="1" dirty="0">
                  <a:solidFill>
                    <a:srgbClr val="FF0000"/>
                  </a:solidFill>
                </a:rPr>
                <a:t>:1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b="1" dirty="0"/>
                <a:t>                 3</a:t>
              </a:r>
              <a:r>
                <a:rPr lang="cs-CZ" b="1" dirty="0"/>
                <a:t>:1</a:t>
              </a:r>
              <a:r>
                <a:rPr lang="en-US" b="1" dirty="0"/>
                <a:t>              3</a:t>
              </a:r>
              <a:r>
                <a:rPr lang="cs-CZ" b="1" dirty="0"/>
                <a:t>:1</a:t>
              </a:r>
              <a:endParaRPr lang="en-GB" b="1" dirty="0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-25474" y="1565176"/>
              <a:ext cx="9144000" cy="393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             2:1</a:t>
              </a:r>
              <a:r>
                <a:rPr lang="en-US" b="1" dirty="0"/>
                <a:t>          </a:t>
              </a:r>
              <a:r>
                <a:rPr lang="cs-CZ" b="1" dirty="0"/>
                <a:t>2:1</a:t>
              </a:r>
              <a:r>
                <a:rPr lang="en-US" b="1" dirty="0"/>
                <a:t>              3</a:t>
              </a:r>
              <a:r>
                <a:rPr lang="cs-CZ" b="1" dirty="0"/>
                <a:t>:1</a:t>
              </a:r>
              <a:r>
                <a:rPr lang="en-US" b="1" dirty="0"/>
                <a:t>                3</a:t>
              </a:r>
              <a:r>
                <a:rPr lang="cs-CZ" b="1" dirty="0"/>
                <a:t>:1</a:t>
              </a:r>
              <a:r>
                <a:rPr lang="en-US" b="1" dirty="0"/>
                <a:t>                 3</a:t>
              </a:r>
              <a:r>
                <a:rPr lang="cs-CZ" b="1" dirty="0"/>
                <a:t>:1</a:t>
              </a:r>
              <a:r>
                <a:rPr lang="en-US" b="1" dirty="0"/>
                <a:t>                   3</a:t>
              </a:r>
              <a:r>
                <a:rPr lang="cs-CZ" b="1" dirty="0"/>
                <a:t>:1</a:t>
              </a:r>
              <a:endParaRPr lang="en-GB" b="1" dirty="0"/>
            </a:p>
          </p:txBody>
        </p:sp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6450774B-B9D3-4AAA-A24E-74955FAB0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877" y="10160"/>
            <a:ext cx="12192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 err="1">
                <a:solidFill>
                  <a:srgbClr val="0066CC"/>
                </a:solidFill>
              </a:rPr>
              <a:t>Synkopální</a:t>
            </a:r>
            <a:r>
              <a:rPr lang="cs-CZ" altLang="en-US" sz="2800" b="1" dirty="0">
                <a:solidFill>
                  <a:srgbClr val="0066CC"/>
                </a:solidFill>
              </a:rPr>
              <a:t> epizodická AV blokáda - </a:t>
            </a:r>
            <a:r>
              <a:rPr lang="cs-CZ" altLang="en-US" sz="2800" b="1" dirty="0" err="1">
                <a:solidFill>
                  <a:srgbClr val="0066CC"/>
                </a:solidFill>
              </a:rPr>
              <a:t>extrinsická</a:t>
            </a:r>
            <a:r>
              <a:rPr lang="cs-CZ" altLang="en-US" sz="2800" b="1" dirty="0">
                <a:solidFill>
                  <a:srgbClr val="0066CC"/>
                </a:solidFill>
              </a:rPr>
              <a:t> ???</a:t>
            </a:r>
            <a:endParaRPr lang="en-US" altLang="en-US" sz="3200" b="1" dirty="0">
              <a:solidFill>
                <a:srgbClr val="0066CC"/>
              </a:solidFill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EF082E74-106A-4C29-B2A7-08E3F671325D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DEF0B196-F17A-4B49-B448-45A1B1D3E97E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2" name="Obrázek 11" descr="Výřez obrazovky">
              <a:extLst>
                <a:ext uri="{FF2B5EF4-FFF2-40B4-BE49-F238E27FC236}">
                  <a16:creationId xmlns:a16="http://schemas.microsoft.com/office/drawing/2014/main" id="{D5FD9B73-3496-44BE-816C-9BD1BD0DD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4" name="Line 3">
            <a:extLst>
              <a:ext uri="{FF2B5EF4-FFF2-40B4-BE49-F238E27FC236}">
                <a16:creationId xmlns:a16="http://schemas.microsoft.com/office/drawing/2014/main" id="{93E6CDD8-89A6-4F03-8889-C837505254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28849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802541E-F427-4A8C-97F0-2F940243E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74" y="1488430"/>
            <a:ext cx="5499214" cy="412441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B30597-12C5-4686-A27C-B24F2C179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655" y="1488429"/>
            <a:ext cx="5499215" cy="412441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0DB8A43-021E-41A6-B093-6D39F817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2906"/>
            <a:ext cx="8210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>
                <a:solidFill>
                  <a:srgbClr val="0066CC"/>
                </a:solidFill>
              </a:rPr>
              <a:t>Charakteristika populace (IKEM 2014-2021)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DEF93D4E-406F-4A35-80D1-62B0A46D29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C85D4F6B-9362-42BD-9092-B4F96EBA13CF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25BD45C1-B341-4072-ACF6-B2E02D0ACA12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0" name="Obrázek 9" descr="Výřez obrazovky">
              <a:extLst>
                <a:ext uri="{FF2B5EF4-FFF2-40B4-BE49-F238E27FC236}">
                  <a16:creationId xmlns:a16="http://schemas.microsoft.com/office/drawing/2014/main" id="{65D351ED-AC84-46EB-9C9C-9DC77A542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</p:spTree>
    <p:extLst>
      <p:ext uri="{BB962C8B-B14F-4D97-AF65-F5344CB8AC3E}">
        <p14:creationId xmlns:p14="http://schemas.microsoft.com/office/powerpoint/2010/main" val="254167788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383AF1F-CB46-40A5-A3B3-7D1474EB1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71"/>
          <a:stretch/>
        </p:blipFill>
        <p:spPr>
          <a:xfrm>
            <a:off x="297131" y="1814349"/>
            <a:ext cx="5981253" cy="3989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B800103-5662-4FDA-9868-D020CEF40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73" y="1849274"/>
            <a:ext cx="5321475" cy="399110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85DA43A1-7396-4C34-BA13-F0D61A9EF6D6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5AFCE66B-12FD-4BD1-A661-89D2A9D6689C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7" name="Obrázek 6" descr="Výřez obrazovky">
              <a:extLst>
                <a:ext uri="{FF2B5EF4-FFF2-40B4-BE49-F238E27FC236}">
                  <a16:creationId xmlns:a16="http://schemas.microsoft.com/office/drawing/2014/main" id="{9E142407-0C71-4748-A3E8-F6B686057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8" name="Obdélník 7">
            <a:extLst>
              <a:ext uri="{FF2B5EF4-FFF2-40B4-BE49-F238E27FC236}">
                <a16:creationId xmlns:a16="http://schemas.microsoft.com/office/drawing/2014/main" id="{5A7A3C4D-CB72-4D21-8533-B898E1AC4C26}"/>
              </a:ext>
            </a:extLst>
          </p:cNvPr>
          <p:cNvSpPr/>
          <p:nvPr/>
        </p:nvSpPr>
        <p:spPr>
          <a:xfrm>
            <a:off x="590229" y="6343650"/>
            <a:ext cx="39807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Brignole M et al.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Eur </a:t>
            </a:r>
            <a:r>
              <a:rPr lang="cs-CZ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 J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20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508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6CCF443-0131-486D-AF43-B22214F5E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408"/>
            <a:ext cx="12191999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>
                <a:solidFill>
                  <a:srgbClr val="0066CC"/>
                </a:solidFill>
              </a:rPr>
              <a:t>Úspěšnost léčby reflexní synkopy: pacemaker versus </a:t>
            </a:r>
            <a:r>
              <a:rPr lang="cs-CZ" altLang="en-US" sz="2800" b="1" dirty="0" err="1">
                <a:solidFill>
                  <a:srgbClr val="0066CC"/>
                </a:solidFill>
              </a:rPr>
              <a:t>kardioneuroablace</a:t>
            </a:r>
            <a:endParaRPr lang="cs-CZ" altLang="en-US" sz="2800" b="1" dirty="0">
              <a:solidFill>
                <a:srgbClr val="0066CC"/>
              </a:solidFill>
            </a:endParaRPr>
          </a:p>
        </p:txBody>
      </p:sp>
      <p:sp>
        <p:nvSpPr>
          <p:cNvPr id="10" name="Line 3">
            <a:extLst>
              <a:ext uri="{FF2B5EF4-FFF2-40B4-BE49-F238E27FC236}">
                <a16:creationId xmlns:a16="http://schemas.microsoft.com/office/drawing/2014/main" id="{9C608E48-E9F4-470D-AA69-5BAB690E6D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5A1CF52-DC59-4572-AA3B-084F3D6CBA4B}"/>
              </a:ext>
            </a:extLst>
          </p:cNvPr>
          <p:cNvSpPr txBox="1"/>
          <p:nvPr/>
        </p:nvSpPr>
        <p:spPr>
          <a:xfrm>
            <a:off x="297131" y="1032734"/>
            <a:ext cx="5981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/>
              <a:t>BioSync</a:t>
            </a:r>
            <a:r>
              <a:rPr lang="cs-CZ" sz="2800" dirty="0"/>
              <a:t> CLS Trial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872650A-0DC5-4874-9F01-82130CB62342}"/>
              </a:ext>
            </a:extLst>
          </p:cNvPr>
          <p:cNvSpPr txBox="1"/>
          <p:nvPr/>
        </p:nvSpPr>
        <p:spPr>
          <a:xfrm>
            <a:off x="7969985" y="3547363"/>
            <a:ext cx="1483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N = 109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33941FF-6A72-4453-847D-06C9706E9E11}"/>
              </a:ext>
            </a:extLst>
          </p:cNvPr>
          <p:cNvSpPr txBox="1"/>
          <p:nvPr/>
        </p:nvSpPr>
        <p:spPr>
          <a:xfrm>
            <a:off x="4096859" y="2367337"/>
            <a:ext cx="158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accent1">
                    <a:lumMod val="75000"/>
                  </a:schemeClr>
                </a:solidFill>
              </a:rPr>
              <a:t>Pacemaker ON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4B23872-C0BC-4E5A-A7A4-4279549C5E29}"/>
              </a:ext>
            </a:extLst>
          </p:cNvPr>
          <p:cNvSpPr txBox="1"/>
          <p:nvPr/>
        </p:nvSpPr>
        <p:spPr>
          <a:xfrm>
            <a:off x="4096859" y="3532441"/>
            <a:ext cx="158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Pacemaker OFF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878EECE-FEC7-4D79-B1E3-5BCC7BA527E0}"/>
              </a:ext>
            </a:extLst>
          </p:cNvPr>
          <p:cNvSpPr txBox="1"/>
          <p:nvPr/>
        </p:nvSpPr>
        <p:spPr>
          <a:xfrm>
            <a:off x="8750305" y="2671908"/>
            <a:ext cx="565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80%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D41E09CE-FBFB-4BCD-81C5-170BF1792B72}"/>
              </a:ext>
            </a:extLst>
          </p:cNvPr>
          <p:cNvSpPr/>
          <p:nvPr/>
        </p:nvSpPr>
        <p:spPr>
          <a:xfrm>
            <a:off x="8711879" y="2548797"/>
            <a:ext cx="604232" cy="584775"/>
          </a:xfrm>
          <a:prstGeom prst="ellipse">
            <a:avLst/>
          </a:prstGeom>
          <a:noFill/>
          <a:ln w="508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BDA80FC9-A685-43F0-A0EB-F49560B00677}"/>
              </a:ext>
            </a:extLst>
          </p:cNvPr>
          <p:cNvSpPr/>
          <p:nvPr/>
        </p:nvSpPr>
        <p:spPr>
          <a:xfrm>
            <a:off x="5773656" y="2367337"/>
            <a:ext cx="604232" cy="584775"/>
          </a:xfrm>
          <a:prstGeom prst="ellipse">
            <a:avLst/>
          </a:prstGeom>
          <a:noFill/>
          <a:ln w="508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7D9C61A-2E86-4A00-BF37-C085D8F2D7AE}"/>
              </a:ext>
            </a:extLst>
          </p:cNvPr>
          <p:cNvSpPr txBox="1"/>
          <p:nvPr/>
        </p:nvSpPr>
        <p:spPr>
          <a:xfrm>
            <a:off x="6696361" y="970828"/>
            <a:ext cx="523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/>
              <a:t>Kardioneuroablace</a:t>
            </a:r>
            <a:r>
              <a:rPr lang="cs-CZ" sz="2800" dirty="0"/>
              <a:t> IKEM</a:t>
            </a:r>
          </a:p>
        </p:txBody>
      </p:sp>
    </p:spTree>
    <p:extLst>
      <p:ext uri="{BB962C8B-B14F-4D97-AF65-F5344CB8AC3E}">
        <p14:creationId xmlns:p14="http://schemas.microsoft.com/office/powerpoint/2010/main" val="151213711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85DA43A1-7396-4C34-BA13-F0D61A9EF6D6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5AFCE66B-12FD-4BD1-A661-89D2A9D6689C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7" name="Obrázek 6" descr="Výřez obrazovky">
              <a:extLst>
                <a:ext uri="{FF2B5EF4-FFF2-40B4-BE49-F238E27FC236}">
                  <a16:creationId xmlns:a16="http://schemas.microsoft.com/office/drawing/2014/main" id="{9E142407-0C71-4748-A3E8-F6B686057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76CCF443-0131-486D-AF43-B22214F5E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408"/>
            <a:ext cx="12191999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>
                <a:solidFill>
                  <a:srgbClr val="0066CC"/>
                </a:solidFill>
              </a:rPr>
              <a:t>Negativa </a:t>
            </a:r>
            <a:r>
              <a:rPr lang="cs-CZ" altLang="en-US" sz="2800" b="1" dirty="0" err="1">
                <a:solidFill>
                  <a:srgbClr val="0066CC"/>
                </a:solidFill>
              </a:rPr>
              <a:t>kardioneuroablace</a:t>
            </a:r>
            <a:endParaRPr lang="cs-CZ" altLang="en-US" sz="2800" b="1" dirty="0">
              <a:solidFill>
                <a:srgbClr val="0066CC"/>
              </a:solidFill>
            </a:endParaRPr>
          </a:p>
        </p:txBody>
      </p:sp>
      <p:sp>
        <p:nvSpPr>
          <p:cNvPr id="10" name="Line 3">
            <a:extLst>
              <a:ext uri="{FF2B5EF4-FFF2-40B4-BE49-F238E27FC236}">
                <a16:creationId xmlns:a16="http://schemas.microsoft.com/office/drawing/2014/main" id="{9C608E48-E9F4-470D-AA69-5BAB690E6D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5A1CF52-DC59-4572-AA3B-084F3D6CBA4B}"/>
              </a:ext>
            </a:extLst>
          </p:cNvPr>
          <p:cNvSpPr txBox="1"/>
          <p:nvPr/>
        </p:nvSpPr>
        <p:spPr>
          <a:xfrm>
            <a:off x="616017" y="980601"/>
            <a:ext cx="7105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Procedurální komplikace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1x masivní krvácení v třísle, konzervativní postup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1x uzávěr koronární tepny (RPLS) po ablaci v </a:t>
            </a:r>
            <a:r>
              <a:rPr lang="cs-CZ" sz="2400" dirty="0" err="1"/>
              <a:t>prox</a:t>
            </a:r>
            <a:r>
              <a:rPr lang="cs-CZ" sz="2400" dirty="0"/>
              <a:t>. koronárním sinu, prostá angioplastika, bez následků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B9217B2-5A37-46E6-8F83-8F47C4769B5B}"/>
              </a:ext>
            </a:extLst>
          </p:cNvPr>
          <p:cNvSpPr txBox="1"/>
          <p:nvPr/>
        </p:nvSpPr>
        <p:spPr>
          <a:xfrm>
            <a:off x="616018" y="4307739"/>
            <a:ext cx="9564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Nežádoucí účinky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symptomatická sinusová tachykardie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ztráta přirozené variability srdeční frekvence – problémy s regulací TK ??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vznik j</a:t>
            </a:r>
            <a:r>
              <a:rPr lang="en-GB" sz="2400" dirty="0" err="1"/>
              <a:t>izv</a:t>
            </a:r>
            <a:r>
              <a:rPr lang="cs-CZ" sz="2400" dirty="0" err="1"/>
              <a:t>ení</a:t>
            </a:r>
            <a:r>
              <a:rPr lang="cs-CZ" sz="2400" dirty="0"/>
              <a:t> v síňovém myokardu – riziko arytmií ??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CD8F298-9883-4E04-B930-8B6471D5678D}"/>
              </a:ext>
            </a:extLst>
          </p:cNvPr>
          <p:cNvSpPr txBox="1"/>
          <p:nvPr/>
        </p:nvSpPr>
        <p:spPr>
          <a:xfrm>
            <a:off x="636244" y="3013501"/>
            <a:ext cx="7979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Selhání léčby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reablace</a:t>
            </a:r>
            <a:r>
              <a:rPr lang="cs-CZ" sz="2400" dirty="0"/>
              <a:t> u 9 ze 144 (6%) pacientů</a:t>
            </a:r>
            <a:r>
              <a:rPr lang="en-GB" sz="2400" dirty="0"/>
              <a:t>;</a:t>
            </a:r>
            <a:r>
              <a:rPr lang="cs-CZ" sz="2400" dirty="0"/>
              <a:t> u </a:t>
            </a:r>
            <a:r>
              <a:rPr lang="en-GB" sz="2400" dirty="0"/>
              <a:t>1 </a:t>
            </a:r>
            <a:r>
              <a:rPr lang="en-GB" sz="2400" dirty="0" err="1"/>
              <a:t>pacienta</a:t>
            </a:r>
            <a:r>
              <a:rPr lang="en-GB" sz="2400" dirty="0"/>
              <a:t> </a:t>
            </a:r>
            <a:r>
              <a:rPr lang="cs-CZ" sz="2400" dirty="0"/>
              <a:t>2 </a:t>
            </a:r>
            <a:r>
              <a:rPr lang="en-GB" sz="2400" dirty="0" err="1"/>
              <a:t>reablace</a:t>
            </a:r>
            <a:endParaRPr lang="cs-CZ" sz="2400" dirty="0"/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78C7CDC1-5BE3-42F5-BFCF-9D9747FA2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3423" y="1012516"/>
            <a:ext cx="2702560" cy="1415724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/>
              <a:t>2014 </a:t>
            </a:r>
            <a:r>
              <a:rPr lang="cs-CZ" sz="2800" b="1" dirty="0"/>
              <a:t>–</a:t>
            </a:r>
            <a:r>
              <a:rPr lang="cs-CZ" altLang="en-US" sz="2800" b="1" dirty="0"/>
              <a:t> 2021</a:t>
            </a:r>
          </a:p>
          <a:p>
            <a:pPr algn="ctr"/>
            <a:r>
              <a:rPr lang="cs-CZ" altLang="en-US" sz="2800" b="1" dirty="0">
                <a:solidFill>
                  <a:srgbClr val="0066CC"/>
                </a:solidFill>
              </a:rPr>
              <a:t>154 výkonů u 144 pacientů</a:t>
            </a:r>
          </a:p>
        </p:txBody>
      </p:sp>
    </p:spTree>
    <p:extLst>
      <p:ext uri="{BB962C8B-B14F-4D97-AF65-F5344CB8AC3E}">
        <p14:creationId xmlns:p14="http://schemas.microsoft.com/office/powerpoint/2010/main" val="70665804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20C6C661-678C-46E4-BDB3-420FB782CCCF}"/>
              </a:ext>
            </a:extLst>
          </p:cNvPr>
          <p:cNvSpPr/>
          <p:nvPr/>
        </p:nvSpPr>
        <p:spPr>
          <a:xfrm>
            <a:off x="721652" y="1017819"/>
            <a:ext cx="7340468" cy="472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/>
            <a:r>
              <a:rPr lang="cs-CZ" sz="2800" b="1" dirty="0" err="1"/>
              <a:t>Kardioneuroablace</a:t>
            </a:r>
            <a:endParaRPr lang="cs-CZ" sz="2800" b="1" dirty="0"/>
          </a:p>
          <a:p>
            <a:endParaRPr lang="cs-CZ" sz="2400" b="1" dirty="0"/>
          </a:p>
          <a:p>
            <a:pPr marL="542925" indent="-542925">
              <a:lnSpc>
                <a:spcPts val="3000"/>
              </a:lnSpc>
              <a:buClr>
                <a:srgbClr val="003399"/>
              </a:buClr>
              <a:buSzPct val="125000"/>
              <a:buFont typeface="Wingdings" panose="05000000000000000000" pitchFamily="2" charset="2"/>
              <a:buChar char="Ø"/>
            </a:pPr>
            <a:r>
              <a:rPr lang="cs-CZ" sz="2400" dirty="0"/>
              <a:t>je perspektivní léčebná metoda u mladších pacientů s funkčními poruchami na podkladě nadměrné vagové modulace srdečního rytmu:</a:t>
            </a:r>
          </a:p>
          <a:p>
            <a:pPr marL="1058863" indent="-342900" defTabSz="893763">
              <a:lnSpc>
                <a:spcPts val="3000"/>
              </a:lnSpc>
              <a:buClr>
                <a:srgbClr val="003399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9900"/>
                </a:solidFill>
              </a:rPr>
              <a:t>reflexní </a:t>
            </a:r>
            <a:r>
              <a:rPr lang="cs-CZ" sz="2400" b="1" dirty="0" err="1">
                <a:solidFill>
                  <a:srgbClr val="009900"/>
                </a:solidFill>
              </a:rPr>
              <a:t>kardioinhibiční</a:t>
            </a:r>
            <a:r>
              <a:rPr lang="cs-CZ" sz="2400" b="1" dirty="0">
                <a:solidFill>
                  <a:srgbClr val="009900"/>
                </a:solidFill>
              </a:rPr>
              <a:t> synkopy</a:t>
            </a:r>
            <a:r>
              <a:rPr lang="cs-CZ" sz="2400" dirty="0"/>
              <a:t> </a:t>
            </a:r>
          </a:p>
          <a:p>
            <a:pPr marL="1058863" indent="-342900" defTabSz="893763">
              <a:lnSpc>
                <a:spcPts val="3000"/>
              </a:lnSpc>
              <a:buClr>
                <a:srgbClr val="003399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symptomatická </a:t>
            </a:r>
            <a:r>
              <a:rPr lang="cs-CZ" sz="2400" b="1" dirty="0" err="1">
                <a:solidFill>
                  <a:srgbClr val="FF0000"/>
                </a:solidFill>
              </a:rPr>
              <a:t>bradyarytmie</a:t>
            </a:r>
            <a:r>
              <a:rPr lang="cs-CZ" sz="2400" b="1" dirty="0">
                <a:solidFill>
                  <a:srgbClr val="FF0000"/>
                </a:solidFill>
              </a:rPr>
              <a:t> (</a:t>
            </a:r>
            <a:r>
              <a:rPr lang="cs-CZ" sz="2400" b="1" dirty="0" err="1">
                <a:solidFill>
                  <a:srgbClr val="FF0000"/>
                </a:solidFill>
              </a:rPr>
              <a:t>nesynkopální</a:t>
            </a:r>
            <a:r>
              <a:rPr lang="cs-CZ" sz="2400" b="1" dirty="0">
                <a:solidFill>
                  <a:srgbClr val="FF0000"/>
                </a:solidFill>
              </a:rPr>
              <a:t>) </a:t>
            </a:r>
            <a:endParaRPr lang="cs-CZ" sz="2400" dirty="0"/>
          </a:p>
          <a:p>
            <a:pPr marL="542925" indent="-542925">
              <a:lnSpc>
                <a:spcPts val="3000"/>
              </a:lnSpc>
              <a:buClr>
                <a:srgbClr val="003399"/>
              </a:buClr>
              <a:buSzPct val="125000"/>
              <a:buFont typeface="Wingdings" panose="05000000000000000000" pitchFamily="2" charset="2"/>
              <a:buChar char="Ø"/>
            </a:pPr>
            <a:r>
              <a:rPr lang="cs-CZ" sz="2400" dirty="0"/>
              <a:t>má jasný procedurální </a:t>
            </a:r>
            <a:r>
              <a:rPr lang="cs-CZ" sz="2400" dirty="0" err="1"/>
              <a:t>endpoint</a:t>
            </a:r>
            <a:endParaRPr lang="cs-CZ" sz="2400" dirty="0"/>
          </a:p>
          <a:p>
            <a:pPr marL="542925" indent="-542925">
              <a:lnSpc>
                <a:spcPts val="3000"/>
              </a:lnSpc>
              <a:buClr>
                <a:srgbClr val="003399"/>
              </a:buClr>
              <a:buSzPct val="125000"/>
              <a:buFont typeface="Wingdings" panose="05000000000000000000" pitchFamily="2" charset="2"/>
              <a:buChar char="Ø"/>
            </a:pPr>
            <a:r>
              <a:rPr lang="cs-CZ" sz="2400" dirty="0"/>
              <a:t>je relativně bezpečná</a:t>
            </a:r>
          </a:p>
          <a:p>
            <a:pPr marL="542925" indent="-542925">
              <a:lnSpc>
                <a:spcPts val="3000"/>
              </a:lnSpc>
              <a:buClr>
                <a:srgbClr val="003399"/>
              </a:buClr>
              <a:buSzPct val="125000"/>
              <a:buFont typeface="Wingdings" panose="05000000000000000000" pitchFamily="2" charset="2"/>
              <a:buChar char="Ø"/>
            </a:pPr>
            <a:r>
              <a:rPr lang="cs-CZ" sz="2400" dirty="0"/>
              <a:t>má vysokou klinickou účinnost</a:t>
            </a:r>
          </a:p>
          <a:p>
            <a:pPr marL="542925" indent="-542925">
              <a:lnSpc>
                <a:spcPts val="3000"/>
              </a:lnSpc>
              <a:buClr>
                <a:srgbClr val="003399"/>
              </a:buClr>
              <a:buSzPct val="125000"/>
              <a:buFont typeface="Wingdings" panose="05000000000000000000" pitchFamily="2" charset="2"/>
              <a:buChar char="Ø"/>
            </a:pPr>
            <a:r>
              <a:rPr lang="cs-CZ" sz="2400" dirty="0"/>
              <a:t>je alternativou implantace pacemakeru</a:t>
            </a:r>
          </a:p>
          <a:p>
            <a:pPr marL="542925" indent="-542925">
              <a:buClr>
                <a:srgbClr val="003399"/>
              </a:buClr>
              <a:buSzPct val="150000"/>
              <a:buFont typeface="Wingdings" panose="05000000000000000000" pitchFamily="2" charset="2"/>
              <a:buChar char="Ø"/>
            </a:pPr>
            <a:endParaRPr lang="cs-CZ" sz="2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2A7C3E-7B3A-452F-87D0-BCB1FF959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>
                <a:solidFill>
                  <a:srgbClr val="0066CC"/>
                </a:solidFill>
              </a:rPr>
              <a:t>Souhrn</a:t>
            </a:r>
            <a:endParaRPr lang="en-US" altLang="en-US" sz="3200" b="1" dirty="0">
              <a:solidFill>
                <a:srgbClr val="0066CC"/>
              </a:solidFill>
            </a:endParaRPr>
          </a:p>
        </p:txBody>
      </p:sp>
      <p:sp>
        <p:nvSpPr>
          <p:cNvPr id="6" name="Line 3">
            <a:extLst>
              <a:ext uri="{FF2B5EF4-FFF2-40B4-BE49-F238E27FC236}">
                <a16:creationId xmlns:a16="http://schemas.microsoft.com/office/drawing/2014/main" id="{92E917D6-041E-442A-83E4-454450DDF0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3989F35C-B8DA-4416-82EA-BD87048F5F63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913319E0-D9D4-40B3-AAF1-9665A96B9A64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9" name="Obrázek 8" descr="Výřez obrazovky">
              <a:extLst>
                <a:ext uri="{FF2B5EF4-FFF2-40B4-BE49-F238E27FC236}">
                  <a16:creationId xmlns:a16="http://schemas.microsoft.com/office/drawing/2014/main" id="{0360752B-F971-40CB-B240-DD40741D0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B169F3E-4B2F-472D-AE16-709115133E9F}"/>
              </a:ext>
            </a:extLst>
          </p:cNvPr>
          <p:cNvSpPr txBox="1"/>
          <p:nvPr/>
        </p:nvSpPr>
        <p:spPr>
          <a:xfrm>
            <a:off x="4804259" y="6232738"/>
            <a:ext cx="303896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u="sng" dirty="0" err="1"/>
              <a:t>Arytmologie</a:t>
            </a:r>
            <a:r>
              <a:rPr lang="cs-CZ" sz="1600" b="1" u="sng" dirty="0"/>
              <a:t> IKEM</a:t>
            </a:r>
          </a:p>
          <a:p>
            <a:pPr algn="ctr"/>
            <a:r>
              <a:rPr lang="cs-CZ" sz="1600" b="1" dirty="0" err="1"/>
              <a:t>Help</a:t>
            </a:r>
            <a:r>
              <a:rPr lang="cs-CZ" sz="1600" b="1" dirty="0"/>
              <a:t> Line: 605 222 878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2453B1A-CEB5-4B5C-9497-8B804660347F}"/>
              </a:ext>
            </a:extLst>
          </p:cNvPr>
          <p:cNvSpPr txBox="1"/>
          <p:nvPr/>
        </p:nvSpPr>
        <p:spPr>
          <a:xfrm>
            <a:off x="256674" y="6325070"/>
            <a:ext cx="303896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000" b="1" u="sng"/>
            </a:lvl1pPr>
          </a:lstStyle>
          <a:p>
            <a:r>
              <a:rPr lang="cs-CZ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wichterle@hotmail.com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7DE0A8E-4688-4A15-94D8-31B280314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057" y="1507048"/>
            <a:ext cx="2677291" cy="382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9286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16408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838852"/>
              </p:ext>
            </p:extLst>
          </p:nvPr>
        </p:nvGraphicFramePr>
        <p:xfrm>
          <a:off x="1737065" y="1670434"/>
          <a:ext cx="8797771" cy="4679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32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216925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306697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630828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17548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F20AB64-1212-4CDC-A351-B9853AE46532}"/>
              </a:ext>
            </a:extLst>
          </p:cNvPr>
          <p:cNvSpPr txBox="1"/>
          <p:nvPr/>
        </p:nvSpPr>
        <p:spPr>
          <a:xfrm>
            <a:off x="520164" y="2631202"/>
            <a:ext cx="1600205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4000" dirty="0"/>
              <a:t>Ablace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A24B956-52DF-45B5-B05D-0245901A4847}"/>
              </a:ext>
            </a:extLst>
          </p:cNvPr>
          <p:cNvSpPr txBox="1"/>
          <p:nvPr/>
        </p:nvSpPr>
        <p:spPr>
          <a:xfrm>
            <a:off x="2910939" y="1109467"/>
            <a:ext cx="2638426" cy="954107"/>
          </a:xfrm>
          <a:prstGeom prst="rect">
            <a:avLst/>
          </a:prstGeom>
          <a:solidFill>
            <a:srgbClr val="FF8181"/>
          </a:solidFill>
        </p:spPr>
        <p:txBody>
          <a:bodyPr wrap="square" rtlCol="0">
            <a:spAutoFit/>
          </a:bodyPr>
          <a:lstStyle/>
          <a:p>
            <a:r>
              <a:rPr lang="cs-CZ" sz="2800" dirty="0"/>
              <a:t>Myokard nebo převodní systém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E7650CB-EC26-47FD-98DF-99AE97FC17A8}"/>
              </a:ext>
            </a:extLst>
          </p:cNvPr>
          <p:cNvSpPr txBox="1"/>
          <p:nvPr/>
        </p:nvSpPr>
        <p:spPr>
          <a:xfrm>
            <a:off x="2950984" y="3647058"/>
            <a:ext cx="2962259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2800"/>
            </a:lvl1pPr>
          </a:lstStyle>
          <a:p>
            <a:r>
              <a:rPr lang="cs-CZ" dirty="0"/>
              <a:t>Srdeční autonomní nervový systém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B6FF63B-931B-421E-94DB-6B62A5E809D6}"/>
              </a:ext>
            </a:extLst>
          </p:cNvPr>
          <p:cNvSpPr txBox="1"/>
          <p:nvPr/>
        </p:nvSpPr>
        <p:spPr>
          <a:xfrm>
            <a:off x="6030376" y="848102"/>
            <a:ext cx="2080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odstranění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přerušení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blok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izolace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84F691-9A0B-4626-AB0B-199309D16CC2}"/>
              </a:ext>
            </a:extLst>
          </p:cNvPr>
          <p:cNvSpPr txBox="1"/>
          <p:nvPr/>
        </p:nvSpPr>
        <p:spPr>
          <a:xfrm>
            <a:off x="8668802" y="1255106"/>
            <a:ext cx="21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SUPRESNÍ INTERVENCE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8981232-CDF7-430D-B94F-E9E00EE054B9}"/>
              </a:ext>
            </a:extLst>
          </p:cNvPr>
          <p:cNvSpPr txBox="1"/>
          <p:nvPr/>
        </p:nvSpPr>
        <p:spPr>
          <a:xfrm>
            <a:off x="7095932" y="3482788"/>
            <a:ext cx="4603373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Suprese</a:t>
            </a:r>
            <a:r>
              <a:rPr lang="cs-CZ" sz="2400" b="1" dirty="0"/>
              <a:t> negativních efektů: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Negativní </a:t>
            </a:r>
            <a:r>
              <a:rPr lang="cs-CZ" sz="2400" dirty="0" err="1"/>
              <a:t>chronotropie</a:t>
            </a:r>
            <a:r>
              <a:rPr lang="cs-CZ" sz="2400" dirty="0"/>
              <a:t> (SA uzel)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Negativní </a:t>
            </a:r>
            <a:r>
              <a:rPr lang="cs-CZ" sz="2400" dirty="0" err="1"/>
              <a:t>dromotropie</a:t>
            </a:r>
            <a:r>
              <a:rPr lang="cs-CZ" sz="2400" dirty="0"/>
              <a:t> (AV uzel)</a:t>
            </a:r>
          </a:p>
        </p:txBody>
      </p:sp>
      <p:sp>
        <p:nvSpPr>
          <p:cNvPr id="16" name="Pravá složená závorka 15">
            <a:extLst>
              <a:ext uri="{FF2B5EF4-FFF2-40B4-BE49-F238E27FC236}">
                <a16:creationId xmlns:a16="http://schemas.microsoft.com/office/drawing/2014/main" id="{08C6F84E-ECB9-470E-AD64-ECB8A856CD03}"/>
              </a:ext>
            </a:extLst>
          </p:cNvPr>
          <p:cNvSpPr/>
          <p:nvPr/>
        </p:nvSpPr>
        <p:spPr>
          <a:xfrm>
            <a:off x="8272154" y="996145"/>
            <a:ext cx="338446" cy="134892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EEAC7EBE-E070-4750-AC05-A462D46937DB}"/>
              </a:ext>
            </a:extLst>
          </p:cNvPr>
          <p:cNvCxnSpPr>
            <a:cxnSpLocks/>
          </p:cNvCxnSpPr>
          <p:nvPr/>
        </p:nvCxnSpPr>
        <p:spPr>
          <a:xfrm flipV="1">
            <a:off x="2120369" y="2063574"/>
            <a:ext cx="790570" cy="5629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1A176637-1DA9-479F-AAD5-AF9539DB16CB}"/>
              </a:ext>
            </a:extLst>
          </p:cNvPr>
          <p:cNvCxnSpPr>
            <a:cxnSpLocks/>
          </p:cNvCxnSpPr>
          <p:nvPr/>
        </p:nvCxnSpPr>
        <p:spPr>
          <a:xfrm>
            <a:off x="2120369" y="3299172"/>
            <a:ext cx="790570" cy="3546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DBB9A32-286F-40B5-A97E-6BCABEB0248B}"/>
              </a:ext>
            </a:extLst>
          </p:cNvPr>
          <p:cNvSpPr txBox="1"/>
          <p:nvPr/>
        </p:nvSpPr>
        <p:spPr>
          <a:xfrm>
            <a:off x="7346589" y="5358624"/>
            <a:ext cx="349391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2800"/>
            </a:lvl1pPr>
          </a:lstStyle>
          <a:p>
            <a:r>
              <a:rPr lang="cs-CZ" b="1" dirty="0"/>
              <a:t>Pozitivní klinický efekt</a:t>
            </a:r>
          </a:p>
        </p:txBody>
      </p: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0B11AB50-8F87-4A49-8D85-42E2EE407614}"/>
              </a:ext>
            </a:extLst>
          </p:cNvPr>
          <p:cNvCxnSpPr>
            <a:cxnSpLocks/>
          </p:cNvCxnSpPr>
          <p:nvPr/>
        </p:nvCxnSpPr>
        <p:spPr>
          <a:xfrm>
            <a:off x="6030376" y="4130920"/>
            <a:ext cx="79057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">
            <a:extLst>
              <a:ext uri="{FF2B5EF4-FFF2-40B4-BE49-F238E27FC236}">
                <a16:creationId xmlns:a16="http://schemas.microsoft.com/office/drawing/2014/main" id="{35197776-50CD-4EE4-9683-3618850D7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06"/>
            <a:ext cx="12192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 err="1">
                <a:solidFill>
                  <a:srgbClr val="0066CC"/>
                </a:solidFill>
              </a:rPr>
              <a:t>Kardioneuroablace</a:t>
            </a:r>
            <a:r>
              <a:rPr lang="cs-CZ" altLang="en-US" sz="2800" b="1" dirty="0">
                <a:solidFill>
                  <a:srgbClr val="0066CC"/>
                </a:solidFill>
              </a:rPr>
              <a:t> - změna v paradigmatu katetrizačních ablací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  <p:sp>
        <p:nvSpPr>
          <p:cNvPr id="30" name="Line 3">
            <a:extLst>
              <a:ext uri="{FF2B5EF4-FFF2-40B4-BE49-F238E27FC236}">
                <a16:creationId xmlns:a16="http://schemas.microsoft.com/office/drawing/2014/main" id="{87E31C96-6F24-40E1-882A-FE7684A621B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3D232ECE-614D-4D64-B705-27128C254E9A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33" name="Obdélník 32">
              <a:extLst>
                <a:ext uri="{FF2B5EF4-FFF2-40B4-BE49-F238E27FC236}">
                  <a16:creationId xmlns:a16="http://schemas.microsoft.com/office/drawing/2014/main" id="{7F0274F7-3619-49A5-818C-DF80024DF7A6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4" name="Obrázek 33" descr="Výřez obrazovky">
              <a:extLst>
                <a:ext uri="{FF2B5EF4-FFF2-40B4-BE49-F238E27FC236}">
                  <a16:creationId xmlns:a16="http://schemas.microsoft.com/office/drawing/2014/main" id="{2A742619-C85A-4B7A-B883-F658DBACF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47569094-8A10-48B3-A8BC-522031C562B8}"/>
              </a:ext>
            </a:extLst>
          </p:cNvPr>
          <p:cNvSpPr txBox="1"/>
          <p:nvPr/>
        </p:nvSpPr>
        <p:spPr>
          <a:xfrm>
            <a:off x="3077590" y="2678546"/>
            <a:ext cx="2305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Cílová struktura</a:t>
            </a: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E3BB8C0E-307E-48C3-BAB0-87179D65A9BD}"/>
              </a:ext>
            </a:extLst>
          </p:cNvPr>
          <p:cNvCxnSpPr>
            <a:cxnSpLocks/>
          </p:cNvCxnSpPr>
          <p:nvPr/>
        </p:nvCxnSpPr>
        <p:spPr>
          <a:xfrm flipV="1">
            <a:off x="4093628" y="2157672"/>
            <a:ext cx="0" cy="520874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164D9164-293B-4FE2-AF25-BD5990F5594C}"/>
              </a:ext>
            </a:extLst>
          </p:cNvPr>
          <p:cNvCxnSpPr>
            <a:cxnSpLocks/>
          </p:cNvCxnSpPr>
          <p:nvPr/>
        </p:nvCxnSpPr>
        <p:spPr>
          <a:xfrm>
            <a:off x="4093628" y="3078272"/>
            <a:ext cx="0" cy="513656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326A1C17-04C3-4C77-9F06-C7501E030D14}"/>
              </a:ext>
            </a:extLst>
          </p:cNvPr>
          <p:cNvCxnSpPr>
            <a:cxnSpLocks/>
          </p:cNvCxnSpPr>
          <p:nvPr/>
        </p:nvCxnSpPr>
        <p:spPr>
          <a:xfrm>
            <a:off x="8892189" y="4857605"/>
            <a:ext cx="0" cy="5010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76967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36E3A3F-330E-455F-97AA-845981AB90E4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633378" y="775943"/>
          <a:ext cx="4923439" cy="3813968"/>
        </p:xfrm>
        <a:graphic>
          <a:graphicData uri="http://schemas.openxmlformats.org/drawingml/2006/table">
            <a:tbl>
              <a:tblPr firstRow="1" bandRow="1"/>
              <a:tblGrid>
                <a:gridCol w="3578943">
                  <a:extLst>
                    <a:ext uri="{9D8B030D-6E8A-4147-A177-3AD203B41FA5}">
                      <a16:colId xmlns:a16="http://schemas.microsoft.com/office/drawing/2014/main" val="4230377400"/>
                    </a:ext>
                  </a:extLst>
                </a:gridCol>
                <a:gridCol w="1344496">
                  <a:extLst>
                    <a:ext uri="{9D8B030D-6E8A-4147-A177-3AD203B41FA5}">
                      <a16:colId xmlns:a16="http://schemas.microsoft.com/office/drawing/2014/main" val="1538716941"/>
                    </a:ext>
                  </a:extLst>
                </a:gridCol>
              </a:tblGrid>
              <a:tr h="71574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Léčba reflexní synkopy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Indikační třída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725419"/>
                  </a:ext>
                </a:extLst>
              </a:tr>
              <a:tr h="28165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Edukace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143953"/>
                  </a:ext>
                </a:extLst>
              </a:tr>
              <a:tr h="28165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Dostatek tekutin a soli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cs-CZ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210432"/>
                  </a:ext>
                </a:extLst>
              </a:tr>
              <a:tr h="28165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Vysazení hypotenzív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II a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657045"/>
                  </a:ext>
                </a:extLst>
              </a:tr>
              <a:tr h="28165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dirty="0" err="1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Head</a:t>
                      </a: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-up </a:t>
                      </a:r>
                      <a:r>
                        <a:rPr lang="cs-CZ" sz="1800" b="1" dirty="0" err="1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tilt</a:t>
                      </a: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tréning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II b</a:t>
                      </a:r>
                      <a:endParaRPr lang="cs-CZ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7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727668"/>
                  </a:ext>
                </a:extLst>
              </a:tr>
              <a:tr h="28165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dirty="0" err="1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Counter-pressure</a:t>
                      </a: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manévr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II a</a:t>
                      </a:r>
                      <a:endParaRPr lang="cs-CZ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471498"/>
                  </a:ext>
                </a:extLst>
              </a:tr>
              <a:tr h="28165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dirty="0" err="1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Head</a:t>
                      </a: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-up </a:t>
                      </a:r>
                      <a:r>
                        <a:rPr lang="cs-CZ" sz="1800" b="1" dirty="0" err="1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tilt</a:t>
                      </a: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800" b="1" dirty="0" err="1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sleeping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084353"/>
                  </a:ext>
                </a:extLst>
              </a:tr>
              <a:tr h="28165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Kompresní pomůcky</a:t>
                      </a:r>
                      <a:endParaRPr lang="cs-CZ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555097"/>
                  </a:ext>
                </a:extLst>
              </a:tr>
              <a:tr h="28165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Betablokátory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B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388659"/>
                  </a:ext>
                </a:extLst>
              </a:tr>
              <a:tr h="28165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Fludrokortison</a:t>
                      </a:r>
                      <a:endParaRPr lang="cs-CZ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II b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7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197309"/>
                  </a:ext>
                </a:extLst>
              </a:tr>
              <a:tr h="28165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dirty="0" err="1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Midodrin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II b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7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073510"/>
                  </a:ext>
                </a:extLst>
              </a:tr>
              <a:tr h="28165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Trvalá </a:t>
                      </a:r>
                      <a:r>
                        <a:rPr lang="cs-CZ" sz="1800" b="1" dirty="0" err="1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kardiostimulace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II a/b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719072"/>
                  </a:ext>
                </a:extLst>
              </a:tr>
            </a:tbl>
          </a:graphicData>
        </a:graphic>
      </p:graphicFrame>
      <p:grpSp>
        <p:nvGrpSpPr>
          <p:cNvPr id="7" name="Skupina 6">
            <a:extLst>
              <a:ext uri="{FF2B5EF4-FFF2-40B4-BE49-F238E27FC236}">
                <a16:creationId xmlns:a16="http://schemas.microsoft.com/office/drawing/2014/main" id="{327E183C-0BB1-42C2-95B4-36365E1DA1EF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CFBB1549-B591-46EB-9352-B53C79FCA493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9" name="Obrázek 8" descr="Výřez obrazovky">
              <a:extLst>
                <a:ext uri="{FF2B5EF4-FFF2-40B4-BE49-F238E27FC236}">
                  <a16:creationId xmlns:a16="http://schemas.microsoft.com/office/drawing/2014/main" id="{D397A4F1-F6D1-4CDC-84B5-93D6DDFB8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6" name="Obdélník 5">
            <a:extLst>
              <a:ext uri="{FF2B5EF4-FFF2-40B4-BE49-F238E27FC236}">
                <a16:creationId xmlns:a16="http://schemas.microsoft.com/office/drawing/2014/main" id="{46C1E4B8-EEC8-458C-9904-86BDAC167789}"/>
              </a:ext>
            </a:extLst>
          </p:cNvPr>
          <p:cNvSpPr/>
          <p:nvPr/>
        </p:nvSpPr>
        <p:spPr>
          <a:xfrm>
            <a:off x="633378" y="6343650"/>
            <a:ext cx="64246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/>
              <a:t>Brignole</a:t>
            </a:r>
            <a:r>
              <a:rPr lang="cs-CZ" sz="1600" b="1" dirty="0"/>
              <a:t> M et al. Eur </a:t>
            </a:r>
            <a:r>
              <a:rPr lang="cs-CZ" sz="1600" b="1" dirty="0" err="1"/>
              <a:t>Heart</a:t>
            </a:r>
            <a:r>
              <a:rPr lang="cs-CZ" sz="1600" b="1" dirty="0"/>
              <a:t> J 2018</a:t>
            </a:r>
            <a:r>
              <a:rPr lang="en-GB" sz="1600" b="1" dirty="0"/>
              <a:t>;</a:t>
            </a:r>
            <a:r>
              <a:rPr lang="cs-CZ" sz="1600" b="1" dirty="0"/>
              <a:t>39:1883-1948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E678F5A-B5BF-46CA-9D31-A39C715E8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06"/>
            <a:ext cx="12192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>
                <a:solidFill>
                  <a:srgbClr val="0066CC"/>
                </a:solidFill>
              </a:rPr>
              <a:t>Léčba reflexní synkopy – </a:t>
            </a:r>
            <a:r>
              <a:rPr lang="cs-CZ" altLang="en-US" sz="2800" b="1" dirty="0" err="1">
                <a:solidFill>
                  <a:srgbClr val="0066CC"/>
                </a:solidFill>
              </a:rPr>
              <a:t>guidelines</a:t>
            </a:r>
            <a:r>
              <a:rPr lang="cs-CZ" altLang="en-US" sz="2800" b="1" dirty="0">
                <a:solidFill>
                  <a:srgbClr val="0066CC"/>
                </a:solidFill>
              </a:rPr>
              <a:t>  (2018)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  <p:sp>
        <p:nvSpPr>
          <p:cNvPr id="12" name="Line 3">
            <a:extLst>
              <a:ext uri="{FF2B5EF4-FFF2-40B4-BE49-F238E27FC236}">
                <a16:creationId xmlns:a16="http://schemas.microsoft.com/office/drawing/2014/main" id="{5EAB3B2C-6DBC-4662-95BA-91E81F9740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2543E72-499E-4FA7-B55E-DB47DDFF5175}"/>
              </a:ext>
            </a:extLst>
          </p:cNvPr>
          <p:cNvSpPr txBox="1"/>
          <p:nvPr/>
        </p:nvSpPr>
        <p:spPr>
          <a:xfrm>
            <a:off x="6635185" y="645817"/>
            <a:ext cx="3281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ISSUE-3 Trial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F8BC17AF-6175-448E-A6D0-88565815A546}"/>
              </a:ext>
            </a:extLst>
          </p:cNvPr>
          <p:cNvGrpSpPr/>
          <p:nvPr/>
        </p:nvGrpSpPr>
        <p:grpSpPr>
          <a:xfrm>
            <a:off x="6075772" y="1005986"/>
            <a:ext cx="4682992" cy="3024328"/>
            <a:chOff x="5884612" y="1988840"/>
            <a:chExt cx="4682992" cy="3024328"/>
          </a:xfrm>
        </p:grpSpPr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8CD089EA-7553-4C7C-8E48-4F3F6498AD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1"/>
            <a:stretch/>
          </p:blipFill>
          <p:spPr bwMode="auto">
            <a:xfrm>
              <a:off x="5884612" y="1988840"/>
              <a:ext cx="4682992" cy="30243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4293B9A0-E55B-472B-AA5C-071AFAD2F7A9}"/>
                </a:ext>
              </a:extLst>
            </p:cNvPr>
            <p:cNvSpPr txBox="1"/>
            <p:nvPr/>
          </p:nvSpPr>
          <p:spPr>
            <a:xfrm>
              <a:off x="8646392" y="2419350"/>
              <a:ext cx="182596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200" b="1" dirty="0">
                  <a:solidFill>
                    <a:srgbClr val="FF0000"/>
                  </a:solidFill>
                </a:rPr>
                <a:t>Pacemaker zapnutý 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5C40ECF3-D6EC-4680-B329-A6F24F7DBD34}"/>
                </a:ext>
              </a:extLst>
            </p:cNvPr>
            <p:cNvSpPr txBox="1"/>
            <p:nvPr/>
          </p:nvSpPr>
          <p:spPr>
            <a:xfrm>
              <a:off x="8734533" y="3501004"/>
              <a:ext cx="182596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200" b="1" dirty="0">
                  <a:solidFill>
                    <a:srgbClr val="0070C0"/>
                  </a:solidFill>
                </a:rPr>
                <a:t>Pacemaker vypnutý </a:t>
              </a: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1799FFC2-0847-48AC-9BB6-716CC4983B5B}"/>
                </a:ext>
              </a:extLst>
            </p:cNvPr>
            <p:cNvSpPr txBox="1"/>
            <p:nvPr/>
          </p:nvSpPr>
          <p:spPr>
            <a:xfrm>
              <a:off x="7667625" y="3501004"/>
              <a:ext cx="106690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600" b="1" dirty="0"/>
                <a:t>P = 0.04</a:t>
              </a:r>
            </a:p>
          </p:txBody>
        </p:sp>
      </p:grp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10E9F38-D0A4-458F-BC53-63F15B4BFCC7}"/>
              </a:ext>
            </a:extLst>
          </p:cNvPr>
          <p:cNvSpPr txBox="1"/>
          <p:nvPr/>
        </p:nvSpPr>
        <p:spPr>
          <a:xfrm>
            <a:off x="6820349" y="4114024"/>
            <a:ext cx="34747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Evidence pro pacienty </a:t>
            </a:r>
            <a:r>
              <a:rPr lang="en-GB" b="1" dirty="0">
                <a:solidFill>
                  <a:srgbClr val="FF0000"/>
                </a:solidFill>
              </a:rPr>
              <a:t>&gt; 40 let; re</a:t>
            </a:r>
            <a:r>
              <a:rPr lang="cs-CZ" b="1" dirty="0" err="1">
                <a:solidFill>
                  <a:srgbClr val="FF0000"/>
                </a:solidFill>
              </a:rPr>
              <a:t>álně</a:t>
            </a:r>
            <a:r>
              <a:rPr lang="cs-CZ" b="1" dirty="0">
                <a:solidFill>
                  <a:srgbClr val="FF0000"/>
                </a:solidFill>
              </a:rPr>
              <a:t> spíše ve věku kolem 60 let</a:t>
            </a:r>
          </a:p>
        </p:txBody>
      </p:sp>
      <p:graphicFrame>
        <p:nvGraphicFramePr>
          <p:cNvPr id="23" name="Tabulka 22">
            <a:extLst>
              <a:ext uri="{FF2B5EF4-FFF2-40B4-BE49-F238E27FC236}">
                <a16:creationId xmlns:a16="http://schemas.microsoft.com/office/drawing/2014/main" id="{4695C53C-8C62-4213-BD92-86A84450EC18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5993153" y="5149266"/>
          <a:ext cx="5129112" cy="966780"/>
        </p:xfrm>
        <a:graphic>
          <a:graphicData uri="http://schemas.openxmlformats.org/drawingml/2006/table">
            <a:tbl>
              <a:tblPr firstRow="1" bandRow="1"/>
              <a:tblGrid>
                <a:gridCol w="3703724">
                  <a:extLst>
                    <a:ext uri="{9D8B030D-6E8A-4147-A177-3AD203B41FA5}">
                      <a16:colId xmlns:a16="http://schemas.microsoft.com/office/drawing/2014/main" val="4230377400"/>
                    </a:ext>
                  </a:extLst>
                </a:gridCol>
                <a:gridCol w="1425388">
                  <a:extLst>
                    <a:ext uri="{9D8B030D-6E8A-4147-A177-3AD203B41FA5}">
                      <a16:colId xmlns:a16="http://schemas.microsoft.com/office/drawing/2014/main" val="1538716941"/>
                    </a:ext>
                  </a:extLst>
                </a:gridCol>
              </a:tblGrid>
              <a:tr h="281353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Kardioinhibice dokumentována</a:t>
                      </a: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Indikační třída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725419"/>
                  </a:ext>
                </a:extLst>
              </a:tr>
              <a:tr h="175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při karotické masáži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 a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657045"/>
                  </a:ext>
                </a:extLst>
              </a:tr>
              <a:tr h="175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při </a:t>
                      </a:r>
                      <a:r>
                        <a:rPr lang="cs-CZ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tilt</a:t>
                      </a:r>
                      <a:r>
                        <a:rPr lang="cs-CZ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testu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 b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7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727668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při monitoraci v běžném životě (ILR)</a:t>
                      </a:r>
                      <a:endParaRPr lang="cs-CZ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 a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471498"/>
                  </a:ext>
                </a:extLst>
              </a:tr>
            </a:tbl>
          </a:graphicData>
        </a:graphic>
      </p:graphicFrame>
      <p:sp>
        <p:nvSpPr>
          <p:cNvPr id="4" name="Šipka: ohnutá 3">
            <a:extLst>
              <a:ext uri="{FF2B5EF4-FFF2-40B4-BE49-F238E27FC236}">
                <a16:creationId xmlns:a16="http://schemas.microsoft.com/office/drawing/2014/main" id="{E4C2ED24-7FEA-4913-9C40-80E6F55D8567}"/>
              </a:ext>
            </a:extLst>
          </p:cNvPr>
          <p:cNvSpPr/>
          <p:nvPr/>
        </p:nvSpPr>
        <p:spPr>
          <a:xfrm flipV="1">
            <a:off x="4751295" y="4722702"/>
            <a:ext cx="1084729" cy="85312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43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CD938286-0642-434E-8965-F0D5FD82E923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20AFB569-ECF3-47D3-BC57-D7C189BFD236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 descr="Výřez obrazovky">
              <a:extLst>
                <a:ext uri="{FF2B5EF4-FFF2-40B4-BE49-F238E27FC236}">
                  <a16:creationId xmlns:a16="http://schemas.microsoft.com/office/drawing/2014/main" id="{6B9E7723-BA26-4B87-8F82-DA0945F8C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9" name="Line 3">
            <a:extLst>
              <a:ext uri="{FF2B5EF4-FFF2-40B4-BE49-F238E27FC236}">
                <a16:creationId xmlns:a16="http://schemas.microsoft.com/office/drawing/2014/main" id="{C15E5E0C-8539-496C-8399-3B849AD6C8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2A09820-9933-4ABE-908C-DE6B46F00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2906"/>
            <a:ext cx="8210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 err="1">
                <a:solidFill>
                  <a:srgbClr val="0066CC"/>
                </a:solidFill>
              </a:rPr>
              <a:t>Kardioneuroablace</a:t>
            </a:r>
            <a:r>
              <a:rPr lang="cs-CZ" altLang="en-US" sz="2800" b="1" dirty="0">
                <a:solidFill>
                  <a:srgbClr val="0066CC"/>
                </a:solidFill>
              </a:rPr>
              <a:t> (IKEM)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FC5A11F-1B9E-4F1D-81FB-16657E34E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960" y="825111"/>
            <a:ext cx="6878839" cy="515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29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E95511E9-E42E-4F55-A26D-77AF3C169A00}"/>
              </a:ext>
            </a:extLst>
          </p:cNvPr>
          <p:cNvGrpSpPr>
            <a:grpSpLocks noChangeAspect="1"/>
          </p:cNvGrpSpPr>
          <p:nvPr/>
        </p:nvGrpSpPr>
        <p:grpSpPr>
          <a:xfrm>
            <a:off x="4778144" y="749260"/>
            <a:ext cx="5823181" cy="5230307"/>
            <a:chOff x="37023235" y="6514018"/>
            <a:chExt cx="13036782" cy="11709471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ABE30ECA-663E-4E5B-BBE0-C571572DB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685" t="9762" r="4035" b="3563"/>
            <a:stretch/>
          </p:blipFill>
          <p:spPr>
            <a:xfrm>
              <a:off x="37040501" y="6514018"/>
              <a:ext cx="13019516" cy="11709471"/>
            </a:xfrm>
            <a:prstGeom prst="rect">
              <a:avLst/>
            </a:prstGeom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A5B257E6-E79C-4222-A8B9-D2EB7C87ECE7}"/>
                </a:ext>
              </a:extLst>
            </p:cNvPr>
            <p:cNvSpPr txBox="1"/>
            <p:nvPr/>
          </p:nvSpPr>
          <p:spPr>
            <a:xfrm>
              <a:off x="45045360" y="7912635"/>
              <a:ext cx="3110047" cy="7448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F26D"/>
                  </a:solidFill>
                </a:rPr>
                <a:t>Phrenic nerve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886E6918-E143-4238-86D0-E08C91FF8ADB}"/>
                </a:ext>
              </a:extLst>
            </p:cNvPr>
            <p:cNvSpPr txBox="1"/>
            <p:nvPr/>
          </p:nvSpPr>
          <p:spPr>
            <a:xfrm>
              <a:off x="42237728" y="15076973"/>
              <a:ext cx="2614992" cy="12413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>
                      <a:lumMod val="75000"/>
                    </a:schemeClr>
                  </a:solidFill>
                </a:rPr>
                <a:t>Inferior vena cava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7346BD5F-A32B-4158-8067-07CDC4167097}"/>
                </a:ext>
              </a:extLst>
            </p:cNvPr>
            <p:cNvSpPr txBox="1"/>
            <p:nvPr/>
          </p:nvSpPr>
          <p:spPr>
            <a:xfrm>
              <a:off x="44822658" y="13143299"/>
              <a:ext cx="3110047" cy="14068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2800" b="1" dirty="0"/>
                <a:t>RA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B383ACA4-7B2D-424F-A789-37C734358D65}"/>
                </a:ext>
              </a:extLst>
            </p:cNvPr>
            <p:cNvSpPr txBox="1"/>
            <p:nvPr/>
          </p:nvSpPr>
          <p:spPr>
            <a:xfrm>
              <a:off x="39097617" y="9829407"/>
              <a:ext cx="3110047" cy="14068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2800" b="1" dirty="0"/>
                <a:t>LA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5B12CB4A-2F8B-4AE8-B9E0-6CE91A8B8032}"/>
                </a:ext>
              </a:extLst>
            </p:cNvPr>
            <p:cNvSpPr txBox="1"/>
            <p:nvPr/>
          </p:nvSpPr>
          <p:spPr>
            <a:xfrm>
              <a:off x="46973830" y="9211084"/>
              <a:ext cx="2824058" cy="1574131"/>
            </a:xfrm>
            <a:prstGeom prst="rect">
              <a:avLst/>
            </a:prstGeom>
            <a:noFill/>
            <a:ln w="22225">
              <a:solidFill>
                <a:schemeClr val="bg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</a:rPr>
                <a:t>Sinus node </a:t>
              </a:r>
              <a:r>
                <a:rPr lang="en-GB" sz="1000" b="1" dirty="0">
                  <a:solidFill>
                    <a:schemeClr val="bg1"/>
                  </a:solidFill>
                </a:rPr>
                <a:t>by activation mapping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1FAC6B37-0161-4118-A1EE-7E0FFB87B7AA}"/>
                </a:ext>
              </a:extLst>
            </p:cNvPr>
            <p:cNvSpPr txBox="1"/>
            <p:nvPr/>
          </p:nvSpPr>
          <p:spPr>
            <a:xfrm>
              <a:off x="37023235" y="7820773"/>
              <a:ext cx="2598275" cy="17378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E0B3"/>
                  </a:solidFill>
                </a:rPr>
                <a:t>Left pulmonary veins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A3CF0722-A6BA-40A1-BF20-A64E0F07BF90}"/>
                </a:ext>
              </a:extLst>
            </p:cNvPr>
            <p:cNvSpPr txBox="1"/>
            <p:nvPr/>
          </p:nvSpPr>
          <p:spPr>
            <a:xfrm>
              <a:off x="41835395" y="6949402"/>
              <a:ext cx="3829974" cy="12413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E0B3"/>
                  </a:solidFill>
                </a:rPr>
                <a:t>Right superior pulmonary vein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7C9EDCDD-EC20-4AAF-9EC8-380B6214962D}"/>
                </a:ext>
              </a:extLst>
            </p:cNvPr>
            <p:cNvSpPr txBox="1"/>
            <p:nvPr/>
          </p:nvSpPr>
          <p:spPr>
            <a:xfrm>
              <a:off x="37304201" y="16481159"/>
              <a:ext cx="3888238" cy="124134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200" b="1" dirty="0"/>
                <a:t>Modified right lateral view</a:t>
              </a:r>
            </a:p>
          </p:txBody>
        </p: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68E7BF1D-7DDE-4068-A2E0-92D9D8B9F0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49416" y="9589168"/>
              <a:ext cx="1424416" cy="389672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74AA567E-C470-458C-8374-07E0C72DC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0"/>
            <a:ext cx="8210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>
                <a:solidFill>
                  <a:srgbClr val="0066CC"/>
                </a:solidFill>
              </a:rPr>
              <a:t>Strategie </a:t>
            </a:r>
            <a:r>
              <a:rPr lang="cs-CZ" altLang="en-US" sz="2800" b="1" dirty="0" err="1">
                <a:solidFill>
                  <a:srgbClr val="0066CC"/>
                </a:solidFill>
              </a:rPr>
              <a:t>kardioneuroablace</a:t>
            </a:r>
            <a:r>
              <a:rPr lang="cs-CZ" altLang="en-US" sz="2800" b="1" dirty="0">
                <a:solidFill>
                  <a:srgbClr val="0066CC"/>
                </a:solidFill>
              </a:rPr>
              <a:t> (IKEM)</a:t>
            </a:r>
          </a:p>
          <a:p>
            <a:pPr algn="ctr"/>
            <a:endParaRPr lang="en-US" altLang="en-US" sz="3200" b="1" dirty="0">
              <a:solidFill>
                <a:srgbClr val="0066CC"/>
              </a:solidFill>
            </a:endParaRPr>
          </a:p>
        </p:txBody>
      </p:sp>
      <p:sp>
        <p:nvSpPr>
          <p:cNvPr id="18" name="TextovéPole 1">
            <a:extLst>
              <a:ext uri="{FF2B5EF4-FFF2-40B4-BE49-F238E27FC236}">
                <a16:creationId xmlns:a16="http://schemas.microsoft.com/office/drawing/2014/main" id="{162B9801-1ACB-4BAF-A796-A9F6BDE4F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80" y="1046811"/>
            <a:ext cx="4006051" cy="47089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42913" lvl="1" indent="-342900" eaLnBrk="1" hangingPunct="1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altLang="en-US" sz="1600" b="1" dirty="0"/>
              <a:t>Anatomicky navigovaný výkon</a:t>
            </a:r>
          </a:p>
          <a:p>
            <a:pPr marL="442913" lvl="1" indent="-342900" eaLnBrk="1" hangingPunct="1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altLang="en-US" sz="1600" b="1" dirty="0"/>
              <a:t>Celková anestezie</a:t>
            </a:r>
          </a:p>
          <a:p>
            <a:pPr marL="442913" lvl="1" indent="-342900" eaLnBrk="1" hangingPunct="1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altLang="en-US" sz="1600" b="1" dirty="0"/>
              <a:t>CARTO mapování</a:t>
            </a:r>
          </a:p>
          <a:p>
            <a:pPr marL="442913" lvl="1" indent="-342900" eaLnBrk="1" hangingPunct="1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altLang="en-US" sz="1600" b="1" dirty="0" err="1"/>
              <a:t>Intrakardiální</a:t>
            </a:r>
            <a:r>
              <a:rPr lang="cs-CZ" altLang="en-US" sz="1600" b="1" dirty="0"/>
              <a:t>  echokardiografie</a:t>
            </a:r>
          </a:p>
          <a:p>
            <a:pPr marL="442913" lvl="1" indent="-342900" eaLnBrk="1" hangingPunct="1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altLang="en-US" sz="1600" b="1" dirty="0" err="1"/>
              <a:t>Biatriální</a:t>
            </a:r>
            <a:r>
              <a:rPr lang="cs-CZ" altLang="en-US" sz="1600" b="1" dirty="0"/>
              <a:t> ablace</a:t>
            </a:r>
          </a:p>
          <a:p>
            <a:pPr marL="442913" lvl="1" indent="-342900" eaLnBrk="1" hangingPunct="1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altLang="en-US" sz="1600" b="1" dirty="0"/>
              <a:t>Bezpečnostní opatření</a:t>
            </a:r>
          </a:p>
          <a:p>
            <a:pPr marL="842963" lvl="2" indent="-342900" eaLnBrk="1" hangingPunct="1">
              <a:buFont typeface="Wingdings" panose="05000000000000000000" pitchFamily="2" charset="2"/>
              <a:buChar char="§"/>
            </a:pPr>
            <a:r>
              <a:rPr lang="cs-CZ" altLang="en-US" sz="1200" b="1" dirty="0"/>
              <a:t>Mapování frenického nervu </a:t>
            </a:r>
          </a:p>
          <a:p>
            <a:pPr marL="842963" lvl="2" indent="-342900" eaLnBrk="1" hangingPunct="1">
              <a:buFont typeface="Wingdings" panose="05000000000000000000" pitchFamily="2" charset="2"/>
              <a:buChar char="§"/>
            </a:pPr>
            <a:r>
              <a:rPr lang="cs-CZ" altLang="en-US" sz="1200" b="1" dirty="0"/>
              <a:t>Mapování sinusového uzlu</a:t>
            </a:r>
          </a:p>
          <a:p>
            <a:pPr marL="842963" lvl="2" indent="-342900" eaLnBrk="1" hangingPunct="1">
              <a:buFont typeface="Wingdings" panose="05000000000000000000" pitchFamily="2" charset="2"/>
              <a:buChar char="§"/>
            </a:pPr>
            <a:r>
              <a:rPr lang="cs-CZ" altLang="en-US" sz="1200" b="1" dirty="0"/>
              <a:t>Antrální žilní ablace</a:t>
            </a:r>
          </a:p>
          <a:p>
            <a:pPr marL="442913" lvl="1" indent="-342900" eaLnBrk="1" hangingPunct="1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altLang="en-US" sz="1600" b="1" dirty="0"/>
              <a:t>Extrakardiální stimulace n. vagus</a:t>
            </a:r>
          </a:p>
          <a:p>
            <a:pPr marL="442913" lvl="1" indent="-342900" eaLnBrk="1" hangingPunct="1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altLang="en-US" sz="1600" b="1" dirty="0"/>
              <a:t>Kompletní denervace SA a AV uzlu</a:t>
            </a:r>
          </a:p>
          <a:p>
            <a:pPr marL="442913" lvl="1" indent="-342900" eaLnBrk="1" hangingPunct="1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altLang="en-US" sz="1600" b="1" dirty="0"/>
              <a:t>Minimalizace ablačních lézí</a:t>
            </a:r>
            <a:endParaRPr lang="en-US" altLang="en-US" sz="1600" b="1" dirty="0"/>
          </a:p>
        </p:txBody>
      </p:sp>
      <p:sp>
        <p:nvSpPr>
          <p:cNvPr id="19" name="Line 3">
            <a:extLst>
              <a:ext uri="{FF2B5EF4-FFF2-40B4-BE49-F238E27FC236}">
                <a16:creationId xmlns:a16="http://schemas.microsoft.com/office/drawing/2014/main" id="{A3BC4459-9029-48ED-B13A-B2E1D6D784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03DFA03A-31D7-4981-BB40-7EB2FBA0BFEA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26E19C38-360F-41D3-961E-3F88DDBCAFFE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Obrázek 21" descr="Výřez obrazovky">
              <a:extLst>
                <a:ext uri="{FF2B5EF4-FFF2-40B4-BE49-F238E27FC236}">
                  <a16:creationId xmlns:a16="http://schemas.microsoft.com/office/drawing/2014/main" id="{B7EDF7E5-594E-474A-AA79-566A2E85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</p:spTree>
    <p:extLst>
      <p:ext uri="{BB962C8B-B14F-4D97-AF65-F5344CB8AC3E}">
        <p14:creationId xmlns:p14="http://schemas.microsoft.com/office/powerpoint/2010/main" val="190328268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Skupina 62">
            <a:extLst>
              <a:ext uri="{FF2B5EF4-FFF2-40B4-BE49-F238E27FC236}">
                <a16:creationId xmlns:a16="http://schemas.microsoft.com/office/drawing/2014/main" id="{EF6CE984-C1ED-43AD-B6EB-6D4AC695DE1A}"/>
              </a:ext>
            </a:extLst>
          </p:cNvPr>
          <p:cNvGrpSpPr/>
          <p:nvPr/>
        </p:nvGrpSpPr>
        <p:grpSpPr>
          <a:xfrm>
            <a:off x="0" y="6191621"/>
            <a:ext cx="12192000" cy="665747"/>
            <a:chOff x="0" y="6076121"/>
            <a:chExt cx="12192000" cy="665747"/>
          </a:xfrm>
        </p:grpSpPr>
        <p:sp>
          <p:nvSpPr>
            <p:cNvPr id="65" name="Obdélník 64">
              <a:extLst>
                <a:ext uri="{FF2B5EF4-FFF2-40B4-BE49-F238E27FC236}">
                  <a16:creationId xmlns:a16="http://schemas.microsoft.com/office/drawing/2014/main" id="{02C1D95E-E2ED-41BB-9202-1AE3C6E1D5D5}"/>
                </a:ext>
              </a:extLst>
            </p:cNvPr>
            <p:cNvSpPr/>
            <p:nvPr/>
          </p:nvSpPr>
          <p:spPr>
            <a:xfrm>
              <a:off x="0" y="6076121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7" name="Obrázek 66" descr="Výřez obrazovky">
              <a:extLst>
                <a:ext uri="{FF2B5EF4-FFF2-40B4-BE49-F238E27FC236}">
                  <a16:creationId xmlns:a16="http://schemas.microsoft.com/office/drawing/2014/main" id="{FAA2FF04-AD83-41CC-B70A-EF5341A5E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99"/>
            <a:stretch/>
          </p:blipFill>
          <p:spPr>
            <a:xfrm>
              <a:off x="10725751" y="6101727"/>
              <a:ext cx="1434224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45" name="Rectangle 2">
            <a:extLst>
              <a:ext uri="{FF2B5EF4-FFF2-40B4-BE49-F238E27FC236}">
                <a16:creationId xmlns:a16="http://schemas.microsoft.com/office/drawing/2014/main" id="{EFB1D883-9044-45AA-BFDB-A2E310FC1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24"/>
            <a:ext cx="12192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altLang="en-US" sz="2800" b="1" dirty="0">
                <a:solidFill>
                  <a:srgbClr val="0066CC"/>
                </a:solidFill>
              </a:rPr>
              <a:t>SA</a:t>
            </a:r>
            <a:r>
              <a:rPr lang="cs-CZ" altLang="en-US" sz="2800" b="1" dirty="0">
                <a:solidFill>
                  <a:srgbClr val="0066CC"/>
                </a:solidFill>
              </a:rPr>
              <a:t> </a:t>
            </a:r>
            <a:r>
              <a:rPr lang="cs-CZ" altLang="en-US" sz="2800" b="1" dirty="0" err="1">
                <a:solidFill>
                  <a:srgbClr val="0066CC"/>
                </a:solidFill>
              </a:rPr>
              <a:t>nodal</a:t>
            </a:r>
            <a:r>
              <a:rPr lang="en-GB" altLang="en-US" sz="2800" b="1" dirty="0">
                <a:solidFill>
                  <a:srgbClr val="0066CC"/>
                </a:solidFill>
              </a:rPr>
              <a:t> denervation: r</a:t>
            </a:r>
            <a:r>
              <a:rPr lang="cs-CZ" altLang="en-US" sz="2800" b="1" dirty="0" err="1">
                <a:solidFill>
                  <a:srgbClr val="0066CC"/>
                </a:solidFill>
              </a:rPr>
              <a:t>ight</a:t>
            </a:r>
            <a:r>
              <a:rPr lang="en-GB" altLang="en-US" sz="2800" b="1" dirty="0">
                <a:solidFill>
                  <a:srgbClr val="0066CC"/>
                </a:solidFill>
              </a:rPr>
              <a:t>-</a:t>
            </a:r>
            <a:r>
              <a:rPr lang="cs-CZ" altLang="en-US" sz="2800" b="1" dirty="0" err="1">
                <a:solidFill>
                  <a:srgbClr val="0066CC"/>
                </a:solidFill>
              </a:rPr>
              <a:t>atrial</a:t>
            </a:r>
            <a:r>
              <a:rPr lang="cs-CZ" altLang="en-US" sz="2800" b="1" dirty="0">
                <a:solidFill>
                  <a:srgbClr val="0066CC"/>
                </a:solidFill>
              </a:rPr>
              <a:t> </a:t>
            </a:r>
            <a:r>
              <a:rPr lang="cs-CZ" altLang="en-US" sz="2800" b="1" dirty="0" err="1">
                <a:solidFill>
                  <a:srgbClr val="0066CC"/>
                </a:solidFill>
              </a:rPr>
              <a:t>sweet</a:t>
            </a:r>
            <a:r>
              <a:rPr lang="cs-CZ" altLang="en-US" sz="2800" b="1" dirty="0">
                <a:solidFill>
                  <a:srgbClr val="0066CC"/>
                </a:solidFill>
              </a:rPr>
              <a:t> spot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  <p:grpSp>
        <p:nvGrpSpPr>
          <p:cNvPr id="64" name="Skupina 63">
            <a:extLst>
              <a:ext uri="{FF2B5EF4-FFF2-40B4-BE49-F238E27FC236}">
                <a16:creationId xmlns:a16="http://schemas.microsoft.com/office/drawing/2014/main" id="{69F0E3B7-01A8-4AE7-9BE1-B55C45C5B123}"/>
              </a:ext>
            </a:extLst>
          </p:cNvPr>
          <p:cNvGrpSpPr>
            <a:grpSpLocks noChangeAspect="1"/>
          </p:cNvGrpSpPr>
          <p:nvPr/>
        </p:nvGrpSpPr>
        <p:grpSpPr>
          <a:xfrm>
            <a:off x="1475259" y="831221"/>
            <a:ext cx="2881988" cy="5789867"/>
            <a:chOff x="2007707" y="1052730"/>
            <a:chExt cx="2759915" cy="5544623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8EC16791-91A0-4F2D-9AC8-ADC6F25BF069}"/>
                </a:ext>
              </a:extLst>
            </p:cNvPr>
            <p:cNvGrpSpPr/>
            <p:nvPr/>
          </p:nvGrpSpPr>
          <p:grpSpPr>
            <a:xfrm>
              <a:off x="2007707" y="1052730"/>
              <a:ext cx="2759915" cy="5544623"/>
              <a:chOff x="2007707" y="1052730"/>
              <a:chExt cx="2759915" cy="5544623"/>
            </a:xfrm>
          </p:grpSpPr>
          <p:grpSp>
            <p:nvGrpSpPr>
              <p:cNvPr id="6" name="Skupina 5">
                <a:extLst>
                  <a:ext uri="{FF2B5EF4-FFF2-40B4-BE49-F238E27FC236}">
                    <a16:creationId xmlns:a16="http://schemas.microsoft.com/office/drawing/2014/main" id="{0BB27151-7793-4262-9620-F9FC0F4D047E}"/>
                  </a:ext>
                </a:extLst>
              </p:cNvPr>
              <p:cNvGrpSpPr/>
              <p:nvPr/>
            </p:nvGrpSpPr>
            <p:grpSpPr>
              <a:xfrm>
                <a:off x="2007707" y="1052730"/>
                <a:ext cx="2759915" cy="5544623"/>
                <a:chOff x="2007707" y="1052730"/>
                <a:chExt cx="2759915" cy="5544623"/>
              </a:xfrm>
            </p:grpSpPr>
            <p:grpSp>
              <p:nvGrpSpPr>
                <p:cNvPr id="31" name="Skupina 30">
                  <a:extLst>
                    <a:ext uri="{FF2B5EF4-FFF2-40B4-BE49-F238E27FC236}">
                      <a16:creationId xmlns:a16="http://schemas.microsoft.com/office/drawing/2014/main" id="{6C941A32-CA8E-43DE-8205-8ACC04FEFF1E}"/>
                    </a:ext>
                  </a:extLst>
                </p:cNvPr>
                <p:cNvGrpSpPr/>
                <p:nvPr/>
              </p:nvGrpSpPr>
              <p:grpSpPr>
                <a:xfrm>
                  <a:off x="2007707" y="1052730"/>
                  <a:ext cx="2759915" cy="5544623"/>
                  <a:chOff x="2771800" y="318748"/>
                  <a:chExt cx="3096344" cy="6220504"/>
                </a:xfrm>
              </p:grpSpPr>
              <p:pic>
                <p:nvPicPr>
                  <p:cNvPr id="5" name="Obrázek 4">
                    <a:extLst>
                      <a:ext uri="{FF2B5EF4-FFF2-40B4-BE49-F238E27FC236}">
                        <a16:creationId xmlns:a16="http://schemas.microsoft.com/office/drawing/2014/main" id="{1858C2BC-E223-47C4-A5A4-9504CCF70B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961" r="27672"/>
                  <a:stretch/>
                </p:blipFill>
                <p:spPr>
                  <a:xfrm>
                    <a:off x="2771800" y="318748"/>
                    <a:ext cx="3096344" cy="6220504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</p:pic>
              <p:cxnSp>
                <p:nvCxnSpPr>
                  <p:cNvPr id="19" name="Přímá spojnice 18">
                    <a:extLst>
                      <a:ext uri="{FF2B5EF4-FFF2-40B4-BE49-F238E27FC236}">
                        <a16:creationId xmlns:a16="http://schemas.microsoft.com/office/drawing/2014/main" id="{7B5C0CFF-9039-418C-9A44-1E0C2326FB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15686" y="2077003"/>
                    <a:ext cx="1092416" cy="0"/>
                  </a:xfrm>
                  <a:prstGeom prst="line">
                    <a:avLst/>
                  </a:prstGeom>
                  <a:ln w="60325" cmpd="dbl">
                    <a:solidFill>
                      <a:srgbClr val="FDF709"/>
                    </a:solidFill>
                    <a:prstDash val="solid"/>
                  </a:ln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3" name="TextovéPole 32">
                  <a:extLst>
                    <a:ext uri="{FF2B5EF4-FFF2-40B4-BE49-F238E27FC236}">
                      <a16:creationId xmlns:a16="http://schemas.microsoft.com/office/drawing/2014/main" id="{743E4E2F-D3C7-42FB-84E6-7701BF0FA355}"/>
                    </a:ext>
                  </a:extLst>
                </p:cNvPr>
                <p:cNvSpPr txBox="1"/>
                <p:nvPr/>
              </p:nvSpPr>
              <p:spPr>
                <a:xfrm>
                  <a:off x="2279119" y="1483512"/>
                  <a:ext cx="61110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/>
                    <a:t>SVC</a:t>
                  </a:r>
                  <a:endParaRPr lang="cs-CZ" sz="1200" b="1" dirty="0"/>
                </a:p>
              </p:txBody>
            </p:sp>
            <p:sp>
              <p:nvSpPr>
                <p:cNvPr id="34" name="TextovéPole 33">
                  <a:extLst>
                    <a:ext uri="{FF2B5EF4-FFF2-40B4-BE49-F238E27FC236}">
                      <a16:creationId xmlns:a16="http://schemas.microsoft.com/office/drawing/2014/main" id="{DE4DB456-F2C7-4250-B4CA-476FBA7EFEAD}"/>
                    </a:ext>
                  </a:extLst>
                </p:cNvPr>
                <p:cNvSpPr txBox="1"/>
                <p:nvPr/>
              </p:nvSpPr>
              <p:spPr>
                <a:xfrm>
                  <a:off x="2349820" y="3370754"/>
                  <a:ext cx="64571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rgbClr val="FF0000"/>
                      </a:solidFill>
                    </a:rPr>
                    <a:t>SAN</a:t>
                  </a:r>
                </a:p>
              </p:txBody>
            </p:sp>
            <p:sp>
              <p:nvSpPr>
                <p:cNvPr id="35" name="TextovéPole 34">
                  <a:extLst>
                    <a:ext uri="{FF2B5EF4-FFF2-40B4-BE49-F238E27FC236}">
                      <a16:creationId xmlns:a16="http://schemas.microsoft.com/office/drawing/2014/main" id="{78E1902C-C694-4FDF-BCDD-AC61B9CB2996}"/>
                    </a:ext>
                  </a:extLst>
                </p:cNvPr>
                <p:cNvSpPr txBox="1"/>
                <p:nvPr/>
              </p:nvSpPr>
              <p:spPr>
                <a:xfrm>
                  <a:off x="2834222" y="5379329"/>
                  <a:ext cx="55342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chemeClr val="bg1"/>
                      </a:solidFill>
                    </a:rPr>
                    <a:t>IVC</a:t>
                  </a:r>
                </a:p>
              </p:txBody>
            </p:sp>
            <p:sp>
              <p:nvSpPr>
                <p:cNvPr id="36" name="TextovéPole 35">
                  <a:extLst>
                    <a:ext uri="{FF2B5EF4-FFF2-40B4-BE49-F238E27FC236}">
                      <a16:creationId xmlns:a16="http://schemas.microsoft.com/office/drawing/2014/main" id="{4A7D1BF2-3352-4C7F-819C-1FB96558944C}"/>
                    </a:ext>
                  </a:extLst>
                </p:cNvPr>
                <p:cNvSpPr txBox="1"/>
                <p:nvPr/>
              </p:nvSpPr>
              <p:spPr>
                <a:xfrm>
                  <a:off x="3947572" y="5077560"/>
                  <a:ext cx="55342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rgbClr val="003399"/>
                      </a:solidFill>
                    </a:rPr>
                    <a:t>TA</a:t>
                  </a:r>
                </a:p>
              </p:txBody>
            </p:sp>
            <p:sp>
              <p:nvSpPr>
                <p:cNvPr id="40" name="TextovéPole 39">
                  <a:extLst>
                    <a:ext uri="{FF2B5EF4-FFF2-40B4-BE49-F238E27FC236}">
                      <a16:creationId xmlns:a16="http://schemas.microsoft.com/office/drawing/2014/main" id="{40368C16-ED25-473B-9F61-5D6957F2A312}"/>
                    </a:ext>
                  </a:extLst>
                </p:cNvPr>
                <p:cNvSpPr txBox="1"/>
                <p:nvPr/>
              </p:nvSpPr>
              <p:spPr>
                <a:xfrm>
                  <a:off x="3950384" y="2357292"/>
                  <a:ext cx="71871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/>
                    <a:t>RAA</a:t>
                  </a:r>
                  <a:endParaRPr lang="cs-CZ" sz="1200" b="1" dirty="0"/>
                </a:p>
              </p:txBody>
            </p:sp>
            <p:sp>
              <p:nvSpPr>
                <p:cNvPr id="41" name="TextovéPole 40">
                  <a:extLst>
                    <a:ext uri="{FF2B5EF4-FFF2-40B4-BE49-F238E27FC236}">
                      <a16:creationId xmlns:a16="http://schemas.microsoft.com/office/drawing/2014/main" id="{02AC783F-2064-40BE-AE11-F14A5D222C50}"/>
                    </a:ext>
                  </a:extLst>
                </p:cNvPr>
                <p:cNvSpPr txBox="1"/>
                <p:nvPr/>
              </p:nvSpPr>
              <p:spPr>
                <a:xfrm>
                  <a:off x="2241793" y="2258034"/>
                  <a:ext cx="799548" cy="35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cs-CZ" sz="1200" b="1" dirty="0">
                      <a:solidFill>
                        <a:srgbClr val="FDF709"/>
                      </a:solidFill>
                    </a:rPr>
                    <a:t>SVC ostium</a:t>
                  </a:r>
                </a:p>
              </p:txBody>
            </p:sp>
          </p:grpSp>
          <p:sp>
            <p:nvSpPr>
              <p:cNvPr id="4" name="Volný tvar: obrazec 3">
                <a:extLst>
                  <a:ext uri="{FF2B5EF4-FFF2-40B4-BE49-F238E27FC236}">
                    <a16:creationId xmlns:a16="http://schemas.microsoft.com/office/drawing/2014/main" id="{65217660-AF47-4602-AF4C-39653A627368}"/>
                  </a:ext>
                </a:extLst>
              </p:cNvPr>
              <p:cNvSpPr/>
              <p:nvPr/>
            </p:nvSpPr>
            <p:spPr>
              <a:xfrm>
                <a:off x="3232636" y="1683424"/>
                <a:ext cx="1166812" cy="814387"/>
              </a:xfrm>
              <a:custGeom>
                <a:avLst/>
                <a:gdLst>
                  <a:gd name="connsiteX0" fmla="*/ 85725 w 1166812"/>
                  <a:gd name="connsiteY0" fmla="*/ 0 h 814387"/>
                  <a:gd name="connsiteX1" fmla="*/ 66675 w 1166812"/>
                  <a:gd name="connsiteY1" fmla="*/ 47625 h 814387"/>
                  <a:gd name="connsiteX2" fmla="*/ 0 w 1166812"/>
                  <a:gd name="connsiteY2" fmla="*/ 76200 h 814387"/>
                  <a:gd name="connsiteX3" fmla="*/ 19050 w 1166812"/>
                  <a:gd name="connsiteY3" fmla="*/ 133350 h 814387"/>
                  <a:gd name="connsiteX4" fmla="*/ 42862 w 1166812"/>
                  <a:gd name="connsiteY4" fmla="*/ 214312 h 814387"/>
                  <a:gd name="connsiteX5" fmla="*/ 80962 w 1166812"/>
                  <a:gd name="connsiteY5" fmla="*/ 295275 h 814387"/>
                  <a:gd name="connsiteX6" fmla="*/ 119062 w 1166812"/>
                  <a:gd name="connsiteY6" fmla="*/ 419100 h 814387"/>
                  <a:gd name="connsiteX7" fmla="*/ 133350 w 1166812"/>
                  <a:gd name="connsiteY7" fmla="*/ 514350 h 814387"/>
                  <a:gd name="connsiteX8" fmla="*/ 171450 w 1166812"/>
                  <a:gd name="connsiteY8" fmla="*/ 609600 h 814387"/>
                  <a:gd name="connsiteX9" fmla="*/ 214312 w 1166812"/>
                  <a:gd name="connsiteY9" fmla="*/ 695325 h 814387"/>
                  <a:gd name="connsiteX10" fmla="*/ 257175 w 1166812"/>
                  <a:gd name="connsiteY10" fmla="*/ 785812 h 814387"/>
                  <a:gd name="connsiteX11" fmla="*/ 376237 w 1166812"/>
                  <a:gd name="connsiteY11" fmla="*/ 814387 h 814387"/>
                  <a:gd name="connsiteX12" fmla="*/ 461962 w 1166812"/>
                  <a:gd name="connsiteY12" fmla="*/ 795337 h 814387"/>
                  <a:gd name="connsiteX13" fmla="*/ 614362 w 1166812"/>
                  <a:gd name="connsiteY13" fmla="*/ 695325 h 814387"/>
                  <a:gd name="connsiteX14" fmla="*/ 747712 w 1166812"/>
                  <a:gd name="connsiteY14" fmla="*/ 600075 h 814387"/>
                  <a:gd name="connsiteX15" fmla="*/ 895350 w 1166812"/>
                  <a:gd name="connsiteY15" fmla="*/ 519112 h 814387"/>
                  <a:gd name="connsiteX16" fmla="*/ 990600 w 1166812"/>
                  <a:gd name="connsiteY16" fmla="*/ 504825 h 814387"/>
                  <a:gd name="connsiteX17" fmla="*/ 1042987 w 1166812"/>
                  <a:gd name="connsiteY17" fmla="*/ 485775 h 814387"/>
                  <a:gd name="connsiteX18" fmla="*/ 1166812 w 1166812"/>
                  <a:gd name="connsiteY18" fmla="*/ 457200 h 814387"/>
                  <a:gd name="connsiteX19" fmla="*/ 85725 w 1166812"/>
                  <a:gd name="connsiteY19" fmla="*/ 0 h 81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66812" h="814387">
                    <a:moveTo>
                      <a:pt x="85725" y="0"/>
                    </a:moveTo>
                    <a:lnTo>
                      <a:pt x="66675" y="47625"/>
                    </a:lnTo>
                    <a:lnTo>
                      <a:pt x="0" y="76200"/>
                    </a:lnTo>
                    <a:lnTo>
                      <a:pt x="19050" y="133350"/>
                    </a:lnTo>
                    <a:lnTo>
                      <a:pt x="42862" y="214312"/>
                    </a:lnTo>
                    <a:lnTo>
                      <a:pt x="80962" y="295275"/>
                    </a:lnTo>
                    <a:lnTo>
                      <a:pt x="119062" y="419100"/>
                    </a:lnTo>
                    <a:lnTo>
                      <a:pt x="133350" y="514350"/>
                    </a:lnTo>
                    <a:lnTo>
                      <a:pt x="171450" y="609600"/>
                    </a:lnTo>
                    <a:lnTo>
                      <a:pt x="214312" y="695325"/>
                    </a:lnTo>
                    <a:lnTo>
                      <a:pt x="257175" y="785812"/>
                    </a:lnTo>
                    <a:lnTo>
                      <a:pt x="376237" y="814387"/>
                    </a:lnTo>
                    <a:lnTo>
                      <a:pt x="461962" y="795337"/>
                    </a:lnTo>
                    <a:lnTo>
                      <a:pt x="614362" y="695325"/>
                    </a:lnTo>
                    <a:lnTo>
                      <a:pt x="747712" y="600075"/>
                    </a:lnTo>
                    <a:lnTo>
                      <a:pt x="895350" y="519112"/>
                    </a:lnTo>
                    <a:lnTo>
                      <a:pt x="990600" y="504825"/>
                    </a:lnTo>
                    <a:lnTo>
                      <a:pt x="1042987" y="485775"/>
                    </a:lnTo>
                    <a:lnTo>
                      <a:pt x="1166812" y="457200"/>
                    </a:lnTo>
                    <a:lnTo>
                      <a:pt x="85725" y="0"/>
                    </a:lnTo>
                    <a:close/>
                  </a:path>
                </a:pathLst>
              </a:custGeom>
              <a:solidFill>
                <a:srgbClr val="3D39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9" name="TextovéPole 38">
                <a:extLst>
                  <a:ext uri="{FF2B5EF4-FFF2-40B4-BE49-F238E27FC236}">
                    <a16:creationId xmlns:a16="http://schemas.microsoft.com/office/drawing/2014/main" id="{23E212DE-EB3C-451C-AF29-4E25D472BAD1}"/>
                  </a:ext>
                </a:extLst>
              </p:cNvPr>
              <p:cNvSpPr txBox="1"/>
              <p:nvPr/>
            </p:nvSpPr>
            <p:spPr>
              <a:xfrm>
                <a:off x="2662587" y="1127310"/>
                <a:ext cx="5534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>
                    <a:solidFill>
                      <a:srgbClr val="00EA00"/>
                    </a:solidFill>
                  </a:rPr>
                  <a:t>PN</a:t>
                </a:r>
              </a:p>
            </p:txBody>
          </p:sp>
        </p:grp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E7106D8B-646E-4D10-A838-E672AE047743}"/>
                </a:ext>
              </a:extLst>
            </p:cNvPr>
            <p:cNvSpPr txBox="1"/>
            <p:nvPr/>
          </p:nvSpPr>
          <p:spPr>
            <a:xfrm>
              <a:off x="3235784" y="1917098"/>
              <a:ext cx="891878" cy="35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cs-CZ" sz="1200" b="1" dirty="0">
                  <a:solidFill>
                    <a:srgbClr val="D0710F"/>
                  </a:solidFill>
                </a:rPr>
                <a:t>SVC/RAA </a:t>
              </a:r>
              <a:r>
                <a:rPr lang="cs-CZ" sz="1200" b="1" dirty="0" err="1">
                  <a:solidFill>
                    <a:srgbClr val="D0710F"/>
                  </a:solidFill>
                </a:rPr>
                <a:t>ridge</a:t>
              </a:r>
              <a:endParaRPr lang="cs-CZ" sz="1200" b="1" dirty="0">
                <a:solidFill>
                  <a:srgbClr val="D0710F"/>
                </a:solidFill>
              </a:endParaRPr>
            </a:p>
          </p:txBody>
        </p:sp>
        <p:cxnSp>
          <p:nvCxnSpPr>
            <p:cNvPr id="62" name="Přímá spojnice se šipkou 61">
              <a:extLst>
                <a:ext uri="{FF2B5EF4-FFF2-40B4-BE49-F238E27FC236}">
                  <a16:creationId xmlns:a16="http://schemas.microsoft.com/office/drawing/2014/main" id="{E69AA2A1-EF3E-4822-9B38-6B6FE3F17F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5815" y="2252663"/>
              <a:ext cx="37973" cy="238686"/>
            </a:xfrm>
            <a:prstGeom prst="straightConnector1">
              <a:avLst/>
            </a:prstGeom>
            <a:ln w="41275">
              <a:solidFill>
                <a:srgbClr val="D0710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Line 3">
            <a:extLst>
              <a:ext uri="{FF2B5EF4-FFF2-40B4-BE49-F238E27FC236}">
                <a16:creationId xmlns:a16="http://schemas.microsoft.com/office/drawing/2014/main" id="{40DDEBE2-4B58-4C7F-BC11-C61F814F8DA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F861DDDA-BA23-4C10-A476-4C508EB5F6D6}"/>
              </a:ext>
            </a:extLst>
          </p:cNvPr>
          <p:cNvGrpSpPr/>
          <p:nvPr/>
        </p:nvGrpSpPr>
        <p:grpSpPr>
          <a:xfrm>
            <a:off x="7482837" y="830760"/>
            <a:ext cx="2716147" cy="5809542"/>
            <a:chOff x="7498222" y="830760"/>
            <a:chExt cx="2716147" cy="5809542"/>
          </a:xfrm>
        </p:grpSpPr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FCF4F3AA-1138-4204-9242-3DDF54B018B9}"/>
                </a:ext>
              </a:extLst>
            </p:cNvPr>
            <p:cNvGrpSpPr/>
            <p:nvPr/>
          </p:nvGrpSpPr>
          <p:grpSpPr>
            <a:xfrm>
              <a:off x="7498222" y="830760"/>
              <a:ext cx="2716147" cy="5809542"/>
              <a:chOff x="7479605" y="829493"/>
              <a:chExt cx="2716147" cy="5809542"/>
            </a:xfrm>
          </p:grpSpPr>
          <p:grpSp>
            <p:nvGrpSpPr>
              <p:cNvPr id="2" name="Skupina 1">
                <a:extLst>
                  <a:ext uri="{FF2B5EF4-FFF2-40B4-BE49-F238E27FC236}">
                    <a16:creationId xmlns:a16="http://schemas.microsoft.com/office/drawing/2014/main" id="{2BA4F11D-B475-41A5-8B89-D568E3E75E9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479605" y="829493"/>
                <a:ext cx="2716147" cy="5809542"/>
                <a:chOff x="7723693" y="1052729"/>
                <a:chExt cx="2592289" cy="5544623"/>
              </a:xfrm>
            </p:grpSpPr>
            <p:pic>
              <p:nvPicPr>
                <p:cNvPr id="18" name="Obrázek 17">
                  <a:extLst>
                    <a:ext uri="{FF2B5EF4-FFF2-40B4-BE49-F238E27FC236}">
                      <a16:creationId xmlns:a16="http://schemas.microsoft.com/office/drawing/2014/main" id="{E21E78B8-59E6-499E-856D-6B28E7691F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993" r="26547"/>
                <a:stretch/>
              </p:blipFill>
              <p:spPr>
                <a:xfrm>
                  <a:off x="7723693" y="1052729"/>
                  <a:ext cx="2592289" cy="5544623"/>
                </a:xfrm>
                <a:prstGeom prst="rect">
                  <a:avLst/>
                </a:prstGeom>
              </p:spPr>
            </p:pic>
            <p:sp>
              <p:nvSpPr>
                <p:cNvPr id="29" name="TextovéPole 28">
                  <a:extLst>
                    <a:ext uri="{FF2B5EF4-FFF2-40B4-BE49-F238E27FC236}">
                      <a16:creationId xmlns:a16="http://schemas.microsoft.com/office/drawing/2014/main" id="{9CFE7F3B-03D3-41F9-9A8E-51F559390453}"/>
                    </a:ext>
                  </a:extLst>
                </p:cNvPr>
                <p:cNvSpPr txBox="1"/>
                <p:nvPr/>
              </p:nvSpPr>
              <p:spPr>
                <a:xfrm>
                  <a:off x="8478452" y="5228443"/>
                  <a:ext cx="55342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chemeClr val="bg1"/>
                      </a:solidFill>
                    </a:rPr>
                    <a:t>IVC</a:t>
                  </a:r>
                </a:p>
              </p:txBody>
            </p:sp>
            <p:sp>
              <p:nvSpPr>
                <p:cNvPr id="30" name="TextovéPole 29">
                  <a:extLst>
                    <a:ext uri="{FF2B5EF4-FFF2-40B4-BE49-F238E27FC236}">
                      <a16:creationId xmlns:a16="http://schemas.microsoft.com/office/drawing/2014/main" id="{437CE3B9-E834-4A2D-814A-FB4DD0837DDB}"/>
                    </a:ext>
                  </a:extLst>
                </p:cNvPr>
                <p:cNvSpPr txBox="1"/>
                <p:nvPr/>
              </p:nvSpPr>
              <p:spPr>
                <a:xfrm>
                  <a:off x="8040217" y="4581128"/>
                  <a:ext cx="55342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rgbClr val="003399"/>
                      </a:solidFill>
                    </a:rPr>
                    <a:t>TA</a:t>
                  </a:r>
                </a:p>
              </p:txBody>
            </p:sp>
            <p:sp>
              <p:nvSpPr>
                <p:cNvPr id="37" name="TextovéPole 36">
                  <a:extLst>
                    <a:ext uri="{FF2B5EF4-FFF2-40B4-BE49-F238E27FC236}">
                      <a16:creationId xmlns:a16="http://schemas.microsoft.com/office/drawing/2014/main" id="{02AE6427-87B5-4A8B-9316-6C5C9A103B5C}"/>
                    </a:ext>
                  </a:extLst>
                </p:cNvPr>
                <p:cNvSpPr txBox="1"/>
                <p:nvPr/>
              </p:nvSpPr>
              <p:spPr>
                <a:xfrm>
                  <a:off x="8040217" y="4077073"/>
                  <a:ext cx="55342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200" b="1" dirty="0">
                      <a:solidFill>
                        <a:srgbClr val="FFC000"/>
                      </a:solidFill>
                    </a:rPr>
                    <a:t>His</a:t>
                  </a:r>
                </a:p>
              </p:txBody>
            </p:sp>
            <p:sp>
              <p:nvSpPr>
                <p:cNvPr id="38" name="TextovéPole 37">
                  <a:extLst>
                    <a:ext uri="{FF2B5EF4-FFF2-40B4-BE49-F238E27FC236}">
                      <a16:creationId xmlns:a16="http://schemas.microsoft.com/office/drawing/2014/main" id="{A7DEFE8F-BC5C-4193-BC00-C73BA39D9364}"/>
                    </a:ext>
                  </a:extLst>
                </p:cNvPr>
                <p:cNvSpPr txBox="1"/>
                <p:nvPr/>
              </p:nvSpPr>
              <p:spPr>
                <a:xfrm>
                  <a:off x="9321930" y="3139483"/>
                  <a:ext cx="64571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rgbClr val="FF0000"/>
                      </a:solidFill>
                    </a:rPr>
                    <a:t>SAN</a:t>
                  </a:r>
                </a:p>
              </p:txBody>
            </p:sp>
            <p:cxnSp>
              <p:nvCxnSpPr>
                <p:cNvPr id="42" name="Přímá spojnice 41">
                  <a:extLst>
                    <a:ext uri="{FF2B5EF4-FFF2-40B4-BE49-F238E27FC236}">
                      <a16:creationId xmlns:a16="http://schemas.microsoft.com/office/drawing/2014/main" id="{2350D39C-1F9C-4D90-AE1A-88B9F76A5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55165" y="2644392"/>
                  <a:ext cx="904055" cy="13541"/>
                </a:xfrm>
                <a:prstGeom prst="line">
                  <a:avLst/>
                </a:prstGeom>
                <a:ln w="60325" cmpd="dbl">
                  <a:solidFill>
                    <a:srgbClr val="FDF709"/>
                  </a:solidFill>
                  <a:prstDash val="soli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ovéPole 42">
                  <a:extLst>
                    <a:ext uri="{FF2B5EF4-FFF2-40B4-BE49-F238E27FC236}">
                      <a16:creationId xmlns:a16="http://schemas.microsoft.com/office/drawing/2014/main" id="{BC8F759B-4893-42BF-95C4-B7D57A1C09D1}"/>
                    </a:ext>
                  </a:extLst>
                </p:cNvPr>
                <p:cNvSpPr txBox="1"/>
                <p:nvPr/>
              </p:nvSpPr>
              <p:spPr>
                <a:xfrm>
                  <a:off x="9044486" y="2300527"/>
                  <a:ext cx="799548" cy="35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cs-CZ" sz="1200" b="1" dirty="0">
                      <a:solidFill>
                        <a:srgbClr val="FDF709"/>
                      </a:solidFill>
                    </a:rPr>
                    <a:t>SVC ostium</a:t>
                  </a:r>
                </a:p>
              </p:txBody>
            </p:sp>
            <p:sp>
              <p:nvSpPr>
                <p:cNvPr id="47" name="TextovéPole 46">
                  <a:extLst>
                    <a:ext uri="{FF2B5EF4-FFF2-40B4-BE49-F238E27FC236}">
                      <a16:creationId xmlns:a16="http://schemas.microsoft.com/office/drawing/2014/main" id="{25978708-43CD-4D7B-8152-9EC8023849BF}"/>
                    </a:ext>
                  </a:extLst>
                </p:cNvPr>
                <p:cNvSpPr txBox="1"/>
                <p:nvPr/>
              </p:nvSpPr>
              <p:spPr>
                <a:xfrm>
                  <a:off x="8930478" y="5681097"/>
                  <a:ext cx="55342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rgbClr val="003399"/>
                      </a:solidFill>
                    </a:rPr>
                    <a:t>TA</a:t>
                  </a:r>
                </a:p>
              </p:txBody>
            </p:sp>
          </p:grpSp>
          <p:sp>
            <p:nvSpPr>
              <p:cNvPr id="46" name="TextovéPole 45">
                <a:extLst>
                  <a:ext uri="{FF2B5EF4-FFF2-40B4-BE49-F238E27FC236}">
                    <a16:creationId xmlns:a16="http://schemas.microsoft.com/office/drawing/2014/main" id="{7CBE4527-9A86-4C5C-9413-DBA389160A38}"/>
                  </a:ext>
                </a:extLst>
              </p:cNvPr>
              <p:cNvSpPr txBox="1"/>
              <p:nvPr/>
            </p:nvSpPr>
            <p:spPr>
              <a:xfrm>
                <a:off x="9583491" y="1104715"/>
                <a:ext cx="5534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>
                    <a:solidFill>
                      <a:srgbClr val="00EA00"/>
                    </a:solidFill>
                  </a:rPr>
                  <a:t>PN</a:t>
                </a:r>
              </a:p>
            </p:txBody>
          </p:sp>
          <p:cxnSp>
            <p:nvCxnSpPr>
              <p:cNvPr id="7" name="Přímá spojnice 6">
                <a:extLst>
                  <a:ext uri="{FF2B5EF4-FFF2-40B4-BE49-F238E27FC236}">
                    <a16:creationId xmlns:a16="http://schemas.microsoft.com/office/drawing/2014/main" id="{A3AFA78B-0238-4DED-985E-C8607C3321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1125" y="1657350"/>
                <a:ext cx="2132" cy="1453438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ovéPole 55">
                <a:extLst>
                  <a:ext uri="{FF2B5EF4-FFF2-40B4-BE49-F238E27FC236}">
                    <a16:creationId xmlns:a16="http://schemas.microsoft.com/office/drawing/2014/main" id="{47875069-2247-424A-A56B-407A6BD66D3E}"/>
                  </a:ext>
                </a:extLst>
              </p:cNvPr>
              <p:cNvSpPr txBox="1"/>
              <p:nvPr/>
            </p:nvSpPr>
            <p:spPr>
              <a:xfrm>
                <a:off x="8800392" y="3061383"/>
                <a:ext cx="611105" cy="900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SVC long axis</a:t>
                </a:r>
              </a:p>
              <a:p>
                <a:endParaRPr lang="cs-CZ" sz="1100" b="1" dirty="0"/>
              </a:p>
            </p:txBody>
          </p:sp>
          <p:sp>
            <p:nvSpPr>
              <p:cNvPr id="59" name="TextovéPole 58">
                <a:extLst>
                  <a:ext uri="{FF2B5EF4-FFF2-40B4-BE49-F238E27FC236}">
                    <a16:creationId xmlns:a16="http://schemas.microsoft.com/office/drawing/2014/main" id="{CD9D1DAB-B5B2-432C-9583-0B655BF884B4}"/>
                  </a:ext>
                </a:extLst>
              </p:cNvPr>
              <p:cNvSpPr txBox="1"/>
              <p:nvPr/>
            </p:nvSpPr>
            <p:spPr>
              <a:xfrm>
                <a:off x="8213617" y="6307307"/>
                <a:ext cx="1322568" cy="307777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FF00"/>
                    </a:solidFill>
                  </a:rPr>
                  <a:t>Posterior view</a:t>
                </a:r>
              </a:p>
            </p:txBody>
          </p:sp>
        </p:grpSp>
        <p:sp>
          <p:nvSpPr>
            <p:cNvPr id="69" name="TextovéPole 68">
              <a:extLst>
                <a:ext uri="{FF2B5EF4-FFF2-40B4-BE49-F238E27FC236}">
                  <a16:creationId xmlns:a16="http://schemas.microsoft.com/office/drawing/2014/main" id="{97A34312-B613-4043-BEF9-F46901EDB184}"/>
                </a:ext>
              </a:extLst>
            </p:cNvPr>
            <p:cNvSpPr txBox="1"/>
            <p:nvPr/>
          </p:nvSpPr>
          <p:spPr>
            <a:xfrm>
              <a:off x="8981566" y="1416645"/>
              <a:ext cx="638862" cy="35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/>
                <a:t>SVC</a:t>
              </a:r>
              <a:endParaRPr lang="cs-CZ" sz="1200" b="1" dirty="0"/>
            </a:p>
          </p:txBody>
        </p:sp>
      </p:grp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0765440D-A0B0-4D56-8491-C19E2F61D26E}"/>
              </a:ext>
            </a:extLst>
          </p:cNvPr>
          <p:cNvCxnSpPr>
            <a:cxnSpLocks/>
          </p:cNvCxnSpPr>
          <p:nvPr/>
        </p:nvCxnSpPr>
        <p:spPr>
          <a:xfrm flipV="1">
            <a:off x="8107821" y="2705100"/>
            <a:ext cx="718679" cy="463778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4C102FDF-3266-40C7-A824-08ED8C4CD132}"/>
              </a:ext>
            </a:extLst>
          </p:cNvPr>
          <p:cNvGrpSpPr/>
          <p:nvPr/>
        </p:nvGrpSpPr>
        <p:grpSpPr>
          <a:xfrm>
            <a:off x="4435033" y="829422"/>
            <a:ext cx="3059421" cy="5796468"/>
            <a:chOff x="4439291" y="830760"/>
            <a:chExt cx="3059421" cy="5796468"/>
          </a:xfrm>
        </p:grpSpPr>
        <p:grpSp>
          <p:nvGrpSpPr>
            <p:cNvPr id="66" name="Skupina 65">
              <a:extLst>
                <a:ext uri="{FF2B5EF4-FFF2-40B4-BE49-F238E27FC236}">
                  <a16:creationId xmlns:a16="http://schemas.microsoft.com/office/drawing/2014/main" id="{84AFFDAE-33E6-41C7-AEB8-0493F4A15C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39291" y="830760"/>
              <a:ext cx="2969161" cy="5796468"/>
              <a:chOff x="4851621" y="1050655"/>
              <a:chExt cx="2840157" cy="5544623"/>
            </a:xfrm>
          </p:grpSpPr>
          <p:grpSp>
            <p:nvGrpSpPr>
              <p:cNvPr id="27" name="Skupina 26">
                <a:extLst>
                  <a:ext uri="{FF2B5EF4-FFF2-40B4-BE49-F238E27FC236}">
                    <a16:creationId xmlns:a16="http://schemas.microsoft.com/office/drawing/2014/main" id="{D7456D09-CA82-47B3-8948-9B76EF244092}"/>
                  </a:ext>
                </a:extLst>
              </p:cNvPr>
              <p:cNvGrpSpPr/>
              <p:nvPr/>
            </p:nvGrpSpPr>
            <p:grpSpPr>
              <a:xfrm>
                <a:off x="4851621" y="1050655"/>
                <a:ext cx="2840157" cy="5544623"/>
                <a:chOff x="4851621" y="1050655"/>
                <a:chExt cx="2840157" cy="5544623"/>
              </a:xfrm>
            </p:grpSpPr>
            <p:pic>
              <p:nvPicPr>
                <p:cNvPr id="17" name="Obrázek 16">
                  <a:extLst>
                    <a:ext uri="{FF2B5EF4-FFF2-40B4-BE49-F238E27FC236}">
                      <a16:creationId xmlns:a16="http://schemas.microsoft.com/office/drawing/2014/main" id="{88931042-F584-4AC6-B361-B268853244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1" r="24191"/>
                <a:stretch/>
              </p:blipFill>
              <p:spPr>
                <a:xfrm>
                  <a:off x="4851621" y="1050655"/>
                  <a:ext cx="2840157" cy="554462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</p:pic>
            <p:cxnSp>
              <p:nvCxnSpPr>
                <p:cNvPr id="20" name="Přímá spojnice 19">
                  <a:extLst>
                    <a:ext uri="{FF2B5EF4-FFF2-40B4-BE49-F238E27FC236}">
                      <a16:creationId xmlns:a16="http://schemas.microsoft.com/office/drawing/2014/main" id="{EB7C6EC0-D391-421B-A4E4-0462D2390C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8119" y="2671336"/>
                  <a:ext cx="1333761" cy="0"/>
                </a:xfrm>
                <a:prstGeom prst="line">
                  <a:avLst/>
                </a:prstGeom>
                <a:ln w="60325" cmpd="dbl">
                  <a:solidFill>
                    <a:srgbClr val="FDF709"/>
                  </a:solidFill>
                  <a:prstDash val="soli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ovéPole 21">
                  <a:extLst>
                    <a:ext uri="{FF2B5EF4-FFF2-40B4-BE49-F238E27FC236}">
                      <a16:creationId xmlns:a16="http://schemas.microsoft.com/office/drawing/2014/main" id="{B11BFED2-18DF-4276-85EC-469B50F39B8B}"/>
                    </a:ext>
                  </a:extLst>
                </p:cNvPr>
                <p:cNvSpPr txBox="1"/>
                <p:nvPr/>
              </p:nvSpPr>
              <p:spPr>
                <a:xfrm>
                  <a:off x="6005675" y="3367086"/>
                  <a:ext cx="64571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rgbClr val="FF0000"/>
                      </a:solidFill>
                    </a:rPr>
                    <a:t>SAN</a:t>
                  </a:r>
                </a:p>
              </p:txBody>
            </p:sp>
            <p:sp>
              <p:nvSpPr>
                <p:cNvPr id="23" name="TextovéPole 22">
                  <a:extLst>
                    <a:ext uri="{FF2B5EF4-FFF2-40B4-BE49-F238E27FC236}">
                      <a16:creationId xmlns:a16="http://schemas.microsoft.com/office/drawing/2014/main" id="{1D1DB7E9-4AE7-4EF0-A6DE-D8783D550591}"/>
                    </a:ext>
                  </a:extLst>
                </p:cNvPr>
                <p:cNvSpPr txBox="1"/>
                <p:nvPr/>
              </p:nvSpPr>
              <p:spPr>
                <a:xfrm>
                  <a:off x="5652047" y="2322456"/>
                  <a:ext cx="799548" cy="35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cs-CZ" sz="1200" b="1" dirty="0">
                      <a:solidFill>
                        <a:srgbClr val="FDF709"/>
                      </a:solidFill>
                    </a:rPr>
                    <a:t>SVC ostium</a:t>
                  </a:r>
                </a:p>
              </p:txBody>
            </p:sp>
            <p:sp>
              <p:nvSpPr>
                <p:cNvPr id="24" name="TextovéPole 23">
                  <a:extLst>
                    <a:ext uri="{FF2B5EF4-FFF2-40B4-BE49-F238E27FC236}">
                      <a16:creationId xmlns:a16="http://schemas.microsoft.com/office/drawing/2014/main" id="{12F87D6B-A6D8-4BC9-911C-36BB1D190C71}"/>
                    </a:ext>
                  </a:extLst>
                </p:cNvPr>
                <p:cNvSpPr txBox="1"/>
                <p:nvPr/>
              </p:nvSpPr>
              <p:spPr>
                <a:xfrm>
                  <a:off x="5619489" y="1519486"/>
                  <a:ext cx="61110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/>
                    <a:t>SVC</a:t>
                  </a:r>
                  <a:endParaRPr lang="cs-CZ" sz="1200" b="1" dirty="0"/>
                </a:p>
              </p:txBody>
            </p:sp>
            <p:sp>
              <p:nvSpPr>
                <p:cNvPr id="26" name="TextovéPole 25">
                  <a:extLst>
                    <a:ext uri="{FF2B5EF4-FFF2-40B4-BE49-F238E27FC236}">
                      <a16:creationId xmlns:a16="http://schemas.microsoft.com/office/drawing/2014/main" id="{4F0A0981-1782-4619-B266-136395EEC555}"/>
                    </a:ext>
                  </a:extLst>
                </p:cNvPr>
                <p:cNvSpPr txBox="1"/>
                <p:nvPr/>
              </p:nvSpPr>
              <p:spPr>
                <a:xfrm>
                  <a:off x="6527195" y="1199132"/>
                  <a:ext cx="55342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rgbClr val="00EA00"/>
                      </a:solidFill>
                    </a:rPr>
                    <a:t>PN</a:t>
                  </a:r>
                </a:p>
              </p:txBody>
            </p:sp>
            <p:sp>
              <p:nvSpPr>
                <p:cNvPr id="28" name="TextovéPole 27">
                  <a:extLst>
                    <a:ext uri="{FF2B5EF4-FFF2-40B4-BE49-F238E27FC236}">
                      <a16:creationId xmlns:a16="http://schemas.microsoft.com/office/drawing/2014/main" id="{254D665C-23A9-475A-96C2-B85B7C40CE22}"/>
                    </a:ext>
                  </a:extLst>
                </p:cNvPr>
                <p:cNvSpPr txBox="1"/>
                <p:nvPr/>
              </p:nvSpPr>
              <p:spPr>
                <a:xfrm>
                  <a:off x="6051822" y="5226370"/>
                  <a:ext cx="55342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chemeClr val="bg1"/>
                      </a:solidFill>
                    </a:rPr>
                    <a:t>IVC</a:t>
                  </a:r>
                </a:p>
              </p:txBody>
            </p:sp>
          </p:grpSp>
          <p:grpSp>
            <p:nvGrpSpPr>
              <p:cNvPr id="54" name="Skupina 53">
                <a:extLst>
                  <a:ext uri="{FF2B5EF4-FFF2-40B4-BE49-F238E27FC236}">
                    <a16:creationId xmlns:a16="http://schemas.microsoft.com/office/drawing/2014/main" id="{E85C115A-4AAC-4E3A-8716-F7B2B6D544DA}"/>
                  </a:ext>
                </a:extLst>
              </p:cNvPr>
              <p:cNvGrpSpPr/>
              <p:nvPr/>
            </p:nvGrpSpPr>
            <p:grpSpPr>
              <a:xfrm>
                <a:off x="6451595" y="1770335"/>
                <a:ext cx="891878" cy="711200"/>
                <a:chOff x="7789433" y="561091"/>
                <a:chExt cx="891878" cy="711200"/>
              </a:xfrm>
            </p:grpSpPr>
            <p:grpSp>
              <p:nvGrpSpPr>
                <p:cNvPr id="51" name="Skupina 50">
                  <a:extLst>
                    <a:ext uri="{FF2B5EF4-FFF2-40B4-BE49-F238E27FC236}">
                      <a16:creationId xmlns:a16="http://schemas.microsoft.com/office/drawing/2014/main" id="{5E480D9F-F32A-48B3-BBFF-92A36C1B0BF2}"/>
                    </a:ext>
                  </a:extLst>
                </p:cNvPr>
                <p:cNvGrpSpPr/>
                <p:nvPr/>
              </p:nvGrpSpPr>
              <p:grpSpPr>
                <a:xfrm>
                  <a:off x="7789433" y="561091"/>
                  <a:ext cx="891878" cy="711200"/>
                  <a:chOff x="7789433" y="561091"/>
                  <a:chExt cx="891878" cy="711200"/>
                </a:xfrm>
              </p:grpSpPr>
              <p:sp>
                <p:nvSpPr>
                  <p:cNvPr id="14" name="Volný tvar: obrazec 13">
                    <a:extLst>
                      <a:ext uri="{FF2B5EF4-FFF2-40B4-BE49-F238E27FC236}">
                        <a16:creationId xmlns:a16="http://schemas.microsoft.com/office/drawing/2014/main" id="{8E18B246-4093-44E3-9217-686A834255A6}"/>
                      </a:ext>
                    </a:extLst>
                  </p:cNvPr>
                  <p:cNvSpPr/>
                  <p:nvPr/>
                </p:nvSpPr>
                <p:spPr>
                  <a:xfrm>
                    <a:off x="7860586" y="561091"/>
                    <a:ext cx="698500" cy="711200"/>
                  </a:xfrm>
                  <a:custGeom>
                    <a:avLst/>
                    <a:gdLst>
                      <a:gd name="connsiteX0" fmla="*/ 0 w 698500"/>
                      <a:gd name="connsiteY0" fmla="*/ 0 h 711200"/>
                      <a:gd name="connsiteX1" fmla="*/ 15875 w 698500"/>
                      <a:gd name="connsiteY1" fmla="*/ 161925 h 711200"/>
                      <a:gd name="connsiteX2" fmla="*/ 41275 w 698500"/>
                      <a:gd name="connsiteY2" fmla="*/ 244475 h 711200"/>
                      <a:gd name="connsiteX3" fmla="*/ 57150 w 698500"/>
                      <a:gd name="connsiteY3" fmla="*/ 292100 h 711200"/>
                      <a:gd name="connsiteX4" fmla="*/ 88900 w 698500"/>
                      <a:gd name="connsiteY4" fmla="*/ 342900 h 711200"/>
                      <a:gd name="connsiteX5" fmla="*/ 127000 w 698500"/>
                      <a:gd name="connsiteY5" fmla="*/ 403225 h 711200"/>
                      <a:gd name="connsiteX6" fmla="*/ 142875 w 698500"/>
                      <a:gd name="connsiteY6" fmla="*/ 454025 h 711200"/>
                      <a:gd name="connsiteX7" fmla="*/ 158750 w 698500"/>
                      <a:gd name="connsiteY7" fmla="*/ 511175 h 711200"/>
                      <a:gd name="connsiteX8" fmla="*/ 165100 w 698500"/>
                      <a:gd name="connsiteY8" fmla="*/ 565150 h 711200"/>
                      <a:gd name="connsiteX9" fmla="*/ 200025 w 698500"/>
                      <a:gd name="connsiteY9" fmla="*/ 612775 h 711200"/>
                      <a:gd name="connsiteX10" fmla="*/ 234950 w 698500"/>
                      <a:gd name="connsiteY10" fmla="*/ 628650 h 711200"/>
                      <a:gd name="connsiteX11" fmla="*/ 292100 w 698500"/>
                      <a:gd name="connsiteY11" fmla="*/ 688975 h 711200"/>
                      <a:gd name="connsiteX12" fmla="*/ 320675 w 698500"/>
                      <a:gd name="connsiteY12" fmla="*/ 711200 h 711200"/>
                      <a:gd name="connsiteX13" fmla="*/ 371475 w 698500"/>
                      <a:gd name="connsiteY13" fmla="*/ 692150 h 711200"/>
                      <a:gd name="connsiteX14" fmla="*/ 409575 w 698500"/>
                      <a:gd name="connsiteY14" fmla="*/ 638175 h 711200"/>
                      <a:gd name="connsiteX15" fmla="*/ 450850 w 698500"/>
                      <a:gd name="connsiteY15" fmla="*/ 581025 h 711200"/>
                      <a:gd name="connsiteX16" fmla="*/ 460375 w 698500"/>
                      <a:gd name="connsiteY16" fmla="*/ 555625 h 711200"/>
                      <a:gd name="connsiteX17" fmla="*/ 485775 w 698500"/>
                      <a:gd name="connsiteY17" fmla="*/ 511175 h 711200"/>
                      <a:gd name="connsiteX18" fmla="*/ 530225 w 698500"/>
                      <a:gd name="connsiteY18" fmla="*/ 495300 h 711200"/>
                      <a:gd name="connsiteX19" fmla="*/ 571500 w 698500"/>
                      <a:gd name="connsiteY19" fmla="*/ 482600 h 711200"/>
                      <a:gd name="connsiteX20" fmla="*/ 622300 w 698500"/>
                      <a:gd name="connsiteY20" fmla="*/ 492125 h 711200"/>
                      <a:gd name="connsiteX21" fmla="*/ 698500 w 698500"/>
                      <a:gd name="connsiteY21" fmla="*/ 501650 h 711200"/>
                      <a:gd name="connsiteX22" fmla="*/ 0 w 698500"/>
                      <a:gd name="connsiteY22" fmla="*/ 0 h 7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698500" h="711200">
                        <a:moveTo>
                          <a:pt x="0" y="0"/>
                        </a:moveTo>
                        <a:lnTo>
                          <a:pt x="15875" y="161925"/>
                        </a:lnTo>
                        <a:lnTo>
                          <a:pt x="41275" y="244475"/>
                        </a:lnTo>
                        <a:lnTo>
                          <a:pt x="57150" y="292100"/>
                        </a:lnTo>
                        <a:lnTo>
                          <a:pt x="88900" y="342900"/>
                        </a:lnTo>
                        <a:lnTo>
                          <a:pt x="127000" y="403225"/>
                        </a:lnTo>
                        <a:lnTo>
                          <a:pt x="142875" y="454025"/>
                        </a:lnTo>
                        <a:lnTo>
                          <a:pt x="158750" y="511175"/>
                        </a:lnTo>
                        <a:lnTo>
                          <a:pt x="165100" y="565150"/>
                        </a:lnTo>
                        <a:lnTo>
                          <a:pt x="200025" y="612775"/>
                        </a:lnTo>
                        <a:lnTo>
                          <a:pt x="234950" y="628650"/>
                        </a:lnTo>
                        <a:lnTo>
                          <a:pt x="292100" y="688975"/>
                        </a:lnTo>
                        <a:lnTo>
                          <a:pt x="320675" y="711200"/>
                        </a:lnTo>
                        <a:lnTo>
                          <a:pt x="371475" y="692150"/>
                        </a:lnTo>
                        <a:lnTo>
                          <a:pt x="409575" y="638175"/>
                        </a:lnTo>
                        <a:lnTo>
                          <a:pt x="450850" y="581025"/>
                        </a:lnTo>
                        <a:lnTo>
                          <a:pt x="460375" y="555625"/>
                        </a:lnTo>
                        <a:lnTo>
                          <a:pt x="485775" y="511175"/>
                        </a:lnTo>
                        <a:lnTo>
                          <a:pt x="530225" y="495300"/>
                        </a:lnTo>
                        <a:lnTo>
                          <a:pt x="571500" y="482600"/>
                        </a:lnTo>
                        <a:lnTo>
                          <a:pt x="622300" y="492125"/>
                        </a:lnTo>
                        <a:lnTo>
                          <a:pt x="698500" y="5016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D392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1" name="TextovéPole 20">
                    <a:extLst>
                      <a:ext uri="{FF2B5EF4-FFF2-40B4-BE49-F238E27FC236}">
                        <a16:creationId xmlns:a16="http://schemas.microsoft.com/office/drawing/2014/main" id="{BF3D3788-90EE-4DA2-909F-5D08ADBAB6F3}"/>
                      </a:ext>
                    </a:extLst>
                  </p:cNvPr>
                  <p:cNvSpPr txBox="1"/>
                  <p:nvPr/>
                </p:nvSpPr>
                <p:spPr>
                  <a:xfrm>
                    <a:off x="7789433" y="631851"/>
                    <a:ext cx="891878" cy="357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ts val="1000"/>
                      </a:lnSpc>
                    </a:pPr>
                    <a:r>
                      <a:rPr lang="cs-CZ" sz="1200" b="1" dirty="0">
                        <a:solidFill>
                          <a:srgbClr val="D0710F"/>
                        </a:solidFill>
                      </a:rPr>
                      <a:t>SVC/RAA </a:t>
                    </a:r>
                    <a:r>
                      <a:rPr lang="cs-CZ" sz="1200" b="1" dirty="0" err="1">
                        <a:solidFill>
                          <a:srgbClr val="D0710F"/>
                        </a:solidFill>
                      </a:rPr>
                      <a:t>ridge</a:t>
                    </a:r>
                    <a:endParaRPr lang="cs-CZ" sz="1200" b="1" dirty="0">
                      <a:solidFill>
                        <a:srgbClr val="D0710F"/>
                      </a:solidFill>
                    </a:endParaRPr>
                  </a:p>
                </p:txBody>
              </p:sp>
            </p:grpSp>
            <p:cxnSp>
              <p:nvCxnSpPr>
                <p:cNvPr id="53" name="Přímá spojnice se šipkou 52">
                  <a:extLst>
                    <a:ext uri="{FF2B5EF4-FFF2-40B4-BE49-F238E27FC236}">
                      <a16:creationId xmlns:a16="http://schemas.microsoft.com/office/drawing/2014/main" id="{BF9EDFBD-09DC-4282-8127-F2DAE1F3AE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73095" y="948892"/>
                  <a:ext cx="36741" cy="268880"/>
                </a:xfrm>
                <a:prstGeom prst="straightConnector1">
                  <a:avLst/>
                </a:prstGeom>
                <a:ln w="41275">
                  <a:solidFill>
                    <a:srgbClr val="D0710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0" name="TextovéPole 69">
              <a:extLst>
                <a:ext uri="{FF2B5EF4-FFF2-40B4-BE49-F238E27FC236}">
                  <a16:creationId xmlns:a16="http://schemas.microsoft.com/office/drawing/2014/main" id="{59F93F78-76C8-4616-A478-C2DC0852BE5D}"/>
                </a:ext>
              </a:extLst>
            </p:cNvPr>
            <p:cNvSpPr txBox="1"/>
            <p:nvPr/>
          </p:nvSpPr>
          <p:spPr>
            <a:xfrm>
              <a:off x="6920807" y="5329463"/>
              <a:ext cx="577905" cy="353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rgbClr val="003399"/>
                  </a:solidFill>
                </a:rPr>
                <a:t>TA</a:t>
              </a:r>
            </a:p>
          </p:txBody>
        </p:sp>
      </p:grpSp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4D6FE000-530C-48CB-9385-B54C120626BF}"/>
              </a:ext>
            </a:extLst>
          </p:cNvPr>
          <p:cNvCxnSpPr>
            <a:cxnSpLocks/>
          </p:cNvCxnSpPr>
          <p:nvPr/>
        </p:nvCxnSpPr>
        <p:spPr>
          <a:xfrm flipH="1" flipV="1">
            <a:off x="5384800" y="2679700"/>
            <a:ext cx="1395092" cy="473076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9B897B18-91B8-4AFF-8CD6-774861B49B4A}"/>
              </a:ext>
            </a:extLst>
          </p:cNvPr>
          <p:cNvSpPr txBox="1"/>
          <p:nvPr/>
        </p:nvSpPr>
        <p:spPr>
          <a:xfrm>
            <a:off x="6790715" y="3152285"/>
            <a:ext cx="1317106" cy="646331"/>
          </a:xfrm>
          <a:prstGeom prst="rect">
            <a:avLst/>
          </a:prstGeom>
          <a:solidFill>
            <a:srgbClr val="FFD1F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D60093"/>
                </a:solidFill>
              </a:rPr>
              <a:t>R</a:t>
            </a:r>
            <a:r>
              <a:rPr lang="cs-CZ" sz="1200" b="1" dirty="0" err="1">
                <a:solidFill>
                  <a:srgbClr val="D60093"/>
                </a:solidFill>
              </a:rPr>
              <a:t>ight-atrial</a:t>
            </a:r>
            <a:r>
              <a:rPr lang="cs-CZ" sz="1200" b="1" dirty="0">
                <a:solidFill>
                  <a:srgbClr val="D60093"/>
                </a:solidFill>
              </a:rPr>
              <a:t> </a:t>
            </a:r>
          </a:p>
          <a:p>
            <a:pPr algn="ctr"/>
            <a:r>
              <a:rPr lang="cs-CZ" sz="1200" b="1" dirty="0" err="1">
                <a:solidFill>
                  <a:srgbClr val="D60093"/>
                </a:solidFill>
              </a:rPr>
              <a:t>sweet</a:t>
            </a:r>
            <a:r>
              <a:rPr lang="en-GB" sz="1200" b="1" dirty="0">
                <a:solidFill>
                  <a:srgbClr val="D60093"/>
                </a:solidFill>
              </a:rPr>
              <a:t> </a:t>
            </a:r>
            <a:r>
              <a:rPr lang="cs-CZ" sz="1200" b="1" dirty="0">
                <a:solidFill>
                  <a:srgbClr val="D60093"/>
                </a:solidFill>
              </a:rPr>
              <a:t>spot </a:t>
            </a:r>
            <a:r>
              <a:rPr lang="cs-CZ" sz="1200" b="1" dirty="0" err="1">
                <a:solidFill>
                  <a:srgbClr val="D60093"/>
                </a:solidFill>
              </a:rPr>
              <a:t>for</a:t>
            </a:r>
            <a:r>
              <a:rPr lang="en-GB" sz="1200" b="1" dirty="0">
                <a:solidFill>
                  <a:srgbClr val="D60093"/>
                </a:solidFill>
              </a:rPr>
              <a:t> </a:t>
            </a:r>
            <a:r>
              <a:rPr lang="cs-CZ" sz="1200" b="1" dirty="0">
                <a:solidFill>
                  <a:srgbClr val="D60093"/>
                </a:solidFill>
              </a:rPr>
              <a:t>S</a:t>
            </a:r>
            <a:r>
              <a:rPr lang="en-GB" sz="1200" b="1" dirty="0">
                <a:solidFill>
                  <a:srgbClr val="D60093"/>
                </a:solidFill>
              </a:rPr>
              <a:t>A</a:t>
            </a:r>
            <a:r>
              <a:rPr lang="cs-CZ" sz="1200" b="1" dirty="0">
                <a:solidFill>
                  <a:srgbClr val="D60093"/>
                </a:solidFill>
              </a:rPr>
              <a:t>N </a:t>
            </a:r>
            <a:r>
              <a:rPr lang="cs-CZ" sz="1200" b="1" dirty="0" err="1">
                <a:solidFill>
                  <a:srgbClr val="D60093"/>
                </a:solidFill>
              </a:rPr>
              <a:t>denervation</a:t>
            </a:r>
            <a:endParaRPr lang="cs-CZ" sz="1200" b="1" dirty="0">
              <a:solidFill>
                <a:srgbClr val="D60093"/>
              </a:solidFill>
            </a:endParaRP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21176538-838D-49FE-893D-6F74D74A7917}"/>
              </a:ext>
            </a:extLst>
          </p:cNvPr>
          <p:cNvSpPr txBox="1"/>
          <p:nvPr/>
        </p:nvSpPr>
        <p:spPr>
          <a:xfrm>
            <a:off x="2276696" y="3966071"/>
            <a:ext cx="13055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200" b="1" dirty="0"/>
              <a:t>R</a:t>
            </a:r>
            <a:r>
              <a:rPr lang="en-GB" sz="3200" b="1" dirty="0"/>
              <a:t>A</a:t>
            </a:r>
          </a:p>
        </p:txBody>
      </p:sp>
      <p:sp>
        <p:nvSpPr>
          <p:cNvPr id="72" name="TextovéPole 71">
            <a:extLst>
              <a:ext uri="{FF2B5EF4-FFF2-40B4-BE49-F238E27FC236}">
                <a16:creationId xmlns:a16="http://schemas.microsoft.com/office/drawing/2014/main" id="{0658FFBB-05EC-4CB7-B2C6-F77BD4590CAC}"/>
              </a:ext>
            </a:extLst>
          </p:cNvPr>
          <p:cNvSpPr txBox="1"/>
          <p:nvPr/>
        </p:nvSpPr>
        <p:spPr>
          <a:xfrm>
            <a:off x="5606749" y="3937536"/>
            <a:ext cx="13055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200" b="1" dirty="0"/>
              <a:t>R</a:t>
            </a:r>
            <a:r>
              <a:rPr lang="en-GB" sz="3200" b="1" dirty="0"/>
              <a:t>A</a:t>
            </a:r>
          </a:p>
        </p:txBody>
      </p:sp>
      <p:sp>
        <p:nvSpPr>
          <p:cNvPr id="73" name="TextovéPole 72">
            <a:extLst>
              <a:ext uri="{FF2B5EF4-FFF2-40B4-BE49-F238E27FC236}">
                <a16:creationId xmlns:a16="http://schemas.microsoft.com/office/drawing/2014/main" id="{AB00EE13-2D61-4FFE-9EAE-8A337AC8AB7B}"/>
              </a:ext>
            </a:extLst>
          </p:cNvPr>
          <p:cNvSpPr txBox="1"/>
          <p:nvPr/>
        </p:nvSpPr>
        <p:spPr>
          <a:xfrm>
            <a:off x="8401216" y="3904082"/>
            <a:ext cx="13055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200" b="1" dirty="0"/>
              <a:t>R</a:t>
            </a:r>
            <a:r>
              <a:rPr lang="en-GB" sz="32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694825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CD938286-0642-434E-8965-F0D5FD82E923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20AFB569-ECF3-47D3-BC57-D7C189BFD236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 descr="Výřez obrazovky">
              <a:extLst>
                <a:ext uri="{FF2B5EF4-FFF2-40B4-BE49-F238E27FC236}">
                  <a16:creationId xmlns:a16="http://schemas.microsoft.com/office/drawing/2014/main" id="{6B9E7723-BA26-4B87-8F82-DA0945F8C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428522DF-A43E-4E89-BF3B-889FA3FE2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2906"/>
            <a:ext cx="8210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>
                <a:solidFill>
                  <a:srgbClr val="0066CC"/>
                </a:solidFill>
              </a:rPr>
              <a:t>Hlavní příčiny </a:t>
            </a:r>
            <a:r>
              <a:rPr lang="cs-CZ" altLang="en-US" sz="2800" b="1" dirty="0" err="1">
                <a:solidFill>
                  <a:srgbClr val="0066CC"/>
                </a:solidFill>
              </a:rPr>
              <a:t>bradyarytmií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C15E5E0C-8539-496C-8399-3B849AD6C8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53BDBAA7-CCB2-499B-B62C-2D62F0295718}"/>
              </a:ext>
            </a:extLst>
          </p:cNvPr>
          <p:cNvGrpSpPr/>
          <p:nvPr/>
        </p:nvGrpSpPr>
        <p:grpSpPr>
          <a:xfrm>
            <a:off x="104274" y="968152"/>
            <a:ext cx="11766880" cy="5034379"/>
            <a:chOff x="470034" y="1202870"/>
            <a:chExt cx="11766880" cy="5034379"/>
          </a:xfrm>
        </p:grpSpPr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6432F291-582B-423D-906D-E9445CA4161F}"/>
                </a:ext>
              </a:extLst>
            </p:cNvPr>
            <p:cNvSpPr txBox="1"/>
            <p:nvPr/>
          </p:nvSpPr>
          <p:spPr>
            <a:xfrm>
              <a:off x="1159242" y="1202870"/>
              <a:ext cx="9913765" cy="40330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sz="2400" b="1" dirty="0"/>
                <a:t>strukturální postižením sinusového </a:t>
              </a:r>
            </a:p>
            <a:p>
              <a:r>
                <a:rPr lang="cs-CZ" sz="2400" b="1" dirty="0"/>
                <a:t>	nebo atrioventrikulárního uzlu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cs-CZ" sz="2400" b="1" dirty="0"/>
                <a:t>vnější faktory  (lékové, metabolické)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cs-CZ" sz="2400" b="1" dirty="0"/>
                <a:t>patologicky zvýšená parasympatická modulace</a:t>
              </a:r>
            </a:p>
            <a:p>
              <a:pPr marL="742950" lvl="1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cs-CZ" sz="2400" dirty="0">
                  <a:solidFill>
                    <a:srgbClr val="201F1E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nadměrné vagová aktivita </a:t>
              </a:r>
            </a:p>
            <a:p>
              <a:pPr marL="742950" lvl="1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cs-CZ" sz="2400" dirty="0">
                  <a:solidFill>
                    <a:srgbClr val="201F1E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nadměrná citlivost cílových struktur</a:t>
              </a:r>
              <a:endParaRPr lang="cs-CZ" sz="2400" b="1" dirty="0"/>
            </a:p>
          </p:txBody>
        </p:sp>
        <p:grpSp>
          <p:nvGrpSpPr>
            <p:cNvPr id="4" name="Skupina 3">
              <a:extLst>
                <a:ext uri="{FF2B5EF4-FFF2-40B4-BE49-F238E27FC236}">
                  <a16:creationId xmlns:a16="http://schemas.microsoft.com/office/drawing/2014/main" id="{C37FD36E-D029-410F-BAB4-582CFA9E8718}"/>
                </a:ext>
              </a:extLst>
            </p:cNvPr>
            <p:cNvGrpSpPr/>
            <p:nvPr/>
          </p:nvGrpSpPr>
          <p:grpSpPr>
            <a:xfrm>
              <a:off x="470034" y="2622319"/>
              <a:ext cx="11766880" cy="3614930"/>
              <a:chOff x="340820" y="2731662"/>
              <a:chExt cx="12578997" cy="3614930"/>
            </a:xfrm>
          </p:grpSpPr>
          <p:sp>
            <p:nvSpPr>
              <p:cNvPr id="2" name="Ovál 1">
                <a:extLst>
                  <a:ext uri="{FF2B5EF4-FFF2-40B4-BE49-F238E27FC236}">
                    <a16:creationId xmlns:a16="http://schemas.microsoft.com/office/drawing/2014/main" id="{2E167CCE-03EB-4455-A7D1-1791AF3F6822}"/>
                  </a:ext>
                </a:extLst>
              </p:cNvPr>
              <p:cNvSpPr/>
              <p:nvPr/>
            </p:nvSpPr>
            <p:spPr>
              <a:xfrm>
                <a:off x="340820" y="2731662"/>
                <a:ext cx="8208220" cy="2200100"/>
              </a:xfrm>
              <a:prstGeom prst="ellipse">
                <a:avLst/>
              </a:prstGeom>
              <a:solidFill>
                <a:srgbClr val="FF0000">
                  <a:alpha val="16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A3065CC1-5F63-47BA-97CF-72A49FEE150C}"/>
                  </a:ext>
                </a:extLst>
              </p:cNvPr>
              <p:cNvSpPr txBox="1"/>
              <p:nvPr/>
            </p:nvSpPr>
            <p:spPr>
              <a:xfrm>
                <a:off x="2321831" y="5146263"/>
                <a:ext cx="1059798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>
                    <a:solidFill>
                      <a:srgbClr val="FF0000"/>
                    </a:solidFill>
                  </a:rPr>
                  <a:t>      KARDIONEUROABLACE …</a:t>
                </a:r>
              </a:p>
              <a:p>
                <a:r>
                  <a:rPr lang="cs-CZ" sz="3600" b="1" dirty="0">
                    <a:solidFill>
                      <a:srgbClr val="FF0000"/>
                    </a:solidFill>
                  </a:rPr>
                  <a:t>           </a:t>
                </a:r>
                <a:r>
                  <a:rPr lang="cs-CZ" sz="3600" b="1" dirty="0"/>
                  <a:t>… jedna z léčebných metod </a:t>
                </a:r>
                <a:r>
                  <a:rPr lang="cs-CZ" sz="3600" b="1" dirty="0" err="1"/>
                  <a:t>neurokardiologie</a:t>
                </a:r>
                <a:endParaRPr lang="cs-CZ" sz="3600" b="1" dirty="0"/>
              </a:p>
            </p:txBody>
          </p:sp>
        </p:grpSp>
      </p:grpSp>
      <p:pic>
        <p:nvPicPr>
          <p:cNvPr id="15" name="Picture 2" descr="Pavel Kantorek vtipy č.5192 - ">
            <a:extLst>
              <a:ext uri="{FF2B5EF4-FFF2-40B4-BE49-F238E27FC236}">
                <a16:creationId xmlns:a16="http://schemas.microsoft.com/office/drawing/2014/main" id="{5CDBE988-AB07-42BB-8582-88A4F4B75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" t="5123" r="3977" b="2686"/>
          <a:stretch/>
        </p:blipFill>
        <p:spPr bwMode="auto">
          <a:xfrm>
            <a:off x="8046720" y="744220"/>
            <a:ext cx="3800829" cy="41961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33926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69D51E6C-2433-4FF9-942C-04F2F6D77918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D2861ADC-0B1F-4304-8085-A5C8CE0AFCD5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4" name="Obrázek 23" descr="Výřez obrazovky">
              <a:extLst>
                <a:ext uri="{FF2B5EF4-FFF2-40B4-BE49-F238E27FC236}">
                  <a16:creationId xmlns:a16="http://schemas.microsoft.com/office/drawing/2014/main" id="{33F2BD6F-D34D-4B16-8571-65E1E3DB9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3" name="Obdélník 2">
            <a:extLst>
              <a:ext uri="{FF2B5EF4-FFF2-40B4-BE49-F238E27FC236}">
                <a16:creationId xmlns:a16="http://schemas.microsoft.com/office/drawing/2014/main" id="{20C6C661-678C-46E4-BDB3-420FB782CCCF}"/>
              </a:ext>
            </a:extLst>
          </p:cNvPr>
          <p:cNvSpPr/>
          <p:nvPr/>
        </p:nvSpPr>
        <p:spPr>
          <a:xfrm>
            <a:off x="546557" y="4084983"/>
            <a:ext cx="6175079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542925" indent="-542925">
              <a:spcBef>
                <a:spcPts val="1200"/>
              </a:spcBef>
              <a:buClr>
                <a:srgbClr val="003399"/>
              </a:buClr>
              <a:buSzPct val="150000"/>
              <a:buFont typeface="Wingdings" panose="05000000000000000000" pitchFamily="2" charset="2"/>
              <a:buChar char="Ø"/>
            </a:pPr>
            <a:r>
              <a:rPr lang="en-GB" sz="2000" dirty="0"/>
              <a:t>Endo</a:t>
            </a:r>
            <a:r>
              <a:rPr lang="cs-CZ" sz="2000" dirty="0"/>
              <a:t>kardiální ablace </a:t>
            </a:r>
            <a:r>
              <a:rPr lang="cs-CZ" sz="2000" dirty="0" err="1"/>
              <a:t>epikardiálních</a:t>
            </a:r>
            <a:r>
              <a:rPr lang="cs-CZ" sz="2000" dirty="0"/>
              <a:t> </a:t>
            </a:r>
            <a:r>
              <a:rPr lang="cs-CZ" sz="2000" dirty="0" err="1"/>
              <a:t>periatriálních</a:t>
            </a:r>
            <a:r>
              <a:rPr lang="cs-CZ" sz="2000" dirty="0"/>
              <a:t> nervových pletení autonomního nervového systému</a:t>
            </a:r>
          </a:p>
          <a:p>
            <a:pPr marL="542925" indent="-542925">
              <a:spcBef>
                <a:spcPts val="1200"/>
              </a:spcBef>
              <a:buClr>
                <a:srgbClr val="003399"/>
              </a:buClr>
              <a:buSzPct val="150000"/>
              <a:buFont typeface="Wingdings" panose="05000000000000000000" pitchFamily="2" charset="2"/>
              <a:buChar char="Ø"/>
            </a:pPr>
            <a:r>
              <a:rPr lang="cs-CZ" sz="2000" dirty="0"/>
              <a:t>Ireverzibilní zničení parasympatických neuronů</a:t>
            </a:r>
          </a:p>
          <a:p>
            <a:pPr marL="542925" indent="-542925">
              <a:spcBef>
                <a:spcPts val="1200"/>
              </a:spcBef>
              <a:buClr>
                <a:srgbClr val="003399"/>
              </a:buClr>
              <a:buSzPct val="150000"/>
              <a:buFont typeface="Wingdings" panose="05000000000000000000" pitchFamily="2" charset="2"/>
              <a:buChar char="Ø"/>
            </a:pPr>
            <a:r>
              <a:rPr lang="cs-CZ" sz="2000" dirty="0" err="1"/>
              <a:t>Suprese</a:t>
            </a:r>
            <a:r>
              <a:rPr lang="cs-CZ" sz="2000" dirty="0"/>
              <a:t> nadměrné vagové modulace sinusového a atrioventrikulárního uzlu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1E6471F-9A66-4956-BF19-4F8517990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513" y="1166639"/>
            <a:ext cx="4145407" cy="39703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Line 3">
            <a:extLst>
              <a:ext uri="{FF2B5EF4-FFF2-40B4-BE49-F238E27FC236}">
                <a16:creationId xmlns:a16="http://schemas.microsoft.com/office/drawing/2014/main" id="{E0D002B8-EDA9-4794-8EB0-C06473F0B7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9549" y="575131"/>
            <a:ext cx="11630025" cy="45557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BB74A7C7-E331-40DC-BC03-6084F9979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49" y="60781"/>
            <a:ext cx="116300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 err="1">
                <a:solidFill>
                  <a:srgbClr val="0066CC"/>
                </a:solidFill>
              </a:rPr>
              <a:t>Kardioneuroablace</a:t>
            </a:r>
            <a:r>
              <a:rPr lang="cs-CZ" altLang="en-US" sz="2800" b="1" dirty="0">
                <a:solidFill>
                  <a:srgbClr val="0066CC"/>
                </a:solidFill>
              </a:rPr>
              <a:t> – patofyziologické principy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DCEB4AB1-528B-4912-ACCD-58296CF41C3C}"/>
              </a:ext>
            </a:extLst>
          </p:cNvPr>
          <p:cNvGrpSpPr>
            <a:grpSpLocks noChangeAspect="1"/>
          </p:cNvGrpSpPr>
          <p:nvPr/>
        </p:nvGrpSpPr>
        <p:grpSpPr>
          <a:xfrm>
            <a:off x="845945" y="824849"/>
            <a:ext cx="5524550" cy="3023964"/>
            <a:chOff x="323529" y="1038713"/>
            <a:chExt cx="8149047" cy="4406511"/>
          </a:xfrm>
        </p:grpSpPr>
        <p:pic>
          <p:nvPicPr>
            <p:cNvPr id="11" name="Zástupný symbol pro obsah 4" descr="Výřez obrazovky">
              <a:extLst>
                <a:ext uri="{FF2B5EF4-FFF2-40B4-BE49-F238E27FC236}">
                  <a16:creationId xmlns:a16="http://schemas.microsoft.com/office/drawing/2014/main" id="{30979AD1-AAE7-43A0-A03C-1713125DC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9" y="1052084"/>
              <a:ext cx="5688633" cy="43931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6E85714E-5900-43AC-88B4-CDD8BD10A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1038713"/>
              <a:ext cx="3324512" cy="4406511"/>
            </a:xfrm>
            <a:prstGeom prst="rect">
              <a:avLst/>
            </a:prstGeom>
          </p:spPr>
        </p:pic>
      </p:grpSp>
      <p:sp>
        <p:nvSpPr>
          <p:cNvPr id="13" name="Obdélník 12">
            <a:extLst>
              <a:ext uri="{FF2B5EF4-FFF2-40B4-BE49-F238E27FC236}">
                <a16:creationId xmlns:a16="http://schemas.microsoft.com/office/drawing/2014/main" id="{689C0D8B-9032-4873-A278-162D91513244}"/>
              </a:ext>
            </a:extLst>
          </p:cNvPr>
          <p:cNvSpPr/>
          <p:nvPr/>
        </p:nvSpPr>
        <p:spPr>
          <a:xfrm>
            <a:off x="693080" y="6355849"/>
            <a:ext cx="5882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/>
              <a:t>Pachon</a:t>
            </a:r>
            <a:r>
              <a:rPr lang="cs-CZ" sz="1600" b="1" dirty="0"/>
              <a:t> JC et al. Europace 2005</a:t>
            </a:r>
            <a:r>
              <a:rPr lang="en-GB" sz="1600" b="1" dirty="0"/>
              <a:t>;</a:t>
            </a:r>
            <a:r>
              <a:rPr lang="cs-CZ" sz="1600" b="1" dirty="0"/>
              <a:t>7:1-13.</a:t>
            </a:r>
          </a:p>
        </p:txBody>
      </p:sp>
    </p:spTree>
    <p:extLst>
      <p:ext uri="{BB962C8B-B14F-4D97-AF65-F5344CB8AC3E}">
        <p14:creationId xmlns:p14="http://schemas.microsoft.com/office/powerpoint/2010/main" val="106582600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 3">
            <a:extLst>
              <a:ext uri="{FF2B5EF4-FFF2-40B4-BE49-F238E27FC236}">
                <a16:creationId xmlns:a16="http://schemas.microsoft.com/office/drawing/2014/main" id="{C09F8656-98F1-462B-B0A4-DFD9DBFF269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9D1F25FA-2926-4DB6-9287-F2D99C746921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36" name="Obdélník 35">
              <a:extLst>
                <a:ext uri="{FF2B5EF4-FFF2-40B4-BE49-F238E27FC236}">
                  <a16:creationId xmlns:a16="http://schemas.microsoft.com/office/drawing/2014/main" id="{10DB7CBD-14AD-4DD4-A406-283D9D9B00A4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7" name="Obrázek 36" descr="Výřez obrazovky">
              <a:extLst>
                <a:ext uri="{FF2B5EF4-FFF2-40B4-BE49-F238E27FC236}">
                  <a16:creationId xmlns:a16="http://schemas.microsoft.com/office/drawing/2014/main" id="{50A68107-C8A0-42A4-8DF1-02A8DF9AC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17F7300D-E5DD-44DB-ADD1-BADE4AABE6C7}"/>
              </a:ext>
            </a:extLst>
          </p:cNvPr>
          <p:cNvGrpSpPr/>
          <p:nvPr/>
        </p:nvGrpSpPr>
        <p:grpSpPr>
          <a:xfrm>
            <a:off x="1340758" y="1138476"/>
            <a:ext cx="8278970" cy="3927429"/>
            <a:chOff x="466998" y="1402636"/>
            <a:chExt cx="8278970" cy="3927429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FA5D9413-80F7-4412-91A1-5310C19ECEAB}"/>
                </a:ext>
              </a:extLst>
            </p:cNvPr>
            <p:cNvSpPr txBox="1"/>
            <p:nvPr/>
          </p:nvSpPr>
          <p:spPr>
            <a:xfrm>
              <a:off x="466998" y="3558526"/>
              <a:ext cx="1929003" cy="95410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/>
                <a:t>Reflexní synkopa</a:t>
              </a:r>
              <a:endParaRPr lang="cs-CZ" sz="4400" dirty="0"/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A5C552D5-BF8B-4894-A073-161C1D3013B6}"/>
                </a:ext>
              </a:extLst>
            </p:cNvPr>
            <p:cNvSpPr txBox="1"/>
            <p:nvPr/>
          </p:nvSpPr>
          <p:spPr>
            <a:xfrm>
              <a:off x="3125656" y="2606372"/>
              <a:ext cx="2306955" cy="5232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err="1"/>
                <a:t>Bradyarytmie</a:t>
              </a:r>
              <a:endParaRPr lang="cs-CZ" sz="2800" dirty="0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39519506-AB13-4DAF-8C48-F36FA7879185}"/>
                </a:ext>
              </a:extLst>
            </p:cNvPr>
            <p:cNvSpPr txBox="1"/>
            <p:nvPr/>
          </p:nvSpPr>
          <p:spPr>
            <a:xfrm>
              <a:off x="3125656" y="4499068"/>
              <a:ext cx="2306955" cy="830997"/>
            </a:xfrm>
            <a:prstGeom prst="rect">
              <a:avLst/>
            </a:prstGeom>
            <a:solidFill>
              <a:srgbClr val="FF757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/>
                <a:t>Hypotenze</a:t>
              </a:r>
            </a:p>
            <a:p>
              <a:pPr algn="ctr"/>
              <a:r>
                <a:rPr lang="cs-CZ" dirty="0"/>
                <a:t>(reflexní </a:t>
              </a:r>
              <a:r>
                <a:rPr lang="cs-CZ" dirty="0" err="1"/>
                <a:t>vasodeprese</a:t>
              </a:r>
              <a:r>
                <a:rPr lang="cs-CZ" dirty="0"/>
                <a:t>)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47FC1E9F-9B3A-4304-984A-6308EBD5C2D7}"/>
                </a:ext>
              </a:extLst>
            </p:cNvPr>
            <p:cNvSpPr txBox="1"/>
            <p:nvPr/>
          </p:nvSpPr>
          <p:spPr>
            <a:xfrm>
              <a:off x="6341841" y="3820136"/>
              <a:ext cx="2404127" cy="523220"/>
            </a:xfrm>
            <a:prstGeom prst="rect">
              <a:avLst/>
            </a:prstGeom>
            <a:solidFill>
              <a:srgbClr val="FF818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err="1"/>
                <a:t>Intrinsické</a:t>
              </a:r>
              <a:endParaRPr lang="cs-CZ" sz="2800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2D399F1A-B477-4FAB-AE66-501F7775BE38}"/>
                </a:ext>
              </a:extLst>
            </p:cNvPr>
            <p:cNvSpPr txBox="1"/>
            <p:nvPr/>
          </p:nvSpPr>
          <p:spPr>
            <a:xfrm>
              <a:off x="6341842" y="1402636"/>
              <a:ext cx="2404126" cy="83099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err="1"/>
                <a:t>Extrinsické</a:t>
              </a:r>
              <a:endParaRPr lang="cs-CZ" sz="2800" dirty="0"/>
            </a:p>
            <a:p>
              <a:pPr algn="ctr"/>
              <a:r>
                <a:rPr lang="cs-CZ" dirty="0"/>
                <a:t>(reflexní </a:t>
              </a:r>
              <a:r>
                <a:rPr lang="cs-CZ" dirty="0" err="1"/>
                <a:t>kardioinhibice</a:t>
              </a:r>
              <a:r>
                <a:rPr lang="cs-CZ" dirty="0"/>
                <a:t>)</a:t>
              </a:r>
              <a:endParaRPr lang="cs-CZ" sz="3200" dirty="0"/>
            </a:p>
          </p:txBody>
        </p: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B54BCD8F-22E1-4336-95BE-5E85971E7B68}"/>
                </a:ext>
              </a:extLst>
            </p:cNvPr>
            <p:cNvCxnSpPr>
              <a:cxnSpLocks/>
              <a:stCxn id="5" idx="3"/>
              <a:endCxn id="7" idx="1"/>
            </p:cNvCxnSpPr>
            <p:nvPr/>
          </p:nvCxnSpPr>
          <p:spPr>
            <a:xfrm flipV="1">
              <a:off x="2396001" y="2867982"/>
              <a:ext cx="729655" cy="116759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>
              <a:extLst>
                <a:ext uri="{FF2B5EF4-FFF2-40B4-BE49-F238E27FC236}">
                  <a16:creationId xmlns:a16="http://schemas.microsoft.com/office/drawing/2014/main" id="{9F51939D-F2A7-4D7F-8876-8C95CB92C683}"/>
                </a:ext>
              </a:extLst>
            </p:cNvPr>
            <p:cNvCxnSpPr>
              <a:cxnSpLocks/>
              <a:stCxn id="5" idx="3"/>
              <a:endCxn id="9" idx="1"/>
            </p:cNvCxnSpPr>
            <p:nvPr/>
          </p:nvCxnSpPr>
          <p:spPr>
            <a:xfrm>
              <a:off x="2396001" y="4035580"/>
              <a:ext cx="729655" cy="87898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75844EDA-FC64-49A7-9BA0-A607F3C6644C}"/>
                </a:ext>
              </a:extLst>
            </p:cNvPr>
            <p:cNvCxnSpPr>
              <a:cxnSpLocks/>
              <a:stCxn id="7" idx="3"/>
              <a:endCxn id="11" idx="1"/>
            </p:cNvCxnSpPr>
            <p:nvPr/>
          </p:nvCxnSpPr>
          <p:spPr>
            <a:xfrm>
              <a:off x="5432611" y="2867982"/>
              <a:ext cx="909230" cy="12137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>
              <a:extLst>
                <a:ext uri="{FF2B5EF4-FFF2-40B4-BE49-F238E27FC236}">
                  <a16:creationId xmlns:a16="http://schemas.microsoft.com/office/drawing/2014/main" id="{1123E903-8855-4E8A-94B2-CDA3518B6AC2}"/>
                </a:ext>
              </a:extLst>
            </p:cNvPr>
            <p:cNvCxnSpPr>
              <a:cxnSpLocks/>
              <a:stCxn id="7" idx="3"/>
              <a:endCxn id="13" idx="1"/>
            </p:cNvCxnSpPr>
            <p:nvPr/>
          </p:nvCxnSpPr>
          <p:spPr>
            <a:xfrm flipV="1">
              <a:off x="5432611" y="1818135"/>
              <a:ext cx="909231" cy="104984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Vývojový diagram: porovnání 2">
              <a:extLst>
                <a:ext uri="{FF2B5EF4-FFF2-40B4-BE49-F238E27FC236}">
                  <a16:creationId xmlns:a16="http://schemas.microsoft.com/office/drawing/2014/main" id="{1A6E956C-24F0-4051-940C-6846A7033E49}"/>
                </a:ext>
              </a:extLst>
            </p:cNvPr>
            <p:cNvSpPr/>
            <p:nvPr/>
          </p:nvSpPr>
          <p:spPr>
            <a:xfrm>
              <a:off x="7110690" y="2499357"/>
              <a:ext cx="545947" cy="954106"/>
            </a:xfrm>
            <a:prstGeom prst="flowChartCollate">
              <a:avLst/>
            </a:prstGeom>
            <a:pattFill prst="smConfetti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7" name="Vývojový diagram: porovnání 26">
              <a:extLst>
                <a:ext uri="{FF2B5EF4-FFF2-40B4-BE49-F238E27FC236}">
                  <a16:creationId xmlns:a16="http://schemas.microsoft.com/office/drawing/2014/main" id="{B58A5205-E1DD-4A86-B0D1-04B395BC8F16}"/>
                </a:ext>
              </a:extLst>
            </p:cNvPr>
            <p:cNvSpPr/>
            <p:nvPr/>
          </p:nvSpPr>
          <p:spPr>
            <a:xfrm>
              <a:off x="4034886" y="3335107"/>
              <a:ext cx="545947" cy="954106"/>
            </a:xfrm>
            <a:prstGeom prst="flowChartCollate">
              <a:avLst/>
            </a:prstGeom>
            <a:pattFill prst="smConfetti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Rectangle 2">
            <a:extLst>
              <a:ext uri="{FF2B5EF4-FFF2-40B4-BE49-F238E27FC236}">
                <a16:creationId xmlns:a16="http://schemas.microsoft.com/office/drawing/2014/main" id="{DC621313-773C-482B-9E29-DF2E77EBB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06"/>
            <a:ext cx="12192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>
                <a:solidFill>
                  <a:srgbClr val="0066CC"/>
                </a:solidFill>
              </a:rPr>
              <a:t>Poruchy vhodné pro léčbu </a:t>
            </a:r>
            <a:r>
              <a:rPr lang="cs-CZ" altLang="en-US" sz="2800" b="1" dirty="0" err="1">
                <a:solidFill>
                  <a:srgbClr val="0066CC"/>
                </a:solidFill>
              </a:rPr>
              <a:t>kardioneuroablací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33047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CD938286-0642-434E-8965-F0D5FD82E923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20AFB569-ECF3-47D3-BC57-D7C189BFD236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 descr="Výřez obrazovky">
              <a:extLst>
                <a:ext uri="{FF2B5EF4-FFF2-40B4-BE49-F238E27FC236}">
                  <a16:creationId xmlns:a16="http://schemas.microsoft.com/office/drawing/2014/main" id="{6B9E7723-BA26-4B87-8F82-DA0945F8C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9" name="Line 3">
            <a:extLst>
              <a:ext uri="{FF2B5EF4-FFF2-40B4-BE49-F238E27FC236}">
                <a16:creationId xmlns:a16="http://schemas.microsoft.com/office/drawing/2014/main" id="{C15E5E0C-8539-496C-8399-3B849AD6C8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F93E58F-7C8B-49F1-9ABF-60EAD3A0E550}"/>
              </a:ext>
            </a:extLst>
          </p:cNvPr>
          <p:cNvSpPr/>
          <p:nvPr/>
        </p:nvSpPr>
        <p:spPr>
          <a:xfrm>
            <a:off x="598016" y="1139384"/>
            <a:ext cx="791802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 indent="-542925">
              <a:spcBef>
                <a:spcPts val="1200"/>
              </a:spcBef>
              <a:buClr>
                <a:srgbClr val="003399"/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2400" dirty="0"/>
              <a:t>Rekurentní </a:t>
            </a:r>
            <a:r>
              <a:rPr lang="cs-CZ" sz="2400" dirty="0" err="1"/>
              <a:t>neurokardiogenní</a:t>
            </a:r>
            <a:r>
              <a:rPr lang="cs-CZ" sz="2400" dirty="0"/>
              <a:t> / reflexní / </a:t>
            </a:r>
            <a:r>
              <a:rPr lang="cs-CZ" sz="2400" dirty="0" err="1"/>
              <a:t>vasovagální</a:t>
            </a:r>
            <a:r>
              <a:rPr lang="cs-CZ" sz="2400" dirty="0"/>
              <a:t> synkopy s dokumentovanou kardioinhibiční komponentou</a:t>
            </a:r>
          </a:p>
          <a:p>
            <a:pPr>
              <a:spcBef>
                <a:spcPts val="1200"/>
              </a:spcBef>
              <a:buClr>
                <a:srgbClr val="003399"/>
              </a:buClr>
              <a:buSzPct val="120000"/>
            </a:pPr>
            <a:r>
              <a:rPr lang="cs-CZ" sz="2400" dirty="0"/>
              <a:t>	</a:t>
            </a:r>
            <a:r>
              <a:rPr lang="cs-CZ" sz="2400" b="1" dirty="0"/>
              <a:t>nebo</a:t>
            </a:r>
          </a:p>
          <a:p>
            <a:pPr marL="542925" indent="-542925">
              <a:spcBef>
                <a:spcPts val="1200"/>
              </a:spcBef>
              <a:buClr>
                <a:srgbClr val="003399"/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2400" dirty="0"/>
              <a:t>Symptomatická sinusová bradykardie nebo epizodická AV blokáda (s předpokládanou funkční etiologií)</a:t>
            </a:r>
          </a:p>
          <a:p>
            <a:pPr>
              <a:spcBef>
                <a:spcPts val="1200"/>
              </a:spcBef>
              <a:buClr>
                <a:srgbClr val="003399"/>
              </a:buClr>
              <a:buSzPct val="120000"/>
            </a:pPr>
            <a:endParaRPr lang="cs-CZ" sz="2400" dirty="0"/>
          </a:p>
          <a:p>
            <a:pPr marL="542925" indent="-542925">
              <a:spcBef>
                <a:spcPts val="1200"/>
              </a:spcBef>
              <a:buClr>
                <a:srgbClr val="003399"/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2400" dirty="0" err="1"/>
              <a:t>Rezisten</a:t>
            </a:r>
            <a:r>
              <a:rPr lang="en-GB" sz="2400" dirty="0" err="1"/>
              <a:t>ce</a:t>
            </a:r>
            <a:r>
              <a:rPr lang="cs-CZ" sz="2400" dirty="0"/>
              <a:t> na běžnou konzervativní léčbu</a:t>
            </a:r>
            <a:endParaRPr lang="en-GB" sz="2400" dirty="0"/>
          </a:p>
          <a:p>
            <a:pPr marL="542925" indent="-542925">
              <a:spcBef>
                <a:spcPts val="1200"/>
              </a:spcBef>
              <a:buClr>
                <a:srgbClr val="003399"/>
              </a:buClr>
              <a:buSzPct val="120000"/>
              <a:buFont typeface="Wingdings" panose="05000000000000000000" pitchFamily="2" charset="2"/>
              <a:buChar char="Ø"/>
            </a:pPr>
            <a:endParaRPr lang="cs-CZ" sz="2400" dirty="0"/>
          </a:p>
          <a:p>
            <a:pPr marL="542925" indent="-542925">
              <a:spcBef>
                <a:spcPts val="1200"/>
              </a:spcBef>
              <a:buClr>
                <a:srgbClr val="003399"/>
              </a:buClr>
              <a:buSzPct val="120000"/>
              <a:buFont typeface="Wingdings" panose="05000000000000000000" pitchFamily="2" charset="2"/>
              <a:buChar char="Ø"/>
            </a:pPr>
            <a:r>
              <a:rPr lang="en-GB" sz="2400" dirty="0" err="1"/>
              <a:t>Fy</a:t>
            </a:r>
            <a:r>
              <a:rPr lang="cs-CZ" sz="2400" dirty="0"/>
              <a:t>z</a:t>
            </a:r>
            <a:r>
              <a:rPr lang="en-GB" sz="2400" dirty="0" err="1"/>
              <a:t>iologick</a:t>
            </a:r>
            <a:r>
              <a:rPr lang="cs-CZ" sz="2400" dirty="0"/>
              <a:t>ý</a:t>
            </a:r>
            <a:r>
              <a:rPr lang="en-GB" sz="2400" dirty="0"/>
              <a:t> </a:t>
            </a:r>
            <a:r>
              <a:rPr lang="cs-CZ" sz="2400" dirty="0"/>
              <a:t>výsledek </a:t>
            </a:r>
            <a:r>
              <a:rPr lang="en-GB" sz="2400" dirty="0" err="1"/>
              <a:t>atropinov</a:t>
            </a:r>
            <a:r>
              <a:rPr lang="cs-CZ" sz="2400" dirty="0" err="1"/>
              <a:t>ého</a:t>
            </a:r>
            <a:r>
              <a:rPr lang="en-GB" sz="2400" dirty="0"/>
              <a:t> test</a:t>
            </a:r>
            <a:r>
              <a:rPr lang="cs-CZ" sz="2400" dirty="0"/>
              <a:t>u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98EB5B6-B348-4BAE-AFCB-DB7C8B5378B6}"/>
              </a:ext>
            </a:extLst>
          </p:cNvPr>
          <p:cNvSpPr txBox="1"/>
          <p:nvPr/>
        </p:nvSpPr>
        <p:spPr>
          <a:xfrm>
            <a:off x="6781445" y="4808847"/>
            <a:ext cx="455915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Atropin 2 mg </a:t>
            </a:r>
            <a:r>
              <a:rPr lang="cs-CZ" sz="2000" dirty="0" err="1"/>
              <a:t>i.v</a:t>
            </a:r>
            <a:r>
              <a:rPr lang="cs-CZ" sz="2000" dirty="0"/>
              <a:t>.</a:t>
            </a:r>
          </a:p>
          <a:p>
            <a:r>
              <a:rPr lang="cs-CZ" sz="2000" dirty="0"/>
              <a:t>Akcelerace  SR </a:t>
            </a:r>
            <a:r>
              <a:rPr lang="en-GB" sz="2000" dirty="0"/>
              <a:t>&gt; 90/min</a:t>
            </a:r>
            <a:r>
              <a:rPr lang="cs-CZ" sz="2000" dirty="0"/>
              <a:t> (event. </a:t>
            </a:r>
            <a:r>
              <a:rPr lang="en-GB" sz="2000" dirty="0"/>
              <a:t>&gt; </a:t>
            </a:r>
            <a:r>
              <a:rPr lang="cs-CZ" sz="2000" dirty="0"/>
              <a:t>+</a:t>
            </a:r>
            <a:r>
              <a:rPr lang="en-GB" sz="2000" dirty="0"/>
              <a:t>25</a:t>
            </a:r>
            <a:r>
              <a:rPr lang="cs-CZ" sz="2000" dirty="0"/>
              <a:t>%)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2A09820-9933-4ABE-908C-DE6B46F00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2906"/>
            <a:ext cx="8210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 err="1">
                <a:solidFill>
                  <a:srgbClr val="0066CC"/>
                </a:solidFill>
              </a:rPr>
              <a:t>Kardioneuroablace</a:t>
            </a:r>
            <a:r>
              <a:rPr lang="cs-CZ" altLang="en-US" sz="2800" b="1" dirty="0">
                <a:solidFill>
                  <a:srgbClr val="0066CC"/>
                </a:solidFill>
              </a:rPr>
              <a:t> – indikační kritéria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1487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EBE27F1B-F3AF-4274-9275-F05229892573}"/>
              </a:ext>
            </a:extLst>
          </p:cNvPr>
          <p:cNvGrpSpPr/>
          <p:nvPr/>
        </p:nvGrpSpPr>
        <p:grpSpPr>
          <a:xfrm>
            <a:off x="2048828" y="1060719"/>
            <a:ext cx="7380312" cy="5190332"/>
            <a:chOff x="0" y="917368"/>
            <a:chExt cx="9144000" cy="5190332"/>
          </a:xfrm>
        </p:grpSpPr>
        <p:sp>
          <p:nvSpPr>
            <p:cNvPr id="4" name="TextovéPole 3"/>
            <p:cNvSpPr txBox="1"/>
            <p:nvPr/>
          </p:nvSpPr>
          <p:spPr>
            <a:xfrm>
              <a:off x="0" y="917368"/>
              <a:ext cx="9144000" cy="5190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 algn="ctr">
                <a:lnSpc>
                  <a:spcPct val="200000"/>
                </a:lnSpc>
                <a:spcBef>
                  <a:spcPts val="2400"/>
                </a:spcBef>
              </a:pPr>
              <a:r>
                <a:rPr lang="cs-CZ" sz="2400" b="1" dirty="0" err="1"/>
                <a:t>Endocardial</a:t>
              </a:r>
              <a:r>
                <a:rPr lang="cs-CZ" sz="2400" b="1" dirty="0"/>
                <a:t> h</a:t>
              </a:r>
              <a:r>
                <a:rPr lang="en-US" sz="2400" b="1" dirty="0" err="1"/>
                <a:t>igh</a:t>
              </a:r>
              <a:r>
                <a:rPr lang="en-US" sz="2400" b="1" dirty="0"/>
                <a:t>-</a:t>
              </a:r>
              <a:r>
                <a:rPr lang="cs-CZ" sz="2400" b="1" dirty="0"/>
                <a:t>f</a:t>
              </a:r>
              <a:r>
                <a:rPr lang="en-US" sz="2400" b="1" dirty="0" err="1"/>
                <a:t>requency</a:t>
              </a:r>
              <a:r>
                <a:rPr lang="en-US" sz="2400" b="1" dirty="0"/>
                <a:t> </a:t>
              </a:r>
              <a:r>
                <a:rPr lang="cs-CZ" sz="2400" b="1" dirty="0" err="1"/>
                <a:t>stimulation</a:t>
              </a:r>
              <a:r>
                <a:rPr lang="en-US" sz="2400" b="1" dirty="0"/>
                <a:t> </a:t>
              </a:r>
            </a:p>
            <a:p>
              <a:pPr marL="180975" indent="-180975" algn="ctr">
                <a:lnSpc>
                  <a:spcPct val="200000"/>
                </a:lnSpc>
                <a:spcBef>
                  <a:spcPts val="2400"/>
                </a:spcBef>
              </a:pPr>
              <a:r>
                <a:rPr lang="cs-CZ" sz="2400" b="1" dirty="0" err="1"/>
                <a:t>Assessment</a:t>
              </a:r>
              <a:r>
                <a:rPr lang="cs-CZ" sz="2400" b="1" dirty="0"/>
                <a:t> </a:t>
              </a:r>
              <a:r>
                <a:rPr lang="cs-CZ" sz="2400" b="1" dirty="0" err="1"/>
                <a:t>of</a:t>
              </a:r>
              <a:r>
                <a:rPr lang="cs-CZ" sz="2400" b="1" dirty="0"/>
                <a:t> </a:t>
              </a:r>
              <a:r>
                <a:rPr lang="cs-CZ" sz="2400" b="1" dirty="0" err="1"/>
                <a:t>endocardial</a:t>
              </a:r>
              <a:r>
                <a:rPr lang="cs-CZ" sz="2400" b="1" dirty="0"/>
                <a:t> </a:t>
              </a:r>
              <a:r>
                <a:rPr lang="cs-CZ" sz="2400" b="1" dirty="0" err="1"/>
                <a:t>electrograms</a:t>
              </a:r>
              <a:endParaRPr lang="cs-CZ" sz="2400" b="1" dirty="0"/>
            </a:p>
            <a:p>
              <a:pPr marL="180975" indent="-180975" algn="ctr"/>
              <a:r>
                <a:rPr lang="cs-CZ" b="1" dirty="0"/>
                <a:t>(</a:t>
              </a:r>
              <a:r>
                <a:rPr lang="cs-CZ" b="1" dirty="0" err="1"/>
                <a:t>spectral</a:t>
              </a:r>
              <a:r>
                <a:rPr lang="cs-CZ" b="1" dirty="0"/>
                <a:t> </a:t>
              </a:r>
              <a:r>
                <a:rPr lang="cs-CZ" b="1" dirty="0" err="1"/>
                <a:t>mapping</a:t>
              </a:r>
              <a:r>
                <a:rPr lang="cs-CZ" b="1" dirty="0"/>
                <a:t> </a:t>
              </a:r>
              <a:r>
                <a:rPr lang="cs-CZ" b="1" dirty="0" err="1"/>
                <a:t>or</a:t>
              </a:r>
              <a:r>
                <a:rPr lang="cs-CZ" b="1" dirty="0"/>
                <a:t> </a:t>
              </a:r>
              <a:r>
                <a:rPr lang="cs-CZ" b="1" dirty="0" err="1"/>
                <a:t>high-pass</a:t>
              </a:r>
              <a:r>
                <a:rPr lang="cs-CZ" b="1" dirty="0"/>
                <a:t> </a:t>
              </a:r>
              <a:r>
                <a:rPr lang="cs-CZ" b="1" dirty="0" err="1"/>
                <a:t>filtering</a:t>
              </a:r>
              <a:r>
                <a:rPr lang="cs-CZ" b="1" dirty="0"/>
                <a:t>)</a:t>
              </a:r>
              <a:r>
                <a:rPr lang="en-US" b="1" dirty="0"/>
                <a:t> </a:t>
              </a:r>
              <a:endParaRPr lang="cs-CZ" b="1" dirty="0"/>
            </a:p>
            <a:p>
              <a:pPr marL="180975" indent="-180975" algn="ctr">
                <a:lnSpc>
                  <a:spcPct val="200000"/>
                </a:lnSpc>
                <a:spcBef>
                  <a:spcPts val="2400"/>
                </a:spcBef>
              </a:pPr>
              <a:r>
                <a:rPr lang="en-US" sz="2400" b="1" dirty="0"/>
                <a:t>MIBG imaging (D-SPECT)</a:t>
              </a:r>
              <a:endParaRPr lang="cs-CZ" sz="2400" b="1" dirty="0"/>
            </a:p>
            <a:p>
              <a:pPr marL="180975" indent="-180975" algn="ctr">
                <a:lnSpc>
                  <a:spcPct val="200000"/>
                </a:lnSpc>
                <a:spcBef>
                  <a:spcPts val="2400"/>
                </a:spcBef>
              </a:pPr>
              <a:r>
                <a:rPr lang="en-US" sz="2400" b="1" dirty="0"/>
                <a:t>Empirical / anatomically-guided</a:t>
              </a:r>
              <a:r>
                <a:rPr lang="cs-CZ" sz="2400" b="1" dirty="0"/>
                <a:t> </a:t>
              </a:r>
              <a:r>
                <a:rPr lang="cs-CZ" sz="2400" b="1" dirty="0" err="1"/>
                <a:t>strategy</a:t>
              </a:r>
              <a:endParaRPr lang="en-US" sz="2400" b="1" dirty="0"/>
            </a:p>
            <a:p>
              <a:pPr marL="180975" indent="-180975" algn="ctr">
                <a:lnSpc>
                  <a:spcPct val="200000"/>
                </a:lnSpc>
                <a:spcBef>
                  <a:spcPts val="2400"/>
                </a:spcBef>
              </a:pPr>
              <a:endParaRPr lang="en-US" sz="2400" b="1" dirty="0"/>
            </a:p>
          </p:txBody>
        </p:sp>
        <p:sp>
          <p:nvSpPr>
            <p:cNvPr id="5" name="Elipsa 4"/>
            <p:cNvSpPr/>
            <p:nvPr/>
          </p:nvSpPr>
          <p:spPr>
            <a:xfrm>
              <a:off x="426334" y="4339476"/>
              <a:ext cx="8291332" cy="936104"/>
            </a:xfrm>
            <a:prstGeom prst="ellipse">
              <a:avLst/>
            </a:prstGeom>
            <a:solidFill>
              <a:srgbClr val="33CC33">
                <a:alpha val="20000"/>
              </a:srgbClr>
            </a:solidFill>
            <a:ln w="508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7" name="Přímá spojovací čára 6"/>
            <p:cNvCxnSpPr/>
            <p:nvPr/>
          </p:nvCxnSpPr>
          <p:spPr>
            <a:xfrm>
              <a:off x="2556549" y="1140223"/>
              <a:ext cx="3744416" cy="2736304"/>
            </a:xfrm>
            <a:prstGeom prst="line">
              <a:avLst/>
            </a:prstGeom>
            <a:ln w="101600">
              <a:solidFill>
                <a:srgbClr val="FF00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čára 9"/>
            <p:cNvCxnSpPr/>
            <p:nvPr/>
          </p:nvCxnSpPr>
          <p:spPr>
            <a:xfrm flipV="1">
              <a:off x="3104247" y="1108204"/>
              <a:ext cx="3672408" cy="2808312"/>
            </a:xfrm>
            <a:prstGeom prst="line">
              <a:avLst/>
            </a:prstGeom>
            <a:ln w="101600">
              <a:solidFill>
                <a:srgbClr val="FF00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6E29196-A703-4BC8-9B9C-DEBA0A3736CE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913E7ADF-1D9B-4BE5-8CAF-C1298240BD63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 descr="Výřez obrazovky">
              <a:extLst>
                <a:ext uri="{FF2B5EF4-FFF2-40B4-BE49-F238E27FC236}">
                  <a16:creationId xmlns:a16="http://schemas.microsoft.com/office/drawing/2014/main" id="{3A391FA8-48B0-41B3-B993-BFF6173D9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14" name="Line 3">
            <a:extLst>
              <a:ext uri="{FF2B5EF4-FFF2-40B4-BE49-F238E27FC236}">
                <a16:creationId xmlns:a16="http://schemas.microsoft.com/office/drawing/2014/main" id="{58AF9502-5A7A-4C91-B4A7-6023289526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4876CF9-C26C-49D5-A887-5CF6D8611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2906"/>
            <a:ext cx="8210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>
                <a:solidFill>
                  <a:srgbClr val="0066CC"/>
                </a:solidFill>
              </a:rPr>
              <a:t>Lokalizace gangliových plexů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5510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6B2DD02D-0B89-4E8A-B7C8-350210811C22}"/>
              </a:ext>
            </a:extLst>
          </p:cNvPr>
          <p:cNvGrpSpPr/>
          <p:nvPr/>
        </p:nvGrpSpPr>
        <p:grpSpPr>
          <a:xfrm>
            <a:off x="0" y="6313491"/>
            <a:ext cx="12192000" cy="665747"/>
            <a:chOff x="0" y="6192253"/>
            <a:chExt cx="12192000" cy="665747"/>
          </a:xfrm>
        </p:grpSpPr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22D72B1E-C4F9-4940-9701-C7FFAC04127F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9" name="Obrázek 18" descr="Výřez obrazovky">
              <a:extLst>
                <a:ext uri="{FF2B5EF4-FFF2-40B4-BE49-F238E27FC236}">
                  <a16:creationId xmlns:a16="http://schemas.microsoft.com/office/drawing/2014/main" id="{29FBFB39-D78A-4931-9733-D7E475F4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6" name="Obdélník 5">
            <a:extLst>
              <a:ext uri="{FF2B5EF4-FFF2-40B4-BE49-F238E27FC236}">
                <a16:creationId xmlns:a16="http://schemas.microsoft.com/office/drawing/2014/main" id="{B61C437E-710E-4BF6-AF05-16AE25AD51BF}"/>
              </a:ext>
            </a:extLst>
          </p:cNvPr>
          <p:cNvSpPr/>
          <p:nvPr/>
        </p:nvSpPr>
        <p:spPr>
          <a:xfrm>
            <a:off x="622463" y="6446309"/>
            <a:ext cx="48734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/>
              <a:t>Pachon</a:t>
            </a:r>
            <a:r>
              <a:rPr lang="cs-CZ" sz="1600" b="1" dirty="0"/>
              <a:t> JC et al. JACC-EP 2015</a:t>
            </a:r>
            <a:r>
              <a:rPr lang="pt-BR" sz="1600" b="1" dirty="0"/>
              <a:t>;5:</a:t>
            </a:r>
            <a:r>
              <a:rPr lang="cs-CZ" sz="1600" b="1" dirty="0"/>
              <a:t>451-60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B8AE2F-BC5E-40B3-82CF-61086663DE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0" r="1"/>
          <a:stretch/>
        </p:blipFill>
        <p:spPr>
          <a:xfrm>
            <a:off x="7460754" y="683480"/>
            <a:ext cx="4434116" cy="324285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2863FC1-6994-40DC-80DF-FB672455E9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t="14399" r="12266" b="14267"/>
          <a:stretch/>
        </p:blipFill>
        <p:spPr>
          <a:xfrm>
            <a:off x="228472" y="762901"/>
            <a:ext cx="4329856" cy="4099952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D06C4D0E-5F7B-453F-B5C1-557882324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20408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2800" b="1" dirty="0">
                <a:solidFill>
                  <a:srgbClr val="0066CC"/>
                </a:solidFill>
              </a:rPr>
              <a:t>Extrakardiální stimulace n. vagus (bilaterální)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  <p:sp>
        <p:nvSpPr>
          <p:cNvPr id="16" name="Line 3">
            <a:extLst>
              <a:ext uri="{FF2B5EF4-FFF2-40B4-BE49-F238E27FC236}">
                <a16:creationId xmlns:a16="http://schemas.microsoft.com/office/drawing/2014/main" id="{BBFA76FA-86DE-45CC-8639-C6C7573685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Obrázek 1" descr="Obsah obrázku visící, kuchyně, bílá&#10;&#10;Popis byl vytvořen automaticky">
            <a:extLst>
              <a:ext uri="{FF2B5EF4-FFF2-40B4-BE49-F238E27FC236}">
                <a16:creationId xmlns:a16="http://schemas.microsoft.com/office/drawing/2014/main" id="{24521D12-2676-4CAB-967E-BE02FE615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2" y="762901"/>
            <a:ext cx="4329856" cy="4329856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7BB69306-9572-4463-8DA3-99DAF49CB5E5}"/>
              </a:ext>
            </a:extLst>
          </p:cNvPr>
          <p:cNvGrpSpPr>
            <a:grpSpLocks noChangeAspect="1"/>
          </p:cNvGrpSpPr>
          <p:nvPr/>
        </p:nvGrpSpPr>
        <p:grpSpPr>
          <a:xfrm>
            <a:off x="4843902" y="2834711"/>
            <a:ext cx="5679336" cy="3467100"/>
            <a:chOff x="223863" y="1268760"/>
            <a:chExt cx="8696274" cy="5308868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813B7275-999B-49BC-B75E-E2C0202FB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1151" r="1963" b="9050"/>
            <a:stretch/>
          </p:blipFill>
          <p:spPr>
            <a:xfrm>
              <a:off x="223863" y="1268760"/>
              <a:ext cx="8696274" cy="5308868"/>
            </a:xfrm>
            <a:prstGeom prst="rect">
              <a:avLst/>
            </a:prstGeom>
          </p:spPr>
        </p:pic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16728E7E-6C43-47CC-897E-046C94439D57}"/>
                </a:ext>
              </a:extLst>
            </p:cNvPr>
            <p:cNvCxnSpPr>
              <a:cxnSpLocks/>
            </p:cNvCxnSpPr>
            <p:nvPr/>
          </p:nvCxnSpPr>
          <p:spPr>
            <a:xfrm>
              <a:off x="3347864" y="5301208"/>
              <a:ext cx="2448272" cy="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EA32496F-C617-4AC4-9A60-1572A5F88CA5}"/>
                </a:ext>
              </a:extLst>
            </p:cNvPr>
            <p:cNvSpPr txBox="1"/>
            <p:nvPr/>
          </p:nvSpPr>
          <p:spPr>
            <a:xfrm>
              <a:off x="3529744" y="4728892"/>
              <a:ext cx="2266393" cy="566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FF0000"/>
                  </a:solidFill>
                </a:rPr>
                <a:t>Stimulace</a:t>
              </a:r>
            </a:p>
          </p:txBody>
        </p:sp>
      </p:grpSp>
      <p:sp>
        <p:nvSpPr>
          <p:cNvPr id="20" name="Obdélník 19">
            <a:extLst>
              <a:ext uri="{FF2B5EF4-FFF2-40B4-BE49-F238E27FC236}">
                <a16:creationId xmlns:a16="http://schemas.microsoft.com/office/drawing/2014/main" id="{268FB0C3-64A3-45D4-B3D8-8B3CE19516B2}"/>
              </a:ext>
            </a:extLst>
          </p:cNvPr>
          <p:cNvSpPr/>
          <p:nvPr/>
        </p:nvSpPr>
        <p:spPr>
          <a:xfrm>
            <a:off x="4843902" y="762901"/>
            <a:ext cx="2471298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dirty="0"/>
              <a:t>PARAMETRY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50 Hz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1 V/kg (</a:t>
            </a:r>
            <a:r>
              <a:rPr lang="en-GB" sz="2400" dirty="0"/>
              <a:t>&lt;</a:t>
            </a:r>
            <a:r>
              <a:rPr lang="cs-CZ" sz="2400" dirty="0"/>
              <a:t>70 V</a:t>
            </a:r>
            <a:r>
              <a:rPr lang="en-GB" sz="2400" dirty="0"/>
              <a:t>)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0.05 </a:t>
            </a:r>
            <a:r>
              <a:rPr lang="cs-CZ" sz="2400" dirty="0" err="1"/>
              <a:t>ms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5 sec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DD508C65-CB6F-4BAB-B9F1-04C8ADB43700}"/>
              </a:ext>
            </a:extLst>
          </p:cNvPr>
          <p:cNvSpPr/>
          <p:nvPr/>
        </p:nvSpPr>
        <p:spPr>
          <a:xfrm>
            <a:off x="515742" y="5476813"/>
            <a:ext cx="295652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cs-CZ" sz="2400" b="1" dirty="0"/>
              <a:t>Celková anestezie !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2540015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1C5DBDDA-935F-43A2-AD44-F12F66CD3964}"/>
              </a:ext>
            </a:extLst>
          </p:cNvPr>
          <p:cNvGrpSpPr>
            <a:grpSpLocks noChangeAspect="1"/>
          </p:cNvGrpSpPr>
          <p:nvPr/>
        </p:nvGrpSpPr>
        <p:grpSpPr>
          <a:xfrm>
            <a:off x="520699" y="1226819"/>
            <a:ext cx="11025293" cy="4681855"/>
            <a:chOff x="990600" y="2021304"/>
            <a:chExt cx="7253290" cy="308008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66295817-BEF7-43CD-9780-6ECF534F9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999" r="19467"/>
            <a:stretch/>
          </p:blipFill>
          <p:spPr>
            <a:xfrm>
              <a:off x="2957513" y="2021305"/>
              <a:ext cx="2181226" cy="3080085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6E9607CA-2891-4960-B9E9-DF5A3AC1F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35" r="23522"/>
            <a:stretch/>
          </p:blipFill>
          <p:spPr>
            <a:xfrm>
              <a:off x="990600" y="2021305"/>
              <a:ext cx="1809750" cy="3080085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85159B69-2FB2-45F8-B815-2FC8602FE1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37" r="4943"/>
            <a:stretch/>
          </p:blipFill>
          <p:spPr>
            <a:xfrm>
              <a:off x="5295902" y="2021304"/>
              <a:ext cx="2947988" cy="3080085"/>
            </a:xfrm>
            <a:prstGeom prst="rect">
              <a:avLst/>
            </a:prstGeom>
          </p:spPr>
        </p:pic>
      </p:grpSp>
      <p:sp>
        <p:nvSpPr>
          <p:cNvPr id="6" name="Line 3">
            <a:extLst>
              <a:ext uri="{FF2B5EF4-FFF2-40B4-BE49-F238E27FC236}">
                <a16:creationId xmlns:a16="http://schemas.microsoft.com/office/drawing/2014/main" id="{49B1F1AF-F4F8-476A-9DF3-4BE082AF1E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2A44DBE4-C9BF-4A92-BDEF-F7A0D6A7F643}"/>
              </a:ext>
            </a:extLst>
          </p:cNvPr>
          <p:cNvGrpSpPr/>
          <p:nvPr/>
        </p:nvGrpSpPr>
        <p:grpSpPr>
          <a:xfrm>
            <a:off x="0" y="6192253"/>
            <a:ext cx="12192000" cy="665747"/>
            <a:chOff x="0" y="6192253"/>
            <a:chExt cx="12192000" cy="665747"/>
          </a:xfrm>
        </p:grpSpPr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48C13C22-493F-442A-B074-C9B0CFBC30D5}"/>
                </a:ext>
              </a:extLst>
            </p:cNvPr>
            <p:cNvSpPr/>
            <p:nvPr/>
          </p:nvSpPr>
          <p:spPr>
            <a:xfrm>
              <a:off x="0" y="6192253"/>
              <a:ext cx="12192000" cy="665747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Obrázek 13" descr="Výřez obrazovky">
              <a:extLst>
                <a:ext uri="{FF2B5EF4-FFF2-40B4-BE49-F238E27FC236}">
                  <a16:creationId xmlns:a16="http://schemas.microsoft.com/office/drawing/2014/main" id="{A1996B0F-3550-4219-A2CB-8D58C2870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228" y="6229952"/>
              <a:ext cx="4319895" cy="614533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21" name="Rectangle 2">
            <a:extLst>
              <a:ext uri="{FF2B5EF4-FFF2-40B4-BE49-F238E27FC236}">
                <a16:creationId xmlns:a16="http://schemas.microsoft.com/office/drawing/2014/main" id="{35199A23-63C0-4C22-9DFA-268E7476F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1857"/>
            <a:ext cx="1216312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altLang="en-US" sz="2800" b="1" dirty="0">
                <a:solidFill>
                  <a:srgbClr val="0066CC"/>
                </a:solidFill>
              </a:rPr>
              <a:t>SA nodal denervation: </a:t>
            </a:r>
            <a:r>
              <a:rPr lang="cs-CZ" altLang="en-US" sz="2800" b="1" dirty="0">
                <a:solidFill>
                  <a:srgbClr val="0066CC"/>
                </a:solidFill>
              </a:rPr>
              <a:t>bia</a:t>
            </a:r>
            <a:r>
              <a:rPr lang="en-GB" altLang="en-US" sz="2800" b="1" dirty="0">
                <a:solidFill>
                  <a:srgbClr val="0066CC"/>
                </a:solidFill>
              </a:rPr>
              <a:t>trial approach</a:t>
            </a:r>
            <a:endParaRPr lang="cs-CZ" altLang="en-US" sz="3200" b="1" dirty="0">
              <a:solidFill>
                <a:srgbClr val="0066CC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7603238-B91A-4AE3-87C0-7D2289B35AFB}"/>
              </a:ext>
            </a:extLst>
          </p:cNvPr>
          <p:cNvSpPr txBox="1"/>
          <p:nvPr/>
        </p:nvSpPr>
        <p:spPr>
          <a:xfrm>
            <a:off x="1976186" y="4765798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DCFF"/>
                </a:solidFill>
              </a:rPr>
              <a:t>I</a:t>
            </a:r>
            <a:r>
              <a:rPr lang="cs-CZ" b="1" dirty="0">
                <a:solidFill>
                  <a:srgbClr val="79DCFF"/>
                </a:solidFill>
              </a:rPr>
              <a:t>VC</a:t>
            </a:r>
            <a:endParaRPr lang="en-GB" b="1" dirty="0">
              <a:solidFill>
                <a:srgbClr val="79DCFF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BC26E880-018F-433F-98BF-E4E076E302C7}"/>
              </a:ext>
            </a:extLst>
          </p:cNvPr>
          <p:cNvSpPr txBox="1"/>
          <p:nvPr/>
        </p:nvSpPr>
        <p:spPr>
          <a:xfrm>
            <a:off x="1976186" y="1405203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87F7FD"/>
                </a:solidFill>
              </a:rPr>
              <a:t>SVC</a:t>
            </a:r>
            <a:endParaRPr lang="en-GB" sz="2000" b="1" dirty="0">
              <a:solidFill>
                <a:srgbClr val="87F7FD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C9A3D2F-83A3-43B8-BF64-F94B4BEEB3D5}"/>
              </a:ext>
            </a:extLst>
          </p:cNvPr>
          <p:cNvSpPr txBox="1"/>
          <p:nvPr/>
        </p:nvSpPr>
        <p:spPr>
          <a:xfrm>
            <a:off x="333525" y="3244334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FF00"/>
                </a:solidFill>
              </a:rPr>
              <a:t>His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6E666B7-2E19-4FF7-ADB8-39236E06170B}"/>
              </a:ext>
            </a:extLst>
          </p:cNvPr>
          <p:cNvSpPr txBox="1"/>
          <p:nvPr/>
        </p:nvSpPr>
        <p:spPr>
          <a:xfrm>
            <a:off x="2632798" y="2379315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5FB2F"/>
                </a:solidFill>
              </a:rPr>
              <a:t>P</a:t>
            </a:r>
            <a:r>
              <a:rPr lang="cs-CZ" b="1" dirty="0">
                <a:solidFill>
                  <a:srgbClr val="25FB2F"/>
                </a:solidFill>
              </a:rPr>
              <a:t>N</a:t>
            </a:r>
            <a:endParaRPr lang="en-GB" b="1" dirty="0">
              <a:solidFill>
                <a:srgbClr val="25FB2F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2D5CE254-B465-47BA-B413-8820A3597583}"/>
              </a:ext>
            </a:extLst>
          </p:cNvPr>
          <p:cNvSpPr txBox="1"/>
          <p:nvPr/>
        </p:nvSpPr>
        <p:spPr>
          <a:xfrm>
            <a:off x="370411" y="4810627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9900"/>
                </a:solidFill>
              </a:rPr>
              <a:t>TA</a:t>
            </a:r>
            <a:endParaRPr lang="en-GB" b="1" dirty="0">
              <a:solidFill>
                <a:srgbClr val="009900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DFF7A263-B211-41ED-91DC-805D9765608C}"/>
              </a:ext>
            </a:extLst>
          </p:cNvPr>
          <p:cNvSpPr txBox="1"/>
          <p:nvPr/>
        </p:nvSpPr>
        <p:spPr>
          <a:xfrm>
            <a:off x="2175751" y="3501680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SAN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650833C3-04F5-46EF-9B37-BB039240D822}"/>
              </a:ext>
            </a:extLst>
          </p:cNvPr>
          <p:cNvSpPr txBox="1"/>
          <p:nvPr/>
        </p:nvSpPr>
        <p:spPr>
          <a:xfrm>
            <a:off x="9598079" y="4755260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SAN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1BFB552-0487-4711-A00D-AF1361682EDF}"/>
              </a:ext>
            </a:extLst>
          </p:cNvPr>
          <p:cNvSpPr txBox="1"/>
          <p:nvPr/>
        </p:nvSpPr>
        <p:spPr>
          <a:xfrm>
            <a:off x="9600190" y="4047156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5FB2F"/>
                </a:solidFill>
              </a:rPr>
              <a:t>P</a:t>
            </a:r>
            <a:r>
              <a:rPr lang="cs-CZ" b="1" dirty="0">
                <a:solidFill>
                  <a:srgbClr val="25FB2F"/>
                </a:solidFill>
              </a:rPr>
              <a:t>N</a:t>
            </a:r>
            <a:endParaRPr lang="en-GB" b="1" dirty="0">
              <a:solidFill>
                <a:srgbClr val="25FB2F"/>
              </a:solidFill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22EEFC10-831B-42CD-AADC-57A5569D2226}"/>
              </a:ext>
            </a:extLst>
          </p:cNvPr>
          <p:cNvSpPr txBox="1"/>
          <p:nvPr/>
        </p:nvSpPr>
        <p:spPr>
          <a:xfrm>
            <a:off x="1331811" y="3629049"/>
            <a:ext cx="81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RA</a:t>
            </a:r>
            <a:endParaRPr lang="en-GB" sz="3200" b="1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08B89000-7ED6-461E-BB9D-6F106BC7E2AC}"/>
              </a:ext>
            </a:extLst>
          </p:cNvPr>
          <p:cNvSpPr txBox="1"/>
          <p:nvPr/>
        </p:nvSpPr>
        <p:spPr>
          <a:xfrm>
            <a:off x="4937056" y="3306135"/>
            <a:ext cx="81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LA</a:t>
            </a:r>
            <a:endParaRPr lang="en-GB" sz="3200" b="1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7B57D40F-885F-44E4-AB7D-EF34FDF71A27}"/>
              </a:ext>
            </a:extLst>
          </p:cNvPr>
          <p:cNvSpPr txBox="1"/>
          <p:nvPr/>
        </p:nvSpPr>
        <p:spPr>
          <a:xfrm>
            <a:off x="10167995" y="3725893"/>
            <a:ext cx="81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RA</a:t>
            </a:r>
            <a:endParaRPr lang="en-GB" sz="3200" b="1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EBDDE7B-4711-45CC-B160-FA870C114448}"/>
              </a:ext>
            </a:extLst>
          </p:cNvPr>
          <p:cNvSpPr txBox="1"/>
          <p:nvPr/>
        </p:nvSpPr>
        <p:spPr>
          <a:xfrm>
            <a:off x="7877005" y="2604642"/>
            <a:ext cx="81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LA</a:t>
            </a:r>
            <a:endParaRPr lang="en-GB" sz="3200" b="1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705F5C0C-76D0-4BB5-821B-2FB3EFADD978}"/>
              </a:ext>
            </a:extLst>
          </p:cNvPr>
          <p:cNvSpPr txBox="1"/>
          <p:nvPr/>
        </p:nvSpPr>
        <p:spPr>
          <a:xfrm>
            <a:off x="5793572" y="3902826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2060"/>
                </a:solidFill>
              </a:rPr>
              <a:t>MA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B65F63F7-7946-4323-B366-22E87C288D58}"/>
              </a:ext>
            </a:extLst>
          </p:cNvPr>
          <p:cNvSpPr txBox="1"/>
          <p:nvPr/>
        </p:nvSpPr>
        <p:spPr>
          <a:xfrm>
            <a:off x="4657962" y="4047156"/>
            <a:ext cx="642543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cs-CZ" sz="1600" b="1" dirty="0"/>
              <a:t>TS hole</a:t>
            </a:r>
            <a:endParaRPr lang="en-GB" sz="1600" b="1" dirty="0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96541B12-B95D-4223-9D22-01A169881818}"/>
              </a:ext>
            </a:extLst>
          </p:cNvPr>
          <p:cNvSpPr txBox="1"/>
          <p:nvPr/>
        </p:nvSpPr>
        <p:spPr>
          <a:xfrm>
            <a:off x="8325279" y="5446515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DCFF"/>
                </a:solidFill>
              </a:rPr>
              <a:t>I</a:t>
            </a:r>
            <a:r>
              <a:rPr lang="cs-CZ" b="1" dirty="0">
                <a:solidFill>
                  <a:srgbClr val="79DCFF"/>
                </a:solidFill>
              </a:rPr>
              <a:t>VC</a:t>
            </a:r>
            <a:endParaRPr lang="en-GB" b="1" dirty="0">
              <a:solidFill>
                <a:srgbClr val="79DCFF"/>
              </a:solidFill>
            </a:endParaRP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ADADBF09-5C5B-4951-8488-97B26DF82619}"/>
              </a:ext>
            </a:extLst>
          </p:cNvPr>
          <p:cNvSpPr txBox="1"/>
          <p:nvPr/>
        </p:nvSpPr>
        <p:spPr>
          <a:xfrm>
            <a:off x="9436494" y="2735462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87F7FD"/>
                </a:solidFill>
              </a:rPr>
              <a:t>SVC</a:t>
            </a:r>
            <a:endParaRPr lang="en-GB" sz="2000" b="1" dirty="0">
              <a:solidFill>
                <a:srgbClr val="87F7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3319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2651</TotalTime>
  <Words>991</Words>
  <Application>Microsoft Office PowerPoint</Application>
  <PresentationFormat>Širokoúhlá obrazovka</PresentationFormat>
  <Paragraphs>291</Paragraphs>
  <Slides>24</Slides>
  <Notes>3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Wingdings</vt:lpstr>
      <vt:lpstr>Motiv Office</vt:lpstr>
      <vt:lpstr>1_Motiv Office</vt:lpstr>
      <vt:lpstr>2_Motiv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Institut klinické a experimentální medicíny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doc. MUDr. Dan Wichterle, Ph.D.</dc:creator>
  <cp:lastModifiedBy>Dan Wichterle</cp:lastModifiedBy>
  <cp:revision>147</cp:revision>
  <dcterms:created xsi:type="dcterms:W3CDTF">2019-11-07T07:56:26Z</dcterms:created>
  <dcterms:modified xsi:type="dcterms:W3CDTF">2021-11-07T08:16:24Z</dcterms:modified>
</cp:coreProperties>
</file>