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40" r:id="rId3"/>
    <p:sldId id="334" r:id="rId4"/>
    <p:sldId id="313" r:id="rId5"/>
    <p:sldId id="338" r:id="rId6"/>
    <p:sldId id="319" r:id="rId7"/>
    <p:sldId id="301" r:id="rId8"/>
    <p:sldId id="263" r:id="rId9"/>
    <p:sldId id="259" r:id="rId10"/>
    <p:sldId id="339" r:id="rId11"/>
    <p:sldId id="323" r:id="rId12"/>
    <p:sldId id="337" r:id="rId13"/>
    <p:sldId id="336" r:id="rId14"/>
    <p:sldId id="335" r:id="rId15"/>
    <p:sldId id="328" r:id="rId16"/>
    <p:sldId id="32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F9BF"/>
    <a:srgbClr val="8E0000"/>
    <a:srgbClr val="7030A0"/>
    <a:srgbClr val="339933"/>
    <a:srgbClr val="000000"/>
    <a:srgbClr val="FDF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List2!$B$2:$B$12</c:f>
              <c:numCache>
                <c:formatCode>General</c:formatCode>
                <c:ptCount val="11"/>
                <c:pt idx="0">
                  <c:v>71</c:v>
                </c:pt>
                <c:pt idx="1">
                  <c:v>92</c:v>
                </c:pt>
                <c:pt idx="2">
                  <c:v>54</c:v>
                </c:pt>
                <c:pt idx="3">
                  <c:v>107</c:v>
                </c:pt>
                <c:pt idx="4">
                  <c:v>51</c:v>
                </c:pt>
                <c:pt idx="5">
                  <c:v>70</c:v>
                </c:pt>
                <c:pt idx="6">
                  <c:v>43</c:v>
                </c:pt>
                <c:pt idx="7">
                  <c:v>40</c:v>
                </c:pt>
                <c:pt idx="8">
                  <c:v>72</c:v>
                </c:pt>
                <c:pt idx="9">
                  <c:v>95</c:v>
                </c:pt>
                <c:pt idx="10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3C-45D3-95FE-F3B5C63F67DB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List2!$C$2:$C$12</c:f>
              <c:numCache>
                <c:formatCode>General</c:formatCode>
                <c:ptCount val="11"/>
                <c:pt idx="0">
                  <c:v>376</c:v>
                </c:pt>
                <c:pt idx="1">
                  <c:v>438</c:v>
                </c:pt>
                <c:pt idx="2">
                  <c:v>335</c:v>
                </c:pt>
                <c:pt idx="3">
                  <c:v>397</c:v>
                </c:pt>
                <c:pt idx="4">
                  <c:v>197</c:v>
                </c:pt>
                <c:pt idx="5">
                  <c:v>250</c:v>
                </c:pt>
                <c:pt idx="6">
                  <c:v>158</c:v>
                </c:pt>
                <c:pt idx="7">
                  <c:v>167</c:v>
                </c:pt>
                <c:pt idx="8">
                  <c:v>266</c:v>
                </c:pt>
                <c:pt idx="9">
                  <c:v>394</c:v>
                </c:pt>
                <c:pt idx="10">
                  <c:v>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13C-45D3-95FE-F3B5C63F67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17967872"/>
        <c:axId val="117998336"/>
        <c:axId val="0"/>
      </c:bar3DChart>
      <c:catAx>
        <c:axId val="117967872"/>
        <c:scaling>
          <c:orientation val="minMax"/>
        </c:scaling>
        <c:delete val="0"/>
        <c:axPos val="l"/>
        <c:majorTickMark val="none"/>
        <c:minorTickMark val="none"/>
        <c:tickLblPos val="nextTo"/>
        <c:crossAx val="117998336"/>
        <c:crosses val="autoZero"/>
        <c:auto val="1"/>
        <c:lblAlgn val="ctr"/>
        <c:lblOffset val="100"/>
        <c:noMultiLvlLbl val="0"/>
      </c:catAx>
      <c:valAx>
        <c:axId val="117998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7967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68ADA8-0E06-4979-87CA-278B3452F8CF}" type="datetimeFigureOut">
              <a:rPr lang="cs-CZ" smtClean="0"/>
              <a:t>18.01.2019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2D817-C0BB-44FA-88F1-D486355101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422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2D817-C0BB-44FA-88F1-D4863551014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859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7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4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0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7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636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5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13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4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3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5">
              <a:lumMod val="20000"/>
              <a:lumOff val="80000"/>
            </a:schemeClr>
          </a:fgClr>
          <a:bgClr>
            <a:srgbClr val="FDF7E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07C9F-5359-9640-A6C2-EE6323071221}" type="datetimeFigureOut">
              <a:rPr lang="en-US" smtClean="0"/>
              <a:pPr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1485F-ED95-B846-85CE-FB3FD860FC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05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1933731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2130425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E8DA1BC-EFFB-49D7-9543-E572437FE985}"/>
              </a:ext>
            </a:extLst>
          </p:cNvPr>
          <p:cNvSpPr txBox="1"/>
          <p:nvPr/>
        </p:nvSpPr>
        <p:spPr>
          <a:xfrm>
            <a:off x="1995055" y="4239491"/>
            <a:ext cx="702368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Předseda: MUDr. Hana Skalická, CSc., FESC</a:t>
            </a:r>
          </a:p>
          <a:p>
            <a:r>
              <a:rPr lang="cs-CZ" dirty="0"/>
              <a:t>Místopředseda: MUDr. Pavel Svítil</a:t>
            </a:r>
          </a:p>
          <a:p>
            <a:r>
              <a:rPr lang="cs-CZ" dirty="0"/>
              <a:t>Členové výboru: </a:t>
            </a:r>
          </a:p>
          <a:p>
            <a:r>
              <a:rPr lang="cs-CZ" dirty="0"/>
              <a:t>MUDr. Lubomír Berka, CSc., Doc. MUDr. Vilém Danzig  PhD., </a:t>
            </a:r>
          </a:p>
          <a:p>
            <a:r>
              <a:rPr lang="cs-CZ" dirty="0"/>
              <a:t>MUDr. </a:t>
            </a:r>
            <a:r>
              <a:rPr lang="cs-CZ" dirty="0" err="1"/>
              <a:t>Zorjan</a:t>
            </a:r>
            <a:r>
              <a:rPr lang="cs-CZ" dirty="0"/>
              <a:t> </a:t>
            </a:r>
            <a:r>
              <a:rPr lang="cs-CZ" dirty="0" err="1"/>
              <a:t>Jojko</a:t>
            </a:r>
            <a:r>
              <a:rPr lang="cs-CZ" dirty="0"/>
              <a:t>, MUDr. Michaela </a:t>
            </a:r>
            <a:r>
              <a:rPr lang="cs-CZ" dirty="0" err="1"/>
              <a:t>Hoňková</a:t>
            </a:r>
            <a:r>
              <a:rPr lang="cs-CZ" dirty="0"/>
              <a:t>, MUDr. Radomír </a:t>
            </a:r>
            <a:r>
              <a:rPr lang="cs-CZ" dirty="0" err="1"/>
              <a:t>Jirmář</a:t>
            </a:r>
            <a:r>
              <a:rPr lang="cs-CZ" dirty="0"/>
              <a:t>, MUDr. Ivan Karel, MUDr. Milan Karlíček, MUDr. Jiří </a:t>
            </a:r>
            <a:r>
              <a:rPr lang="cs-CZ" dirty="0" err="1"/>
              <a:t>Leso</a:t>
            </a:r>
            <a:r>
              <a:rPr lang="cs-CZ" dirty="0"/>
              <a:t>, </a:t>
            </a:r>
          </a:p>
          <a:p>
            <a:r>
              <a:rPr lang="cs-CZ" dirty="0"/>
              <a:t>MUDr. Petr Lindovský, MUDr. Pavel Václavík </a:t>
            </a:r>
          </a:p>
          <a:p>
            <a:r>
              <a:rPr lang="cs-CZ" dirty="0"/>
              <a:t>  </a:t>
            </a:r>
          </a:p>
          <a:p>
            <a:r>
              <a:rPr lang="cs-CZ" dirty="0"/>
              <a:t>                             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2DBE2B6E-06F3-4A36-8650-95D2787D4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855" y="33186"/>
            <a:ext cx="2375005" cy="266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3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" y="53081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27510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100521C-F9A1-40AC-BA5B-2433696BC9DE}"/>
              </a:ext>
            </a:extLst>
          </p:cNvPr>
          <p:cNvSpPr txBox="1"/>
          <p:nvPr/>
        </p:nvSpPr>
        <p:spPr>
          <a:xfrm>
            <a:off x="2617940" y="3035094"/>
            <a:ext cx="5201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Otázka na specializaci:</a:t>
            </a:r>
          </a:p>
          <a:p>
            <a:r>
              <a:rPr lang="cs-CZ" dirty="0"/>
              <a:t>1. Jsem kardiolog pracující v kardiocentru </a:t>
            </a:r>
          </a:p>
          <a:p>
            <a:r>
              <a:rPr lang="cs-CZ" dirty="0"/>
              <a:t>2. Jsem kardiolog pracující v nemocnici</a:t>
            </a:r>
          </a:p>
          <a:p>
            <a:r>
              <a:rPr lang="cs-CZ" dirty="0"/>
              <a:t>3. Jsem kardiolog pracující NZZ, SZZ jako zaměstnanec</a:t>
            </a:r>
          </a:p>
          <a:p>
            <a:r>
              <a:rPr lang="cs-CZ" dirty="0"/>
              <a:t>4. Jsem kardiolog s vlastní praxí</a:t>
            </a:r>
          </a:p>
          <a:p>
            <a:endParaRPr lang="cs-CZ" dirty="0"/>
          </a:p>
          <a:p>
            <a:r>
              <a:rPr lang="cs-CZ" dirty="0"/>
              <a:t>5. Jsem internista</a:t>
            </a:r>
          </a:p>
          <a:p>
            <a:r>
              <a:rPr lang="cs-CZ" dirty="0"/>
              <a:t>6. Jsem praktický lékař</a:t>
            </a:r>
          </a:p>
          <a:p>
            <a:r>
              <a:rPr lang="cs-CZ" dirty="0"/>
              <a:t>7. Jiná odbornost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76485B7-3175-4B0C-B1A6-152D9DC6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3" y="2372577"/>
            <a:ext cx="2041732" cy="228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844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xmlns="" id="{96DF20CE-C1AE-47F3-A0D6-BC0AA7A5390C}"/>
              </a:ext>
            </a:extLst>
          </p:cNvPr>
          <p:cNvSpPr/>
          <p:nvPr/>
        </p:nvSpPr>
        <p:spPr>
          <a:xfrm>
            <a:off x="230470" y="4313382"/>
            <a:ext cx="2344710" cy="4454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3188" name="Obrázek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5" t="15588" r="10826" b="10588"/>
          <a:stretch>
            <a:fillRect/>
          </a:stretch>
        </p:blipFill>
        <p:spPr bwMode="auto">
          <a:xfrm>
            <a:off x="0" y="894920"/>
            <a:ext cx="4839855" cy="315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5961" y="254833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AMBULUJÍCÍ KARDIOLOGOVÉ (úvazky VZP)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0BCE97E-96AD-46C2-8CF9-F37DCC423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6436" y="901164"/>
            <a:ext cx="4851603" cy="3148227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A832F6FF-8BE5-4D14-BBF6-BCF1552043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64" t="6409" r="13350"/>
          <a:stretch/>
        </p:blipFill>
        <p:spPr bwMode="auto">
          <a:xfrm>
            <a:off x="4111650" y="3611268"/>
            <a:ext cx="1319620" cy="3147856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916F5114-7D04-4DFC-8A01-98E33DDA76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" t="12686" r="81331" b="7229"/>
          <a:stretch/>
        </p:blipFill>
        <p:spPr bwMode="auto">
          <a:xfrm>
            <a:off x="2678541" y="3816407"/>
            <a:ext cx="1329748" cy="269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546F2BCF-B780-4DA4-831C-12BA70137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483" y="5468254"/>
            <a:ext cx="1131444" cy="1267854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xmlns="" id="{7225559B-4E98-4871-A286-AF92103FE4EA}"/>
              </a:ext>
            </a:extLst>
          </p:cNvPr>
          <p:cNvSpPr/>
          <p:nvPr/>
        </p:nvSpPr>
        <p:spPr>
          <a:xfrm>
            <a:off x="230470" y="4389490"/>
            <a:ext cx="2365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samostatné ambulance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xmlns="" id="{85422898-1EBA-4C60-A3CB-C4AAFE6E8569}"/>
              </a:ext>
            </a:extLst>
          </p:cNvPr>
          <p:cNvSpPr/>
          <p:nvPr/>
        </p:nvSpPr>
        <p:spPr>
          <a:xfrm>
            <a:off x="6416420" y="4290353"/>
            <a:ext cx="2344710" cy="445440"/>
          </a:xfrm>
          <a:prstGeom prst="roundRect">
            <a:avLst/>
          </a:prstGeom>
          <a:solidFill>
            <a:srgbClr val="DBF9BF"/>
          </a:solidFill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xmlns="" id="{1F48B85E-3E42-453B-AC21-CF3BD5A57336}"/>
              </a:ext>
            </a:extLst>
          </p:cNvPr>
          <p:cNvSpPr/>
          <p:nvPr/>
        </p:nvSpPr>
        <p:spPr>
          <a:xfrm>
            <a:off x="6395867" y="4351436"/>
            <a:ext cx="2294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  ambulance nemocnic</a:t>
            </a:r>
          </a:p>
        </p:txBody>
      </p:sp>
    </p:spTree>
    <p:extLst>
      <p:ext uri="{BB962C8B-B14F-4D97-AF65-F5344CB8AC3E}">
        <p14:creationId xmlns:p14="http://schemas.microsoft.com/office/powerpoint/2010/main" val="3887172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" y="53081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27510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100521C-F9A1-40AC-BA5B-2433696BC9DE}"/>
              </a:ext>
            </a:extLst>
          </p:cNvPr>
          <p:cNvSpPr txBox="1"/>
          <p:nvPr/>
        </p:nvSpPr>
        <p:spPr>
          <a:xfrm>
            <a:off x="1970912" y="3068555"/>
            <a:ext cx="639647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Otázka </a:t>
            </a:r>
          </a:p>
          <a:p>
            <a:endParaRPr lang="cs-CZ" dirty="0"/>
          </a:p>
          <a:p>
            <a:r>
              <a:rPr lang="cs-CZ" dirty="0"/>
              <a:t>Jaká forma sdělování informací na úrovni ambulantních kardiologů je pro mne nejvhodnější</a:t>
            </a:r>
          </a:p>
          <a:p>
            <a:endParaRPr lang="cs-CZ" dirty="0"/>
          </a:p>
          <a:p>
            <a:r>
              <a:rPr lang="cs-CZ" dirty="0"/>
              <a:t>na sjezdech – kuloární diskuze, zkušenosti kolegů</a:t>
            </a:r>
          </a:p>
          <a:p>
            <a:r>
              <a:rPr lang="cs-CZ" dirty="0"/>
              <a:t>cestou internetu </a:t>
            </a:r>
          </a:p>
          <a:p>
            <a:r>
              <a:rPr lang="cs-CZ" dirty="0"/>
              <a:t>mailový zpravodaj</a:t>
            </a:r>
          </a:p>
          <a:p>
            <a:r>
              <a:rPr lang="cs-CZ" dirty="0"/>
              <a:t>      uzavřená společnost na </a:t>
            </a:r>
            <a:r>
              <a:rPr lang="cs-CZ" dirty="0" err="1"/>
              <a:t>facebooku</a:t>
            </a:r>
            <a:endParaRPr lang="cs-CZ" dirty="0"/>
          </a:p>
          <a:p>
            <a:r>
              <a:rPr lang="cs-CZ" dirty="0"/>
              <a:t>výměnu informací nepovažuji za důležité, zajímají mne pouze odborné informace.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342D3C3-24D7-4933-9070-85A3D7834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0" y="2088279"/>
            <a:ext cx="1796121" cy="201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096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" y="53081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27510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100521C-F9A1-40AC-BA5B-2433696BC9DE}"/>
              </a:ext>
            </a:extLst>
          </p:cNvPr>
          <p:cNvSpPr txBox="1"/>
          <p:nvPr/>
        </p:nvSpPr>
        <p:spPr>
          <a:xfrm>
            <a:off x="1970912" y="3068555"/>
            <a:ext cx="63964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Otázka </a:t>
            </a:r>
          </a:p>
          <a:p>
            <a:r>
              <a:rPr lang="cs-CZ" dirty="0"/>
              <a:t>1. Mám zájem se účastnit komunikace mezi ambulantními kardiology cestou internetu</a:t>
            </a:r>
          </a:p>
          <a:p>
            <a:r>
              <a:rPr lang="cs-CZ" dirty="0"/>
              <a:t>2. Mám zájem, aby to byla uzavřená společnost členů ČAAMK </a:t>
            </a:r>
          </a:p>
          <a:p>
            <a:r>
              <a:rPr lang="cs-CZ" dirty="0"/>
              <a:t>komunikovala na </a:t>
            </a:r>
            <a:r>
              <a:rPr lang="cs-CZ" dirty="0" err="1"/>
              <a:t>facebooku</a:t>
            </a:r>
            <a:endParaRPr lang="cs-CZ" dirty="0"/>
          </a:p>
          <a:p>
            <a:r>
              <a:rPr lang="cs-CZ" dirty="0"/>
              <a:t>3. Chci si vyměňovat názory na sporné odborné postupy</a:t>
            </a:r>
          </a:p>
          <a:p>
            <a:r>
              <a:rPr lang="cs-CZ" dirty="0"/>
              <a:t>4. Mám zájem podílet se na výměně informací i z hlediska špatné komunikace mezi lékaři a zdravotnickými zařízeními</a:t>
            </a:r>
          </a:p>
          <a:p>
            <a:r>
              <a:rPr lang="cs-CZ" dirty="0"/>
              <a:t>5. Nepotřebuji tento druh komunikace, nemám ji rád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2EBA163-5246-433D-96A3-E6050CB50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82" y="2197535"/>
            <a:ext cx="1542011" cy="172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93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" y="53081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27510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100521C-F9A1-40AC-BA5B-2433696BC9DE}"/>
              </a:ext>
            </a:extLst>
          </p:cNvPr>
          <p:cNvSpPr txBox="1"/>
          <p:nvPr/>
        </p:nvSpPr>
        <p:spPr>
          <a:xfrm>
            <a:off x="2617940" y="3035094"/>
            <a:ext cx="50482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Otázka </a:t>
            </a:r>
          </a:p>
          <a:p>
            <a:r>
              <a:rPr lang="cs-CZ" dirty="0"/>
              <a:t>1. Náplň sjezdu ČAAMK je vyhovující</a:t>
            </a:r>
          </a:p>
          <a:p>
            <a:r>
              <a:rPr lang="cs-CZ" dirty="0"/>
              <a:t>2. Sjezd ČAAMK by měl být kratší</a:t>
            </a:r>
          </a:p>
          <a:p>
            <a:r>
              <a:rPr lang="cs-CZ" dirty="0"/>
              <a:t>3. Sjezd ČAAMK by měl být monotématický</a:t>
            </a:r>
          </a:p>
          <a:p>
            <a:r>
              <a:rPr lang="cs-CZ" dirty="0"/>
              <a:t>4. Sjezd by měl obsahovat více závěrů studií</a:t>
            </a:r>
          </a:p>
          <a:p>
            <a:r>
              <a:rPr lang="cs-CZ" dirty="0"/>
              <a:t>5. Lokalita pro konání sjezdu by se měla střídat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C29B2EC5-E825-4B53-8DB4-09BD7F2DF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01" y="2197535"/>
            <a:ext cx="2027372" cy="227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32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346170" y="2506867"/>
            <a:ext cx="8451659" cy="33489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531886" y="932187"/>
            <a:ext cx="833907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A</a:t>
            </a:r>
            <a:r>
              <a:rPr lang="en-US" i="1" dirty="0" err="1"/>
              <a:t>mbulantní</a:t>
            </a:r>
            <a:r>
              <a:rPr lang="en-US" i="1" dirty="0"/>
              <a:t> </a:t>
            </a:r>
            <a:r>
              <a:rPr lang="en-US" i="1" dirty="0" err="1"/>
              <a:t>kardiologie</a:t>
            </a:r>
            <a:r>
              <a:rPr lang="cs-CZ" i="1" dirty="0"/>
              <a:t> se za poslední 20 a zejména 10 let významně změnila</a:t>
            </a:r>
            <a:r>
              <a:rPr lang="en-US" b="1" i="1" dirty="0"/>
              <a:t>, </a:t>
            </a:r>
            <a:endParaRPr lang="cs-CZ" b="1" i="1" dirty="0"/>
          </a:p>
          <a:p>
            <a:r>
              <a:rPr lang="en-US" i="1" dirty="0" err="1"/>
              <a:t>všichni</a:t>
            </a:r>
            <a:r>
              <a:rPr lang="en-US" i="1" dirty="0"/>
              <a:t> </a:t>
            </a:r>
            <a:r>
              <a:rPr lang="en-US" i="1" dirty="0" err="1"/>
              <a:t>atestovaní</a:t>
            </a:r>
            <a:r>
              <a:rPr lang="en-US" i="1" dirty="0"/>
              <a:t> </a:t>
            </a:r>
            <a:r>
              <a:rPr lang="en-US" i="1" dirty="0" err="1"/>
              <a:t>kardiologové</a:t>
            </a:r>
            <a:r>
              <a:rPr lang="en-US" i="1" dirty="0"/>
              <a:t> </a:t>
            </a:r>
            <a:r>
              <a:rPr lang="cs-CZ" i="1" dirty="0"/>
              <a:t>mají </a:t>
            </a:r>
            <a:r>
              <a:rPr lang="en-US" i="1" dirty="0"/>
              <a:t>za </a:t>
            </a:r>
            <a:r>
              <a:rPr lang="en-US" i="1" dirty="0" err="1"/>
              <a:t>sebou</a:t>
            </a:r>
            <a:r>
              <a:rPr lang="en-US" i="1" dirty="0"/>
              <a:t> </a:t>
            </a:r>
            <a:r>
              <a:rPr lang="en-US" i="1" dirty="0" err="1"/>
              <a:t>několik</a:t>
            </a:r>
            <a:r>
              <a:rPr lang="cs-CZ" i="1" dirty="0" err="1"/>
              <a:t>aletý</a:t>
            </a:r>
            <a:r>
              <a:rPr lang="en-US" i="1" dirty="0"/>
              <a:t> </a:t>
            </a:r>
            <a:r>
              <a:rPr lang="en-US" i="1" dirty="0" err="1"/>
              <a:t>předepsaný</a:t>
            </a:r>
            <a:r>
              <a:rPr lang="en-US" i="1" dirty="0"/>
              <a:t> </a:t>
            </a:r>
            <a:r>
              <a:rPr lang="en-US" i="1" dirty="0" err="1"/>
              <a:t>pobyt</a:t>
            </a:r>
            <a:r>
              <a:rPr lang="en-US" i="1" dirty="0"/>
              <a:t> </a:t>
            </a:r>
            <a:endParaRPr lang="cs-CZ" i="1" dirty="0"/>
          </a:p>
          <a:p>
            <a:r>
              <a:rPr lang="en-US" i="1" dirty="0"/>
              <a:t>v </a:t>
            </a:r>
            <a:r>
              <a:rPr lang="en-US" i="1" dirty="0" err="1"/>
              <a:t>kardiocentru</a:t>
            </a:r>
            <a:r>
              <a:rPr lang="en-US" i="1" dirty="0"/>
              <a:t>.</a:t>
            </a:r>
            <a:endParaRPr lang="cs-CZ" i="1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Přínos ambulantní kardiologie, zásadní v 90. letech podílem na tvorbě kódů výkonů. </a:t>
            </a:r>
          </a:p>
          <a:p>
            <a:endParaRPr lang="cs-CZ" b="1" dirty="0"/>
          </a:p>
          <a:p>
            <a:r>
              <a:rPr lang="cs-CZ" b="1" dirty="0"/>
              <a:t>Aktivní přístup zejména k neinvazivním technikám s dopadem na všechny kardiology. </a:t>
            </a:r>
          </a:p>
          <a:p>
            <a:r>
              <a:rPr lang="cs-CZ" b="1" dirty="0"/>
              <a:t>V tomto trendu pokračujeme, sledujeme změny ze strany MZ i pojišťoven, a řadu let </a:t>
            </a:r>
          </a:p>
          <a:p>
            <a:r>
              <a:rPr lang="cs-CZ" b="1" dirty="0"/>
              <a:t>je předáváme celé kardiologii.</a:t>
            </a:r>
          </a:p>
          <a:p>
            <a:r>
              <a:rPr lang="cs-CZ" b="1" dirty="0"/>
              <a:t>Důležitá jsou jednání na výboru ČKS, kde jsou </a:t>
            </a:r>
            <a:r>
              <a:rPr lang="cs-CZ" b="1" dirty="0" err="1"/>
              <a:t>náutná</a:t>
            </a:r>
            <a:r>
              <a:rPr lang="cs-CZ" b="1" dirty="0"/>
              <a:t> zastoupení našich zástupců</a:t>
            </a:r>
          </a:p>
          <a:p>
            <a:r>
              <a:rPr lang="cs-CZ" b="1" dirty="0"/>
              <a:t>Příklad – echokardiografické kódy</a:t>
            </a:r>
          </a:p>
          <a:p>
            <a:r>
              <a:rPr lang="cs-CZ" b="1" dirty="0"/>
              <a:t>                 diferenciace </a:t>
            </a:r>
            <a:r>
              <a:rPr lang="cs-CZ" b="1" dirty="0" err="1"/>
              <a:t>ekg</a:t>
            </a:r>
            <a:r>
              <a:rPr lang="cs-CZ" b="1" dirty="0"/>
              <a:t>, přístrojové vybavení</a:t>
            </a:r>
          </a:p>
          <a:p>
            <a:r>
              <a:rPr lang="cs-CZ" b="1" dirty="0"/>
              <a:t>                 v řešení </a:t>
            </a:r>
            <a:r>
              <a:rPr lang="cs-CZ" b="1" dirty="0" err="1"/>
              <a:t>NTpro</a:t>
            </a:r>
            <a:r>
              <a:rPr lang="cs-CZ" b="1" dirty="0"/>
              <a:t> BNP </a:t>
            </a:r>
            <a:endParaRPr lang="cs-CZ" dirty="0"/>
          </a:p>
        </p:txBody>
      </p:sp>
      <p:sp>
        <p:nvSpPr>
          <p:cNvPr id="3" name="TextovéPole 25"/>
          <p:cNvSpPr txBox="1"/>
          <p:nvPr/>
        </p:nvSpPr>
        <p:spPr>
          <a:xfrm>
            <a:off x="0" y="241966"/>
            <a:ext cx="912763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002060"/>
                </a:solidFill>
              </a:rPr>
              <a:t>PŘÍNOS V RÁMCI ČKS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4F7FD2C5-9D89-4996-B299-510FCEAFF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3" y="5978656"/>
            <a:ext cx="675956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147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" y="164056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A2EE2CF-36BA-4D14-9E15-84D5F0DF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78" y="2514645"/>
            <a:ext cx="3465038" cy="38827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799771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BE8DA1BC-EFFB-49D7-9543-E572437FE985}"/>
              </a:ext>
            </a:extLst>
          </p:cNvPr>
          <p:cNvSpPr txBox="1"/>
          <p:nvPr/>
        </p:nvSpPr>
        <p:spPr>
          <a:xfrm>
            <a:off x="4425104" y="4846433"/>
            <a:ext cx="43180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Předseda: MUDr. Hana Skalická, CSc., FESC</a:t>
            </a:r>
          </a:p>
          <a:p>
            <a:pPr algn="r"/>
            <a:r>
              <a:rPr lang="cs-CZ" sz="1200" dirty="0"/>
              <a:t>Místopředseda: MUDr. Pavel Svítil</a:t>
            </a:r>
          </a:p>
          <a:p>
            <a:pPr algn="r"/>
            <a:r>
              <a:rPr lang="cs-CZ" sz="1200" dirty="0"/>
              <a:t>Členové výboru: </a:t>
            </a:r>
          </a:p>
          <a:p>
            <a:pPr algn="r"/>
            <a:r>
              <a:rPr lang="cs-CZ" sz="1200" dirty="0"/>
              <a:t>MUDr. Lubomír Berka, CSc., Doc. Vilém Danzig , PhD, </a:t>
            </a:r>
          </a:p>
          <a:p>
            <a:pPr algn="r"/>
            <a:r>
              <a:rPr lang="cs-CZ" sz="1200" dirty="0"/>
              <a:t>MUDr. Michaela </a:t>
            </a:r>
            <a:r>
              <a:rPr lang="cs-CZ" sz="1200" dirty="0" err="1"/>
              <a:t>Hoňková</a:t>
            </a:r>
            <a:r>
              <a:rPr lang="cs-CZ" sz="1200" dirty="0"/>
              <a:t>, MUDr. Radomír </a:t>
            </a:r>
            <a:r>
              <a:rPr lang="cs-CZ" sz="1200" dirty="0" err="1"/>
              <a:t>Jirmář</a:t>
            </a:r>
            <a:r>
              <a:rPr lang="cs-CZ" sz="1200" dirty="0"/>
              <a:t>, </a:t>
            </a:r>
          </a:p>
          <a:p>
            <a:pPr algn="r"/>
            <a:r>
              <a:rPr lang="cs-CZ" sz="1200" dirty="0"/>
              <a:t>MUDr. </a:t>
            </a:r>
            <a:r>
              <a:rPr lang="cs-CZ" sz="1200" dirty="0" err="1"/>
              <a:t>Zorjan</a:t>
            </a:r>
            <a:r>
              <a:rPr lang="cs-CZ" sz="1200" dirty="0"/>
              <a:t> </a:t>
            </a:r>
            <a:r>
              <a:rPr lang="cs-CZ" sz="1200" dirty="0" err="1"/>
              <a:t>Jojko</a:t>
            </a:r>
            <a:r>
              <a:rPr lang="cs-CZ" sz="1200" dirty="0"/>
              <a:t>, MUDr. Ivan Karel, MUDr. Milan Karlíček, </a:t>
            </a:r>
          </a:p>
          <a:p>
            <a:pPr algn="r"/>
            <a:r>
              <a:rPr lang="cs-CZ" sz="1200" dirty="0"/>
              <a:t>MUDr. Jiří </a:t>
            </a:r>
            <a:r>
              <a:rPr lang="cs-CZ" sz="1200" dirty="0" err="1"/>
              <a:t>Leso</a:t>
            </a:r>
            <a:r>
              <a:rPr lang="cs-CZ" sz="1200" dirty="0"/>
              <a:t>, MUDr. Petr Lindovský, MUDr. Pavel Václavík </a:t>
            </a:r>
          </a:p>
          <a:p>
            <a:pPr algn="r"/>
            <a:r>
              <a:rPr lang="cs-CZ" dirty="0"/>
              <a:t>  </a:t>
            </a:r>
          </a:p>
          <a:p>
            <a:pPr algn="r"/>
            <a:r>
              <a:rPr lang="cs-CZ" dirty="0"/>
              <a:t>                             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76F795C3-6DD6-48F9-8466-E8FA5B1CF6D6}"/>
              </a:ext>
            </a:extLst>
          </p:cNvPr>
          <p:cNvSpPr txBox="1"/>
          <p:nvPr/>
        </p:nvSpPr>
        <p:spPr>
          <a:xfrm>
            <a:off x="4182048" y="3980728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Děkuji za pozornost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CDAE54C7-21F2-461D-B2F3-42BD9349E912}"/>
              </a:ext>
            </a:extLst>
          </p:cNvPr>
          <p:cNvSpPr/>
          <p:nvPr/>
        </p:nvSpPr>
        <p:spPr>
          <a:xfrm>
            <a:off x="1528617" y="528246"/>
            <a:ext cx="7107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b="1" dirty="0"/>
              <a:t>Otázky bez odpovědí:</a:t>
            </a:r>
          </a:p>
          <a:p>
            <a:pPr algn="r"/>
            <a:r>
              <a:rPr lang="cs-CZ" dirty="0"/>
              <a:t>Plánuji účast i na příštím sjezdu ČAAMK</a:t>
            </a:r>
          </a:p>
          <a:p>
            <a:pPr algn="r"/>
            <a:r>
              <a:rPr lang="cs-CZ" dirty="0"/>
              <a:t>Budu se účastnit voleb do výboru ČKS i voleb do ČAAMK</a:t>
            </a:r>
          </a:p>
        </p:txBody>
      </p:sp>
    </p:spTree>
    <p:extLst>
      <p:ext uri="{BB962C8B-B14F-4D97-AF65-F5344CB8AC3E}">
        <p14:creationId xmlns:p14="http://schemas.microsoft.com/office/powerpoint/2010/main" val="4054756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=""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59678"/>
              </p:ext>
            </p:extLst>
          </p:nvPr>
        </p:nvGraphicFramePr>
        <p:xfrm>
          <a:off x="386179" y="1670435"/>
          <a:ext cx="8316157" cy="478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8618">
                  <a:extLst>
                    <a:ext uri="{9D8B030D-6E8A-4147-A177-3AD203B41FA5}">
                      <a16:colId xmlns="" xmlns:a16="http://schemas.microsoft.com/office/drawing/2014/main" val="3906957397"/>
                    </a:ext>
                  </a:extLst>
                </a:gridCol>
                <a:gridCol w="1343193">
                  <a:extLst>
                    <a:ext uri="{9D8B030D-6E8A-4147-A177-3AD203B41FA5}">
                      <a16:colId xmlns="" xmlns:a16="http://schemas.microsoft.com/office/drawing/2014/main" val="517683055"/>
                    </a:ext>
                  </a:extLst>
                </a:gridCol>
                <a:gridCol w="1218461">
                  <a:extLst>
                    <a:ext uri="{9D8B030D-6E8A-4147-A177-3AD203B41FA5}">
                      <a16:colId xmlns="" xmlns:a16="http://schemas.microsoft.com/office/drawing/2014/main" val="728487569"/>
                    </a:ext>
                  </a:extLst>
                </a:gridCol>
                <a:gridCol w="3255885">
                  <a:extLst>
                    <a:ext uri="{9D8B030D-6E8A-4147-A177-3AD203B41FA5}">
                      <a16:colId xmlns=""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marL="68580" marR="685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=""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9144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376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" y="53081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27510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100521C-F9A1-40AC-BA5B-2433696BC9DE}"/>
              </a:ext>
            </a:extLst>
          </p:cNvPr>
          <p:cNvSpPr txBox="1"/>
          <p:nvPr/>
        </p:nvSpPr>
        <p:spPr>
          <a:xfrm>
            <a:off x="2617940" y="3035094"/>
            <a:ext cx="59420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Otázka </a:t>
            </a:r>
          </a:p>
          <a:p>
            <a:r>
              <a:rPr lang="cs-CZ" dirty="0"/>
              <a:t>1. Jsem na sjezdu ČAAMK poprvé</a:t>
            </a:r>
          </a:p>
          <a:p>
            <a:r>
              <a:rPr lang="cs-CZ" dirty="0"/>
              <a:t>2. Jsem opakovaným účastníkem sjezdu ČAAMK</a:t>
            </a:r>
          </a:p>
          <a:p>
            <a:r>
              <a:rPr lang="cs-CZ" dirty="0"/>
              <a:t>3. Mám zájem se podobných sjezdů účastnit i nadále</a:t>
            </a:r>
          </a:p>
          <a:p>
            <a:r>
              <a:rPr lang="cs-CZ" dirty="0"/>
              <a:t>4. Upřednostňuji menší sjezdy s úzkou odbornou specializací</a:t>
            </a:r>
          </a:p>
          <a:p>
            <a:r>
              <a:rPr lang="cs-CZ" dirty="0"/>
              <a:t>5. Upřednostňuji velké celostátní sjezdy</a:t>
            </a:r>
          </a:p>
          <a:p>
            <a:r>
              <a:rPr lang="cs-CZ" dirty="0"/>
              <a:t>6. Nemám rád sjezdy, zatěžují mne časově</a:t>
            </a:r>
          </a:p>
          <a:p>
            <a:r>
              <a:rPr lang="cs-CZ" dirty="0"/>
              <a:t>7. Stačí mi vzdělávat se čtením odborné literatury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7F80BC42-61D7-49BF-B66A-E46DB1F7C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35" y="2154171"/>
            <a:ext cx="2275337" cy="254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7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xmlns="" id="{A3B6A13E-244E-451C-912D-79BF9D8ADEAC}"/>
              </a:ext>
            </a:extLst>
          </p:cNvPr>
          <p:cNvSpPr/>
          <p:nvPr/>
        </p:nvSpPr>
        <p:spPr>
          <a:xfrm>
            <a:off x="849745" y="3315855"/>
            <a:ext cx="7629237" cy="2022763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7238"/>
            <a:ext cx="9144000" cy="63708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VÝVOJ PS AK</a:t>
            </a:r>
            <a:r>
              <a:rPr lang="cs-CZ" sz="3600" b="1" dirty="0">
                <a:solidFill>
                  <a:srgbClr val="002060"/>
                </a:solidFill>
              </a:rPr>
              <a:t>, ČAAMK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941" y="1178011"/>
            <a:ext cx="8616777" cy="46433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 err="1"/>
              <a:t>Aktivní</a:t>
            </a:r>
            <a:r>
              <a:rPr lang="en-US" sz="2000" b="1" dirty="0"/>
              <a:t> </a:t>
            </a:r>
            <a:r>
              <a:rPr lang="en-US" sz="2000" b="1" dirty="0" err="1"/>
              <a:t>přístup</a:t>
            </a:r>
            <a:r>
              <a:rPr lang="en-US" sz="2000" b="1" dirty="0"/>
              <a:t> od </a:t>
            </a:r>
            <a:r>
              <a:rPr lang="en-US" sz="2000" b="1" dirty="0" err="1"/>
              <a:t>roku</a:t>
            </a:r>
            <a:r>
              <a:rPr lang="en-US" sz="2000" b="1" dirty="0"/>
              <a:t> 199</a:t>
            </a:r>
            <a:r>
              <a:rPr lang="cs-CZ" sz="2000" b="1" dirty="0"/>
              <a:t>5</a:t>
            </a:r>
            <a:r>
              <a:rPr lang="en-US" sz="2000" dirty="0"/>
              <a:t>, </a:t>
            </a:r>
            <a:r>
              <a:rPr lang="en-US" sz="2000" dirty="0" err="1"/>
              <a:t>dr.Berka</a:t>
            </a:r>
            <a:r>
              <a:rPr lang="en-US" sz="2000" dirty="0"/>
              <a:t>,</a:t>
            </a:r>
            <a:r>
              <a:rPr lang="cs-CZ" sz="2000" dirty="0"/>
              <a:t> dr. Frič, dr. </a:t>
            </a:r>
            <a:r>
              <a:rPr lang="cs-CZ" sz="2000" dirty="0" err="1"/>
              <a:t>Zaviačič</a:t>
            </a:r>
            <a:r>
              <a:rPr lang="cs-CZ" sz="2000" dirty="0"/>
              <a:t>, dr. </a:t>
            </a:r>
            <a:r>
              <a:rPr lang="cs-CZ" sz="2000" dirty="0" err="1"/>
              <a:t>Jojko</a:t>
            </a:r>
            <a:r>
              <a:rPr lang="cs-CZ" sz="2000" dirty="0"/>
              <a:t>,  dr. Skalická</a:t>
            </a:r>
            <a:endParaRPr lang="en-US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r>
              <a:rPr lang="cs-CZ" sz="2000" b="1" dirty="0"/>
              <a:t>Celkem bylo uskutečněno 21 setkání </a:t>
            </a:r>
            <a:r>
              <a:rPr lang="cs-CZ" sz="2000" dirty="0"/>
              <a:t>(obvykle 2denních) se zápisem programu na webu ČKS</a:t>
            </a:r>
            <a:endParaRPr lang="en-US" sz="2000" dirty="0"/>
          </a:p>
          <a:p>
            <a:pPr marL="0" indent="0">
              <a:buNone/>
            </a:pPr>
            <a:r>
              <a:rPr lang="cs-CZ" sz="2000" dirty="0"/>
              <a:t>Obsah setkání - n</a:t>
            </a:r>
            <a:r>
              <a:rPr lang="en-US" sz="2000" dirty="0" err="1"/>
              <a:t>áplň</a:t>
            </a:r>
            <a:r>
              <a:rPr lang="en-US" sz="2000" dirty="0"/>
              <a:t>  </a:t>
            </a:r>
            <a:r>
              <a:rPr lang="en-US" sz="2000" dirty="0" err="1"/>
              <a:t>část</a:t>
            </a:r>
            <a:r>
              <a:rPr lang="en-US" sz="2000" dirty="0"/>
              <a:t> </a:t>
            </a:r>
            <a:r>
              <a:rPr lang="en-US" sz="2000" dirty="0" err="1"/>
              <a:t>odborná</a:t>
            </a:r>
            <a:r>
              <a:rPr lang="en-US" sz="2000" dirty="0"/>
              <a:t> </a:t>
            </a:r>
            <a:r>
              <a:rPr lang="cs-CZ" sz="2000" dirty="0"/>
              <a:t>– obvykle přizvaní odborníci kardiologové </a:t>
            </a:r>
          </a:p>
          <a:p>
            <a:pPr marL="0" indent="0">
              <a:buNone/>
            </a:pPr>
            <a:r>
              <a:rPr lang="cs-CZ" sz="2000" dirty="0"/>
              <a:t>                             č</a:t>
            </a:r>
            <a:r>
              <a:rPr lang="en-US" sz="2000" dirty="0" err="1"/>
              <a:t>ást</a:t>
            </a:r>
            <a:r>
              <a:rPr lang="en-US" sz="2000" dirty="0"/>
              <a:t> </a:t>
            </a:r>
            <a:r>
              <a:rPr lang="en-US" sz="2000" dirty="0" err="1"/>
              <a:t>ekonomická</a:t>
            </a:r>
            <a:r>
              <a:rPr lang="en-US" sz="2000" dirty="0"/>
              <a:t> a </a:t>
            </a:r>
            <a:r>
              <a:rPr lang="en-US" sz="2000" dirty="0" err="1"/>
              <a:t>právní</a:t>
            </a:r>
            <a:r>
              <a:rPr lang="en-US" sz="2000" dirty="0"/>
              <a:t>, </a:t>
            </a:r>
            <a:r>
              <a:rPr lang="en-US" sz="2000" dirty="0" err="1"/>
              <a:t>opakovaná</a:t>
            </a:r>
            <a:r>
              <a:rPr lang="en-US" sz="2000" dirty="0"/>
              <a:t> </a:t>
            </a:r>
            <a:r>
              <a:rPr lang="en-US" sz="2000" dirty="0" err="1"/>
              <a:t>setkání</a:t>
            </a:r>
            <a:r>
              <a:rPr lang="en-US" sz="2000" dirty="0"/>
              <a:t> se </a:t>
            </a:r>
            <a:r>
              <a:rPr lang="en-US" sz="2000" dirty="0" err="1"/>
              <a:t>zástupci</a:t>
            </a:r>
            <a:r>
              <a:rPr lang="en-US" sz="2000" dirty="0"/>
              <a:t> </a:t>
            </a:r>
            <a:r>
              <a:rPr lang="en-US" sz="2000" dirty="0" err="1"/>
              <a:t>pojišťoven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 err="1"/>
              <a:t>Aktivní</a:t>
            </a:r>
            <a:r>
              <a:rPr lang="en-US" sz="2000" b="1" dirty="0"/>
              <a:t> </a:t>
            </a:r>
            <a:r>
              <a:rPr lang="en-US" sz="2000" b="1" dirty="0" err="1"/>
              <a:t>účast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</a:t>
            </a:r>
            <a:r>
              <a:rPr lang="en-US" sz="2000" b="1" dirty="0" err="1"/>
              <a:t>brněnských</a:t>
            </a:r>
            <a:r>
              <a:rPr lang="en-US" sz="2000" b="1" dirty="0"/>
              <a:t> </a:t>
            </a:r>
            <a:r>
              <a:rPr lang="en-US" sz="2000" b="1" dirty="0" err="1"/>
              <a:t>sjezdech</a:t>
            </a:r>
            <a:r>
              <a:rPr lang="en-US" sz="2000" b="1" dirty="0"/>
              <a:t> ČKS </a:t>
            </a:r>
            <a:endParaRPr lang="cs-CZ" sz="2000" b="1" dirty="0"/>
          </a:p>
          <a:p>
            <a:pPr marL="0" indent="0">
              <a:buNone/>
            </a:pPr>
            <a:endParaRPr lang="en-US" sz="2000" b="1" dirty="0"/>
          </a:p>
          <a:p>
            <a:endParaRPr lang="en-US" sz="2000" dirty="0"/>
          </a:p>
          <a:p>
            <a:pPr marL="0" indent="0">
              <a:buNone/>
            </a:pPr>
            <a:r>
              <a:rPr lang="cs-CZ" sz="2000" dirty="0"/>
              <a:t>			</a:t>
            </a:r>
            <a:r>
              <a:rPr lang="en-US" sz="2000" dirty="0" err="1"/>
              <a:t>Setkání</a:t>
            </a:r>
            <a:r>
              <a:rPr lang="cs-CZ" sz="2000" dirty="0"/>
              <a:t> PS ambulantních kardiologů a následně po založení SAK </a:t>
            </a:r>
          </a:p>
          <a:p>
            <a:pPr marL="0" indent="0">
              <a:buNone/>
            </a:pPr>
            <a:r>
              <a:rPr lang="cs-CZ" sz="2000" dirty="0"/>
              <a:t>			v kombinaci se </a:t>
            </a:r>
            <a:r>
              <a:rPr lang="cs-CZ" sz="2000" dirty="0" err="1"/>
              <a:t>SAKem</a:t>
            </a:r>
            <a:r>
              <a:rPr lang="en-US" sz="2000" dirty="0"/>
              <a:t> </a:t>
            </a:r>
            <a:endParaRPr lang="cs-CZ" sz="2000" dirty="0"/>
          </a:p>
          <a:p>
            <a:pPr marL="457200" lvl="1" indent="0">
              <a:buNone/>
            </a:pPr>
            <a:r>
              <a:rPr lang="cs-CZ" sz="1900" dirty="0"/>
              <a:t>          Pravidelná každoroční setkání  v Třešti 1997-2002, dr. </a:t>
            </a:r>
            <a:r>
              <a:rPr lang="cs-CZ" sz="1900" dirty="0" err="1"/>
              <a:t>Zaviačič</a:t>
            </a:r>
            <a:endParaRPr lang="cs-CZ" sz="1900" dirty="0"/>
          </a:p>
          <a:p>
            <a:pPr marL="0" indent="0">
              <a:buNone/>
            </a:pPr>
            <a:r>
              <a:rPr lang="cs-CZ" sz="1900" dirty="0"/>
              <a:t>		2003 -2010 každoroční setkání v hotelu </a:t>
            </a:r>
            <a:r>
              <a:rPr lang="cs-CZ" sz="1900" dirty="0" err="1"/>
              <a:t>Floret</a:t>
            </a:r>
            <a:r>
              <a:rPr lang="cs-CZ" sz="1900" dirty="0"/>
              <a:t> Průhonice</a:t>
            </a:r>
          </a:p>
          <a:p>
            <a:pPr marL="0" indent="0">
              <a:buNone/>
            </a:pPr>
            <a:r>
              <a:rPr lang="cs-CZ" sz="1900" dirty="0"/>
              <a:t>		</a:t>
            </a:r>
            <a:r>
              <a:rPr lang="en-US" sz="1900" dirty="0"/>
              <a:t>od </a:t>
            </a:r>
            <a:r>
              <a:rPr lang="en-US" sz="1900" dirty="0" err="1"/>
              <a:t>roku</a:t>
            </a:r>
            <a:r>
              <a:rPr lang="en-US" sz="1900" dirty="0"/>
              <a:t> 2011</a:t>
            </a:r>
            <a:r>
              <a:rPr lang="cs-CZ" sz="1900" dirty="0"/>
              <a:t> opakované setkání v rámci </a:t>
            </a:r>
            <a:r>
              <a:rPr lang="cs-CZ" sz="1900" dirty="0" err="1"/>
              <a:t>Niederleho</a:t>
            </a:r>
            <a:r>
              <a:rPr lang="cs-CZ" sz="1900" dirty="0"/>
              <a:t> dne</a:t>
            </a:r>
          </a:p>
          <a:p>
            <a:pPr marL="0" indent="0">
              <a:buNone/>
            </a:pPr>
            <a:r>
              <a:rPr lang="cs-CZ" sz="1900" dirty="0"/>
              <a:t>		2017, 2018, 2019 – Sjezd České asociace ambulantních specialistů v Olomouci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en-US" sz="2000" dirty="0" err="1"/>
              <a:t>Předsedové</a:t>
            </a:r>
            <a:r>
              <a:rPr lang="en-US" sz="2000" dirty="0"/>
              <a:t> PS</a:t>
            </a:r>
            <a:r>
              <a:rPr lang="cs-CZ" sz="2000" dirty="0"/>
              <a:t> AK</a:t>
            </a:r>
            <a:r>
              <a:rPr lang="en-US" sz="2000" dirty="0"/>
              <a:t> : </a:t>
            </a:r>
            <a:r>
              <a:rPr lang="en-US" sz="2000" dirty="0" err="1"/>
              <a:t>dr</a:t>
            </a:r>
            <a:r>
              <a:rPr lang="cs-CZ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Frič</a:t>
            </a:r>
            <a:r>
              <a:rPr lang="en-US" sz="2000" dirty="0"/>
              <a:t>, dr.</a:t>
            </a:r>
            <a:r>
              <a:rPr lang="cs-CZ" sz="2000" dirty="0"/>
              <a:t> </a:t>
            </a:r>
            <a:r>
              <a:rPr lang="en-US" sz="2000" dirty="0" err="1"/>
              <a:t>Berka</a:t>
            </a:r>
            <a:r>
              <a:rPr lang="cs-CZ" sz="2000" dirty="0"/>
              <a:t>, dr. </a:t>
            </a:r>
            <a:r>
              <a:rPr lang="cs-CZ" sz="2000" dirty="0" err="1"/>
              <a:t>Jojko</a:t>
            </a:r>
            <a:r>
              <a:rPr lang="cs-CZ" sz="2000" dirty="0"/>
              <a:t>, </a:t>
            </a:r>
            <a:r>
              <a:rPr lang="en-US" sz="2000" dirty="0" err="1"/>
              <a:t>dr</a:t>
            </a:r>
            <a:r>
              <a:rPr lang="cs-CZ" sz="2000" dirty="0"/>
              <a:t>. </a:t>
            </a:r>
            <a:r>
              <a:rPr lang="en-US" sz="2000" dirty="0" err="1"/>
              <a:t>Svítil</a:t>
            </a:r>
            <a:r>
              <a:rPr lang="en-US" sz="2000" dirty="0"/>
              <a:t>, dr.</a:t>
            </a:r>
            <a:r>
              <a:rPr lang="cs-CZ" sz="2000" dirty="0"/>
              <a:t> </a:t>
            </a:r>
            <a:r>
              <a:rPr lang="en-US" sz="2000" dirty="0"/>
              <a:t>Skalická</a:t>
            </a:r>
          </a:p>
          <a:p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1D66CABA-B345-4C34-993F-8D70866DB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941" y="3315854"/>
            <a:ext cx="1022084" cy="11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354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" y="530816"/>
            <a:ext cx="9144000" cy="184379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727510"/>
            <a:ext cx="9144001" cy="147002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ČESKÁ ASOCIACE AMBULANTNÍCH KARDIOLOGŮ (2016-2019)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E100521C-F9A1-40AC-BA5B-2433696BC9DE}"/>
              </a:ext>
            </a:extLst>
          </p:cNvPr>
          <p:cNvSpPr txBox="1"/>
          <p:nvPr/>
        </p:nvSpPr>
        <p:spPr>
          <a:xfrm>
            <a:off x="1878179" y="3046413"/>
            <a:ext cx="72658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Otázka </a:t>
            </a:r>
          </a:p>
          <a:p>
            <a:r>
              <a:rPr lang="cs-CZ" dirty="0"/>
              <a:t>1. Členství v ČAAMK  považuji za dobré </a:t>
            </a:r>
          </a:p>
          <a:p>
            <a:r>
              <a:rPr lang="cs-CZ" dirty="0"/>
              <a:t>2. Uvědomuji, si že zastoupení ambulantních kardiologů ve výboru ČKS</a:t>
            </a:r>
          </a:p>
          <a:p>
            <a:r>
              <a:rPr lang="cs-CZ" dirty="0"/>
              <a:t>     je pro  odbornost i organizaci mé praxe důležité</a:t>
            </a:r>
          </a:p>
          <a:p>
            <a:r>
              <a:rPr lang="cs-CZ" dirty="0"/>
              <a:t>3.  Závěry výboru ČKS nemají přímý dopad pro mou odbornou praxi</a:t>
            </a:r>
          </a:p>
          <a:p>
            <a:r>
              <a:rPr lang="cs-CZ" dirty="0"/>
              <a:t>4.  Nepovažuji za důležité zastoupení ambulantní kardiologie ve výboru ČKS</a:t>
            </a:r>
          </a:p>
          <a:p>
            <a:r>
              <a:rPr lang="cs-CZ" dirty="0"/>
              <a:t>5. Je mi to jedno, mám smlouvy s pojišťovnami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AA4E4323-97E3-4A22-AA54-C0AA3F62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73" y="4754573"/>
            <a:ext cx="1803446" cy="2020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2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4" y="1636794"/>
            <a:ext cx="7546108" cy="532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153789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POČET ČLENŮ PSAK V RÁMCI PS A ASOCIACÍ ČKS</a:t>
            </a:r>
          </a:p>
        </p:txBody>
      </p:sp>
      <p:sp>
        <p:nvSpPr>
          <p:cNvPr id="4" name="Obdélník 3"/>
          <p:cNvSpPr/>
          <p:nvPr/>
        </p:nvSpPr>
        <p:spPr>
          <a:xfrm>
            <a:off x="272483" y="772230"/>
            <a:ext cx="843491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002060"/>
                </a:solidFill>
              </a:rPr>
              <a:t>počet členů ČKS 1329, počet členství v ČKS 4072</a:t>
            </a:r>
          </a:p>
          <a:p>
            <a:r>
              <a:rPr lang="cs-CZ" dirty="0"/>
              <a:t>počet členství PSAK v jiných skupinách 853 +218 vlastní..1072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3A14DB4D-2E56-44E9-8BAE-41EE4806A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3" y="5978656"/>
            <a:ext cx="675956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4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780566"/>
              </p:ext>
            </p:extLst>
          </p:nvPr>
        </p:nvGraphicFramePr>
        <p:xfrm>
          <a:off x="623147" y="533242"/>
          <a:ext cx="7826502" cy="5980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445909" y="1289529"/>
            <a:ext cx="74608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SS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92570" y="5526282"/>
            <a:ext cx="79942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ČAS AK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38289" y="1741903"/>
            <a:ext cx="75370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PK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0286" y="2242959"/>
            <a:ext cx="75370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PC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30667" y="2702054"/>
            <a:ext cx="75370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KR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38288" y="3161149"/>
            <a:ext cx="75370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FT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412666" y="4097356"/>
            <a:ext cx="76132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430667" y="3609934"/>
            <a:ext cx="753708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PS MP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03999" y="4573057"/>
            <a:ext cx="77656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/>
              <a:t>ČAS IK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59935" y="5032152"/>
            <a:ext cx="784189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dirty="0"/>
              <a:t>ČAS AR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412666" y="825910"/>
            <a:ext cx="84272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/>
              <a:t>ČASZOM</a:t>
            </a:r>
          </a:p>
        </p:txBody>
      </p:sp>
      <p:sp>
        <p:nvSpPr>
          <p:cNvPr id="2" name="Obdélník 1"/>
          <p:cNvSpPr/>
          <p:nvPr/>
        </p:nvSpPr>
        <p:spPr>
          <a:xfrm>
            <a:off x="0" y="153789"/>
            <a:ext cx="9144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cs-CZ" sz="3200" b="1" dirty="0">
                <a:solidFill>
                  <a:srgbClr val="002060"/>
                </a:solidFill>
              </a:rPr>
              <a:t>PODÍL ČLENŮ PSAK V RÁMCI PS A ASOCIACÍ ČKS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473787" y="21129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PS AK </a:t>
            </a:r>
            <a:r>
              <a:rPr lang="en-US" b="1" dirty="0" err="1"/>
              <a:t>tvoří</a:t>
            </a:r>
            <a:r>
              <a:rPr lang="en-US" b="1" dirty="0"/>
              <a:t> 2</a:t>
            </a:r>
            <a:r>
              <a:rPr lang="cs-CZ" b="1" dirty="0"/>
              <a:t>4,4</a:t>
            </a:r>
            <a:r>
              <a:rPr lang="en-US" b="1" dirty="0"/>
              <a:t>%</a:t>
            </a:r>
            <a:r>
              <a:rPr lang="cs-CZ" b="1" dirty="0"/>
              <a:t> č</a:t>
            </a:r>
            <a:r>
              <a:rPr lang="en-US" b="1" dirty="0" err="1"/>
              <a:t>lenů</a:t>
            </a:r>
            <a:r>
              <a:rPr lang="cs-CZ" b="1" dirty="0"/>
              <a:t> jednotlivých</a:t>
            </a:r>
            <a:r>
              <a:rPr lang="en-US" b="1" dirty="0"/>
              <a:t> </a:t>
            </a:r>
            <a:r>
              <a:rPr lang="cs-CZ" b="1" dirty="0"/>
              <a:t>asociací a pracovních skupin ČKS</a:t>
            </a:r>
            <a:endParaRPr lang="en-US" b="1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3ACAB6CE-AD35-4D76-BB80-7B3DC4966E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3" y="5978656"/>
            <a:ext cx="675956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79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714"/>
            <a:ext cx="9144000" cy="75700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PSAK V POHLEDU PS ČKS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/>
              <a:t>Problém ambulantní kardiologie – nutnost sledovat širokou oblast kardiologie, což dokazuje účast v</a:t>
            </a:r>
            <a:r>
              <a:rPr lang="en-US" sz="1800" dirty="0"/>
              <a:t>elk</a:t>
            </a:r>
            <a:r>
              <a:rPr lang="cs-CZ" sz="1800" dirty="0" err="1"/>
              <a:t>ého</a:t>
            </a:r>
            <a:r>
              <a:rPr lang="en-US" sz="1800" dirty="0"/>
              <a:t> </a:t>
            </a:r>
            <a:r>
              <a:rPr lang="en-US" sz="1800" dirty="0" err="1"/>
              <a:t>počt</a:t>
            </a:r>
            <a:r>
              <a:rPr lang="cs-CZ" sz="1800" dirty="0"/>
              <a:t>u</a:t>
            </a:r>
            <a:r>
              <a:rPr lang="en-US" sz="1800" dirty="0"/>
              <a:t> </a:t>
            </a:r>
            <a:r>
              <a:rPr lang="en-US" sz="1800" dirty="0" err="1"/>
              <a:t>členů</a:t>
            </a:r>
            <a:r>
              <a:rPr lang="en-US" sz="1800" dirty="0"/>
              <a:t> </a:t>
            </a:r>
            <a:r>
              <a:rPr lang="cs-CZ" sz="1800" dirty="0"/>
              <a:t>PSAK v</a:t>
            </a:r>
            <a:r>
              <a:rPr lang="en-US" sz="1800" dirty="0"/>
              <a:t> </a:t>
            </a:r>
            <a:r>
              <a:rPr lang="en-US" sz="1800" dirty="0" err="1"/>
              <a:t>jiných</a:t>
            </a:r>
            <a:r>
              <a:rPr lang="en-US" sz="1800" dirty="0"/>
              <a:t> PS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r>
              <a:rPr lang="cs-CZ" sz="1800" b="1" u="sng" dirty="0">
                <a:solidFill>
                  <a:srgbClr val="002060"/>
                </a:solidFill>
              </a:rPr>
              <a:t>tvoří 20-25% členů všech ostatních PS a asociací, členové PS AK jsou členy 4-5 pracovních skupin</a:t>
            </a:r>
            <a:endParaRPr lang="en-US" sz="1800" b="1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 err="1"/>
              <a:t>Důvod</a:t>
            </a:r>
            <a:r>
              <a:rPr lang="en-US" sz="1800" dirty="0"/>
              <a:t> </a:t>
            </a:r>
            <a:r>
              <a:rPr lang="cs-CZ" sz="1800" dirty="0"/>
              <a:t>proč se stávají členy jiných pracovních skupin je obvykle snaha </a:t>
            </a:r>
            <a:r>
              <a:rPr lang="en-US" sz="1800" dirty="0" err="1"/>
              <a:t>nezanedbat</a:t>
            </a:r>
            <a:r>
              <a:rPr lang="en-US" sz="1800" dirty="0"/>
              <a:t> </a:t>
            </a:r>
            <a:r>
              <a:rPr lang="en-US" sz="1800" dirty="0" err="1"/>
              <a:t>nové</a:t>
            </a:r>
            <a:r>
              <a:rPr lang="en-US" sz="1800" dirty="0"/>
              <a:t> </a:t>
            </a:r>
            <a:r>
              <a:rPr lang="en-US" sz="1800" dirty="0" err="1"/>
              <a:t>informace</a:t>
            </a:r>
            <a:r>
              <a:rPr lang="en-US" sz="1800" dirty="0"/>
              <a:t> v </a:t>
            </a:r>
            <a:r>
              <a:rPr lang="cs-CZ" sz="1800" dirty="0"/>
              <a:t>celé šíři kardiologie. </a:t>
            </a:r>
          </a:p>
          <a:p>
            <a:pPr marL="0" indent="0">
              <a:buNone/>
            </a:pPr>
            <a:r>
              <a:rPr lang="cs-CZ" sz="1800" dirty="0"/>
              <a:t>A druhým důvodem může být trvalý zájem o </a:t>
            </a:r>
            <a:r>
              <a:rPr lang="cs-CZ" sz="1800" dirty="0" err="1"/>
              <a:t>subspecializaci</a:t>
            </a:r>
            <a:r>
              <a:rPr lang="cs-CZ" sz="1800" dirty="0"/>
              <a:t>, které se více věnoval v rámci práce v kardiocentru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en-US" sz="1800" b="1" dirty="0" err="1"/>
              <a:t>Členové</a:t>
            </a:r>
            <a:r>
              <a:rPr lang="en-US" sz="1800" b="1" dirty="0"/>
              <a:t>  PS AK </a:t>
            </a:r>
            <a:r>
              <a:rPr lang="cs-CZ" sz="1800" b="1" dirty="0"/>
              <a:t>jsou nejen členy těchto PS, </a:t>
            </a:r>
            <a:r>
              <a:rPr lang="en-US" sz="1800" b="1" dirty="0" err="1"/>
              <a:t>pracují</a:t>
            </a:r>
            <a:r>
              <a:rPr lang="en-US" sz="1800" b="1" dirty="0"/>
              <a:t> </a:t>
            </a:r>
            <a:r>
              <a:rPr lang="en-US" sz="1800" b="1" dirty="0" err="1"/>
              <a:t>aktivně</a:t>
            </a:r>
            <a:r>
              <a:rPr lang="en-US" sz="1800" b="1" dirty="0"/>
              <a:t>  v </a:t>
            </a:r>
            <a:r>
              <a:rPr lang="cs-CZ" sz="1800" b="1" dirty="0"/>
              <a:t> těchto</a:t>
            </a:r>
            <a:r>
              <a:rPr lang="en-US" sz="1800" b="1" dirty="0"/>
              <a:t> </a:t>
            </a:r>
            <a:r>
              <a:rPr lang="en-US" sz="1800" b="1" dirty="0" err="1"/>
              <a:t>výborech</a:t>
            </a:r>
            <a:r>
              <a:rPr lang="en-US" sz="1800" b="1" dirty="0"/>
              <a:t> : </a:t>
            </a:r>
          </a:p>
          <a:p>
            <a:pPr marL="0" indent="0">
              <a:buNone/>
            </a:pPr>
            <a:r>
              <a:rPr lang="en-US" sz="1800" b="1" dirty="0"/>
              <a:t>PS </a:t>
            </a:r>
            <a:r>
              <a:rPr lang="en-US" sz="1800" b="1" dirty="0" err="1"/>
              <a:t>zobrazovacích</a:t>
            </a:r>
            <a:r>
              <a:rPr lang="en-US" sz="1800" b="1" dirty="0"/>
              <a:t> </a:t>
            </a:r>
            <a:r>
              <a:rPr lang="en-US" sz="1800" b="1" dirty="0" err="1"/>
              <a:t>metod</a:t>
            </a:r>
            <a:r>
              <a:rPr lang="en-US" sz="1800" b="1" dirty="0"/>
              <a:t>, PS </a:t>
            </a:r>
            <a:r>
              <a:rPr lang="en-US" sz="1800" b="1" dirty="0" err="1"/>
              <a:t>vrozených</a:t>
            </a:r>
            <a:r>
              <a:rPr lang="en-US" sz="1800" b="1" dirty="0"/>
              <a:t> </a:t>
            </a:r>
            <a:r>
              <a:rPr lang="en-US" sz="1800" b="1" dirty="0" err="1"/>
              <a:t>vad</a:t>
            </a:r>
            <a:r>
              <a:rPr lang="en-US" sz="1800" b="1" dirty="0"/>
              <a:t>, PS </a:t>
            </a:r>
            <a:r>
              <a:rPr lang="en-US" sz="1800" b="1" dirty="0" err="1"/>
              <a:t>rehabilitace</a:t>
            </a:r>
            <a:r>
              <a:rPr lang="en-US" sz="1800" b="1" dirty="0"/>
              <a:t>, </a:t>
            </a:r>
            <a:endParaRPr lang="cs-CZ" sz="1800" b="1" dirty="0"/>
          </a:p>
          <a:p>
            <a:pPr marL="0" indent="0">
              <a:buNone/>
            </a:pPr>
            <a:r>
              <a:rPr lang="en-US" sz="1800" dirty="0" err="1"/>
              <a:t>dále</a:t>
            </a:r>
            <a:r>
              <a:rPr lang="en-US" sz="1800" dirty="0"/>
              <a:t> </a:t>
            </a:r>
            <a:r>
              <a:rPr lang="en-US" sz="1800" dirty="0" err="1"/>
              <a:t>ve</a:t>
            </a:r>
            <a:r>
              <a:rPr lang="en-US" sz="1800" dirty="0"/>
              <a:t> </a:t>
            </a:r>
            <a:r>
              <a:rPr lang="en-US" sz="1800" dirty="0" err="1"/>
              <a:t>spol</a:t>
            </a:r>
            <a:r>
              <a:rPr lang="cs-CZ" sz="1800" dirty="0"/>
              <a:t>.</a:t>
            </a:r>
            <a:r>
              <a:rPr lang="en-US" sz="1800" dirty="0"/>
              <a:t> pro </a:t>
            </a:r>
            <a:r>
              <a:rPr lang="en-US" sz="1800" dirty="0" err="1"/>
              <a:t>hypertenzi</a:t>
            </a:r>
            <a:r>
              <a:rPr lang="en-US" sz="1800" dirty="0"/>
              <a:t>, pro </a:t>
            </a:r>
            <a:r>
              <a:rPr lang="en-US" sz="1800" dirty="0" err="1"/>
              <a:t>aterosklerozu</a:t>
            </a:r>
            <a:r>
              <a:rPr lang="en-US" sz="1800" dirty="0"/>
              <a:t>.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Šestnácticípá hvězda 3"/>
          <p:cNvSpPr/>
          <p:nvPr/>
        </p:nvSpPr>
        <p:spPr>
          <a:xfrm>
            <a:off x="3621374" y="3927192"/>
            <a:ext cx="232348" cy="217356"/>
          </a:xfrm>
          <a:prstGeom prst="star16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61B80CB1-A45C-4EA8-9C4C-6BB44EB4C193}"/>
              </a:ext>
            </a:extLst>
          </p:cNvPr>
          <p:cNvSpPr txBox="1"/>
          <p:nvPr/>
        </p:nvSpPr>
        <p:spPr>
          <a:xfrm>
            <a:off x="1182255" y="258618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903B76F-057A-46B2-9F3C-47EC6208B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3" y="5978656"/>
            <a:ext cx="675956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2248"/>
            <a:ext cx="9144000" cy="7420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PSAK a SAK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9253" y="1360358"/>
            <a:ext cx="7864704" cy="4525963"/>
          </a:xfrm>
        </p:spPr>
        <p:txBody>
          <a:bodyPr>
            <a:normAutofit/>
          </a:bodyPr>
          <a:lstStyle/>
          <a:p>
            <a:r>
              <a:rPr lang="en-US" sz="2200" b="1" u="sng" dirty="0">
                <a:solidFill>
                  <a:srgbClr val="002060"/>
                </a:solidFill>
              </a:rPr>
              <a:t>PS</a:t>
            </a:r>
            <a:r>
              <a:rPr lang="cs-CZ" sz="2200" b="1" u="sng" dirty="0">
                <a:solidFill>
                  <a:srgbClr val="002060"/>
                </a:solidFill>
              </a:rPr>
              <a:t> </a:t>
            </a:r>
            <a:r>
              <a:rPr lang="en-US" sz="2200" b="1" u="sng" dirty="0">
                <a:solidFill>
                  <a:srgbClr val="002060"/>
                </a:solidFill>
              </a:rPr>
              <a:t>AK</a:t>
            </a:r>
            <a:r>
              <a:rPr lang="cs-CZ" sz="2200" b="1" u="sng" dirty="0">
                <a:solidFill>
                  <a:srgbClr val="002060"/>
                </a:solidFill>
              </a:rPr>
              <a:t>,</a:t>
            </a:r>
            <a:r>
              <a:rPr lang="en-US" sz="2200" b="1" u="sng" dirty="0">
                <a:solidFill>
                  <a:srgbClr val="002060"/>
                </a:solidFill>
              </a:rPr>
              <a:t> </a:t>
            </a:r>
            <a:r>
              <a:rPr lang="cs-CZ" sz="2200" b="1" u="sng" dirty="0">
                <a:solidFill>
                  <a:srgbClr val="002060"/>
                </a:solidFill>
              </a:rPr>
              <a:t> od roku 2016 ČAAMK </a:t>
            </a:r>
            <a:r>
              <a:rPr lang="en-US" sz="2200" u="sng" dirty="0"/>
              <a:t>2</a:t>
            </a:r>
            <a:r>
              <a:rPr lang="cs-CZ" sz="2200" u="sng" dirty="0"/>
              <a:t>28</a:t>
            </a:r>
            <a:r>
              <a:rPr lang="en-US" sz="2200" u="sng" dirty="0"/>
              <a:t> </a:t>
            </a:r>
            <a:r>
              <a:rPr lang="en-US" sz="2200" u="sng" dirty="0" err="1"/>
              <a:t>členů</a:t>
            </a:r>
            <a:r>
              <a:rPr lang="en-US" sz="2200" u="sng" dirty="0"/>
              <a:t> </a:t>
            </a:r>
          </a:p>
          <a:p>
            <a:pPr marL="0" indent="0">
              <a:buNone/>
            </a:pPr>
            <a:r>
              <a:rPr lang="en-US" sz="2200" b="1" dirty="0" err="1"/>
              <a:t>kardiologové</a:t>
            </a:r>
            <a:r>
              <a:rPr lang="en-US" sz="2200" b="1" dirty="0"/>
              <a:t> </a:t>
            </a:r>
            <a:r>
              <a:rPr lang="en-US" sz="2200" b="1" dirty="0" err="1"/>
              <a:t>zaměstnanci</a:t>
            </a:r>
            <a:endParaRPr lang="en-US" sz="2200" b="1" dirty="0"/>
          </a:p>
          <a:p>
            <a:pPr marL="0" indent="0">
              <a:buNone/>
            </a:pPr>
            <a:r>
              <a:rPr lang="en-US" sz="2200" dirty="0"/>
              <a:t>              		</a:t>
            </a:r>
            <a:r>
              <a:rPr lang="en-US" sz="2200" dirty="0" err="1"/>
              <a:t>ambulující</a:t>
            </a:r>
            <a:r>
              <a:rPr lang="en-US" sz="2200" dirty="0"/>
              <a:t> </a:t>
            </a:r>
            <a:r>
              <a:rPr lang="en-US" sz="2200" dirty="0" err="1"/>
              <a:t>kardiologové</a:t>
            </a:r>
            <a:r>
              <a:rPr lang="en-US" sz="2200" dirty="0"/>
              <a:t> </a:t>
            </a:r>
            <a:r>
              <a:rPr lang="en-US" sz="2200" dirty="0" err="1"/>
              <a:t>kardiocenter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      		</a:t>
            </a:r>
            <a:r>
              <a:rPr lang="en-US" sz="2200" dirty="0" err="1"/>
              <a:t>ambulující</a:t>
            </a:r>
            <a:r>
              <a:rPr lang="en-US" sz="2200" dirty="0"/>
              <a:t> </a:t>
            </a:r>
            <a:r>
              <a:rPr lang="en-US" sz="2200" dirty="0" err="1"/>
              <a:t>kardiologové</a:t>
            </a:r>
            <a:r>
              <a:rPr lang="en-US" sz="2200" dirty="0"/>
              <a:t> </a:t>
            </a:r>
            <a:r>
              <a:rPr lang="en-US" sz="2200" dirty="0" err="1"/>
              <a:t>nemocnic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              		</a:t>
            </a:r>
            <a:r>
              <a:rPr lang="en-US" sz="2200" dirty="0" err="1"/>
              <a:t>ambulující</a:t>
            </a:r>
            <a:r>
              <a:rPr lang="en-US" sz="2200" dirty="0"/>
              <a:t> </a:t>
            </a:r>
            <a:r>
              <a:rPr lang="en-US" sz="2200" dirty="0" err="1"/>
              <a:t>kardiologové</a:t>
            </a:r>
            <a:r>
              <a:rPr lang="en-US" sz="2200" dirty="0"/>
              <a:t> </a:t>
            </a:r>
            <a:r>
              <a:rPr lang="en-US" sz="2200" dirty="0" err="1"/>
              <a:t>zaměstnanci</a:t>
            </a:r>
            <a:r>
              <a:rPr lang="cs-CZ" sz="2200" dirty="0"/>
              <a:t> SZZ a NZZ</a:t>
            </a:r>
            <a:endParaRPr lang="en-US" sz="2200" dirty="0"/>
          </a:p>
          <a:p>
            <a:pPr marL="0" indent="0">
              <a:buNone/>
            </a:pPr>
            <a:r>
              <a:rPr lang="en-US" sz="2200" b="1" dirty="0" err="1"/>
              <a:t>kardiologové</a:t>
            </a:r>
            <a:r>
              <a:rPr lang="en-US" sz="2200" b="1" dirty="0"/>
              <a:t> s </a:t>
            </a:r>
            <a:r>
              <a:rPr lang="en-US" sz="2200" b="1" dirty="0" err="1"/>
              <a:t>vlastní</a:t>
            </a:r>
            <a:r>
              <a:rPr lang="en-US" sz="2200" b="1" dirty="0"/>
              <a:t> </a:t>
            </a:r>
            <a:r>
              <a:rPr lang="en-US" sz="2200" b="1" dirty="0" err="1"/>
              <a:t>praxí</a:t>
            </a:r>
            <a:r>
              <a:rPr lang="en-US" sz="2200" b="1" dirty="0"/>
              <a:t> </a:t>
            </a:r>
            <a:r>
              <a:rPr lang="en-US" sz="2200" dirty="0"/>
              <a:t>(</a:t>
            </a:r>
            <a:r>
              <a:rPr lang="en-US" sz="2200" dirty="0" err="1"/>
              <a:t>cca</a:t>
            </a:r>
            <a:r>
              <a:rPr lang="en-US" sz="2200" dirty="0"/>
              <a:t> 30%)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u="sng" dirty="0">
                <a:solidFill>
                  <a:srgbClr val="002060"/>
                </a:solidFill>
              </a:rPr>
              <a:t>SAK</a:t>
            </a:r>
            <a:r>
              <a:rPr lang="en-US" sz="2200" u="sng" dirty="0">
                <a:solidFill>
                  <a:srgbClr val="002060"/>
                </a:solidFill>
              </a:rPr>
              <a:t> “</a:t>
            </a:r>
            <a:r>
              <a:rPr lang="en-US" sz="2200" u="sng" dirty="0" err="1">
                <a:solidFill>
                  <a:srgbClr val="002060"/>
                </a:solidFill>
              </a:rPr>
              <a:t>Sdružení</a:t>
            </a:r>
            <a:r>
              <a:rPr lang="en-US" sz="2200" u="sng" dirty="0">
                <a:solidFill>
                  <a:srgbClr val="002060"/>
                </a:solidFill>
              </a:rPr>
              <a:t> </a:t>
            </a:r>
            <a:r>
              <a:rPr lang="en-US" sz="2200" u="sng" dirty="0" err="1">
                <a:solidFill>
                  <a:srgbClr val="002060"/>
                </a:solidFill>
              </a:rPr>
              <a:t>ambulantních</a:t>
            </a:r>
            <a:r>
              <a:rPr lang="en-US" sz="2200" u="sng" dirty="0">
                <a:solidFill>
                  <a:srgbClr val="002060"/>
                </a:solidFill>
              </a:rPr>
              <a:t> </a:t>
            </a:r>
            <a:r>
              <a:rPr lang="en-US" sz="2200" u="sng" dirty="0" err="1">
                <a:solidFill>
                  <a:srgbClr val="002060"/>
                </a:solidFill>
              </a:rPr>
              <a:t>kardiologů</a:t>
            </a:r>
            <a:r>
              <a:rPr lang="en-US" sz="2200" u="sng" dirty="0"/>
              <a:t>” 81 </a:t>
            </a:r>
            <a:r>
              <a:rPr lang="en-US" sz="2200" u="sng" dirty="0" err="1"/>
              <a:t>členů</a:t>
            </a:r>
            <a:endParaRPr lang="en-US" sz="2200" u="sng" dirty="0"/>
          </a:p>
          <a:p>
            <a:pPr marL="0" indent="0">
              <a:buNone/>
            </a:pPr>
            <a:r>
              <a:rPr lang="cs-CZ" sz="2200" dirty="0"/>
              <a:t>z</a:t>
            </a:r>
            <a:r>
              <a:rPr lang="en-US" sz="2200" dirty="0" err="1"/>
              <a:t>cela</a:t>
            </a:r>
            <a:r>
              <a:rPr lang="en-US" sz="2200" dirty="0"/>
              <a:t> </a:t>
            </a:r>
            <a:r>
              <a:rPr lang="en-US" sz="2200" dirty="0" err="1"/>
              <a:t>nezávi</a:t>
            </a:r>
            <a:r>
              <a:rPr lang="cs-CZ" sz="2200" dirty="0"/>
              <a:t>s</a:t>
            </a:r>
            <a:r>
              <a:rPr lang="en-US" sz="2200" dirty="0"/>
              <a:t>l</a:t>
            </a:r>
            <a:r>
              <a:rPr lang="cs-CZ" sz="2200" dirty="0"/>
              <a:t>é</a:t>
            </a:r>
            <a:r>
              <a:rPr lang="en-US" sz="2200" dirty="0"/>
              <a:t> </a:t>
            </a:r>
            <a:r>
              <a:rPr lang="en-US" sz="2200" dirty="0" err="1"/>
              <a:t>na</a:t>
            </a:r>
            <a:r>
              <a:rPr lang="en-US" sz="2200" dirty="0"/>
              <a:t> ČKS – </a:t>
            </a:r>
            <a:r>
              <a:rPr lang="en-US" sz="2200" dirty="0" err="1"/>
              <a:t>kardiologové</a:t>
            </a:r>
            <a:r>
              <a:rPr lang="en-US" sz="2200" dirty="0"/>
              <a:t> s </a:t>
            </a:r>
            <a:r>
              <a:rPr lang="en-US" sz="2200" dirty="0" err="1"/>
              <a:t>vlastní</a:t>
            </a:r>
            <a:r>
              <a:rPr lang="en-US" sz="2200" dirty="0"/>
              <a:t> </a:t>
            </a:r>
            <a:r>
              <a:rPr lang="en-US" sz="2200" dirty="0" err="1"/>
              <a:t>praxí</a:t>
            </a:r>
            <a:r>
              <a:rPr lang="en-US" sz="2200" dirty="0"/>
              <a:t>, </a:t>
            </a:r>
            <a:r>
              <a:rPr lang="en-US" sz="2200" dirty="0" err="1"/>
              <a:t>pravidelná</a:t>
            </a:r>
            <a:r>
              <a:rPr lang="en-US" sz="2200" dirty="0"/>
              <a:t> </a:t>
            </a:r>
            <a:endParaRPr lang="cs-CZ" sz="2200" dirty="0"/>
          </a:p>
          <a:p>
            <a:pPr marL="0" indent="0">
              <a:buNone/>
            </a:pPr>
            <a:r>
              <a:rPr lang="en-US" sz="2200" dirty="0" err="1"/>
              <a:t>setkání</a:t>
            </a:r>
            <a:r>
              <a:rPr lang="en-US" sz="2200" dirty="0"/>
              <a:t>, </a:t>
            </a:r>
            <a:r>
              <a:rPr lang="en-US" sz="2200" dirty="0" err="1"/>
              <a:t>pořádaná</a:t>
            </a:r>
            <a:r>
              <a:rPr lang="en-US" sz="2200" dirty="0"/>
              <a:t> v </a:t>
            </a:r>
            <a:r>
              <a:rPr lang="en-US" sz="2200" dirty="0" err="1"/>
              <a:t>kombinaci</a:t>
            </a:r>
            <a:r>
              <a:rPr lang="en-US" sz="2200" dirty="0"/>
              <a:t> s </a:t>
            </a:r>
            <a:r>
              <a:rPr lang="en-US" sz="2200" dirty="0" err="1"/>
              <a:t>akcemi</a:t>
            </a:r>
            <a:r>
              <a:rPr lang="en-US" sz="2200" dirty="0"/>
              <a:t> PSAK</a:t>
            </a:r>
            <a:r>
              <a:rPr lang="cs-CZ" sz="2200" dirty="0"/>
              <a:t>. Vzniklo z potřeby řešení nových ekonomických a právních vztahů. </a:t>
            </a:r>
            <a:endParaRPr lang="en-US" sz="22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FBCD6E4-52DF-426C-8039-8A7205E3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3" y="5978656"/>
            <a:ext cx="675956" cy="7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61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1021</Words>
  <Application>Microsoft Office PowerPoint</Application>
  <PresentationFormat>On-screen Show (4:3)</PresentationFormat>
  <Paragraphs>175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ČESKÁ ASOCIACE AMBULANTNÍCH KARDIOLOGŮ (2016-2019)</vt:lpstr>
      <vt:lpstr>PowerPoint Presentation</vt:lpstr>
      <vt:lpstr>ČESKÁ ASOCIACE AMBULANTNÍCH KARDIOLOGŮ (2016-2019)</vt:lpstr>
      <vt:lpstr>VÝVOJ PS AK, ČAAMK</vt:lpstr>
      <vt:lpstr>ČESKÁ ASOCIACE AMBULANTNÍCH KARDIOLOGŮ (2016-2019)</vt:lpstr>
      <vt:lpstr>PowerPoint Presentation</vt:lpstr>
      <vt:lpstr>PowerPoint Presentation</vt:lpstr>
      <vt:lpstr>PSAK V POHLEDU PS ČKS</vt:lpstr>
      <vt:lpstr>PSAK a SAK</vt:lpstr>
      <vt:lpstr>ČESKÁ ASOCIACE AMBULANTNÍCH KARDIOLOGŮ (2016-2019)</vt:lpstr>
      <vt:lpstr>PowerPoint Presentation</vt:lpstr>
      <vt:lpstr>ČESKÁ ASOCIACE AMBULANTNÍCH KARDIOLOGŮ (2016-2019)</vt:lpstr>
      <vt:lpstr>ČESKÁ ASOCIACE AMBULANTNÍCH KARDIOLOGŮ (2016-2019)</vt:lpstr>
      <vt:lpstr>ČESKÁ ASOCIACE AMBULANTNÍCH KARDIOLOGŮ (2016-2019)</vt:lpstr>
      <vt:lpstr>PowerPoint Presentation</vt:lpstr>
      <vt:lpstr>ČESKÁ ASOCIACE AMBULANTNÍCH KARDIOLOGŮ (2016-2019)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Hana Skalicka</dc:creator>
  <cp:lastModifiedBy>Windows User</cp:lastModifiedBy>
  <cp:revision>131</cp:revision>
  <dcterms:created xsi:type="dcterms:W3CDTF">2016-01-16T06:29:28Z</dcterms:created>
  <dcterms:modified xsi:type="dcterms:W3CDTF">2019-01-18T11:54:51Z</dcterms:modified>
</cp:coreProperties>
</file>