
<file path=[Content_Types].xml><?xml version="1.0" encoding="utf-8"?>
<Types xmlns="http://schemas.openxmlformats.org/package/2006/content-types">
  <Default Extension="emf" ContentType="image/x-emf"/>
  <Default Extension="jfif" ContentType="image/jpeg"/>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124" r:id="rId2"/>
    <p:sldId id="430" r:id="rId3"/>
    <p:sldId id="257" r:id="rId4"/>
    <p:sldId id="1194" r:id="rId5"/>
    <p:sldId id="1246" r:id="rId6"/>
    <p:sldId id="1249" r:id="rId7"/>
    <p:sldId id="1333" r:id="rId8"/>
    <p:sldId id="1334" r:id="rId9"/>
    <p:sldId id="1340" r:id="rId10"/>
    <p:sldId id="1341" r:id="rId11"/>
    <p:sldId id="1342" r:id="rId12"/>
    <p:sldId id="1343" r:id="rId13"/>
    <p:sldId id="1316" r:id="rId14"/>
    <p:sldId id="1357" r:id="rId15"/>
    <p:sldId id="1349" r:id="rId16"/>
    <p:sldId id="1365" r:id="rId17"/>
    <p:sldId id="1366" r:id="rId18"/>
    <p:sldId id="1367" r:id="rId19"/>
    <p:sldId id="1368" r:id="rId20"/>
    <p:sldId id="1375" r:id="rId21"/>
    <p:sldId id="1369" r:id="rId22"/>
    <p:sldId id="1370" r:id="rId23"/>
    <p:sldId id="1372" r:id="rId24"/>
    <p:sldId id="1373" r:id="rId25"/>
    <p:sldId id="1374" r:id="rId26"/>
    <p:sldId id="1362"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jáček, Jan" initials="VJ" lastIdx="2" clrIdx="0">
    <p:extLst>
      <p:ext uri="{19B8F6BF-5375-455C-9EA6-DF929625EA0E}">
        <p15:presenceInfo xmlns:p15="http://schemas.microsoft.com/office/powerpoint/2012/main" userId="S-1-5-21-1003241241-2582291426-237523660-10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1"/>
    <a:srgbClr val="385D8A"/>
    <a:srgbClr val="F2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Styl s motivem 2 – zvýraznění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 s motivem 2 – zvýraznění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 s motivem 2 – zvýraznění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Tmavý styl 1 – zvýraznění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Světlý sty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5038" autoAdjust="0"/>
  </p:normalViewPr>
  <p:slideViewPr>
    <p:cSldViewPr>
      <p:cViewPr varScale="1">
        <p:scale>
          <a:sx n="77" d="100"/>
          <a:sy n="77" d="100"/>
        </p:scale>
        <p:origin x="1416"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24T21:37:27.938" idx="2">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D47D4-4E31-4737-9B3E-098B4E263B14}" type="datetimeFigureOut">
              <a:rPr lang="cs-CZ" smtClean="0"/>
              <a:pPr/>
              <a:t>25.02.2022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E35BF-71DF-4DC7-BC4B-5CD874437648}" type="slidenum">
              <a:rPr lang="cs-CZ" smtClean="0"/>
              <a:pPr/>
              <a:t>‹#›</a:t>
            </a:fld>
            <a:endParaRPr lang="cs-CZ"/>
          </a:p>
        </p:txBody>
      </p:sp>
    </p:spTree>
    <p:extLst>
      <p:ext uri="{BB962C8B-B14F-4D97-AF65-F5344CB8AC3E}">
        <p14:creationId xmlns:p14="http://schemas.microsoft.com/office/powerpoint/2010/main" val="258380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noProof="0" dirty="0"/>
          </a:p>
        </p:txBody>
      </p:sp>
      <p:sp>
        <p:nvSpPr>
          <p:cNvPr id="4" name="Zástupný symbol pro číslo snímku 3"/>
          <p:cNvSpPr>
            <a:spLocks noGrp="1"/>
          </p:cNvSpPr>
          <p:nvPr>
            <p:ph type="sldNum" sz="quarter" idx="10"/>
          </p:nvPr>
        </p:nvSpPr>
        <p:spPr/>
        <p:txBody>
          <a:bodyPr/>
          <a:lstStyle/>
          <a:p>
            <a:fld id="{1EBE35BF-71DF-4DC7-BC4B-5CD874437648}" type="slidenum">
              <a:rPr lang="cs-CZ" smtClean="0">
                <a:solidFill>
                  <a:prstClr val="black"/>
                </a:solidFill>
              </a:rPr>
              <a:pPr/>
              <a:t>1</a:t>
            </a:fld>
            <a:endParaRPr lang="cs-CZ">
              <a:solidFill>
                <a:prstClr val="black"/>
              </a:solidFill>
            </a:endParaRPr>
          </a:p>
        </p:txBody>
      </p:sp>
    </p:spTree>
    <p:extLst>
      <p:ext uri="{BB962C8B-B14F-4D97-AF65-F5344CB8AC3E}">
        <p14:creationId xmlns:p14="http://schemas.microsoft.com/office/powerpoint/2010/main" val="78123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AU" noProof="0" dirty="0"/>
              <a:t>She also did this microsimulation to suggest mean life …..compared with the age</a:t>
            </a:r>
          </a:p>
        </p:txBody>
      </p:sp>
      <p:sp>
        <p:nvSpPr>
          <p:cNvPr id="4" name="Zástupný symbol pro číslo snímku 3"/>
          <p:cNvSpPr>
            <a:spLocks noGrp="1"/>
          </p:cNvSpPr>
          <p:nvPr>
            <p:ph type="sldNum" sz="quarter" idx="5"/>
          </p:nvPr>
        </p:nvSpPr>
        <p:spPr/>
        <p:txBody>
          <a:bodyPr/>
          <a:lstStyle/>
          <a:p>
            <a:fld id="{1EBE35BF-71DF-4DC7-BC4B-5CD874437648}" type="slidenum">
              <a:rPr lang="cs-CZ" smtClean="0"/>
              <a:pPr/>
              <a:t>11</a:t>
            </a:fld>
            <a:endParaRPr lang="cs-CZ"/>
          </a:p>
        </p:txBody>
      </p:sp>
    </p:spTree>
    <p:extLst>
      <p:ext uri="{BB962C8B-B14F-4D97-AF65-F5344CB8AC3E}">
        <p14:creationId xmlns:p14="http://schemas.microsoft.com/office/powerpoint/2010/main" val="261531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IT IS NOT CURATIVE BUT RATHER PALLIATIVE TREATMENT</a:t>
            </a:r>
          </a:p>
        </p:txBody>
      </p:sp>
      <p:sp>
        <p:nvSpPr>
          <p:cNvPr id="4" name="Zástupný symbol pro číslo snímku 3"/>
          <p:cNvSpPr>
            <a:spLocks noGrp="1"/>
          </p:cNvSpPr>
          <p:nvPr>
            <p:ph type="sldNum" sz="quarter" idx="5"/>
          </p:nvPr>
        </p:nvSpPr>
        <p:spPr/>
        <p:txBody>
          <a:bodyPr/>
          <a:lstStyle/>
          <a:p>
            <a:fld id="{1EBE35BF-71DF-4DC7-BC4B-5CD874437648}" type="slidenum">
              <a:rPr lang="cs-CZ" smtClean="0"/>
              <a:pPr/>
              <a:t>12</a:t>
            </a:fld>
            <a:endParaRPr lang="cs-CZ"/>
          </a:p>
        </p:txBody>
      </p:sp>
    </p:spTree>
    <p:extLst>
      <p:ext uri="{BB962C8B-B14F-4D97-AF65-F5344CB8AC3E}">
        <p14:creationId xmlns:p14="http://schemas.microsoft.com/office/powerpoint/2010/main" val="53171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BE35BF-71DF-4DC7-BC4B-5CD874437648}" type="slidenum">
              <a:rPr lang="cs-CZ" smtClean="0"/>
              <a:pPr/>
              <a:t>13</a:t>
            </a:fld>
            <a:endParaRPr lang="cs-CZ"/>
          </a:p>
        </p:txBody>
      </p:sp>
    </p:spTree>
    <p:extLst>
      <p:ext uri="{BB962C8B-B14F-4D97-AF65-F5344CB8AC3E}">
        <p14:creationId xmlns:p14="http://schemas.microsoft.com/office/powerpoint/2010/main" val="3486317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EBE35BF-71DF-4DC7-BC4B-5CD874437648}" type="slidenum">
              <a:rPr lang="cs-CZ" smtClean="0"/>
              <a:pPr/>
              <a:t>14</a:t>
            </a:fld>
            <a:endParaRPr lang="cs-CZ"/>
          </a:p>
        </p:txBody>
      </p:sp>
    </p:spTree>
    <p:extLst>
      <p:ext uri="{BB962C8B-B14F-4D97-AF65-F5344CB8AC3E}">
        <p14:creationId xmlns:p14="http://schemas.microsoft.com/office/powerpoint/2010/main" val="412180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2444 </a:t>
            </a:r>
            <a:r>
              <a:rPr lang="cs-CZ" dirty="0" err="1"/>
              <a:t>patients</a:t>
            </a:r>
            <a:endParaRPr lang="cs-CZ" dirty="0"/>
          </a:p>
        </p:txBody>
      </p:sp>
      <p:sp>
        <p:nvSpPr>
          <p:cNvPr id="4" name="Zástupný symbol pro číslo snímku 3"/>
          <p:cNvSpPr>
            <a:spLocks noGrp="1"/>
          </p:cNvSpPr>
          <p:nvPr>
            <p:ph type="sldNum" sz="quarter" idx="5"/>
          </p:nvPr>
        </p:nvSpPr>
        <p:spPr/>
        <p:txBody>
          <a:bodyPr/>
          <a:lstStyle/>
          <a:p>
            <a:fld id="{1EBE35BF-71DF-4DC7-BC4B-5CD874437648}" type="slidenum">
              <a:rPr lang="cs-CZ" smtClean="0"/>
              <a:pPr/>
              <a:t>15</a:t>
            </a:fld>
            <a:endParaRPr lang="cs-CZ"/>
          </a:p>
        </p:txBody>
      </p:sp>
    </p:spTree>
    <p:extLst>
      <p:ext uri="{BB962C8B-B14F-4D97-AF65-F5344CB8AC3E}">
        <p14:creationId xmlns:p14="http://schemas.microsoft.com/office/powerpoint/2010/main" val="403604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Reoperation</a:t>
            </a:r>
            <a:r>
              <a:rPr lang="cs-CZ" dirty="0"/>
              <a:t> </a:t>
            </a:r>
            <a:r>
              <a:rPr lang="cs-CZ" dirty="0" err="1"/>
              <a:t>is</a:t>
            </a:r>
            <a:r>
              <a:rPr lang="cs-CZ" dirty="0"/>
              <a:t> </a:t>
            </a:r>
            <a:r>
              <a:rPr lang="cs-CZ" dirty="0" err="1"/>
              <a:t>better</a:t>
            </a:r>
            <a:r>
              <a:rPr lang="cs-CZ" dirty="0"/>
              <a:t> </a:t>
            </a:r>
            <a:r>
              <a:rPr lang="cs-CZ" dirty="0" err="1"/>
              <a:t>than</a:t>
            </a:r>
            <a:r>
              <a:rPr lang="cs-CZ" dirty="0"/>
              <a:t> </a:t>
            </a:r>
            <a:r>
              <a:rPr lang="cs-CZ" dirty="0" err="1"/>
              <a:t>being</a:t>
            </a:r>
            <a:r>
              <a:rPr lang="cs-CZ" dirty="0"/>
              <a:t> </a:t>
            </a:r>
            <a:r>
              <a:rPr lang="cs-CZ" dirty="0" err="1"/>
              <a:t>deatd</a:t>
            </a:r>
            <a:endParaRPr lang="cs-CZ" dirty="0"/>
          </a:p>
        </p:txBody>
      </p:sp>
      <p:sp>
        <p:nvSpPr>
          <p:cNvPr id="4" name="Zástupný symbol pro číslo snímku 3"/>
          <p:cNvSpPr>
            <a:spLocks noGrp="1"/>
          </p:cNvSpPr>
          <p:nvPr>
            <p:ph type="sldNum" sz="quarter" idx="5"/>
          </p:nvPr>
        </p:nvSpPr>
        <p:spPr/>
        <p:txBody>
          <a:bodyPr/>
          <a:lstStyle/>
          <a:p>
            <a:fld id="{1EBE35BF-71DF-4DC7-BC4B-5CD874437648}" type="slidenum">
              <a:rPr lang="cs-CZ" smtClean="0"/>
              <a:pPr/>
              <a:t>26</a:t>
            </a:fld>
            <a:endParaRPr lang="cs-CZ"/>
          </a:p>
        </p:txBody>
      </p:sp>
    </p:spTree>
    <p:extLst>
      <p:ext uri="{BB962C8B-B14F-4D97-AF65-F5344CB8AC3E}">
        <p14:creationId xmlns:p14="http://schemas.microsoft.com/office/powerpoint/2010/main" val="303322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Operován ve věku 51 let, dnes 57 let</a:t>
            </a:r>
          </a:p>
          <a:p>
            <a:endParaRPr lang="cs-CZ" dirty="0"/>
          </a:p>
        </p:txBody>
      </p:sp>
      <p:sp>
        <p:nvSpPr>
          <p:cNvPr id="4" name="Zástupný symbol pro číslo snímku 3"/>
          <p:cNvSpPr>
            <a:spLocks noGrp="1"/>
          </p:cNvSpPr>
          <p:nvPr>
            <p:ph type="sldNum" sz="quarter" idx="5"/>
          </p:nvPr>
        </p:nvSpPr>
        <p:spPr/>
        <p:txBody>
          <a:bodyPr/>
          <a:lstStyle/>
          <a:p>
            <a:fld id="{1EBE35BF-71DF-4DC7-BC4B-5CD874437648}" type="slidenum">
              <a:rPr lang="cs-CZ" smtClean="0"/>
              <a:pPr/>
              <a:t>3</a:t>
            </a:fld>
            <a:endParaRPr lang="cs-CZ"/>
          </a:p>
        </p:txBody>
      </p:sp>
    </p:spTree>
    <p:extLst>
      <p:ext uri="{BB962C8B-B14F-4D97-AF65-F5344CB8AC3E}">
        <p14:creationId xmlns:p14="http://schemas.microsoft.com/office/powerpoint/2010/main" val="194815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Operován ve věku 51 let, dnes 57 let</a:t>
            </a:r>
          </a:p>
          <a:p>
            <a:endParaRPr lang="cs-CZ" dirty="0"/>
          </a:p>
        </p:txBody>
      </p:sp>
      <p:sp>
        <p:nvSpPr>
          <p:cNvPr id="4" name="Zástupný symbol pro číslo snímku 3"/>
          <p:cNvSpPr>
            <a:spLocks noGrp="1"/>
          </p:cNvSpPr>
          <p:nvPr>
            <p:ph type="sldNum" sz="quarter" idx="5"/>
          </p:nvPr>
        </p:nvSpPr>
        <p:spPr/>
        <p:txBody>
          <a:bodyPr/>
          <a:lstStyle/>
          <a:p>
            <a:fld id="{1EBE35BF-71DF-4DC7-BC4B-5CD874437648}" type="slidenum">
              <a:rPr lang="cs-CZ" smtClean="0"/>
              <a:pPr/>
              <a:t>4</a:t>
            </a:fld>
            <a:endParaRPr lang="cs-CZ"/>
          </a:p>
        </p:txBody>
      </p:sp>
    </p:spTree>
    <p:extLst>
      <p:ext uri="{BB962C8B-B14F-4D97-AF65-F5344CB8AC3E}">
        <p14:creationId xmlns:p14="http://schemas.microsoft.com/office/powerpoint/2010/main" val="308896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AU" sz="6600" noProof="0" dirty="0"/>
              <a:t>And we have. This procedure is quite widespread, standardized, easy to do but you have to have accept the fact that those patients will be exposed to valve related complication. And the risk of these complications is nor zero </a:t>
            </a:r>
          </a:p>
        </p:txBody>
      </p:sp>
      <p:sp>
        <p:nvSpPr>
          <p:cNvPr id="4" name="Zástupný symbol pro číslo snímku 3"/>
          <p:cNvSpPr>
            <a:spLocks noGrp="1"/>
          </p:cNvSpPr>
          <p:nvPr>
            <p:ph type="sldNum" sz="quarter" idx="5"/>
          </p:nvPr>
        </p:nvSpPr>
        <p:spPr/>
        <p:txBody>
          <a:bodyPr/>
          <a:lstStyle/>
          <a:p>
            <a:fld id="{1EBE35BF-71DF-4DC7-BC4B-5CD874437648}" type="slidenum">
              <a:rPr lang="cs-CZ" smtClean="0"/>
              <a:pPr/>
              <a:t>5</a:t>
            </a:fld>
            <a:endParaRPr lang="cs-CZ"/>
          </a:p>
        </p:txBody>
      </p:sp>
    </p:spTree>
    <p:extLst>
      <p:ext uri="{BB962C8B-B14F-4D97-AF65-F5344CB8AC3E}">
        <p14:creationId xmlns:p14="http://schemas.microsoft.com/office/powerpoint/2010/main" val="337938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a:xfrm>
            <a:off x="1143000" y="685800"/>
            <a:ext cx="4572000" cy="3429000"/>
          </a:xfrm>
          <a:ln/>
        </p:spPr>
      </p:sp>
      <p:sp>
        <p:nvSpPr>
          <p:cNvPr id="614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a:p>
        </p:txBody>
      </p:sp>
      <p:sp>
        <p:nvSpPr>
          <p:cNvPr id="614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b="1">
                <a:solidFill>
                  <a:srgbClr val="3333FF"/>
                </a:solidFill>
                <a:latin typeface="Arial" charset="0"/>
              </a:defRPr>
            </a:lvl1pPr>
            <a:lvl2pPr marL="742950" indent="-285750" eaLnBrk="0" hangingPunct="0">
              <a:defRPr sz="1700" b="1">
                <a:solidFill>
                  <a:srgbClr val="3333FF"/>
                </a:solidFill>
                <a:latin typeface="Arial" charset="0"/>
              </a:defRPr>
            </a:lvl2pPr>
            <a:lvl3pPr marL="1143000" indent="-228600" eaLnBrk="0" hangingPunct="0">
              <a:defRPr sz="1700" b="1">
                <a:solidFill>
                  <a:srgbClr val="3333FF"/>
                </a:solidFill>
                <a:latin typeface="Arial" charset="0"/>
              </a:defRPr>
            </a:lvl3pPr>
            <a:lvl4pPr marL="1600200" indent="-228600" eaLnBrk="0" hangingPunct="0">
              <a:defRPr sz="1700" b="1">
                <a:solidFill>
                  <a:srgbClr val="3333FF"/>
                </a:solidFill>
                <a:latin typeface="Arial" charset="0"/>
              </a:defRPr>
            </a:lvl4pPr>
            <a:lvl5pPr marL="2057400" indent="-228600" eaLnBrk="0" hangingPunct="0">
              <a:defRPr sz="1700" b="1">
                <a:solidFill>
                  <a:srgbClr val="3333FF"/>
                </a:solidFill>
                <a:latin typeface="Arial" charset="0"/>
              </a:defRPr>
            </a:lvl5pPr>
            <a:lvl6pPr marL="2514600" indent="-228600" eaLnBrk="0" fontAlgn="base" hangingPunct="0">
              <a:spcBef>
                <a:spcPct val="0"/>
              </a:spcBef>
              <a:spcAft>
                <a:spcPct val="0"/>
              </a:spcAft>
              <a:defRPr sz="1700" b="1">
                <a:solidFill>
                  <a:srgbClr val="3333FF"/>
                </a:solidFill>
                <a:latin typeface="Arial" charset="0"/>
              </a:defRPr>
            </a:lvl6pPr>
            <a:lvl7pPr marL="2971800" indent="-228600" eaLnBrk="0" fontAlgn="base" hangingPunct="0">
              <a:spcBef>
                <a:spcPct val="0"/>
              </a:spcBef>
              <a:spcAft>
                <a:spcPct val="0"/>
              </a:spcAft>
              <a:defRPr sz="1700" b="1">
                <a:solidFill>
                  <a:srgbClr val="3333FF"/>
                </a:solidFill>
                <a:latin typeface="Arial" charset="0"/>
              </a:defRPr>
            </a:lvl7pPr>
            <a:lvl8pPr marL="3429000" indent="-228600" eaLnBrk="0" fontAlgn="base" hangingPunct="0">
              <a:spcBef>
                <a:spcPct val="0"/>
              </a:spcBef>
              <a:spcAft>
                <a:spcPct val="0"/>
              </a:spcAft>
              <a:defRPr sz="1700" b="1">
                <a:solidFill>
                  <a:srgbClr val="3333FF"/>
                </a:solidFill>
                <a:latin typeface="Arial" charset="0"/>
              </a:defRPr>
            </a:lvl8pPr>
            <a:lvl9pPr marL="3886200" indent="-228600" eaLnBrk="0" fontAlgn="base" hangingPunct="0">
              <a:spcBef>
                <a:spcPct val="0"/>
              </a:spcBef>
              <a:spcAft>
                <a:spcPct val="0"/>
              </a:spcAft>
              <a:defRPr sz="1700" b="1">
                <a:solidFill>
                  <a:srgbClr val="3333FF"/>
                </a:solidFill>
                <a:latin typeface="Arial" charset="0"/>
              </a:defRPr>
            </a:lvl9pPr>
          </a:lstStyle>
          <a:p>
            <a:pPr eaLnBrk="1" hangingPunct="1"/>
            <a:fld id="{E9C61FEA-83D7-460F-8BAA-03DB24D0C059}" type="slidenum">
              <a:rPr lang="de-DE" sz="1200" b="0" smtClean="0">
                <a:solidFill>
                  <a:schemeClr val="tx1"/>
                </a:solidFill>
                <a:latin typeface="Times New Roman" pitchFamily="18" charset="0"/>
              </a:rPr>
              <a:pPr eaLnBrk="1" hangingPunct="1"/>
              <a:t>6</a:t>
            </a:fld>
            <a:endParaRPr lang="de-DE" sz="1200" b="0">
              <a:solidFill>
                <a:schemeClr val="tx1"/>
              </a:solidFill>
              <a:latin typeface="Times New Roman" pitchFamily="18" charset="0"/>
            </a:endParaRPr>
          </a:p>
        </p:txBody>
      </p:sp>
    </p:spTree>
    <p:extLst>
      <p:ext uri="{BB962C8B-B14F-4D97-AF65-F5344CB8AC3E}">
        <p14:creationId xmlns:p14="http://schemas.microsoft.com/office/powerpoint/2010/main" val="327234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EBE35BF-71DF-4DC7-BC4B-5CD874437648}" type="slidenum">
              <a:rPr lang="cs-CZ" smtClean="0"/>
              <a:pPr/>
              <a:t>7</a:t>
            </a:fld>
            <a:endParaRPr lang="cs-CZ"/>
          </a:p>
        </p:txBody>
      </p:sp>
    </p:spTree>
    <p:extLst>
      <p:ext uri="{BB962C8B-B14F-4D97-AF65-F5344CB8AC3E}">
        <p14:creationId xmlns:p14="http://schemas.microsoft.com/office/powerpoint/2010/main" val="287278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EBE35BF-71DF-4DC7-BC4B-5CD874437648}" type="slidenum">
              <a:rPr lang="cs-CZ" smtClean="0"/>
              <a:pPr/>
              <a:t>8</a:t>
            </a:fld>
            <a:endParaRPr lang="cs-CZ"/>
          </a:p>
        </p:txBody>
      </p:sp>
    </p:spTree>
    <p:extLst>
      <p:ext uri="{BB962C8B-B14F-4D97-AF65-F5344CB8AC3E}">
        <p14:creationId xmlns:p14="http://schemas.microsoft.com/office/powerpoint/2010/main" val="351565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And </a:t>
            </a:r>
            <a:r>
              <a:rPr lang="cs-CZ" dirty="0" err="1"/>
              <a:t>younger</a:t>
            </a:r>
            <a:r>
              <a:rPr lang="cs-CZ" dirty="0"/>
              <a:t> </a:t>
            </a:r>
            <a:r>
              <a:rPr lang="cs-CZ" dirty="0" err="1"/>
              <a:t>you</a:t>
            </a:r>
            <a:r>
              <a:rPr lang="cs-CZ" dirty="0"/>
              <a:t> are </a:t>
            </a:r>
            <a:r>
              <a:rPr lang="cs-CZ" dirty="0" err="1"/>
              <a:t>the</a:t>
            </a:r>
            <a:r>
              <a:rPr lang="cs-CZ" dirty="0"/>
              <a:t> </a:t>
            </a:r>
            <a:r>
              <a:rPr lang="cs-CZ" dirty="0" err="1"/>
              <a:t>loss</a:t>
            </a:r>
            <a:r>
              <a:rPr lang="cs-CZ" dirty="0"/>
              <a:t> in </a:t>
            </a:r>
            <a:r>
              <a:rPr lang="cs-CZ" dirty="0" err="1"/>
              <a:t>life</a:t>
            </a:r>
            <a:r>
              <a:rPr lang="cs-CZ" dirty="0"/>
              <a:t> </a:t>
            </a:r>
            <a:r>
              <a:rPr lang="cs-CZ" dirty="0" err="1"/>
              <a:t>expecnancy</a:t>
            </a:r>
            <a:r>
              <a:rPr lang="cs-CZ" dirty="0"/>
              <a:t> </a:t>
            </a:r>
            <a:r>
              <a:rPr lang="cs-CZ" dirty="0" err="1"/>
              <a:t>is</a:t>
            </a:r>
            <a:r>
              <a:rPr lang="cs-CZ" dirty="0"/>
              <a:t> </a:t>
            </a:r>
            <a:r>
              <a:rPr lang="cs-CZ" dirty="0" err="1"/>
              <a:t>bigger</a:t>
            </a:r>
            <a:endParaRPr lang="cs-CZ" dirty="0"/>
          </a:p>
        </p:txBody>
      </p:sp>
      <p:sp>
        <p:nvSpPr>
          <p:cNvPr id="4" name="Zástupný symbol pro číslo snímku 3"/>
          <p:cNvSpPr>
            <a:spLocks noGrp="1"/>
          </p:cNvSpPr>
          <p:nvPr>
            <p:ph type="sldNum" sz="quarter" idx="5"/>
          </p:nvPr>
        </p:nvSpPr>
        <p:spPr/>
        <p:txBody>
          <a:bodyPr/>
          <a:lstStyle/>
          <a:p>
            <a:fld id="{1EBE35BF-71DF-4DC7-BC4B-5CD874437648}" type="slidenum">
              <a:rPr lang="cs-CZ" smtClean="0"/>
              <a:pPr/>
              <a:t>9</a:t>
            </a:fld>
            <a:endParaRPr lang="cs-CZ"/>
          </a:p>
        </p:txBody>
      </p:sp>
    </p:spTree>
    <p:extLst>
      <p:ext uri="{BB962C8B-B14F-4D97-AF65-F5344CB8AC3E}">
        <p14:creationId xmlns:p14="http://schemas.microsoft.com/office/powerpoint/2010/main" val="261255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There</a:t>
            </a:r>
            <a:r>
              <a:rPr lang="cs-CZ" dirty="0"/>
              <a:t> </a:t>
            </a:r>
            <a:r>
              <a:rPr lang="cs-CZ" dirty="0" err="1"/>
              <a:t>is</a:t>
            </a:r>
            <a:r>
              <a:rPr lang="cs-CZ" dirty="0"/>
              <a:t> </a:t>
            </a:r>
            <a:r>
              <a:rPr lang="cs-CZ" dirty="0" err="1"/>
              <a:t>reduction</a:t>
            </a:r>
            <a:r>
              <a:rPr lang="cs-CZ" dirty="0"/>
              <a:t> in </a:t>
            </a:r>
            <a:r>
              <a:rPr lang="cs-CZ" dirty="0" err="1"/>
              <a:t>life</a:t>
            </a:r>
            <a:r>
              <a:rPr lang="cs-CZ" dirty="0"/>
              <a:t> </a:t>
            </a:r>
            <a:r>
              <a:rPr lang="cs-CZ" dirty="0" err="1"/>
              <a:t>expectancy</a:t>
            </a:r>
            <a:r>
              <a:rPr lang="cs-CZ" dirty="0"/>
              <a:t> </a:t>
            </a:r>
            <a:r>
              <a:rPr lang="cs-CZ" dirty="0" err="1"/>
              <a:t>of</a:t>
            </a:r>
            <a:r>
              <a:rPr lang="cs-CZ" dirty="0"/>
              <a:t> study </a:t>
            </a:r>
            <a:r>
              <a:rPr lang="cs-CZ" dirty="0" err="1"/>
              <a:t>population</a:t>
            </a:r>
            <a:r>
              <a:rPr lang="cs-CZ" dirty="0"/>
              <a:t> in </a:t>
            </a:r>
            <a:r>
              <a:rPr lang="cs-CZ" dirty="0" err="1"/>
              <a:t>comparison</a:t>
            </a:r>
            <a:r>
              <a:rPr lang="cs-CZ" dirty="0"/>
              <a:t> </a:t>
            </a:r>
            <a:r>
              <a:rPr lang="cs-CZ" dirty="0" err="1"/>
              <a:t>with</a:t>
            </a:r>
            <a:r>
              <a:rPr lang="cs-CZ" dirty="0"/>
              <a:t> </a:t>
            </a:r>
            <a:r>
              <a:rPr lang="cs-CZ" dirty="0" err="1"/>
              <a:t>general</a:t>
            </a:r>
            <a:r>
              <a:rPr lang="cs-CZ" dirty="0"/>
              <a:t> </a:t>
            </a:r>
            <a:r>
              <a:rPr lang="cs-CZ" dirty="0" err="1"/>
              <a:t>population</a:t>
            </a:r>
            <a:endParaRPr lang="cs-CZ" dirty="0"/>
          </a:p>
        </p:txBody>
      </p:sp>
      <p:sp>
        <p:nvSpPr>
          <p:cNvPr id="4" name="Zástupný symbol pro číslo snímku 3"/>
          <p:cNvSpPr>
            <a:spLocks noGrp="1"/>
          </p:cNvSpPr>
          <p:nvPr>
            <p:ph type="sldNum" sz="quarter" idx="5"/>
          </p:nvPr>
        </p:nvSpPr>
        <p:spPr/>
        <p:txBody>
          <a:bodyPr/>
          <a:lstStyle/>
          <a:p>
            <a:fld id="{1EBE35BF-71DF-4DC7-BC4B-5CD874437648}" type="slidenum">
              <a:rPr lang="cs-CZ" smtClean="0"/>
              <a:pPr/>
              <a:t>10</a:t>
            </a:fld>
            <a:endParaRPr lang="cs-CZ"/>
          </a:p>
        </p:txBody>
      </p:sp>
    </p:spTree>
    <p:extLst>
      <p:ext uri="{BB962C8B-B14F-4D97-AF65-F5344CB8AC3E}">
        <p14:creationId xmlns:p14="http://schemas.microsoft.com/office/powerpoint/2010/main" val="19664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6"/>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F38190A-9B3F-49C7-B384-F09B5D7BF789}" type="datetimeFigureOut">
              <a:rPr lang="cs-CZ" smtClean="0"/>
              <a:pPr/>
              <a:t>25.02.2022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B0826E-B0EE-43AF-8A61-A81569429BB6}" type="slidenum">
              <a:rPr lang="cs-CZ" smtClean="0"/>
              <a:pPr/>
              <a:t>‹#›</a:t>
            </a:fld>
            <a:endParaRPr lang="cs-CZ"/>
          </a:p>
        </p:txBody>
      </p:sp>
    </p:spTree>
    <p:extLst>
      <p:ext uri="{BB962C8B-B14F-4D97-AF65-F5344CB8AC3E}">
        <p14:creationId xmlns:p14="http://schemas.microsoft.com/office/powerpoint/2010/main" val="300357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F38190A-9B3F-49C7-B384-F09B5D7BF789}" type="datetimeFigureOut">
              <a:rPr lang="cs-CZ" smtClean="0"/>
              <a:pPr/>
              <a:t>25.02.2022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B0826E-B0EE-43AF-8A61-A81569429BB6}" type="slidenum">
              <a:rPr lang="cs-CZ" smtClean="0"/>
              <a:pPr/>
              <a:t>‹#›</a:t>
            </a:fld>
            <a:endParaRPr lang="cs-CZ"/>
          </a:p>
        </p:txBody>
      </p:sp>
    </p:spTree>
    <p:extLst>
      <p:ext uri="{BB962C8B-B14F-4D97-AF65-F5344CB8AC3E}">
        <p14:creationId xmlns:p14="http://schemas.microsoft.com/office/powerpoint/2010/main" val="120047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9"/>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F38190A-9B3F-49C7-B384-F09B5D7BF789}" type="datetimeFigureOut">
              <a:rPr lang="cs-CZ" smtClean="0"/>
              <a:pPr/>
              <a:t>25.02.2022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B0826E-B0EE-43AF-8A61-A81569429BB6}" type="slidenum">
              <a:rPr lang="cs-CZ" smtClean="0"/>
              <a:pPr/>
              <a:t>‹#›</a:t>
            </a:fld>
            <a:endParaRPr lang="cs-CZ"/>
          </a:p>
        </p:txBody>
      </p:sp>
    </p:spTree>
    <p:extLst>
      <p:ext uri="{BB962C8B-B14F-4D97-AF65-F5344CB8AC3E}">
        <p14:creationId xmlns:p14="http://schemas.microsoft.com/office/powerpoint/2010/main" val="138518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F38190A-9B3F-49C7-B384-F09B5D7BF789}" type="datetimeFigureOut">
              <a:rPr lang="cs-CZ" smtClean="0"/>
              <a:pPr/>
              <a:t>25.02.2022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B0826E-B0EE-43AF-8A61-A81569429BB6}" type="slidenum">
              <a:rPr lang="cs-CZ" smtClean="0"/>
              <a:pPr/>
              <a:t>‹#›</a:t>
            </a:fld>
            <a:endParaRPr lang="cs-CZ"/>
          </a:p>
        </p:txBody>
      </p:sp>
    </p:spTree>
    <p:extLst>
      <p:ext uri="{BB962C8B-B14F-4D97-AF65-F5344CB8AC3E}">
        <p14:creationId xmlns:p14="http://schemas.microsoft.com/office/powerpoint/2010/main" val="349340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F38190A-9B3F-49C7-B384-F09B5D7BF789}" type="datetimeFigureOut">
              <a:rPr lang="cs-CZ" smtClean="0"/>
              <a:pPr/>
              <a:t>25.02.2022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4B0826E-B0EE-43AF-8A61-A81569429BB6}" type="slidenum">
              <a:rPr lang="cs-CZ" smtClean="0"/>
              <a:pPr/>
              <a:t>‹#›</a:t>
            </a:fld>
            <a:endParaRPr lang="cs-CZ"/>
          </a:p>
        </p:txBody>
      </p:sp>
    </p:spTree>
    <p:extLst>
      <p:ext uri="{BB962C8B-B14F-4D97-AF65-F5344CB8AC3E}">
        <p14:creationId xmlns:p14="http://schemas.microsoft.com/office/powerpoint/2010/main" val="187176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F38190A-9B3F-49C7-B384-F09B5D7BF789}" type="datetimeFigureOut">
              <a:rPr lang="cs-CZ" smtClean="0"/>
              <a:pPr/>
              <a:t>25.02.2022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4B0826E-B0EE-43AF-8A61-A81569429BB6}" type="slidenum">
              <a:rPr lang="cs-CZ" smtClean="0"/>
              <a:pPr/>
              <a:t>‹#›</a:t>
            </a:fld>
            <a:endParaRPr lang="cs-CZ"/>
          </a:p>
        </p:txBody>
      </p:sp>
    </p:spTree>
    <p:extLst>
      <p:ext uri="{BB962C8B-B14F-4D97-AF65-F5344CB8AC3E}">
        <p14:creationId xmlns:p14="http://schemas.microsoft.com/office/powerpoint/2010/main" val="4807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F38190A-9B3F-49C7-B384-F09B5D7BF789}" type="datetimeFigureOut">
              <a:rPr lang="cs-CZ" smtClean="0"/>
              <a:pPr/>
              <a:t>25.02.2022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4B0826E-B0EE-43AF-8A61-A81569429BB6}" type="slidenum">
              <a:rPr lang="cs-CZ" smtClean="0"/>
              <a:pPr/>
              <a:t>‹#›</a:t>
            </a:fld>
            <a:endParaRPr lang="cs-CZ"/>
          </a:p>
        </p:txBody>
      </p:sp>
    </p:spTree>
    <p:extLst>
      <p:ext uri="{BB962C8B-B14F-4D97-AF65-F5344CB8AC3E}">
        <p14:creationId xmlns:p14="http://schemas.microsoft.com/office/powerpoint/2010/main" val="353758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F38190A-9B3F-49C7-B384-F09B5D7BF789}" type="datetimeFigureOut">
              <a:rPr lang="cs-CZ" smtClean="0"/>
              <a:pPr/>
              <a:t>25.02.2022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4B0826E-B0EE-43AF-8A61-A81569429BB6}" type="slidenum">
              <a:rPr lang="cs-CZ" smtClean="0"/>
              <a:pPr/>
              <a:t>‹#›</a:t>
            </a:fld>
            <a:endParaRPr lang="cs-CZ"/>
          </a:p>
        </p:txBody>
      </p:sp>
    </p:spTree>
    <p:extLst>
      <p:ext uri="{BB962C8B-B14F-4D97-AF65-F5344CB8AC3E}">
        <p14:creationId xmlns:p14="http://schemas.microsoft.com/office/powerpoint/2010/main" val="400180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F38190A-9B3F-49C7-B384-F09B5D7BF789}" type="datetimeFigureOut">
              <a:rPr lang="cs-CZ" smtClean="0"/>
              <a:pPr/>
              <a:t>25.02.2022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4B0826E-B0EE-43AF-8A61-A81569429BB6}" type="slidenum">
              <a:rPr lang="cs-CZ" smtClean="0"/>
              <a:pPr/>
              <a:t>‹#›</a:t>
            </a:fld>
            <a:endParaRPr lang="cs-CZ"/>
          </a:p>
        </p:txBody>
      </p:sp>
    </p:spTree>
    <p:extLst>
      <p:ext uri="{BB962C8B-B14F-4D97-AF65-F5344CB8AC3E}">
        <p14:creationId xmlns:p14="http://schemas.microsoft.com/office/powerpoint/2010/main" val="55353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F38190A-9B3F-49C7-B384-F09B5D7BF789}" type="datetimeFigureOut">
              <a:rPr lang="cs-CZ" smtClean="0"/>
              <a:pPr/>
              <a:t>25.02.2022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4B0826E-B0EE-43AF-8A61-A81569429BB6}" type="slidenum">
              <a:rPr lang="cs-CZ" smtClean="0"/>
              <a:pPr/>
              <a:t>‹#›</a:t>
            </a:fld>
            <a:endParaRPr lang="cs-CZ"/>
          </a:p>
        </p:txBody>
      </p:sp>
    </p:spTree>
    <p:extLst>
      <p:ext uri="{BB962C8B-B14F-4D97-AF65-F5344CB8AC3E}">
        <p14:creationId xmlns:p14="http://schemas.microsoft.com/office/powerpoint/2010/main" val="269947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1"/>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F38190A-9B3F-49C7-B384-F09B5D7BF789}" type="datetimeFigureOut">
              <a:rPr lang="cs-CZ" smtClean="0"/>
              <a:pPr/>
              <a:t>25.02.2022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4B0826E-B0EE-43AF-8A61-A81569429BB6}" type="slidenum">
              <a:rPr lang="cs-CZ" smtClean="0"/>
              <a:pPr/>
              <a:t>‹#›</a:t>
            </a:fld>
            <a:endParaRPr lang="cs-CZ"/>
          </a:p>
        </p:txBody>
      </p:sp>
    </p:spTree>
    <p:extLst>
      <p:ext uri="{BB962C8B-B14F-4D97-AF65-F5344CB8AC3E}">
        <p14:creationId xmlns:p14="http://schemas.microsoft.com/office/powerpoint/2010/main" val="417411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8190A-9B3F-49C7-B384-F09B5D7BF789}" type="datetimeFigureOut">
              <a:rPr lang="cs-CZ" smtClean="0"/>
              <a:pPr/>
              <a:t>25.02.2022</a:t>
            </a:fld>
            <a:endParaRPr lang="cs-CZ"/>
          </a:p>
        </p:txBody>
      </p:sp>
      <p:sp>
        <p:nvSpPr>
          <p:cNvPr id="5" name="Zástupný symbol pro zápatí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0826E-B0EE-43AF-8A61-A81569429BB6}" type="slidenum">
              <a:rPr lang="cs-CZ" smtClean="0"/>
              <a:pPr/>
              <a:t>‹#›</a:t>
            </a:fld>
            <a:endParaRPr lang="cs-CZ"/>
          </a:p>
        </p:txBody>
      </p:sp>
    </p:spTree>
    <p:extLst>
      <p:ext uri="{BB962C8B-B14F-4D97-AF65-F5344CB8AC3E}">
        <p14:creationId xmlns:p14="http://schemas.microsoft.com/office/powerpoint/2010/main" val="545046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fif"/><Relationship Id="rId4" Type="http://schemas.openxmlformats.org/officeDocument/2006/relationships/image" Target="../media/image13.jfi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84" y="5013176"/>
            <a:ext cx="9351168" cy="224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Nadpis 1"/>
          <p:cNvSpPr txBox="1">
            <a:spLocks/>
          </p:cNvSpPr>
          <p:nvPr/>
        </p:nvSpPr>
        <p:spPr>
          <a:xfrm>
            <a:off x="0" y="369104"/>
            <a:ext cx="91440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b="1" dirty="0">
                <a:solidFill>
                  <a:srgbClr val="002060"/>
                </a:solidFill>
              </a:rPr>
              <a:t>Kasuistika 1: aortální vada u mladého nemocného</a:t>
            </a:r>
          </a:p>
          <a:p>
            <a:r>
              <a:rPr lang="cs-CZ" sz="4000" b="1" dirty="0">
                <a:solidFill>
                  <a:srgbClr val="FF0000"/>
                </a:solidFill>
              </a:rPr>
              <a:t>Jak jsem léčil</a:t>
            </a:r>
            <a:endParaRPr lang="en-US" sz="4000" b="1" dirty="0">
              <a:solidFill>
                <a:srgbClr val="FF0000"/>
              </a:solidFill>
            </a:endParaRPr>
          </a:p>
        </p:txBody>
      </p:sp>
      <p:sp>
        <p:nvSpPr>
          <p:cNvPr id="10" name="Podnadpis 2"/>
          <p:cNvSpPr txBox="1">
            <a:spLocks/>
          </p:cNvSpPr>
          <p:nvPr/>
        </p:nvSpPr>
        <p:spPr>
          <a:xfrm>
            <a:off x="0" y="3542680"/>
            <a:ext cx="9144000" cy="1470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prstClr val="black"/>
                </a:solidFill>
              </a:rPr>
              <a:t>Jan </a:t>
            </a:r>
            <a:r>
              <a:rPr lang="en-GB" sz="2400" dirty="0">
                <a:solidFill>
                  <a:prstClr val="black"/>
                </a:solidFill>
              </a:rPr>
              <a:t>Vojacek,</a:t>
            </a:r>
            <a:endParaRPr lang="cs-CZ" sz="2400" dirty="0">
              <a:solidFill>
                <a:prstClr val="black"/>
              </a:solidFill>
            </a:endParaRPr>
          </a:p>
          <a:p>
            <a:pPr marL="0" indent="0" algn="ctr">
              <a:buFont typeface="Arial" panose="020B0604020202020204" pitchFamily="34" charset="0"/>
              <a:buNone/>
            </a:pPr>
            <a:r>
              <a:rPr lang="cs-CZ" sz="2400" dirty="0">
                <a:solidFill>
                  <a:prstClr val="black"/>
                </a:solidFill>
              </a:rPr>
              <a:t>Kardiochirurgická klinika FN v Hradci Králové</a:t>
            </a:r>
            <a:endParaRPr lang="en-US" sz="1800" dirty="0">
              <a:solidFill>
                <a:prstClr val="black"/>
              </a:solidFill>
            </a:endParaRPr>
          </a:p>
        </p:txBody>
      </p:sp>
      <p:sp>
        <p:nvSpPr>
          <p:cNvPr id="6" name="TextovéPole 5"/>
          <p:cNvSpPr txBox="1"/>
          <p:nvPr/>
        </p:nvSpPr>
        <p:spPr>
          <a:xfrm>
            <a:off x="103584" y="2632916"/>
            <a:ext cx="9144000" cy="523220"/>
          </a:xfrm>
          <a:prstGeom prst="rect">
            <a:avLst/>
          </a:prstGeom>
          <a:noFill/>
        </p:spPr>
        <p:txBody>
          <a:bodyPr wrap="square" rtlCol="0">
            <a:spAutoFit/>
          </a:bodyPr>
          <a:lstStyle/>
          <a:p>
            <a:pPr algn="ctr"/>
            <a:r>
              <a:rPr lang="cs-CZ" sz="2800" b="1" dirty="0">
                <a:latin typeface="Calibri" panose="020F0502020204030204" pitchFamily="34" charset="0"/>
                <a:ea typeface="Calibri" panose="020F0502020204030204" pitchFamily="34" charset="0"/>
              </a:rPr>
              <a:t>PS Chlopenní a vrozené vady v dospělosti</a:t>
            </a:r>
            <a:r>
              <a:rPr lang="en-AU" sz="2800" b="1" dirty="0">
                <a:latin typeface="Calibri" panose="020F0502020204030204" pitchFamily="34" charset="0"/>
                <a:ea typeface="Calibri" panose="020F0502020204030204" pitchFamily="34" charset="0"/>
              </a:rPr>
              <a:t> </a:t>
            </a:r>
            <a:endParaRPr lang="en-AU" sz="2800" dirty="0">
              <a:solidFill>
                <a:srgbClr val="0070C0"/>
              </a:solidFill>
            </a:endParaRPr>
          </a:p>
        </p:txBody>
      </p:sp>
    </p:spTree>
    <p:extLst>
      <p:ext uri="{BB962C8B-B14F-4D97-AF65-F5344CB8AC3E}">
        <p14:creationId xmlns:p14="http://schemas.microsoft.com/office/powerpoint/2010/main" val="168138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75" y="116632"/>
            <a:ext cx="8604447" cy="2923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435" y="764704"/>
            <a:ext cx="4743996" cy="377632"/>
          </a:xfrm>
          <a:prstGeom prst="rect">
            <a:avLst/>
          </a:prstGeom>
          <a:noFill/>
          <a:ln w="2857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390552"/>
            <a:ext cx="5003968" cy="4374167"/>
          </a:xfrm>
          <a:prstGeom prst="rect">
            <a:avLst/>
          </a:prstGeom>
          <a:ln w="76200">
            <a:solidFill>
              <a:srgbClr val="0070C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322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75" y="116632"/>
            <a:ext cx="8604447" cy="2923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435" y="764704"/>
            <a:ext cx="4743996" cy="3776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747" y="791885"/>
            <a:ext cx="7182506" cy="452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ástupný symbol pro obsah 2"/>
          <p:cNvSpPr txBox="1">
            <a:spLocks/>
          </p:cNvSpPr>
          <p:nvPr/>
        </p:nvSpPr>
        <p:spPr>
          <a:xfrm>
            <a:off x="0" y="5589240"/>
            <a:ext cx="9144000" cy="1008111"/>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400" dirty="0">
                <a:solidFill>
                  <a:schemeClr val="bg1"/>
                </a:solidFill>
              </a:rPr>
              <a:t>Microsimulation-based age-specific </a:t>
            </a:r>
            <a:r>
              <a:rPr lang="en-AU" sz="2400" b="1" dirty="0">
                <a:solidFill>
                  <a:srgbClr val="FFFF00"/>
                </a:solidFill>
              </a:rPr>
              <a:t>mean life expectancy after </a:t>
            </a:r>
            <a:r>
              <a:rPr lang="en-AU" sz="2400" b="1" dirty="0" err="1">
                <a:solidFill>
                  <a:srgbClr val="FFFF00"/>
                </a:solidFill>
              </a:rPr>
              <a:t>bioAVR</a:t>
            </a:r>
            <a:r>
              <a:rPr lang="en-AU" sz="2400" b="1" dirty="0">
                <a:solidFill>
                  <a:srgbClr val="FFFF00"/>
                </a:solidFill>
              </a:rPr>
              <a:t> </a:t>
            </a:r>
            <a:r>
              <a:rPr lang="en-AU" sz="2400" dirty="0">
                <a:solidFill>
                  <a:schemeClr val="bg1"/>
                </a:solidFill>
              </a:rPr>
              <a:t>compared with the age- and sex-matched general population</a:t>
            </a:r>
          </a:p>
        </p:txBody>
      </p:sp>
      <p:cxnSp>
        <p:nvCxnSpPr>
          <p:cNvPr id="5" name="Přímá spojnice se šipkou 4"/>
          <p:cNvCxnSpPr/>
          <p:nvPr/>
        </p:nvCxnSpPr>
        <p:spPr>
          <a:xfrm>
            <a:off x="2555776" y="1578445"/>
            <a:ext cx="0" cy="1202483"/>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2771800" y="2212520"/>
            <a:ext cx="1030627"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cs-CZ" dirty="0"/>
              <a:t>20 </a:t>
            </a:r>
            <a:r>
              <a:rPr lang="en-AU" dirty="0"/>
              <a:t>years</a:t>
            </a:r>
          </a:p>
        </p:txBody>
      </p:sp>
      <p:sp>
        <p:nvSpPr>
          <p:cNvPr id="12" name="Ovál 11"/>
          <p:cNvSpPr/>
          <p:nvPr/>
        </p:nvSpPr>
        <p:spPr>
          <a:xfrm>
            <a:off x="2123728" y="4221088"/>
            <a:ext cx="792088" cy="72008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00"/>
              </a:solidFill>
            </a:endParaRPr>
          </a:p>
        </p:txBody>
      </p:sp>
    </p:spTree>
    <p:extLst>
      <p:ext uri="{BB962C8B-B14F-4D97-AF65-F5344CB8AC3E}">
        <p14:creationId xmlns:p14="http://schemas.microsoft.com/office/powerpoint/2010/main" val="354627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2" presetClass="entr" presetSubtype="4" fill="hold" grpId="0" nodeType="afterEffect">
                                  <p:stCondLst>
                                    <p:cond delay="2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395536" y="476672"/>
            <a:ext cx="8362280" cy="122413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solidFill>
                  <a:srgbClr val="002060"/>
                </a:solidFill>
              </a:rPr>
              <a:t>Conventional AVR in young adults</a:t>
            </a:r>
          </a:p>
        </p:txBody>
      </p:sp>
      <p:pic>
        <p:nvPicPr>
          <p:cNvPr id="2050" name="Picture 2" descr="G:\Dropbox\Dropbox\BOOK_FINAL\09_01_AoNáhr\DomNáh 9.1-2_Epi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8902" y="2276870"/>
            <a:ext cx="3346450" cy="39385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Dropbox\Dropbox\BOOK_FINAL\09_01_AoNáhr\DomNáh 9.1-27_SJM.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000" y="2457052"/>
            <a:ext cx="4138613" cy="3578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rot="20202937">
            <a:off x="595951" y="3992900"/>
            <a:ext cx="8349816"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sz="4000" dirty="0"/>
              <a:t>PALLIATIVE TREATMENT </a:t>
            </a:r>
            <a:r>
              <a:rPr lang="cs-CZ" sz="4400" b="1" dirty="0">
                <a:solidFill>
                  <a:srgbClr val="FFFF00"/>
                </a:solidFill>
                <a:sym typeface="Wingdings" panose="05000000000000000000" pitchFamily="2" charset="2"/>
              </a:rPr>
              <a:t></a:t>
            </a:r>
            <a:endParaRPr lang="cs-CZ" sz="4400" b="1" dirty="0">
              <a:solidFill>
                <a:srgbClr val="FFFF00"/>
              </a:solidFill>
            </a:endParaRPr>
          </a:p>
        </p:txBody>
      </p:sp>
      <p:sp>
        <p:nvSpPr>
          <p:cNvPr id="6" name="TextovéPole 5">
            <a:extLst>
              <a:ext uri="{FF2B5EF4-FFF2-40B4-BE49-F238E27FC236}">
                <a16:creationId xmlns:a16="http://schemas.microsoft.com/office/drawing/2014/main" id="{E9D732B3-B745-4576-AC27-F977363F33E4}"/>
              </a:ext>
            </a:extLst>
          </p:cNvPr>
          <p:cNvSpPr txBox="1"/>
          <p:nvPr/>
        </p:nvSpPr>
        <p:spPr>
          <a:xfrm rot="20307377">
            <a:off x="248585" y="1675989"/>
            <a:ext cx="8349816" cy="70788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cs-CZ" sz="4000" dirty="0"/>
              <a:t>EXCESS LONG-TERM MORTALITY</a:t>
            </a:r>
            <a:endParaRPr lang="cs-CZ" sz="4400" b="1" dirty="0">
              <a:solidFill>
                <a:srgbClr val="FFFF00"/>
              </a:solidFill>
            </a:endParaRPr>
          </a:p>
        </p:txBody>
      </p:sp>
    </p:spTree>
    <p:extLst>
      <p:ext uri="{BB962C8B-B14F-4D97-AF65-F5344CB8AC3E}">
        <p14:creationId xmlns:p14="http://schemas.microsoft.com/office/powerpoint/2010/main" val="11843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en-US" b="1" dirty="0">
                <a:solidFill>
                  <a:srgbClr val="0070C0"/>
                </a:solidFill>
              </a:rPr>
              <a:t>Pulmonary autograft</a:t>
            </a:r>
          </a:p>
        </p:txBody>
      </p:sp>
      <p:pic>
        <p:nvPicPr>
          <p:cNvPr id="5122" name="Picture 2" descr="G:\dropbox\Dropbox\BOOK_FINAL\09_04_Ross_IEH\09.4-03_RossPulmInspekc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6340" y="1314068"/>
            <a:ext cx="4464496" cy="5181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0" y="6494472"/>
            <a:ext cx="9144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cs-CZ" dirty="0"/>
              <a:t>Vojacek J, </a:t>
            </a:r>
            <a:r>
              <a:rPr lang="cs-CZ" dirty="0" err="1"/>
              <a:t>Zacek</a:t>
            </a:r>
            <a:r>
              <a:rPr lang="cs-CZ" dirty="0"/>
              <a:t> P, Dominik J: </a:t>
            </a:r>
            <a:r>
              <a:rPr lang="cs-CZ" dirty="0" err="1"/>
              <a:t>Aortic</a:t>
            </a:r>
            <a:r>
              <a:rPr lang="cs-CZ" dirty="0"/>
              <a:t> </a:t>
            </a:r>
            <a:r>
              <a:rPr lang="cs-CZ" dirty="0" err="1"/>
              <a:t>regurgitation</a:t>
            </a:r>
            <a:r>
              <a:rPr lang="cs-CZ" dirty="0"/>
              <a:t>, </a:t>
            </a:r>
            <a:r>
              <a:rPr lang="cs-CZ" dirty="0" err="1"/>
              <a:t>Springer</a:t>
            </a:r>
            <a:r>
              <a:rPr lang="cs-CZ" dirty="0"/>
              <a:t> 2018</a:t>
            </a:r>
          </a:p>
        </p:txBody>
      </p:sp>
    </p:spTree>
    <p:extLst>
      <p:ext uri="{BB962C8B-B14F-4D97-AF65-F5344CB8AC3E}">
        <p14:creationId xmlns:p14="http://schemas.microsoft.com/office/powerpoint/2010/main" val="183617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99" y="116632"/>
            <a:ext cx="8928992" cy="1143000"/>
          </a:xfrm>
        </p:spPr>
        <p:txBody>
          <a:bodyPr>
            <a:normAutofit/>
          </a:bodyPr>
          <a:lstStyle/>
          <a:p>
            <a:r>
              <a:rPr lang="en-US" sz="3200" b="1" dirty="0">
                <a:solidFill>
                  <a:srgbClr val="0070C0"/>
                </a:solidFill>
              </a:rPr>
              <a:t>The long-term survival after the Ross procedure</a:t>
            </a:r>
          </a:p>
        </p:txBody>
      </p:sp>
      <p:pic>
        <p:nvPicPr>
          <p:cNvPr id="3" name="Picture 2" descr="Survival Ross-norm population"/>
          <p:cNvPicPr>
            <a:picLocks noChangeAspect="1" noChangeArrowheads="1"/>
          </p:cNvPicPr>
          <p:nvPr/>
        </p:nvPicPr>
        <p:blipFill>
          <a:blip r:embed="rId3"/>
          <a:srcRect/>
          <a:stretch>
            <a:fillRect/>
          </a:stretch>
        </p:blipFill>
        <p:spPr bwMode="auto">
          <a:xfrm>
            <a:off x="1909874" y="2225840"/>
            <a:ext cx="5252243" cy="4490003"/>
          </a:xfrm>
          <a:prstGeom prst="rect">
            <a:avLst/>
          </a:prstGeom>
          <a:noFill/>
          <a:ln w="9525">
            <a:noFill/>
            <a:miter lim="800000"/>
            <a:headEnd/>
            <a:tailEnd/>
          </a:ln>
        </p:spPr>
      </p:pic>
      <p:sp>
        <p:nvSpPr>
          <p:cNvPr id="4" name="TextovéPole 3"/>
          <p:cNvSpPr txBox="1"/>
          <p:nvPr/>
        </p:nvSpPr>
        <p:spPr>
          <a:xfrm>
            <a:off x="2123728" y="1484784"/>
            <a:ext cx="4824536" cy="523220"/>
          </a:xfrm>
          <a:prstGeom prst="rect">
            <a:avLst/>
          </a:prstGeom>
          <a:noFill/>
        </p:spPr>
        <p:txBody>
          <a:bodyPr wrap="square" rtlCol="0">
            <a:spAutoFit/>
          </a:bodyPr>
          <a:lstStyle/>
          <a:p>
            <a:pPr algn="ctr"/>
            <a:r>
              <a:rPr lang="en-US" sz="2800" b="1" dirty="0">
                <a:solidFill>
                  <a:srgbClr val="FF0000"/>
                </a:solidFill>
              </a:rPr>
              <a:t>German-Dutch Ross Registry</a:t>
            </a:r>
          </a:p>
        </p:txBody>
      </p:sp>
    </p:spTree>
    <p:extLst>
      <p:ext uri="{BB962C8B-B14F-4D97-AF65-F5344CB8AC3E}">
        <p14:creationId xmlns:p14="http://schemas.microsoft.com/office/powerpoint/2010/main" val="359197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821F01-2853-40C2-825E-489B04E575CF}"/>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E998D10A-2DDC-41C1-8BA6-577D98D94C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02" y="4544"/>
            <a:ext cx="9211404" cy="6905333"/>
          </a:xfrm>
        </p:spPr>
      </p:pic>
      <p:pic>
        <p:nvPicPr>
          <p:cNvPr id="6" name="Picture 2">
            <a:extLst>
              <a:ext uri="{FF2B5EF4-FFF2-40B4-BE49-F238E27FC236}">
                <a16:creationId xmlns:a16="http://schemas.microsoft.com/office/drawing/2014/main" id="{48DC8285-C376-47AF-A9DE-64CABAF43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06" y="189745"/>
            <a:ext cx="8460432" cy="1923838"/>
          </a:xfrm>
          <a:prstGeom prst="rect">
            <a:avLst/>
          </a:prstGeom>
          <a:solidFill>
            <a:schemeClr val="bg2">
              <a:lumMod val="90000"/>
            </a:schemeClr>
          </a:solidFill>
          <a:ln>
            <a:noFill/>
          </a:ln>
          <a:effectLst>
            <a:glow rad="63500">
              <a:schemeClr val="accent2">
                <a:satMod val="175000"/>
                <a:alpha val="40000"/>
              </a:schemeClr>
            </a:glow>
            <a:outerShdw blurRad="292100" dist="139700" dir="2700000" algn="tl" rotWithShape="0">
              <a:srgbClr val="333333">
                <a:alpha val="65000"/>
              </a:srgbClr>
            </a:outerShdw>
          </a:effectLst>
        </p:spPr>
      </p:pic>
      <p:sp>
        <p:nvSpPr>
          <p:cNvPr id="10" name="TextovéPole 9">
            <a:extLst>
              <a:ext uri="{FF2B5EF4-FFF2-40B4-BE49-F238E27FC236}">
                <a16:creationId xmlns:a16="http://schemas.microsoft.com/office/drawing/2014/main" id="{D2D3E7CD-78D2-4639-882F-31BF701273BC}"/>
              </a:ext>
            </a:extLst>
          </p:cNvPr>
          <p:cNvSpPr txBox="1"/>
          <p:nvPr/>
        </p:nvSpPr>
        <p:spPr>
          <a:xfrm>
            <a:off x="6166486" y="1966301"/>
            <a:ext cx="298782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a:r>
              <a:rPr lang="cs-CZ" sz="2000" dirty="0"/>
              <a:t>P. SKILLINGTON, </a:t>
            </a:r>
            <a:r>
              <a:rPr lang="cs-CZ" sz="2000" b="1" dirty="0">
                <a:solidFill>
                  <a:srgbClr val="FFFF00"/>
                </a:solidFill>
              </a:rPr>
              <a:t>JACC 2018</a:t>
            </a:r>
          </a:p>
        </p:txBody>
      </p:sp>
      <p:pic>
        <p:nvPicPr>
          <p:cNvPr id="18" name="Obrázek 17">
            <a:extLst>
              <a:ext uri="{FF2B5EF4-FFF2-40B4-BE49-F238E27FC236}">
                <a16:creationId xmlns:a16="http://schemas.microsoft.com/office/drawing/2014/main" id="{C69F6550-A58B-4062-A4C4-6AC94E7F3C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2" y="3723698"/>
            <a:ext cx="9089924" cy="3371380"/>
          </a:xfrm>
          <a:prstGeom prst="rect">
            <a:avLst/>
          </a:prstGeom>
        </p:spPr>
      </p:pic>
      <p:pic>
        <p:nvPicPr>
          <p:cNvPr id="13" name="Obrázek 12" descr="Obsah obrázku text&#10;&#10;Popis byl vytvořen automaticky">
            <a:extLst>
              <a:ext uri="{FF2B5EF4-FFF2-40B4-BE49-F238E27FC236}">
                <a16:creationId xmlns:a16="http://schemas.microsoft.com/office/drawing/2014/main" id="{DCDFADCC-CBEA-4DCE-BCFD-5500449E9E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853" y="2350510"/>
            <a:ext cx="8626588" cy="1932599"/>
          </a:xfrm>
          <a:prstGeom prst="rect">
            <a:avLst/>
          </a:prstGeom>
        </p:spPr>
      </p:pic>
      <p:sp>
        <p:nvSpPr>
          <p:cNvPr id="11" name="Obdélník 10">
            <a:extLst>
              <a:ext uri="{FF2B5EF4-FFF2-40B4-BE49-F238E27FC236}">
                <a16:creationId xmlns:a16="http://schemas.microsoft.com/office/drawing/2014/main" id="{24C64F7F-C4A4-49DF-AE4E-ADD41903A8D2}"/>
              </a:ext>
            </a:extLst>
          </p:cNvPr>
          <p:cNvSpPr/>
          <p:nvPr/>
        </p:nvSpPr>
        <p:spPr>
          <a:xfrm rot="19489803">
            <a:off x="-162893" y="3025106"/>
            <a:ext cx="9144000" cy="92333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cs-CZ" dirty="0"/>
              <a:t>El-</a:t>
            </a:r>
            <a:r>
              <a:rPr lang="cs-CZ" dirty="0" err="1"/>
              <a:t>Hamamsy</a:t>
            </a:r>
            <a:r>
              <a:rPr lang="cs-CZ" dirty="0"/>
              <a:t> I et al. </a:t>
            </a:r>
            <a:r>
              <a:rPr lang="cs-CZ" b="1" dirty="0">
                <a:solidFill>
                  <a:srgbClr val="FF0000"/>
                </a:solidFill>
              </a:rPr>
              <a:t>Long-term </a:t>
            </a:r>
            <a:r>
              <a:rPr lang="cs-CZ" b="1" dirty="0" err="1">
                <a:solidFill>
                  <a:srgbClr val="FF0000"/>
                </a:solidFill>
              </a:rPr>
              <a:t>outcomes</a:t>
            </a:r>
            <a:r>
              <a:rPr lang="cs-CZ" b="1" dirty="0">
                <a:solidFill>
                  <a:srgbClr val="FF0000"/>
                </a:solidFill>
              </a:rPr>
              <a:t> </a:t>
            </a:r>
            <a:r>
              <a:rPr lang="cs-CZ" b="1" dirty="0" err="1">
                <a:solidFill>
                  <a:srgbClr val="FF0000"/>
                </a:solidFill>
              </a:rPr>
              <a:t>after</a:t>
            </a:r>
            <a:r>
              <a:rPr lang="cs-CZ" b="1" dirty="0">
                <a:solidFill>
                  <a:srgbClr val="FF0000"/>
                </a:solidFill>
              </a:rPr>
              <a:t> autograft versus homograft </a:t>
            </a:r>
            <a:r>
              <a:rPr lang="cs-CZ" b="1" dirty="0" err="1">
                <a:solidFill>
                  <a:srgbClr val="FF0000"/>
                </a:solidFill>
              </a:rPr>
              <a:t>aortic</a:t>
            </a:r>
            <a:r>
              <a:rPr lang="cs-CZ" b="1" dirty="0">
                <a:solidFill>
                  <a:srgbClr val="FF0000"/>
                </a:solidFill>
              </a:rPr>
              <a:t> </a:t>
            </a:r>
            <a:r>
              <a:rPr lang="cs-CZ" b="1" dirty="0" err="1">
                <a:solidFill>
                  <a:srgbClr val="FF0000"/>
                </a:solidFill>
              </a:rPr>
              <a:t>root</a:t>
            </a:r>
            <a:r>
              <a:rPr lang="cs-CZ" b="1" dirty="0">
                <a:solidFill>
                  <a:srgbClr val="FF0000"/>
                </a:solidFill>
              </a:rPr>
              <a:t> </a:t>
            </a:r>
            <a:r>
              <a:rPr lang="cs-CZ" b="1" dirty="0" err="1">
                <a:solidFill>
                  <a:srgbClr val="FF0000"/>
                </a:solidFill>
              </a:rPr>
              <a:t>replacement</a:t>
            </a:r>
            <a:r>
              <a:rPr lang="cs-CZ" b="1" dirty="0">
                <a:solidFill>
                  <a:srgbClr val="FF0000"/>
                </a:solidFill>
              </a:rPr>
              <a:t> in </a:t>
            </a:r>
            <a:r>
              <a:rPr lang="cs-CZ" b="1" dirty="0" err="1">
                <a:solidFill>
                  <a:srgbClr val="FF0000"/>
                </a:solidFill>
              </a:rPr>
              <a:t>adults</a:t>
            </a:r>
            <a:r>
              <a:rPr lang="cs-CZ" b="1" dirty="0">
                <a:solidFill>
                  <a:srgbClr val="FF0000"/>
                </a:solidFill>
              </a:rPr>
              <a:t> </a:t>
            </a:r>
            <a:r>
              <a:rPr lang="cs-CZ" b="1" dirty="0" err="1">
                <a:solidFill>
                  <a:srgbClr val="FF0000"/>
                </a:solidFill>
              </a:rPr>
              <a:t>with</a:t>
            </a:r>
            <a:r>
              <a:rPr lang="cs-CZ" b="1" dirty="0">
                <a:solidFill>
                  <a:srgbClr val="FF0000"/>
                </a:solidFill>
              </a:rPr>
              <a:t> </a:t>
            </a:r>
            <a:r>
              <a:rPr lang="cs-CZ" b="1" dirty="0" err="1">
                <a:solidFill>
                  <a:srgbClr val="FF0000"/>
                </a:solidFill>
              </a:rPr>
              <a:t>aortic</a:t>
            </a:r>
            <a:r>
              <a:rPr lang="cs-CZ" b="1" dirty="0">
                <a:solidFill>
                  <a:srgbClr val="FF0000"/>
                </a:solidFill>
              </a:rPr>
              <a:t> </a:t>
            </a:r>
            <a:r>
              <a:rPr lang="cs-CZ" b="1" dirty="0" err="1">
                <a:solidFill>
                  <a:srgbClr val="FF0000"/>
                </a:solidFill>
              </a:rPr>
              <a:t>valve</a:t>
            </a:r>
            <a:r>
              <a:rPr lang="cs-CZ" b="1" dirty="0">
                <a:solidFill>
                  <a:srgbClr val="FF0000"/>
                </a:solidFill>
              </a:rPr>
              <a:t> </a:t>
            </a:r>
            <a:r>
              <a:rPr lang="cs-CZ" b="1" dirty="0" err="1">
                <a:solidFill>
                  <a:srgbClr val="FF0000"/>
                </a:solidFill>
              </a:rPr>
              <a:t>disease</a:t>
            </a:r>
            <a:r>
              <a:rPr lang="cs-CZ" b="1" dirty="0">
                <a:solidFill>
                  <a:srgbClr val="FF0000"/>
                </a:solidFill>
              </a:rPr>
              <a:t>: </a:t>
            </a:r>
            <a:r>
              <a:rPr lang="cs-CZ" b="1" dirty="0">
                <a:solidFill>
                  <a:srgbClr val="FFFF00"/>
                </a:solidFill>
              </a:rPr>
              <a:t>a </a:t>
            </a:r>
            <a:r>
              <a:rPr lang="cs-CZ" b="1" dirty="0" err="1">
                <a:solidFill>
                  <a:srgbClr val="FFFF00"/>
                </a:solidFill>
              </a:rPr>
              <a:t>randomised</a:t>
            </a:r>
            <a:r>
              <a:rPr lang="cs-CZ" b="1" dirty="0">
                <a:solidFill>
                  <a:srgbClr val="FFFF00"/>
                </a:solidFill>
              </a:rPr>
              <a:t> </a:t>
            </a:r>
            <a:r>
              <a:rPr lang="cs-CZ" b="1" dirty="0" err="1">
                <a:solidFill>
                  <a:srgbClr val="FFFF00"/>
                </a:solidFill>
              </a:rPr>
              <a:t>controlled</a:t>
            </a:r>
            <a:r>
              <a:rPr lang="cs-CZ" b="1" dirty="0">
                <a:solidFill>
                  <a:srgbClr val="FFFF00"/>
                </a:solidFill>
              </a:rPr>
              <a:t> trial.</a:t>
            </a:r>
            <a:r>
              <a:rPr lang="cs-CZ" b="1" dirty="0">
                <a:solidFill>
                  <a:srgbClr val="FF0000"/>
                </a:solidFill>
              </a:rPr>
              <a:t> </a:t>
            </a:r>
            <a:r>
              <a:rPr lang="cs-CZ" dirty="0"/>
              <a:t>Lancet. 2010 </a:t>
            </a:r>
            <a:r>
              <a:rPr lang="cs-CZ" dirty="0" err="1"/>
              <a:t>Aug</a:t>
            </a:r>
            <a:r>
              <a:rPr lang="cs-CZ" dirty="0"/>
              <a:t> 14;376(9740):524-31. </a:t>
            </a:r>
          </a:p>
        </p:txBody>
      </p:sp>
      <p:pic>
        <p:nvPicPr>
          <p:cNvPr id="4" name="Obrázek 3">
            <a:extLst>
              <a:ext uri="{FF2B5EF4-FFF2-40B4-BE49-F238E27FC236}">
                <a16:creationId xmlns:a16="http://schemas.microsoft.com/office/drawing/2014/main" id="{22FBFA90-BAFC-4A3D-B2C3-9B0B137CD7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451468">
            <a:off x="-281043" y="2504198"/>
            <a:ext cx="10371678" cy="2453367"/>
          </a:xfrm>
          <a:prstGeom prst="rect">
            <a:avLst/>
          </a:prstGeom>
          <a:ln w="76200">
            <a:solidFill>
              <a:srgbClr val="00B050"/>
            </a:solidFill>
          </a:ln>
        </p:spPr>
      </p:pic>
    </p:spTree>
    <p:extLst>
      <p:ext uri="{BB962C8B-B14F-4D97-AF65-F5344CB8AC3E}">
        <p14:creationId xmlns:p14="http://schemas.microsoft.com/office/powerpoint/2010/main" val="426813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DD7D4AD-9E65-4E06-A214-FB4C16BE8D05}"/>
              </a:ext>
            </a:extLst>
          </p:cNvPr>
          <p:cNvPicPr>
            <a:picLocks noChangeAspect="1"/>
          </p:cNvPicPr>
          <p:nvPr/>
        </p:nvPicPr>
        <p:blipFill>
          <a:blip r:embed="rId2"/>
          <a:stretch>
            <a:fillRect/>
          </a:stretch>
        </p:blipFill>
        <p:spPr>
          <a:xfrm>
            <a:off x="377788" y="228640"/>
            <a:ext cx="8388424" cy="3157899"/>
          </a:xfrm>
          <a:prstGeom prst="rect">
            <a:avLst/>
          </a:prstGeom>
          <a:ln>
            <a:noFill/>
          </a:ln>
          <a:effectLst>
            <a:outerShdw blurRad="292100" dist="139700" dir="2700000" algn="tl" rotWithShape="0">
              <a:srgbClr val="333333">
                <a:alpha val="65000"/>
              </a:srgbClr>
            </a:outerShdw>
          </a:effectLst>
        </p:spPr>
      </p:pic>
      <p:pic>
        <p:nvPicPr>
          <p:cNvPr id="6" name="Obrázek 1" descr="028_SJM_new.tif">
            <a:extLst>
              <a:ext uri="{FF2B5EF4-FFF2-40B4-BE49-F238E27FC236}">
                <a16:creationId xmlns:a16="http://schemas.microsoft.com/office/drawing/2014/main" id="{F1C028FD-E48F-43D8-9630-7BCA9AD92D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990" y="3810000"/>
            <a:ext cx="1944216" cy="1990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6">
            <a:extLst>
              <a:ext uri="{FF2B5EF4-FFF2-40B4-BE49-F238E27FC236}">
                <a16:creationId xmlns:a16="http://schemas.microsoft.com/office/drawing/2014/main" id="{384B89B6-6A9A-4279-A9F6-9259C25322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717032"/>
            <a:ext cx="2060925" cy="2297425"/>
          </a:xfrm>
          <a:prstGeom prst="rect">
            <a:avLst/>
          </a:prstGeom>
        </p:spPr>
      </p:pic>
      <p:sp>
        <p:nvSpPr>
          <p:cNvPr id="8" name="TextovéPole 7">
            <a:extLst>
              <a:ext uri="{FF2B5EF4-FFF2-40B4-BE49-F238E27FC236}">
                <a16:creationId xmlns:a16="http://schemas.microsoft.com/office/drawing/2014/main" id="{F630FBD9-34CE-4751-9F40-0E49AA1C4B09}"/>
              </a:ext>
            </a:extLst>
          </p:cNvPr>
          <p:cNvSpPr txBox="1"/>
          <p:nvPr/>
        </p:nvSpPr>
        <p:spPr>
          <a:xfrm>
            <a:off x="866438" y="6245304"/>
            <a:ext cx="2952328" cy="40011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cs-CZ" sz="2000" b="1" dirty="0">
                <a:solidFill>
                  <a:srgbClr val="FFFF00"/>
                </a:solidFill>
              </a:rPr>
              <a:t>296 </a:t>
            </a:r>
            <a:r>
              <a:rPr lang="en-AU" dirty="0"/>
              <a:t>Ross adult patients</a:t>
            </a:r>
          </a:p>
        </p:txBody>
      </p:sp>
      <p:sp>
        <p:nvSpPr>
          <p:cNvPr id="9" name="TextovéPole 8">
            <a:extLst>
              <a:ext uri="{FF2B5EF4-FFF2-40B4-BE49-F238E27FC236}">
                <a16:creationId xmlns:a16="http://schemas.microsoft.com/office/drawing/2014/main" id="{668D24FE-27D0-4B7C-8144-1551A068895B}"/>
              </a:ext>
            </a:extLst>
          </p:cNvPr>
          <p:cNvSpPr txBox="1"/>
          <p:nvPr/>
        </p:nvSpPr>
        <p:spPr>
          <a:xfrm>
            <a:off x="5330934" y="6245304"/>
            <a:ext cx="2952328" cy="40011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AU" sz="2000" b="1" dirty="0">
                <a:solidFill>
                  <a:srgbClr val="FFFF00"/>
                </a:solidFill>
              </a:rPr>
              <a:t>5120</a:t>
            </a:r>
            <a:r>
              <a:rPr lang="en-AU" dirty="0"/>
              <a:t> mechanical AVR</a:t>
            </a:r>
          </a:p>
        </p:txBody>
      </p:sp>
      <p:sp>
        <p:nvSpPr>
          <p:cNvPr id="10" name="TextovéPole 9">
            <a:extLst>
              <a:ext uri="{FF2B5EF4-FFF2-40B4-BE49-F238E27FC236}">
                <a16:creationId xmlns:a16="http://schemas.microsoft.com/office/drawing/2014/main" id="{C0EB3317-89FF-4143-9566-610F523A1C2D}"/>
              </a:ext>
            </a:extLst>
          </p:cNvPr>
          <p:cNvSpPr txBox="1"/>
          <p:nvPr/>
        </p:nvSpPr>
        <p:spPr>
          <a:xfrm>
            <a:off x="4572000" y="5838130"/>
            <a:ext cx="432048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AU" dirty="0"/>
              <a:t>All </a:t>
            </a:r>
            <a:r>
              <a:rPr lang="en-US" dirty="0"/>
              <a:t>cardiac centers in Czech Republic</a:t>
            </a:r>
          </a:p>
        </p:txBody>
      </p:sp>
    </p:spTree>
    <p:extLst>
      <p:ext uri="{BB962C8B-B14F-4D97-AF65-F5344CB8AC3E}">
        <p14:creationId xmlns:p14="http://schemas.microsoft.com/office/powerpoint/2010/main" val="2071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DD7D4AD-9E65-4E06-A214-FB4C16BE8D05}"/>
              </a:ext>
            </a:extLst>
          </p:cNvPr>
          <p:cNvPicPr>
            <a:picLocks noChangeAspect="1"/>
          </p:cNvPicPr>
          <p:nvPr/>
        </p:nvPicPr>
        <p:blipFill>
          <a:blip r:embed="rId2"/>
          <a:stretch>
            <a:fillRect/>
          </a:stretch>
        </p:blipFill>
        <p:spPr>
          <a:xfrm>
            <a:off x="377788" y="228640"/>
            <a:ext cx="8388424" cy="3157899"/>
          </a:xfrm>
          <a:prstGeom prst="rect">
            <a:avLst/>
          </a:prstGeom>
          <a:ln>
            <a:noFill/>
          </a:ln>
          <a:effectLst>
            <a:outerShdw blurRad="292100" dist="139700" dir="2700000" algn="tl" rotWithShape="0">
              <a:srgbClr val="333333">
                <a:alpha val="65000"/>
              </a:srgbClr>
            </a:outerShdw>
          </a:effectLst>
        </p:spPr>
      </p:pic>
      <p:pic>
        <p:nvPicPr>
          <p:cNvPr id="11" name="Obrázek 10">
            <a:extLst>
              <a:ext uri="{FF2B5EF4-FFF2-40B4-BE49-F238E27FC236}">
                <a16:creationId xmlns:a16="http://schemas.microsoft.com/office/drawing/2014/main" id="{8FEC7206-5179-4A5C-993C-67911844C4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060848"/>
            <a:ext cx="6096000" cy="4678680"/>
          </a:xfrm>
          <a:prstGeom prst="rect">
            <a:avLst/>
          </a:prstGeom>
          <a:ln>
            <a:noFill/>
          </a:ln>
          <a:effectLst>
            <a:outerShdw blurRad="292100" dist="139700" dir="2700000" algn="tl" rotWithShape="0">
              <a:srgbClr val="333333">
                <a:alpha val="65000"/>
              </a:srgbClr>
            </a:outerShdw>
          </a:effectLst>
        </p:spPr>
      </p:pic>
      <p:sp>
        <p:nvSpPr>
          <p:cNvPr id="12" name="Ovál 11">
            <a:extLst>
              <a:ext uri="{FF2B5EF4-FFF2-40B4-BE49-F238E27FC236}">
                <a16:creationId xmlns:a16="http://schemas.microsoft.com/office/drawing/2014/main" id="{EED38F1E-7D84-4FBA-BA36-D67ED0303BF3}"/>
              </a:ext>
            </a:extLst>
          </p:cNvPr>
          <p:cNvSpPr/>
          <p:nvPr/>
        </p:nvSpPr>
        <p:spPr>
          <a:xfrm>
            <a:off x="2267744" y="4306949"/>
            <a:ext cx="2880320" cy="50405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TextovéPole 12">
            <a:extLst>
              <a:ext uri="{FF2B5EF4-FFF2-40B4-BE49-F238E27FC236}">
                <a16:creationId xmlns:a16="http://schemas.microsoft.com/office/drawing/2014/main" id="{E1AD4908-96F1-4A48-9D1D-6966FFFC7612}"/>
              </a:ext>
            </a:extLst>
          </p:cNvPr>
          <p:cNvSpPr txBox="1"/>
          <p:nvPr/>
        </p:nvSpPr>
        <p:spPr>
          <a:xfrm rot="20464355">
            <a:off x="1043608" y="4021613"/>
            <a:ext cx="7056784"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800" dirty="0"/>
              <a:t>Propensity-matching</a:t>
            </a:r>
          </a:p>
        </p:txBody>
      </p:sp>
    </p:spTree>
    <p:extLst>
      <p:ext uri="{BB962C8B-B14F-4D97-AF65-F5344CB8AC3E}">
        <p14:creationId xmlns:p14="http://schemas.microsoft.com/office/powerpoint/2010/main" val="1141731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DD7D4AD-9E65-4E06-A214-FB4C16BE8D05}"/>
              </a:ext>
            </a:extLst>
          </p:cNvPr>
          <p:cNvPicPr>
            <a:picLocks noChangeAspect="1"/>
          </p:cNvPicPr>
          <p:nvPr/>
        </p:nvPicPr>
        <p:blipFill>
          <a:blip r:embed="rId2"/>
          <a:stretch>
            <a:fillRect/>
          </a:stretch>
        </p:blipFill>
        <p:spPr>
          <a:xfrm>
            <a:off x="377788" y="228640"/>
            <a:ext cx="8388424" cy="3157899"/>
          </a:xfrm>
          <a:prstGeom prst="rect">
            <a:avLst/>
          </a:prstGeom>
          <a:ln>
            <a:noFill/>
          </a:ln>
          <a:effectLst>
            <a:outerShdw blurRad="292100" dist="139700" dir="2700000" algn="tl" rotWithShape="0">
              <a:srgbClr val="333333">
                <a:alpha val="65000"/>
              </a:srgbClr>
            </a:outerShdw>
          </a:effectLst>
        </p:spPr>
      </p:pic>
      <p:pic>
        <p:nvPicPr>
          <p:cNvPr id="6" name="Obrázek 1" descr="028_SJM_new.tif">
            <a:extLst>
              <a:ext uri="{FF2B5EF4-FFF2-40B4-BE49-F238E27FC236}">
                <a16:creationId xmlns:a16="http://schemas.microsoft.com/office/drawing/2014/main" id="{4DB7FDEB-5750-4A39-88CF-64338D66AD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700809"/>
            <a:ext cx="1944216" cy="1990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6">
            <a:extLst>
              <a:ext uri="{FF2B5EF4-FFF2-40B4-BE49-F238E27FC236}">
                <a16:creationId xmlns:a16="http://schemas.microsoft.com/office/drawing/2014/main" id="{7F07FC76-8407-4A1E-A328-A2F68C567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973" y="2558414"/>
            <a:ext cx="2060925" cy="2297425"/>
          </a:xfrm>
          <a:prstGeom prst="rect">
            <a:avLst/>
          </a:prstGeom>
        </p:spPr>
      </p:pic>
      <p:sp>
        <p:nvSpPr>
          <p:cNvPr id="8" name="TextovéPole 7">
            <a:extLst>
              <a:ext uri="{FF2B5EF4-FFF2-40B4-BE49-F238E27FC236}">
                <a16:creationId xmlns:a16="http://schemas.microsoft.com/office/drawing/2014/main" id="{BF593CA7-2B27-4A5E-8C7C-6129CCCE91CE}"/>
              </a:ext>
            </a:extLst>
          </p:cNvPr>
          <p:cNvSpPr txBox="1"/>
          <p:nvPr/>
        </p:nvSpPr>
        <p:spPr>
          <a:xfrm>
            <a:off x="1089571" y="4979005"/>
            <a:ext cx="2952328" cy="40011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cs-CZ" sz="2000" b="1" dirty="0">
                <a:solidFill>
                  <a:srgbClr val="FFFF00"/>
                </a:solidFill>
              </a:rPr>
              <a:t>291 </a:t>
            </a:r>
            <a:r>
              <a:rPr lang="en-AU" dirty="0"/>
              <a:t>Ross adult patients</a:t>
            </a:r>
          </a:p>
        </p:txBody>
      </p:sp>
      <p:sp>
        <p:nvSpPr>
          <p:cNvPr id="9" name="TextovéPole 8">
            <a:extLst>
              <a:ext uri="{FF2B5EF4-FFF2-40B4-BE49-F238E27FC236}">
                <a16:creationId xmlns:a16="http://schemas.microsoft.com/office/drawing/2014/main" id="{432BF338-0A69-4AB1-B7D8-BC9F0C5135F5}"/>
              </a:ext>
            </a:extLst>
          </p:cNvPr>
          <p:cNvSpPr txBox="1"/>
          <p:nvPr/>
        </p:nvSpPr>
        <p:spPr>
          <a:xfrm>
            <a:off x="5360559" y="4979005"/>
            <a:ext cx="2952328" cy="40011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cs-CZ" sz="2000" b="1" dirty="0">
                <a:solidFill>
                  <a:srgbClr val="FFFF00"/>
                </a:solidFill>
              </a:rPr>
              <a:t>291</a:t>
            </a:r>
            <a:r>
              <a:rPr lang="en-AU" dirty="0"/>
              <a:t> mechanical AVR</a:t>
            </a:r>
          </a:p>
        </p:txBody>
      </p:sp>
      <p:sp>
        <p:nvSpPr>
          <p:cNvPr id="10" name="TextovéPole 9">
            <a:extLst>
              <a:ext uri="{FF2B5EF4-FFF2-40B4-BE49-F238E27FC236}">
                <a16:creationId xmlns:a16="http://schemas.microsoft.com/office/drawing/2014/main" id="{1C028693-950F-4771-9A9E-443A07B6D716}"/>
              </a:ext>
            </a:extLst>
          </p:cNvPr>
          <p:cNvSpPr txBox="1"/>
          <p:nvPr/>
        </p:nvSpPr>
        <p:spPr>
          <a:xfrm>
            <a:off x="1113017" y="5997782"/>
            <a:ext cx="722275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t>0% In-hospital mortality</a:t>
            </a:r>
          </a:p>
        </p:txBody>
      </p:sp>
      <p:sp>
        <p:nvSpPr>
          <p:cNvPr id="14" name="Ovál 13">
            <a:extLst>
              <a:ext uri="{FF2B5EF4-FFF2-40B4-BE49-F238E27FC236}">
                <a16:creationId xmlns:a16="http://schemas.microsoft.com/office/drawing/2014/main" id="{FD06D2E7-B376-4085-8613-AA99D2FF8F3B}"/>
              </a:ext>
            </a:extLst>
          </p:cNvPr>
          <p:cNvSpPr/>
          <p:nvPr/>
        </p:nvSpPr>
        <p:spPr>
          <a:xfrm>
            <a:off x="251520" y="4581128"/>
            <a:ext cx="8892480" cy="122413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705158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DD7D4AD-9E65-4E06-A214-FB4C16BE8D05}"/>
              </a:ext>
            </a:extLst>
          </p:cNvPr>
          <p:cNvPicPr>
            <a:picLocks noChangeAspect="1"/>
          </p:cNvPicPr>
          <p:nvPr/>
        </p:nvPicPr>
        <p:blipFill>
          <a:blip r:embed="rId2"/>
          <a:stretch>
            <a:fillRect/>
          </a:stretch>
        </p:blipFill>
        <p:spPr>
          <a:xfrm>
            <a:off x="377788" y="228640"/>
            <a:ext cx="8388424" cy="3157899"/>
          </a:xfrm>
          <a:prstGeom prst="rect">
            <a:avLst/>
          </a:prstGeom>
          <a:ln>
            <a:noFill/>
          </a:ln>
          <a:effectLst>
            <a:outerShdw blurRad="292100" dist="139700" dir="2700000" algn="tl" rotWithShape="0">
              <a:srgbClr val="333333">
                <a:alpha val="65000"/>
              </a:srgbClr>
            </a:outerShdw>
          </a:effectLst>
        </p:spPr>
      </p:pic>
      <p:pic>
        <p:nvPicPr>
          <p:cNvPr id="11" name="Obrázek 10">
            <a:extLst>
              <a:ext uri="{FF2B5EF4-FFF2-40B4-BE49-F238E27FC236}">
                <a16:creationId xmlns:a16="http://schemas.microsoft.com/office/drawing/2014/main" id="{3D4F704D-3153-48E0-ACEF-F3F7C1D1D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41536"/>
            <a:ext cx="6096000" cy="4687824"/>
          </a:xfrm>
          <a:prstGeom prst="rect">
            <a:avLst/>
          </a:prstGeom>
          <a:ln>
            <a:noFill/>
          </a:ln>
          <a:effectLst>
            <a:outerShdw blurRad="292100" dist="139700" dir="2700000" algn="tl" rotWithShape="0">
              <a:srgbClr val="333333">
                <a:alpha val="65000"/>
              </a:srgbClr>
            </a:outerShdw>
          </a:effectLst>
        </p:spPr>
      </p:pic>
      <p:sp>
        <p:nvSpPr>
          <p:cNvPr id="12" name="Ovál 11">
            <a:extLst>
              <a:ext uri="{FF2B5EF4-FFF2-40B4-BE49-F238E27FC236}">
                <a16:creationId xmlns:a16="http://schemas.microsoft.com/office/drawing/2014/main" id="{E34BDE5C-96C4-4284-98D2-0BDFA182DF30}"/>
              </a:ext>
            </a:extLst>
          </p:cNvPr>
          <p:cNvSpPr/>
          <p:nvPr/>
        </p:nvSpPr>
        <p:spPr>
          <a:xfrm>
            <a:off x="2555776" y="4173784"/>
            <a:ext cx="2880320" cy="50405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4196287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61B159FC-0F09-40ED-8CF7-230EBE3B35C5}"/>
              </a:ext>
            </a:extLst>
          </p:cNvPr>
          <p:cNvGraphicFramePr>
            <a:graphicFrameLocks noGrp="1"/>
          </p:cNvGraphicFramePr>
          <p:nvPr/>
        </p:nvGraphicFramePr>
        <p:xfrm>
          <a:off x="386179" y="2110076"/>
          <a:ext cx="8316157" cy="3452433"/>
        </p:xfrm>
        <a:graphic>
          <a:graphicData uri="http://schemas.openxmlformats.org/drawingml/2006/table">
            <a:tbl>
              <a:tblPr firstRow="1" bandRow="1">
                <a:tableStyleId>{5C22544A-7EE6-4342-B048-85BDC9FD1C3A}</a:tableStyleId>
              </a:tblPr>
              <a:tblGrid>
                <a:gridCol w="2498618">
                  <a:extLst>
                    <a:ext uri="{9D8B030D-6E8A-4147-A177-3AD203B41FA5}">
                      <a16:colId xmlns:a16="http://schemas.microsoft.com/office/drawing/2014/main" val="3906957397"/>
                    </a:ext>
                  </a:extLst>
                </a:gridCol>
                <a:gridCol w="1343193">
                  <a:extLst>
                    <a:ext uri="{9D8B030D-6E8A-4147-A177-3AD203B41FA5}">
                      <a16:colId xmlns:a16="http://schemas.microsoft.com/office/drawing/2014/main" val="517683055"/>
                    </a:ext>
                  </a:extLst>
                </a:gridCol>
                <a:gridCol w="1218461">
                  <a:extLst>
                    <a:ext uri="{9D8B030D-6E8A-4147-A177-3AD203B41FA5}">
                      <a16:colId xmlns:a16="http://schemas.microsoft.com/office/drawing/2014/main" val="728487569"/>
                    </a:ext>
                  </a:extLst>
                </a:gridCol>
                <a:gridCol w="3255885">
                  <a:extLst>
                    <a:ext uri="{9D8B030D-6E8A-4147-A177-3AD203B41FA5}">
                      <a16:colId xmlns:a16="http://schemas.microsoft.com/office/drawing/2014/main" val="1216515480"/>
                    </a:ext>
                  </a:extLst>
                </a:gridCol>
              </a:tblGrid>
              <a:tr h="548640">
                <a:tc>
                  <a:txBody>
                    <a:bodyPr/>
                    <a:lstStyle/>
                    <a:p>
                      <a:pPr algn="l"/>
                      <a:endParaRPr lang="cs-CZ"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b="0" i="0" u="none" strike="noStrike" kern="1200" baseline="0" dirty="0">
                          <a:solidFill>
                            <a:schemeClr val="tx1"/>
                          </a:solidFill>
                          <a:latin typeface="+mn-lt"/>
                          <a:ea typeface="+mn-ea"/>
                          <a:cs typeface="+mn-cs"/>
                        </a:rPr>
                        <a:t> </a:t>
                      </a:r>
                      <a:r>
                        <a:rPr lang="cs-CZ" sz="1100" b="1" i="0" u="none" strike="noStrike" kern="1200" baseline="0" dirty="0">
                          <a:solidFill>
                            <a:schemeClr val="tx1"/>
                          </a:solidFill>
                          <a:latin typeface="+mn-lt"/>
                          <a:ea typeface="+mn-ea"/>
                          <a:cs typeface="+mn-cs"/>
                        </a:rPr>
                        <a:t>Nemám konflikt </a:t>
                      </a:r>
                      <a:endParaRPr lang="cs-CZ" sz="1100" b="0" i="0" u="none" strike="noStrike" kern="1200" baseline="0" dirty="0">
                        <a:solidFill>
                          <a:schemeClr val="tx1"/>
                        </a:solidFill>
                        <a:latin typeface="+mn-lt"/>
                        <a:ea typeface="+mn-ea"/>
                        <a:cs typeface="+mn-cs"/>
                      </a:endParaRPr>
                    </a:p>
                    <a:p>
                      <a:pPr algn="ctr"/>
                      <a:r>
                        <a:rPr lang="cs-CZ" sz="1100" dirty="0">
                          <a:solidFill>
                            <a:schemeClr val="tx1"/>
                          </a:solidFill>
                        </a:rPr>
                        <a:t>zájmů</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dirty="0">
                          <a:solidFill>
                            <a:schemeClr val="tx1"/>
                          </a:solidFill>
                        </a:rPr>
                        <a:t>Mám konflikt zájmů</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r>
                        <a:rPr lang="cs-CZ" sz="1100" dirty="0">
                          <a:solidFill>
                            <a:schemeClr val="tx1"/>
                          </a:solidFill>
                        </a:rPr>
                        <a:t>Specifikace konfliktu (vyjmenujte subjekty, firmy či instituce, se kterými Vaše spolupráce může vést ke konfliktu zájmů)</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2932067838"/>
                  </a:ext>
                </a:extLst>
              </a:tr>
              <a:tr h="338237">
                <a:tc>
                  <a:txBody>
                    <a:bodyPr/>
                    <a:lstStyle/>
                    <a:p>
                      <a:pPr algn="l"/>
                      <a:r>
                        <a:rPr lang="cs-CZ" sz="1200" b="0" dirty="0"/>
                        <a:t>Zaměstnanecký poměr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Wingdings" panose="05000000000000000000" pitchFamily="2" charset="2"/>
                        <a:buNone/>
                      </a:pP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1231484910"/>
                  </a:ext>
                </a:extLst>
              </a:tr>
              <a:tr h="418504">
                <a:tc>
                  <a:txBody>
                    <a:bodyPr/>
                    <a:lstStyle/>
                    <a:p>
                      <a:pPr algn="l"/>
                      <a:r>
                        <a:rPr lang="cs-CZ" sz="1200" dirty="0"/>
                        <a:t>Vlastník / akcionář</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3107545113"/>
                  </a:ext>
                </a:extLst>
              </a:tr>
              <a:tr h="418504">
                <a:tc>
                  <a:txBody>
                    <a:bodyPr/>
                    <a:lstStyle/>
                    <a:p>
                      <a:pPr algn="l"/>
                      <a:r>
                        <a:rPr lang="cs-CZ" sz="1200" dirty="0"/>
                        <a:t>Konzultant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dirty="0"/>
                    </a:p>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3523498532"/>
                  </a:ext>
                </a:extLst>
              </a:tr>
              <a:tr h="418504">
                <a:tc>
                  <a:txBody>
                    <a:bodyPr/>
                    <a:lstStyle/>
                    <a:p>
                      <a:pPr algn="l"/>
                      <a:r>
                        <a:rPr lang="cs-CZ" sz="1200" dirty="0"/>
                        <a:t>Přednášková činnost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757319712"/>
                  </a:ext>
                </a:extLst>
              </a:tr>
              <a:tr h="434340">
                <a:tc>
                  <a:txBody>
                    <a:bodyPr/>
                    <a:lstStyle/>
                    <a:p>
                      <a:pPr algn="l"/>
                      <a:r>
                        <a:rPr lang="cs-CZ" sz="1200" dirty="0"/>
                        <a:t>Člen poradních sborů (</a:t>
                      </a:r>
                      <a:r>
                        <a:rPr lang="cs-CZ" sz="1200" dirty="0" err="1"/>
                        <a:t>advisory</a:t>
                      </a:r>
                      <a:r>
                        <a:rPr lang="cs-CZ" sz="1200" dirty="0"/>
                        <a:t> </a:t>
                      </a:r>
                      <a:r>
                        <a:rPr lang="cs-CZ" sz="1200" dirty="0" err="1"/>
                        <a:t>boards</a:t>
                      </a:r>
                      <a:r>
                        <a:rPr lang="cs-CZ" sz="12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2924211609"/>
                  </a:ext>
                </a:extLst>
              </a:tr>
              <a:tr h="418504">
                <a:tc>
                  <a:txBody>
                    <a:bodyPr/>
                    <a:lstStyle/>
                    <a:p>
                      <a:pPr algn="l"/>
                      <a:r>
                        <a:rPr lang="cs-CZ" sz="1200" dirty="0"/>
                        <a:t>Podpora výzkumu / granty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93121771"/>
                  </a:ext>
                </a:extLst>
              </a:tr>
              <a:tr h="434340">
                <a:tc>
                  <a:txBody>
                    <a:bodyPr/>
                    <a:lstStyle/>
                    <a:p>
                      <a:pPr algn="l"/>
                      <a:r>
                        <a:rPr lang="cs-CZ" sz="1200" dirty="0"/>
                        <a:t>Jiné honoráře (např. za klinické studie či registry)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X</a:t>
                      </a: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a:endParaRPr lang="cs-CZ"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348542458"/>
                  </a:ext>
                </a:extLst>
              </a:tr>
            </a:tbl>
          </a:graphicData>
        </a:graphic>
      </p:graphicFrame>
      <p:pic>
        <p:nvPicPr>
          <p:cNvPr id="3" name="Obrázek 2">
            <a:extLst>
              <a:ext uri="{FF2B5EF4-FFF2-40B4-BE49-F238E27FC236}">
                <a16:creationId xmlns:a16="http://schemas.microsoft.com/office/drawing/2014/main" id="{8F838168-C737-4553-910C-F47B148B7FE1}"/>
              </a:ext>
            </a:extLst>
          </p:cNvPr>
          <p:cNvPicPr>
            <a:picLocks noChangeAspect="1"/>
          </p:cNvPicPr>
          <p:nvPr/>
        </p:nvPicPr>
        <p:blipFill rotWithShape="1">
          <a:blip r:embed="rId2"/>
          <a:srcRect b="76699"/>
          <a:stretch/>
        </p:blipFill>
        <p:spPr>
          <a:xfrm>
            <a:off x="0" y="857250"/>
            <a:ext cx="9144000" cy="1198486"/>
          </a:xfrm>
          <a:prstGeom prst="rect">
            <a:avLst/>
          </a:prstGeom>
        </p:spPr>
      </p:pic>
    </p:spTree>
    <p:extLst>
      <p:ext uri="{BB962C8B-B14F-4D97-AF65-F5344CB8AC3E}">
        <p14:creationId xmlns:p14="http://schemas.microsoft.com/office/powerpoint/2010/main" val="710985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157E7AC-AC25-48A4-A16A-44CC2D3A763D}"/>
              </a:ext>
            </a:extLst>
          </p:cNvPr>
          <p:cNvPicPr>
            <a:picLocks noChangeAspect="1"/>
          </p:cNvPicPr>
          <p:nvPr/>
        </p:nvPicPr>
        <p:blipFill>
          <a:blip r:embed="rId2"/>
          <a:stretch>
            <a:fillRect/>
          </a:stretch>
        </p:blipFill>
        <p:spPr>
          <a:xfrm>
            <a:off x="298194" y="260648"/>
            <a:ext cx="8547611" cy="3251179"/>
          </a:xfrm>
          <a:prstGeom prst="rect">
            <a:avLst/>
          </a:prstGeom>
          <a:ln>
            <a:noFill/>
          </a:ln>
          <a:effectLst>
            <a:outerShdw blurRad="292100" dist="139700" dir="2700000" algn="tl" rotWithShape="0">
              <a:srgbClr val="333333">
                <a:alpha val="65000"/>
              </a:srgbClr>
            </a:outerShdw>
          </a:effectLst>
        </p:spPr>
      </p:pic>
      <p:sp>
        <p:nvSpPr>
          <p:cNvPr id="8" name="Ovál 7">
            <a:extLst>
              <a:ext uri="{FF2B5EF4-FFF2-40B4-BE49-F238E27FC236}">
                <a16:creationId xmlns:a16="http://schemas.microsoft.com/office/drawing/2014/main" id="{AB2EAB31-535C-408A-8E6C-AF9375A97FE7}"/>
              </a:ext>
            </a:extLst>
          </p:cNvPr>
          <p:cNvSpPr/>
          <p:nvPr/>
        </p:nvSpPr>
        <p:spPr>
          <a:xfrm>
            <a:off x="287059" y="232581"/>
            <a:ext cx="4417822" cy="10081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6" name="Obrázek 1" descr="028_SJM_new.tif">
            <a:extLst>
              <a:ext uri="{FF2B5EF4-FFF2-40B4-BE49-F238E27FC236}">
                <a16:creationId xmlns:a16="http://schemas.microsoft.com/office/drawing/2014/main" id="{904CE21B-21DC-4051-BBA4-7567F5F664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773" y="4230640"/>
            <a:ext cx="1944216" cy="1990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a:extLst>
              <a:ext uri="{FF2B5EF4-FFF2-40B4-BE49-F238E27FC236}">
                <a16:creationId xmlns:a16="http://schemas.microsoft.com/office/drawing/2014/main" id="{B3535F3D-01A2-4362-BA4D-7A402C7B80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077072"/>
            <a:ext cx="2060925" cy="2297425"/>
          </a:xfrm>
          <a:prstGeom prst="rect">
            <a:avLst/>
          </a:prstGeom>
        </p:spPr>
      </p:pic>
      <p:pic>
        <p:nvPicPr>
          <p:cNvPr id="11" name="Picture 2" descr="G:\Dropbox\Dropbox\BOOK_FINAL\09_01_AoNáhr\DomNáh 9.1-2_Epic.tif">
            <a:extLst>
              <a:ext uri="{FF2B5EF4-FFF2-40B4-BE49-F238E27FC236}">
                <a16:creationId xmlns:a16="http://schemas.microsoft.com/office/drawing/2014/main" id="{274C5DFE-FB5C-4351-AF17-D90AC869A6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3261" y="4103133"/>
            <a:ext cx="1944216" cy="228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2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157E7AC-AC25-48A4-A16A-44CC2D3A763D}"/>
              </a:ext>
            </a:extLst>
          </p:cNvPr>
          <p:cNvPicPr>
            <a:picLocks noChangeAspect="1"/>
          </p:cNvPicPr>
          <p:nvPr/>
        </p:nvPicPr>
        <p:blipFill>
          <a:blip r:embed="rId2"/>
          <a:stretch>
            <a:fillRect/>
          </a:stretch>
        </p:blipFill>
        <p:spPr>
          <a:xfrm>
            <a:off x="298194" y="260648"/>
            <a:ext cx="8547611" cy="3251179"/>
          </a:xfrm>
          <a:prstGeom prst="rect">
            <a:avLst/>
          </a:prstGeom>
          <a:ln>
            <a:noFill/>
          </a:ln>
          <a:effectLst>
            <a:outerShdw blurRad="292100" dist="139700" dir="2700000" algn="tl" rotWithShape="0">
              <a:srgbClr val="333333">
                <a:alpha val="65000"/>
              </a:srgbClr>
            </a:outerShdw>
          </a:effectLst>
        </p:spPr>
      </p:pic>
      <p:pic>
        <p:nvPicPr>
          <p:cNvPr id="7" name="Obrázek 6">
            <a:extLst>
              <a:ext uri="{FF2B5EF4-FFF2-40B4-BE49-F238E27FC236}">
                <a16:creationId xmlns:a16="http://schemas.microsoft.com/office/drawing/2014/main" id="{93E0272A-C476-4199-B126-8C810421718D}"/>
              </a:ext>
            </a:extLst>
          </p:cNvPr>
          <p:cNvPicPr>
            <a:picLocks noChangeAspect="1"/>
          </p:cNvPicPr>
          <p:nvPr/>
        </p:nvPicPr>
        <p:blipFill rotWithShape="1">
          <a:blip r:embed="rId3"/>
          <a:srcRect l="1176" t="3370" r="1962" b="3370"/>
          <a:stretch/>
        </p:blipFill>
        <p:spPr>
          <a:xfrm>
            <a:off x="143507" y="2276872"/>
            <a:ext cx="8856984" cy="3888433"/>
          </a:xfrm>
          <a:prstGeom prst="rect">
            <a:avLst/>
          </a:prstGeom>
          <a:ln>
            <a:noFill/>
          </a:ln>
          <a:effectLst>
            <a:outerShdw blurRad="292100" dist="139700" dir="2700000" algn="tl" rotWithShape="0">
              <a:srgbClr val="333333">
                <a:alpha val="65000"/>
              </a:srgbClr>
            </a:outerShdw>
          </a:effectLst>
        </p:spPr>
      </p:pic>
      <p:sp>
        <p:nvSpPr>
          <p:cNvPr id="8" name="Ovál 7">
            <a:extLst>
              <a:ext uri="{FF2B5EF4-FFF2-40B4-BE49-F238E27FC236}">
                <a16:creationId xmlns:a16="http://schemas.microsoft.com/office/drawing/2014/main" id="{AB2EAB31-535C-408A-8E6C-AF9375A97FE7}"/>
              </a:ext>
            </a:extLst>
          </p:cNvPr>
          <p:cNvSpPr/>
          <p:nvPr/>
        </p:nvSpPr>
        <p:spPr>
          <a:xfrm>
            <a:off x="287059" y="232581"/>
            <a:ext cx="4417822" cy="10081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Obdélník 8">
            <a:extLst>
              <a:ext uri="{FF2B5EF4-FFF2-40B4-BE49-F238E27FC236}">
                <a16:creationId xmlns:a16="http://schemas.microsoft.com/office/drawing/2014/main" id="{7F281DA0-C967-42A6-B2ED-D5BAEAD57E4D}"/>
              </a:ext>
            </a:extLst>
          </p:cNvPr>
          <p:cNvSpPr/>
          <p:nvPr/>
        </p:nvSpPr>
        <p:spPr>
          <a:xfrm>
            <a:off x="1475656" y="5013176"/>
            <a:ext cx="6192688" cy="10801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8340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6DEB891-D115-4111-A3DB-58257543FF2E}"/>
              </a:ext>
            </a:extLst>
          </p:cNvPr>
          <p:cNvPicPr>
            <a:picLocks noChangeAspect="1"/>
          </p:cNvPicPr>
          <p:nvPr/>
        </p:nvPicPr>
        <p:blipFill rotWithShape="1">
          <a:blip r:embed="rId2"/>
          <a:srcRect l="-331" t="5623"/>
          <a:stretch/>
        </p:blipFill>
        <p:spPr>
          <a:xfrm>
            <a:off x="1047163" y="1717630"/>
            <a:ext cx="7049673" cy="4879722"/>
          </a:xfrm>
          <a:prstGeom prst="rect">
            <a:avLst/>
          </a:prstGeom>
          <a:ln>
            <a:noFill/>
          </a:ln>
          <a:effectLst>
            <a:outerShdw blurRad="292100" dist="139700" dir="2700000" algn="tl" rotWithShape="0">
              <a:srgbClr val="333333">
                <a:alpha val="65000"/>
              </a:srgbClr>
            </a:outerShdw>
          </a:effectLst>
        </p:spPr>
      </p:pic>
      <p:sp>
        <p:nvSpPr>
          <p:cNvPr id="7" name="TextovéPole 6">
            <a:extLst>
              <a:ext uri="{FF2B5EF4-FFF2-40B4-BE49-F238E27FC236}">
                <a16:creationId xmlns:a16="http://schemas.microsoft.com/office/drawing/2014/main" id="{956B0ED6-967D-4DB3-A80B-F650033F33E0}"/>
              </a:ext>
            </a:extLst>
          </p:cNvPr>
          <p:cNvSpPr txBox="1"/>
          <p:nvPr/>
        </p:nvSpPr>
        <p:spPr>
          <a:xfrm>
            <a:off x="1047163" y="1071299"/>
            <a:ext cx="704967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Long-Term Cumulative Incidence of All Cause Mortality Compared with the Matched U.S. General Population</a:t>
            </a:r>
          </a:p>
        </p:txBody>
      </p:sp>
      <p:sp>
        <p:nvSpPr>
          <p:cNvPr id="9" name="TextovéPole 8">
            <a:extLst>
              <a:ext uri="{FF2B5EF4-FFF2-40B4-BE49-F238E27FC236}">
                <a16:creationId xmlns:a16="http://schemas.microsoft.com/office/drawing/2014/main" id="{1BF6F6DE-72F6-4527-A882-FE08F2F6C8FF}"/>
              </a:ext>
            </a:extLst>
          </p:cNvPr>
          <p:cNvSpPr txBox="1"/>
          <p:nvPr/>
        </p:nvSpPr>
        <p:spPr>
          <a:xfrm>
            <a:off x="298193" y="225290"/>
            <a:ext cx="854761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El-Hamamsy: </a:t>
            </a:r>
            <a:r>
              <a:rPr lang="en-US" dirty="0">
                <a:solidFill>
                  <a:srgbClr val="FFFF00"/>
                </a:solidFill>
              </a:rPr>
              <a:t>Propensity-Matched Comparison of the Ross Procedure and Prosthetic Aortic Valve Replacement in Adults</a:t>
            </a:r>
          </a:p>
        </p:txBody>
      </p:sp>
      <p:sp>
        <p:nvSpPr>
          <p:cNvPr id="10" name="TextovéPole 9">
            <a:extLst>
              <a:ext uri="{FF2B5EF4-FFF2-40B4-BE49-F238E27FC236}">
                <a16:creationId xmlns:a16="http://schemas.microsoft.com/office/drawing/2014/main" id="{9AFC6D33-8BA1-437F-B775-3CAC2F744A9A}"/>
              </a:ext>
            </a:extLst>
          </p:cNvPr>
          <p:cNvSpPr txBox="1"/>
          <p:nvPr/>
        </p:nvSpPr>
        <p:spPr>
          <a:xfrm>
            <a:off x="7586172" y="563468"/>
            <a:ext cx="1259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cs-CZ" dirty="0"/>
              <a:t>JACC 2022</a:t>
            </a:r>
          </a:p>
        </p:txBody>
      </p:sp>
    </p:spTree>
    <p:extLst>
      <p:ext uri="{BB962C8B-B14F-4D97-AF65-F5344CB8AC3E}">
        <p14:creationId xmlns:p14="http://schemas.microsoft.com/office/powerpoint/2010/main" val="69427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D96FA9DB-75A0-44A9-9EB2-FC35045A9AB3}"/>
              </a:ext>
            </a:extLst>
          </p:cNvPr>
          <p:cNvPicPr>
            <a:picLocks noChangeAspect="1"/>
          </p:cNvPicPr>
          <p:nvPr/>
        </p:nvPicPr>
        <p:blipFill rotWithShape="1">
          <a:blip r:embed="rId2"/>
          <a:srcRect t="5767"/>
          <a:stretch/>
        </p:blipFill>
        <p:spPr>
          <a:xfrm>
            <a:off x="971600" y="1722569"/>
            <a:ext cx="7200800" cy="4752528"/>
          </a:xfrm>
          <a:prstGeom prst="rect">
            <a:avLst/>
          </a:prstGeom>
          <a:ln>
            <a:noFill/>
          </a:ln>
          <a:effectLst>
            <a:outerShdw blurRad="292100" dist="139700" dir="2700000" algn="tl" rotWithShape="0">
              <a:srgbClr val="333333">
                <a:alpha val="65000"/>
              </a:srgbClr>
            </a:outerShdw>
          </a:effectLst>
        </p:spPr>
      </p:pic>
      <p:sp>
        <p:nvSpPr>
          <p:cNvPr id="5" name="TextovéPole 4">
            <a:extLst>
              <a:ext uri="{FF2B5EF4-FFF2-40B4-BE49-F238E27FC236}">
                <a16:creationId xmlns:a16="http://schemas.microsoft.com/office/drawing/2014/main" id="{055CBD7C-6D69-4F5B-9B47-9ECFAB760578}"/>
              </a:ext>
            </a:extLst>
          </p:cNvPr>
          <p:cNvSpPr txBox="1"/>
          <p:nvPr/>
        </p:nvSpPr>
        <p:spPr>
          <a:xfrm>
            <a:off x="971600" y="1309857"/>
            <a:ext cx="7200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Long-Term Cumulative Incidence of Major Bleeding</a:t>
            </a:r>
          </a:p>
        </p:txBody>
      </p:sp>
      <p:sp>
        <p:nvSpPr>
          <p:cNvPr id="9" name="TextovéPole 8">
            <a:extLst>
              <a:ext uri="{FF2B5EF4-FFF2-40B4-BE49-F238E27FC236}">
                <a16:creationId xmlns:a16="http://schemas.microsoft.com/office/drawing/2014/main" id="{7DAF6A59-BF7A-4620-8BDC-620B3A31F45F}"/>
              </a:ext>
            </a:extLst>
          </p:cNvPr>
          <p:cNvSpPr txBox="1"/>
          <p:nvPr/>
        </p:nvSpPr>
        <p:spPr>
          <a:xfrm>
            <a:off x="327551" y="199673"/>
            <a:ext cx="854761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El-Hamamsy: </a:t>
            </a:r>
            <a:r>
              <a:rPr lang="en-US" dirty="0">
                <a:solidFill>
                  <a:srgbClr val="FFFF00"/>
                </a:solidFill>
              </a:rPr>
              <a:t>Propensity-Matched Comparison of the Ross Procedure and Prosthetic Aortic Valve Replacement in Adults</a:t>
            </a:r>
          </a:p>
        </p:txBody>
      </p:sp>
      <p:sp>
        <p:nvSpPr>
          <p:cNvPr id="6" name="TextovéPole 5">
            <a:extLst>
              <a:ext uri="{FF2B5EF4-FFF2-40B4-BE49-F238E27FC236}">
                <a16:creationId xmlns:a16="http://schemas.microsoft.com/office/drawing/2014/main" id="{618B7889-76F4-4051-98D7-37CAF94CB05B}"/>
              </a:ext>
            </a:extLst>
          </p:cNvPr>
          <p:cNvSpPr txBox="1"/>
          <p:nvPr/>
        </p:nvSpPr>
        <p:spPr>
          <a:xfrm>
            <a:off x="7615530" y="676190"/>
            <a:ext cx="1259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cs-CZ" dirty="0"/>
              <a:t>JACC 2022</a:t>
            </a:r>
          </a:p>
        </p:txBody>
      </p:sp>
    </p:spTree>
    <p:extLst>
      <p:ext uri="{BB962C8B-B14F-4D97-AF65-F5344CB8AC3E}">
        <p14:creationId xmlns:p14="http://schemas.microsoft.com/office/powerpoint/2010/main" val="241300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55CBD7C-6D69-4F5B-9B47-9ECFAB760578}"/>
              </a:ext>
            </a:extLst>
          </p:cNvPr>
          <p:cNvSpPr txBox="1"/>
          <p:nvPr/>
        </p:nvSpPr>
        <p:spPr>
          <a:xfrm>
            <a:off x="1158266" y="1528916"/>
            <a:ext cx="676875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Long-Term Cumulative Incidence of Any Aortic and/or Pulmonary Reoperation</a:t>
            </a:r>
          </a:p>
        </p:txBody>
      </p:sp>
      <p:pic>
        <p:nvPicPr>
          <p:cNvPr id="7" name="Obrázek 6">
            <a:extLst>
              <a:ext uri="{FF2B5EF4-FFF2-40B4-BE49-F238E27FC236}">
                <a16:creationId xmlns:a16="http://schemas.microsoft.com/office/drawing/2014/main" id="{85622F77-4555-45D4-82EB-B454E91DCAD9}"/>
              </a:ext>
            </a:extLst>
          </p:cNvPr>
          <p:cNvPicPr>
            <a:picLocks noChangeAspect="1"/>
          </p:cNvPicPr>
          <p:nvPr/>
        </p:nvPicPr>
        <p:blipFill rotWithShape="1">
          <a:blip r:embed="rId2"/>
          <a:srcRect t="6885"/>
          <a:stretch/>
        </p:blipFill>
        <p:spPr>
          <a:xfrm>
            <a:off x="1158267" y="2175247"/>
            <a:ext cx="6768752" cy="4476544"/>
          </a:xfrm>
          <a:prstGeom prst="rect">
            <a:avLst/>
          </a:prstGeom>
          <a:ln>
            <a:noFill/>
          </a:ln>
          <a:effectLst>
            <a:outerShdw blurRad="292100" dist="139700" dir="2700000" algn="tl" rotWithShape="0">
              <a:srgbClr val="333333">
                <a:alpha val="65000"/>
              </a:srgbClr>
            </a:outerShdw>
          </a:effectLst>
        </p:spPr>
      </p:pic>
      <p:sp>
        <p:nvSpPr>
          <p:cNvPr id="8" name="TextovéPole 7">
            <a:extLst>
              <a:ext uri="{FF2B5EF4-FFF2-40B4-BE49-F238E27FC236}">
                <a16:creationId xmlns:a16="http://schemas.microsoft.com/office/drawing/2014/main" id="{9D228145-A053-4BEE-BA13-118CD266E15D}"/>
              </a:ext>
            </a:extLst>
          </p:cNvPr>
          <p:cNvSpPr txBox="1"/>
          <p:nvPr/>
        </p:nvSpPr>
        <p:spPr>
          <a:xfrm>
            <a:off x="268838" y="384339"/>
            <a:ext cx="854761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El-Hamamsy: </a:t>
            </a:r>
            <a:r>
              <a:rPr lang="en-US" dirty="0">
                <a:solidFill>
                  <a:srgbClr val="FFFF00"/>
                </a:solidFill>
              </a:rPr>
              <a:t>Propensity-Matched Comparison of the Ross Procedure and Prosthetic Aortic Valve Replacement in Adults</a:t>
            </a:r>
          </a:p>
        </p:txBody>
      </p:sp>
      <p:sp>
        <p:nvSpPr>
          <p:cNvPr id="6" name="TextovéPole 5">
            <a:extLst>
              <a:ext uri="{FF2B5EF4-FFF2-40B4-BE49-F238E27FC236}">
                <a16:creationId xmlns:a16="http://schemas.microsoft.com/office/drawing/2014/main" id="{618B7889-76F4-4051-98D7-37CAF94CB05B}"/>
              </a:ext>
            </a:extLst>
          </p:cNvPr>
          <p:cNvSpPr txBox="1"/>
          <p:nvPr/>
        </p:nvSpPr>
        <p:spPr>
          <a:xfrm>
            <a:off x="7556817" y="836419"/>
            <a:ext cx="12596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cs-CZ" dirty="0"/>
              <a:t>JACC 2022</a:t>
            </a:r>
          </a:p>
        </p:txBody>
      </p:sp>
      <p:cxnSp>
        <p:nvCxnSpPr>
          <p:cNvPr id="3" name="Přímá spojnice 2">
            <a:extLst>
              <a:ext uri="{FF2B5EF4-FFF2-40B4-BE49-F238E27FC236}">
                <a16:creationId xmlns:a16="http://schemas.microsoft.com/office/drawing/2014/main" id="{7CF4F5DC-69A4-42AB-ABCF-9613057E6CB1}"/>
              </a:ext>
            </a:extLst>
          </p:cNvPr>
          <p:cNvCxnSpPr>
            <a:cxnSpLocks/>
          </p:cNvCxnSpPr>
          <p:nvPr/>
        </p:nvCxnSpPr>
        <p:spPr>
          <a:xfrm flipV="1">
            <a:off x="5364088" y="4365104"/>
            <a:ext cx="0" cy="8640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A4670AD4-6B26-42D4-A821-41797E7BFF84}"/>
              </a:ext>
            </a:extLst>
          </p:cNvPr>
          <p:cNvSpPr txBox="1"/>
          <p:nvPr/>
        </p:nvSpPr>
        <p:spPr>
          <a:xfrm>
            <a:off x="5004055" y="5244604"/>
            <a:ext cx="720065"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cs-CZ" sz="1200" dirty="0"/>
              <a:t>8 let</a:t>
            </a:r>
          </a:p>
        </p:txBody>
      </p:sp>
    </p:spTree>
    <p:extLst>
      <p:ext uri="{BB962C8B-B14F-4D97-AF65-F5344CB8AC3E}">
        <p14:creationId xmlns:p14="http://schemas.microsoft.com/office/powerpoint/2010/main" val="17824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523D8E8-8C59-461C-A0A3-C5B72E555142}"/>
              </a:ext>
            </a:extLst>
          </p:cNvPr>
          <p:cNvPicPr>
            <a:picLocks noChangeAspect="1"/>
          </p:cNvPicPr>
          <p:nvPr/>
        </p:nvPicPr>
        <p:blipFill>
          <a:blip r:embed="rId2"/>
          <a:stretch>
            <a:fillRect/>
          </a:stretch>
        </p:blipFill>
        <p:spPr>
          <a:xfrm>
            <a:off x="611560" y="188640"/>
            <a:ext cx="8100392" cy="2014973"/>
          </a:xfrm>
          <a:prstGeom prst="rect">
            <a:avLst/>
          </a:prstGeom>
          <a:ln>
            <a:noFill/>
          </a:ln>
          <a:effectLst>
            <a:outerShdw blurRad="292100" dist="139700" dir="2700000" algn="tl" rotWithShape="0">
              <a:srgbClr val="333333">
                <a:alpha val="65000"/>
              </a:srgbClr>
            </a:outerShdw>
          </a:effectLst>
        </p:spPr>
      </p:pic>
      <p:pic>
        <p:nvPicPr>
          <p:cNvPr id="7" name="Obrázek 6">
            <a:extLst>
              <a:ext uri="{FF2B5EF4-FFF2-40B4-BE49-F238E27FC236}">
                <a16:creationId xmlns:a16="http://schemas.microsoft.com/office/drawing/2014/main" id="{22CF69A2-7A5B-4D62-9A92-DBF8361A3A2C}"/>
              </a:ext>
            </a:extLst>
          </p:cNvPr>
          <p:cNvPicPr>
            <a:picLocks noChangeAspect="1"/>
          </p:cNvPicPr>
          <p:nvPr/>
        </p:nvPicPr>
        <p:blipFill>
          <a:blip r:embed="rId3"/>
          <a:stretch>
            <a:fillRect/>
          </a:stretch>
        </p:blipFill>
        <p:spPr>
          <a:xfrm>
            <a:off x="683568" y="2157559"/>
            <a:ext cx="7956376" cy="4700441"/>
          </a:xfrm>
          <a:prstGeom prst="rect">
            <a:avLst/>
          </a:prstGeom>
          <a:ln>
            <a:noFill/>
          </a:ln>
          <a:effectLst>
            <a:outerShdw blurRad="292100" dist="139700" dir="2700000" algn="tl" rotWithShape="0">
              <a:srgbClr val="333333">
                <a:alpha val="65000"/>
              </a:srgbClr>
            </a:outerShdw>
          </a:effectLst>
        </p:spPr>
      </p:pic>
      <p:sp>
        <p:nvSpPr>
          <p:cNvPr id="2" name="TextovéPole 1">
            <a:extLst>
              <a:ext uri="{FF2B5EF4-FFF2-40B4-BE49-F238E27FC236}">
                <a16:creationId xmlns:a16="http://schemas.microsoft.com/office/drawing/2014/main" id="{9A9D5592-45C9-403C-AB7A-E375355021EF}"/>
              </a:ext>
            </a:extLst>
          </p:cNvPr>
          <p:cNvSpPr txBox="1"/>
          <p:nvPr/>
        </p:nvSpPr>
        <p:spPr>
          <a:xfrm>
            <a:off x="5903640" y="826794"/>
            <a:ext cx="280831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cs-CZ" dirty="0"/>
              <a:t>JTCVS 2020</a:t>
            </a:r>
          </a:p>
        </p:txBody>
      </p:sp>
    </p:spTree>
    <p:extLst>
      <p:ext uri="{BB962C8B-B14F-4D97-AF65-F5344CB8AC3E}">
        <p14:creationId xmlns:p14="http://schemas.microsoft.com/office/powerpoint/2010/main" val="3649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73323F-2458-48C0-9FB3-0FA20118B238}"/>
              </a:ext>
            </a:extLst>
          </p:cNvPr>
          <p:cNvSpPr>
            <a:spLocks noGrp="1"/>
          </p:cNvSpPr>
          <p:nvPr>
            <p:ph type="title"/>
          </p:nvPr>
        </p:nvSpPr>
        <p:spPr>
          <a:xfrm>
            <a:off x="464473" y="580241"/>
            <a:ext cx="8229600" cy="1143000"/>
          </a:xfrm>
        </p:spPr>
        <p:style>
          <a:lnRef idx="1">
            <a:schemeClr val="accent1"/>
          </a:lnRef>
          <a:fillRef idx="3">
            <a:schemeClr val="accent1"/>
          </a:fillRef>
          <a:effectRef idx="2">
            <a:schemeClr val="accent1"/>
          </a:effectRef>
          <a:fontRef idx="minor">
            <a:schemeClr val="lt1"/>
          </a:fontRef>
        </p:style>
        <p:txBody>
          <a:bodyPr/>
          <a:lstStyle/>
          <a:p>
            <a:r>
              <a:rPr lang="en-US" dirty="0"/>
              <a:t>Conclusions</a:t>
            </a:r>
          </a:p>
        </p:txBody>
      </p:sp>
      <p:sp>
        <p:nvSpPr>
          <p:cNvPr id="7" name="TextovéPole 6">
            <a:extLst>
              <a:ext uri="{FF2B5EF4-FFF2-40B4-BE49-F238E27FC236}">
                <a16:creationId xmlns:a16="http://schemas.microsoft.com/office/drawing/2014/main" id="{AADEC17C-C156-4788-888E-294EB78D3949}"/>
              </a:ext>
            </a:extLst>
          </p:cNvPr>
          <p:cNvSpPr txBox="1"/>
          <p:nvPr/>
        </p:nvSpPr>
        <p:spPr>
          <a:xfrm>
            <a:off x="475042" y="1988840"/>
            <a:ext cx="822960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800" dirty="0"/>
              <a:t>Los</a:t>
            </a:r>
            <a:r>
              <a:rPr lang="cs-CZ" sz="2800" dirty="0"/>
              <a:t>s</a:t>
            </a:r>
            <a:r>
              <a:rPr lang="en-US" sz="2800" dirty="0"/>
              <a:t> in life expectancy after conventional AVR</a:t>
            </a:r>
          </a:p>
        </p:txBody>
      </p:sp>
      <p:sp>
        <p:nvSpPr>
          <p:cNvPr id="8" name="TextovéPole 7">
            <a:extLst>
              <a:ext uri="{FF2B5EF4-FFF2-40B4-BE49-F238E27FC236}">
                <a16:creationId xmlns:a16="http://schemas.microsoft.com/office/drawing/2014/main" id="{15024A0E-8F41-4BB4-875E-99E02558BBE6}"/>
              </a:ext>
            </a:extLst>
          </p:cNvPr>
          <p:cNvSpPr txBox="1"/>
          <p:nvPr/>
        </p:nvSpPr>
        <p:spPr>
          <a:xfrm>
            <a:off x="482315" y="2866372"/>
            <a:ext cx="822960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800" dirty="0"/>
              <a:t>Optimal survival after the Ross procedure</a:t>
            </a:r>
          </a:p>
        </p:txBody>
      </p:sp>
      <p:sp>
        <p:nvSpPr>
          <p:cNvPr id="9" name="TextovéPole 8">
            <a:extLst>
              <a:ext uri="{FF2B5EF4-FFF2-40B4-BE49-F238E27FC236}">
                <a16:creationId xmlns:a16="http://schemas.microsoft.com/office/drawing/2014/main" id="{AB693179-E0D3-46C4-95B3-96B73733B329}"/>
              </a:ext>
            </a:extLst>
          </p:cNvPr>
          <p:cNvSpPr txBox="1"/>
          <p:nvPr/>
        </p:nvSpPr>
        <p:spPr>
          <a:xfrm>
            <a:off x="482315" y="3734889"/>
            <a:ext cx="822960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800" dirty="0"/>
              <a:t>Very low risk of valve related complications</a:t>
            </a:r>
          </a:p>
        </p:txBody>
      </p:sp>
      <p:sp>
        <p:nvSpPr>
          <p:cNvPr id="10" name="TextovéPole 9">
            <a:extLst>
              <a:ext uri="{FF2B5EF4-FFF2-40B4-BE49-F238E27FC236}">
                <a16:creationId xmlns:a16="http://schemas.microsoft.com/office/drawing/2014/main" id="{927FE600-7425-4CAC-8539-0F028A2A90CA}"/>
              </a:ext>
            </a:extLst>
          </p:cNvPr>
          <p:cNvSpPr txBox="1"/>
          <p:nvPr/>
        </p:nvSpPr>
        <p:spPr>
          <a:xfrm>
            <a:off x="468756" y="4604121"/>
            <a:ext cx="822960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800" dirty="0"/>
              <a:t>Very good QoL</a:t>
            </a:r>
          </a:p>
        </p:txBody>
      </p:sp>
      <p:sp>
        <p:nvSpPr>
          <p:cNvPr id="11" name="TextovéPole 10">
            <a:extLst>
              <a:ext uri="{FF2B5EF4-FFF2-40B4-BE49-F238E27FC236}">
                <a16:creationId xmlns:a16="http://schemas.microsoft.com/office/drawing/2014/main" id="{52342A48-D2A4-4918-82ED-7FF494F571F0}"/>
              </a:ext>
            </a:extLst>
          </p:cNvPr>
          <p:cNvSpPr txBox="1"/>
          <p:nvPr/>
        </p:nvSpPr>
        <p:spPr>
          <a:xfrm>
            <a:off x="482315" y="5448985"/>
            <a:ext cx="8229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800" dirty="0"/>
              <a:t>Risk of reoperation</a:t>
            </a:r>
          </a:p>
        </p:txBody>
      </p:sp>
      <p:sp>
        <p:nvSpPr>
          <p:cNvPr id="12" name="TextovéPole 11">
            <a:extLst>
              <a:ext uri="{FF2B5EF4-FFF2-40B4-BE49-F238E27FC236}">
                <a16:creationId xmlns:a16="http://schemas.microsoft.com/office/drawing/2014/main" id="{CCA9B4AD-98F0-46E8-9EC3-4FD317BEDB70}"/>
              </a:ext>
            </a:extLst>
          </p:cNvPr>
          <p:cNvSpPr txBox="1"/>
          <p:nvPr/>
        </p:nvSpPr>
        <p:spPr>
          <a:xfrm>
            <a:off x="482315" y="6254978"/>
            <a:ext cx="8229600"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sz="2800" dirty="0"/>
              <a:t>Must be centralized!!</a:t>
            </a:r>
            <a:r>
              <a:rPr lang="cs-CZ" sz="2800" dirty="0"/>
              <a:t>!</a:t>
            </a:r>
            <a:endParaRPr lang="en-US" sz="2800" dirty="0"/>
          </a:p>
        </p:txBody>
      </p:sp>
    </p:spTree>
    <p:extLst>
      <p:ext uri="{BB962C8B-B14F-4D97-AF65-F5344CB8AC3E}">
        <p14:creationId xmlns:p14="http://schemas.microsoft.com/office/powerpoint/2010/main" val="202276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E480C29-9666-433A-B0D0-1D504A53DDA1}"/>
              </a:ext>
            </a:extLst>
          </p:cNvPr>
          <p:cNvSpPr>
            <a:spLocks noGrp="1"/>
          </p:cNvSpPr>
          <p:nvPr>
            <p:ph type="title"/>
          </p:nvPr>
        </p:nvSpPr>
        <p:spPr>
          <a:xfrm>
            <a:off x="457200" y="234750"/>
            <a:ext cx="7886700" cy="994172"/>
          </a:xfrm>
        </p:spPr>
        <p:style>
          <a:lnRef idx="2">
            <a:schemeClr val="dk1">
              <a:shade val="50000"/>
            </a:schemeClr>
          </a:lnRef>
          <a:fillRef idx="1">
            <a:schemeClr val="dk1"/>
          </a:fillRef>
          <a:effectRef idx="0">
            <a:schemeClr val="dk1"/>
          </a:effectRef>
          <a:fontRef idx="minor">
            <a:schemeClr val="lt1"/>
          </a:fontRef>
        </p:style>
        <p:txBody>
          <a:bodyPr/>
          <a:lstStyle/>
          <a:p>
            <a:r>
              <a:rPr lang="cs-CZ" dirty="0"/>
              <a:t>Kasuistika – jak jsem léčil</a:t>
            </a:r>
          </a:p>
        </p:txBody>
      </p:sp>
      <p:pic>
        <p:nvPicPr>
          <p:cNvPr id="5" name="Picture 2" descr="G:\dropbox\Dropbox\BOOK_FINAL\09_04_Ross_IEH\09.4-01A_Ross1.tif">
            <a:extLst>
              <a:ext uri="{FF2B5EF4-FFF2-40B4-BE49-F238E27FC236}">
                <a16:creationId xmlns:a16="http://schemas.microsoft.com/office/drawing/2014/main" id="{2EC6F501-4EAB-4AEE-B7FE-4249D89508C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09532" y="2133053"/>
            <a:ext cx="1614708" cy="1800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dropbox\Dropbox\BOOK_FINAL\09_04_Ross_IEH\09.4-01B_Ross2.tif">
            <a:extLst>
              <a:ext uri="{FF2B5EF4-FFF2-40B4-BE49-F238E27FC236}">
                <a16:creationId xmlns:a16="http://schemas.microsoft.com/office/drawing/2014/main" id="{2D0C5C12-4D41-4431-B10A-1E9DFF007C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059" y="2132856"/>
            <a:ext cx="1562298"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C7AE9DBE-0B41-44C3-82A6-98494CBC772E}"/>
              </a:ext>
            </a:extLst>
          </p:cNvPr>
          <p:cNvSpPr txBox="1"/>
          <p:nvPr/>
        </p:nvSpPr>
        <p:spPr>
          <a:xfrm>
            <a:off x="1148076" y="4513824"/>
            <a:ext cx="295232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t>Rossova operace + náhrada </a:t>
            </a:r>
            <a:r>
              <a:rPr lang="cs-CZ" dirty="0" err="1"/>
              <a:t>asc.aorty</a:t>
            </a:r>
            <a:r>
              <a:rPr lang="cs-CZ" dirty="0"/>
              <a:t> (3/2016)</a:t>
            </a:r>
          </a:p>
        </p:txBody>
      </p:sp>
      <p:pic>
        <p:nvPicPr>
          <p:cNvPr id="8" name="Picture 2" descr="G:\dropbox\Dropbox\BOOK_FINAL\09_04_Ross_IEH\09.4-12B_RossTkaloun02.tif">
            <a:extLst>
              <a:ext uri="{FF2B5EF4-FFF2-40B4-BE49-F238E27FC236}">
                <a16:creationId xmlns:a16="http://schemas.microsoft.com/office/drawing/2014/main" id="{3C0B35D4-880C-449D-A47E-D189D289D7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1313650"/>
            <a:ext cx="2406862" cy="2715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3" descr="G:\dropbox\Dropbox\BOOK_FINAL\09_04_Ross_IEH\09.4-08_RossDoProtezy01.tif">
            <a:extLst>
              <a:ext uri="{FF2B5EF4-FFF2-40B4-BE49-F238E27FC236}">
                <a16:creationId xmlns:a16="http://schemas.microsoft.com/office/drawing/2014/main" id="{64832D04-AFFA-4CFA-9F0E-A7510EEAB6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4113949"/>
            <a:ext cx="2397491" cy="2530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27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E480C29-9666-433A-B0D0-1D504A53DDA1}"/>
              </a:ext>
            </a:extLst>
          </p:cNvPr>
          <p:cNvSpPr>
            <a:spLocks noGrp="1"/>
          </p:cNvSpPr>
          <p:nvPr>
            <p:ph type="title"/>
          </p:nvPr>
        </p:nvSpPr>
        <p:spPr>
          <a:xfrm>
            <a:off x="457200" y="234750"/>
            <a:ext cx="7886700" cy="994172"/>
          </a:xfrm>
        </p:spPr>
        <p:style>
          <a:lnRef idx="2">
            <a:schemeClr val="dk1">
              <a:shade val="50000"/>
            </a:schemeClr>
          </a:lnRef>
          <a:fillRef idx="1">
            <a:schemeClr val="dk1"/>
          </a:fillRef>
          <a:effectRef idx="0">
            <a:schemeClr val="dk1"/>
          </a:effectRef>
          <a:fontRef idx="minor">
            <a:schemeClr val="lt1"/>
          </a:fontRef>
        </p:style>
        <p:txBody>
          <a:bodyPr/>
          <a:lstStyle/>
          <a:p>
            <a:r>
              <a:rPr lang="cs-CZ" dirty="0"/>
              <a:t>Kasuistika – jak jsem léčil</a:t>
            </a:r>
          </a:p>
        </p:txBody>
      </p:sp>
      <p:pic>
        <p:nvPicPr>
          <p:cNvPr id="5" name="Picture 2" descr="G:\dropbox\Dropbox\BOOK_FINAL\09_04_Ross_IEH\09.4-01A_Ross1.tif">
            <a:extLst>
              <a:ext uri="{FF2B5EF4-FFF2-40B4-BE49-F238E27FC236}">
                <a16:creationId xmlns:a16="http://schemas.microsoft.com/office/drawing/2014/main" id="{2EC6F501-4EAB-4AEE-B7FE-4249D89508CD}"/>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935021" y="1496321"/>
            <a:ext cx="1614708" cy="1800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dropbox\Dropbox\BOOK_FINAL\09_04_Ross_IEH\09.4-01B_Ross2.tif">
            <a:extLst>
              <a:ext uri="{FF2B5EF4-FFF2-40B4-BE49-F238E27FC236}">
                <a16:creationId xmlns:a16="http://schemas.microsoft.com/office/drawing/2014/main" id="{2D0C5C12-4D41-4431-B10A-1E9DFF007C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1548" y="1496124"/>
            <a:ext cx="1562298"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1" name="slezak_long_axis_colour.avi">
            <a:hlinkClick r:id="" action="ppaction://media"/>
            <a:extLst>
              <a:ext uri="{FF2B5EF4-FFF2-40B4-BE49-F238E27FC236}">
                <a16:creationId xmlns:a16="http://schemas.microsoft.com/office/drawing/2014/main" id="{528E3E11-3EAA-4DD2-83DB-ACB97D547C09}"/>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212669" y="1524188"/>
            <a:ext cx="3131231" cy="2348423"/>
          </a:xfrm>
          <a:prstGeom prst="rect">
            <a:avLst/>
          </a:prstGeom>
        </p:spPr>
      </p:pic>
      <p:sp>
        <p:nvSpPr>
          <p:cNvPr id="13" name="Obdélník 12">
            <a:extLst>
              <a:ext uri="{FF2B5EF4-FFF2-40B4-BE49-F238E27FC236}">
                <a16:creationId xmlns:a16="http://schemas.microsoft.com/office/drawing/2014/main" id="{3783CB2D-ABDF-4D74-B8C2-47CFF3736C3B}"/>
              </a:ext>
            </a:extLst>
          </p:cNvPr>
          <p:cNvSpPr/>
          <p:nvPr/>
        </p:nvSpPr>
        <p:spPr>
          <a:xfrm>
            <a:off x="5218749" y="1548596"/>
            <a:ext cx="1034263" cy="2242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14" name="Obrázek 13">
            <a:extLst>
              <a:ext uri="{FF2B5EF4-FFF2-40B4-BE49-F238E27FC236}">
                <a16:creationId xmlns:a16="http://schemas.microsoft.com/office/drawing/2014/main" id="{9D2DB58D-1BB5-4325-A924-8FFD63C484B3}"/>
              </a:ext>
            </a:extLst>
          </p:cNvPr>
          <p:cNvPicPr>
            <a:picLocks noChangeAspect="1"/>
          </p:cNvPicPr>
          <p:nvPr/>
        </p:nvPicPr>
        <p:blipFill rotWithShape="1">
          <a:blip r:embed="rId8"/>
          <a:srcRect l="5579" t="2095" r="6615"/>
          <a:stretch/>
        </p:blipFill>
        <p:spPr>
          <a:xfrm>
            <a:off x="4734454" y="4159600"/>
            <a:ext cx="3609446" cy="2348424"/>
          </a:xfrm>
          <a:prstGeom prst="rect">
            <a:avLst/>
          </a:prstGeom>
        </p:spPr>
      </p:pic>
      <p:sp>
        <p:nvSpPr>
          <p:cNvPr id="16" name="TextovéPole 15">
            <a:extLst>
              <a:ext uri="{FF2B5EF4-FFF2-40B4-BE49-F238E27FC236}">
                <a16:creationId xmlns:a16="http://schemas.microsoft.com/office/drawing/2014/main" id="{51E1B622-7096-440E-B353-7CB15E4EDA5A}"/>
              </a:ext>
            </a:extLst>
          </p:cNvPr>
          <p:cNvSpPr txBox="1"/>
          <p:nvPr/>
        </p:nvSpPr>
        <p:spPr>
          <a:xfrm>
            <a:off x="1017372" y="3368529"/>
            <a:ext cx="295232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t>Rossova operace + náhrada </a:t>
            </a:r>
            <a:r>
              <a:rPr lang="cs-CZ" dirty="0" err="1"/>
              <a:t>asc.aorty</a:t>
            </a:r>
            <a:r>
              <a:rPr lang="cs-CZ" dirty="0"/>
              <a:t> (3/2016)</a:t>
            </a:r>
          </a:p>
        </p:txBody>
      </p:sp>
      <p:sp>
        <p:nvSpPr>
          <p:cNvPr id="3" name="Obdélník 2">
            <a:extLst>
              <a:ext uri="{FF2B5EF4-FFF2-40B4-BE49-F238E27FC236}">
                <a16:creationId xmlns:a16="http://schemas.microsoft.com/office/drawing/2014/main" id="{7B6E0121-4E09-4D73-B410-0C571FFC08B1}"/>
              </a:ext>
            </a:extLst>
          </p:cNvPr>
          <p:cNvSpPr/>
          <p:nvPr/>
        </p:nvSpPr>
        <p:spPr>
          <a:xfrm>
            <a:off x="7380312" y="465313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TextovéPole 6">
            <a:extLst>
              <a:ext uri="{FF2B5EF4-FFF2-40B4-BE49-F238E27FC236}">
                <a16:creationId xmlns:a16="http://schemas.microsoft.com/office/drawing/2014/main" id="{374BAE56-6F9D-4FAA-A939-28DEFDFF4DC2}"/>
              </a:ext>
            </a:extLst>
          </p:cNvPr>
          <p:cNvSpPr txBox="1"/>
          <p:nvPr/>
        </p:nvSpPr>
        <p:spPr>
          <a:xfrm>
            <a:off x="4114800" y="2971800"/>
            <a:ext cx="914400" cy="914400"/>
          </a:xfrm>
          <a:prstGeom prst="rect">
            <a:avLst/>
          </a:prstGeom>
          <a:noFill/>
        </p:spPr>
        <p:txBody>
          <a:bodyPr wrap="square" rtlCol="0">
            <a:spAutoFit/>
          </a:bodyPr>
          <a:lstStyle/>
          <a:p>
            <a:endParaRPr lang="cs-CZ" dirty="0"/>
          </a:p>
        </p:txBody>
      </p:sp>
      <p:sp>
        <p:nvSpPr>
          <p:cNvPr id="8" name="TextovéPole 7">
            <a:extLst>
              <a:ext uri="{FF2B5EF4-FFF2-40B4-BE49-F238E27FC236}">
                <a16:creationId xmlns:a16="http://schemas.microsoft.com/office/drawing/2014/main" id="{3187CFAD-800A-448C-B5E8-BAA1979ED371}"/>
              </a:ext>
            </a:extLst>
          </p:cNvPr>
          <p:cNvSpPr txBox="1"/>
          <p:nvPr/>
        </p:nvSpPr>
        <p:spPr>
          <a:xfrm>
            <a:off x="457200" y="4581128"/>
            <a:ext cx="411480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cs-CZ" dirty="0"/>
              <a:t>Proč Rossova operace??</a:t>
            </a:r>
          </a:p>
          <a:p>
            <a:r>
              <a:rPr lang="cs-CZ" dirty="0"/>
              <a:t>Proč u pacienta nad 50 let??</a:t>
            </a:r>
          </a:p>
        </p:txBody>
      </p:sp>
    </p:spTree>
    <p:extLst>
      <p:ext uri="{BB962C8B-B14F-4D97-AF65-F5344CB8AC3E}">
        <p14:creationId xmlns:p14="http://schemas.microsoft.com/office/powerpoint/2010/main" val="276604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6"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500"/>
                            </p:stCondLst>
                            <p:childTnLst>
                              <p:par>
                                <p:cTn id="13" presetID="10" presetClass="entr" presetSubtype="0"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11"/>
                </p:tgtEl>
              </p:cMediaNode>
            </p:video>
          </p:childTnLst>
        </p:cTn>
      </p:par>
    </p:tnLst>
    <p:bldLst>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Dropbox\Dropbox\BOOK_FINAL\09_01_AoNáhr\DomNáh 9.1-2_Epi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422" y="1592634"/>
            <a:ext cx="3737430" cy="43987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Dropbox\Dropbox\BOOK_FINAL\09_01_AoNáhr\DomNáh 9.1-27_SJM.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772816"/>
            <a:ext cx="4622144" cy="399628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251520" y="319459"/>
            <a:ext cx="8728332"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sz="4000" dirty="0"/>
              <a:t>VALVE RELATED COMPLICATIONS </a:t>
            </a:r>
            <a:r>
              <a:rPr lang="cs-CZ" sz="4400" b="1" dirty="0">
                <a:solidFill>
                  <a:srgbClr val="FFFF00"/>
                </a:solidFill>
                <a:sym typeface="Wingdings" panose="05000000000000000000" pitchFamily="2" charset="2"/>
              </a:rPr>
              <a:t></a:t>
            </a:r>
            <a:endParaRPr lang="cs-CZ" sz="4400" b="1" dirty="0">
              <a:solidFill>
                <a:srgbClr val="FFFF00"/>
              </a:solidFill>
            </a:endParaRPr>
          </a:p>
        </p:txBody>
      </p:sp>
    </p:spTree>
    <p:extLst>
      <p:ext uri="{BB962C8B-B14F-4D97-AF65-F5344CB8AC3E}">
        <p14:creationId xmlns:p14="http://schemas.microsoft.com/office/powerpoint/2010/main" val="61882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0" presetClass="entr" presetSubtype="0" fill="hold" nodeType="afterEffect">
                                  <p:stCondLst>
                                    <p:cond delay="25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par>
                          <p:cTn id="14" fill="hold">
                            <p:stCondLst>
                              <p:cond delay="2000"/>
                            </p:stCondLst>
                            <p:childTnLst>
                              <p:par>
                                <p:cTn id="15" presetID="10"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ChangeArrowheads="1"/>
          </p:cNvSpPr>
          <p:nvPr/>
        </p:nvSpPr>
        <p:spPr bwMode="auto">
          <a:xfrm>
            <a:off x="0" y="188640"/>
            <a:ext cx="9144000" cy="911225"/>
          </a:xfrm>
          <a:prstGeom prst="rect">
            <a:avLst/>
          </a:prstGeom>
          <a:noFill/>
          <a:ln w="9525">
            <a:noFill/>
            <a:miter lim="800000"/>
            <a:headEnd/>
            <a:tailEnd/>
          </a:ln>
          <a:effectLst/>
        </p:spPr>
        <p:txBody>
          <a:bodyPr wrap="none" lIns="90000" tIns="46800" rIns="90000" bIns="46800" anchor="ctr"/>
          <a:lstStyle/>
          <a:p>
            <a:pPr algn="ctr" defTabSz="828675">
              <a:defRPr/>
            </a:pPr>
            <a:r>
              <a:rPr lang="en-US" sz="2800" b="1" dirty="0">
                <a:solidFill>
                  <a:srgbClr val="0070C0"/>
                </a:solidFill>
              </a:rPr>
              <a:t>The long term results of mechanical and bioprosthetic AVR</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5" y="1714501"/>
            <a:ext cx="672782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ovéPole 3"/>
          <p:cNvSpPr txBox="1">
            <a:spLocks noChangeArrowheads="1"/>
          </p:cNvSpPr>
          <p:nvPr/>
        </p:nvSpPr>
        <p:spPr bwMode="auto">
          <a:xfrm rot="-5400000">
            <a:off x="-1453355" y="3382269"/>
            <a:ext cx="4500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b="1">
                <a:solidFill>
                  <a:srgbClr val="3333FF"/>
                </a:solidFill>
                <a:latin typeface="Arial" charset="0"/>
              </a:defRPr>
            </a:lvl1pPr>
            <a:lvl2pPr marL="742950" indent="-285750" eaLnBrk="0" hangingPunct="0">
              <a:defRPr sz="1700" b="1">
                <a:solidFill>
                  <a:srgbClr val="3333FF"/>
                </a:solidFill>
                <a:latin typeface="Arial" charset="0"/>
              </a:defRPr>
            </a:lvl2pPr>
            <a:lvl3pPr marL="1143000" indent="-228600" eaLnBrk="0" hangingPunct="0">
              <a:defRPr sz="1700" b="1">
                <a:solidFill>
                  <a:srgbClr val="3333FF"/>
                </a:solidFill>
                <a:latin typeface="Arial" charset="0"/>
              </a:defRPr>
            </a:lvl3pPr>
            <a:lvl4pPr marL="1600200" indent="-228600" eaLnBrk="0" hangingPunct="0">
              <a:defRPr sz="1700" b="1">
                <a:solidFill>
                  <a:srgbClr val="3333FF"/>
                </a:solidFill>
                <a:latin typeface="Arial" charset="0"/>
              </a:defRPr>
            </a:lvl4pPr>
            <a:lvl5pPr marL="2057400" indent="-228600" eaLnBrk="0" hangingPunct="0">
              <a:defRPr sz="1700" b="1">
                <a:solidFill>
                  <a:srgbClr val="3333FF"/>
                </a:solidFill>
                <a:latin typeface="Arial" charset="0"/>
              </a:defRPr>
            </a:lvl5pPr>
            <a:lvl6pPr marL="2514600" indent="-228600" eaLnBrk="0" fontAlgn="base" hangingPunct="0">
              <a:spcBef>
                <a:spcPct val="0"/>
              </a:spcBef>
              <a:spcAft>
                <a:spcPct val="0"/>
              </a:spcAft>
              <a:defRPr sz="1700" b="1">
                <a:solidFill>
                  <a:srgbClr val="3333FF"/>
                </a:solidFill>
                <a:latin typeface="Arial" charset="0"/>
              </a:defRPr>
            </a:lvl6pPr>
            <a:lvl7pPr marL="2971800" indent="-228600" eaLnBrk="0" fontAlgn="base" hangingPunct="0">
              <a:spcBef>
                <a:spcPct val="0"/>
              </a:spcBef>
              <a:spcAft>
                <a:spcPct val="0"/>
              </a:spcAft>
              <a:defRPr sz="1700" b="1">
                <a:solidFill>
                  <a:srgbClr val="3333FF"/>
                </a:solidFill>
                <a:latin typeface="Arial" charset="0"/>
              </a:defRPr>
            </a:lvl7pPr>
            <a:lvl8pPr marL="3429000" indent="-228600" eaLnBrk="0" fontAlgn="base" hangingPunct="0">
              <a:spcBef>
                <a:spcPct val="0"/>
              </a:spcBef>
              <a:spcAft>
                <a:spcPct val="0"/>
              </a:spcAft>
              <a:defRPr sz="1700" b="1">
                <a:solidFill>
                  <a:srgbClr val="3333FF"/>
                </a:solidFill>
                <a:latin typeface="Arial" charset="0"/>
              </a:defRPr>
            </a:lvl8pPr>
            <a:lvl9pPr marL="3886200" indent="-228600" eaLnBrk="0" fontAlgn="base" hangingPunct="0">
              <a:spcBef>
                <a:spcPct val="0"/>
              </a:spcBef>
              <a:spcAft>
                <a:spcPct val="0"/>
              </a:spcAft>
              <a:defRPr sz="1700" b="1">
                <a:solidFill>
                  <a:srgbClr val="3333FF"/>
                </a:solidFill>
                <a:latin typeface="Arial" charset="0"/>
              </a:defRPr>
            </a:lvl9pPr>
          </a:lstStyle>
          <a:p>
            <a:pPr eaLnBrk="1" hangingPunct="1"/>
            <a:r>
              <a:rPr lang="cs-CZ" sz="1400">
                <a:solidFill>
                  <a:srgbClr val="002060"/>
                </a:solidFill>
              </a:rPr>
              <a:t>ALL VALVE-RELATED COMPLICATIONS (%)</a:t>
            </a:r>
          </a:p>
        </p:txBody>
      </p:sp>
      <p:sp>
        <p:nvSpPr>
          <p:cNvPr id="9221" name="TextovéPole 4"/>
          <p:cNvSpPr txBox="1">
            <a:spLocks noChangeArrowheads="1"/>
          </p:cNvSpPr>
          <p:nvPr/>
        </p:nvSpPr>
        <p:spPr bwMode="auto">
          <a:xfrm>
            <a:off x="0" y="6159283"/>
            <a:ext cx="9144000" cy="738664"/>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sz="1700" b="1">
                <a:solidFill>
                  <a:srgbClr val="3333FF"/>
                </a:solidFill>
                <a:latin typeface="Arial" charset="0"/>
              </a:defRPr>
            </a:lvl1pPr>
            <a:lvl2pPr marL="742950" indent="-285750" eaLnBrk="0" hangingPunct="0">
              <a:defRPr sz="1700" b="1">
                <a:solidFill>
                  <a:srgbClr val="3333FF"/>
                </a:solidFill>
                <a:latin typeface="Arial" charset="0"/>
              </a:defRPr>
            </a:lvl2pPr>
            <a:lvl3pPr marL="1143000" indent="-228600" eaLnBrk="0" hangingPunct="0">
              <a:defRPr sz="1700" b="1">
                <a:solidFill>
                  <a:srgbClr val="3333FF"/>
                </a:solidFill>
                <a:latin typeface="Arial" charset="0"/>
              </a:defRPr>
            </a:lvl3pPr>
            <a:lvl4pPr marL="1600200" indent="-228600" eaLnBrk="0" hangingPunct="0">
              <a:defRPr sz="1700" b="1">
                <a:solidFill>
                  <a:srgbClr val="3333FF"/>
                </a:solidFill>
                <a:latin typeface="Arial" charset="0"/>
              </a:defRPr>
            </a:lvl4pPr>
            <a:lvl5pPr marL="2057400" indent="-228600" eaLnBrk="0" hangingPunct="0">
              <a:defRPr sz="1700" b="1">
                <a:solidFill>
                  <a:srgbClr val="3333FF"/>
                </a:solidFill>
                <a:latin typeface="Arial" charset="0"/>
              </a:defRPr>
            </a:lvl5pPr>
            <a:lvl6pPr marL="2514600" indent="-228600" eaLnBrk="0" fontAlgn="base" hangingPunct="0">
              <a:spcBef>
                <a:spcPct val="0"/>
              </a:spcBef>
              <a:spcAft>
                <a:spcPct val="0"/>
              </a:spcAft>
              <a:defRPr sz="1700" b="1">
                <a:solidFill>
                  <a:srgbClr val="3333FF"/>
                </a:solidFill>
                <a:latin typeface="Arial" charset="0"/>
              </a:defRPr>
            </a:lvl6pPr>
            <a:lvl7pPr marL="2971800" indent="-228600" eaLnBrk="0" fontAlgn="base" hangingPunct="0">
              <a:spcBef>
                <a:spcPct val="0"/>
              </a:spcBef>
              <a:spcAft>
                <a:spcPct val="0"/>
              </a:spcAft>
              <a:defRPr sz="1700" b="1">
                <a:solidFill>
                  <a:srgbClr val="3333FF"/>
                </a:solidFill>
                <a:latin typeface="Arial" charset="0"/>
              </a:defRPr>
            </a:lvl7pPr>
            <a:lvl8pPr marL="3429000" indent="-228600" eaLnBrk="0" fontAlgn="base" hangingPunct="0">
              <a:spcBef>
                <a:spcPct val="0"/>
              </a:spcBef>
              <a:spcAft>
                <a:spcPct val="0"/>
              </a:spcAft>
              <a:defRPr sz="1700" b="1">
                <a:solidFill>
                  <a:srgbClr val="3333FF"/>
                </a:solidFill>
                <a:latin typeface="Arial" charset="0"/>
              </a:defRPr>
            </a:lvl8pPr>
            <a:lvl9pPr marL="3886200" indent="-228600" eaLnBrk="0" fontAlgn="base" hangingPunct="0">
              <a:spcBef>
                <a:spcPct val="0"/>
              </a:spcBef>
              <a:spcAft>
                <a:spcPct val="0"/>
              </a:spcAft>
              <a:defRPr sz="1700" b="1">
                <a:solidFill>
                  <a:srgbClr val="3333FF"/>
                </a:solidFill>
                <a:latin typeface="Arial" charset="0"/>
              </a:defRPr>
            </a:lvl9pPr>
          </a:lstStyle>
          <a:p>
            <a:pPr eaLnBrk="1" hangingPunct="1">
              <a:lnSpc>
                <a:spcPct val="150000"/>
              </a:lnSpc>
            </a:pPr>
            <a:r>
              <a:rPr lang="cs-CZ" sz="1400" b="0" u="sng" dirty="0" err="1">
                <a:solidFill>
                  <a:schemeClr val="bg1"/>
                </a:solidFill>
              </a:rPr>
              <a:t>Hammermeister</a:t>
            </a:r>
            <a:r>
              <a:rPr lang="cs-CZ" sz="1400" b="0" dirty="0">
                <a:solidFill>
                  <a:schemeClr val="bg1"/>
                </a:solidFill>
              </a:rPr>
              <a:t> et al. </a:t>
            </a:r>
            <a:r>
              <a:rPr lang="cs-CZ" sz="1400" b="0" dirty="0" err="1">
                <a:solidFill>
                  <a:srgbClr val="FFFF00"/>
                </a:solidFill>
              </a:rPr>
              <a:t>Outcomes</a:t>
            </a:r>
            <a:r>
              <a:rPr lang="cs-CZ" sz="1400" b="0" dirty="0">
                <a:solidFill>
                  <a:srgbClr val="FFFF00"/>
                </a:solidFill>
              </a:rPr>
              <a:t> 15 </a:t>
            </a:r>
            <a:r>
              <a:rPr lang="cs-CZ" sz="1400" b="0" dirty="0" err="1">
                <a:solidFill>
                  <a:srgbClr val="FFFF00"/>
                </a:solidFill>
              </a:rPr>
              <a:t>years</a:t>
            </a:r>
            <a:r>
              <a:rPr lang="cs-CZ" sz="1400" b="0" dirty="0">
                <a:solidFill>
                  <a:srgbClr val="FFFF00"/>
                </a:solidFill>
              </a:rPr>
              <a:t> </a:t>
            </a:r>
            <a:r>
              <a:rPr lang="cs-CZ" sz="1400" b="0" dirty="0" err="1">
                <a:solidFill>
                  <a:srgbClr val="FFFF00"/>
                </a:solidFill>
              </a:rPr>
              <a:t>after</a:t>
            </a:r>
            <a:r>
              <a:rPr lang="cs-CZ" sz="1400" b="0" dirty="0">
                <a:solidFill>
                  <a:srgbClr val="FFFF00"/>
                </a:solidFill>
              </a:rPr>
              <a:t> </a:t>
            </a:r>
            <a:r>
              <a:rPr lang="cs-CZ" sz="1400" b="0" dirty="0" err="1">
                <a:solidFill>
                  <a:srgbClr val="FFFF00"/>
                </a:solidFill>
              </a:rPr>
              <a:t>valve</a:t>
            </a:r>
            <a:r>
              <a:rPr lang="cs-CZ" sz="1400" b="0" dirty="0">
                <a:solidFill>
                  <a:srgbClr val="FFFF00"/>
                </a:solidFill>
              </a:rPr>
              <a:t> </a:t>
            </a:r>
            <a:r>
              <a:rPr lang="cs-CZ" sz="1400" b="0" dirty="0" err="1">
                <a:solidFill>
                  <a:srgbClr val="FFFF00"/>
                </a:solidFill>
              </a:rPr>
              <a:t>replacement</a:t>
            </a:r>
            <a:r>
              <a:rPr lang="cs-CZ" sz="1400" b="0" dirty="0">
                <a:solidFill>
                  <a:srgbClr val="FFFF00"/>
                </a:solidFill>
              </a:rPr>
              <a:t> </a:t>
            </a:r>
            <a:r>
              <a:rPr lang="cs-CZ" sz="1400" b="0" dirty="0" err="1">
                <a:solidFill>
                  <a:srgbClr val="FFFF00"/>
                </a:solidFill>
              </a:rPr>
              <a:t>with</a:t>
            </a:r>
            <a:r>
              <a:rPr lang="cs-CZ" sz="1400" b="0" dirty="0">
                <a:solidFill>
                  <a:srgbClr val="FFFF00"/>
                </a:solidFill>
              </a:rPr>
              <a:t> a </a:t>
            </a:r>
            <a:r>
              <a:rPr lang="cs-CZ" sz="1400" b="0" dirty="0" err="1">
                <a:solidFill>
                  <a:srgbClr val="FFFF00"/>
                </a:solidFill>
              </a:rPr>
              <a:t>mechanical</a:t>
            </a:r>
            <a:r>
              <a:rPr lang="cs-CZ" sz="1400" b="0" dirty="0">
                <a:solidFill>
                  <a:srgbClr val="FFFF00"/>
                </a:solidFill>
              </a:rPr>
              <a:t> versus a </a:t>
            </a:r>
            <a:r>
              <a:rPr lang="cs-CZ" sz="1400" b="0" dirty="0" err="1">
                <a:solidFill>
                  <a:srgbClr val="FFFF00"/>
                </a:solidFill>
              </a:rPr>
              <a:t>bioprosthetic</a:t>
            </a:r>
            <a:r>
              <a:rPr lang="cs-CZ" sz="1400" b="0" dirty="0">
                <a:solidFill>
                  <a:srgbClr val="FFFF00"/>
                </a:solidFill>
              </a:rPr>
              <a:t> </a:t>
            </a:r>
            <a:r>
              <a:rPr lang="cs-CZ" sz="1400" b="0" dirty="0" err="1">
                <a:solidFill>
                  <a:srgbClr val="FFFF00"/>
                </a:solidFill>
              </a:rPr>
              <a:t>valve</a:t>
            </a:r>
            <a:r>
              <a:rPr lang="cs-CZ" sz="1400" b="0" dirty="0">
                <a:solidFill>
                  <a:schemeClr val="bg1"/>
                </a:solidFill>
              </a:rPr>
              <a:t>: </a:t>
            </a:r>
            <a:r>
              <a:rPr lang="cs-CZ" sz="1400" b="0" dirty="0" err="1">
                <a:solidFill>
                  <a:schemeClr val="bg1"/>
                </a:solidFill>
              </a:rPr>
              <a:t>final</a:t>
            </a:r>
            <a:r>
              <a:rPr lang="cs-CZ" sz="1400" b="0" dirty="0">
                <a:solidFill>
                  <a:schemeClr val="bg1"/>
                </a:solidFill>
              </a:rPr>
              <a:t> report </a:t>
            </a:r>
            <a:r>
              <a:rPr lang="cs-CZ" sz="1400" b="0" dirty="0" err="1">
                <a:solidFill>
                  <a:schemeClr val="bg1"/>
                </a:solidFill>
              </a:rPr>
              <a:t>of</a:t>
            </a:r>
            <a:r>
              <a:rPr lang="cs-CZ" sz="1400" b="0" dirty="0">
                <a:solidFill>
                  <a:schemeClr val="bg1"/>
                </a:solidFill>
              </a:rPr>
              <a:t> </a:t>
            </a:r>
            <a:r>
              <a:rPr lang="cs-CZ" sz="1400" b="0" dirty="0" err="1">
                <a:solidFill>
                  <a:schemeClr val="bg1"/>
                </a:solidFill>
              </a:rPr>
              <a:t>the</a:t>
            </a:r>
            <a:r>
              <a:rPr lang="cs-CZ" sz="1400" b="0" dirty="0">
                <a:solidFill>
                  <a:schemeClr val="bg1"/>
                </a:solidFill>
              </a:rPr>
              <a:t> </a:t>
            </a:r>
            <a:r>
              <a:rPr lang="cs-CZ" sz="1400" b="0" dirty="0" err="1">
                <a:solidFill>
                  <a:schemeClr val="bg1"/>
                </a:solidFill>
              </a:rPr>
              <a:t>Veterans</a:t>
            </a:r>
            <a:r>
              <a:rPr lang="cs-CZ" sz="1400" b="0" dirty="0">
                <a:solidFill>
                  <a:schemeClr val="bg1"/>
                </a:solidFill>
              </a:rPr>
              <a:t> </a:t>
            </a:r>
            <a:r>
              <a:rPr lang="cs-CZ" sz="1400" b="0" dirty="0" err="1">
                <a:solidFill>
                  <a:schemeClr val="bg1"/>
                </a:solidFill>
              </a:rPr>
              <a:t>Affairs</a:t>
            </a:r>
            <a:r>
              <a:rPr lang="cs-CZ" sz="1400" b="0" dirty="0">
                <a:solidFill>
                  <a:schemeClr val="bg1"/>
                </a:solidFill>
              </a:rPr>
              <a:t> </a:t>
            </a:r>
            <a:r>
              <a:rPr lang="cs-CZ" sz="1400" b="0" dirty="0" err="1">
                <a:solidFill>
                  <a:schemeClr val="bg1"/>
                </a:solidFill>
              </a:rPr>
              <a:t>randomized</a:t>
            </a:r>
            <a:r>
              <a:rPr lang="cs-CZ" sz="1400" b="0" dirty="0">
                <a:solidFill>
                  <a:schemeClr val="bg1"/>
                </a:solidFill>
              </a:rPr>
              <a:t> trial. J </a:t>
            </a:r>
            <a:r>
              <a:rPr lang="cs-CZ" sz="1400" b="0" dirty="0" err="1">
                <a:solidFill>
                  <a:schemeClr val="bg1"/>
                </a:solidFill>
              </a:rPr>
              <a:t>Am</a:t>
            </a:r>
            <a:r>
              <a:rPr lang="cs-CZ" sz="1400" b="0" dirty="0">
                <a:solidFill>
                  <a:schemeClr val="bg1"/>
                </a:solidFill>
              </a:rPr>
              <a:t> </a:t>
            </a:r>
            <a:r>
              <a:rPr lang="cs-CZ" sz="1400" b="0" dirty="0" err="1">
                <a:solidFill>
                  <a:schemeClr val="bg1"/>
                </a:solidFill>
              </a:rPr>
              <a:t>Coll</a:t>
            </a:r>
            <a:r>
              <a:rPr lang="cs-CZ" sz="1400" b="0" dirty="0">
                <a:solidFill>
                  <a:schemeClr val="bg1"/>
                </a:solidFill>
              </a:rPr>
              <a:t> </a:t>
            </a:r>
            <a:r>
              <a:rPr lang="cs-CZ" sz="1400" b="0" dirty="0" err="1">
                <a:solidFill>
                  <a:schemeClr val="bg1"/>
                </a:solidFill>
              </a:rPr>
              <a:t>Cardiol</a:t>
            </a:r>
            <a:r>
              <a:rPr lang="cs-CZ" sz="1400" b="0" dirty="0">
                <a:solidFill>
                  <a:schemeClr val="bg1"/>
                </a:solidFill>
              </a:rPr>
              <a:t>. 2000 Oct;36(4):1152-8. </a:t>
            </a:r>
          </a:p>
        </p:txBody>
      </p:sp>
      <p:cxnSp>
        <p:nvCxnSpPr>
          <p:cNvPr id="9222" name="Přímá spojovací čára 5"/>
          <p:cNvCxnSpPr>
            <a:cxnSpLocks noChangeShapeType="1"/>
          </p:cNvCxnSpPr>
          <p:nvPr/>
        </p:nvCxnSpPr>
        <p:spPr bwMode="auto">
          <a:xfrm flipV="1">
            <a:off x="1928814" y="3286126"/>
            <a:ext cx="5214937" cy="71438"/>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cxnSp>
        <p:nvCxnSpPr>
          <p:cNvPr id="3" name="Přímá spojnice 2"/>
          <p:cNvCxnSpPr/>
          <p:nvPr/>
        </p:nvCxnSpPr>
        <p:spPr>
          <a:xfrm flipV="1">
            <a:off x="5059412" y="3088444"/>
            <a:ext cx="0" cy="223224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910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833958-7E1F-4A0F-AAEB-DA7DF1330565}"/>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0709BDE2-9E66-45D7-AEF0-85F06B5C6108}"/>
              </a:ext>
            </a:extLst>
          </p:cNvPr>
          <p:cNvPicPr>
            <a:picLocks noChangeAspect="1"/>
          </p:cNvPicPr>
          <p:nvPr/>
        </p:nvPicPr>
        <p:blipFill>
          <a:blip r:embed="rId3"/>
          <a:stretch>
            <a:fillRect/>
          </a:stretch>
        </p:blipFill>
        <p:spPr>
          <a:xfrm>
            <a:off x="301080" y="156231"/>
            <a:ext cx="8532440" cy="1846814"/>
          </a:xfrm>
          <a:prstGeom prst="rect">
            <a:avLst/>
          </a:prstGeom>
          <a:ln>
            <a:noFill/>
          </a:ln>
          <a:effectLst>
            <a:outerShdw blurRad="292100" dist="139700" dir="2700000" algn="tl" rotWithShape="0">
              <a:srgbClr val="333333">
                <a:alpha val="65000"/>
              </a:srgbClr>
            </a:outerShdw>
          </a:effectLst>
        </p:spPr>
      </p:pic>
      <p:sp>
        <p:nvSpPr>
          <p:cNvPr id="5" name="TextovéPole 4">
            <a:extLst>
              <a:ext uri="{FF2B5EF4-FFF2-40B4-BE49-F238E27FC236}">
                <a16:creationId xmlns:a16="http://schemas.microsoft.com/office/drawing/2014/main" id="{9D6391EE-C00B-4337-9D48-338FA1DE6BBB}"/>
              </a:ext>
            </a:extLst>
          </p:cNvPr>
          <p:cNvSpPr txBox="1"/>
          <p:nvPr/>
        </p:nvSpPr>
        <p:spPr>
          <a:xfrm>
            <a:off x="6948264" y="246616"/>
            <a:ext cx="173853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s-CZ" sz="2400" dirty="0"/>
              <a:t>JACC 2019</a:t>
            </a:r>
          </a:p>
        </p:txBody>
      </p:sp>
      <p:sp>
        <p:nvSpPr>
          <p:cNvPr id="8" name="TextovéPole 7">
            <a:extLst>
              <a:ext uri="{FF2B5EF4-FFF2-40B4-BE49-F238E27FC236}">
                <a16:creationId xmlns:a16="http://schemas.microsoft.com/office/drawing/2014/main" id="{6EDF3E7D-189A-4CB2-B5B4-78F00AB564B9}"/>
              </a:ext>
            </a:extLst>
          </p:cNvPr>
          <p:cNvSpPr txBox="1"/>
          <p:nvPr/>
        </p:nvSpPr>
        <p:spPr>
          <a:xfrm>
            <a:off x="1500436" y="2628172"/>
            <a:ext cx="613372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sz="2400" dirty="0"/>
              <a:t>23 528 patients after AVR</a:t>
            </a:r>
          </a:p>
        </p:txBody>
      </p:sp>
      <p:pic>
        <p:nvPicPr>
          <p:cNvPr id="10" name="Obrázek 9">
            <a:extLst>
              <a:ext uri="{FF2B5EF4-FFF2-40B4-BE49-F238E27FC236}">
                <a16:creationId xmlns:a16="http://schemas.microsoft.com/office/drawing/2014/main" id="{2F97249D-4810-40A6-A57A-D98C40552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3429000"/>
            <a:ext cx="2438400" cy="1876425"/>
          </a:xfrm>
          <a:prstGeom prst="rect">
            <a:avLst/>
          </a:prstGeom>
        </p:spPr>
      </p:pic>
      <p:pic>
        <p:nvPicPr>
          <p:cNvPr id="12" name="Obrázek 11">
            <a:extLst>
              <a:ext uri="{FF2B5EF4-FFF2-40B4-BE49-F238E27FC236}">
                <a16:creationId xmlns:a16="http://schemas.microsoft.com/office/drawing/2014/main" id="{4D804807-2814-40D9-955D-79C93D4069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3264" y="3573016"/>
            <a:ext cx="1905000" cy="2085975"/>
          </a:xfrm>
          <a:prstGeom prst="rect">
            <a:avLst/>
          </a:prstGeom>
        </p:spPr>
      </p:pic>
    </p:spTree>
    <p:extLst>
      <p:ext uri="{BB962C8B-B14F-4D97-AF65-F5344CB8AC3E}">
        <p14:creationId xmlns:p14="http://schemas.microsoft.com/office/powerpoint/2010/main" val="47972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833958-7E1F-4A0F-AAEB-DA7DF1330565}"/>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0709BDE2-9E66-45D7-AEF0-85F06B5C6108}"/>
              </a:ext>
            </a:extLst>
          </p:cNvPr>
          <p:cNvPicPr>
            <a:picLocks noChangeAspect="1"/>
          </p:cNvPicPr>
          <p:nvPr/>
        </p:nvPicPr>
        <p:blipFill>
          <a:blip r:embed="rId3"/>
          <a:stretch>
            <a:fillRect/>
          </a:stretch>
        </p:blipFill>
        <p:spPr>
          <a:xfrm>
            <a:off x="301080" y="156231"/>
            <a:ext cx="8532440" cy="1846814"/>
          </a:xfrm>
          <a:prstGeom prst="rect">
            <a:avLst/>
          </a:prstGeom>
          <a:ln>
            <a:noFill/>
          </a:ln>
          <a:effectLst>
            <a:outerShdw blurRad="292100" dist="139700" dir="2700000" algn="tl" rotWithShape="0">
              <a:srgbClr val="333333">
                <a:alpha val="65000"/>
              </a:srgbClr>
            </a:outerShdw>
          </a:effectLst>
        </p:spPr>
      </p:pic>
      <p:sp>
        <p:nvSpPr>
          <p:cNvPr id="5" name="TextovéPole 4">
            <a:extLst>
              <a:ext uri="{FF2B5EF4-FFF2-40B4-BE49-F238E27FC236}">
                <a16:creationId xmlns:a16="http://schemas.microsoft.com/office/drawing/2014/main" id="{9D6391EE-C00B-4337-9D48-338FA1DE6BBB}"/>
              </a:ext>
            </a:extLst>
          </p:cNvPr>
          <p:cNvSpPr txBox="1"/>
          <p:nvPr/>
        </p:nvSpPr>
        <p:spPr>
          <a:xfrm>
            <a:off x="6948264" y="246616"/>
            <a:ext cx="173853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s-CZ" sz="2400" dirty="0"/>
              <a:t>JACC 2019</a:t>
            </a:r>
          </a:p>
        </p:txBody>
      </p:sp>
      <p:pic>
        <p:nvPicPr>
          <p:cNvPr id="7" name="Obrázek 6">
            <a:extLst>
              <a:ext uri="{FF2B5EF4-FFF2-40B4-BE49-F238E27FC236}">
                <a16:creationId xmlns:a16="http://schemas.microsoft.com/office/drawing/2014/main" id="{27E63E5B-58AC-466C-AD39-04915131D247}"/>
              </a:ext>
            </a:extLst>
          </p:cNvPr>
          <p:cNvPicPr>
            <a:picLocks noChangeAspect="1"/>
          </p:cNvPicPr>
          <p:nvPr/>
        </p:nvPicPr>
        <p:blipFill>
          <a:blip r:embed="rId4"/>
          <a:stretch>
            <a:fillRect/>
          </a:stretch>
        </p:blipFill>
        <p:spPr>
          <a:xfrm>
            <a:off x="1047172" y="1831033"/>
            <a:ext cx="7040256" cy="4919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135032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833958-7E1F-4A0F-AAEB-DA7DF1330565}"/>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0709BDE2-9E66-45D7-AEF0-85F06B5C6108}"/>
              </a:ext>
            </a:extLst>
          </p:cNvPr>
          <p:cNvPicPr>
            <a:picLocks noChangeAspect="1"/>
          </p:cNvPicPr>
          <p:nvPr/>
        </p:nvPicPr>
        <p:blipFill>
          <a:blip r:embed="rId3"/>
          <a:stretch>
            <a:fillRect/>
          </a:stretch>
        </p:blipFill>
        <p:spPr>
          <a:xfrm>
            <a:off x="301080" y="156231"/>
            <a:ext cx="8532440" cy="1846814"/>
          </a:xfrm>
          <a:prstGeom prst="rect">
            <a:avLst/>
          </a:prstGeom>
          <a:ln>
            <a:noFill/>
          </a:ln>
          <a:effectLst>
            <a:outerShdw blurRad="292100" dist="139700" dir="2700000" algn="tl" rotWithShape="0">
              <a:srgbClr val="333333">
                <a:alpha val="65000"/>
              </a:srgbClr>
            </a:outerShdw>
          </a:effectLst>
        </p:spPr>
      </p:pic>
      <p:sp>
        <p:nvSpPr>
          <p:cNvPr id="5" name="TextovéPole 4">
            <a:extLst>
              <a:ext uri="{FF2B5EF4-FFF2-40B4-BE49-F238E27FC236}">
                <a16:creationId xmlns:a16="http://schemas.microsoft.com/office/drawing/2014/main" id="{9D6391EE-C00B-4337-9D48-338FA1DE6BBB}"/>
              </a:ext>
            </a:extLst>
          </p:cNvPr>
          <p:cNvSpPr txBox="1"/>
          <p:nvPr/>
        </p:nvSpPr>
        <p:spPr>
          <a:xfrm>
            <a:off x="6948264" y="246616"/>
            <a:ext cx="173853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s-CZ" sz="2400" dirty="0"/>
              <a:t>JACC 2019</a:t>
            </a:r>
          </a:p>
        </p:txBody>
      </p:sp>
      <p:pic>
        <p:nvPicPr>
          <p:cNvPr id="6" name="Obrázek 5">
            <a:extLst>
              <a:ext uri="{FF2B5EF4-FFF2-40B4-BE49-F238E27FC236}">
                <a16:creationId xmlns:a16="http://schemas.microsoft.com/office/drawing/2014/main" id="{E0BE55A4-C9EA-4B2C-A10F-CB810C74AC41}"/>
              </a:ext>
            </a:extLst>
          </p:cNvPr>
          <p:cNvPicPr>
            <a:picLocks noChangeAspect="1"/>
          </p:cNvPicPr>
          <p:nvPr/>
        </p:nvPicPr>
        <p:blipFill>
          <a:blip r:embed="rId4"/>
          <a:stretch>
            <a:fillRect/>
          </a:stretch>
        </p:blipFill>
        <p:spPr>
          <a:xfrm>
            <a:off x="1232755" y="1850008"/>
            <a:ext cx="6678490" cy="4856945"/>
          </a:xfrm>
          <a:prstGeom prst="rect">
            <a:avLst/>
          </a:prstGeom>
          <a:ln>
            <a:noFill/>
          </a:ln>
          <a:effectLst>
            <a:outerShdw blurRad="292100" dist="139700" dir="2700000" algn="tl" rotWithShape="0">
              <a:srgbClr val="333333">
                <a:alpha val="65000"/>
              </a:srgbClr>
            </a:outerShdw>
          </a:effectLst>
        </p:spPr>
      </p:pic>
      <p:sp>
        <p:nvSpPr>
          <p:cNvPr id="3" name="TextovéPole 2">
            <a:extLst>
              <a:ext uri="{FF2B5EF4-FFF2-40B4-BE49-F238E27FC236}">
                <a16:creationId xmlns:a16="http://schemas.microsoft.com/office/drawing/2014/main" id="{28BA7169-BC13-42EA-A6CD-10D91FB6F8D0}"/>
              </a:ext>
            </a:extLst>
          </p:cNvPr>
          <p:cNvSpPr txBox="1"/>
          <p:nvPr/>
        </p:nvSpPr>
        <p:spPr>
          <a:xfrm>
            <a:off x="3131840" y="2276872"/>
            <a:ext cx="4608512"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AU" sz="2000" dirty="0">
                <a:solidFill>
                  <a:srgbClr val="FFFF00"/>
                </a:solidFill>
              </a:rPr>
              <a:t>Loss in Life Expectancy After AVR</a:t>
            </a:r>
          </a:p>
        </p:txBody>
      </p:sp>
      <p:sp>
        <p:nvSpPr>
          <p:cNvPr id="8" name="Ovál 7">
            <a:extLst>
              <a:ext uri="{FF2B5EF4-FFF2-40B4-BE49-F238E27FC236}">
                <a16:creationId xmlns:a16="http://schemas.microsoft.com/office/drawing/2014/main" id="{CF040C50-5879-440F-9176-56E46D680286}"/>
              </a:ext>
            </a:extLst>
          </p:cNvPr>
          <p:cNvSpPr/>
          <p:nvPr/>
        </p:nvSpPr>
        <p:spPr>
          <a:xfrm>
            <a:off x="2323515" y="1850008"/>
            <a:ext cx="720080" cy="473335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Obdélník: se zakulacenými rohy 8">
            <a:extLst>
              <a:ext uri="{FF2B5EF4-FFF2-40B4-BE49-F238E27FC236}">
                <a16:creationId xmlns:a16="http://schemas.microsoft.com/office/drawing/2014/main" id="{FB178F5C-62EF-4D65-9FC8-DB4274748691}"/>
              </a:ext>
            </a:extLst>
          </p:cNvPr>
          <p:cNvSpPr/>
          <p:nvPr/>
        </p:nvSpPr>
        <p:spPr>
          <a:xfrm>
            <a:off x="1547664" y="3501008"/>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031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52433</TotalTime>
  <Words>577</Words>
  <Application>Microsoft Office PowerPoint</Application>
  <PresentationFormat>Předvádění na obrazovce (4:3)</PresentationFormat>
  <Paragraphs>100</Paragraphs>
  <Slides>26</Slides>
  <Notes>15</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Calibri</vt:lpstr>
      <vt:lpstr>Times New Roman</vt:lpstr>
      <vt:lpstr>Wingdings</vt:lpstr>
      <vt:lpstr>Motiv systému Office</vt:lpstr>
      <vt:lpstr>Prezentace aplikace PowerPoint</vt:lpstr>
      <vt:lpstr>Prezentace aplikace PowerPoint</vt:lpstr>
      <vt:lpstr>Kasuistika – jak jsem léčil</vt:lpstr>
      <vt:lpstr>Kasuistika – jak jsem léčil</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Pulmonary autograft</vt:lpstr>
      <vt:lpstr>The long-term survival after the Ross procedure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Střednědobé výsledky záchovných operací aortální chlopně na Kardiochirurgické klinice LF v Hradci Králové</dc:title>
  <dc:creator>Jan Vojacek</dc:creator>
  <cp:lastModifiedBy>GT3</cp:lastModifiedBy>
  <cp:revision>2008</cp:revision>
  <dcterms:created xsi:type="dcterms:W3CDTF">2010-10-28T15:11:02Z</dcterms:created>
  <dcterms:modified xsi:type="dcterms:W3CDTF">2022-02-25T08:23:06Z</dcterms:modified>
</cp:coreProperties>
</file>