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7" r:id="rId2"/>
    <p:sldId id="361" r:id="rId3"/>
    <p:sldId id="358" r:id="rId4"/>
    <p:sldId id="359" r:id="rId5"/>
    <p:sldId id="362" r:id="rId6"/>
    <p:sldId id="363" r:id="rId7"/>
    <p:sldId id="360" r:id="rId8"/>
    <p:sldId id="365" r:id="rId9"/>
    <p:sldId id="355" r:id="rId10"/>
  </p:sldIdLst>
  <p:sldSz cx="9144000" cy="5143500" type="screen16x9"/>
  <p:notesSz cx="6858000" cy="9144000"/>
  <p:defaultTextStyle>
    <a:defPPr>
      <a:defRPr lang="cs-CZ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351"/>
    <a:srgbClr val="5E5E5E"/>
    <a:srgbClr val="ED7B8E"/>
    <a:srgbClr val="F2EFF7"/>
    <a:srgbClr val="7B8FA7"/>
    <a:srgbClr val="E23351"/>
    <a:srgbClr val="FF9300"/>
    <a:srgbClr val="5B9BD5"/>
    <a:srgbClr val="F2EFF6"/>
    <a:srgbClr val="003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1"/>
    <p:restoredTop sz="94007"/>
  </p:normalViewPr>
  <p:slideViewPr>
    <p:cSldViewPr snapToGrid="0" snapToObjects="1">
      <p:cViewPr>
        <p:scale>
          <a:sx n="120" d="100"/>
          <a:sy n="120" d="100"/>
        </p:scale>
        <p:origin x="-16" y="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0E037-C2B7-1341-9FF9-7137BDCACFD3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FF5F2-85CC-474F-AD15-1D71F3CA1F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81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DFF5F2-85CC-474F-AD15-1D71F3CA1FC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8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58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997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93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54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9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829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290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9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D5EC-71C7-8B49-8EBD-8C04BBD4A761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8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mp"/><Relationship Id="rId5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6.jp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6.jp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6.jpg"/><Relationship Id="rId15" Type="http://schemas.openxmlformats.org/officeDocument/2006/relationships/image" Target="../media/image29.png"/><Relationship Id="rId10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mp"/><Relationship Id="rId11" Type="http://schemas.microsoft.com/office/2007/relationships/hdphoto" Target="../media/hdphoto7.wdp"/><Relationship Id="rId5" Type="http://schemas.openxmlformats.org/officeDocument/2006/relationships/image" Target="../media/image6.jpg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6.wdp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2293245" y="3218812"/>
            <a:ext cx="6444833" cy="912743"/>
          </a:xfrm>
          <a:solidFill>
            <a:srgbClr val="F2EFF7"/>
          </a:solidFill>
        </p:spPr>
        <p:txBody>
          <a:bodyPr anchor="ctr">
            <a:noAutofit/>
          </a:bodyPr>
          <a:lstStyle/>
          <a:p>
            <a:pPr algn="r"/>
            <a:r>
              <a:rPr lang="cs-CZ" sz="3000" b="1" dirty="0"/>
              <a:t>Jak bych operoval</a:t>
            </a:r>
            <a:endParaRPr lang="cs-CZ" sz="3000" spc="225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49259" b="-773"/>
          <a:stretch/>
        </p:blipFill>
        <p:spPr>
          <a:xfrm>
            <a:off x="9" y="-4518"/>
            <a:ext cx="2178763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5709"/>
            <a:ext cx="2177816" cy="373779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4" y="4765365"/>
            <a:ext cx="2838449" cy="3781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4D2F12-EEBB-4DF7-B252-CCE3E64C9630}"/>
              </a:ext>
            </a:extLst>
          </p:cNvPr>
          <p:cNvSpPr txBox="1"/>
          <p:nvPr/>
        </p:nvSpPr>
        <p:spPr>
          <a:xfrm>
            <a:off x="4969367" y="3857815"/>
            <a:ext cx="36623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100" dirty="0"/>
              <a:t>Petr Fila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E31E9E8-F558-4548-8633-52C44674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A1F1A1-10AE-1749-A99F-02596E9CE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514" y="871315"/>
            <a:ext cx="8418879" cy="19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3"/>
    </mc:Choice>
    <mc:Fallback xmlns="">
      <p:transition spd="slow" advTm="4151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1" y="1405709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32" y="75742"/>
            <a:ext cx="7727632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>
                <a:solidFill>
                  <a:prstClr val="black"/>
                </a:solidFill>
              </a:rPr>
              <a:t>Deklarace konfliktu zájmů</a:t>
            </a:r>
            <a:endParaRPr lang="pt-BR" sz="2400" b="1" dirty="0">
              <a:solidFill>
                <a:srgbClr val="30243B"/>
              </a:solidFill>
            </a:endParaRPr>
          </a:p>
          <a:p>
            <a:endParaRPr lang="pt-BR" sz="2267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36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4" y="4765365"/>
            <a:ext cx="2838449" cy="37813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119D5F2-8EBF-AF46-BF18-C447A5D7EFC5}"/>
              </a:ext>
            </a:extLst>
          </p:cNvPr>
          <p:cNvGraphicFramePr>
            <a:graphicFrameLocks noGrp="1"/>
          </p:cNvGraphicFramePr>
          <p:nvPr/>
        </p:nvGraphicFramePr>
        <p:xfrm>
          <a:off x="1568137" y="879620"/>
          <a:ext cx="6598329" cy="353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91269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980023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2723121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/>
                        <a:t>✓</a:t>
                      </a:r>
                      <a:endParaRPr lang="cs-CZ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14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>
                <a:solidFill>
                  <a:srgbClr val="30243B"/>
                </a:solidFill>
              </a:rPr>
              <a:t>Jak bych operoval?</a:t>
            </a:r>
            <a:endParaRPr lang="pt-BR" sz="2267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6BBDB688-7C92-5846-B5A2-D09FD7EBD838}"/>
              </a:ext>
            </a:extLst>
          </p:cNvPr>
          <p:cNvSpPr/>
          <p:nvPr/>
        </p:nvSpPr>
        <p:spPr>
          <a:xfrm>
            <a:off x="829203" y="676670"/>
            <a:ext cx="7315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... nahradil bych aortální chlopeň </a:t>
            </a:r>
            <a:r>
              <a:rPr lang="cs-CZ" sz="1800" dirty="0" err="1"/>
              <a:t>biochlopní</a:t>
            </a:r>
            <a:endParaRPr lang="cs-CZ" sz="1800" dirty="0"/>
          </a:p>
          <a:p>
            <a:pPr algn="just"/>
            <a:endParaRPr lang="cs-CZ" sz="12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04692CF-A8C0-4160-9856-F92B77A1A0DC}"/>
              </a:ext>
            </a:extLst>
          </p:cNvPr>
          <p:cNvSpPr/>
          <p:nvPr/>
        </p:nvSpPr>
        <p:spPr>
          <a:xfrm>
            <a:off x="4053040" y="2502883"/>
            <a:ext cx="4522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Děkuji za pozornost…</a:t>
            </a:r>
          </a:p>
          <a:p>
            <a:pPr algn="just"/>
            <a:endParaRPr lang="cs-CZ" sz="12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3D54224-FF47-C747-939B-B76507BCD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5540668-268C-6F4A-B6CC-598372259F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57"/>
                    </a14:imgEffect>
                    <a14:imgEffect>
                      <a14:saturation sat="63000"/>
                    </a14:imgEffect>
                  </a14:imgLayer>
                </a14:imgProps>
              </a:ext>
            </a:extLst>
          </a:blip>
          <a:srcRect l="9571" t="17535" r="24336" b="9662"/>
          <a:stretch/>
        </p:blipFill>
        <p:spPr>
          <a:xfrm>
            <a:off x="1090521" y="1095153"/>
            <a:ext cx="3011235" cy="39726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2529411-88CB-2C41-A208-AC7B12F9B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11393">
            <a:off x="2190197" y="3822452"/>
            <a:ext cx="1106774" cy="5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 err="1">
                <a:solidFill>
                  <a:srgbClr val="30243B"/>
                </a:solidFill>
              </a:rPr>
              <a:t>Biochlopeň</a:t>
            </a:r>
            <a:r>
              <a:rPr lang="cs-CZ" sz="2267" b="1" dirty="0">
                <a:solidFill>
                  <a:srgbClr val="30243B"/>
                </a:solidFill>
              </a:rPr>
              <a:t>? </a:t>
            </a:r>
            <a:r>
              <a:rPr lang="cs-CZ" sz="2267" dirty="0">
                <a:solidFill>
                  <a:srgbClr val="30243B"/>
                </a:solidFill>
              </a:rPr>
              <a:t>Proč?</a:t>
            </a:r>
            <a:endParaRPr lang="pt-BR" sz="2267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6BBDB688-7C92-5846-B5A2-D09FD7EBD838}"/>
              </a:ext>
            </a:extLst>
          </p:cNvPr>
          <p:cNvSpPr/>
          <p:nvPr/>
        </p:nvSpPr>
        <p:spPr>
          <a:xfrm>
            <a:off x="818570" y="612762"/>
            <a:ext cx="731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Vždyť...</a:t>
            </a:r>
          </a:p>
          <a:p>
            <a:pPr algn="just"/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0F9879-3474-4A30-8A25-5F33F7DBA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604" y="932093"/>
            <a:ext cx="4977085" cy="77125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E0F66B9-3D65-4DB5-AF5C-666731AF2405}"/>
              </a:ext>
            </a:extLst>
          </p:cNvPr>
          <p:cNvSpPr/>
          <p:nvPr/>
        </p:nvSpPr>
        <p:spPr>
          <a:xfrm>
            <a:off x="5241039" y="1671448"/>
            <a:ext cx="371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 err="1"/>
              <a:t>Beyersdorf</a:t>
            </a:r>
            <a:r>
              <a:rPr lang="cs-CZ" sz="1000" i="1" dirty="0"/>
              <a:t>,</a:t>
            </a:r>
            <a:r>
              <a:rPr lang="en-US" sz="1000" i="1" dirty="0"/>
              <a:t> 2021 ESC/EACTS Guidelines for the management of valvular heart disease. EJCTS, 2021, 60.4: 727-800.</a:t>
            </a:r>
            <a:endParaRPr lang="cs-CZ" sz="1000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FA4F10-5860-7740-918F-9DC44D4A8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384" y="2515161"/>
            <a:ext cx="7871396" cy="5556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A9EDB9-7D1A-2742-A636-96BB702FD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500" y="3223947"/>
            <a:ext cx="3714085" cy="181214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020B364-7071-A245-AC69-34A6468C8524}"/>
              </a:ext>
            </a:extLst>
          </p:cNvPr>
          <p:cNvSpPr txBox="1"/>
          <p:nvPr/>
        </p:nvSpPr>
        <p:spPr>
          <a:xfrm>
            <a:off x="5241039" y="3224773"/>
            <a:ext cx="37140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i="1" dirty="0"/>
              <a:t>Otto, CM. 2020 ACC/AHA </a:t>
            </a:r>
            <a:r>
              <a:rPr lang="cs-CZ" sz="1000" i="1" dirty="0" err="1"/>
              <a:t>guideline</a:t>
            </a:r>
            <a:r>
              <a:rPr lang="cs-CZ" sz="1000" i="1" dirty="0"/>
              <a:t> </a:t>
            </a:r>
            <a:r>
              <a:rPr lang="cs-CZ" sz="1000" i="1" dirty="0" err="1"/>
              <a:t>for</a:t>
            </a:r>
            <a:r>
              <a:rPr lang="cs-CZ" sz="1000" i="1" dirty="0"/>
              <a:t> the management </a:t>
            </a:r>
            <a:r>
              <a:rPr lang="cs-CZ" sz="1000" i="1" dirty="0" err="1"/>
              <a:t>of</a:t>
            </a:r>
            <a:r>
              <a:rPr lang="cs-CZ" sz="1000" i="1" dirty="0"/>
              <a:t> </a:t>
            </a:r>
            <a:r>
              <a:rPr lang="cs-CZ" sz="1000" i="1" dirty="0" err="1"/>
              <a:t>patients</a:t>
            </a:r>
            <a:r>
              <a:rPr lang="cs-CZ" sz="1000" i="1" dirty="0"/>
              <a:t> </a:t>
            </a:r>
            <a:r>
              <a:rPr lang="cs-CZ" sz="1000" i="1" dirty="0" err="1"/>
              <a:t>with</a:t>
            </a:r>
            <a:r>
              <a:rPr lang="cs-CZ" sz="1000" i="1" dirty="0"/>
              <a:t> </a:t>
            </a:r>
            <a:r>
              <a:rPr lang="cs-CZ" sz="1000" i="1" dirty="0" err="1"/>
              <a:t>valvular</a:t>
            </a:r>
            <a:r>
              <a:rPr lang="cs-CZ" sz="1000" i="1" dirty="0"/>
              <a:t> </a:t>
            </a:r>
            <a:r>
              <a:rPr lang="cs-CZ" sz="1000" i="1" dirty="0" err="1"/>
              <a:t>heart</a:t>
            </a:r>
            <a:r>
              <a:rPr lang="cs-CZ" sz="1000" i="1" dirty="0"/>
              <a:t> </a:t>
            </a:r>
            <a:r>
              <a:rPr lang="cs-CZ" sz="1000" i="1" dirty="0" err="1"/>
              <a:t>disease</a:t>
            </a:r>
            <a:r>
              <a:rPr lang="cs-CZ" sz="1000" i="1" dirty="0"/>
              <a:t>. JACC, 77(4), e25-e197.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0664200-6E88-DB44-B80F-3CB3035B689C}"/>
              </a:ext>
            </a:extLst>
          </p:cNvPr>
          <p:cNvSpPr txBox="1"/>
          <p:nvPr/>
        </p:nvSpPr>
        <p:spPr>
          <a:xfrm>
            <a:off x="818570" y="208863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Ale …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17AC734-4236-4B42-9CF1-220D9D2AF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1FD044E-0698-8E4C-9319-F38DE56BAD75}"/>
              </a:ext>
            </a:extLst>
          </p:cNvPr>
          <p:cNvCxnSpPr>
            <a:cxnSpLocks/>
          </p:cNvCxnSpPr>
          <p:nvPr/>
        </p:nvCxnSpPr>
        <p:spPr>
          <a:xfrm>
            <a:off x="1360450" y="1170878"/>
            <a:ext cx="3305169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B4A73B34-4829-FE4D-AA81-6B82CBBFD5C6}"/>
              </a:ext>
            </a:extLst>
          </p:cNvPr>
          <p:cNvCxnSpPr>
            <a:cxnSpLocks/>
          </p:cNvCxnSpPr>
          <p:nvPr/>
        </p:nvCxnSpPr>
        <p:spPr>
          <a:xfrm>
            <a:off x="1345584" y="1434788"/>
            <a:ext cx="1096533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FB2E377-02EE-EA43-835D-8317BE2EE4E0}"/>
              </a:ext>
            </a:extLst>
          </p:cNvPr>
          <p:cNvCxnSpPr>
            <a:cxnSpLocks/>
          </p:cNvCxnSpPr>
          <p:nvPr/>
        </p:nvCxnSpPr>
        <p:spPr>
          <a:xfrm>
            <a:off x="3057638" y="2706029"/>
            <a:ext cx="1652585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AE0D87E-BD2B-DA4F-94B7-ECCD4900166C}"/>
              </a:ext>
            </a:extLst>
          </p:cNvPr>
          <p:cNvCxnSpPr>
            <a:cxnSpLocks/>
          </p:cNvCxnSpPr>
          <p:nvPr/>
        </p:nvCxnSpPr>
        <p:spPr>
          <a:xfrm>
            <a:off x="4059044" y="2858429"/>
            <a:ext cx="4337824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AE1205ED-F137-704E-BCCB-7D5E61F54FFF}"/>
              </a:ext>
            </a:extLst>
          </p:cNvPr>
          <p:cNvCxnSpPr>
            <a:cxnSpLocks/>
          </p:cNvCxnSpPr>
          <p:nvPr/>
        </p:nvCxnSpPr>
        <p:spPr>
          <a:xfrm>
            <a:off x="5748799" y="3026185"/>
            <a:ext cx="2252200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32C95814-B06A-1E44-ACD1-486D0EF8ADEA}"/>
              </a:ext>
            </a:extLst>
          </p:cNvPr>
          <p:cNvCxnSpPr>
            <a:cxnSpLocks/>
          </p:cNvCxnSpPr>
          <p:nvPr/>
        </p:nvCxnSpPr>
        <p:spPr>
          <a:xfrm>
            <a:off x="1203032" y="4603347"/>
            <a:ext cx="3549723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777A6BAE-BEDB-614D-BE44-95F812A1A10B}"/>
              </a:ext>
            </a:extLst>
          </p:cNvPr>
          <p:cNvCxnSpPr>
            <a:cxnSpLocks/>
          </p:cNvCxnSpPr>
          <p:nvPr/>
        </p:nvCxnSpPr>
        <p:spPr>
          <a:xfrm>
            <a:off x="1217203" y="4798279"/>
            <a:ext cx="3549723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E3AB646E-76EA-C941-B076-939E9CD40A07}"/>
              </a:ext>
            </a:extLst>
          </p:cNvPr>
          <p:cNvCxnSpPr>
            <a:cxnSpLocks/>
          </p:cNvCxnSpPr>
          <p:nvPr/>
        </p:nvCxnSpPr>
        <p:spPr>
          <a:xfrm>
            <a:off x="1206572" y="5010932"/>
            <a:ext cx="2397865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AF3DAF12-BB20-B146-A0B1-0855322F3181}"/>
              </a:ext>
            </a:extLst>
          </p:cNvPr>
          <p:cNvCxnSpPr>
            <a:cxnSpLocks/>
          </p:cNvCxnSpPr>
          <p:nvPr/>
        </p:nvCxnSpPr>
        <p:spPr>
          <a:xfrm>
            <a:off x="3721395" y="4408413"/>
            <a:ext cx="1031360" cy="0"/>
          </a:xfrm>
          <a:prstGeom prst="line">
            <a:avLst/>
          </a:prstGeom>
          <a:ln w="28575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1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 err="1">
                <a:solidFill>
                  <a:srgbClr val="30243B"/>
                </a:solidFill>
              </a:rPr>
              <a:t>Biochlopeň</a:t>
            </a:r>
            <a:endParaRPr lang="pt-BR" sz="2267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6BBDB688-7C92-5846-B5A2-D09FD7EBD838}"/>
              </a:ext>
            </a:extLst>
          </p:cNvPr>
          <p:cNvSpPr/>
          <p:nvPr/>
        </p:nvSpPr>
        <p:spPr>
          <a:xfrm>
            <a:off x="818570" y="612762"/>
            <a:ext cx="7315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nárůst používání </a:t>
            </a:r>
            <a:r>
              <a:rPr lang="cs-CZ" sz="1800" dirty="0" err="1"/>
              <a:t>biochlopní</a:t>
            </a:r>
            <a:r>
              <a:rPr lang="cs-CZ" sz="1800" dirty="0"/>
              <a:t> - 80% (EU, US)</a:t>
            </a:r>
          </a:p>
          <a:p>
            <a:pPr algn="just"/>
            <a:r>
              <a:rPr lang="cs-CZ" sz="1800" dirty="0"/>
              <a:t>- zlepšení </a:t>
            </a:r>
            <a:r>
              <a:rPr lang="cs-CZ" sz="1800" dirty="0" err="1"/>
              <a:t>durability</a:t>
            </a:r>
            <a:r>
              <a:rPr lang="cs-CZ" sz="1800" dirty="0"/>
              <a:t> </a:t>
            </a:r>
            <a:r>
              <a:rPr lang="cs-CZ" sz="1800" dirty="0" err="1"/>
              <a:t>biochlopní</a:t>
            </a:r>
            <a:r>
              <a:rPr lang="cs-CZ" sz="1800" dirty="0"/>
              <a:t>, možnost vyhnout se antikoagulační terapii</a:t>
            </a:r>
          </a:p>
          <a:p>
            <a:pPr algn="just"/>
            <a:endParaRPr lang="cs-CZ" sz="18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17AC734-4236-4B42-9CF1-220D9D2AF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552FBC-8B14-E340-9688-DC2558A59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957" y="1295848"/>
            <a:ext cx="3423820" cy="99813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EF0D2823-1871-EF46-8327-D89DD52C1CFD}"/>
              </a:ext>
            </a:extLst>
          </p:cNvPr>
          <p:cNvSpPr/>
          <p:nvPr/>
        </p:nvSpPr>
        <p:spPr>
          <a:xfrm>
            <a:off x="4650452" y="1294477"/>
            <a:ext cx="4264947" cy="230832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600" dirty="0"/>
              <a:t>n = 2172</a:t>
            </a:r>
          </a:p>
          <a:p>
            <a:pPr algn="just"/>
            <a:r>
              <a:rPr lang="cs-CZ" sz="1600" dirty="0" err="1"/>
              <a:t>propensity</a:t>
            </a:r>
            <a:r>
              <a:rPr lang="cs-CZ" sz="1600" dirty="0"/>
              <a:t> </a:t>
            </a:r>
            <a:r>
              <a:rPr lang="cs-CZ" sz="1600" dirty="0" err="1"/>
              <a:t>score</a:t>
            </a:r>
            <a:r>
              <a:rPr lang="cs-CZ" sz="1600" dirty="0"/>
              <a:t> </a:t>
            </a:r>
            <a:r>
              <a:rPr lang="cs-CZ" sz="1600" dirty="0" err="1"/>
              <a:t>matching</a:t>
            </a:r>
            <a:endParaRPr lang="cs-CZ" sz="1600" dirty="0"/>
          </a:p>
          <a:p>
            <a:pPr algn="just"/>
            <a:r>
              <a:rPr lang="cs-CZ" sz="1600" dirty="0"/>
              <a:t>214 mech. vs. 214 bio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/>
              <a:t>&lt;60 let - MACCE (úmrtí, </a:t>
            </a:r>
            <a:r>
              <a:rPr lang="cs-CZ" sz="1600" dirty="0" err="1"/>
              <a:t>stroke</a:t>
            </a:r>
            <a:r>
              <a:rPr lang="cs-CZ" sz="1600" dirty="0"/>
              <a:t>, velké krvácení, reoperace) - </a:t>
            </a:r>
            <a:r>
              <a:rPr lang="cs-CZ" sz="1600" b="1" dirty="0"/>
              <a:t>bez rozdílu mezi mech a bio</a:t>
            </a:r>
          </a:p>
          <a:p>
            <a:endParaRPr lang="cs-CZ" sz="1600" dirty="0"/>
          </a:p>
          <a:p>
            <a:r>
              <a:rPr lang="cs-CZ" sz="1600" dirty="0"/>
              <a:t>&lt;60 let - 10 leté přežívání přežívání </a:t>
            </a:r>
            <a:r>
              <a:rPr lang="cs-CZ" sz="1600" b="1" dirty="0"/>
              <a:t>97% bio vs. 89% mech (p = 0.06)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367F291-A4EC-5141-8B49-9BB505DD7740}"/>
              </a:ext>
            </a:extLst>
          </p:cNvPr>
          <p:cNvSpPr txBox="1"/>
          <p:nvPr/>
        </p:nvSpPr>
        <p:spPr>
          <a:xfrm>
            <a:off x="4650453" y="4301678"/>
            <a:ext cx="4352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i="1" dirty="0" err="1"/>
              <a:t>Vitanova</a:t>
            </a:r>
            <a:r>
              <a:rPr lang="cs-CZ" sz="1000" i="1" dirty="0"/>
              <a:t>, Surgical Aortic </a:t>
            </a:r>
            <a:r>
              <a:rPr lang="cs-CZ" sz="1000" i="1" dirty="0" err="1"/>
              <a:t>Valve</a:t>
            </a:r>
            <a:r>
              <a:rPr lang="cs-CZ" sz="1000" i="1" dirty="0"/>
              <a:t> </a:t>
            </a:r>
            <a:r>
              <a:rPr lang="cs-CZ" sz="1000" i="1" dirty="0" err="1"/>
              <a:t>Replacement</a:t>
            </a:r>
            <a:r>
              <a:rPr lang="cs-CZ" sz="1000" i="1" dirty="0"/>
              <a:t>—Age-</a:t>
            </a:r>
            <a:r>
              <a:rPr lang="cs-CZ" sz="1000" i="1" dirty="0" err="1"/>
              <a:t>Dependent</a:t>
            </a:r>
            <a:r>
              <a:rPr lang="cs-CZ" sz="1000" i="1" dirty="0"/>
              <a:t> </a:t>
            </a:r>
            <a:r>
              <a:rPr lang="cs-CZ" sz="1000" i="1" dirty="0" err="1"/>
              <a:t>Choice</a:t>
            </a:r>
            <a:r>
              <a:rPr lang="cs-CZ" sz="1000" i="1" dirty="0"/>
              <a:t> </a:t>
            </a:r>
            <a:r>
              <a:rPr lang="cs-CZ" sz="1000" i="1" dirty="0" err="1"/>
              <a:t>of</a:t>
            </a:r>
            <a:r>
              <a:rPr lang="cs-CZ" sz="1000" i="1" dirty="0"/>
              <a:t> </a:t>
            </a:r>
            <a:r>
              <a:rPr lang="cs-CZ" sz="1000" i="1" dirty="0" err="1"/>
              <a:t>Prosthesis</a:t>
            </a:r>
            <a:r>
              <a:rPr lang="cs-CZ" sz="1000" i="1" dirty="0"/>
              <a:t> Type. </a:t>
            </a:r>
            <a:r>
              <a:rPr lang="cs-CZ" sz="1000" i="1" dirty="0" err="1"/>
              <a:t>Journal</a:t>
            </a:r>
            <a:r>
              <a:rPr lang="cs-CZ" sz="1000" i="1" dirty="0"/>
              <a:t> </a:t>
            </a:r>
            <a:r>
              <a:rPr lang="cs-CZ" sz="1000" i="1" dirty="0" err="1"/>
              <a:t>of</a:t>
            </a:r>
            <a:r>
              <a:rPr lang="cs-CZ" sz="1000" i="1" dirty="0"/>
              <a:t> </a:t>
            </a:r>
            <a:r>
              <a:rPr lang="cs-CZ" sz="1000" i="1" dirty="0" err="1"/>
              <a:t>Clinical</a:t>
            </a:r>
            <a:r>
              <a:rPr lang="cs-CZ" sz="1000" i="1" dirty="0"/>
              <a:t> </a:t>
            </a:r>
            <a:r>
              <a:rPr lang="cs-CZ" sz="1000" i="1" dirty="0" err="1"/>
              <a:t>Medicine</a:t>
            </a:r>
            <a:r>
              <a:rPr lang="cs-CZ" sz="1000" i="1" dirty="0"/>
              <a:t>, 2021, 10.23: 5554.</a:t>
            </a:r>
            <a:endParaRPr lang="en-GB" sz="1000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B8D874-F445-6744-AB83-AD3DFF81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56" y="2375916"/>
            <a:ext cx="3423819" cy="25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2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 err="1">
                <a:solidFill>
                  <a:srgbClr val="30243B"/>
                </a:solidFill>
              </a:rPr>
              <a:t>Biochlopeň</a:t>
            </a:r>
            <a:r>
              <a:rPr lang="cs-CZ" sz="2267" b="1" dirty="0">
                <a:solidFill>
                  <a:srgbClr val="30243B"/>
                </a:solidFill>
              </a:rPr>
              <a:t>? </a:t>
            </a:r>
            <a:r>
              <a:rPr lang="cs-CZ" sz="2267" dirty="0">
                <a:solidFill>
                  <a:srgbClr val="30243B"/>
                </a:solidFill>
              </a:rPr>
              <a:t>Jakou?</a:t>
            </a:r>
            <a:endParaRPr lang="pt-BR" sz="2267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6BBDB688-7C92-5846-B5A2-D09FD7EBD838}"/>
              </a:ext>
            </a:extLst>
          </p:cNvPr>
          <p:cNvSpPr/>
          <p:nvPr/>
        </p:nvSpPr>
        <p:spPr>
          <a:xfrm>
            <a:off x="818570" y="580863"/>
            <a:ext cx="767865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/>
              <a:t>Snahy o z</a:t>
            </a:r>
            <a:r>
              <a:rPr lang="en-US" sz="1800" b="1" dirty="0" err="1"/>
              <a:t>lepšení</a:t>
            </a:r>
            <a:r>
              <a:rPr lang="en-US" sz="1800" b="1" dirty="0"/>
              <a:t> </a:t>
            </a:r>
            <a:r>
              <a:rPr lang="en-US" sz="1800" b="1" dirty="0" err="1"/>
              <a:t>dlouhodobé</a:t>
            </a:r>
            <a:r>
              <a:rPr lang="en-US" sz="1800" b="1" dirty="0"/>
              <a:t> </a:t>
            </a:r>
            <a:r>
              <a:rPr lang="en-US" sz="1800" b="1" dirty="0" err="1"/>
              <a:t>funkčnosti</a:t>
            </a:r>
            <a:r>
              <a:rPr lang="en-US" sz="1800" b="1" dirty="0"/>
              <a:t> </a:t>
            </a:r>
            <a:r>
              <a:rPr lang="en-US" sz="1800" b="1" dirty="0" err="1"/>
              <a:t>chlopní</a:t>
            </a:r>
            <a:endParaRPr lang="cs-CZ" sz="1800" b="1" dirty="0"/>
          </a:p>
          <a:p>
            <a:pPr marL="171450" indent="-171450">
              <a:buFontTx/>
              <a:buChar char="-"/>
            </a:pPr>
            <a:r>
              <a:rPr lang="en-US" sz="1800" dirty="0" err="1"/>
              <a:t>antikalcifikační</a:t>
            </a:r>
            <a:r>
              <a:rPr lang="en-US" sz="1800" dirty="0"/>
              <a:t> process</a:t>
            </a:r>
            <a:r>
              <a:rPr lang="cs-CZ" sz="1800" dirty="0"/>
              <a:t> - blokování reziduálních aldehydů vyvazujících  kalcium</a:t>
            </a:r>
          </a:p>
          <a:p>
            <a:pPr marL="171450" indent="-171450">
              <a:buFontTx/>
              <a:buChar char="-"/>
            </a:pPr>
            <a:r>
              <a:rPr lang="en-US" sz="1800" dirty="0"/>
              <a:t>experiment </a:t>
            </a:r>
            <a:r>
              <a:rPr lang="cs-CZ" sz="1800" dirty="0"/>
              <a:t>-</a:t>
            </a:r>
            <a:r>
              <a:rPr lang="en-US" sz="1800" dirty="0"/>
              <a:t> </a:t>
            </a:r>
            <a:r>
              <a:rPr lang="en-US" sz="1800" dirty="0" err="1"/>
              <a:t>menší</a:t>
            </a:r>
            <a:r>
              <a:rPr lang="en-US" sz="1800" dirty="0"/>
              <a:t> </a:t>
            </a:r>
            <a:r>
              <a:rPr lang="en-US" sz="1800" dirty="0" err="1"/>
              <a:t>obsah</a:t>
            </a:r>
            <a:r>
              <a:rPr lang="en-US" sz="1800" dirty="0"/>
              <a:t> </a:t>
            </a:r>
            <a:r>
              <a:rPr lang="en-US" sz="1800" dirty="0" err="1"/>
              <a:t>kalcia</a:t>
            </a:r>
            <a:r>
              <a:rPr lang="en-US" sz="1800" dirty="0"/>
              <a:t> v </a:t>
            </a:r>
            <a:r>
              <a:rPr lang="en-US" sz="1800" dirty="0" err="1"/>
              <a:t>kontrolní</a:t>
            </a:r>
            <a:r>
              <a:rPr lang="en-US" sz="1800" dirty="0"/>
              <a:t> </a:t>
            </a:r>
            <a:r>
              <a:rPr lang="en-US" sz="1800" dirty="0" err="1"/>
              <a:t>skupině</a:t>
            </a:r>
            <a:r>
              <a:rPr lang="en-US" sz="1800" dirty="0"/>
              <a:t> (o 72%)</a:t>
            </a:r>
          </a:p>
          <a:p>
            <a:pPr marL="171450" indent="-171450">
              <a:buFontTx/>
              <a:buChar char="-"/>
            </a:pPr>
            <a:endParaRPr lang="en-US" sz="1800" dirty="0"/>
          </a:p>
          <a:p>
            <a:pPr marL="171450" indent="-171450">
              <a:buFontTx/>
              <a:buChar char="-"/>
            </a:pPr>
            <a:endParaRPr lang="en-US" sz="1800" dirty="0"/>
          </a:p>
          <a:p>
            <a:pPr marL="171450" indent="-171450">
              <a:buFontTx/>
              <a:buChar char="-"/>
            </a:pPr>
            <a:endParaRPr lang="en-US" sz="1800" dirty="0"/>
          </a:p>
          <a:p>
            <a:pPr marL="171450" indent="-171450">
              <a:buFontTx/>
              <a:buChar char="-"/>
            </a:pPr>
            <a:endParaRPr lang="en-US" sz="1800" dirty="0"/>
          </a:p>
          <a:p>
            <a:endParaRPr lang="en-US" sz="2000" dirty="0"/>
          </a:p>
          <a:p>
            <a:pPr marL="171450" indent="-171450">
              <a:buFontTx/>
              <a:buChar char="-"/>
            </a:pPr>
            <a:r>
              <a:rPr lang="en-US" sz="1800" dirty="0"/>
              <a:t>COMMENCE trial  - 5 let</a:t>
            </a:r>
            <a:endParaRPr lang="en-US" sz="1200" dirty="0"/>
          </a:p>
          <a:p>
            <a:pPr algn="just"/>
            <a:endParaRPr lang="cs-CZ" sz="18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17AC734-4236-4B42-9CF1-220D9D2AF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E2B55219-993D-9E4C-8C85-9BC29A778327}"/>
              </a:ext>
            </a:extLst>
          </p:cNvPr>
          <p:cNvSpPr/>
          <p:nvPr/>
        </p:nvSpPr>
        <p:spPr>
          <a:xfrm>
            <a:off x="590302" y="4806152"/>
            <a:ext cx="3981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/>
              <a:t>Bartus</a:t>
            </a:r>
            <a:r>
              <a:rPr lang="cs-CZ" sz="1000" i="1" dirty="0"/>
              <a:t> K, et al. </a:t>
            </a:r>
            <a:r>
              <a:rPr lang="cs-CZ" sz="1000" i="1" dirty="0" err="1"/>
              <a:t>Structural</a:t>
            </a:r>
            <a:r>
              <a:rPr lang="cs-CZ" sz="1000" i="1" dirty="0"/>
              <a:t> </a:t>
            </a:r>
            <a:r>
              <a:rPr lang="cs-CZ" sz="1000" i="1" dirty="0" err="1"/>
              <a:t>Heart</a:t>
            </a:r>
            <a:r>
              <a:rPr lang="cs-CZ" sz="1000" i="1" dirty="0"/>
              <a:t>, 2019, 3.sup1: 18-18.</a:t>
            </a:r>
            <a:endParaRPr lang="en" sz="1000" i="1" dirty="0"/>
          </a:p>
        </p:txBody>
      </p:sp>
      <p:pic>
        <p:nvPicPr>
          <p:cNvPr id="17" name="Picture 2" descr="https://www.medgadget.com/wp-content/uploads/2017/07/valve-small.jpg">
            <a:extLst>
              <a:ext uri="{FF2B5EF4-FFF2-40B4-BE49-F238E27FC236}">
                <a16:creationId xmlns:a16="http://schemas.microsoft.com/office/drawing/2014/main" id="{A9990A38-50C3-FB43-BBD2-20B354B7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5000" l="3555" r="97393">
                        <a14:foregroundMark x1="14455" y1="30312" x2="14455" y2="30312"/>
                        <a14:foregroundMark x1="13981" y1="24688" x2="13981" y2="24688"/>
                        <a14:foregroundMark x1="14218" y1="18438" x2="14218" y2="18438"/>
                        <a14:foregroundMark x1="63270" y1="6875" x2="63270" y2="6875"/>
                        <a14:foregroundMark x1="71327" y1="39688" x2="71327" y2="39688"/>
                        <a14:foregroundMark x1="68957" y1="44375" x2="68957" y2="44375"/>
                        <a14:foregroundMark x1="68009" y1="36563" x2="68009" y2="36563"/>
                        <a14:foregroundMark x1="68720" y1="32500" x2="68720" y2="32500"/>
                        <a14:foregroundMark x1="70379" y1="30625" x2="70379" y2="30625"/>
                        <a14:foregroundMark x1="71564" y1="82188" x2="71564" y2="82188"/>
                        <a14:foregroundMark x1="68957" y1="83750" x2="68957" y2="83750"/>
                        <a14:foregroundMark x1="74171" y1="82813" x2="74171" y2="82813"/>
                        <a14:foregroundMark x1="78436" y1="80625" x2="78436" y2="80625"/>
                        <a14:foregroundMark x1="90047" y1="80000" x2="90047" y2="80000"/>
                        <a14:foregroundMark x1="92417" y1="73125" x2="92417" y2="73125"/>
                        <a14:foregroundMark x1="91706" y1="66250" x2="91706" y2="66250"/>
                        <a14:foregroundMark x1="96919" y1="71563" x2="90284" y2="61250"/>
                        <a14:foregroundMark x1="90284" y1="61250" x2="91469" y2="64688"/>
                        <a14:foregroundMark x1="72038" y1="37188" x2="72749" y2="64063"/>
                        <a14:foregroundMark x1="72749" y1="64063" x2="71564" y2="67813"/>
                        <a14:foregroundMark x1="70616" y1="71250" x2="63507" y2="80938"/>
                        <a14:foregroundMark x1="63507" y1="80938" x2="54739" y2="86875"/>
                        <a14:foregroundMark x1="54739" y1="86875" x2="31991" y2="87188"/>
                        <a14:foregroundMark x1="18009" y1="75313" x2="13270" y2="64063"/>
                        <a14:foregroundMark x1="13270" y1="64063" x2="11137" y2="51563"/>
                        <a14:foregroundMark x1="11137" y1="51563" x2="11611" y2="51250"/>
                        <a14:foregroundMark x1="8057" y1="56875" x2="4502" y2="68750"/>
                        <a14:foregroundMark x1="4502" y1="68750" x2="8531" y2="74063"/>
                        <a14:foregroundMark x1="15403" y1="86875" x2="40047" y2="95000"/>
                        <a14:foregroundMark x1="24408" y1="78750" x2="38389" y2="83750"/>
                        <a14:foregroundMark x1="33649" y1="83438" x2="26540" y2="78750"/>
                        <a14:foregroundMark x1="68246" y1="46250" x2="68483" y2="60313"/>
                        <a14:foregroundMark x1="68483" y1="60313" x2="64218" y2="72188"/>
                        <a14:foregroundMark x1="64218" y1="72188" x2="56398" y2="80000"/>
                        <a14:foregroundMark x1="56398" y1="80000" x2="56398" y2="80000"/>
                        <a14:foregroundMark x1="64455" y1="3125" x2="67773" y2="15625"/>
                        <a14:foregroundMark x1="67773" y1="15625" x2="67773" y2="17188"/>
                        <a14:foregroundMark x1="66351" y1="2500" x2="71090" y2="28438"/>
                        <a14:foregroundMark x1="76303" y1="53438" x2="76777" y2="58125"/>
                        <a14:foregroundMark x1="75829" y1="40000" x2="75829" y2="43750"/>
                        <a14:foregroundMark x1="68009" y1="82500" x2="73934" y2="78438"/>
                        <a14:foregroundMark x1="79621" y1="82188" x2="83412" y2="81250"/>
                        <a14:foregroundMark x1="82938" y1="81250" x2="86730" y2="81250"/>
                        <a14:foregroundMark x1="86730" y1="81563" x2="92417" y2="79688"/>
                        <a14:foregroundMark x1="95972" y1="78125" x2="97156" y2="75625"/>
                        <a14:foregroundMark x1="97393" y1="76563" x2="97393" y2="76563"/>
                        <a14:foregroundMark x1="97630" y1="75000" x2="97630" y2="75000"/>
                        <a14:foregroundMark x1="97630" y1="75000" x2="97630" y2="75000"/>
                        <a14:foregroundMark x1="97630" y1="74688" x2="97630" y2="74688"/>
                        <a14:foregroundMark x1="97630" y1="75313" x2="97630" y2="75313"/>
                        <a14:foregroundMark x1="97630" y1="75313" x2="97630" y2="74063"/>
                        <a14:foregroundMark x1="97630" y1="73125" x2="97630" y2="76250"/>
                        <a14:foregroundMark x1="66825" y1="3125" x2="70616" y2="25313"/>
                        <a14:foregroundMark x1="67062" y1="2188" x2="71327" y2="29688"/>
                        <a14:foregroundMark x1="68009" y1="4063" x2="68009" y2="4063"/>
                        <a14:foregroundMark x1="68009" y1="3438" x2="68009" y2="3438"/>
                        <a14:foregroundMark x1="68246" y1="4688" x2="68246" y2="4688"/>
                        <a14:foregroundMark x1="68246" y1="4688" x2="68246" y2="4688"/>
                        <a14:foregroundMark x1="68246" y1="4688" x2="68246" y2="4688"/>
                        <a14:foregroundMark x1="68009" y1="4375" x2="68009" y2="4375"/>
                        <a14:foregroundMark x1="83886" y1="48750" x2="83886" y2="48750"/>
                        <a14:foregroundMark x1="83649" y1="48125" x2="83649" y2="48125"/>
                        <a14:foregroundMark x1="90047" y1="61250" x2="90047" y2="61250"/>
                        <a14:foregroundMark x1="88863" y1="53438" x2="90758" y2="5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57" y="1565123"/>
            <a:ext cx="1326299" cy="100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EF7DC6-E68B-CA4C-9ED5-ADCD734124C0}"/>
              </a:ext>
            </a:extLst>
          </p:cNvPr>
          <p:cNvSpPr txBox="1"/>
          <p:nvPr/>
        </p:nvSpPr>
        <p:spPr>
          <a:xfrm>
            <a:off x="244311" y="2670712"/>
            <a:ext cx="4400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i="1" dirty="0"/>
              <a:t>Flameng W, et al. J </a:t>
            </a:r>
            <a:r>
              <a:rPr lang="cs-CZ" sz="1000" i="1" dirty="0" err="1"/>
              <a:t>ThoracCardiovasc</a:t>
            </a:r>
            <a:r>
              <a:rPr lang="cs-CZ" sz="1000" i="1" dirty="0"/>
              <a:t> </a:t>
            </a:r>
            <a:r>
              <a:rPr lang="cs-CZ" sz="1000" i="1" dirty="0" err="1"/>
              <a:t>Surg</a:t>
            </a:r>
            <a:r>
              <a:rPr lang="cs-CZ" sz="1000" i="1" dirty="0"/>
              <a:t>. 2015;149:340–5.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2D5B9F-A071-8C4B-BF7D-8CE0A4991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029" y="1493620"/>
            <a:ext cx="3481971" cy="12343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BF3734A-C81A-E749-83F9-DBC6D6239D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029" y="3157128"/>
            <a:ext cx="3481971" cy="16164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88DC467-18EE-3E4B-A6A7-539FBC35E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0800" y="2670712"/>
            <a:ext cx="4174242" cy="1955839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34877494-828E-6748-A2A6-88980FAB6EA4}"/>
              </a:ext>
            </a:extLst>
          </p:cNvPr>
          <p:cNvCxnSpPr>
            <a:cxnSpLocks/>
          </p:cNvCxnSpPr>
          <p:nvPr/>
        </p:nvCxnSpPr>
        <p:spPr>
          <a:xfrm>
            <a:off x="4700267" y="1509368"/>
            <a:ext cx="0" cy="3502639"/>
          </a:xfrm>
          <a:prstGeom prst="line">
            <a:avLst/>
          </a:prstGeom>
          <a:ln w="12700">
            <a:solidFill>
              <a:srgbClr val="E3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0913977-1592-E845-8E10-57C523F0C3A6}"/>
              </a:ext>
            </a:extLst>
          </p:cNvPr>
          <p:cNvSpPr txBox="1"/>
          <p:nvPr/>
        </p:nvSpPr>
        <p:spPr>
          <a:xfrm>
            <a:off x="4840800" y="1954976"/>
            <a:ext cx="269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1 </a:t>
            </a:r>
            <a:r>
              <a:rPr lang="en-GB" sz="1800" dirty="0" err="1"/>
              <a:t>bilion</a:t>
            </a:r>
            <a:r>
              <a:rPr lang="en-GB" sz="1800" dirty="0"/>
              <a:t> </a:t>
            </a:r>
            <a:r>
              <a:rPr lang="en-GB" sz="1800" dirty="0" err="1"/>
              <a:t>cyklů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ekvivalent</a:t>
            </a:r>
            <a:r>
              <a:rPr lang="en-GB" sz="1800" dirty="0"/>
              <a:t> 25 </a:t>
            </a:r>
            <a:r>
              <a:rPr lang="en-GB" sz="1800" dirty="0" err="1"/>
              <a:t>rokům</a:t>
            </a:r>
            <a:endParaRPr lang="en-GB" sz="18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805DFD-0E56-C44B-9DF6-F0879EFD7D71}"/>
              </a:ext>
            </a:extLst>
          </p:cNvPr>
          <p:cNvSpPr txBox="1"/>
          <p:nvPr/>
        </p:nvSpPr>
        <p:spPr>
          <a:xfrm>
            <a:off x="5494327" y="4611897"/>
            <a:ext cx="3481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i="1" dirty="0" err="1"/>
              <a:t>Sadri</a:t>
            </a:r>
            <a:r>
              <a:rPr lang="cs-CZ" sz="1000" i="1" dirty="0"/>
              <a:t>, V et al. JTCVS Open, 2021.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3327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>
                <a:solidFill>
                  <a:srgbClr val="30243B"/>
                </a:solidFill>
              </a:rPr>
              <a:t>Miniinvazivní operační přístup </a:t>
            </a:r>
            <a:r>
              <a:rPr lang="cs-CZ" sz="2267" dirty="0">
                <a:solidFill>
                  <a:srgbClr val="30243B"/>
                </a:solidFill>
              </a:rPr>
              <a:t>- </a:t>
            </a:r>
            <a:r>
              <a:rPr lang="cs-CZ" sz="2267" dirty="0" err="1">
                <a:solidFill>
                  <a:srgbClr val="30243B"/>
                </a:solidFill>
              </a:rPr>
              <a:t>ministernotomie</a:t>
            </a:r>
            <a:endParaRPr lang="pt-BR" sz="2267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5F34430-18E7-DF4B-8925-AA559BFE3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76EC941-679E-E749-8775-C518E8C19C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0" t="5475" r="50854"/>
          <a:stretch/>
        </p:blipFill>
        <p:spPr>
          <a:xfrm>
            <a:off x="1119487" y="585567"/>
            <a:ext cx="1924872" cy="2179928"/>
          </a:xfrm>
          <a:prstGeom prst="rect">
            <a:avLst/>
          </a:prstGeom>
        </p:spPr>
      </p:pic>
      <p:pic>
        <p:nvPicPr>
          <p:cNvPr id="18" name="Obrázek 17" descr="Obsah obrázku zelená, oranžová, zelenina&#10;&#10;Popis byl vytvořen automaticky">
            <a:extLst>
              <a:ext uri="{FF2B5EF4-FFF2-40B4-BE49-F238E27FC236}">
                <a16:creationId xmlns:a16="http://schemas.microsoft.com/office/drawing/2014/main" id="{0B324BE1-3EAF-8F46-A91F-B291E4494A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31" t="1130" r="14251" b="22688"/>
          <a:stretch/>
        </p:blipFill>
        <p:spPr>
          <a:xfrm>
            <a:off x="3191702" y="585569"/>
            <a:ext cx="1682922" cy="2179926"/>
          </a:xfrm>
          <a:prstGeom prst="rect">
            <a:avLst/>
          </a:prstGeom>
        </p:spPr>
      </p:pic>
      <p:pic>
        <p:nvPicPr>
          <p:cNvPr id="19" name="Obrázek 18" descr="Obsah obrázku interiér, oranžová&#10;&#10;Popis byl vytvořen automaticky">
            <a:extLst>
              <a:ext uri="{FF2B5EF4-FFF2-40B4-BE49-F238E27FC236}">
                <a16:creationId xmlns:a16="http://schemas.microsoft.com/office/drawing/2014/main" id="{37A54FAF-338B-ED43-A1A4-015346658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967" y="585568"/>
            <a:ext cx="1647299" cy="2179926"/>
          </a:xfrm>
          <a:prstGeom prst="rect">
            <a:avLst/>
          </a:prstGeom>
        </p:spPr>
      </p:pic>
      <p:pic>
        <p:nvPicPr>
          <p:cNvPr id="21" name="Obrázek 20" descr="Obsah obrázku interiér, zelená, zelenina&#10;&#10;Popis byl vytvořen automaticky">
            <a:extLst>
              <a:ext uri="{FF2B5EF4-FFF2-40B4-BE49-F238E27FC236}">
                <a16:creationId xmlns:a16="http://schemas.microsoft.com/office/drawing/2014/main" id="{64F46150-4002-344A-A241-00C1B4D956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09" t="10874" r="9606" b="8867"/>
          <a:stretch/>
        </p:blipFill>
        <p:spPr>
          <a:xfrm>
            <a:off x="6816609" y="585568"/>
            <a:ext cx="1647303" cy="217992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9FE0419-B7E6-A241-9A62-238A7337A7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874" y="2822109"/>
            <a:ext cx="4394322" cy="16434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66909EE-9143-A94A-8FDD-3C29823743E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04" b="-1"/>
          <a:stretch/>
        </p:blipFill>
        <p:spPr>
          <a:xfrm>
            <a:off x="1379198" y="2860484"/>
            <a:ext cx="4468113" cy="16434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388F98-11EC-F447-860A-8696822CED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7009" y="2900438"/>
            <a:ext cx="4889600" cy="13586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9B03BD4-F062-C240-B35D-CF52D6854B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2984" y="2940103"/>
            <a:ext cx="4889601" cy="16588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B5B3814F-CC2E-C24E-BDCA-4390AC6997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5615" y="2978736"/>
            <a:ext cx="4747162" cy="16588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3CDF878-5B60-7E4F-9AF1-E5248B858E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5436" y="3026357"/>
            <a:ext cx="4747162" cy="16461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466AD476-0C02-CE49-B4BA-AB9C28F2C84F}"/>
              </a:ext>
            </a:extLst>
          </p:cNvPr>
          <p:cNvSpPr txBox="1"/>
          <p:nvPr/>
        </p:nvSpPr>
        <p:spPr>
          <a:xfrm>
            <a:off x="501686" y="4710053"/>
            <a:ext cx="46125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100" i="1" dirty="0" err="1"/>
              <a:t>Kirmani</a:t>
            </a:r>
            <a:r>
              <a:rPr lang="cs-CZ" sz="1100" i="1" dirty="0"/>
              <a:t> BH, Limited versus full </a:t>
            </a:r>
            <a:r>
              <a:rPr lang="cs-CZ" sz="1100" i="1" dirty="0" err="1"/>
              <a:t>sternotomy</a:t>
            </a:r>
            <a:r>
              <a:rPr lang="cs-CZ" sz="1100" i="1" dirty="0"/>
              <a:t> </a:t>
            </a:r>
            <a:r>
              <a:rPr lang="cs-CZ" sz="1100" i="1" dirty="0" err="1"/>
              <a:t>for</a:t>
            </a:r>
            <a:r>
              <a:rPr lang="cs-CZ" sz="1100" i="1" dirty="0"/>
              <a:t> aortic </a:t>
            </a:r>
            <a:r>
              <a:rPr lang="cs-CZ" sz="1100" i="1" dirty="0" err="1"/>
              <a:t>valve</a:t>
            </a:r>
            <a:r>
              <a:rPr lang="cs-CZ" sz="1100" i="1" dirty="0"/>
              <a:t> </a:t>
            </a:r>
            <a:r>
              <a:rPr lang="cs-CZ" sz="1100" i="1" dirty="0" err="1"/>
              <a:t>replacement</a:t>
            </a:r>
            <a:r>
              <a:rPr lang="cs-CZ" sz="1100" i="1" dirty="0"/>
              <a:t>. </a:t>
            </a:r>
            <a:r>
              <a:rPr lang="cs-CZ" sz="1100" i="1" dirty="0" err="1"/>
              <a:t>Cochrane</a:t>
            </a:r>
            <a:r>
              <a:rPr lang="cs-CZ" sz="1100" i="1" dirty="0"/>
              <a:t> Database </a:t>
            </a:r>
            <a:r>
              <a:rPr lang="cs-CZ" sz="1100" i="1" dirty="0" err="1"/>
              <a:t>Syst</a:t>
            </a:r>
            <a:r>
              <a:rPr lang="cs-CZ" sz="1100" i="1" dirty="0"/>
              <a:t> </a:t>
            </a:r>
            <a:r>
              <a:rPr lang="cs-CZ" sz="1100" i="1" dirty="0" err="1"/>
              <a:t>Rev</a:t>
            </a:r>
            <a:r>
              <a:rPr lang="cs-CZ" sz="1100" i="1" dirty="0"/>
              <a:t>. 2017 10;4(4):CD011793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258034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>
                <a:solidFill>
                  <a:srgbClr val="30243B"/>
                </a:solidFill>
              </a:rPr>
              <a:t>Miniinvazivní operační přístup - </a:t>
            </a:r>
            <a:r>
              <a:rPr lang="cs-CZ" sz="2267" dirty="0" err="1">
                <a:solidFill>
                  <a:srgbClr val="30243B"/>
                </a:solidFill>
              </a:rPr>
              <a:t>ministernotomie</a:t>
            </a:r>
            <a:endParaRPr lang="pt-BR" sz="2267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5F34430-18E7-DF4B-8925-AA559BFE3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76EC941-679E-E749-8775-C518E8C19C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0" t="5475" r="50854"/>
          <a:stretch/>
        </p:blipFill>
        <p:spPr>
          <a:xfrm>
            <a:off x="1119487" y="585567"/>
            <a:ext cx="1924872" cy="2179928"/>
          </a:xfrm>
          <a:prstGeom prst="rect">
            <a:avLst/>
          </a:prstGeom>
        </p:spPr>
      </p:pic>
      <p:pic>
        <p:nvPicPr>
          <p:cNvPr id="18" name="Obrázek 17" descr="Obsah obrázku zelená, oranžová, zelenina&#10;&#10;Popis byl vytvořen automaticky">
            <a:extLst>
              <a:ext uri="{FF2B5EF4-FFF2-40B4-BE49-F238E27FC236}">
                <a16:creationId xmlns:a16="http://schemas.microsoft.com/office/drawing/2014/main" id="{0B324BE1-3EAF-8F46-A91F-B291E4494A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31" t="1130" r="14251" b="22688"/>
          <a:stretch/>
        </p:blipFill>
        <p:spPr>
          <a:xfrm>
            <a:off x="3191702" y="585569"/>
            <a:ext cx="1682922" cy="2179926"/>
          </a:xfrm>
          <a:prstGeom prst="rect">
            <a:avLst/>
          </a:prstGeom>
        </p:spPr>
      </p:pic>
      <p:pic>
        <p:nvPicPr>
          <p:cNvPr id="19" name="Obrázek 18" descr="Obsah obrázku interiér, oranžová&#10;&#10;Popis byl vytvořen automaticky">
            <a:extLst>
              <a:ext uri="{FF2B5EF4-FFF2-40B4-BE49-F238E27FC236}">
                <a16:creationId xmlns:a16="http://schemas.microsoft.com/office/drawing/2014/main" id="{37A54FAF-338B-ED43-A1A4-015346658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967" y="585568"/>
            <a:ext cx="1647299" cy="2179926"/>
          </a:xfrm>
          <a:prstGeom prst="rect">
            <a:avLst/>
          </a:prstGeom>
        </p:spPr>
      </p:pic>
      <p:pic>
        <p:nvPicPr>
          <p:cNvPr id="21" name="Obrázek 20" descr="Obsah obrázku interiér, zelená, zelenina&#10;&#10;Popis byl vytvořen automaticky">
            <a:extLst>
              <a:ext uri="{FF2B5EF4-FFF2-40B4-BE49-F238E27FC236}">
                <a16:creationId xmlns:a16="http://schemas.microsoft.com/office/drawing/2014/main" id="{64F46150-4002-344A-A241-00C1B4D956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09" t="10874" r="9606" b="8867"/>
          <a:stretch/>
        </p:blipFill>
        <p:spPr>
          <a:xfrm>
            <a:off x="6816609" y="585568"/>
            <a:ext cx="1647303" cy="217992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03C161A-A4EC-9947-A0A6-689E2CF0A9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657"/>
                    </a14:imgEffect>
                    <a14:imgEffect>
                      <a14:saturation sat="63000"/>
                    </a14:imgEffect>
                  </a14:imgLayer>
                </a14:imgProps>
              </a:ext>
            </a:extLst>
          </a:blip>
          <a:srcRect l="9571" t="17535" r="24336" b="9662"/>
          <a:stretch/>
        </p:blipFill>
        <p:spPr>
          <a:xfrm>
            <a:off x="4337374" y="638120"/>
            <a:ext cx="3105842" cy="4097422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61D2CE4-F544-DE42-9513-E5E0FDCC0F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89937" l="6276" r="89958">
                        <a14:foregroundMark x1="6276" y1="73585" x2="6276" y2="73585"/>
                        <a14:foregroundMark x1="15481" y1="81132" x2="15481" y2="81132"/>
                        <a14:foregroundMark x1="15481" y1="79874" x2="15481" y2="79874"/>
                        <a14:foregroundMark x1="12552" y1="61006" x2="16318" y2="62893"/>
                        <a14:foregroundMark x1="14644" y1="78616" x2="19247" y2="811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820000">
            <a:off x="5577424" y="3399861"/>
            <a:ext cx="954906" cy="642773"/>
          </a:xfrm>
          <a:prstGeom prst="rect">
            <a:avLst/>
          </a:prstGeom>
        </p:spPr>
      </p:pic>
      <p:pic>
        <p:nvPicPr>
          <p:cNvPr id="25" name="Picture 2" descr="Polyester vascular prosthesis / woven Gelweave™ Vascutek">
            <a:extLst>
              <a:ext uri="{FF2B5EF4-FFF2-40B4-BE49-F238E27FC236}">
                <a16:creationId xmlns:a16="http://schemas.microsoft.com/office/drawing/2014/main" id="{5012DE04-D35B-904E-9164-FB2F71FA2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800" r="92600">
                        <a14:foregroundMark x1="13400" y1="29545" x2="7400" y2="40455"/>
                        <a14:foregroundMark x1="7400" y1="40455" x2="7600" y2="46364"/>
                        <a14:foregroundMark x1="3800" y1="45000" x2="3800" y2="45000"/>
                        <a14:foregroundMark x1="47000" y1="57727" x2="53466" y2="46769"/>
                        <a14:foregroundMark x1="81000" y1="25000" x2="87600" y2="43182"/>
                        <a14:foregroundMark x1="87600" y1="43182" x2="89400" y2="57727"/>
                        <a14:foregroundMark x1="90600" y1="53636" x2="90800" y2="79545"/>
                        <a14:foregroundMark x1="92600" y1="65455" x2="91600" y2="50000"/>
                        <a14:foregroundMark x1="92600" y1="58636" x2="90600" y2="42273"/>
                        <a14:foregroundMark x1="90600" y1="42273" x2="90200" y2="40455"/>
                        <a14:foregroundMark x1="83150" y1="22273" x2="81875" y2="20442"/>
                        <a14:foregroundMark x1="83466" y1="22727" x2="83150" y2="22273"/>
                        <a14:foregroundMark x1="83783" y1="23182" x2="83466" y2="22727"/>
                        <a14:foregroundMark x1="84099" y1="23636" x2="83783" y2="23182"/>
                        <a14:foregroundMark x1="84416" y1="24091" x2="84099" y2="23636"/>
                        <a14:foregroundMark x1="84732" y1="24545" x2="84416" y2="24091"/>
                        <a14:foregroundMark x1="85042" y1="24990" x2="84732" y2="24545"/>
                        <a14:foregroundMark x1="65200" y1="11818" x2="72800" y2="12273"/>
                        <a14:foregroundMark x1="88000" y1="30455" x2="88000" y2="30455"/>
                        <a14:foregroundMark x1="88000" y1="30455" x2="88000" y2="30455"/>
                        <a14:foregroundMark x1="88000" y1="30455" x2="88000" y2="30455"/>
                        <a14:foregroundMark x1="88000" y1="30455" x2="88000" y2="30455"/>
                        <a14:backgroundMark x1="88579" y1="30455" x2="90800" y2="36818"/>
                        <a14:backgroundMark x1="86993" y1="25909" x2="88579" y2="30455"/>
                        <a14:backgroundMark x1="87853" y1="30455" x2="87766" y2="30267"/>
                        <a14:backgroundMark x1="90800" y1="36818" x2="87853" y2="30455"/>
                        <a14:backgroundMark x1="85800" y1="25000" x2="85800" y2="25000"/>
                        <a14:backgroundMark x1="66400" y1="42727" x2="52600" y2="7727"/>
                        <a14:backgroundMark x1="57600" y1="33636" x2="58000" y2="38182"/>
                        <a14:backgroundMark x1="56200" y1="28636" x2="57000" y2="50000"/>
                        <a14:backgroundMark x1="62200" y1="28636" x2="57200" y2="17273"/>
                        <a14:backgroundMark x1="57200" y1="17273" x2="57200" y2="17273"/>
                        <a14:backgroundMark x1="86000" y1="23182" x2="86000" y2="23182"/>
                        <a14:backgroundMark x1="86600" y1="24091" x2="86600" y2="24091"/>
                        <a14:backgroundMark x1="86600" y1="24091" x2="86000" y2="23182"/>
                        <a14:backgroundMark x1="85800" y1="22727" x2="85800" y2="22727"/>
                        <a14:backgroundMark x1="86000" y1="23182" x2="86000" y2="23182"/>
                        <a14:backgroundMark x1="86800" y1="24545" x2="86000" y2="23182"/>
                        <a14:backgroundMark x1="87800" y1="29091" x2="87400" y2="25000"/>
                        <a14:backgroundMark x1="86800" y1="24545" x2="86800" y2="24545"/>
                        <a14:backgroundMark x1="86000" y1="23182" x2="86000" y2="23182"/>
                        <a14:backgroundMark x1="86800" y1="24545" x2="86800" y2="24545"/>
                        <a14:backgroundMark x1="86200" y1="23636" x2="86200" y2="23636"/>
                        <a14:backgroundMark x1="85800" y1="23636" x2="85800" y2="23636"/>
                        <a14:backgroundMark x1="85800" y1="23636" x2="85800" y2="23636"/>
                        <a14:backgroundMark x1="85800" y1="22273" x2="85800" y2="22273"/>
                        <a14:backgroundMark x1="86400" y1="24091" x2="86200" y2="25000"/>
                        <a14:backgroundMark x1="85800" y1="24091" x2="85800" y2="24091"/>
                        <a14:backgroundMark x1="85600" y1="24091" x2="85600" y2="24091"/>
                        <a14:backgroundMark x1="87000" y1="26364" x2="87000" y2="26364"/>
                        <a14:backgroundMark x1="88200" y1="29091" x2="86600" y2="25909"/>
                        <a14:backgroundMark x1="87600" y1="27727" x2="87600" y2="27727"/>
                        <a14:backgroundMark x1="88200" y1="27273" x2="88200" y2="27273"/>
                        <a14:backgroundMark x1="88000" y1="27727" x2="88000" y2="27727"/>
                        <a14:backgroundMark x1="88000" y1="27727" x2="88000" y2="27727"/>
                        <a14:backgroundMark x1="87600" y1="26818" x2="84400" y2="21818"/>
                        <a14:backgroundMark x1="65400" y1="10909" x2="65400" y2="10909"/>
                        <a14:backgroundMark x1="65200" y1="10909" x2="65200" y2="10909"/>
                        <a14:backgroundMark x1="85600" y1="24091" x2="85600" y2="24091"/>
                        <a14:backgroundMark x1="85600" y1="24091" x2="85600" y2="24091"/>
                        <a14:backgroundMark x1="85600" y1="24091" x2="85000" y2="22727"/>
                        <a14:backgroundMark x1="86000" y1="25000" x2="85200" y2="2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88" r="-2" b="35089"/>
          <a:stretch/>
        </p:blipFill>
        <p:spPr bwMode="auto">
          <a:xfrm rot="18895288" flipH="1">
            <a:off x="4173256" y="1447936"/>
            <a:ext cx="2347252" cy="2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C563B9-F836-8046-A853-F7BCFA1656D3}"/>
              </a:ext>
            </a:extLst>
          </p:cNvPr>
          <p:cNvSpPr txBox="1"/>
          <p:nvPr/>
        </p:nvSpPr>
        <p:spPr>
          <a:xfrm>
            <a:off x="1119487" y="3152875"/>
            <a:ext cx="235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- </a:t>
            </a:r>
            <a:r>
              <a:rPr lang="en-GB" sz="1800" dirty="0" err="1"/>
              <a:t>krátký</a:t>
            </a:r>
            <a:r>
              <a:rPr lang="en-GB" sz="1800" dirty="0"/>
              <a:t> </a:t>
            </a:r>
            <a:r>
              <a:rPr lang="en-GB" sz="1800" dirty="0" err="1"/>
              <a:t>výkon</a:t>
            </a:r>
            <a:endParaRPr lang="en-GB" sz="18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4350E96-1AE1-8B49-9DE2-0AA71DAABC09}"/>
              </a:ext>
            </a:extLst>
          </p:cNvPr>
          <p:cNvSpPr txBox="1"/>
          <p:nvPr/>
        </p:nvSpPr>
        <p:spPr>
          <a:xfrm>
            <a:off x="1117303" y="3451579"/>
            <a:ext cx="310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- </a:t>
            </a:r>
            <a:r>
              <a:rPr lang="en-GB" sz="1800" dirty="0" err="1"/>
              <a:t>možnost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nahradit</a:t>
            </a:r>
            <a:r>
              <a:rPr lang="en-GB" sz="1800" dirty="0"/>
              <a:t> </a:t>
            </a:r>
            <a:r>
              <a:rPr lang="en-GB" sz="1800" dirty="0" err="1"/>
              <a:t>asc</a:t>
            </a:r>
            <a:r>
              <a:rPr lang="en-GB" sz="1800" dirty="0"/>
              <a:t>. </a:t>
            </a:r>
            <a:r>
              <a:rPr lang="en-GB" sz="1800" dirty="0" err="1"/>
              <a:t>aortu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167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4518"/>
            <a:ext cx="516836" cy="19280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405704"/>
            <a:ext cx="516836" cy="37377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88026" y="75738"/>
            <a:ext cx="671297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67" b="1" dirty="0">
                <a:solidFill>
                  <a:srgbClr val="30243B"/>
                </a:solidFill>
              </a:rPr>
              <a:t>Budoucnost?  </a:t>
            </a:r>
            <a:r>
              <a:rPr lang="cs-CZ" sz="2267" dirty="0">
                <a:solidFill>
                  <a:srgbClr val="30243B"/>
                </a:solidFill>
              </a:rPr>
              <a:t>Strukturální degenerace </a:t>
            </a:r>
            <a:r>
              <a:rPr lang="cs-CZ" sz="2267" dirty="0" err="1">
                <a:solidFill>
                  <a:srgbClr val="30243B"/>
                </a:solidFill>
              </a:rPr>
              <a:t>biochlopně</a:t>
            </a:r>
            <a:r>
              <a:rPr lang="cs-CZ" sz="2267" dirty="0">
                <a:solidFill>
                  <a:srgbClr val="30243B"/>
                </a:solidFill>
              </a:rPr>
              <a:t>?</a:t>
            </a:r>
            <a:endParaRPr lang="pt-BR" sz="2267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288027" y="516949"/>
            <a:ext cx="7806813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6076951" y="4765360"/>
            <a:ext cx="2838449" cy="378139"/>
          </a:xfrm>
          <a:prstGeom prst="rect">
            <a:avLst/>
          </a:prstGeom>
        </p:spPr>
      </p:pic>
      <p:sp>
        <p:nvSpPr>
          <p:cNvPr id="28" name="Obdélník 27">
            <a:extLst>
              <a:ext uri="{FF2B5EF4-FFF2-40B4-BE49-F238E27FC236}">
                <a16:creationId xmlns:a16="http://schemas.microsoft.com/office/drawing/2014/main" id="{700E8672-C675-9D4F-9CBE-D70FF541CB22}"/>
              </a:ext>
            </a:extLst>
          </p:cNvPr>
          <p:cNvSpPr/>
          <p:nvPr/>
        </p:nvSpPr>
        <p:spPr>
          <a:xfrm>
            <a:off x="3561242" y="1665441"/>
            <a:ext cx="5354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/>
              <a:t>Forcillo</a:t>
            </a:r>
            <a:r>
              <a:rPr lang="cs-CZ" sz="1000" i="1" dirty="0"/>
              <a:t> J, et al.  Ann </a:t>
            </a:r>
            <a:r>
              <a:rPr lang="cs-CZ" sz="1000" i="1" dirty="0" err="1"/>
              <a:t>Torac</a:t>
            </a:r>
            <a:r>
              <a:rPr lang="cs-CZ" sz="1000" i="1" dirty="0"/>
              <a:t> </a:t>
            </a:r>
            <a:r>
              <a:rPr lang="cs-CZ" sz="1000" i="1" dirty="0" err="1"/>
              <a:t>Surg</a:t>
            </a:r>
            <a:r>
              <a:rPr lang="cs-CZ" sz="1000" i="1" dirty="0"/>
              <a:t> (2014) 97(5):1526–32. </a:t>
            </a:r>
            <a:endParaRPr lang="en" sz="1000" i="1" dirty="0"/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3" y="625901"/>
            <a:ext cx="3628841" cy="1274325"/>
          </a:xfrm>
          <a:prstGeom prst="rect">
            <a:avLst/>
          </a:prstGeom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6BBDB688-7C92-5846-B5A2-D09FD7EBD838}"/>
              </a:ext>
            </a:extLst>
          </p:cNvPr>
          <p:cNvSpPr/>
          <p:nvPr/>
        </p:nvSpPr>
        <p:spPr>
          <a:xfrm>
            <a:off x="4644512" y="684006"/>
            <a:ext cx="4204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n = 144, &lt;60 let věku</a:t>
            </a:r>
          </a:p>
          <a:p>
            <a:pPr algn="just"/>
            <a:r>
              <a:rPr lang="cs-CZ" sz="1800" dirty="0"/>
              <a:t>reoperace pro </a:t>
            </a:r>
            <a:r>
              <a:rPr lang="cs-CZ" sz="1800" dirty="0" err="1"/>
              <a:t>dysfce</a:t>
            </a:r>
            <a:r>
              <a:rPr lang="cs-CZ" sz="1800" dirty="0"/>
              <a:t> chlopně jsou spojené s nízkým rizikem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60F433-91A9-2048-975F-577C71413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5278413" y="4763343"/>
            <a:ext cx="644808" cy="3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C0C07B2-BBC2-E845-A34D-BFC612A18E18}"/>
              </a:ext>
            </a:extLst>
          </p:cNvPr>
          <p:cNvSpPr/>
          <p:nvPr/>
        </p:nvSpPr>
        <p:spPr>
          <a:xfrm>
            <a:off x="3052464" y="3699444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800" dirty="0"/>
          </a:p>
          <a:p>
            <a:pPr algn="just"/>
            <a:r>
              <a:rPr lang="cs-CZ" sz="1800" dirty="0"/>
              <a:t>možnost TAVI - </a:t>
            </a:r>
            <a:r>
              <a:rPr lang="cs-CZ" sz="1800" dirty="0" err="1"/>
              <a:t>Valve</a:t>
            </a:r>
            <a:r>
              <a:rPr lang="cs-CZ" sz="1800" dirty="0"/>
              <a:t> in </a:t>
            </a:r>
            <a:r>
              <a:rPr lang="cs-CZ" sz="1800" dirty="0" err="1"/>
              <a:t>Valve</a:t>
            </a:r>
            <a:endParaRPr lang="cs-CZ" sz="1800" dirty="0"/>
          </a:p>
          <a:p>
            <a:pPr algn="just"/>
            <a:endParaRPr lang="cs-CZ" sz="1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3A24A0A-7D9C-6943-8BBB-EFC25CB384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657"/>
                    </a14:imgEffect>
                    <a14:imgEffect>
                      <a14:saturation sat="63000"/>
                    </a14:imgEffect>
                  </a14:imgLayer>
                </a14:imgProps>
              </a:ext>
            </a:extLst>
          </a:blip>
          <a:srcRect l="15597" t="25114" r="32500" b="12654"/>
          <a:stretch/>
        </p:blipFill>
        <p:spPr>
          <a:xfrm>
            <a:off x="850586" y="2038100"/>
            <a:ext cx="2119996" cy="304422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3A91D47-4240-BB4B-AEA8-78EBFA48CE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11393">
            <a:off x="1746645" y="4191422"/>
            <a:ext cx="907160" cy="4519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D25231-DF7A-E345-9AA6-3EC93AAFE3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41" b="9121"/>
          <a:stretch/>
        </p:blipFill>
        <p:spPr>
          <a:xfrm>
            <a:off x="3052464" y="2242410"/>
            <a:ext cx="2199112" cy="13947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4C370EF-DFC9-9641-AD3D-2C595C6D17D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840" b="51264"/>
          <a:stretch/>
        </p:blipFill>
        <p:spPr>
          <a:xfrm>
            <a:off x="5352264" y="2244709"/>
            <a:ext cx="3729831" cy="1392407"/>
          </a:xfrm>
          <a:prstGeom prst="rect">
            <a:avLst/>
          </a:prstGeom>
        </p:spPr>
      </p:pic>
      <p:pic>
        <p:nvPicPr>
          <p:cNvPr id="2050" name="Picture 2" descr="heart valve repair clinical trial study edwards lifesciences sapien 3">
            <a:extLst>
              <a:ext uri="{FF2B5EF4-FFF2-40B4-BE49-F238E27FC236}">
                <a16:creationId xmlns:a16="http://schemas.microsoft.com/office/drawing/2014/main" id="{1081BF50-620F-734E-87D9-04E860D1F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26" b="89535" l="23647" r="76068">
                        <a14:foregroundMark x1="27350" y1="12791" x2="27350" y2="12791"/>
                        <a14:foregroundMark x1="33903" y1="7558" x2="33903" y2="7558"/>
                        <a14:foregroundMark x1="43020" y1="6977" x2="43020" y2="6977"/>
                        <a14:foregroundMark x1="54131" y1="6395" x2="54131" y2="6395"/>
                        <a14:foregroundMark x1="71225" y1="13953" x2="71225" y2="13953"/>
                        <a14:foregroundMark x1="31339" y1="69767" x2="47009" y2="70349"/>
                        <a14:foregroundMark x1="71795" y1="60465" x2="62108" y2="72674"/>
                        <a14:foregroundMark x1="62108" y1="72674" x2="50712" y2="77907"/>
                        <a14:foregroundMark x1="50712" y1="77907" x2="31624" y2="73837"/>
                        <a14:foregroundMark x1="25356" y1="68605" x2="27350" y2="59302"/>
                        <a14:foregroundMark x1="23647" y1="64535" x2="25926" y2="54070"/>
                        <a14:foregroundMark x1="27066" y1="39535" x2="27066" y2="39535"/>
                        <a14:foregroundMark x1="26496" y1="34302" x2="26496" y2="34302"/>
                        <a14:foregroundMark x1="26211" y1="27907" x2="26211" y2="27907"/>
                        <a14:foregroundMark x1="43305" y1="82558" x2="54701" y2="81977"/>
                        <a14:foregroundMark x1="54701" y1="81977" x2="65527" y2="70349"/>
                        <a14:foregroundMark x1="65527" y1="70349" x2="60684" y2="81977"/>
                        <a14:foregroundMark x1="74929" y1="72674" x2="73219" y2="57558"/>
                        <a14:foregroundMark x1="71795" y1="19186" x2="71795" y2="19186"/>
                        <a14:foregroundMark x1="66097" y1="4070" x2="66097" y2="4070"/>
                        <a14:foregroundMark x1="55840" y1="2326" x2="55840" y2="2326"/>
                        <a14:foregroundMark x1="33333" y1="4070" x2="33333" y2="4070"/>
                        <a14:foregroundMark x1="26781" y1="8721" x2="26781" y2="8721"/>
                        <a14:foregroundMark x1="73504" y1="57558" x2="76353" y2="74419"/>
                        <a14:foregroundMark x1="76353" y1="70930" x2="76353" y2="70930"/>
                        <a14:foregroundMark x1="76353" y1="66860" x2="76353" y2="66860"/>
                        <a14:foregroundMark x1="75783" y1="62209" x2="75783" y2="62209"/>
                        <a14:foregroundMark x1="75499" y1="61047" x2="75499" y2="61047"/>
                        <a14:foregroundMark x1="72650" y1="46512" x2="72650" y2="46512"/>
                        <a14:foregroundMark x1="73219" y1="36047" x2="73219" y2="36047"/>
                        <a14:foregroundMark x1="72080" y1="9884" x2="72080" y2="9884"/>
                        <a14:foregroundMark x1="72080" y1="15698" x2="72080" y2="15698"/>
                        <a14:foregroundMark x1="47578" y1="89535" x2="47578" y2="89535"/>
                        <a14:foregroundMark x1="43020" y1="2326" x2="43020" y2="2326"/>
                        <a14:foregroundMark x1="72080" y1="8721" x2="72080" y2="8721"/>
                        <a14:foregroundMark x1="73219" y1="33721" x2="73219" y2="33721"/>
                        <a14:foregroundMark x1="27350" y1="6977" x2="27350" y2="6977"/>
                        <a14:foregroundMark x1="25926" y1="47093" x2="25926" y2="47093"/>
                        <a14:backgroundMark x1="25641" y1="47093" x2="25641" y2="47093"/>
                        <a14:backgroundMark x1="25641" y1="46512" x2="25641" y2="4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7" r="19688" b="5900"/>
          <a:stretch/>
        </p:blipFill>
        <p:spPr bwMode="auto">
          <a:xfrm rot="-2940000">
            <a:off x="1944439" y="4220130"/>
            <a:ext cx="582470" cy="4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šablona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̌ablona" id="{E770027C-8C90-3543-BDCA-69A20DAD2025}" vid="{8F12BD5C-10D5-8244-B86D-F9351FC0A7E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7479FE-8A81-1E41-B6E0-F4DD925AEC04}">
  <we:reference id="wa104178141" version="3.10.0.152" store="cs-CZ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šablona</Template>
  <TotalTime>13352</TotalTime>
  <Words>421</Words>
  <Application>Microsoft Macintosh PowerPoint</Application>
  <PresentationFormat>Předvádění na obrazovce (16:9)</PresentationFormat>
  <Paragraphs>75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šablona</vt:lpstr>
      <vt:lpstr>Jak bych operoval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Ross operation with double reinforcement  of the pulmonary autograft</dc:title>
  <dc:creator>Lekari Oddeleni 10</dc:creator>
  <cp:lastModifiedBy>Petr Fila</cp:lastModifiedBy>
  <cp:revision>608</cp:revision>
  <dcterms:created xsi:type="dcterms:W3CDTF">2016-11-03T19:51:22Z</dcterms:created>
  <dcterms:modified xsi:type="dcterms:W3CDTF">2022-02-25T06:51:39Z</dcterms:modified>
</cp:coreProperties>
</file>