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430" r:id="rId3"/>
    <p:sldId id="257" r:id="rId4"/>
    <p:sldId id="264" r:id="rId5"/>
    <p:sldId id="265" r:id="rId6"/>
    <p:sldId id="258" r:id="rId7"/>
    <p:sldId id="259" r:id="rId8"/>
    <p:sldId id="261" r:id="rId9"/>
    <p:sldId id="263" r:id="rId10"/>
    <p:sldId id="266" r:id="rId11"/>
    <p:sldId id="267" r:id="rId12"/>
    <p:sldId id="260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89" autoAdjust="0"/>
  </p:normalViewPr>
  <p:slideViewPr>
    <p:cSldViewPr>
      <p:cViewPr varScale="1">
        <p:scale>
          <a:sx n="75" d="100"/>
          <a:sy n="75" d="100"/>
        </p:scale>
        <p:origin x="166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AEE66-44B9-4805-886A-8B2D658953E2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23AFF-AAC1-4665-BF6D-DCDD90D0D0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66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Zavedení betablokátorů</a:t>
            </a:r>
            <a:r>
              <a:rPr lang="cs-CZ" baseline="0" dirty="0"/>
              <a:t> do kardiologické praxe v 60. letech a zejména 70. letech 20. století vedlo k zásadnímu převratu péče o nemocné s řadou KV onemocnění. Betablokátory se staly jednou z klíčových lékových skupin, které se dones využívají kromě kardiologie, také v řadě dalších indikací: například jako profylaxe migrény, léčba esenciálního tremoru, léčba tyreotoxikózy nebo nachází využití v podobě lokálních přípravků při léčbě glaukomu).</a:t>
            </a:r>
          </a:p>
          <a:p>
            <a:r>
              <a:rPr lang="cs-CZ" baseline="0" dirty="0"/>
              <a:t>Blokátory adrenergních receptorů působí reverzibilní, kompetitivní blokádu receptorů beta či beta a alfa. Neselektivní blokují aktivitu receptorů B1 a B2 Tzv. </a:t>
            </a:r>
            <a:r>
              <a:rPr lang="cs-CZ" baseline="0" dirty="0" err="1"/>
              <a:t>kardioselektivní</a:t>
            </a:r>
            <a:r>
              <a:rPr lang="cs-CZ" baseline="0" dirty="0"/>
              <a:t> působí pouze na receptory B1,. V afinitě k receptorům B1 nejsou zásadní rozdíly, doba setrvání je relativně krátká a koresponduje s plazmatickou aktivitou. </a:t>
            </a:r>
            <a:r>
              <a:rPr lang="cs-CZ" baseline="0" dirty="0" err="1"/>
              <a:t>Tytp</a:t>
            </a:r>
            <a:r>
              <a:rPr lang="cs-CZ" baseline="0" dirty="0"/>
              <a:t> </a:t>
            </a:r>
            <a:r>
              <a:rPr lang="cs-CZ" baseline="0" dirty="0" err="1"/>
              <a:t>Kardioselektivní</a:t>
            </a:r>
            <a:r>
              <a:rPr lang="cs-CZ" baseline="0" dirty="0"/>
              <a:t> BB mají s výjimkou </a:t>
            </a:r>
            <a:r>
              <a:rPr lang="cs-CZ" baseline="0" dirty="0" err="1"/>
              <a:t>karvedilolu</a:t>
            </a:r>
            <a:r>
              <a:rPr lang="cs-CZ" baseline="0" dirty="0"/>
              <a:t> a </a:t>
            </a:r>
            <a:r>
              <a:rPr lang="cs-CZ" baseline="0" dirty="0" err="1"/>
              <a:t>labetalolu</a:t>
            </a:r>
            <a:r>
              <a:rPr lang="cs-CZ" baseline="0" dirty="0"/>
              <a:t> dominantní postavení. O jejich FD vlastnostech Vás jistě nemusím informovat. Nicméně betablokátory vykazují i rozdílné FK vlastnosti, které mohou ovlivnit toleranci a adherenci k léčbě.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7701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5090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32132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3647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5318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7504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015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česká populace pomalí </a:t>
            </a:r>
            <a:r>
              <a:rPr lang="cs-CZ" dirty="0" err="1"/>
              <a:t>metabolizátoři</a:t>
            </a:r>
            <a:r>
              <a:rPr lang="cs-CZ" baseline="0" dirty="0"/>
              <a:t> s žádnou </a:t>
            </a:r>
            <a:r>
              <a:rPr lang="cs-CZ" baseline="0" dirty="0" err="1"/>
              <a:t>fuknční</a:t>
            </a:r>
            <a:r>
              <a:rPr lang="cs-CZ" baseline="0" dirty="0"/>
              <a:t> alelou, rychlí </a:t>
            </a:r>
            <a:r>
              <a:rPr lang="cs-CZ" baseline="0" dirty="0" err="1"/>
              <a:t>metabolizátoři</a:t>
            </a:r>
            <a:r>
              <a:rPr lang="cs-CZ" baseline="0" dirty="0"/>
              <a:t> s multiplikací alel. Důsledkem toho je, že 10-20 % procentům populace nevyhovuje běžné dávkování, u pomalých jsou dávky </a:t>
            </a:r>
            <a:r>
              <a:rPr lang="cs-CZ" baseline="0" dirty="0" err="1"/>
              <a:t>přiliš</a:t>
            </a:r>
            <a:r>
              <a:rPr lang="cs-CZ" baseline="0" dirty="0"/>
              <a:t> vysoké, u rychlých </a:t>
            </a:r>
            <a:r>
              <a:rPr lang="cs-CZ" baseline="0" dirty="0" err="1"/>
              <a:t>příli</a:t>
            </a:r>
            <a:r>
              <a:rPr lang="cs-CZ" baseline="0" dirty="0"/>
              <a:t> nízké. Rozdíly v AUC se liší </a:t>
            </a:r>
            <a:r>
              <a:rPr lang="cs-CZ" baseline="0"/>
              <a:t>10-30ti násobně.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423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http://www.japi.org/special_issue_2009/article_03.html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0135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397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7101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5809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23AFF-AAC1-4665-BF6D-DCDD90D0D0E5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3860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555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109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922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5143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027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206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554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082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69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67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22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75369-356F-4984-93A9-4DC1F91E6EBE}" type="datetimeFigureOut">
              <a:rPr lang="cs-CZ" smtClean="0"/>
              <a:t>18.01.2020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E77F4-63F6-4D27-A678-757AAC7D46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312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33772" y="692696"/>
            <a:ext cx="8276456" cy="1944216"/>
          </a:xfrm>
        </p:spPr>
        <p:txBody>
          <a:bodyPr/>
          <a:lstStyle/>
          <a:p>
            <a:r>
              <a:rPr lang="cs-CZ" b="1" dirty="0"/>
              <a:t>Klinická farmakokinetika</a:t>
            </a:r>
            <a:br>
              <a:rPr lang="cs-CZ" b="1" dirty="0"/>
            </a:br>
            <a:r>
              <a:rPr lang="cs-CZ" b="1" dirty="0"/>
              <a:t>betablokátorů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PharmDr. Stanislav Gregor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79512" y="6093296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Tato prezentace je podporována společností </a:t>
            </a:r>
            <a:r>
              <a:rPr lang="cs-CZ" dirty="0" err="1"/>
              <a:t>Merck</a:t>
            </a:r>
            <a:endParaRPr lang="cs-CZ" dirty="0"/>
          </a:p>
        </p:txBody>
      </p:sp>
      <p:pic>
        <p:nvPicPr>
          <p:cNvPr id="1028" name="Picture 4" descr="Logo kolek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673" y="5087337"/>
            <a:ext cx="119062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1BABBF-C0EA-4D31-B10F-0C78EA97FD0D}"/>
              </a:ext>
            </a:extLst>
          </p:cNvPr>
          <p:cNvSpPr txBox="1"/>
          <p:nvPr/>
        </p:nvSpPr>
        <p:spPr>
          <a:xfrm>
            <a:off x="183558" y="6462628"/>
            <a:ext cx="31683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CZ/CONCO/0120/0002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62C832-5ACF-4D75-8139-44FCBB86E5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4919578"/>
            <a:ext cx="1781175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687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cs-CZ" b="1" dirty="0"/>
              <a:t>Enzymová inhibice 2D6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91264" cy="5904656"/>
          </a:xfrm>
        </p:spPr>
        <p:txBody>
          <a:bodyPr>
            <a:normAutofit fontScale="77500" lnSpcReduction="20000"/>
          </a:bodyPr>
          <a:lstStyle/>
          <a:p>
            <a:r>
              <a:rPr lang="cs-CZ" sz="2900" dirty="0"/>
              <a:t>čím vyšší dávka BB, tím větší riziko projevu lékové interakce</a:t>
            </a:r>
          </a:p>
          <a:p>
            <a:r>
              <a:rPr lang="cs-CZ" sz="2900" dirty="0"/>
              <a:t>inhibice se projeví relativně rychle, zprav. do 24 hod. od nasazení enzym. inhibitoru</a:t>
            </a:r>
          </a:p>
          <a:p>
            <a:r>
              <a:rPr lang="cs-CZ" sz="2900" dirty="0"/>
              <a:t>výsledkem je zesílení FD efektu na TF a TK vyplývající z kumulace BB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Řešení:</a:t>
            </a:r>
          </a:p>
          <a:p>
            <a:r>
              <a:rPr lang="cs-CZ" dirty="0"/>
              <a:t>při nasazení BB pacientovi s inhibitorem je na místě volit </a:t>
            </a:r>
            <a:r>
              <a:rPr lang="cs-CZ" dirty="0">
                <a:solidFill>
                  <a:srgbClr val="FF0000"/>
                </a:solidFill>
              </a:rPr>
              <a:t>nižší iniciální dávku a pomalu titrovat </a:t>
            </a:r>
            <a:r>
              <a:rPr lang="cs-CZ" dirty="0"/>
              <a:t>nebo zvolit </a:t>
            </a:r>
            <a:r>
              <a:rPr lang="cs-CZ" dirty="0">
                <a:solidFill>
                  <a:srgbClr val="FF0000"/>
                </a:solidFill>
              </a:rPr>
              <a:t>BB              s vyšším podílem </a:t>
            </a:r>
            <a:r>
              <a:rPr lang="cs-CZ" dirty="0" err="1">
                <a:solidFill>
                  <a:srgbClr val="FF0000"/>
                </a:solidFill>
              </a:rPr>
              <a:t>hydrofility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naopak při nasazení inhibitoru pacientovi s lipofilním BB je vhodné dávku BB zredukovat o 25-50 %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2900" dirty="0" err="1"/>
              <a:t>Antiarytmika</a:t>
            </a:r>
            <a:r>
              <a:rPr lang="cs-CZ" sz="2900" dirty="0"/>
              <a:t> (</a:t>
            </a:r>
            <a:r>
              <a:rPr lang="cs-CZ" sz="2900" dirty="0" err="1"/>
              <a:t>propafenon</a:t>
            </a:r>
            <a:r>
              <a:rPr lang="cs-CZ" sz="2900" dirty="0"/>
              <a:t>, </a:t>
            </a:r>
            <a:r>
              <a:rPr lang="cs-CZ" sz="2900" dirty="0" err="1"/>
              <a:t>amiodaron</a:t>
            </a:r>
            <a:r>
              <a:rPr lang="cs-CZ" sz="2900" dirty="0"/>
              <a:t>) + FD </a:t>
            </a:r>
            <a:r>
              <a:rPr lang="cs-CZ" sz="2900" dirty="0" err="1"/>
              <a:t>potenciace</a:t>
            </a:r>
            <a:endParaRPr lang="cs-CZ" sz="2900" dirty="0"/>
          </a:p>
          <a:p>
            <a:r>
              <a:rPr lang="cs-CZ" sz="2900" dirty="0"/>
              <a:t>Antidepresiva (TCA, SSRI fluoxetin, paroxetin)</a:t>
            </a:r>
          </a:p>
          <a:p>
            <a:r>
              <a:rPr lang="cs-CZ" sz="2900" dirty="0"/>
              <a:t>Antipsychotika (</a:t>
            </a:r>
            <a:r>
              <a:rPr lang="cs-CZ" sz="2900" dirty="0" err="1"/>
              <a:t>risperidon</a:t>
            </a:r>
            <a:r>
              <a:rPr lang="cs-CZ" sz="2900" dirty="0"/>
              <a:t>, </a:t>
            </a:r>
            <a:r>
              <a:rPr lang="cs-CZ" sz="2900" dirty="0" err="1"/>
              <a:t>haloperidol</a:t>
            </a:r>
            <a:r>
              <a:rPr lang="cs-CZ" sz="2900" dirty="0"/>
              <a:t>,..)</a:t>
            </a:r>
          </a:p>
          <a:p>
            <a:r>
              <a:rPr lang="cs-CZ" sz="2900" dirty="0"/>
              <a:t>Antimykotika (</a:t>
            </a:r>
            <a:r>
              <a:rPr lang="cs-CZ" sz="2900" dirty="0" err="1"/>
              <a:t>flukonazol</a:t>
            </a:r>
            <a:r>
              <a:rPr lang="cs-CZ" sz="2900" dirty="0"/>
              <a:t>, </a:t>
            </a:r>
            <a:r>
              <a:rPr lang="cs-CZ" sz="2900" dirty="0" err="1"/>
              <a:t>itrakonazol</a:t>
            </a:r>
            <a:r>
              <a:rPr lang="cs-CZ" sz="2900" dirty="0"/>
              <a:t>)</a:t>
            </a:r>
          </a:p>
          <a:p>
            <a:r>
              <a:rPr lang="cs-CZ" sz="2900" dirty="0"/>
              <a:t>Analgetika (</a:t>
            </a:r>
            <a:r>
              <a:rPr lang="cs-CZ" sz="2900" dirty="0" err="1"/>
              <a:t>tramadol</a:t>
            </a:r>
            <a:r>
              <a:rPr lang="cs-CZ" sz="2900" dirty="0"/>
              <a:t>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240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cs-CZ" b="1" dirty="0"/>
              <a:t>Enzymová indukce 2D6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507288" cy="6264696"/>
          </a:xfrm>
        </p:spPr>
        <p:txBody>
          <a:bodyPr>
            <a:normAutofit fontScale="70000" lnSpcReduction="20000"/>
          </a:bodyPr>
          <a:lstStyle/>
          <a:p>
            <a:r>
              <a:rPr lang="cs-CZ" sz="3100" dirty="0"/>
              <a:t>čím vyšší dávka BB, tím větší riziko projevu lékové interakce</a:t>
            </a:r>
          </a:p>
          <a:p>
            <a:r>
              <a:rPr lang="cs-CZ" sz="3100" dirty="0"/>
              <a:t>klinický význam lékové interakce vzrůstá s délkou podávání induktoru</a:t>
            </a:r>
          </a:p>
          <a:p>
            <a:r>
              <a:rPr lang="cs-CZ" sz="3100" dirty="0"/>
              <a:t>opožděný nástup interakce (v řádu několika dní v závislosti na síle induktoru), pomalé odeznívání</a:t>
            </a:r>
          </a:p>
          <a:p>
            <a:r>
              <a:rPr lang="cs-CZ" sz="3100" dirty="0"/>
              <a:t>výsledkem je ztráta terapeutického efektu BB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400" b="1" dirty="0"/>
              <a:t>Řešení:</a:t>
            </a:r>
          </a:p>
          <a:p>
            <a:r>
              <a:rPr lang="cs-CZ" sz="3400" dirty="0"/>
              <a:t>při nasazení BB pacientovi s induktorem je třeba vyhnout se </a:t>
            </a:r>
            <a:r>
              <a:rPr lang="cs-CZ" sz="3400" dirty="0">
                <a:solidFill>
                  <a:srgbClr val="FF0000"/>
                </a:solidFill>
              </a:rPr>
              <a:t>lipofilnímu BB </a:t>
            </a:r>
            <a:r>
              <a:rPr lang="cs-CZ" sz="3400" dirty="0"/>
              <a:t>(</a:t>
            </a:r>
            <a:r>
              <a:rPr lang="cs-CZ" sz="3400" dirty="0" err="1"/>
              <a:t>metoprolol</a:t>
            </a:r>
            <a:r>
              <a:rPr lang="cs-CZ" sz="3400" dirty="0"/>
              <a:t>, </a:t>
            </a:r>
            <a:r>
              <a:rPr lang="cs-CZ" sz="3400" dirty="0" err="1"/>
              <a:t>nebivolol</a:t>
            </a:r>
            <a:r>
              <a:rPr lang="cs-CZ" sz="3400" dirty="0"/>
              <a:t>, </a:t>
            </a:r>
            <a:r>
              <a:rPr lang="cs-CZ" sz="3400" dirty="0" err="1"/>
              <a:t>karvedilol</a:t>
            </a:r>
            <a:r>
              <a:rPr lang="cs-CZ" sz="3400" dirty="0"/>
              <a:t>) a </a:t>
            </a:r>
            <a:r>
              <a:rPr lang="cs-CZ" sz="3400" dirty="0">
                <a:solidFill>
                  <a:srgbClr val="FF0000"/>
                </a:solidFill>
              </a:rPr>
              <a:t>využít smíšený BB </a:t>
            </a:r>
            <a:r>
              <a:rPr lang="cs-CZ" sz="3400" dirty="0"/>
              <a:t>(</a:t>
            </a:r>
            <a:r>
              <a:rPr lang="cs-CZ" sz="3400" dirty="0" err="1"/>
              <a:t>bisoprolol</a:t>
            </a:r>
            <a:r>
              <a:rPr lang="cs-CZ" sz="3400" dirty="0"/>
              <a:t> – 5 % met. přes 2D6) nebo </a:t>
            </a:r>
            <a:r>
              <a:rPr lang="cs-CZ" sz="3400" dirty="0">
                <a:solidFill>
                  <a:srgbClr val="FF0000"/>
                </a:solidFill>
              </a:rPr>
              <a:t>hydrofilní BB </a:t>
            </a:r>
            <a:r>
              <a:rPr lang="cs-CZ" sz="3400" dirty="0"/>
              <a:t>(</a:t>
            </a:r>
            <a:r>
              <a:rPr lang="cs-CZ" sz="3400" dirty="0" err="1"/>
              <a:t>atenolol</a:t>
            </a:r>
            <a:r>
              <a:rPr lang="cs-CZ" sz="3400" dirty="0"/>
              <a:t>)</a:t>
            </a:r>
            <a:endParaRPr lang="cs-CZ" sz="3400" dirty="0">
              <a:solidFill>
                <a:srgbClr val="FF0000"/>
              </a:solidFill>
            </a:endParaRPr>
          </a:p>
          <a:p>
            <a:r>
              <a:rPr lang="cs-CZ" sz="3400" dirty="0"/>
              <a:t>v případě nasazení induktoru pacientovi s lipofilním BB je potřebná změna BB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3100" dirty="0"/>
              <a:t>Antipsychotika (</a:t>
            </a:r>
            <a:r>
              <a:rPr lang="cs-CZ" sz="3100" dirty="0" err="1"/>
              <a:t>aripiprazol</a:t>
            </a:r>
            <a:r>
              <a:rPr lang="cs-CZ" sz="3100" dirty="0"/>
              <a:t>)</a:t>
            </a:r>
          </a:p>
          <a:p>
            <a:r>
              <a:rPr lang="cs-CZ" sz="3100" dirty="0"/>
              <a:t>Glukokortikoidy (</a:t>
            </a:r>
            <a:r>
              <a:rPr lang="cs-CZ" sz="3100" dirty="0" err="1"/>
              <a:t>dexamethason</a:t>
            </a:r>
            <a:r>
              <a:rPr lang="cs-CZ" sz="3100" dirty="0"/>
              <a:t>)</a:t>
            </a:r>
          </a:p>
          <a:p>
            <a:r>
              <a:rPr lang="cs-CZ" sz="3100" dirty="0"/>
              <a:t>Antibiotika (</a:t>
            </a:r>
            <a:r>
              <a:rPr lang="cs-CZ" sz="3100" dirty="0" err="1"/>
              <a:t>rifampicin</a:t>
            </a:r>
            <a:r>
              <a:rPr lang="cs-CZ" sz="3100" dirty="0"/>
              <a:t> – IE, osteomyelitida)</a:t>
            </a:r>
          </a:p>
          <a:p>
            <a:r>
              <a:rPr lang="cs-CZ" sz="3100" dirty="0"/>
              <a:t>Antikonvulziva (fenobarbital, </a:t>
            </a:r>
            <a:r>
              <a:rPr lang="cs-CZ" sz="3100" dirty="0" err="1"/>
              <a:t>primidon</a:t>
            </a:r>
            <a:r>
              <a:rPr lang="cs-CZ" sz="3100" dirty="0"/>
              <a:t>, </a:t>
            </a:r>
            <a:r>
              <a:rPr lang="cs-CZ" sz="3100" dirty="0" err="1"/>
              <a:t>karbamazepin</a:t>
            </a:r>
            <a:r>
              <a:rPr lang="cs-CZ" sz="3100" dirty="0"/>
              <a:t>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6980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370892" y="476672"/>
            <a:ext cx="9885784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Vysoce a středně hydrofilní betablokátory</a:t>
            </a:r>
            <a:br>
              <a:rPr lang="cs-CZ" b="1" dirty="0"/>
            </a:br>
            <a:r>
              <a:rPr lang="cs-CZ" b="1" dirty="0"/>
              <a:t>(</a:t>
            </a:r>
            <a:r>
              <a:rPr lang="cs-CZ" b="1" dirty="0" err="1"/>
              <a:t>atenololol</a:t>
            </a:r>
            <a:r>
              <a:rPr lang="cs-CZ" b="1" dirty="0"/>
              <a:t>, </a:t>
            </a:r>
            <a:r>
              <a:rPr lang="cs-CZ" b="1" dirty="0" err="1"/>
              <a:t>bisoprolol</a:t>
            </a:r>
            <a:r>
              <a:rPr lang="cs-CZ" b="1" dirty="0"/>
              <a:t>,…)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301608" cy="481399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dobrá biolog. dostupnost bez významné </a:t>
            </a:r>
            <a:r>
              <a:rPr lang="cs-CZ" dirty="0" err="1"/>
              <a:t>presystémové</a:t>
            </a:r>
            <a:r>
              <a:rPr lang="cs-CZ" dirty="0"/>
              <a:t> eliminace</a:t>
            </a:r>
          </a:p>
          <a:p>
            <a:r>
              <a:rPr lang="cs-CZ" dirty="0"/>
              <a:t>obtížný průnik membránami a do CNS</a:t>
            </a:r>
          </a:p>
          <a:p>
            <a:pPr lvl="1"/>
            <a:r>
              <a:rPr lang="cs-CZ" dirty="0"/>
              <a:t>k léčbě neurologických onemocnění nevhodné</a:t>
            </a:r>
          </a:p>
          <a:p>
            <a:pPr lvl="1"/>
            <a:r>
              <a:rPr lang="cs-CZ" dirty="0"/>
              <a:t>nižší riziko neurolog. NÚ</a:t>
            </a:r>
          </a:p>
          <a:p>
            <a:r>
              <a:rPr lang="cs-CZ" dirty="0"/>
              <a:t>nevýznamně metabolizovány</a:t>
            </a:r>
          </a:p>
          <a:p>
            <a:pPr lvl="1"/>
            <a:r>
              <a:rPr lang="cs-CZ" dirty="0"/>
              <a:t>nízké riziko lékových interakcí </a:t>
            </a:r>
          </a:p>
          <a:p>
            <a:r>
              <a:rPr lang="cs-CZ" dirty="0"/>
              <a:t>eliminace dominantně renální cestou</a:t>
            </a:r>
          </a:p>
          <a:p>
            <a:pPr lvl="1"/>
            <a:r>
              <a:rPr lang="cs-CZ" dirty="0"/>
              <a:t>při RI nutná redukce dávky</a:t>
            </a:r>
          </a:p>
        </p:txBody>
      </p:sp>
    </p:spTree>
    <p:extLst>
      <p:ext uri="{BB962C8B-B14F-4D97-AF65-F5344CB8AC3E}">
        <p14:creationId xmlns:p14="http://schemas.microsoft.com/office/powerpoint/2010/main" val="3238751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Insuficience eliminačních orgánů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u="sng" dirty="0"/>
              <a:t>Renální insuficience a hydrofilní BB</a:t>
            </a:r>
          </a:p>
          <a:p>
            <a:endParaRPr lang="cs-CZ" b="1" dirty="0"/>
          </a:p>
          <a:p>
            <a:r>
              <a:rPr lang="cs-CZ" b="1" dirty="0" err="1"/>
              <a:t>Atenolol</a:t>
            </a:r>
            <a:r>
              <a:rPr lang="cs-CZ" b="1" dirty="0"/>
              <a:t> </a:t>
            </a:r>
            <a:r>
              <a:rPr lang="cs-CZ" dirty="0"/>
              <a:t>(vazba na plazmatické bílkoviny 3 %)</a:t>
            </a:r>
          </a:p>
          <a:p>
            <a:pPr lvl="1"/>
            <a:r>
              <a:rPr lang="cs-CZ" dirty="0"/>
              <a:t>GFR nad 35 ml/min není nutné redukovat</a:t>
            </a:r>
          </a:p>
          <a:p>
            <a:pPr lvl="1"/>
            <a:r>
              <a:rPr lang="cs-CZ" dirty="0"/>
              <a:t>GFR 15-35 ml/min max. 50 mg/den</a:t>
            </a:r>
          </a:p>
          <a:p>
            <a:pPr lvl="1"/>
            <a:r>
              <a:rPr lang="cs-CZ" dirty="0"/>
              <a:t>GFR do 15 ml/min max. 25 mg/den</a:t>
            </a:r>
          </a:p>
          <a:p>
            <a:pPr lvl="1"/>
            <a:r>
              <a:rPr lang="cs-CZ" dirty="0" err="1"/>
              <a:t>iHD</a:t>
            </a:r>
            <a:r>
              <a:rPr lang="cs-CZ" dirty="0"/>
              <a:t>: 25-50 mg podat po HD</a:t>
            </a:r>
          </a:p>
          <a:p>
            <a:pPr lvl="1"/>
            <a:endParaRPr lang="cs-CZ" dirty="0"/>
          </a:p>
          <a:p>
            <a:r>
              <a:rPr lang="cs-CZ" b="1" dirty="0" err="1"/>
              <a:t>Bisoprolol</a:t>
            </a:r>
            <a:endParaRPr lang="cs-CZ" b="1" dirty="0"/>
          </a:p>
          <a:p>
            <a:pPr lvl="1"/>
            <a:r>
              <a:rPr lang="cs-CZ" dirty="0"/>
              <a:t>duální metabolismus dovoluje plné dávkování u nefropatie s GFR nad 20 ml/min</a:t>
            </a:r>
          </a:p>
          <a:p>
            <a:pPr lvl="1"/>
            <a:r>
              <a:rPr lang="cs-CZ" dirty="0"/>
              <a:t>nedostatečnou eliminační kapacitu ledvin kompenzují játra</a:t>
            </a:r>
          </a:p>
          <a:p>
            <a:pPr lvl="1"/>
            <a:r>
              <a:rPr lang="cs-CZ" dirty="0"/>
              <a:t>vazba na plazmatické bílkovin 30 %</a:t>
            </a:r>
          </a:p>
          <a:p>
            <a:pPr lvl="1"/>
            <a:r>
              <a:rPr lang="cs-CZ" dirty="0"/>
              <a:t>GFR &lt; 20 ml/min max. 10 mg/den</a:t>
            </a:r>
          </a:p>
          <a:p>
            <a:pPr lvl="1"/>
            <a:endParaRPr lang="cs-CZ" i="1" dirty="0"/>
          </a:p>
        </p:txBody>
      </p:sp>
      <p:sp>
        <p:nvSpPr>
          <p:cNvPr id="4" name="Obdélník 3"/>
          <p:cNvSpPr/>
          <p:nvPr/>
        </p:nvSpPr>
        <p:spPr>
          <a:xfrm>
            <a:off x="4860032" y="6453336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000" dirty="0"/>
              <a:t>SPC </a:t>
            </a:r>
            <a:r>
              <a:rPr lang="cs-CZ" sz="1000" dirty="0" err="1"/>
              <a:t>Tenormin</a:t>
            </a:r>
            <a:r>
              <a:rPr lang="cs-CZ" sz="1000" dirty="0"/>
              <a:t>, Astra </a:t>
            </a:r>
            <a:r>
              <a:rPr lang="cs-CZ" sz="1000" dirty="0" err="1"/>
              <a:t>Zeneca</a:t>
            </a:r>
            <a:r>
              <a:rPr lang="cs-CZ" sz="1000" dirty="0"/>
              <a:t> UK Limited, Cambridge, Velká Británie, 14. 11. 2018</a:t>
            </a:r>
          </a:p>
          <a:p>
            <a:pPr algn="just"/>
            <a:r>
              <a:rPr lang="cs-CZ" sz="1000" dirty="0"/>
              <a:t>SPC </a:t>
            </a:r>
            <a:r>
              <a:rPr lang="cs-CZ" sz="1000" dirty="0" err="1"/>
              <a:t>Concor</a:t>
            </a:r>
            <a:r>
              <a:rPr lang="cs-CZ" sz="1000" dirty="0"/>
              <a:t>, </a:t>
            </a:r>
            <a:r>
              <a:rPr lang="cs-CZ" sz="1000" dirty="0" err="1"/>
              <a:t>Merck</a:t>
            </a:r>
            <a:r>
              <a:rPr lang="cs-CZ" sz="1000" dirty="0"/>
              <a:t> </a:t>
            </a:r>
            <a:r>
              <a:rPr lang="cs-CZ" sz="1000" dirty="0" err="1"/>
              <a:t>KGaA</a:t>
            </a:r>
            <a:r>
              <a:rPr lang="cs-CZ" sz="1000" dirty="0"/>
              <a:t>, Darmstadt, Německo, 26. 6. 2019</a:t>
            </a:r>
          </a:p>
          <a:p>
            <a:pPr algn="just"/>
            <a:endParaRPr lang="cs-CZ" sz="1000" dirty="0"/>
          </a:p>
          <a:p>
            <a:pPr algn="just"/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348184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Insuficience eliminačních orgánů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 err="1"/>
              <a:t>Hepatální</a:t>
            </a:r>
            <a:r>
              <a:rPr lang="cs-CZ" b="1" u="sng" dirty="0"/>
              <a:t> insuficience a smíšený BB</a:t>
            </a:r>
            <a:endParaRPr lang="cs-CZ" dirty="0"/>
          </a:p>
          <a:p>
            <a:endParaRPr lang="cs-CZ" b="1" dirty="0"/>
          </a:p>
          <a:p>
            <a:r>
              <a:rPr lang="cs-CZ" b="1" dirty="0" err="1"/>
              <a:t>Bisoprolol</a:t>
            </a:r>
            <a:endParaRPr lang="cs-CZ" b="1" dirty="0"/>
          </a:p>
          <a:p>
            <a:pPr lvl="1"/>
            <a:r>
              <a:rPr lang="cs-CZ" dirty="0" err="1"/>
              <a:t>Child-Pugh</a:t>
            </a:r>
            <a:r>
              <a:rPr lang="cs-CZ" dirty="0"/>
              <a:t> A </a:t>
            </a:r>
            <a:r>
              <a:rPr lang="cs-CZ" dirty="0" err="1"/>
              <a:t>a</a:t>
            </a:r>
            <a:r>
              <a:rPr lang="cs-CZ" dirty="0"/>
              <a:t> B bez nutnosti redukci dávky</a:t>
            </a:r>
          </a:p>
          <a:p>
            <a:pPr lvl="1"/>
            <a:r>
              <a:rPr lang="cs-CZ" dirty="0" err="1"/>
              <a:t>Child-Pugh</a:t>
            </a:r>
            <a:r>
              <a:rPr lang="cs-CZ" dirty="0"/>
              <a:t> C prodlužuje t</a:t>
            </a:r>
            <a:r>
              <a:rPr lang="cs-CZ" baseline="-25000" dirty="0"/>
              <a:t>1/2</a:t>
            </a:r>
            <a:r>
              <a:rPr lang="cs-CZ" dirty="0"/>
              <a:t> přibližně dvojnásobně (22 hodin) </a:t>
            </a:r>
          </a:p>
          <a:p>
            <a:pPr marL="914400" lvl="2" indent="0">
              <a:buNone/>
            </a:pPr>
            <a:r>
              <a:rPr lang="cs-CZ" dirty="0"/>
              <a:t>-&gt; začít dávkou 2,5 mg </a:t>
            </a:r>
          </a:p>
          <a:p>
            <a:pPr marL="914400" lvl="2" indent="0">
              <a:buNone/>
            </a:pPr>
            <a:r>
              <a:rPr lang="cs-CZ" dirty="0"/>
              <a:t>-&gt; max. dávka 10 mg/den</a:t>
            </a:r>
            <a:endParaRPr lang="cs-CZ" baseline="-25000" dirty="0"/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483768" y="6588361"/>
            <a:ext cx="83529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err="1"/>
              <a:t>Bisoprolol</a:t>
            </a:r>
            <a:r>
              <a:rPr lang="cs-CZ" sz="1000" dirty="0"/>
              <a:t>: </a:t>
            </a:r>
            <a:r>
              <a:rPr lang="cs-CZ" sz="1000" dirty="0" err="1"/>
              <a:t>Drug</a:t>
            </a:r>
            <a:r>
              <a:rPr lang="cs-CZ" sz="1000" dirty="0"/>
              <a:t> </a:t>
            </a:r>
            <a:r>
              <a:rPr lang="cs-CZ" sz="1000" dirty="0" err="1"/>
              <a:t>information</a:t>
            </a:r>
            <a:r>
              <a:rPr lang="cs-CZ" sz="1000" dirty="0"/>
              <a:t>. </a:t>
            </a:r>
            <a:r>
              <a:rPr lang="cs-CZ" sz="1000" dirty="0" err="1"/>
              <a:t>UpToDate</a:t>
            </a:r>
            <a:r>
              <a:rPr lang="cs-CZ" sz="1000" dirty="0"/>
              <a:t> </a:t>
            </a:r>
            <a:r>
              <a:rPr lang="en-US" sz="1000" dirty="0"/>
              <a:t>[</a:t>
            </a:r>
            <a:r>
              <a:rPr lang="cs-CZ" sz="1000" dirty="0"/>
              <a:t>online</a:t>
            </a:r>
            <a:r>
              <a:rPr lang="en-US" sz="1000" dirty="0"/>
              <a:t>]</a:t>
            </a:r>
            <a:r>
              <a:rPr lang="cs-CZ" sz="1000" dirty="0"/>
              <a:t> Dostupné z: https://www.uptodate.com/contents/bisoprolol-drug-information</a:t>
            </a:r>
          </a:p>
        </p:txBody>
      </p:sp>
    </p:spTree>
    <p:extLst>
      <p:ext uri="{BB962C8B-B14F-4D97-AF65-F5344CB8AC3E}">
        <p14:creationId xmlns:p14="http://schemas.microsoft.com/office/powerpoint/2010/main" val="1670194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Insuficience eliminačních orgánů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b="1" u="sng" dirty="0" err="1"/>
              <a:t>Hepatální</a:t>
            </a:r>
            <a:r>
              <a:rPr lang="cs-CZ" b="1" u="sng" dirty="0"/>
              <a:t> insuficience a lipofilní BB</a:t>
            </a:r>
          </a:p>
          <a:p>
            <a:endParaRPr lang="cs-CZ" b="1" dirty="0"/>
          </a:p>
          <a:p>
            <a:r>
              <a:rPr lang="cs-CZ" b="1" dirty="0" err="1"/>
              <a:t>Metoprolol</a:t>
            </a:r>
            <a:r>
              <a:rPr lang="cs-CZ" b="1" dirty="0"/>
              <a:t> </a:t>
            </a:r>
            <a:r>
              <a:rPr lang="cs-CZ" dirty="0"/>
              <a:t>(vazba na plazmatické bílkoviny 5-10 %)</a:t>
            </a:r>
          </a:p>
          <a:p>
            <a:pPr lvl="1"/>
            <a:r>
              <a:rPr lang="cs-CZ" dirty="0"/>
              <a:t>opatrnost u jaterní cirhózy, </a:t>
            </a:r>
            <a:r>
              <a:rPr lang="cs-CZ" dirty="0" err="1"/>
              <a:t>portokaválních</a:t>
            </a:r>
            <a:r>
              <a:rPr lang="cs-CZ" dirty="0"/>
              <a:t> </a:t>
            </a:r>
            <a:r>
              <a:rPr lang="cs-CZ" dirty="0" err="1"/>
              <a:t>anostomóz</a:t>
            </a:r>
            <a:r>
              <a:rPr lang="cs-CZ" dirty="0"/>
              <a:t> (zvýšení biolog. dostupnosti), jinak bez zvláštních opatření</a:t>
            </a:r>
          </a:p>
          <a:p>
            <a:pPr lvl="1"/>
            <a:r>
              <a:rPr lang="cs-CZ" dirty="0"/>
              <a:t>pomalá titrace s důrazem na prodloužený biolog. poločas                                   (2-4 hodiny -&gt; 7-9 hodin)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b="1" dirty="0" err="1"/>
              <a:t>Nebivolol</a:t>
            </a:r>
            <a:r>
              <a:rPr lang="cs-CZ" b="1" dirty="0"/>
              <a:t> </a:t>
            </a:r>
            <a:r>
              <a:rPr lang="cs-CZ" dirty="0"/>
              <a:t>(vazba na plazmatické bílkoviny 99 %)</a:t>
            </a:r>
            <a:endParaRPr lang="cs-CZ" b="1" dirty="0"/>
          </a:p>
          <a:p>
            <a:pPr lvl="1"/>
            <a:r>
              <a:rPr lang="cs-CZ" dirty="0" err="1"/>
              <a:t>hepatopatie</a:t>
            </a:r>
            <a:r>
              <a:rPr lang="cs-CZ" dirty="0"/>
              <a:t> vyššího stupně prodlužuje t</a:t>
            </a:r>
            <a:r>
              <a:rPr lang="cs-CZ" baseline="-25000" dirty="0"/>
              <a:t>1/2</a:t>
            </a:r>
            <a:r>
              <a:rPr lang="cs-CZ" dirty="0"/>
              <a:t> na &gt; 20 hodin</a:t>
            </a:r>
          </a:p>
          <a:p>
            <a:pPr lvl="1"/>
            <a:r>
              <a:rPr lang="cs-CZ" dirty="0" err="1"/>
              <a:t>Child-Pugh</a:t>
            </a:r>
            <a:r>
              <a:rPr lang="cs-CZ" dirty="0"/>
              <a:t> A: bez opatření</a:t>
            </a:r>
          </a:p>
          <a:p>
            <a:pPr lvl="1"/>
            <a:r>
              <a:rPr lang="cs-CZ" dirty="0" err="1"/>
              <a:t>Child-Pugh</a:t>
            </a:r>
            <a:r>
              <a:rPr lang="cs-CZ" dirty="0"/>
              <a:t> B: úvodní dávka 2,5 mg s opatrnou titrací</a:t>
            </a:r>
          </a:p>
          <a:p>
            <a:pPr lvl="1"/>
            <a:r>
              <a:rPr lang="cs-CZ" dirty="0" err="1"/>
              <a:t>Child-Pugh</a:t>
            </a:r>
            <a:r>
              <a:rPr lang="cs-CZ" dirty="0"/>
              <a:t> C: pro nedostatek informací KI</a:t>
            </a:r>
          </a:p>
          <a:p>
            <a:endParaRPr lang="cs-CZ" b="1" dirty="0"/>
          </a:p>
          <a:p>
            <a:r>
              <a:rPr lang="cs-CZ" b="1" dirty="0" err="1"/>
              <a:t>Karvedilol</a:t>
            </a:r>
            <a:r>
              <a:rPr lang="cs-CZ" b="1" dirty="0"/>
              <a:t> </a:t>
            </a:r>
            <a:r>
              <a:rPr lang="cs-CZ" dirty="0"/>
              <a:t>(vazba na plazmatické bílkoviny &gt; 98 %)</a:t>
            </a:r>
          </a:p>
          <a:p>
            <a:pPr lvl="1"/>
            <a:r>
              <a:rPr lang="cs-CZ" dirty="0" err="1"/>
              <a:t>Child-Pugh</a:t>
            </a:r>
            <a:r>
              <a:rPr lang="cs-CZ" dirty="0"/>
              <a:t> C: KI pro extenzivní metabolismus v játrech</a:t>
            </a:r>
          </a:p>
          <a:p>
            <a:pPr lvl="1"/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411760" y="6309320"/>
            <a:ext cx="8352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err="1"/>
              <a:t>Metoprolol</a:t>
            </a:r>
            <a:r>
              <a:rPr lang="cs-CZ" sz="1000" dirty="0"/>
              <a:t>: </a:t>
            </a:r>
            <a:r>
              <a:rPr lang="cs-CZ" sz="1000" dirty="0" err="1"/>
              <a:t>Drug</a:t>
            </a:r>
            <a:r>
              <a:rPr lang="cs-CZ" sz="1000" dirty="0"/>
              <a:t> </a:t>
            </a:r>
            <a:r>
              <a:rPr lang="cs-CZ" sz="1000" dirty="0" err="1"/>
              <a:t>information</a:t>
            </a:r>
            <a:r>
              <a:rPr lang="cs-CZ" sz="1000" dirty="0"/>
              <a:t>. </a:t>
            </a:r>
            <a:r>
              <a:rPr lang="cs-CZ" sz="1000" dirty="0" err="1"/>
              <a:t>UpToDate</a:t>
            </a:r>
            <a:r>
              <a:rPr lang="cs-CZ" sz="1000" dirty="0"/>
              <a:t> </a:t>
            </a:r>
            <a:r>
              <a:rPr lang="en-US" sz="1000" dirty="0"/>
              <a:t>[</a:t>
            </a:r>
            <a:r>
              <a:rPr lang="cs-CZ" sz="1000" dirty="0"/>
              <a:t>online</a:t>
            </a:r>
            <a:r>
              <a:rPr lang="en-US" sz="1000" dirty="0"/>
              <a:t>]</a:t>
            </a:r>
            <a:r>
              <a:rPr lang="cs-CZ" sz="1000" dirty="0"/>
              <a:t> Dostupné z: https://www.uptodate.com/contents/metoprolol-drug-information</a:t>
            </a:r>
          </a:p>
          <a:p>
            <a:r>
              <a:rPr lang="cs-CZ" sz="1000" dirty="0" err="1"/>
              <a:t>Nebivolol</a:t>
            </a:r>
            <a:r>
              <a:rPr lang="cs-CZ" sz="1000" dirty="0"/>
              <a:t>: </a:t>
            </a:r>
            <a:r>
              <a:rPr lang="cs-CZ" sz="1000" dirty="0" err="1"/>
              <a:t>Drug</a:t>
            </a:r>
            <a:r>
              <a:rPr lang="cs-CZ" sz="1000" dirty="0"/>
              <a:t> </a:t>
            </a:r>
            <a:r>
              <a:rPr lang="cs-CZ" sz="1000" dirty="0" err="1"/>
              <a:t>information</a:t>
            </a:r>
            <a:r>
              <a:rPr lang="cs-CZ" sz="1000" dirty="0"/>
              <a:t>. </a:t>
            </a:r>
            <a:r>
              <a:rPr lang="cs-CZ" sz="1000" dirty="0" err="1"/>
              <a:t>UpToDate</a:t>
            </a:r>
            <a:r>
              <a:rPr lang="cs-CZ" sz="1000" dirty="0"/>
              <a:t> </a:t>
            </a:r>
            <a:r>
              <a:rPr lang="en-US" sz="1000" dirty="0"/>
              <a:t>[</a:t>
            </a:r>
            <a:r>
              <a:rPr lang="cs-CZ" sz="1000" dirty="0"/>
              <a:t>online</a:t>
            </a:r>
            <a:r>
              <a:rPr lang="en-US" sz="1000" dirty="0"/>
              <a:t>]</a:t>
            </a:r>
            <a:r>
              <a:rPr lang="cs-CZ" sz="1000" dirty="0"/>
              <a:t> Dostupné z: https://www.uptodate.com/contents/nebivolol-drug-information</a:t>
            </a:r>
          </a:p>
          <a:p>
            <a:r>
              <a:rPr lang="cs-CZ" sz="1000" dirty="0" err="1"/>
              <a:t>Carvedilol</a:t>
            </a:r>
            <a:r>
              <a:rPr lang="cs-CZ" sz="1000" dirty="0"/>
              <a:t>: </a:t>
            </a:r>
            <a:r>
              <a:rPr lang="cs-CZ" sz="1000" dirty="0" err="1"/>
              <a:t>Drug</a:t>
            </a:r>
            <a:r>
              <a:rPr lang="cs-CZ" sz="1000" dirty="0"/>
              <a:t> </a:t>
            </a:r>
            <a:r>
              <a:rPr lang="cs-CZ" sz="1000" dirty="0" err="1"/>
              <a:t>information</a:t>
            </a:r>
            <a:r>
              <a:rPr lang="cs-CZ" sz="1000" dirty="0"/>
              <a:t>. </a:t>
            </a:r>
            <a:r>
              <a:rPr lang="cs-CZ" sz="1000" dirty="0" err="1"/>
              <a:t>UpToDate</a:t>
            </a:r>
            <a:r>
              <a:rPr lang="cs-CZ" sz="1000" dirty="0"/>
              <a:t> </a:t>
            </a:r>
            <a:r>
              <a:rPr lang="en-US" sz="1000" dirty="0"/>
              <a:t>[</a:t>
            </a:r>
            <a:r>
              <a:rPr lang="cs-CZ" sz="1000" dirty="0"/>
              <a:t>online</a:t>
            </a:r>
            <a:r>
              <a:rPr lang="en-US" sz="1000" dirty="0"/>
              <a:t>]</a:t>
            </a:r>
            <a:r>
              <a:rPr lang="cs-CZ" sz="1000" dirty="0"/>
              <a:t> Dostupné z: https://www.uptodate.com/contents/carvedilol-drug-information</a:t>
            </a:r>
          </a:p>
          <a:p>
            <a:endParaRPr lang="cs-CZ" sz="1000" dirty="0"/>
          </a:p>
          <a:p>
            <a:endParaRPr lang="cs-CZ" sz="1000" dirty="0"/>
          </a:p>
          <a:p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3398276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225909"/>
              </p:ext>
            </p:extLst>
          </p:nvPr>
        </p:nvGraphicFramePr>
        <p:xfrm>
          <a:off x="1" y="0"/>
          <a:ext cx="9144000" cy="6884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36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4291"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/>
                        <a:t>Betablokátor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 err="1"/>
                        <a:t>Lipofilita</a:t>
                      </a:r>
                      <a:endParaRPr lang="cs-CZ" sz="15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/>
                        <a:t>Biologický poločas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/>
                        <a:t>Distribuční objem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/>
                        <a:t>Ustálený stav,</a:t>
                      </a:r>
                    </a:p>
                    <a:p>
                      <a:pPr algn="ctr"/>
                      <a:r>
                        <a:rPr lang="cs-CZ" sz="1500" b="1" dirty="0"/>
                        <a:t>resp. </a:t>
                      </a:r>
                      <a:r>
                        <a:rPr lang="cs-CZ" sz="1500" b="1" dirty="0" err="1"/>
                        <a:t>wash</a:t>
                      </a:r>
                      <a:r>
                        <a:rPr lang="cs-CZ" sz="1500" b="1" dirty="0"/>
                        <a:t> </a:t>
                      </a:r>
                      <a:r>
                        <a:rPr lang="cs-CZ" sz="1500" b="1" dirty="0" err="1"/>
                        <a:t>out</a:t>
                      </a:r>
                      <a:endParaRPr lang="cs-CZ" sz="15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b="1" dirty="0"/>
                        <a:t>Dávkovací interval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5837"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err="1"/>
                        <a:t>Atenolol</a:t>
                      </a:r>
                      <a:endParaRPr lang="cs-CZ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 nízká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6-7 hodin</a:t>
                      </a:r>
                    </a:p>
                    <a:p>
                      <a:pPr algn="ctr"/>
                      <a:r>
                        <a:rPr lang="cs-CZ" sz="1500" dirty="0"/>
                        <a:t>(15-35 hodin u ESRD)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1,1 l/kg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30 hodin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1krát denně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0880"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err="1"/>
                        <a:t>Bisoprolol</a:t>
                      </a:r>
                      <a:endParaRPr lang="cs-CZ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nízká/střední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9-12 hodin</a:t>
                      </a:r>
                    </a:p>
                    <a:p>
                      <a:pPr algn="ctr"/>
                      <a:r>
                        <a:rPr lang="cs-CZ" sz="1500" dirty="0"/>
                        <a:t>CHRI s GFR &lt; 40 m/min:</a:t>
                      </a:r>
                    </a:p>
                    <a:p>
                      <a:pPr algn="ctr"/>
                      <a:r>
                        <a:rPr lang="cs-CZ" sz="1500" dirty="0"/>
                        <a:t>27-36</a:t>
                      </a:r>
                      <a:r>
                        <a:rPr lang="cs-CZ" sz="1500" baseline="0" dirty="0"/>
                        <a:t> hodin</a:t>
                      </a:r>
                    </a:p>
                    <a:p>
                      <a:pPr algn="ctr"/>
                      <a:r>
                        <a:rPr lang="cs-CZ" sz="1500" baseline="0" dirty="0"/>
                        <a:t>jaterní cirhóza: </a:t>
                      </a:r>
                    </a:p>
                    <a:p>
                      <a:pPr algn="ctr"/>
                      <a:r>
                        <a:rPr lang="cs-CZ" sz="1500" baseline="0" dirty="0"/>
                        <a:t>22 hodin</a:t>
                      </a:r>
                      <a:endParaRPr lang="cs-CZ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3,5 l/kg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2-3 dny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1krát denně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1912"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err="1"/>
                        <a:t>Karvedilol</a:t>
                      </a:r>
                      <a:endParaRPr lang="cs-CZ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střední/vysoká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7-10 hodin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1-2 l/kg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3-4 dny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1-2krát denně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1912"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err="1"/>
                        <a:t>Metoprolol</a:t>
                      </a:r>
                      <a:endParaRPr lang="cs-CZ" sz="1500" dirty="0"/>
                    </a:p>
                    <a:p>
                      <a:pPr algn="ctr"/>
                      <a:r>
                        <a:rPr lang="cs-CZ" sz="1500" dirty="0" err="1"/>
                        <a:t>tartarát</a:t>
                      </a:r>
                      <a:endParaRPr lang="cs-CZ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vysoká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2-4 hodiny</a:t>
                      </a:r>
                    </a:p>
                    <a:p>
                      <a:pPr algn="ctr"/>
                      <a:r>
                        <a:rPr lang="cs-CZ" sz="1500" dirty="0"/>
                        <a:t>(j. cirhóza 7-9 hodin)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5,6 l/kg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20 hodin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minimálně 2krát denně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59270">
                <a:tc>
                  <a:txBody>
                    <a:bodyPr/>
                    <a:lstStyle/>
                    <a:p>
                      <a:pPr algn="ctr"/>
                      <a:r>
                        <a:rPr lang="cs-CZ" sz="1500" dirty="0" err="1"/>
                        <a:t>Nebivolol</a:t>
                      </a:r>
                      <a:endParaRPr lang="cs-CZ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střední/vysoká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12 hodin</a:t>
                      </a:r>
                    </a:p>
                    <a:p>
                      <a:pPr algn="ctr"/>
                      <a:r>
                        <a:rPr lang="cs-CZ" sz="1500" dirty="0"/>
                        <a:t>pomalí </a:t>
                      </a:r>
                      <a:r>
                        <a:rPr lang="cs-CZ" sz="1500" dirty="0" err="1"/>
                        <a:t>metabolizátoři</a:t>
                      </a:r>
                      <a:r>
                        <a:rPr lang="cs-CZ" sz="1500" dirty="0"/>
                        <a:t>:</a:t>
                      </a:r>
                      <a:r>
                        <a:rPr lang="cs-CZ" sz="1500" baseline="0" dirty="0"/>
                        <a:t> 19 hodin</a:t>
                      </a:r>
                    </a:p>
                    <a:p>
                      <a:pPr algn="ctr"/>
                      <a:r>
                        <a:rPr lang="cs-CZ" sz="1500" baseline="0" dirty="0"/>
                        <a:t>j. cirhóza N/A</a:t>
                      </a:r>
                      <a:endParaRPr lang="cs-CZ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8-12 l/kg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3-4 dny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500" dirty="0"/>
                        <a:t>1krát denně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251520" y="66693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6453336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020272" y="6669360"/>
            <a:ext cx="44644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/>
              <a:t>SPC jednotlivých přípravků + </a:t>
            </a:r>
            <a:r>
              <a:rPr lang="cs-CZ" sz="1000" dirty="0" err="1"/>
              <a:t>UpToDate</a:t>
            </a: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19893608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53136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betablokátory patří mezi základní léčiva nejen kardiovaskulární farmakoterapie</a:t>
            </a:r>
          </a:p>
          <a:p>
            <a:endParaRPr lang="cs-CZ" dirty="0"/>
          </a:p>
          <a:p>
            <a:r>
              <a:rPr lang="cs-CZ" dirty="0"/>
              <a:t>vzhledem k dlouhodobému podávání je vhodné vybrat BB pro konkrétního pacienta s ohledem na:</a:t>
            </a:r>
          </a:p>
          <a:p>
            <a:pPr lvl="1"/>
            <a:r>
              <a:rPr lang="cs-CZ" dirty="0"/>
              <a:t>stav eliminačních orgánů</a:t>
            </a:r>
          </a:p>
          <a:p>
            <a:pPr lvl="1"/>
            <a:r>
              <a:rPr lang="cs-CZ" dirty="0"/>
              <a:t>lékovou anamnézu</a:t>
            </a:r>
          </a:p>
          <a:p>
            <a:pPr lvl="1"/>
            <a:r>
              <a:rPr lang="cs-CZ" dirty="0"/>
              <a:t>riziko non-</a:t>
            </a:r>
            <a:r>
              <a:rPr lang="cs-CZ" dirty="0" err="1"/>
              <a:t>compliance</a:t>
            </a:r>
            <a:endParaRPr lang="cs-CZ" dirty="0"/>
          </a:p>
          <a:p>
            <a:pPr lvl="1"/>
            <a:endParaRPr lang="cs-CZ" dirty="0"/>
          </a:p>
          <a:p>
            <a:r>
              <a:rPr lang="cs-CZ" b="1" dirty="0" err="1"/>
              <a:t>bisoprolol</a:t>
            </a:r>
            <a:r>
              <a:rPr lang="cs-CZ" dirty="0"/>
              <a:t> díky výhodným FK vlastnostem představuje </a:t>
            </a:r>
            <a:r>
              <a:rPr lang="cs-CZ" dirty="0" err="1"/>
              <a:t>kardioselektivní</a:t>
            </a:r>
            <a:r>
              <a:rPr lang="cs-CZ" dirty="0"/>
              <a:t> BB se širokým spektrem indikací, nejnižší FK variabilitou, nízkým potenciálem lékových interakcí a širokým prostorem pro úpravu dávkování při renální nebo </a:t>
            </a:r>
            <a:r>
              <a:rPr lang="cs-CZ" dirty="0" err="1"/>
              <a:t>hepatální</a:t>
            </a:r>
            <a:r>
              <a:rPr lang="cs-CZ" dirty="0"/>
              <a:t> insuficienci</a:t>
            </a:r>
          </a:p>
        </p:txBody>
      </p:sp>
    </p:spTree>
    <p:extLst>
      <p:ext uri="{BB962C8B-B14F-4D97-AF65-F5344CB8AC3E}">
        <p14:creationId xmlns:p14="http://schemas.microsoft.com/office/powerpoint/2010/main" val="438761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 descr="https://scontent-prg1-1.xx.fbcdn.net/v/t1.0-9/p720x720/43062509_316658279137909_5710089669195071488_o.jpg?_nc_cat=108&amp;_nc_ohc=hRGQ2B9KFMIAQncJ43XplQamjS_iPEAobB0TgGwM7M_Dbl9VbQ22ac4Dg&amp;_nc_ht=scontent-prg1-1.xx&amp;oh=92f369176cb9a7cf7c5e5f3cd5e18c71&amp;oe=5EA8D1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4" y="0"/>
            <a:ext cx="9109152" cy="6837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47056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Děkuji za pozornost</a:t>
            </a:r>
            <a:br>
              <a:rPr lang="cs-CZ" dirty="0"/>
            </a:br>
            <a:r>
              <a:rPr lang="cs-CZ" dirty="0"/>
              <a:t>stanislav.gregor@ikem.cz</a:t>
            </a:r>
          </a:p>
        </p:txBody>
      </p:sp>
    </p:spTree>
    <p:extLst>
      <p:ext uri="{BB962C8B-B14F-4D97-AF65-F5344CB8AC3E}">
        <p14:creationId xmlns:p14="http://schemas.microsoft.com/office/powerpoint/2010/main" val="3000743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579296" cy="525780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cs-CZ" dirty="0" err="1"/>
              <a:t>Ågesen</a:t>
            </a:r>
            <a:r>
              <a:rPr lang="cs-CZ" dirty="0"/>
              <a:t> FN, </a:t>
            </a:r>
            <a:r>
              <a:rPr lang="cs-CZ" dirty="0" err="1"/>
              <a:t>Weeke</a:t>
            </a:r>
            <a:r>
              <a:rPr lang="cs-CZ" dirty="0"/>
              <a:t> PE, </a:t>
            </a:r>
            <a:r>
              <a:rPr lang="cs-CZ" dirty="0" err="1"/>
              <a:t>Tfelt-Hansen</a:t>
            </a:r>
            <a:r>
              <a:rPr lang="cs-CZ" dirty="0"/>
              <a:t> P, </a:t>
            </a:r>
            <a:r>
              <a:rPr lang="cs-CZ" dirty="0" err="1"/>
              <a:t>Tfelt-Hansen</a:t>
            </a:r>
            <a:r>
              <a:rPr lang="cs-CZ" dirty="0"/>
              <a:t> J; </a:t>
            </a:r>
            <a:r>
              <a:rPr lang="cs-CZ" dirty="0" err="1"/>
              <a:t>for</a:t>
            </a:r>
            <a:r>
              <a:rPr lang="cs-CZ" dirty="0"/>
              <a:t> ESCAPE‐NET. </a:t>
            </a:r>
            <a:r>
              <a:rPr lang="cs-CZ" dirty="0" err="1"/>
              <a:t>Pharmacokinetic</a:t>
            </a:r>
            <a:r>
              <a:rPr lang="cs-CZ" dirty="0"/>
              <a:t> variability </a:t>
            </a:r>
            <a:r>
              <a:rPr lang="cs-CZ" dirty="0" err="1"/>
              <a:t>of</a:t>
            </a:r>
            <a:r>
              <a:rPr lang="cs-CZ" dirty="0"/>
              <a:t> beta-</a:t>
            </a:r>
            <a:r>
              <a:rPr lang="cs-CZ" dirty="0" err="1"/>
              <a:t>adrenergic</a:t>
            </a:r>
            <a:r>
              <a:rPr lang="cs-CZ" dirty="0"/>
              <a:t> </a:t>
            </a:r>
            <a:r>
              <a:rPr lang="cs-CZ" dirty="0" err="1"/>
              <a:t>blocking</a:t>
            </a:r>
            <a:r>
              <a:rPr lang="cs-CZ" dirty="0"/>
              <a:t> </a:t>
            </a:r>
            <a:r>
              <a:rPr lang="cs-CZ" dirty="0" err="1"/>
              <a:t>agents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in </a:t>
            </a:r>
            <a:r>
              <a:rPr lang="cs-CZ" dirty="0" err="1"/>
              <a:t>cardiology</a:t>
            </a:r>
            <a:r>
              <a:rPr lang="cs-CZ" dirty="0"/>
              <a:t>. </a:t>
            </a:r>
            <a:r>
              <a:rPr lang="cs-CZ" dirty="0" err="1"/>
              <a:t>Pharmacol</a:t>
            </a:r>
            <a:r>
              <a:rPr lang="cs-CZ" dirty="0"/>
              <a:t> Res </a:t>
            </a:r>
            <a:r>
              <a:rPr lang="cs-CZ" dirty="0" err="1"/>
              <a:t>Perspect</a:t>
            </a:r>
            <a:r>
              <a:rPr lang="cs-CZ" dirty="0"/>
              <a:t>. 2019 Jul 12;7(4):e00496.</a:t>
            </a:r>
          </a:p>
          <a:p>
            <a:pPr algn="just"/>
            <a:r>
              <a:rPr lang="cs-CZ" dirty="0" err="1"/>
              <a:t>Švihovec</a:t>
            </a:r>
            <a:r>
              <a:rPr lang="cs-CZ" dirty="0"/>
              <a:t> J, et al. Farmakologie. Praha: </a:t>
            </a:r>
            <a:r>
              <a:rPr lang="cs-CZ" dirty="0" err="1"/>
              <a:t>GradaPublishing</a:t>
            </a:r>
            <a:r>
              <a:rPr lang="cs-CZ" dirty="0"/>
              <a:t>, 2018. ISBN 978-80-247-5558-8. Kolektivní monografie</a:t>
            </a:r>
          </a:p>
          <a:p>
            <a:pPr algn="just"/>
            <a:r>
              <a:rPr lang="cs-CZ" dirty="0" err="1"/>
              <a:t>Wander</a:t>
            </a:r>
            <a:r>
              <a:rPr lang="cs-CZ" dirty="0"/>
              <a:t> GS, </a:t>
            </a:r>
            <a:r>
              <a:rPr lang="cs-CZ" dirty="0" err="1"/>
              <a:t>Chhabra</a:t>
            </a:r>
            <a:r>
              <a:rPr lang="cs-CZ" dirty="0"/>
              <a:t> ST, </a:t>
            </a:r>
            <a:r>
              <a:rPr lang="cs-CZ" dirty="0" err="1"/>
              <a:t>Kaur</a:t>
            </a:r>
            <a:r>
              <a:rPr lang="cs-CZ" dirty="0"/>
              <a:t> K. </a:t>
            </a:r>
            <a:r>
              <a:rPr lang="cs-CZ" dirty="0" err="1"/>
              <a:t>Atenolol</a:t>
            </a:r>
            <a:r>
              <a:rPr lang="cs-CZ" dirty="0"/>
              <a:t> </a:t>
            </a:r>
            <a:r>
              <a:rPr lang="cs-CZ" dirty="0" err="1"/>
              <a:t>Drug</a:t>
            </a:r>
            <a:r>
              <a:rPr lang="cs-CZ" dirty="0"/>
              <a:t> Profile. J </a:t>
            </a:r>
            <a:r>
              <a:rPr lang="cs-CZ" dirty="0" err="1"/>
              <a:t>Assoc</a:t>
            </a:r>
            <a:r>
              <a:rPr lang="cs-CZ" dirty="0"/>
              <a:t> </a:t>
            </a:r>
            <a:r>
              <a:rPr lang="cs-CZ" dirty="0" err="1"/>
              <a:t>Physicians</a:t>
            </a:r>
            <a:r>
              <a:rPr lang="cs-CZ" dirty="0"/>
              <a:t> India. 2009. Dostupné z: http://www.japi.org/special_issue_2009/article_03.html </a:t>
            </a:r>
          </a:p>
          <a:p>
            <a:pPr algn="just"/>
            <a:r>
              <a:rPr lang="cs-CZ" dirty="0" err="1"/>
              <a:t>Poirier</a:t>
            </a:r>
            <a:r>
              <a:rPr lang="cs-CZ" dirty="0"/>
              <a:t> L, </a:t>
            </a:r>
            <a:r>
              <a:rPr lang="cs-CZ" dirty="0" err="1"/>
              <a:t>Tobe</a:t>
            </a:r>
            <a:r>
              <a:rPr lang="cs-CZ" dirty="0"/>
              <a:t> SW. </a:t>
            </a:r>
            <a:r>
              <a:rPr lang="en-US" dirty="0"/>
              <a:t>Contemporary use of β-blockers: clinical relevance of </a:t>
            </a:r>
            <a:r>
              <a:rPr lang="en-US" dirty="0" err="1"/>
              <a:t>subclassification</a:t>
            </a:r>
            <a:r>
              <a:rPr lang="en-US" dirty="0"/>
              <a:t>.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J </a:t>
            </a:r>
            <a:r>
              <a:rPr lang="cs-CZ" dirty="0" err="1"/>
              <a:t>Cardiol</a:t>
            </a:r>
            <a:r>
              <a:rPr lang="cs-CZ" dirty="0"/>
              <a:t>. </a:t>
            </a:r>
            <a:r>
              <a:rPr lang="en-US" dirty="0"/>
              <a:t>2014 May;30(5 </a:t>
            </a:r>
            <a:r>
              <a:rPr lang="en-US" dirty="0" err="1"/>
              <a:t>Suppl</a:t>
            </a:r>
            <a:r>
              <a:rPr lang="en-US" dirty="0"/>
              <a:t>):S9-S15.</a:t>
            </a:r>
            <a:endParaRPr lang="cs-CZ" dirty="0"/>
          </a:p>
          <a:p>
            <a:pPr algn="just"/>
            <a:r>
              <a:rPr lang="cs-CZ" dirty="0" err="1"/>
              <a:t>Task</a:t>
            </a:r>
            <a:r>
              <a:rPr lang="cs-CZ" dirty="0"/>
              <a:t> </a:t>
            </a:r>
            <a:r>
              <a:rPr lang="cs-CZ" dirty="0" err="1"/>
              <a:t>Force</a:t>
            </a:r>
            <a:r>
              <a:rPr lang="cs-CZ" dirty="0"/>
              <a:t> </a:t>
            </a:r>
            <a:r>
              <a:rPr lang="cs-CZ" dirty="0" err="1"/>
              <a:t>Members</a:t>
            </a:r>
            <a:r>
              <a:rPr lang="cs-CZ" dirty="0"/>
              <a:t>. </a:t>
            </a:r>
            <a:r>
              <a:rPr lang="fr-FR" dirty="0"/>
              <a:t>Expert consensus document on b-adrenergic</a:t>
            </a:r>
            <a:r>
              <a:rPr lang="cs-CZ" dirty="0"/>
              <a:t> receptor </a:t>
            </a:r>
            <a:r>
              <a:rPr lang="cs-CZ" dirty="0" err="1"/>
              <a:t>blockers</a:t>
            </a:r>
            <a:r>
              <a:rPr lang="cs-CZ" dirty="0"/>
              <a:t>. </a:t>
            </a:r>
            <a:r>
              <a:rPr lang="en-US" dirty="0"/>
              <a:t>European Heart Journal (2004) 25, 1341–1362</a:t>
            </a:r>
            <a:r>
              <a:rPr lang="cs-CZ" dirty="0"/>
              <a:t>.</a:t>
            </a:r>
          </a:p>
          <a:p>
            <a:pPr algn="just"/>
            <a:r>
              <a:rPr lang="cs-CZ" dirty="0" err="1"/>
              <a:t>Wehling</a:t>
            </a:r>
            <a:r>
              <a:rPr lang="cs-CZ" dirty="0"/>
              <a:t> M. </a:t>
            </a:r>
            <a:r>
              <a:rPr lang="en-US" dirty="0" err="1"/>
              <a:t>Multimorbidity</a:t>
            </a:r>
            <a:r>
              <a:rPr lang="en-US" dirty="0"/>
              <a:t> and </a:t>
            </a:r>
            <a:r>
              <a:rPr lang="en-US" dirty="0" err="1"/>
              <a:t>polypharmacy</a:t>
            </a:r>
            <a:r>
              <a:rPr lang="en-US" dirty="0"/>
              <a:t>: Which </a:t>
            </a:r>
            <a:r>
              <a:rPr lang="en-US" dirty="0" err="1"/>
              <a:t>betablocker</a:t>
            </a:r>
            <a:r>
              <a:rPr lang="en-US" dirty="0"/>
              <a:t> to use in relation to the pharmacokinetic profile and interaction potential</a:t>
            </a:r>
            <a:r>
              <a:rPr lang="cs-CZ" dirty="0"/>
              <a:t>. </a:t>
            </a:r>
            <a:r>
              <a:rPr lang="cs-CZ" dirty="0" err="1"/>
              <a:t>Arzneimittelforschung</a:t>
            </a:r>
            <a:r>
              <a:rPr lang="cs-CZ" dirty="0"/>
              <a:t> 2010; 60(2): 57-63.</a:t>
            </a:r>
          </a:p>
          <a:p>
            <a:pPr algn="just"/>
            <a:r>
              <a:rPr lang="cs-CZ" dirty="0"/>
              <a:t>SPC </a:t>
            </a:r>
            <a:r>
              <a:rPr lang="cs-CZ" dirty="0" err="1"/>
              <a:t>Vasocardin</a:t>
            </a:r>
            <a:r>
              <a:rPr lang="cs-CZ" dirty="0"/>
              <a:t>, </a:t>
            </a:r>
            <a:r>
              <a:rPr lang="cs-CZ" dirty="0" err="1"/>
              <a:t>Takeda</a:t>
            </a:r>
            <a:r>
              <a:rPr lang="cs-CZ" dirty="0"/>
              <a:t> </a:t>
            </a:r>
            <a:r>
              <a:rPr lang="cs-CZ" dirty="0" err="1"/>
              <a:t>GmbH</a:t>
            </a:r>
            <a:r>
              <a:rPr lang="cs-CZ" dirty="0"/>
              <a:t>, </a:t>
            </a:r>
            <a:r>
              <a:rPr lang="cs-CZ" dirty="0" err="1"/>
              <a:t>Konstanz</a:t>
            </a:r>
            <a:r>
              <a:rPr lang="cs-CZ" dirty="0"/>
              <a:t>, </a:t>
            </a:r>
            <a:r>
              <a:rPr lang="cs-CZ" dirty="0" err="1"/>
              <a:t>Nemecko</a:t>
            </a:r>
            <a:r>
              <a:rPr lang="cs-CZ" dirty="0"/>
              <a:t>, 24.6.2015</a:t>
            </a:r>
          </a:p>
          <a:p>
            <a:pPr algn="just"/>
            <a:r>
              <a:rPr lang="cs-CZ" dirty="0"/>
              <a:t>SPC </a:t>
            </a:r>
            <a:r>
              <a:rPr lang="cs-CZ" dirty="0" err="1"/>
              <a:t>Concor</a:t>
            </a:r>
            <a:r>
              <a:rPr lang="cs-CZ" dirty="0"/>
              <a:t>, </a:t>
            </a:r>
            <a:r>
              <a:rPr lang="cs-CZ" dirty="0" err="1"/>
              <a:t>Merck</a:t>
            </a:r>
            <a:r>
              <a:rPr lang="cs-CZ" dirty="0"/>
              <a:t> </a:t>
            </a:r>
            <a:r>
              <a:rPr lang="cs-CZ" dirty="0" err="1"/>
              <a:t>KGaA</a:t>
            </a:r>
            <a:r>
              <a:rPr lang="cs-CZ" dirty="0"/>
              <a:t>, Darmstadt, </a:t>
            </a:r>
            <a:r>
              <a:rPr lang="cs-CZ" dirty="0" err="1"/>
              <a:t>Nemecko</a:t>
            </a:r>
            <a:r>
              <a:rPr lang="cs-CZ" dirty="0"/>
              <a:t>, 13.12.2016</a:t>
            </a:r>
          </a:p>
          <a:p>
            <a:pPr algn="just"/>
            <a:r>
              <a:rPr lang="de-DE" dirty="0"/>
              <a:t>SPC </a:t>
            </a:r>
            <a:r>
              <a:rPr lang="de-DE" dirty="0" err="1"/>
              <a:t>Nebilet</a:t>
            </a:r>
            <a:r>
              <a:rPr lang="de-DE" dirty="0"/>
              <a:t>, Berlin-Chemie AG, Berlin, </a:t>
            </a:r>
            <a:r>
              <a:rPr lang="de-DE" dirty="0" err="1"/>
              <a:t>Nemecko</a:t>
            </a:r>
            <a:r>
              <a:rPr lang="de-DE" dirty="0"/>
              <a:t>, 19.6.2016</a:t>
            </a:r>
            <a:endParaRPr lang="cs-CZ" dirty="0"/>
          </a:p>
          <a:p>
            <a:pPr algn="just"/>
            <a:r>
              <a:rPr lang="cs-CZ" dirty="0"/>
              <a:t>SPC </a:t>
            </a:r>
            <a:r>
              <a:rPr lang="cs-CZ" dirty="0" err="1"/>
              <a:t>Tenormin</a:t>
            </a:r>
            <a:r>
              <a:rPr lang="cs-CZ" dirty="0"/>
              <a:t>, Astra </a:t>
            </a:r>
            <a:r>
              <a:rPr lang="cs-CZ" dirty="0" err="1"/>
              <a:t>Zeneca</a:t>
            </a:r>
            <a:r>
              <a:rPr lang="cs-CZ" dirty="0"/>
              <a:t> UK Limited, Cambridge, </a:t>
            </a:r>
            <a:r>
              <a:rPr lang="cs-CZ" dirty="0" err="1"/>
              <a:t>Veľká</a:t>
            </a:r>
            <a:r>
              <a:rPr lang="cs-CZ" dirty="0"/>
              <a:t> </a:t>
            </a:r>
            <a:r>
              <a:rPr lang="cs-CZ" dirty="0" err="1"/>
              <a:t>Británia</a:t>
            </a:r>
            <a:r>
              <a:rPr lang="cs-CZ" dirty="0"/>
              <a:t>, 2.12.2016</a:t>
            </a:r>
          </a:p>
          <a:p>
            <a:pPr algn="just"/>
            <a:r>
              <a:rPr lang="cs-CZ" sz="3300" dirty="0" err="1"/>
              <a:t>Talbert</a:t>
            </a:r>
            <a:r>
              <a:rPr lang="cs-CZ" sz="3300" dirty="0"/>
              <a:t> R.L. </a:t>
            </a:r>
            <a:r>
              <a:rPr lang="cs-CZ" sz="3300" dirty="0" err="1"/>
              <a:t>Pharmacokinetics</a:t>
            </a:r>
            <a:r>
              <a:rPr lang="cs-CZ" sz="3300" dirty="0"/>
              <a:t> and </a:t>
            </a:r>
            <a:r>
              <a:rPr lang="cs-CZ" sz="3300" dirty="0" err="1"/>
              <a:t>pharmacodynamics</a:t>
            </a:r>
            <a:r>
              <a:rPr lang="cs-CZ" sz="3300" dirty="0"/>
              <a:t> </a:t>
            </a:r>
            <a:r>
              <a:rPr lang="cs-CZ" sz="3300" dirty="0" err="1"/>
              <a:t>of</a:t>
            </a:r>
            <a:r>
              <a:rPr lang="cs-CZ" sz="3300" dirty="0"/>
              <a:t> beta </a:t>
            </a:r>
            <a:r>
              <a:rPr lang="cs-CZ" sz="3300" dirty="0" err="1"/>
              <a:t>blockers</a:t>
            </a:r>
            <a:r>
              <a:rPr lang="cs-CZ" sz="3300" dirty="0"/>
              <a:t> in </a:t>
            </a:r>
            <a:r>
              <a:rPr lang="cs-CZ" sz="3300" dirty="0" err="1"/>
              <a:t>heart</a:t>
            </a:r>
            <a:r>
              <a:rPr lang="cs-CZ" sz="3300" dirty="0"/>
              <a:t> </a:t>
            </a:r>
            <a:r>
              <a:rPr lang="cs-CZ" sz="3300" dirty="0" err="1"/>
              <a:t>failure</a:t>
            </a:r>
            <a:r>
              <a:rPr lang="cs-CZ" sz="3300" dirty="0"/>
              <a:t>. HeartFailRev.2004; 9: 131 – 137</a:t>
            </a:r>
            <a:endParaRPr lang="en-US" sz="3300" dirty="0"/>
          </a:p>
          <a:p>
            <a:pPr algn="just"/>
            <a:endParaRPr lang="cs-CZ" sz="33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892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61B159FC-0F09-40ED-8CF7-230EBE3B35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79577"/>
              </p:ext>
            </p:extLst>
          </p:nvPr>
        </p:nvGraphicFramePr>
        <p:xfrm>
          <a:off x="386179" y="2110076"/>
          <a:ext cx="8316157" cy="3452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8618">
                  <a:extLst>
                    <a:ext uri="{9D8B030D-6E8A-4147-A177-3AD203B41FA5}">
                      <a16:colId xmlns:a16="http://schemas.microsoft.com/office/drawing/2014/main" val="3906957397"/>
                    </a:ext>
                  </a:extLst>
                </a:gridCol>
                <a:gridCol w="1343193">
                  <a:extLst>
                    <a:ext uri="{9D8B030D-6E8A-4147-A177-3AD203B41FA5}">
                      <a16:colId xmlns:a16="http://schemas.microsoft.com/office/drawing/2014/main" val="517683055"/>
                    </a:ext>
                  </a:extLst>
                </a:gridCol>
                <a:gridCol w="1218461">
                  <a:extLst>
                    <a:ext uri="{9D8B030D-6E8A-4147-A177-3AD203B41FA5}">
                      <a16:colId xmlns:a16="http://schemas.microsoft.com/office/drawing/2014/main" val="728487569"/>
                    </a:ext>
                  </a:extLst>
                </a:gridCol>
                <a:gridCol w="3255885">
                  <a:extLst>
                    <a:ext uri="{9D8B030D-6E8A-4147-A177-3AD203B41FA5}">
                      <a16:colId xmlns:a16="http://schemas.microsoft.com/office/drawing/2014/main" val="1216515480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l"/>
                      <a:endParaRPr lang="cs-CZ" sz="1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Nemám konflikt </a:t>
                      </a:r>
                      <a:endParaRPr lang="cs-CZ" sz="11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</a:rPr>
                        <a:t>zájmů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</a:rPr>
                        <a:t>Mám konflikt zájmů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chemeClr val="tx1"/>
                          </a:solidFill>
                        </a:rPr>
                        <a:t>Specifikace konfliktu (vyjmenujte subjekty, firmy či instituce, se kterými Vaše spolupráce může vést ke konfliktu zájmů)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067838"/>
                  </a:ext>
                </a:extLst>
              </a:tr>
              <a:tr h="338237">
                <a:tc>
                  <a:txBody>
                    <a:bodyPr/>
                    <a:lstStyle/>
                    <a:p>
                      <a:pPr algn="l"/>
                      <a:r>
                        <a:rPr lang="cs-CZ" sz="1200" b="0" dirty="0"/>
                        <a:t>Zaměstnanecký poměr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100" dirty="0"/>
                        <a:t>X</a:t>
                      </a:r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484910"/>
                  </a:ext>
                </a:extLst>
              </a:tr>
              <a:tr h="418504">
                <a:tc>
                  <a:txBody>
                    <a:bodyPr/>
                    <a:lstStyle/>
                    <a:p>
                      <a:pPr algn="l"/>
                      <a:r>
                        <a:rPr lang="cs-CZ" sz="1200" dirty="0"/>
                        <a:t>Vlastník / akcionář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X</a:t>
                      </a:r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545113"/>
                  </a:ext>
                </a:extLst>
              </a:tr>
              <a:tr h="418504">
                <a:tc>
                  <a:txBody>
                    <a:bodyPr/>
                    <a:lstStyle/>
                    <a:p>
                      <a:pPr algn="l"/>
                      <a:r>
                        <a:rPr lang="cs-CZ" sz="1200" dirty="0"/>
                        <a:t>Konzultant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  <a:p>
                      <a:pPr algn="ctr"/>
                      <a:r>
                        <a:rPr lang="en-US" sz="1100" dirty="0"/>
                        <a:t>X</a:t>
                      </a:r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498532"/>
                  </a:ext>
                </a:extLst>
              </a:tr>
              <a:tr h="418504">
                <a:tc>
                  <a:txBody>
                    <a:bodyPr/>
                    <a:lstStyle/>
                    <a:p>
                      <a:pPr algn="l"/>
                      <a:r>
                        <a:rPr lang="cs-CZ" sz="1200" dirty="0"/>
                        <a:t>Přednášková činnost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X</a:t>
                      </a:r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Merck</a:t>
                      </a:r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319712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l"/>
                      <a:r>
                        <a:rPr lang="cs-CZ" sz="1200" dirty="0"/>
                        <a:t>Člen poradních sborů (</a:t>
                      </a:r>
                      <a:r>
                        <a:rPr lang="cs-CZ" sz="1200" dirty="0" err="1"/>
                        <a:t>advisory</a:t>
                      </a:r>
                      <a:r>
                        <a:rPr lang="cs-CZ" sz="1200" dirty="0"/>
                        <a:t> </a:t>
                      </a:r>
                      <a:r>
                        <a:rPr lang="cs-CZ" sz="1200" dirty="0" err="1"/>
                        <a:t>boards</a:t>
                      </a:r>
                      <a:r>
                        <a:rPr lang="cs-CZ" sz="1200" dirty="0"/>
                        <a:t>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X</a:t>
                      </a:r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211609"/>
                  </a:ext>
                </a:extLst>
              </a:tr>
              <a:tr h="418504">
                <a:tc>
                  <a:txBody>
                    <a:bodyPr/>
                    <a:lstStyle/>
                    <a:p>
                      <a:pPr algn="l"/>
                      <a:r>
                        <a:rPr lang="cs-CZ" sz="1200" dirty="0"/>
                        <a:t>Podpora výzkumu / granty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X</a:t>
                      </a:r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21771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l"/>
                      <a:r>
                        <a:rPr lang="cs-CZ" sz="1200" dirty="0"/>
                        <a:t>Jiné honoráře (např. za klinické studie či registry)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X</a:t>
                      </a:r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42458"/>
                  </a:ext>
                </a:extLst>
              </a:tr>
            </a:tbl>
          </a:graphicData>
        </a:graphic>
      </p:graphicFrame>
      <p:pic>
        <p:nvPicPr>
          <p:cNvPr id="3" name="Obrázek 2">
            <a:extLst>
              <a:ext uri="{FF2B5EF4-FFF2-40B4-BE49-F238E27FC236}">
                <a16:creationId xmlns:a16="http://schemas.microsoft.com/office/drawing/2014/main" id="{8F838168-C737-4553-910C-F47B148B7F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6699"/>
          <a:stretch/>
        </p:blipFill>
        <p:spPr>
          <a:xfrm>
            <a:off x="0" y="857250"/>
            <a:ext cx="9144000" cy="119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85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Betablokátory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jedny z nejstarších léčiv široce využívaných      v kardiologii</a:t>
            </a:r>
          </a:p>
          <a:p>
            <a:r>
              <a:rPr lang="cs-CZ" dirty="0"/>
              <a:t>řada dalších vedlejších indikací</a:t>
            </a:r>
          </a:p>
          <a:p>
            <a:r>
              <a:rPr lang="cs-CZ" dirty="0"/>
              <a:t>různorodá skupina, selektivita</a:t>
            </a:r>
          </a:p>
          <a:p>
            <a:r>
              <a:rPr lang="cs-CZ" dirty="0"/>
              <a:t>farmakokinetické (FK) vlastnosti mohou ovlivnit toleranci a adherenci k léčbě</a:t>
            </a:r>
          </a:p>
        </p:txBody>
      </p:sp>
    </p:spTree>
    <p:extLst>
      <p:ext uri="{BB962C8B-B14F-4D97-AF65-F5344CB8AC3E}">
        <p14:creationId xmlns:p14="http://schemas.microsoft.com/office/powerpoint/2010/main" val="450072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1143000"/>
          </a:xfrm>
        </p:spPr>
        <p:txBody>
          <a:bodyPr>
            <a:normAutofit/>
          </a:bodyPr>
          <a:lstStyle/>
          <a:p>
            <a:r>
              <a:rPr lang="cs-CZ" sz="3800" b="1" dirty="0" err="1"/>
              <a:t>Interindividuální</a:t>
            </a:r>
            <a:r>
              <a:rPr lang="cs-CZ" sz="3800" b="1" dirty="0"/>
              <a:t> FK variabilita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332" y="5679983"/>
            <a:ext cx="9510228" cy="1277409"/>
          </a:xfrm>
        </p:spPr>
        <p:txBody>
          <a:bodyPr>
            <a:normAutofit/>
          </a:bodyPr>
          <a:lstStyle/>
          <a:p>
            <a:r>
              <a:rPr lang="cs-CZ" sz="2600" b="1" dirty="0" err="1">
                <a:solidFill>
                  <a:srgbClr val="FF0000"/>
                </a:solidFill>
              </a:rPr>
              <a:t>metoprololol</a:t>
            </a:r>
            <a:r>
              <a:rPr lang="cs-CZ" sz="2600" dirty="0">
                <a:solidFill>
                  <a:srgbClr val="FF0000"/>
                </a:solidFill>
              </a:rPr>
              <a:t>, </a:t>
            </a:r>
            <a:r>
              <a:rPr lang="cs-CZ" sz="2600" dirty="0" err="1">
                <a:solidFill>
                  <a:srgbClr val="FF0000"/>
                </a:solidFill>
              </a:rPr>
              <a:t>propranolol</a:t>
            </a:r>
            <a:r>
              <a:rPr lang="cs-CZ" sz="2600" dirty="0">
                <a:solidFill>
                  <a:srgbClr val="FF0000"/>
                </a:solidFill>
              </a:rPr>
              <a:t>, </a:t>
            </a:r>
            <a:r>
              <a:rPr lang="cs-CZ" sz="2600" dirty="0" err="1">
                <a:solidFill>
                  <a:srgbClr val="FF0000"/>
                </a:solidFill>
              </a:rPr>
              <a:t>karvedilol</a:t>
            </a:r>
            <a:r>
              <a:rPr lang="cs-CZ" sz="2600" dirty="0">
                <a:solidFill>
                  <a:srgbClr val="FF0000"/>
                </a:solidFill>
              </a:rPr>
              <a:t>, </a:t>
            </a:r>
            <a:r>
              <a:rPr lang="cs-CZ" sz="2600" dirty="0" err="1">
                <a:solidFill>
                  <a:srgbClr val="FF0000"/>
                </a:solidFill>
              </a:rPr>
              <a:t>nebivolol</a:t>
            </a:r>
            <a:r>
              <a:rPr lang="cs-CZ" sz="2600" dirty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cs-CZ" sz="2200" dirty="0"/>
              <a:t>&gt; vysoká variabilita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548680"/>
            <a:ext cx="7858125" cy="512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0" y="6525344"/>
            <a:ext cx="91301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err="1"/>
              <a:t>Ågesen</a:t>
            </a:r>
            <a:r>
              <a:rPr lang="cs-CZ" sz="1000" dirty="0"/>
              <a:t> FN, </a:t>
            </a:r>
            <a:r>
              <a:rPr lang="cs-CZ" sz="1000" dirty="0" err="1"/>
              <a:t>Weeke</a:t>
            </a:r>
            <a:r>
              <a:rPr lang="cs-CZ" sz="1000" dirty="0"/>
              <a:t> PE, </a:t>
            </a:r>
            <a:r>
              <a:rPr lang="cs-CZ" sz="1000" dirty="0" err="1"/>
              <a:t>Tfelt-Hansen</a:t>
            </a:r>
            <a:r>
              <a:rPr lang="cs-CZ" sz="1000" dirty="0"/>
              <a:t> P, </a:t>
            </a:r>
            <a:r>
              <a:rPr lang="cs-CZ" sz="1000" dirty="0" err="1"/>
              <a:t>Tfelt-Hansen</a:t>
            </a:r>
            <a:r>
              <a:rPr lang="cs-CZ" sz="1000" dirty="0"/>
              <a:t> J; </a:t>
            </a:r>
            <a:r>
              <a:rPr lang="cs-CZ" sz="1000" dirty="0" err="1"/>
              <a:t>for</a:t>
            </a:r>
            <a:r>
              <a:rPr lang="cs-CZ" sz="1000" dirty="0"/>
              <a:t> ESCAPE‐NET. </a:t>
            </a:r>
            <a:r>
              <a:rPr lang="cs-CZ" sz="1000" dirty="0" err="1"/>
              <a:t>Pharmacokinetic</a:t>
            </a:r>
            <a:r>
              <a:rPr lang="cs-CZ" sz="1000" dirty="0"/>
              <a:t> variability </a:t>
            </a:r>
            <a:r>
              <a:rPr lang="cs-CZ" sz="1000" dirty="0" err="1"/>
              <a:t>of</a:t>
            </a:r>
            <a:r>
              <a:rPr lang="cs-CZ" sz="1000" dirty="0"/>
              <a:t> beta-</a:t>
            </a:r>
            <a:r>
              <a:rPr lang="cs-CZ" sz="1000" dirty="0" err="1"/>
              <a:t>adrenergic</a:t>
            </a:r>
            <a:r>
              <a:rPr lang="cs-CZ" sz="1000" dirty="0"/>
              <a:t> </a:t>
            </a:r>
            <a:r>
              <a:rPr lang="cs-CZ" sz="1000" dirty="0" err="1"/>
              <a:t>blocking</a:t>
            </a:r>
            <a:r>
              <a:rPr lang="cs-CZ" sz="1000" dirty="0"/>
              <a:t> </a:t>
            </a:r>
            <a:r>
              <a:rPr lang="cs-CZ" sz="1000" dirty="0" err="1"/>
              <a:t>agents</a:t>
            </a:r>
            <a:r>
              <a:rPr lang="cs-CZ" sz="1000" dirty="0"/>
              <a:t> </a:t>
            </a:r>
            <a:r>
              <a:rPr lang="cs-CZ" sz="1000" dirty="0" err="1"/>
              <a:t>used</a:t>
            </a:r>
            <a:r>
              <a:rPr lang="cs-CZ" sz="1000" dirty="0"/>
              <a:t> in </a:t>
            </a:r>
            <a:r>
              <a:rPr lang="cs-CZ" sz="1000" dirty="0" err="1"/>
              <a:t>cardiology</a:t>
            </a:r>
            <a:r>
              <a:rPr lang="cs-CZ" sz="1000" dirty="0"/>
              <a:t>. </a:t>
            </a:r>
            <a:r>
              <a:rPr lang="cs-CZ" sz="1000" dirty="0" err="1"/>
              <a:t>Pharmacol</a:t>
            </a:r>
            <a:r>
              <a:rPr lang="cs-CZ" sz="1000" dirty="0"/>
              <a:t> Res </a:t>
            </a:r>
            <a:r>
              <a:rPr lang="cs-CZ" sz="1000" dirty="0" err="1"/>
              <a:t>Perspect</a:t>
            </a:r>
            <a:r>
              <a:rPr lang="cs-CZ" sz="1000" dirty="0"/>
              <a:t>. 2019 Jul 12;7(4):e00496.</a:t>
            </a:r>
          </a:p>
        </p:txBody>
      </p:sp>
    </p:spTree>
    <p:extLst>
      <p:ext uri="{BB962C8B-B14F-4D97-AF65-F5344CB8AC3E}">
        <p14:creationId xmlns:p14="http://schemas.microsoft.com/office/powerpoint/2010/main" val="3641412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1143000"/>
          </a:xfrm>
        </p:spPr>
        <p:txBody>
          <a:bodyPr>
            <a:normAutofit/>
          </a:bodyPr>
          <a:lstStyle/>
          <a:p>
            <a:r>
              <a:rPr lang="cs-CZ" sz="3800" b="1" dirty="0" err="1"/>
              <a:t>Interindividuální</a:t>
            </a:r>
            <a:r>
              <a:rPr lang="cs-CZ" sz="3800" b="1" dirty="0"/>
              <a:t> FK variabilita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332" y="5679983"/>
            <a:ext cx="9510228" cy="1277409"/>
          </a:xfrm>
        </p:spPr>
        <p:txBody>
          <a:bodyPr>
            <a:normAutofit/>
          </a:bodyPr>
          <a:lstStyle/>
          <a:p>
            <a:r>
              <a:rPr lang="cs-CZ" sz="2600" b="1" dirty="0" err="1">
                <a:solidFill>
                  <a:srgbClr val="FF0000"/>
                </a:solidFill>
              </a:rPr>
              <a:t>bisoprolol</a:t>
            </a:r>
            <a:r>
              <a:rPr lang="cs-CZ" sz="2600" dirty="0">
                <a:solidFill>
                  <a:srgbClr val="FF0000"/>
                </a:solidFill>
              </a:rPr>
              <a:t>, </a:t>
            </a:r>
            <a:r>
              <a:rPr lang="cs-CZ" sz="2600" dirty="0" err="1">
                <a:solidFill>
                  <a:srgbClr val="FF0000"/>
                </a:solidFill>
              </a:rPr>
              <a:t>atenolol</a:t>
            </a:r>
            <a:r>
              <a:rPr lang="cs-CZ" sz="2600" dirty="0">
                <a:solidFill>
                  <a:srgbClr val="FF0000"/>
                </a:solidFill>
              </a:rPr>
              <a:t>, </a:t>
            </a:r>
            <a:r>
              <a:rPr lang="cs-CZ" sz="2600" dirty="0" err="1">
                <a:solidFill>
                  <a:srgbClr val="FF0000"/>
                </a:solidFill>
              </a:rPr>
              <a:t>sotalol</a:t>
            </a:r>
            <a:r>
              <a:rPr lang="cs-CZ" sz="2600" dirty="0">
                <a:solidFill>
                  <a:srgbClr val="FF0000"/>
                </a:solidFill>
              </a:rPr>
              <a:t>, </a:t>
            </a:r>
            <a:r>
              <a:rPr lang="cs-CZ" sz="2600" dirty="0" err="1">
                <a:solidFill>
                  <a:srgbClr val="FF0000"/>
                </a:solidFill>
              </a:rPr>
              <a:t>nadolol</a:t>
            </a:r>
            <a:endParaRPr lang="cs-CZ" sz="2600" dirty="0">
              <a:solidFill>
                <a:srgbClr val="FF0000"/>
              </a:solidFill>
            </a:endParaRPr>
          </a:p>
          <a:p>
            <a:pPr lvl="1"/>
            <a:r>
              <a:rPr lang="cs-CZ" sz="2200" dirty="0"/>
              <a:t>&gt; nízká až střední variabilita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548680"/>
            <a:ext cx="7858125" cy="512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0" y="6525344"/>
            <a:ext cx="91301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err="1"/>
              <a:t>Ågesen</a:t>
            </a:r>
            <a:r>
              <a:rPr lang="cs-CZ" sz="1000" dirty="0"/>
              <a:t> FN, </a:t>
            </a:r>
            <a:r>
              <a:rPr lang="cs-CZ" sz="1000" dirty="0" err="1"/>
              <a:t>Weeke</a:t>
            </a:r>
            <a:r>
              <a:rPr lang="cs-CZ" sz="1000" dirty="0"/>
              <a:t> PE, </a:t>
            </a:r>
            <a:r>
              <a:rPr lang="cs-CZ" sz="1000" dirty="0" err="1"/>
              <a:t>Tfelt-Hansen</a:t>
            </a:r>
            <a:r>
              <a:rPr lang="cs-CZ" sz="1000" dirty="0"/>
              <a:t> P, </a:t>
            </a:r>
            <a:r>
              <a:rPr lang="cs-CZ" sz="1000" dirty="0" err="1"/>
              <a:t>Tfelt-Hansen</a:t>
            </a:r>
            <a:r>
              <a:rPr lang="cs-CZ" sz="1000" dirty="0"/>
              <a:t> J; </a:t>
            </a:r>
            <a:r>
              <a:rPr lang="cs-CZ" sz="1000" dirty="0" err="1"/>
              <a:t>for</a:t>
            </a:r>
            <a:r>
              <a:rPr lang="cs-CZ" sz="1000" dirty="0"/>
              <a:t> ESCAPE‐NET. </a:t>
            </a:r>
            <a:r>
              <a:rPr lang="cs-CZ" sz="1000" dirty="0" err="1"/>
              <a:t>Pharmacokinetic</a:t>
            </a:r>
            <a:r>
              <a:rPr lang="cs-CZ" sz="1000" dirty="0"/>
              <a:t> variability </a:t>
            </a:r>
            <a:r>
              <a:rPr lang="cs-CZ" sz="1000" dirty="0" err="1"/>
              <a:t>of</a:t>
            </a:r>
            <a:r>
              <a:rPr lang="cs-CZ" sz="1000" dirty="0"/>
              <a:t> beta-</a:t>
            </a:r>
            <a:r>
              <a:rPr lang="cs-CZ" sz="1000" dirty="0" err="1"/>
              <a:t>adrenergic</a:t>
            </a:r>
            <a:r>
              <a:rPr lang="cs-CZ" sz="1000" dirty="0"/>
              <a:t> </a:t>
            </a:r>
            <a:r>
              <a:rPr lang="cs-CZ" sz="1000" dirty="0" err="1"/>
              <a:t>blocking</a:t>
            </a:r>
            <a:r>
              <a:rPr lang="cs-CZ" sz="1000" dirty="0"/>
              <a:t> </a:t>
            </a:r>
            <a:r>
              <a:rPr lang="cs-CZ" sz="1000" dirty="0" err="1"/>
              <a:t>agents</a:t>
            </a:r>
            <a:r>
              <a:rPr lang="cs-CZ" sz="1000" dirty="0"/>
              <a:t> </a:t>
            </a:r>
            <a:r>
              <a:rPr lang="cs-CZ" sz="1000" dirty="0" err="1"/>
              <a:t>used</a:t>
            </a:r>
            <a:r>
              <a:rPr lang="cs-CZ" sz="1000" dirty="0"/>
              <a:t> in </a:t>
            </a:r>
            <a:r>
              <a:rPr lang="cs-CZ" sz="1000" dirty="0" err="1"/>
              <a:t>cardiology</a:t>
            </a:r>
            <a:r>
              <a:rPr lang="cs-CZ" sz="1000" dirty="0"/>
              <a:t>. </a:t>
            </a:r>
            <a:r>
              <a:rPr lang="cs-CZ" sz="1000" dirty="0" err="1"/>
              <a:t>Pharmacol</a:t>
            </a:r>
            <a:r>
              <a:rPr lang="cs-CZ" sz="1000" dirty="0"/>
              <a:t> Res </a:t>
            </a:r>
            <a:r>
              <a:rPr lang="cs-CZ" sz="1000" dirty="0" err="1"/>
              <a:t>Perspect</a:t>
            </a:r>
            <a:r>
              <a:rPr lang="cs-CZ" sz="1000" dirty="0"/>
              <a:t>. 2019 Jul 12;7(4):e00496.</a:t>
            </a:r>
          </a:p>
        </p:txBody>
      </p:sp>
    </p:spTree>
    <p:extLst>
      <p:ext uri="{BB962C8B-B14F-4D97-AF65-F5344CB8AC3E}">
        <p14:creationId xmlns:p14="http://schemas.microsoft.com/office/powerpoint/2010/main" val="2295423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Farmakokinetické odlišnosti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err="1">
                <a:solidFill>
                  <a:srgbClr val="FF0000"/>
                </a:solidFill>
              </a:rPr>
              <a:t>lipofilita</a:t>
            </a:r>
            <a:r>
              <a:rPr lang="cs-CZ" b="1" dirty="0">
                <a:solidFill>
                  <a:srgbClr val="FF0000"/>
                </a:solidFill>
              </a:rPr>
              <a:t>/</a:t>
            </a:r>
            <a:r>
              <a:rPr lang="cs-CZ" b="1" dirty="0" err="1">
                <a:solidFill>
                  <a:srgbClr val="FF0000"/>
                </a:solidFill>
              </a:rPr>
              <a:t>hydrofilita</a:t>
            </a:r>
            <a:endParaRPr lang="cs-CZ" b="1" dirty="0">
              <a:solidFill>
                <a:srgbClr val="FF0000"/>
              </a:solidFill>
            </a:endParaRPr>
          </a:p>
          <a:p>
            <a:pPr lvl="1"/>
            <a:r>
              <a:rPr lang="cs-CZ" dirty="0"/>
              <a:t>průnik tkáněmi a CNS </a:t>
            </a:r>
          </a:p>
          <a:p>
            <a:pPr lvl="1"/>
            <a:r>
              <a:rPr lang="cs-CZ" dirty="0"/>
              <a:t>predispozice k metabolické cestě</a:t>
            </a:r>
          </a:p>
          <a:p>
            <a:pPr lvl="1"/>
            <a:r>
              <a:rPr lang="cs-CZ" dirty="0"/>
              <a:t>potenciál k lékovým interakcím na úrovni 2D6 CYP450</a:t>
            </a:r>
          </a:p>
          <a:p>
            <a:pPr lvl="1"/>
            <a:r>
              <a:rPr lang="cs-CZ" dirty="0"/>
              <a:t>vaznost na plazmatické bílkoviny, distribuční objem </a:t>
            </a:r>
          </a:p>
          <a:p>
            <a:pPr marL="914400" lvl="2" indent="0">
              <a:buNone/>
            </a:pPr>
            <a:r>
              <a:rPr lang="cs-CZ" dirty="0"/>
              <a:t>-&gt; </a:t>
            </a:r>
            <a:r>
              <a:rPr lang="cs-CZ" dirty="0" err="1"/>
              <a:t>dialyzovatelnost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415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8356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Lipofilní betablokátory</a:t>
            </a:r>
            <a:br>
              <a:rPr lang="cs-CZ" b="1" dirty="0"/>
            </a:br>
            <a:r>
              <a:rPr lang="cs-CZ" b="1" dirty="0"/>
              <a:t>(</a:t>
            </a:r>
            <a:r>
              <a:rPr lang="cs-CZ" b="1" dirty="0" err="1"/>
              <a:t>metoprolol</a:t>
            </a:r>
            <a:r>
              <a:rPr lang="cs-CZ" b="1" dirty="0"/>
              <a:t>, </a:t>
            </a:r>
            <a:r>
              <a:rPr lang="cs-CZ" b="1" dirty="0" err="1"/>
              <a:t>nebivolol</a:t>
            </a:r>
            <a:r>
              <a:rPr lang="cs-CZ" b="1" dirty="0"/>
              <a:t>, </a:t>
            </a:r>
            <a:r>
              <a:rPr lang="cs-CZ" b="1" dirty="0" err="1"/>
              <a:t>propranolol</a:t>
            </a:r>
            <a:r>
              <a:rPr lang="cs-CZ" b="1" dirty="0"/>
              <a:t>,…)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relativně nízká biologická dostupnost s výrazným podílem </a:t>
            </a:r>
            <a:r>
              <a:rPr lang="cs-CZ" dirty="0" err="1"/>
              <a:t>presystémové</a:t>
            </a:r>
            <a:r>
              <a:rPr lang="cs-CZ" dirty="0"/>
              <a:t> eliminace (</a:t>
            </a:r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pass</a:t>
            </a:r>
            <a:r>
              <a:rPr lang="cs-CZ" dirty="0"/>
              <a:t> metabolismus)</a:t>
            </a:r>
          </a:p>
          <a:p>
            <a:pPr lvl="1"/>
            <a:r>
              <a:rPr lang="cs-CZ" dirty="0"/>
              <a:t>podíl lékových interakcí </a:t>
            </a:r>
          </a:p>
          <a:p>
            <a:r>
              <a:rPr lang="cs-CZ" dirty="0"/>
              <a:t>snadný přestup přes membrány a HEB</a:t>
            </a:r>
          </a:p>
          <a:p>
            <a:pPr lvl="1"/>
            <a:r>
              <a:rPr lang="cs-CZ" dirty="0"/>
              <a:t>léčba esenciálního tremoru, profylaxe migrény</a:t>
            </a:r>
          </a:p>
          <a:p>
            <a:pPr lvl="1"/>
            <a:r>
              <a:rPr lang="cs-CZ" dirty="0"/>
              <a:t>zvýšený podíl neurologických a psychiatrických NÚ</a:t>
            </a:r>
          </a:p>
          <a:p>
            <a:pPr lvl="1"/>
            <a:r>
              <a:rPr lang="cs-CZ" dirty="0"/>
              <a:t>přestup do mateřského mléka</a:t>
            </a:r>
          </a:p>
        </p:txBody>
      </p:sp>
    </p:spTree>
    <p:extLst>
      <p:ext uri="{BB962C8B-B14F-4D97-AF65-F5344CB8AC3E}">
        <p14:creationId xmlns:p14="http://schemas.microsoft.com/office/powerpoint/2010/main" val="342427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Lipofilní betablokátory</a:t>
            </a:r>
            <a:br>
              <a:rPr lang="cs-CZ" b="1" dirty="0"/>
            </a:br>
            <a:r>
              <a:rPr lang="cs-CZ" b="1" dirty="0"/>
              <a:t>(</a:t>
            </a:r>
            <a:r>
              <a:rPr lang="cs-CZ" b="1" dirty="0" err="1"/>
              <a:t>metoprolol</a:t>
            </a:r>
            <a:r>
              <a:rPr lang="cs-CZ" b="1" dirty="0"/>
              <a:t>, </a:t>
            </a:r>
            <a:r>
              <a:rPr lang="cs-CZ" b="1" dirty="0" err="1"/>
              <a:t>nebivolol</a:t>
            </a:r>
            <a:r>
              <a:rPr lang="cs-CZ" b="1" dirty="0"/>
              <a:t>, </a:t>
            </a:r>
            <a:r>
              <a:rPr lang="cs-CZ" b="1" dirty="0" err="1"/>
              <a:t>propranolol</a:t>
            </a:r>
            <a:r>
              <a:rPr lang="cs-CZ" b="1" dirty="0"/>
              <a:t>,…)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metabolismus přes CYP450 2D6</a:t>
            </a:r>
          </a:p>
          <a:p>
            <a:pPr lvl="1"/>
            <a:r>
              <a:rPr lang="cs-CZ" dirty="0"/>
              <a:t>lékové interakce</a:t>
            </a:r>
          </a:p>
          <a:p>
            <a:pPr lvl="1"/>
            <a:r>
              <a:rPr lang="cs-CZ" dirty="0"/>
              <a:t>genetický polymorfizmus</a:t>
            </a:r>
          </a:p>
          <a:p>
            <a:pPr lvl="2"/>
            <a:r>
              <a:rPr lang="cs-CZ" dirty="0"/>
              <a:t>5-10 % populace pomalí </a:t>
            </a:r>
            <a:r>
              <a:rPr lang="cs-CZ" dirty="0" err="1"/>
              <a:t>metabolizátoři</a:t>
            </a:r>
            <a:endParaRPr lang="cs-CZ" dirty="0"/>
          </a:p>
          <a:p>
            <a:pPr lvl="2"/>
            <a:r>
              <a:rPr lang="cs-CZ" dirty="0"/>
              <a:t>5-10 % </a:t>
            </a:r>
            <a:r>
              <a:rPr lang="cs-CZ" dirty="0" err="1"/>
              <a:t>polupulace</a:t>
            </a:r>
            <a:r>
              <a:rPr lang="cs-CZ" dirty="0"/>
              <a:t> rychlí </a:t>
            </a:r>
            <a:r>
              <a:rPr lang="cs-CZ" dirty="0" err="1"/>
              <a:t>metabolizátoři</a:t>
            </a:r>
            <a:endParaRPr lang="cs-CZ" dirty="0"/>
          </a:p>
          <a:p>
            <a:pPr marL="914400" lvl="2" indent="0">
              <a:buNone/>
            </a:pPr>
            <a:r>
              <a:rPr lang="cs-CZ" dirty="0"/>
              <a:t>-&gt; 10-20 % populace nevyhovuje běžné dávkování</a:t>
            </a:r>
          </a:p>
          <a:p>
            <a:r>
              <a:rPr lang="cs-CZ" dirty="0"/>
              <a:t>eliminace </a:t>
            </a:r>
            <a:r>
              <a:rPr lang="cs-CZ" dirty="0" err="1"/>
              <a:t>hepatální</a:t>
            </a:r>
            <a:endParaRPr lang="cs-CZ" dirty="0"/>
          </a:p>
          <a:p>
            <a:pPr lvl="1"/>
            <a:r>
              <a:rPr lang="cs-CZ" dirty="0"/>
              <a:t>riziko kumulace při poškození jater, stáří, městnavém srdečním selhání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347864" y="6639163"/>
            <a:ext cx="82089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err="1"/>
              <a:t>Švihovec</a:t>
            </a:r>
            <a:r>
              <a:rPr lang="cs-CZ" sz="1000" dirty="0"/>
              <a:t> J, et al. Farmakologie. Praha: </a:t>
            </a:r>
            <a:r>
              <a:rPr lang="cs-CZ" sz="1000" dirty="0" err="1"/>
              <a:t>GradaPublishing</a:t>
            </a:r>
            <a:r>
              <a:rPr lang="cs-CZ" sz="1000" dirty="0"/>
              <a:t>, 2018. ISBN 978-80-247-5558-8. Kolektivní monografie</a:t>
            </a:r>
          </a:p>
        </p:txBody>
      </p:sp>
    </p:spTree>
    <p:extLst>
      <p:ext uri="{BB962C8B-B14F-4D97-AF65-F5344CB8AC3E}">
        <p14:creationId xmlns:p14="http://schemas.microsoft.com/office/powerpoint/2010/main" val="2432671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cs-CZ" b="1" dirty="0"/>
              <a:t>Lékové interakce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25963"/>
          </a:xfrm>
        </p:spPr>
        <p:txBody>
          <a:bodyPr/>
          <a:lstStyle/>
          <a:p>
            <a:r>
              <a:rPr lang="cs-CZ" dirty="0"/>
              <a:t>se zvyšujícím se podílem </a:t>
            </a:r>
            <a:r>
              <a:rPr lang="cs-CZ" dirty="0" err="1"/>
              <a:t>hepatální</a:t>
            </a:r>
            <a:r>
              <a:rPr lang="cs-CZ" dirty="0"/>
              <a:t> eliminace se zvyšuje riziko lékových interakcí (CYP450 2D6)</a:t>
            </a:r>
          </a:p>
        </p:txBody>
      </p:sp>
      <p:pic>
        <p:nvPicPr>
          <p:cNvPr id="2051" name="Picture 3" descr="C:\Users\Lenovo\Desktop\BB\table_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668" y="2724762"/>
            <a:ext cx="5976664" cy="3944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1043608" y="6650196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 err="1"/>
              <a:t>Wander</a:t>
            </a:r>
            <a:r>
              <a:rPr lang="cs-CZ" sz="1000" dirty="0"/>
              <a:t> GS, </a:t>
            </a:r>
            <a:r>
              <a:rPr lang="cs-CZ" sz="1000" dirty="0" err="1"/>
              <a:t>Chhabra</a:t>
            </a:r>
            <a:r>
              <a:rPr lang="cs-CZ" sz="1000" dirty="0"/>
              <a:t> ST, </a:t>
            </a:r>
            <a:r>
              <a:rPr lang="cs-CZ" sz="1000" dirty="0" err="1"/>
              <a:t>Kaur</a:t>
            </a:r>
            <a:r>
              <a:rPr lang="cs-CZ" sz="1000" dirty="0"/>
              <a:t> K. </a:t>
            </a:r>
            <a:r>
              <a:rPr lang="cs-CZ" sz="1000" dirty="0" err="1"/>
              <a:t>Atenolol</a:t>
            </a:r>
            <a:r>
              <a:rPr lang="cs-CZ" sz="1000" dirty="0"/>
              <a:t> </a:t>
            </a:r>
            <a:r>
              <a:rPr lang="cs-CZ" sz="1000" dirty="0" err="1"/>
              <a:t>Drug</a:t>
            </a:r>
            <a:r>
              <a:rPr lang="cs-CZ" sz="1000" dirty="0"/>
              <a:t> Profile. J </a:t>
            </a:r>
            <a:r>
              <a:rPr lang="cs-CZ" sz="1000" dirty="0" err="1"/>
              <a:t>Assoc</a:t>
            </a:r>
            <a:r>
              <a:rPr lang="cs-CZ" sz="1000" dirty="0"/>
              <a:t> </a:t>
            </a:r>
            <a:r>
              <a:rPr lang="cs-CZ" sz="1000" dirty="0" err="1"/>
              <a:t>Physicians</a:t>
            </a:r>
            <a:r>
              <a:rPr lang="cs-CZ" sz="1000" dirty="0"/>
              <a:t> India. 2009. Dostupné z: http://www.japi.org/special_issue_2009/article_03.html </a:t>
            </a:r>
          </a:p>
          <a:p>
            <a:r>
              <a:rPr lang="cs-CZ" dirty="0"/>
              <a:t>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2267744" y="6309320"/>
            <a:ext cx="48245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12499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1947</TotalTime>
  <Words>1770</Words>
  <Application>Microsoft Office PowerPoint</Application>
  <PresentationFormat>On-screen Show (4:3)</PresentationFormat>
  <Paragraphs>234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Motiv systému Office</vt:lpstr>
      <vt:lpstr>Klinická farmakokinetika betablokátorů</vt:lpstr>
      <vt:lpstr>PowerPoint Presentation</vt:lpstr>
      <vt:lpstr>Betablokátory</vt:lpstr>
      <vt:lpstr>Interindividuální FK variabilita </vt:lpstr>
      <vt:lpstr>Interindividuální FK variabilita </vt:lpstr>
      <vt:lpstr>Farmakokinetické odlišnosti</vt:lpstr>
      <vt:lpstr>Lipofilní betablokátory (metoprolol, nebivolol, propranolol,…)</vt:lpstr>
      <vt:lpstr>Lipofilní betablokátory (metoprolol, nebivolol, propranolol,…)</vt:lpstr>
      <vt:lpstr>Lékové interakce</vt:lpstr>
      <vt:lpstr>Enzymová inhibice 2D6</vt:lpstr>
      <vt:lpstr>Enzymová indukce 2D6</vt:lpstr>
      <vt:lpstr>Vysoce a středně hydrofilní betablokátory (atenololol, bisoprolol,…)</vt:lpstr>
      <vt:lpstr>Insuficience eliminačních orgánů</vt:lpstr>
      <vt:lpstr>Insuficience eliminačních orgánů</vt:lpstr>
      <vt:lpstr>Insuficience eliminačních orgánů</vt:lpstr>
      <vt:lpstr>PowerPoint Presentation</vt:lpstr>
      <vt:lpstr>Závěr</vt:lpstr>
      <vt:lpstr>Děkuji za pozornost stanislav.gregor@ikem.cz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Klinická farmakokinetika betablokátorů</dc:title>
  <dc:creator>Lenovo</dc:creator>
  <cp:lastModifiedBy>PMI</cp:lastModifiedBy>
  <cp:revision>60</cp:revision>
  <dcterms:created xsi:type="dcterms:W3CDTF">2020-01-04T13:47:49Z</dcterms:created>
  <dcterms:modified xsi:type="dcterms:W3CDTF">2020-01-18T07:17:13Z</dcterms:modified>
</cp:coreProperties>
</file>