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66" r:id="rId4"/>
    <p:sldId id="267" r:id="rId5"/>
    <p:sldId id="268" r:id="rId6"/>
    <p:sldId id="280" r:id="rId7"/>
    <p:sldId id="269" r:id="rId8"/>
    <p:sldId id="278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3" r:id="rId17"/>
    <p:sldId id="283" r:id="rId18"/>
    <p:sldId id="281" r:id="rId19"/>
    <p:sldId id="282" r:id="rId20"/>
    <p:sldId id="28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984" y="-1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1C9A4-2B71-4074-8F58-D38115E2AD17}" type="datetimeFigureOut">
              <a:rPr lang="cs-CZ" smtClean="0"/>
              <a:t>18.01.18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D63E-C3B4-4D6A-8359-A6AF0288D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26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27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4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36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79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14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5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88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30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94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2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3BCD6-2F45-46D6-8F67-F914F7784D55}" type="datetimeFigureOut">
              <a:rPr lang="cs-CZ" smtClean="0"/>
              <a:pPr/>
              <a:t>18.01.18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2616-2369-4A5A-8AC5-E0093077FA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25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630138" y="2276872"/>
            <a:ext cx="4777655" cy="374522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cs-CZ" altLang="cs-CZ" sz="240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cs-CZ" altLang="cs-CZ" sz="24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cs-CZ" altLang="cs-CZ" sz="2400" dirty="0" smtClean="0">
                <a:solidFill>
                  <a:schemeClr val="bg1"/>
                </a:solidFill>
              </a:rPr>
              <a:t>Ambulantní </a:t>
            </a:r>
            <a:r>
              <a:rPr lang="cs-CZ" altLang="cs-CZ" sz="2400" dirty="0">
                <a:solidFill>
                  <a:schemeClr val="bg1"/>
                </a:solidFill>
              </a:rPr>
              <a:t>program SKG – vlastní zkušenosti</a:t>
            </a:r>
            <a:endParaRPr lang="cs-CZ" sz="240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cs-CZ" sz="1800" dirty="0" smtClean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cs-CZ" sz="1800" dirty="0" smtClean="0">
                <a:solidFill>
                  <a:schemeClr val="bg1"/>
                </a:solidFill>
              </a:rPr>
              <a:t>V</a:t>
            </a:r>
            <a:r>
              <a:rPr lang="cs-CZ" sz="1800" dirty="0">
                <a:solidFill>
                  <a:schemeClr val="bg1"/>
                </a:solidFill>
              </a:rPr>
              <a:t>. </a:t>
            </a:r>
            <a:r>
              <a:rPr lang="cs-CZ" sz="1800" dirty="0" smtClean="0">
                <a:solidFill>
                  <a:schemeClr val="bg1"/>
                </a:solidFill>
              </a:rPr>
              <a:t>Pořízka</a:t>
            </a:r>
          </a:p>
          <a:p>
            <a:pPr algn="l">
              <a:defRPr/>
            </a:pPr>
            <a:r>
              <a:rPr lang="cs-CZ" sz="1800" dirty="0" smtClean="0">
                <a:solidFill>
                  <a:schemeClr val="bg1"/>
                </a:solidFill>
              </a:rPr>
              <a:t>Klinika kardiologie IKEM</a:t>
            </a:r>
            <a:endParaRPr lang="cs-CZ" sz="1800" dirty="0">
              <a:solidFill>
                <a:schemeClr val="bg1"/>
              </a:solidFill>
            </a:endParaRPr>
          </a:p>
          <a:p>
            <a:pPr algn="l">
              <a:defRPr/>
            </a:pPr>
            <a:endParaRPr lang="cs-CZ" sz="220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cs-CZ" sz="160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cs-CZ" sz="180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cs-CZ" sz="2200" dirty="0" smtClean="0">
              <a:solidFill>
                <a:schemeClr val="bg1"/>
              </a:solidFill>
            </a:endParaRPr>
          </a:p>
          <a:p>
            <a:pPr algn="l">
              <a:defRPr/>
            </a:pPr>
            <a:endParaRPr lang="cs-CZ" sz="1800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cs-CZ" sz="11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defRPr/>
            </a:pPr>
            <a:endParaRPr lang="cs-CZ" sz="14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defRPr/>
            </a:pPr>
            <a:endParaRPr lang="cs-CZ" sz="1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 </a:t>
            </a:r>
          </a:p>
          <a:p>
            <a:pPr algn="l"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endParaRPr lang="en-US" sz="14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algn="l" fontAlgn="auto">
              <a:spcAft>
                <a:spcPts val="0"/>
              </a:spcAft>
              <a:defRPr/>
            </a:pPr>
            <a:endParaRPr lang="cs-CZ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ＭＳ Ｐゴシック" pitchFamily="34" charset="-128"/>
            </a:endParaRPr>
          </a:p>
          <a:p>
            <a:pPr algn="l" fontAlgn="auto">
              <a:spcAft>
                <a:spcPts val="0"/>
              </a:spcAft>
              <a:defRPr/>
            </a:pPr>
            <a:endParaRPr lang="cs-CZ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051720" y="6137771"/>
            <a:ext cx="6444208" cy="503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1800" b="1" dirty="0"/>
              <a:t>2. Sjezd České asociace ambulantních kardiologů, </a:t>
            </a:r>
            <a:r>
              <a:rPr lang="cs-CZ" sz="1800" b="1" dirty="0" smtClean="0"/>
              <a:t>Olomouc </a:t>
            </a:r>
            <a:r>
              <a:rPr lang="cs-CZ" sz="1800" b="1" dirty="0"/>
              <a:t>2018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37" y="36779"/>
            <a:ext cx="5362259" cy="6821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9052" y="609476"/>
            <a:ext cx="1754876" cy="5152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10136" y="6240079"/>
            <a:ext cx="5362259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1764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064500" cy="1052513"/>
          </a:xfrm>
        </p:spPr>
        <p:txBody>
          <a:bodyPr>
            <a:normAutofit fontScale="90000"/>
          </a:bodyPr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Těsná spolupráce pacient - odesílající lékař – personál OIK KK IKEM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772400" cy="4530725"/>
          </a:xfrm>
        </p:spPr>
        <p:txBody>
          <a:bodyPr/>
          <a:lstStyle/>
          <a:p>
            <a:r>
              <a:rPr lang="cs-CZ" altLang="cs-CZ" sz="2600" dirty="0" smtClean="0"/>
              <a:t>Pouze kooperující nemocní s adekvátním sociálním zázemím</a:t>
            </a:r>
          </a:p>
          <a:p>
            <a:r>
              <a:rPr lang="cs-CZ" altLang="cs-CZ" sz="2600" dirty="0" smtClean="0"/>
              <a:t>Objednání k zákroku – jeden telefon v pracovní době 8-16 hod. 261 365 200</a:t>
            </a:r>
          </a:p>
          <a:p>
            <a:r>
              <a:rPr lang="cs-CZ" altLang="cs-CZ" sz="2600" dirty="0" smtClean="0"/>
              <a:t>Žádné čekací doby</a:t>
            </a:r>
          </a:p>
          <a:p>
            <a:r>
              <a:rPr lang="cs-CZ" altLang="cs-CZ" sz="2600" dirty="0" smtClean="0"/>
              <a:t>Všichni nemocní vyšetřeni během dopoledne</a:t>
            </a:r>
          </a:p>
          <a:p>
            <a:r>
              <a:rPr lang="cs-CZ" altLang="cs-CZ" sz="2600" dirty="0" smtClean="0"/>
              <a:t>Podrobná instruktáž nemocného a vydání definitivní lékařské zprávy při </a:t>
            </a:r>
            <a:r>
              <a:rPr lang="cs-CZ" altLang="cs-CZ" sz="2600" dirty="0" err="1" smtClean="0"/>
              <a:t>dimisi</a:t>
            </a:r>
            <a:endParaRPr lang="cs-CZ" altLang="cs-CZ" sz="2600" dirty="0" smtClean="0"/>
          </a:p>
          <a:p>
            <a:r>
              <a:rPr lang="cs-CZ" altLang="cs-CZ" sz="2600" dirty="0" smtClean="0"/>
              <a:t>Vystavení </a:t>
            </a:r>
            <a:r>
              <a:rPr lang="cs-CZ" altLang="cs-CZ" sz="2600" dirty="0" err="1" smtClean="0"/>
              <a:t>Rp</a:t>
            </a:r>
            <a:r>
              <a:rPr lang="cs-CZ" altLang="cs-CZ" sz="2600" dirty="0" smtClean="0"/>
              <a:t>. nebo vydání léků do preskripce</a:t>
            </a:r>
          </a:p>
        </p:txBody>
      </p:sp>
    </p:spTree>
    <p:extLst>
      <p:ext uri="{BB962C8B-B14F-4D97-AF65-F5344CB8AC3E}">
        <p14:creationId xmlns:p14="http://schemas.microsoft.com/office/powerpoint/2010/main" val="1552347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93063" cy="1143000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Optimální pacienti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772400" cy="4530725"/>
          </a:xfrm>
        </p:spPr>
        <p:txBody>
          <a:bodyPr/>
          <a:lstStyle/>
          <a:p>
            <a:r>
              <a:rPr lang="cs-CZ" altLang="cs-CZ" sz="2600" smtClean="0"/>
              <a:t>S ICHS nebo podezřením na ICHS</a:t>
            </a:r>
          </a:p>
          <a:p>
            <a:r>
              <a:rPr lang="cs-CZ" altLang="cs-CZ" sz="2600" smtClean="0"/>
              <a:t>Stabilní na zavedené medikaci nebo zatím neléčení</a:t>
            </a:r>
          </a:p>
          <a:p>
            <a:r>
              <a:rPr lang="cs-CZ" altLang="cs-CZ" sz="2600" smtClean="0"/>
              <a:t>Není nutná hospitalizace z jiných důvodů: </a:t>
            </a:r>
          </a:p>
          <a:p>
            <a:pPr lvl="1"/>
            <a:r>
              <a:rPr lang="cs-CZ" altLang="cs-CZ" smtClean="0"/>
              <a:t>závažné přidružené choroby</a:t>
            </a:r>
          </a:p>
          <a:p>
            <a:pPr lvl="1"/>
            <a:r>
              <a:rPr lang="cs-CZ" altLang="cs-CZ" smtClean="0"/>
              <a:t>lokomoční omezení</a:t>
            </a:r>
          </a:p>
          <a:p>
            <a:pPr lvl="1"/>
            <a:r>
              <a:rPr lang="cs-CZ" altLang="cs-CZ" smtClean="0"/>
              <a:t>sociální a mentální status</a:t>
            </a:r>
          </a:p>
        </p:txBody>
      </p:sp>
    </p:spTree>
    <p:extLst>
      <p:ext uri="{BB962C8B-B14F-4D97-AF65-F5344CB8AC3E}">
        <p14:creationId xmlns:p14="http://schemas.microsoft.com/office/powerpoint/2010/main" val="3457643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21625" cy="981075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Optimální pacienti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772400" cy="4530725"/>
          </a:xfrm>
        </p:spPr>
        <p:txBody>
          <a:bodyPr/>
          <a:lstStyle/>
          <a:p>
            <a:r>
              <a:rPr lang="cs-CZ" altLang="cs-CZ" sz="2600" smtClean="0"/>
              <a:t>Dif. dg. bolestí na hrudi bez ohledu na výsledek zátěžových testů (při trvajícím klinickém podezření)</a:t>
            </a:r>
          </a:p>
          <a:p>
            <a:r>
              <a:rPr lang="cs-CZ" altLang="cs-CZ" sz="2600" smtClean="0"/>
              <a:t>Stabilní námahová AP I. – III. st. CCS</a:t>
            </a:r>
          </a:p>
          <a:p>
            <a:r>
              <a:rPr lang="cs-CZ" altLang="cs-CZ" sz="2600" smtClean="0"/>
              <a:t>Nově vzniklá námahová AP, bez klidových bolestí</a:t>
            </a:r>
          </a:p>
          <a:p>
            <a:r>
              <a:rPr lang="cs-CZ" altLang="cs-CZ" sz="2600" smtClean="0"/>
              <a:t>Nemocní po PCI při klinickém podezření na restenózu</a:t>
            </a:r>
          </a:p>
          <a:p>
            <a:r>
              <a:rPr lang="cs-CZ" altLang="cs-CZ" sz="2600" smtClean="0"/>
              <a:t>Postupné rozšiřování indikací – nekomplikované vady…</a:t>
            </a:r>
          </a:p>
          <a:p>
            <a:endParaRPr lang="cs-CZ" altLang="cs-CZ" sz="2600" smtClean="0"/>
          </a:p>
          <a:p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651045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064500" cy="1143000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Nevhodní kandidáti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16113"/>
            <a:ext cx="7772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600" smtClean="0"/>
              <a:t>Akutní koronární syndromy (vyžadují hospitalizaci)</a:t>
            </a:r>
          </a:p>
          <a:p>
            <a:pPr>
              <a:lnSpc>
                <a:spcPct val="90000"/>
              </a:lnSpc>
            </a:pPr>
            <a:r>
              <a:rPr lang="cs-CZ" altLang="cs-CZ" sz="2600" smtClean="0"/>
              <a:t>Těžká dysfunkce LK, manifestní srdeční selhání</a:t>
            </a:r>
          </a:p>
          <a:p>
            <a:pPr>
              <a:lnSpc>
                <a:spcPct val="90000"/>
              </a:lnSpc>
            </a:pPr>
            <a:r>
              <a:rPr lang="cs-CZ" altLang="cs-CZ" sz="2600" smtClean="0"/>
              <a:t>Nemocní po CABG</a:t>
            </a:r>
          </a:p>
          <a:p>
            <a:pPr>
              <a:lnSpc>
                <a:spcPct val="90000"/>
              </a:lnSpc>
            </a:pPr>
            <a:r>
              <a:rPr lang="cs-CZ" altLang="cs-CZ" sz="2600" smtClean="0"/>
              <a:t>Chlopenní vady vyžadující komplexní posouzení vč. TEE, oboustrannou katetrizaci, jiné srdeční vady</a:t>
            </a:r>
          </a:p>
          <a:p>
            <a:pPr>
              <a:lnSpc>
                <a:spcPct val="90000"/>
              </a:lnSpc>
            </a:pPr>
            <a:r>
              <a:rPr lang="cs-CZ" altLang="cs-CZ" sz="2600" smtClean="0"/>
              <a:t>Polymorbidní nemocní vyžadující posouzení přidružených chorob příslušným specialistou</a:t>
            </a:r>
          </a:p>
        </p:txBody>
      </p:sp>
    </p:spTree>
    <p:extLst>
      <p:ext uri="{BB962C8B-B14F-4D97-AF65-F5344CB8AC3E}">
        <p14:creationId xmlns:p14="http://schemas.microsoft.com/office/powerpoint/2010/main" val="2393074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88"/>
            <a:ext cx="8064500" cy="979487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Nevhodní kandidáti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60575"/>
            <a:ext cx="7772400" cy="4530725"/>
          </a:xfrm>
        </p:spPr>
        <p:txBody>
          <a:bodyPr/>
          <a:lstStyle/>
          <a:p>
            <a:r>
              <a:rPr lang="cs-CZ" altLang="cs-CZ" sz="2600" smtClean="0"/>
              <a:t>Indikace k přidruženým angiografiím: karotidy, renální tepny, tepny DKK…</a:t>
            </a:r>
          </a:p>
          <a:p>
            <a:r>
              <a:rPr lang="cs-CZ" altLang="cs-CZ" sz="2600" smtClean="0"/>
              <a:t>Dialyzovaní nemocní</a:t>
            </a:r>
          </a:p>
          <a:p>
            <a:r>
              <a:rPr lang="cs-CZ" altLang="cs-CZ" sz="2600" smtClean="0"/>
              <a:t>Nemocní s CHRI (S-Cr nad 160 umol/l) – speciální příprava</a:t>
            </a:r>
          </a:p>
          <a:p>
            <a:r>
              <a:rPr lang="cs-CZ" altLang="cs-CZ" sz="2600" smtClean="0"/>
              <a:t>Alergie na kontrastní látku nebo klinicky významné formy alergie – speciální příprava a sledování</a:t>
            </a:r>
          </a:p>
          <a:p>
            <a:r>
              <a:rPr lang="cs-CZ" altLang="cs-CZ" sz="2600" smtClean="0"/>
              <a:t>Chronická antikoagulační terapie</a:t>
            </a:r>
          </a:p>
        </p:txBody>
      </p:sp>
    </p:spTree>
    <p:extLst>
      <p:ext uri="{BB962C8B-B14F-4D97-AF65-F5344CB8AC3E}">
        <p14:creationId xmlns:p14="http://schemas.microsoft.com/office/powerpoint/2010/main" val="1834883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113"/>
            <a:ext cx="8229600" cy="1041400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Konverze k hospitalizaci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7772400" cy="5229225"/>
          </a:xfrm>
        </p:spPr>
        <p:txBody>
          <a:bodyPr/>
          <a:lstStyle/>
          <a:p>
            <a:r>
              <a:rPr lang="cs-CZ" altLang="cs-CZ" sz="2400" dirty="0" smtClean="0"/>
              <a:t>Selhání přístupu z HK (&lt; 5% případů)</a:t>
            </a:r>
          </a:p>
          <a:p>
            <a:r>
              <a:rPr lang="cs-CZ" altLang="cs-CZ" sz="2400" dirty="0" smtClean="0"/>
              <a:t>Těžký (prognosticky významný) nález vyžadující urychlené operační řešení</a:t>
            </a:r>
          </a:p>
          <a:p>
            <a:r>
              <a:rPr lang="cs-CZ" altLang="cs-CZ" sz="2400" dirty="0" smtClean="0"/>
              <a:t>PCI s komplikovaným průběhem</a:t>
            </a:r>
          </a:p>
          <a:p>
            <a:pPr lvl="1"/>
            <a:r>
              <a:rPr lang="cs-CZ" altLang="cs-CZ" sz="2400" dirty="0" err="1" smtClean="0"/>
              <a:t>Periprocedurální</a:t>
            </a:r>
            <a:r>
              <a:rPr lang="cs-CZ" altLang="cs-CZ" sz="2400" dirty="0" smtClean="0"/>
              <a:t> významná ischémie</a:t>
            </a:r>
          </a:p>
          <a:p>
            <a:pPr lvl="1"/>
            <a:r>
              <a:rPr lang="cs-CZ" altLang="cs-CZ" sz="2400" dirty="0" smtClean="0"/>
              <a:t>Vysoká spotřeba kontrastní látky</a:t>
            </a:r>
          </a:p>
          <a:p>
            <a:pPr lvl="1"/>
            <a:r>
              <a:rPr lang="cs-CZ" altLang="cs-CZ" sz="2400" dirty="0" smtClean="0"/>
              <a:t>Arytmie během výkonu a sledování</a:t>
            </a:r>
          </a:p>
          <a:p>
            <a:pPr lvl="1"/>
            <a:r>
              <a:rPr lang="cs-CZ" altLang="cs-CZ" sz="2400" dirty="0" smtClean="0"/>
              <a:t>Nekardiální komplikace (alergické reakce, CMP, protrahovaná vagová reakce…)</a:t>
            </a:r>
          </a:p>
          <a:p>
            <a:r>
              <a:rPr lang="cs-CZ" altLang="cs-CZ" sz="2400" dirty="0" smtClean="0"/>
              <a:t>Nutnost elektivní komplexní PCI femorálním přístupem</a:t>
            </a:r>
          </a:p>
          <a:p>
            <a:r>
              <a:rPr lang="cs-CZ" altLang="cs-CZ" sz="2400" dirty="0" smtClean="0"/>
              <a:t>Nutnost urgentního nebo časného CABG</a:t>
            </a:r>
          </a:p>
          <a:p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55123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88"/>
            <a:ext cx="7921625" cy="979487"/>
          </a:xfrm>
        </p:spPr>
        <p:txBody>
          <a:bodyPr/>
          <a:lstStyle/>
          <a:p>
            <a:r>
              <a:rPr lang="cs-CZ" altLang="cs-CZ" sz="3200" b="1" u="sng" smtClean="0">
                <a:solidFill>
                  <a:schemeClr val="bg1"/>
                </a:solidFill>
              </a:rPr>
              <a:t>7/2007 – 12/2017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772400" cy="4852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smtClean="0"/>
              <a:t>SKG 	 5312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smtClean="0"/>
              <a:t>PCI   	   940  	(výtěžnost 17,7%)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smtClean="0"/>
              <a:t>CABG  	   238 	(4,5%)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smtClean="0"/>
              <a:t>Konverze TFA 130 	(2,4% - </a:t>
            </a:r>
            <a:r>
              <a:rPr lang="cs-CZ" altLang="cs-CZ" dirty="0" err="1" smtClean="0"/>
              <a:t>literálně</a:t>
            </a:r>
            <a:r>
              <a:rPr lang="cs-CZ" altLang="cs-CZ" dirty="0" smtClean="0"/>
              <a:t> 5%.)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err="1" smtClean="0"/>
              <a:t>Sympt</a:t>
            </a:r>
            <a:r>
              <a:rPr lang="cs-CZ" altLang="cs-CZ" dirty="0" smtClean="0"/>
              <a:t>. uzávěr AR  25  (0,5%)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dirty="0" smtClean="0"/>
              <a:t>žádná závažná komplikace nebyla zachycena, jednotky případů lokálních problémů (bolestivost, opožděná </a:t>
            </a:r>
            <a:r>
              <a:rPr lang="cs-CZ" altLang="cs-CZ" dirty="0" err="1" smtClean="0"/>
              <a:t>resorbce</a:t>
            </a:r>
            <a:r>
              <a:rPr lang="cs-CZ" altLang="cs-CZ" dirty="0" smtClean="0"/>
              <a:t> většího hematomu)</a:t>
            </a:r>
          </a:p>
        </p:txBody>
      </p:sp>
    </p:spTree>
    <p:extLst>
      <p:ext uri="{BB962C8B-B14F-4D97-AF65-F5344CB8AC3E}">
        <p14:creationId xmlns:p14="http://schemas.microsoft.com/office/powerpoint/2010/main" val="423443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21625" cy="981075"/>
          </a:xfrm>
        </p:spPr>
        <p:txBody>
          <a:bodyPr/>
          <a:lstStyle/>
          <a:p>
            <a:r>
              <a:rPr lang="cs-CZ" altLang="cs-CZ" sz="3200" b="1" u="sng" smtClean="0">
                <a:solidFill>
                  <a:schemeClr val="bg1"/>
                </a:solidFill>
              </a:rPr>
              <a:t>7/2007 – 12/2017</a:t>
            </a:r>
          </a:p>
        </p:txBody>
      </p:sp>
      <p:graphicFrame>
        <p:nvGraphicFramePr>
          <p:cNvPr id="2048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876300" y="1600200"/>
          <a:ext cx="73914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3" imgW="8632684" imgH="5285690" progId="Excel.Chart.8">
                  <p:embed/>
                </p:oleObj>
              </mc:Choice>
              <mc:Fallback>
                <p:oleObj r:id="rId3" imgW="8632684" imgH="528569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600200"/>
                        <a:ext cx="73914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71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>
          <a:xfrm>
            <a:off x="250825" y="0"/>
            <a:ext cx="7921625" cy="981075"/>
          </a:xfrm>
        </p:spPr>
        <p:txBody>
          <a:bodyPr/>
          <a:lstStyle/>
          <a:p>
            <a:r>
              <a:rPr lang="cs-CZ" altLang="cs-CZ" sz="3200" smtClean="0">
                <a:solidFill>
                  <a:schemeClr val="bg1"/>
                </a:solidFill>
              </a:rPr>
              <a:t>Rozdělení dle výkonů</a:t>
            </a:r>
          </a:p>
        </p:txBody>
      </p:sp>
      <p:graphicFrame>
        <p:nvGraphicFramePr>
          <p:cNvPr id="2150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820788"/>
              </p:ext>
            </p:extLst>
          </p:nvPr>
        </p:nvGraphicFramePr>
        <p:xfrm>
          <a:off x="-101601" y="1068388"/>
          <a:ext cx="9245601" cy="578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3" imgW="9248434" imgH="5791702" progId="Excel.Chart.8">
                  <p:embed/>
                </p:oleObj>
              </mc:Choice>
              <mc:Fallback>
                <p:oleObj r:id="rId3" imgW="9248434" imgH="579170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1601" y="1068388"/>
                        <a:ext cx="9245601" cy="578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04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Co je to ambulantní katetrizace?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r>
              <a:rPr lang="cs-CZ" altLang="cs-CZ" sz="2600" dirty="0" smtClean="0"/>
              <a:t>Jednodenní vyšetření a ošetření bez hospitalizace</a:t>
            </a:r>
          </a:p>
          <a:p>
            <a:r>
              <a:rPr lang="cs-CZ" altLang="cs-CZ" sz="2600" dirty="0" smtClean="0"/>
              <a:t>Pobyt na denním stacionáři</a:t>
            </a:r>
          </a:p>
          <a:p>
            <a:r>
              <a:rPr lang="cs-CZ" altLang="cs-CZ" sz="2600" dirty="0" smtClean="0"/>
              <a:t>Propuštění v den výkonu</a:t>
            </a:r>
          </a:p>
          <a:p>
            <a:r>
              <a:rPr lang="cs-CZ" altLang="cs-CZ" sz="2600" dirty="0" smtClean="0"/>
              <a:t>Zjednodušená lékařská dokumentace včetně doporučení  dalšího postupu</a:t>
            </a:r>
          </a:p>
          <a:p>
            <a:r>
              <a:rPr lang="cs-CZ" altLang="cs-CZ" sz="2600" dirty="0" smtClean="0"/>
              <a:t>Předpokladem těsná spolupráce pacient - odesílající lékař – personál OIK KK IKEM</a:t>
            </a:r>
          </a:p>
        </p:txBody>
      </p:sp>
    </p:spTree>
    <p:extLst>
      <p:ext uri="{BB962C8B-B14F-4D97-AF65-F5344CB8AC3E}">
        <p14:creationId xmlns:p14="http://schemas.microsoft.com/office/powerpoint/2010/main" val="3989849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21625" cy="981075"/>
          </a:xfrm>
        </p:spPr>
        <p:txBody>
          <a:bodyPr/>
          <a:lstStyle/>
          <a:p>
            <a:r>
              <a:rPr lang="cs-CZ" altLang="cs-CZ" sz="3200" smtClean="0">
                <a:solidFill>
                  <a:schemeClr val="bg1"/>
                </a:solidFill>
              </a:rPr>
              <a:t>ZÁVĚR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7991475" cy="48244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dirty="0" smtClean="0"/>
              <a:t>Při volbě vhodných pacientů je </a:t>
            </a:r>
            <a:r>
              <a:rPr lang="cs-CZ" altLang="cs-CZ" dirty="0" err="1" smtClean="0"/>
              <a:t>koronarografie</a:t>
            </a:r>
            <a:r>
              <a:rPr lang="cs-CZ" altLang="cs-CZ" dirty="0" smtClean="0"/>
              <a:t> s  případně navazující PCI       v ambulantním režimu bezpečná, zcela ekvivalentní výkonům hospitalizačním.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Velkou výhodou u pacientů je odstranění stresové zátěže z hospitalizace a rychlé řešení 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Pro odesílající lékaře jednoduchost objednávání a  nulové čekací doby.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Pro nemocnici zvýšení lůžkové kapacity pro komplexnější pacienty.</a:t>
            </a:r>
          </a:p>
          <a:p>
            <a:pPr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0929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981075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 smtClean="0">
                <a:solidFill>
                  <a:schemeClr val="bg1"/>
                </a:solidFill>
              </a:rPr>
              <a:t>Jednodenní vyšetření a ošetření bez hospitalizace</a:t>
            </a:r>
            <a:br>
              <a:rPr lang="cs-CZ" altLang="cs-CZ" sz="3200" b="1" dirty="0" smtClean="0">
                <a:solidFill>
                  <a:schemeClr val="bg1"/>
                </a:solidFill>
              </a:rPr>
            </a:br>
            <a:endParaRPr lang="cs-CZ" altLang="cs-CZ" sz="3200" b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7772400" cy="4530725"/>
          </a:xfrm>
        </p:spPr>
        <p:txBody>
          <a:bodyPr/>
          <a:lstStyle/>
          <a:p>
            <a:r>
              <a:rPr lang="cs-CZ" altLang="cs-CZ" sz="2600" dirty="0" smtClean="0"/>
              <a:t>Přístup a. </a:t>
            </a:r>
            <a:r>
              <a:rPr lang="cs-CZ" altLang="cs-CZ" sz="2600" dirty="0" err="1" smtClean="0"/>
              <a:t>radialis</a:t>
            </a:r>
            <a:r>
              <a:rPr lang="cs-CZ" altLang="cs-CZ" sz="2600" dirty="0" smtClean="0"/>
              <a:t> nebo a. </a:t>
            </a:r>
            <a:r>
              <a:rPr lang="cs-CZ" altLang="cs-CZ" sz="2600" dirty="0" err="1" smtClean="0"/>
              <a:t>ulnaris</a:t>
            </a:r>
            <a:r>
              <a:rPr lang="cs-CZ" altLang="cs-CZ" sz="2600" dirty="0" smtClean="0"/>
              <a:t>                     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            (</a:t>
            </a:r>
            <a:r>
              <a:rPr lang="cs-CZ" altLang="cs-CZ" sz="2600" dirty="0" err="1" smtClean="0"/>
              <a:t>dx</a:t>
            </a:r>
            <a:r>
              <a:rPr lang="cs-CZ" altLang="cs-CZ" sz="2600" dirty="0" smtClean="0"/>
              <a:t>. nebo sin.)</a:t>
            </a:r>
          </a:p>
          <a:p>
            <a:r>
              <a:rPr lang="cs-CZ" altLang="cs-CZ" sz="2600" dirty="0" smtClean="0"/>
              <a:t>Diagnostická a event. i intervenční                   procedura v jednom sezení</a:t>
            </a:r>
          </a:p>
          <a:p>
            <a:r>
              <a:rPr lang="cs-CZ" altLang="cs-CZ" sz="2600" dirty="0" smtClean="0"/>
              <a:t>Ošetření místa přístupu po výkonu</a:t>
            </a:r>
          </a:p>
          <a:p>
            <a:r>
              <a:rPr lang="cs-CZ" altLang="cs-CZ" sz="2600" dirty="0" smtClean="0"/>
              <a:t>Cca 4-hodinový pobyt na lůžku                   denního stacionáře</a:t>
            </a:r>
          </a:p>
          <a:p>
            <a:r>
              <a:rPr lang="cs-CZ" altLang="cs-CZ" sz="2600" dirty="0" err="1" smtClean="0"/>
              <a:t>Dimise</a:t>
            </a:r>
            <a:r>
              <a:rPr lang="cs-CZ" altLang="cs-CZ" sz="2600" dirty="0" smtClean="0"/>
              <a:t> odpoledne téhož dne                                             s jasným doporučením dalšího postupu</a:t>
            </a:r>
          </a:p>
          <a:p>
            <a:endParaRPr lang="cs-CZ" altLang="cs-CZ" sz="2600" dirty="0" smtClean="0"/>
          </a:p>
        </p:txBody>
      </p:sp>
      <p:graphicFrame>
        <p:nvGraphicFramePr>
          <p:cNvPr id="5124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51699"/>
              </p:ext>
            </p:extLst>
          </p:nvPr>
        </p:nvGraphicFramePr>
        <p:xfrm>
          <a:off x="6660232" y="1484784"/>
          <a:ext cx="20161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Image Bitmap" r:id="rId3" imgW="8802329" imgH="13961905" progId="Paint.Picture">
                  <p:embed/>
                </p:oleObj>
              </mc:Choice>
              <mc:Fallback>
                <p:oleObj name="Image Bitmap" r:id="rId3" imgW="8802329" imgH="139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640" b="8508"/>
                      <a:stretch>
                        <a:fillRect/>
                      </a:stretch>
                    </p:blipFill>
                    <p:spPr bwMode="auto">
                      <a:xfrm>
                        <a:off x="6660232" y="1484784"/>
                        <a:ext cx="201612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339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9050"/>
            <a:ext cx="8229600" cy="1143000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Pobyt na denním stacionáři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12776"/>
            <a:ext cx="7772400" cy="4530725"/>
          </a:xfrm>
        </p:spPr>
        <p:txBody>
          <a:bodyPr/>
          <a:lstStyle/>
          <a:p>
            <a:r>
              <a:rPr lang="cs-CZ" altLang="cs-CZ" sz="2600" dirty="0" smtClean="0"/>
              <a:t>Kapacita 4 až 5 nemocných denně</a:t>
            </a:r>
          </a:p>
          <a:p>
            <a:r>
              <a:rPr lang="cs-CZ" altLang="cs-CZ" sz="2600" dirty="0" smtClean="0"/>
              <a:t>Příchod, vyšetření před </a:t>
            </a:r>
            <a:r>
              <a:rPr lang="cs-CZ" altLang="cs-CZ" sz="2600" dirty="0" smtClean="0"/>
              <a:t>katetrizací</a:t>
            </a:r>
            <a:endParaRPr lang="cs-CZ" altLang="cs-CZ" sz="2600" dirty="0" smtClean="0"/>
          </a:p>
          <a:p>
            <a:r>
              <a:rPr lang="cs-CZ" altLang="cs-CZ" sz="2600" dirty="0" err="1" smtClean="0"/>
              <a:t>Perfúzní</a:t>
            </a:r>
            <a:r>
              <a:rPr lang="cs-CZ" altLang="cs-CZ" sz="2600" dirty="0" smtClean="0"/>
              <a:t> hemostáza ihned po výkonu</a:t>
            </a:r>
          </a:p>
          <a:p>
            <a:r>
              <a:rPr lang="cs-CZ" altLang="cs-CZ" sz="2600" dirty="0" err="1" smtClean="0"/>
              <a:t>Expektace</a:t>
            </a:r>
            <a:r>
              <a:rPr lang="cs-CZ" altLang="cs-CZ" sz="2600" dirty="0" smtClean="0"/>
              <a:t> cca 4 hodiny, monitorace nemocného</a:t>
            </a:r>
          </a:p>
          <a:p>
            <a:r>
              <a:rPr lang="cs-CZ" altLang="cs-CZ" sz="2600" dirty="0" smtClean="0"/>
              <a:t>Zhodnocení možnosti </a:t>
            </a:r>
            <a:r>
              <a:rPr lang="cs-CZ" altLang="cs-CZ" sz="2600" dirty="0" err="1" smtClean="0"/>
              <a:t>dimise</a:t>
            </a:r>
            <a:r>
              <a:rPr lang="cs-CZ" altLang="cs-CZ" sz="2600" dirty="0" smtClean="0"/>
              <a:t>, poučení nemocného, písemné doporučení dalšího postupu, protokol o vyšetření</a:t>
            </a:r>
          </a:p>
          <a:p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276559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Propuštění v den výkonu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7772400" cy="4530725"/>
          </a:xfrm>
        </p:spPr>
        <p:txBody>
          <a:bodyPr>
            <a:normAutofit/>
          </a:bodyPr>
          <a:lstStyle/>
          <a:p>
            <a:r>
              <a:rPr lang="cs-CZ" altLang="cs-CZ" sz="2600" dirty="0" smtClean="0"/>
              <a:t>Předpokladem nekomplikovaný průběh</a:t>
            </a:r>
          </a:p>
          <a:p>
            <a:r>
              <a:rPr lang="cs-CZ" altLang="cs-CZ" sz="2600" dirty="0" smtClean="0"/>
              <a:t>Plná hemostáza bez komprese tepny</a:t>
            </a:r>
          </a:p>
          <a:p>
            <a:r>
              <a:rPr lang="cs-CZ" altLang="cs-CZ" sz="2600" dirty="0" smtClean="0"/>
              <a:t>Spolupráce nemocného – transport domů,  dle potřeby non stop telefonická konzultace </a:t>
            </a:r>
          </a:p>
          <a:p>
            <a:r>
              <a:rPr lang="cs-CZ" altLang="cs-CZ" sz="2600" dirty="0" smtClean="0"/>
              <a:t>Kompletní vybavení novými léky - DAPT</a:t>
            </a:r>
          </a:p>
          <a:p>
            <a:r>
              <a:rPr lang="cs-CZ" altLang="cs-CZ" sz="2600" dirty="0" smtClean="0"/>
              <a:t>Funkční omezení končetiny na max. 72 hodin</a:t>
            </a:r>
          </a:p>
        </p:txBody>
      </p:sp>
    </p:spTree>
    <p:extLst>
      <p:ext uri="{BB962C8B-B14F-4D97-AF65-F5344CB8AC3E}">
        <p14:creationId xmlns:p14="http://schemas.microsoft.com/office/powerpoint/2010/main" val="4265695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21625" cy="981075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Následná péče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V případě cévních komplikací </a:t>
            </a:r>
          </a:p>
          <a:p>
            <a:pPr lvl="1">
              <a:lnSpc>
                <a:spcPct val="90000"/>
              </a:lnSpc>
            </a:pPr>
            <a:r>
              <a:rPr lang="cs-CZ" altLang="cs-CZ" sz="2200" smtClean="0"/>
              <a:t>Krvácení z místa vpichu</a:t>
            </a:r>
          </a:p>
          <a:p>
            <a:pPr lvl="1">
              <a:lnSpc>
                <a:spcPct val="90000"/>
              </a:lnSpc>
            </a:pPr>
            <a:r>
              <a:rPr lang="cs-CZ" altLang="cs-CZ" sz="2200" smtClean="0"/>
              <a:t>Neustupující otok končetiny</a:t>
            </a:r>
          </a:p>
          <a:p>
            <a:pPr lvl="1">
              <a:lnSpc>
                <a:spcPct val="90000"/>
              </a:lnSpc>
            </a:pPr>
            <a:r>
              <a:rPr lang="cs-CZ" altLang="cs-CZ" sz="2200" smtClean="0"/>
              <a:t>Výrazná bolestivost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/>
              <a:t>    </a:t>
            </a:r>
            <a:r>
              <a:rPr lang="cs-CZ" altLang="cs-CZ" sz="2400" i="1" u="sng" smtClean="0"/>
              <a:t>IHNED KONTROLA NA AMBULANCI AKUTNÍ KARDIOLOGIE KK IKEM.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Do 3 dnů se nemocný hlásí u odesílajícího lékaře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Kontrola pulsace přístupové arterie (existují asymptomatické uzávěry)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Realizace vydaných doporučení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Další dispenzarizace</a:t>
            </a:r>
          </a:p>
        </p:txBody>
      </p:sp>
    </p:spTree>
    <p:extLst>
      <p:ext uri="{BB962C8B-B14F-4D97-AF65-F5344CB8AC3E}">
        <p14:creationId xmlns:p14="http://schemas.microsoft.com/office/powerpoint/2010/main" val="558993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008063"/>
          </a:xfrm>
        </p:spPr>
        <p:txBody>
          <a:bodyPr>
            <a:normAutofit/>
          </a:bodyPr>
          <a:lstStyle/>
          <a:p>
            <a:r>
              <a:rPr lang="cs-CZ" altLang="cs-CZ" sz="3200" b="1" dirty="0" smtClean="0">
                <a:solidFill>
                  <a:schemeClr val="bg1"/>
                </a:solidFill>
              </a:rPr>
              <a:t>Požadovaná dokumentace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7772400" cy="4530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altLang="cs-CZ" sz="2600" dirty="0" smtClean="0"/>
              <a:t>Doporučení k vyšetření formou (stručné) lékařské zprávy: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cs-CZ" dirty="0" smtClean="0"/>
              <a:t>Klinické obtíže nemocného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cs-CZ" dirty="0" smtClean="0"/>
              <a:t>Doprovodné choroby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cs-CZ" dirty="0" smtClean="0"/>
              <a:t>Funkční limitace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cs-CZ" dirty="0" smtClean="0"/>
              <a:t>Základní laboratorní data: KO, biochemie vč. jaterních a renálních funkcí, koagulace, těhotenský test (stáří do 14 dnů)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altLang="cs-CZ" dirty="0" smtClean="0"/>
              <a:t>Žádanka typu K: „...žádáme o </a:t>
            </a:r>
            <a:r>
              <a:rPr lang="cs-CZ" altLang="cs-CZ" dirty="0" err="1" smtClean="0"/>
              <a:t>rtg</a:t>
            </a:r>
            <a:r>
              <a:rPr lang="cs-CZ" altLang="cs-CZ" dirty="0" smtClean="0"/>
              <a:t> vyšetření v rámci SKG, event. PCI…“</a:t>
            </a:r>
          </a:p>
        </p:txBody>
      </p:sp>
    </p:spTree>
    <p:extLst>
      <p:ext uri="{BB962C8B-B14F-4D97-AF65-F5344CB8AC3E}">
        <p14:creationId xmlns:p14="http://schemas.microsoft.com/office/powerpoint/2010/main" val="14451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921625" cy="981075"/>
          </a:xfrm>
        </p:spPr>
        <p:txBody>
          <a:bodyPr/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Příprava pacienta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60575"/>
            <a:ext cx="7772400" cy="4530725"/>
          </a:xfrm>
        </p:spPr>
        <p:txBody>
          <a:bodyPr/>
          <a:lstStyle/>
          <a:p>
            <a:r>
              <a:rPr lang="cs-CZ" altLang="cs-CZ" sz="2600" smtClean="0"/>
              <a:t>V den vyšetření nalačno</a:t>
            </a:r>
          </a:p>
          <a:p>
            <a:r>
              <a:rPr lang="cs-CZ" altLang="cs-CZ" sz="2600" smtClean="0"/>
              <a:t>NEOMEZUJEME PŘÍJEM TEKUTIN</a:t>
            </a:r>
          </a:p>
          <a:p>
            <a:r>
              <a:rPr lang="cs-CZ" altLang="cs-CZ" sz="2600" smtClean="0"/>
              <a:t>Léky bere bez přerušení</a:t>
            </a:r>
          </a:p>
          <a:p>
            <a:r>
              <a:rPr lang="cs-CZ" altLang="cs-CZ" sz="2600" smtClean="0"/>
              <a:t>U alergických nemocných večer před výkonem 20 mg Prednisonu p.o.</a:t>
            </a:r>
          </a:p>
          <a:p>
            <a:r>
              <a:rPr lang="cs-CZ" altLang="cs-CZ" sz="2600" smtClean="0"/>
              <a:t>Informován o povaze a významu výkonu</a:t>
            </a:r>
          </a:p>
          <a:p>
            <a:endParaRPr lang="cs-CZ" altLang="cs-CZ" sz="2600" smtClean="0"/>
          </a:p>
          <a:p>
            <a:endParaRPr lang="cs-CZ" altLang="cs-CZ" sz="2600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9237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7772400" cy="4530725"/>
          </a:xfrm>
        </p:spPr>
        <p:txBody>
          <a:bodyPr/>
          <a:lstStyle/>
          <a:p>
            <a:r>
              <a:rPr lang="cs-CZ" altLang="cs-CZ" sz="2600" dirty="0" smtClean="0"/>
              <a:t>Protokol o provedeném výkonu</a:t>
            </a:r>
          </a:p>
          <a:p>
            <a:pPr lvl="1"/>
            <a:r>
              <a:rPr lang="cs-CZ" altLang="cs-CZ" dirty="0" smtClean="0"/>
              <a:t>Přístupová cesta</a:t>
            </a:r>
          </a:p>
          <a:p>
            <a:pPr lvl="1"/>
            <a:r>
              <a:rPr lang="cs-CZ" altLang="cs-CZ" dirty="0" smtClean="0"/>
              <a:t>Podané látky</a:t>
            </a:r>
          </a:p>
          <a:p>
            <a:pPr lvl="1"/>
            <a:r>
              <a:rPr lang="cs-CZ" altLang="cs-CZ" dirty="0" smtClean="0"/>
              <a:t>Druh vyšetření</a:t>
            </a:r>
          </a:p>
          <a:p>
            <a:pPr lvl="1"/>
            <a:r>
              <a:rPr lang="cs-CZ" altLang="cs-CZ" dirty="0" smtClean="0"/>
              <a:t>Podrobný nález</a:t>
            </a:r>
          </a:p>
          <a:p>
            <a:pPr lvl="1"/>
            <a:r>
              <a:rPr lang="cs-CZ" altLang="cs-CZ" dirty="0" smtClean="0"/>
              <a:t>Průběh monitorace na stacionáři</a:t>
            </a:r>
          </a:p>
          <a:p>
            <a:pPr lvl="1"/>
            <a:r>
              <a:rPr lang="cs-CZ" altLang="cs-CZ" dirty="0" smtClean="0"/>
              <a:t>Doporučení </a:t>
            </a:r>
            <a:r>
              <a:rPr lang="cs-CZ" altLang="cs-CZ" dirty="0" err="1" smtClean="0"/>
              <a:t>quod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diagnosim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Doporučení postupu v nejbližších dnech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008063"/>
          </a:xfrm>
        </p:spPr>
        <p:txBody>
          <a:bodyPr>
            <a:normAutofit fontScale="90000"/>
          </a:bodyPr>
          <a:lstStyle/>
          <a:p>
            <a:r>
              <a:rPr lang="cs-CZ" altLang="cs-CZ" sz="3200" b="1" smtClean="0">
                <a:solidFill>
                  <a:schemeClr val="bg1"/>
                </a:solidFill>
              </a:rPr>
              <a:t>Zjednodušená lékařská dokumentace včetně doporučení o dalším postupu</a:t>
            </a:r>
          </a:p>
        </p:txBody>
      </p:sp>
    </p:spTree>
    <p:extLst>
      <p:ext uri="{BB962C8B-B14F-4D97-AF65-F5344CB8AC3E}">
        <p14:creationId xmlns:p14="http://schemas.microsoft.com/office/powerpoint/2010/main" val="1680163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746</Words>
  <Application>Microsoft Macintosh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Motiv systému Office</vt:lpstr>
      <vt:lpstr>Image Bitmap</vt:lpstr>
      <vt:lpstr>Excel.Chart.8</vt:lpstr>
      <vt:lpstr>PowerPoint Presentation</vt:lpstr>
      <vt:lpstr>Co je to ambulantní katetrizace?</vt:lpstr>
      <vt:lpstr>Jednodenní vyšetření a ošetření bez hospitalizace </vt:lpstr>
      <vt:lpstr>Pobyt na denním stacionáři</vt:lpstr>
      <vt:lpstr>Propuštění v den výkonu</vt:lpstr>
      <vt:lpstr>Následná péče</vt:lpstr>
      <vt:lpstr>Požadovaná dokumentace </vt:lpstr>
      <vt:lpstr>Příprava pacienta</vt:lpstr>
      <vt:lpstr>Zjednodušená lékařská dokumentace včetně doporučení o dalším postupu</vt:lpstr>
      <vt:lpstr>PowerPoint Presentation</vt:lpstr>
      <vt:lpstr>Těsná spolupráce pacient - odesílající lékař – personál OIK KK IKEM</vt:lpstr>
      <vt:lpstr>Optimální pacienti</vt:lpstr>
      <vt:lpstr>Optimální pacienti 2</vt:lpstr>
      <vt:lpstr>Nevhodní kandidáti</vt:lpstr>
      <vt:lpstr>Nevhodní kandidáti 2</vt:lpstr>
      <vt:lpstr>Konverze k hospitalizaci</vt:lpstr>
      <vt:lpstr>7/2007 – 12/2017</vt:lpstr>
      <vt:lpstr>7/2007 – 12/2017</vt:lpstr>
      <vt:lpstr>Rozdělení dle výkonů</vt:lpstr>
      <vt:lpstr>ZÁVĚR</vt:lpstr>
    </vt:vector>
  </TitlesOfParts>
  <Company>IKEM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Makroekonomický pohled</dc:title>
  <dc:creator>Ing. Zdeněk Starý</dc:creator>
  <cp:lastModifiedBy>Vladimír Pořízka</cp:lastModifiedBy>
  <cp:revision>238</cp:revision>
  <cp:lastPrinted>2016-05-13T11:20:22Z</cp:lastPrinted>
  <dcterms:created xsi:type="dcterms:W3CDTF">2013-09-06T06:43:56Z</dcterms:created>
  <dcterms:modified xsi:type="dcterms:W3CDTF">2018-01-18T22:17:31Z</dcterms:modified>
</cp:coreProperties>
</file>