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430" r:id="rId3"/>
    <p:sldId id="285" r:id="rId4"/>
    <p:sldId id="289" r:id="rId5"/>
    <p:sldId id="295" r:id="rId6"/>
    <p:sldId id="293" r:id="rId7"/>
    <p:sldId id="294" r:id="rId8"/>
    <p:sldId id="853" r:id="rId9"/>
    <p:sldId id="296" r:id="rId10"/>
    <p:sldId id="304" r:id="rId11"/>
    <p:sldId id="305" r:id="rId12"/>
    <p:sldId id="849" r:id="rId13"/>
    <p:sldId id="852" r:id="rId14"/>
    <p:sldId id="850" r:id="rId15"/>
    <p:sldId id="851" r:id="rId16"/>
    <p:sldId id="854" r:id="rId17"/>
    <p:sldId id="300" r:id="rId18"/>
    <p:sldId id="302" r:id="rId19"/>
    <p:sldId id="303" r:id="rId20"/>
    <p:sldId id="299" r:id="rId21"/>
    <p:sldId id="283" r:id="rId22"/>
    <p:sldId id="272" r:id="rId23"/>
    <p:sldId id="258" r:id="rId24"/>
    <p:sldId id="256" r:id="rId25"/>
    <p:sldId id="291" r:id="rId26"/>
    <p:sldId id="287" r:id="rId27"/>
    <p:sldId id="288" r:id="rId28"/>
    <p:sldId id="286" r:id="rId29"/>
    <p:sldId id="301" r:id="rId30"/>
    <p:sldId id="297" r:id="rId31"/>
    <p:sldId id="29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Němec" initials="DN" lastIdx="1" clrIdx="0">
    <p:extLst>
      <p:ext uri="{19B8F6BF-5375-455C-9EA6-DF929625EA0E}">
        <p15:presenceInfo xmlns:p15="http://schemas.microsoft.com/office/powerpoint/2012/main" userId="S-1-5-21-1277289311-1089377503-3334031760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57E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Zařazení na čekací listině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List1!$A$2:$A$14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723</c:v>
                </c:pt>
                <c:pt idx="1">
                  <c:v>721</c:v>
                </c:pt>
                <c:pt idx="2">
                  <c:v>752</c:v>
                </c:pt>
                <c:pt idx="3">
                  <c:v>803</c:v>
                </c:pt>
                <c:pt idx="4">
                  <c:v>864</c:v>
                </c:pt>
                <c:pt idx="5">
                  <c:v>877</c:v>
                </c:pt>
                <c:pt idx="6">
                  <c:v>964</c:v>
                </c:pt>
                <c:pt idx="7">
                  <c:v>1026</c:v>
                </c:pt>
                <c:pt idx="8">
                  <c:v>1014</c:v>
                </c:pt>
                <c:pt idx="9">
                  <c:v>998</c:v>
                </c:pt>
                <c:pt idx="10">
                  <c:v>1169</c:v>
                </c:pt>
                <c:pt idx="11">
                  <c:v>1171</c:v>
                </c:pt>
                <c:pt idx="12">
                  <c:v>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4474-9434-F573671B39E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Transplantovaní </c:v>
                </c:pt>
              </c:strCache>
            </c:strRef>
          </c:tx>
          <c:spPr>
            <a:solidFill>
              <a:srgbClr val="11457E"/>
            </a:solidFill>
            <a:ln>
              <a:noFill/>
            </a:ln>
            <a:effectLst/>
          </c:spPr>
          <c:cat>
            <c:numRef>
              <c:f>List1!$A$2:$A$14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0">
                  <c:v>595</c:v>
                </c:pt>
                <c:pt idx="1">
                  <c:v>645</c:v>
                </c:pt>
                <c:pt idx="2">
                  <c:v>566</c:v>
                </c:pt>
                <c:pt idx="3">
                  <c:v>612</c:v>
                </c:pt>
                <c:pt idx="4">
                  <c:v>586</c:v>
                </c:pt>
                <c:pt idx="5">
                  <c:v>581</c:v>
                </c:pt>
                <c:pt idx="6">
                  <c:v>674</c:v>
                </c:pt>
                <c:pt idx="7">
                  <c:v>704</c:v>
                </c:pt>
                <c:pt idx="8">
                  <c:v>846</c:v>
                </c:pt>
                <c:pt idx="9">
                  <c:v>793</c:v>
                </c:pt>
                <c:pt idx="10">
                  <c:v>808</c:v>
                </c:pt>
                <c:pt idx="11">
                  <c:v>842</c:v>
                </c:pt>
                <c:pt idx="12">
                  <c:v>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B-4474-9434-F573671B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480696"/>
        <c:axId val="748481352"/>
      </c:areaChart>
      <c:catAx>
        <c:axId val="74848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145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81352"/>
        <c:crosses val="autoZero"/>
        <c:auto val="1"/>
        <c:lblAlgn val="ctr"/>
        <c:lblOffset val="100"/>
        <c:noMultiLvlLbl val="0"/>
      </c:catAx>
      <c:valAx>
        <c:axId val="74848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145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80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145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145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1T18:18:06.47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6835-375B-4EB5-9DC7-B7B3B6FAC3D3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B0D58-F905-4FC8-B72A-3E9F893D2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Podpořeno dalšími odbornými společnostmi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81833-320F-446E-A471-70B825D3448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3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Mi, </a:t>
            </a:r>
            <a:r>
              <a:rPr lang="cs-CZ" dirty="0" err="1"/>
              <a:t>Tri</a:t>
            </a:r>
            <a:r>
              <a:rPr lang="cs-CZ" dirty="0"/>
              <a:t> nové, do </a:t>
            </a:r>
            <a:r>
              <a:rPr lang="cs-CZ" dirty="0" err="1"/>
              <a:t>Ao</a:t>
            </a:r>
            <a:r>
              <a:rPr lang="cs-CZ" dirty="0"/>
              <a:t>  úroveň </a:t>
            </a:r>
            <a:r>
              <a:rPr lang="cs-CZ" dirty="0" err="1"/>
              <a:t>nznalostí</a:t>
            </a:r>
            <a:r>
              <a:rPr lang="cs-CZ" dirty="0"/>
              <a:t> z C na B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0D58-F905-4FC8-B72A-3E9F893D21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2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Třetí řádek nový, druhý byl dřív </a:t>
            </a:r>
            <a:r>
              <a:rPr lang="cs-CZ" dirty="0" err="1"/>
              <a:t>IIb</a:t>
            </a:r>
            <a:r>
              <a:rPr lang="cs-CZ" dirty="0"/>
              <a:t> C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0D58-F905-4FC8-B72A-3E9F893D21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Nové kategorie </a:t>
            </a:r>
          </a:p>
          <a:p>
            <a:r>
              <a:rPr lang="cs-CZ" dirty="0"/>
              <a:t>SAPT všude bez ohledu </a:t>
            </a:r>
            <a:r>
              <a:rPr lang="cs-CZ" dirty="0" err="1"/>
              <a:t>nna</a:t>
            </a:r>
            <a:r>
              <a:rPr lang="cs-CZ" dirty="0"/>
              <a:t> riziko krvácení – dřív jen podle rizika krvácení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0D58-F905-4FC8-B72A-3E9F893D21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4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žluté - nové 2021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0D58-F905-4FC8-B72A-3E9F893D21D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4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mimo třetího řádku nové</a:t>
            </a:r>
          </a:p>
          <a:p>
            <a:r>
              <a:rPr lang="cs-CZ" dirty="0"/>
              <a:t>Jiná struktura doporučení, minule byla BP a MP a jinak nic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0D58-F905-4FC8-B72A-3E9F893D21D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3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Mimo posledního řádku nové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0D58-F905-4FC8-B72A-3E9F893D21D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2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51368-1875-470C-BF43-2AF9BC225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D0EC4A-9235-4BC2-8CB0-377B54FA1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300EBB-9E05-4FB2-9F65-3390206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28DF0-F665-424B-B6DC-AE59B264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6DCB1-5AA4-4DC8-91AF-BA7DF77B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003C5-6570-45DB-A0CA-F0AF77B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3CB512-6BD3-47E1-9759-B37F594DB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1914A-F05D-4B4A-8B14-1E03CC9E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CEA7A-E6D8-4D6C-B042-A3E20331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31CB23-649B-48DE-9BBD-D9D06CF8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7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CA5A5C-1739-414D-AB00-29658DC55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9DCAE5-112A-4F40-92AB-954F997D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4AC8C4-01DB-490A-8E34-317591C4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63D6A6-CA86-4097-90BC-8BD679C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0C3255-387D-4619-8BA9-ABD8A326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0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1D07E-DC9E-429C-9926-326AE03F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88881-7449-492E-90ED-5F29477B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8BD35-8333-409B-B3CA-61DE510C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F28D8-0CEE-4B1C-BF92-8F8DA72E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506CAB-2AAE-4BC2-9251-91180B7F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4445F-588B-4547-98A1-145D6F50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947608-BA49-4CE4-97B7-7CDA8BCC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FED885-26C3-4A54-A6B1-E455B0FD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426284-AF5A-4EC7-A784-7151551A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C20E4-C26C-49C2-86B3-A56F735B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79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DDD07-176C-4681-9EBE-580FFE2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3D5B0D-FFF1-42C2-BC19-DCC526ADC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19DA3C-1291-4359-B6E8-262537070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CD1C0C-C168-4940-9763-B35D8C3C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D04B27-4B20-4EF0-8BCD-9BB5A8D8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22FC29-6236-4C49-A764-4B85980F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9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2C198-487D-4C8C-ADFE-2AE1DA43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073E1D-54D9-4237-9C68-FD89F304C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3BD95-A405-4A77-AE67-7FE936EAE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72C50D-870E-44A4-BDAA-3550F6030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5C308D-EF42-4F77-9243-27110B5E7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171CE9-E931-4FF9-8CE6-925C3E43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8936B2-8658-4E9D-8C89-9AB2F984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306970-E540-4A12-BF6F-722FC744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91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17C0-1F9E-4300-814E-EA55218B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925FE-AD9F-448C-8A32-DB4E7593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D142B5-08EB-4B4F-9A9B-A37658F3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1BAC06-8667-4424-9FAC-A7C1D20B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4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483FB55-3332-4368-89E1-77E48348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9D5902-DB7D-46E7-822B-0FB76DD2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B3F377-5DF8-4FDD-A304-67C56A38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E89F5-F14C-4BFE-B511-FA35CE72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C62E1-1B9F-42B7-89FD-1C611A3D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9F67B-771E-4F7F-B221-46ACA2223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6B4D79-68C2-4DE4-AC85-9BA5AF87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8D99DA-29D0-491C-9DC4-80256F01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71AE99-BEC0-42BA-AA17-3B74FCC2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5B23B-35BA-4A64-9BE2-9D0B642B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1C8F3C-8899-4804-871E-A7DC4355A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D77996-CB7E-4E2A-8D19-11389734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C491C7-8163-431E-A088-83D10E2D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F6226B-3ECA-4861-8614-485A265B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AF1F3D-0D9D-4DD3-888B-59A998BE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87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1F60C9-BCA5-40FF-8F6D-AB9E9642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273A47-C634-41DC-B748-E232E20A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83FC97-57E8-4654-992B-D1AA723B4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5A2C-D11B-4B72-88F5-FDD53AFEC3D0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411A8E-E08C-4545-9D1E-96B305876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5BAEC6-D5BB-4B62-B438-E7A38A166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1EA2-8A8E-4DA4-A24F-E4E6D7A08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DA0E8F8-E00C-4614-B1EA-F59923AEF74D}"/>
              </a:ext>
            </a:extLst>
          </p:cNvPr>
          <p:cNvSpPr txBox="1"/>
          <p:nvPr/>
        </p:nvSpPr>
        <p:spPr>
          <a:xfrm>
            <a:off x="364033" y="843605"/>
            <a:ext cx="1067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  <a:latin typeface="Montserrat" panose="00000500000000000000" pitchFamily="2" charset="-18"/>
              </a:rPr>
              <a:t>Výběr aortální chlopenní protézy,  antitrombotická léčba</a:t>
            </a:r>
            <a:endParaRPr lang="cs-CZ" sz="24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FCF5AD-C96A-43B1-9304-3E843F9F1AFC}"/>
              </a:ext>
            </a:extLst>
          </p:cNvPr>
          <p:cNvSpPr txBox="1"/>
          <p:nvPr/>
        </p:nvSpPr>
        <p:spPr>
          <a:xfrm>
            <a:off x="364033" y="3967682"/>
            <a:ext cx="180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Němec P.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A2B3CD-0EC4-4AAF-A511-389BB1B87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194" y="5739770"/>
            <a:ext cx="1138144" cy="6134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4886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E92C1-EC96-4E4D-903F-55FD7A3D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Dysfunkce chlopenních protéz</a:t>
            </a:r>
            <a:endParaRPr lang="en-GB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A20D9-98CA-4C88-96F7-D937A068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Strukturální poškození </a:t>
            </a:r>
            <a:r>
              <a:rPr lang="cs-CZ" dirty="0" err="1"/>
              <a:t>bioprotéz</a:t>
            </a:r>
            <a:endParaRPr lang="cs-CZ" dirty="0"/>
          </a:p>
          <a:p>
            <a:r>
              <a:rPr lang="cs-CZ" dirty="0"/>
              <a:t>Trombóza </a:t>
            </a:r>
          </a:p>
          <a:p>
            <a:r>
              <a:rPr lang="en-GB" dirty="0" err="1"/>
              <a:t>Paravalvulární</a:t>
            </a:r>
            <a:r>
              <a:rPr lang="en-GB" dirty="0"/>
              <a:t> leak a </a:t>
            </a:r>
            <a:r>
              <a:rPr lang="en-GB" dirty="0" err="1"/>
              <a:t>hemolýza</a:t>
            </a:r>
            <a:endParaRPr lang="cs-CZ" dirty="0"/>
          </a:p>
          <a:p>
            <a:r>
              <a:rPr lang="en-GB" dirty="0"/>
              <a:t>Patient-prosthesis mismatch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E09080-F755-484B-8E67-86C16784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D5B65-F4FE-4480-953A-193E19A9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Strukturální poškození </a:t>
            </a:r>
            <a:r>
              <a:rPr lang="cs-CZ" b="1" dirty="0" err="1"/>
              <a:t>bioprotéz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59C8BD-137C-4ED3-B8B0-AD6380D5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Standardizace definice </a:t>
            </a:r>
          </a:p>
          <a:p>
            <a:r>
              <a:rPr lang="cs-CZ" dirty="0"/>
              <a:t>Srovnání trvanlivosti TAVI a chirurgicky implantovaných BP musí být prokázána v dlouhodobém sledování</a:t>
            </a:r>
          </a:p>
          <a:p>
            <a:r>
              <a:rPr lang="cs-CZ" dirty="0"/>
              <a:t>Je třeba se vyhnout perkutánním balónkovým intervencím u stenóz levostranných BP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45C32B-A2E2-4B4C-A829-989A1F3E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74DA8B3-DE8B-4F32-90E0-E80B13B7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Strukturální poškození chlopně (SVD)</a:t>
            </a:r>
          </a:p>
        </p:txBody>
      </p:sp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5837AD35-FF73-4E5C-8B55-C47F22294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" y="2588083"/>
            <a:ext cx="5413761" cy="29628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4217B2A-78A5-4D02-AE55-FF03DD91A184}"/>
              </a:ext>
            </a:extLst>
          </p:cNvPr>
          <p:cNvSpPr txBox="1"/>
          <p:nvPr/>
        </p:nvSpPr>
        <p:spPr>
          <a:xfrm>
            <a:off x="2009110" y="1877775"/>
            <a:ext cx="148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Definice </a:t>
            </a:r>
            <a:endParaRPr lang="en-GB" sz="2800" b="1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2156F4C-D658-4BA2-A78E-69087954595F}"/>
              </a:ext>
            </a:extLst>
          </p:cNvPr>
          <p:cNvGrpSpPr/>
          <p:nvPr/>
        </p:nvGrpSpPr>
        <p:grpSpPr>
          <a:xfrm>
            <a:off x="6096000" y="2082517"/>
            <a:ext cx="5872313" cy="4048911"/>
            <a:chOff x="6096000" y="2086810"/>
            <a:chExt cx="5872313" cy="4048911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8891F47C-A8BF-49FF-90A7-83ECA36F6191}"/>
                </a:ext>
              </a:extLst>
            </p:cNvPr>
            <p:cNvSpPr txBox="1"/>
            <p:nvPr/>
          </p:nvSpPr>
          <p:spPr>
            <a:xfrm>
              <a:off x="6096000" y="5550946"/>
              <a:ext cx="5872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P. Lancellotti</a:t>
              </a:r>
              <a:r>
                <a:rPr lang="cs-CZ" sz="1600" i="1" dirty="0"/>
                <a:t>, </a:t>
              </a:r>
              <a:r>
                <a:rPr lang="en-US" sz="1600" i="1" dirty="0"/>
                <a:t>Eur Heart J Cardiovasc Imaging, 17 (2016), pp. 589-59</a:t>
              </a:r>
              <a:r>
                <a:rPr lang="cs-CZ" sz="1600" i="1" dirty="0"/>
                <a:t>0</a:t>
              </a:r>
            </a:p>
            <a:p>
              <a:r>
                <a:rPr lang="en-US" sz="1600" i="1" dirty="0"/>
                <a:t> European Association of Cardiovascular Imaging</a:t>
              </a:r>
              <a:endParaRPr lang="en-GB" sz="1600" i="1" dirty="0"/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D24279B-CF91-4CE1-830D-D22AF85C3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7099" y="2086810"/>
              <a:ext cx="5206701" cy="3464136"/>
            </a:xfrm>
            <a:prstGeom prst="rect">
              <a:avLst/>
            </a:prstGeom>
          </p:spPr>
        </p:pic>
      </p:grp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F825F26-DC91-4D39-A46B-046C85E24FCC}"/>
              </a:ext>
            </a:extLst>
          </p:cNvPr>
          <p:cNvCxnSpPr>
            <a:cxnSpLocks/>
          </p:cNvCxnSpPr>
          <p:nvPr/>
        </p:nvCxnSpPr>
        <p:spPr>
          <a:xfrm>
            <a:off x="508000" y="2829560"/>
            <a:ext cx="924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A957D18-38F6-4186-81D3-567211F8A749}"/>
              </a:ext>
            </a:extLst>
          </p:cNvPr>
          <p:cNvCxnSpPr/>
          <p:nvPr/>
        </p:nvCxnSpPr>
        <p:spPr>
          <a:xfrm>
            <a:off x="1940560" y="3119120"/>
            <a:ext cx="66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D6837A3-D42F-4F27-A5A3-427E08B40B8B}"/>
              </a:ext>
            </a:extLst>
          </p:cNvPr>
          <p:cNvCxnSpPr>
            <a:cxnSpLocks/>
          </p:cNvCxnSpPr>
          <p:nvPr/>
        </p:nvCxnSpPr>
        <p:spPr>
          <a:xfrm>
            <a:off x="3500120" y="3322320"/>
            <a:ext cx="10109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BDDB096-61C8-4238-AA85-CF80B2378673}"/>
              </a:ext>
            </a:extLst>
          </p:cNvPr>
          <p:cNvSpPr/>
          <p:nvPr/>
        </p:nvSpPr>
        <p:spPr>
          <a:xfrm>
            <a:off x="6212840" y="2032000"/>
            <a:ext cx="1026160" cy="3029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4AFF5592-6E1D-4761-BFA0-EAA0C39BDE97}"/>
              </a:ext>
            </a:extLst>
          </p:cNvPr>
          <p:cNvSpPr/>
          <p:nvPr/>
        </p:nvSpPr>
        <p:spPr>
          <a:xfrm>
            <a:off x="6258560" y="3918026"/>
            <a:ext cx="1645920" cy="3029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C27C303-69F9-4022-8305-25EB0330029C}"/>
              </a:ext>
            </a:extLst>
          </p:cNvPr>
          <p:cNvCxnSpPr>
            <a:cxnSpLocks/>
          </p:cNvCxnSpPr>
          <p:nvPr/>
        </p:nvCxnSpPr>
        <p:spPr>
          <a:xfrm>
            <a:off x="7955280" y="4175760"/>
            <a:ext cx="30581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57B8A55E-706F-4EEF-8F5D-438C6C91F31E}"/>
              </a:ext>
            </a:extLst>
          </p:cNvPr>
          <p:cNvCxnSpPr>
            <a:cxnSpLocks/>
          </p:cNvCxnSpPr>
          <p:nvPr/>
        </p:nvCxnSpPr>
        <p:spPr>
          <a:xfrm>
            <a:off x="6482080" y="4399280"/>
            <a:ext cx="9855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798210B-1FB4-4E80-B561-DA9B2E851CFE}"/>
              </a:ext>
            </a:extLst>
          </p:cNvPr>
          <p:cNvGrpSpPr/>
          <p:nvPr/>
        </p:nvGrpSpPr>
        <p:grpSpPr>
          <a:xfrm>
            <a:off x="6664960" y="4998720"/>
            <a:ext cx="4348480" cy="182880"/>
            <a:chOff x="6664960" y="4998720"/>
            <a:chExt cx="4348480" cy="182880"/>
          </a:xfrm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A545ADCC-8D41-4F58-8F30-B739434E0F75}"/>
                </a:ext>
              </a:extLst>
            </p:cNvPr>
            <p:cNvCxnSpPr>
              <a:cxnSpLocks/>
            </p:cNvCxnSpPr>
            <p:nvPr/>
          </p:nvCxnSpPr>
          <p:spPr>
            <a:xfrm>
              <a:off x="7838440" y="4998720"/>
              <a:ext cx="3175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008B7E70-E821-4C4D-83A7-CD26B0B28025}"/>
                </a:ext>
              </a:extLst>
            </p:cNvPr>
            <p:cNvCxnSpPr>
              <a:cxnSpLocks/>
            </p:cNvCxnSpPr>
            <p:nvPr/>
          </p:nvCxnSpPr>
          <p:spPr>
            <a:xfrm>
              <a:off x="6664960" y="5181600"/>
              <a:ext cx="2057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F546E93-64DA-4246-8A4D-991051A52234}"/>
              </a:ext>
            </a:extLst>
          </p:cNvPr>
          <p:cNvCxnSpPr/>
          <p:nvPr/>
        </p:nvCxnSpPr>
        <p:spPr>
          <a:xfrm>
            <a:off x="3689004" y="3119120"/>
            <a:ext cx="66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4E384B5D-1A89-436A-A757-C5FAB3E78BC7}"/>
              </a:ext>
            </a:extLst>
          </p:cNvPr>
          <p:cNvCxnSpPr/>
          <p:nvPr/>
        </p:nvCxnSpPr>
        <p:spPr>
          <a:xfrm>
            <a:off x="1940560" y="3604029"/>
            <a:ext cx="660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E595AA9-BCA4-4FB7-A6C3-634A49A6EE71}"/>
              </a:ext>
            </a:extLst>
          </p:cNvPr>
          <p:cNvCxnSpPr>
            <a:cxnSpLocks/>
          </p:cNvCxnSpPr>
          <p:nvPr/>
        </p:nvCxnSpPr>
        <p:spPr>
          <a:xfrm>
            <a:off x="3494388" y="3583709"/>
            <a:ext cx="2141641" cy="203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33C5244-14D6-42B2-9EE5-CF7780CB9505}"/>
              </a:ext>
            </a:extLst>
          </p:cNvPr>
          <p:cNvCxnSpPr>
            <a:cxnSpLocks/>
          </p:cNvCxnSpPr>
          <p:nvPr/>
        </p:nvCxnSpPr>
        <p:spPr>
          <a:xfrm>
            <a:off x="1940560" y="4285447"/>
            <a:ext cx="32465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52197A6-ACCA-4B0F-A5D6-309C6C786808}"/>
              </a:ext>
            </a:extLst>
          </p:cNvPr>
          <p:cNvCxnSpPr>
            <a:cxnSpLocks/>
          </p:cNvCxnSpPr>
          <p:nvPr/>
        </p:nvCxnSpPr>
        <p:spPr>
          <a:xfrm>
            <a:off x="772160" y="4518430"/>
            <a:ext cx="19710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3E41EE6-6BEE-4AAB-97DF-5DB206D82914}"/>
              </a:ext>
            </a:extLst>
          </p:cNvPr>
          <p:cNvCxnSpPr>
            <a:cxnSpLocks/>
          </p:cNvCxnSpPr>
          <p:nvPr/>
        </p:nvCxnSpPr>
        <p:spPr>
          <a:xfrm flipV="1">
            <a:off x="508000" y="4998720"/>
            <a:ext cx="4463011" cy="129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4998659B-75C8-410D-B5FE-F150775EE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3A781-EB96-45FC-ADAB-A8C9ED14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Selhání bioprotézy 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2F3DE1A-775F-4EBE-A6BF-5D693B2BD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66455"/>
              </p:ext>
            </p:extLst>
          </p:nvPr>
        </p:nvGraphicFramePr>
        <p:xfrm>
          <a:off x="838200" y="1546167"/>
          <a:ext cx="8134985" cy="3890357"/>
        </p:xfrm>
        <a:graphic>
          <a:graphicData uri="http://schemas.openxmlformats.org/drawingml/2006/table">
            <a:tbl>
              <a:tblPr firstRow="1" firstCol="1" bandRow="1"/>
              <a:tblGrid>
                <a:gridCol w="6620560">
                  <a:extLst>
                    <a:ext uri="{9D8B030D-6E8A-4147-A177-3AD203B41FA5}">
                      <a16:colId xmlns:a16="http://schemas.microsoft.com/office/drawing/2014/main" val="3232553970"/>
                    </a:ext>
                  </a:extLst>
                </a:gridCol>
                <a:gridCol w="663403">
                  <a:extLst>
                    <a:ext uri="{9D8B030D-6E8A-4147-A177-3AD203B41FA5}">
                      <a16:colId xmlns:a16="http://schemas.microsoft.com/office/drawing/2014/main" val="497401178"/>
                    </a:ext>
                  </a:extLst>
                </a:gridCol>
                <a:gridCol w="851022">
                  <a:extLst>
                    <a:ext uri="{9D8B030D-6E8A-4147-A177-3AD203B41FA5}">
                      <a16:colId xmlns:a16="http://schemas.microsoft.com/office/drawing/2014/main" val="2323970297"/>
                    </a:ext>
                  </a:extLst>
                </a:gridCol>
              </a:tblGrid>
              <a:tr h="68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Reoperace je doporučena u symptomatických pacientů s významným zvýšením gradientu (po vyloučení trombózy) nebo těžkou regurgitací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4573"/>
                  </a:ext>
                </a:extLst>
              </a:tr>
              <a:tr h="132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Transfemorální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-in-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implantace do aortální pozice by měla být zvážena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týmem v závislosti na anatomických podmínkách, funkci protézy a u pacientů s vysokým rizikem operace nebo neoperabilních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8719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Transkatétrová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-in-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valve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implantace do mitrální nebo trikuspidální pozice by mohla být zvážena u vybraných pacientů s vysokým rizikem pro chirurgickou intervenci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96356"/>
                  </a:ext>
                </a:extLst>
              </a:tr>
              <a:tr h="877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asymptomatických pacientů s významnou dysfunkcí protézy při nízkém riziku by měla být zvážena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reoperace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54842"/>
                  </a:ext>
                </a:extLst>
              </a:tr>
            </a:tbl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683CD43-935F-4A9E-9192-D1825A9E1F63}"/>
              </a:ext>
            </a:extLst>
          </p:cNvPr>
          <p:cNvCxnSpPr>
            <a:cxnSpLocks/>
          </p:cNvCxnSpPr>
          <p:nvPr/>
        </p:nvCxnSpPr>
        <p:spPr>
          <a:xfrm>
            <a:off x="838200" y="1831573"/>
            <a:ext cx="5257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DD9CCBF-8A60-49AB-9A27-DCF56EC0BAC7}"/>
              </a:ext>
            </a:extLst>
          </p:cNvPr>
          <p:cNvCxnSpPr>
            <a:cxnSpLocks/>
          </p:cNvCxnSpPr>
          <p:nvPr/>
        </p:nvCxnSpPr>
        <p:spPr>
          <a:xfrm>
            <a:off x="838200" y="2479966"/>
            <a:ext cx="64603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218648B-E2DA-4141-8F79-49AB615A4DB0}"/>
              </a:ext>
            </a:extLst>
          </p:cNvPr>
          <p:cNvCxnSpPr>
            <a:cxnSpLocks/>
          </p:cNvCxnSpPr>
          <p:nvPr/>
        </p:nvCxnSpPr>
        <p:spPr>
          <a:xfrm>
            <a:off x="838200" y="2779223"/>
            <a:ext cx="12233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D3471F-0B36-457E-AB64-32B94F3251B0}"/>
              </a:ext>
            </a:extLst>
          </p:cNvPr>
          <p:cNvCxnSpPr>
            <a:cxnSpLocks/>
          </p:cNvCxnSpPr>
          <p:nvPr/>
        </p:nvCxnSpPr>
        <p:spPr>
          <a:xfrm>
            <a:off x="838200" y="3843253"/>
            <a:ext cx="54129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22B68F5-4972-4284-B259-CF4A3E24A9C6}"/>
              </a:ext>
            </a:extLst>
          </p:cNvPr>
          <p:cNvCxnSpPr>
            <a:cxnSpLocks/>
          </p:cNvCxnSpPr>
          <p:nvPr/>
        </p:nvCxnSpPr>
        <p:spPr>
          <a:xfrm>
            <a:off x="838200" y="4175761"/>
            <a:ext cx="3916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E390CCA-9410-456A-8F11-795151A521CE}"/>
              </a:ext>
            </a:extLst>
          </p:cNvPr>
          <p:cNvCxnSpPr>
            <a:cxnSpLocks/>
          </p:cNvCxnSpPr>
          <p:nvPr/>
        </p:nvCxnSpPr>
        <p:spPr>
          <a:xfrm>
            <a:off x="3416121" y="3073291"/>
            <a:ext cx="24952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64EB6810-F31B-411F-BFF4-604750E7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6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A235C-36C1-4EB8-A0B4-19B27020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Trombóza chlopně 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4014769-6E47-45E8-885B-0FC82170B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6311"/>
              </p:ext>
            </p:extLst>
          </p:nvPr>
        </p:nvGraphicFramePr>
        <p:xfrm>
          <a:off x="1097280" y="1496291"/>
          <a:ext cx="9144001" cy="4074161"/>
        </p:xfrm>
        <a:graphic>
          <a:graphicData uri="http://schemas.openxmlformats.org/drawingml/2006/table">
            <a:tbl>
              <a:tblPr firstRow="1" firstCol="1" bandRow="1"/>
              <a:tblGrid>
                <a:gridCol w="7441734">
                  <a:extLst>
                    <a:ext uri="{9D8B030D-6E8A-4147-A177-3AD203B41FA5}">
                      <a16:colId xmlns:a16="http://schemas.microsoft.com/office/drawing/2014/main" val="3626481617"/>
                    </a:ext>
                  </a:extLst>
                </a:gridCol>
                <a:gridCol w="745688">
                  <a:extLst>
                    <a:ext uri="{9D8B030D-6E8A-4147-A177-3AD203B41FA5}">
                      <a16:colId xmlns:a16="http://schemas.microsoft.com/office/drawing/2014/main" val="1545104444"/>
                    </a:ext>
                  </a:extLst>
                </a:gridCol>
                <a:gridCol w="956579">
                  <a:extLst>
                    <a:ext uri="{9D8B030D-6E8A-4147-A177-3AD203B41FA5}">
                      <a16:colId xmlns:a16="http://schemas.microsoft.com/office/drawing/2014/main" val="2777093394"/>
                    </a:ext>
                  </a:extLst>
                </a:gridCol>
              </a:tblGrid>
              <a:tr h="4322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Trombóza mechanické chlopně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91908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trombózu se stenózou je doporučena urgentní náhrada chlopně u kriticky nemocných pacientů bez vážných komorbidit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79983"/>
                  </a:ext>
                </a:extLst>
              </a:tr>
              <a:tr h="710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Pokud operace není dostupná nebo je velmi riziková nebo v případě trombózy pravostranných protéz by měla být zvážena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fibrinolýza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10010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Operace by měla být zvážena u velkých trombů (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&gt;10 mm) bez stenózy s embolizací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42570"/>
                  </a:ext>
                </a:extLst>
              </a:tr>
              <a:tr h="31918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Trombóza biologická chlopně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4679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 trombóze je doporučena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antikoagulace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 VKA a/nebo UHF před úvahou o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reintervenci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5306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se ztluštěním a omezením pohybu lístků vedoucímu ke zvýšenému gradientu by měla být zvážena antikoagulace nejméně do úpravy stavu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04112"/>
                  </a:ext>
                </a:extLst>
              </a:tr>
            </a:tbl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F6D0644-2560-41D4-A981-BF79A325474D}"/>
              </a:ext>
            </a:extLst>
          </p:cNvPr>
          <p:cNvCxnSpPr>
            <a:cxnSpLocks/>
          </p:cNvCxnSpPr>
          <p:nvPr/>
        </p:nvCxnSpPr>
        <p:spPr>
          <a:xfrm>
            <a:off x="5070764" y="2230583"/>
            <a:ext cx="2279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80C69AE-A2C4-41C4-BF6E-0DBA099390F9}"/>
              </a:ext>
            </a:extLst>
          </p:cNvPr>
          <p:cNvCxnSpPr>
            <a:cxnSpLocks/>
          </p:cNvCxnSpPr>
          <p:nvPr/>
        </p:nvCxnSpPr>
        <p:spPr>
          <a:xfrm>
            <a:off x="3133817" y="2513216"/>
            <a:ext cx="22362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2CF7553-1829-41AB-BC36-0296F9CC7D81}"/>
              </a:ext>
            </a:extLst>
          </p:cNvPr>
          <p:cNvCxnSpPr>
            <a:cxnSpLocks/>
          </p:cNvCxnSpPr>
          <p:nvPr/>
        </p:nvCxnSpPr>
        <p:spPr>
          <a:xfrm>
            <a:off x="1213658" y="2878976"/>
            <a:ext cx="4882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F6503CB-DBEF-47FB-B873-1FBEB3080235}"/>
              </a:ext>
            </a:extLst>
          </p:cNvPr>
          <p:cNvCxnSpPr>
            <a:cxnSpLocks/>
          </p:cNvCxnSpPr>
          <p:nvPr/>
        </p:nvCxnSpPr>
        <p:spPr>
          <a:xfrm>
            <a:off x="4123113" y="3627121"/>
            <a:ext cx="22776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BFB15BD-270B-426A-A222-FFC33B70829B}"/>
              </a:ext>
            </a:extLst>
          </p:cNvPr>
          <p:cNvCxnSpPr>
            <a:cxnSpLocks/>
          </p:cNvCxnSpPr>
          <p:nvPr/>
        </p:nvCxnSpPr>
        <p:spPr>
          <a:xfrm>
            <a:off x="3857105" y="4541521"/>
            <a:ext cx="302583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695CDA4-8671-4ED5-BE67-EE5469E0837B}"/>
              </a:ext>
            </a:extLst>
          </p:cNvPr>
          <p:cNvCxnSpPr>
            <a:cxnSpLocks/>
          </p:cNvCxnSpPr>
          <p:nvPr/>
        </p:nvCxnSpPr>
        <p:spPr>
          <a:xfrm>
            <a:off x="2277687" y="5189914"/>
            <a:ext cx="36742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D136094-EBB8-4D8E-8478-656EDDDBBF93}"/>
              </a:ext>
            </a:extLst>
          </p:cNvPr>
          <p:cNvCxnSpPr>
            <a:cxnSpLocks/>
          </p:cNvCxnSpPr>
          <p:nvPr/>
        </p:nvCxnSpPr>
        <p:spPr>
          <a:xfrm>
            <a:off x="4123113" y="5469347"/>
            <a:ext cx="35578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8AE1555D-464E-4783-AA91-FEF5553B2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D74F954-5ACD-454C-8CD0-65406CF30F81}"/>
              </a:ext>
            </a:extLst>
          </p:cNvPr>
          <p:cNvCxnSpPr>
            <a:cxnSpLocks/>
          </p:cNvCxnSpPr>
          <p:nvPr/>
        </p:nvCxnSpPr>
        <p:spPr>
          <a:xfrm>
            <a:off x="2402324" y="2230583"/>
            <a:ext cx="11664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4057BDD-F94F-47E2-AD4A-AD7FA734CB0B}"/>
              </a:ext>
            </a:extLst>
          </p:cNvPr>
          <p:cNvCxnSpPr>
            <a:cxnSpLocks/>
          </p:cNvCxnSpPr>
          <p:nvPr/>
        </p:nvCxnSpPr>
        <p:spPr>
          <a:xfrm>
            <a:off x="5189913" y="3140329"/>
            <a:ext cx="9060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2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72BEF-13A7-4BE0-90D9-7327999F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Hemolýza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paravalvární leak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91FAA42-52A6-49F5-B295-936B57D72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29220"/>
              </p:ext>
            </p:extLst>
          </p:nvPr>
        </p:nvGraphicFramePr>
        <p:xfrm>
          <a:off x="838200" y="1862053"/>
          <a:ext cx="8222673" cy="2876202"/>
        </p:xfrm>
        <a:graphic>
          <a:graphicData uri="http://schemas.openxmlformats.org/drawingml/2006/table">
            <a:tbl>
              <a:tblPr firstRow="1" firstCol="1" bandRow="1"/>
              <a:tblGrid>
                <a:gridCol w="6691924">
                  <a:extLst>
                    <a:ext uri="{9D8B030D-6E8A-4147-A177-3AD203B41FA5}">
                      <a16:colId xmlns:a16="http://schemas.microsoft.com/office/drawing/2014/main" val="3193288192"/>
                    </a:ext>
                  </a:extLst>
                </a:gridCol>
                <a:gridCol w="670554">
                  <a:extLst>
                    <a:ext uri="{9D8B030D-6E8A-4147-A177-3AD203B41FA5}">
                      <a16:colId xmlns:a16="http://schemas.microsoft.com/office/drawing/2014/main" val="472010766"/>
                    </a:ext>
                  </a:extLst>
                </a:gridCol>
                <a:gridCol w="860195">
                  <a:extLst>
                    <a:ext uri="{9D8B030D-6E8A-4147-A177-3AD203B41FA5}">
                      <a16:colId xmlns:a16="http://schemas.microsoft.com/office/drawing/2014/main" val="2400838377"/>
                    </a:ext>
                  </a:extLst>
                </a:gridCol>
              </a:tblGrid>
              <a:tr h="98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Reoperace je doporučena, pokud je paravalvární leak způsoben endokarditidou nebo způsobuje hemolýzu vyžadující opakované transfuze nebo vede s příznakům srdečního selhání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62145"/>
                  </a:ext>
                </a:extLst>
              </a:tr>
              <a:tr h="895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vysokým rizikem operace by měl být zvážen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transkatétrový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uzávěr pro vhodné paravalvární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leaky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 klinicky významnou regurgitací a/nebo hemolýzou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30713"/>
                  </a:ext>
                </a:extLst>
              </a:tr>
              <a:tr h="997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Rozhodnutí mezi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transkatétrovým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chirurgickým uzávěrem klinicky významného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paravalvárního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leaku bylo měly být zváženo na základě pacientova stavu, morfologie leaku a lokálních zkušeností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77020"/>
                  </a:ext>
                </a:extLst>
              </a:tr>
            </a:tbl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211BC8D-9132-4FB6-9F64-81BD5ADC80E2}"/>
              </a:ext>
            </a:extLst>
          </p:cNvPr>
          <p:cNvCxnSpPr>
            <a:cxnSpLocks/>
          </p:cNvCxnSpPr>
          <p:nvPr/>
        </p:nvCxnSpPr>
        <p:spPr>
          <a:xfrm>
            <a:off x="838200" y="2430089"/>
            <a:ext cx="4882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EDD51DE-1FBE-4A2F-854A-996787DC67B8}"/>
              </a:ext>
            </a:extLst>
          </p:cNvPr>
          <p:cNvCxnSpPr>
            <a:cxnSpLocks/>
          </p:cNvCxnSpPr>
          <p:nvPr/>
        </p:nvCxnSpPr>
        <p:spPr>
          <a:xfrm>
            <a:off x="838200" y="2164082"/>
            <a:ext cx="23705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365E17F-E2A2-496F-B75D-2BAEB0129213}"/>
              </a:ext>
            </a:extLst>
          </p:cNvPr>
          <p:cNvCxnSpPr>
            <a:cxnSpLocks/>
          </p:cNvCxnSpPr>
          <p:nvPr/>
        </p:nvCxnSpPr>
        <p:spPr>
          <a:xfrm>
            <a:off x="1895302" y="3128358"/>
            <a:ext cx="25769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92D0280-3632-4C30-AFD7-35D08C0A0EFC}"/>
              </a:ext>
            </a:extLst>
          </p:cNvPr>
          <p:cNvCxnSpPr>
            <a:cxnSpLocks/>
          </p:cNvCxnSpPr>
          <p:nvPr/>
        </p:nvCxnSpPr>
        <p:spPr>
          <a:xfrm>
            <a:off x="838200" y="3429000"/>
            <a:ext cx="21543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5CE1540-3D61-44AD-9974-6134134893BD}"/>
              </a:ext>
            </a:extLst>
          </p:cNvPr>
          <p:cNvCxnSpPr>
            <a:cxnSpLocks/>
          </p:cNvCxnSpPr>
          <p:nvPr/>
        </p:nvCxnSpPr>
        <p:spPr>
          <a:xfrm>
            <a:off x="838200" y="4009507"/>
            <a:ext cx="5545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5574168-652D-41A1-9CB1-C7953DE5976D}"/>
              </a:ext>
            </a:extLst>
          </p:cNvPr>
          <p:cNvCxnSpPr>
            <a:cxnSpLocks/>
          </p:cNvCxnSpPr>
          <p:nvPr/>
        </p:nvCxnSpPr>
        <p:spPr>
          <a:xfrm>
            <a:off x="838200" y="4591398"/>
            <a:ext cx="5257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D300FBE5-E779-4E3C-93E0-B380381D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96ECB-9BA9-4661-BA6F-C812794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Patient-prosthesis mismatch </a:t>
            </a:r>
            <a:r>
              <a:rPr lang="cs-CZ" b="1" dirty="0"/>
              <a:t>(PPM)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0110A-6DFC-4B91-B7FB-1DF48A6D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Snižuje dlouhodobé přežití </a:t>
            </a:r>
          </a:p>
          <a:p>
            <a:r>
              <a:rPr lang="cs-CZ" dirty="0"/>
              <a:t>Koreluje s SVD a </a:t>
            </a:r>
            <a:r>
              <a:rPr lang="cs-CZ" dirty="0" err="1"/>
              <a:t>rehospitalizacemi</a:t>
            </a:r>
            <a:r>
              <a:rPr lang="cs-CZ" dirty="0"/>
              <a:t> pro SS a </a:t>
            </a:r>
            <a:r>
              <a:rPr lang="cs-CZ" dirty="0" err="1"/>
              <a:t>reoperacemi</a:t>
            </a:r>
            <a:endParaRPr lang="cs-CZ" dirty="0"/>
          </a:p>
          <a:p>
            <a:r>
              <a:rPr lang="cs-CZ" dirty="0"/>
              <a:t>Nutnost prevence jako u SAVR tak i TAVI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1E20BC-39AA-48EE-9208-A9A9CF80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3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BB36B-448E-4834-B132-B12CDB6F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780"/>
            <a:ext cx="10515600" cy="1325563"/>
          </a:xfrm>
        </p:spPr>
        <p:txBody>
          <a:bodyPr/>
          <a:lstStyle/>
          <a:p>
            <a:r>
              <a:rPr lang="cs-CZ" b="1" dirty="0"/>
              <a:t>Antitrombotická léčba po </a:t>
            </a:r>
            <a:r>
              <a:rPr lang="cs-CZ" b="1" dirty="0" err="1"/>
              <a:t>chir</a:t>
            </a:r>
            <a:r>
              <a:rPr lang="cs-CZ" b="1" dirty="0"/>
              <a:t>. náhradě 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0AD08DB-E23B-4202-B3EC-482B20AC3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505094"/>
              </p:ext>
            </p:extLst>
          </p:nvPr>
        </p:nvGraphicFramePr>
        <p:xfrm>
          <a:off x="1230284" y="1263535"/>
          <a:ext cx="7742901" cy="4971006"/>
        </p:xfrm>
        <a:graphic>
          <a:graphicData uri="http://schemas.openxmlformats.org/drawingml/2006/table">
            <a:tbl>
              <a:tblPr firstRow="1" firstCol="1" bandRow="1"/>
              <a:tblGrid>
                <a:gridCol w="6158777">
                  <a:extLst>
                    <a:ext uri="{9D8B030D-6E8A-4147-A177-3AD203B41FA5}">
                      <a16:colId xmlns:a16="http://schemas.microsoft.com/office/drawing/2014/main" val="2607839867"/>
                    </a:ext>
                  </a:extLst>
                </a:gridCol>
                <a:gridCol w="759593">
                  <a:extLst>
                    <a:ext uri="{9D8B030D-6E8A-4147-A177-3AD203B41FA5}">
                      <a16:colId xmlns:a16="http://schemas.microsoft.com/office/drawing/2014/main" val="2249980395"/>
                    </a:ext>
                  </a:extLst>
                </a:gridCol>
                <a:gridCol w="824531">
                  <a:extLst>
                    <a:ext uri="{9D8B030D-6E8A-4147-A177-3AD203B41FA5}">
                      <a16:colId xmlns:a16="http://schemas.microsoft.com/office/drawing/2014/main" val="2525222958"/>
                    </a:ext>
                  </a:extLst>
                </a:gridCol>
              </a:tblGrid>
              <a:tr h="27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po implantaci MP je doporučována celoživotní OA s VKA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93208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VKA je doporučováno samo-monitorování INR za předpokladu odpovídající tréninku a kontroly kvality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44264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po implantaci BP, kteří mají další indikaci k antikoagulaci je doporučována 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9315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BP a AF by mělo být zváženo upřednostnění  NOAC před VKA po 3 měsíce po operaci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60279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pacientů, kteří nemají indikaci k OA by měla být zvážena nízká dávka ASA (75-100 mg/den) nebo OA s VKA během prvních 3 měsíců po operaci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10210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pacientů, kteří nemají indikaci k OA by měla být zvážena OA s VKA během prvních 3 měsíců po implantaci BHV do mitrální nebo trikuspidální pozice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84578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vybraných pacientů s MP v případě současné aterosklerózy a nízkém riziku krvácení by mohlo být zváženo přidání nízké dávky ASA (75-100mg) k VKA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15122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Přidání nízké dávky ASA (75-100mg) k VKA by mělo být zváženo po tromboembolické příhodě přes adekvátní hladinu INR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79336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AF po implantaci BP do  mitrální pozice by mohlo být zváženo upřednostnění  NOAC před VKA během prvních 3 měsíců po operaci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14423"/>
                  </a:ext>
                </a:extLst>
              </a:tr>
              <a:tr h="27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NOAC nejsou doporučeny u pacientů s 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37236"/>
                  </a:ext>
                </a:extLst>
              </a:tr>
            </a:tbl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A86AD8E-2463-4093-82DE-FBF85F43389A}"/>
              </a:ext>
            </a:extLst>
          </p:cNvPr>
          <p:cNvCxnSpPr>
            <a:cxnSpLocks/>
          </p:cNvCxnSpPr>
          <p:nvPr/>
        </p:nvCxnSpPr>
        <p:spPr>
          <a:xfrm>
            <a:off x="1230284" y="1465812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78B31AF-9543-461B-B611-99EDCCB51B73}"/>
              </a:ext>
            </a:extLst>
          </p:cNvPr>
          <p:cNvCxnSpPr>
            <a:cxnSpLocks/>
          </p:cNvCxnSpPr>
          <p:nvPr/>
        </p:nvCxnSpPr>
        <p:spPr>
          <a:xfrm>
            <a:off x="1230284" y="6187356"/>
            <a:ext cx="32087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9F3C8D4-F659-4131-81D4-683DAFCC1F53}"/>
              </a:ext>
            </a:extLst>
          </p:cNvPr>
          <p:cNvCxnSpPr>
            <a:cxnSpLocks/>
          </p:cNvCxnSpPr>
          <p:nvPr/>
        </p:nvCxnSpPr>
        <p:spPr>
          <a:xfrm>
            <a:off x="2726574" y="1726711"/>
            <a:ext cx="399011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6582D01-1925-41A7-9A49-A84FDA85912D}"/>
              </a:ext>
            </a:extLst>
          </p:cNvPr>
          <p:cNvCxnSpPr>
            <a:cxnSpLocks/>
          </p:cNvCxnSpPr>
          <p:nvPr/>
        </p:nvCxnSpPr>
        <p:spPr>
          <a:xfrm>
            <a:off x="2078181" y="2878976"/>
            <a:ext cx="46385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7F4BA38-3CA1-41DD-8F69-D8BA96E0FB50}"/>
              </a:ext>
            </a:extLst>
          </p:cNvPr>
          <p:cNvCxnSpPr>
            <a:cxnSpLocks/>
          </p:cNvCxnSpPr>
          <p:nvPr/>
        </p:nvCxnSpPr>
        <p:spPr>
          <a:xfrm>
            <a:off x="2294312" y="3429000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281B584-A029-444B-B011-CD938A8EB957}"/>
              </a:ext>
            </a:extLst>
          </p:cNvPr>
          <p:cNvCxnSpPr>
            <a:cxnSpLocks/>
          </p:cNvCxnSpPr>
          <p:nvPr/>
        </p:nvCxnSpPr>
        <p:spPr>
          <a:xfrm>
            <a:off x="1230284" y="3643747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B29949-FBB1-445A-BDDB-B339A16BE831}"/>
              </a:ext>
            </a:extLst>
          </p:cNvPr>
          <p:cNvCxnSpPr>
            <a:cxnSpLocks/>
          </p:cNvCxnSpPr>
          <p:nvPr/>
        </p:nvCxnSpPr>
        <p:spPr>
          <a:xfrm>
            <a:off x="1662546" y="4209012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1422E48-E56E-4C7F-BF44-4B6F43355D7C}"/>
              </a:ext>
            </a:extLst>
          </p:cNvPr>
          <p:cNvCxnSpPr>
            <a:cxnSpLocks/>
          </p:cNvCxnSpPr>
          <p:nvPr/>
        </p:nvCxnSpPr>
        <p:spPr>
          <a:xfrm>
            <a:off x="5414357" y="3951883"/>
            <a:ext cx="8700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2B75C01-2C7E-408F-A261-9EA7AC165FD5}"/>
              </a:ext>
            </a:extLst>
          </p:cNvPr>
          <p:cNvCxnSpPr>
            <a:cxnSpLocks/>
          </p:cNvCxnSpPr>
          <p:nvPr/>
        </p:nvCxnSpPr>
        <p:spPr>
          <a:xfrm>
            <a:off x="3092335" y="4541521"/>
            <a:ext cx="25270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8724E86-D493-40FE-8310-A61515B2013F}"/>
              </a:ext>
            </a:extLst>
          </p:cNvPr>
          <p:cNvCxnSpPr>
            <a:cxnSpLocks/>
          </p:cNvCxnSpPr>
          <p:nvPr/>
        </p:nvCxnSpPr>
        <p:spPr>
          <a:xfrm>
            <a:off x="4189615" y="4774277"/>
            <a:ext cx="25270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247A216-216C-4750-8F1A-0FFE2C073A96}"/>
              </a:ext>
            </a:extLst>
          </p:cNvPr>
          <p:cNvCxnSpPr>
            <a:cxnSpLocks/>
          </p:cNvCxnSpPr>
          <p:nvPr/>
        </p:nvCxnSpPr>
        <p:spPr>
          <a:xfrm>
            <a:off x="1911927" y="5090162"/>
            <a:ext cx="10373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978A89F-82B8-4145-9BC7-342F45DB537B}"/>
              </a:ext>
            </a:extLst>
          </p:cNvPr>
          <p:cNvCxnSpPr>
            <a:cxnSpLocks/>
          </p:cNvCxnSpPr>
          <p:nvPr/>
        </p:nvCxnSpPr>
        <p:spPr>
          <a:xfrm>
            <a:off x="1230284" y="5339543"/>
            <a:ext cx="39236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15686C00-119D-4595-954E-7127A9B0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D612E-43B1-4924-A370-47BFF12D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Antitrombotická terapie 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2FDDED6-8BAE-4460-B23D-E676B9E84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893041"/>
              </p:ext>
            </p:extLst>
          </p:nvPr>
        </p:nvGraphicFramePr>
        <p:xfrm>
          <a:off x="838200" y="1679172"/>
          <a:ext cx="9619210" cy="4464596"/>
        </p:xfrm>
        <a:graphic>
          <a:graphicData uri="http://schemas.openxmlformats.org/drawingml/2006/table">
            <a:tbl>
              <a:tblPr firstRow="1" firstCol="1" bandRow="1"/>
              <a:tblGrid>
                <a:gridCol w="7651211">
                  <a:extLst>
                    <a:ext uri="{9D8B030D-6E8A-4147-A177-3AD203B41FA5}">
                      <a16:colId xmlns:a16="http://schemas.microsoft.com/office/drawing/2014/main" val="3550934611"/>
                    </a:ext>
                  </a:extLst>
                </a:gridCol>
                <a:gridCol w="943663">
                  <a:extLst>
                    <a:ext uri="{9D8B030D-6E8A-4147-A177-3AD203B41FA5}">
                      <a16:colId xmlns:a16="http://schemas.microsoft.com/office/drawing/2014/main" val="3597677158"/>
                    </a:ext>
                  </a:extLst>
                </a:gridCol>
                <a:gridCol w="1024336">
                  <a:extLst>
                    <a:ext uri="{9D8B030D-6E8A-4147-A177-3AD203B41FA5}">
                      <a16:colId xmlns:a16="http://schemas.microsoft.com/office/drawing/2014/main" val="765851437"/>
                    </a:ext>
                  </a:extLst>
                </a:gridCol>
              </a:tblGrid>
              <a:tr h="53295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Záchovná operace na chlopních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044434"/>
                  </a:ext>
                </a:extLst>
              </a:tr>
              <a:tr h="71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 s VKA by měly být zváženy během prvních 3 měsíců po plastice mitrální nebo trikuspidální chlopně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96388"/>
                  </a:ext>
                </a:extLst>
              </a:tr>
              <a:tr h="71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SAPT s nízkou dávkou ASA (75-100 mg) byl měla být zvážena po dobu prvních 3 měsíců po záchovné operaci na aortální chlopni pokud není indikace k OAC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35847"/>
                  </a:ext>
                </a:extLst>
              </a:tr>
              <a:tr h="3477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TAVI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82074"/>
                  </a:ext>
                </a:extLst>
              </a:tr>
              <a:tr h="71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Celoživotní OA je doporučeno u pacientů po TAVI pokud mají další indikace k 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77979"/>
                  </a:ext>
                </a:extLst>
              </a:tr>
              <a:tr h="71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Celoživotní SAPT je doporučena u pacientů po TAVI pokud nemají indikaci k OA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03690"/>
                  </a:ext>
                </a:extLst>
              </a:tr>
              <a:tr h="711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Rutinní OA není doporučena u pacientů po TAVI kterých není jiná indikace k OA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66957"/>
                  </a:ext>
                </a:extLst>
              </a:tr>
            </a:tbl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3BB1159-A4C3-468E-82A7-029D580FF7F2}"/>
              </a:ext>
            </a:extLst>
          </p:cNvPr>
          <p:cNvCxnSpPr>
            <a:cxnSpLocks/>
          </p:cNvCxnSpPr>
          <p:nvPr/>
        </p:nvCxnSpPr>
        <p:spPr>
          <a:xfrm>
            <a:off x="900145" y="2498698"/>
            <a:ext cx="74281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3ACB7D3-0ECA-4D52-B0AC-73D94E2DDF4C}"/>
              </a:ext>
            </a:extLst>
          </p:cNvPr>
          <p:cNvCxnSpPr>
            <a:cxnSpLocks/>
          </p:cNvCxnSpPr>
          <p:nvPr/>
        </p:nvCxnSpPr>
        <p:spPr>
          <a:xfrm>
            <a:off x="838200" y="2845725"/>
            <a:ext cx="25533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890CBDB-11C0-445A-AE07-A83329456560}"/>
              </a:ext>
            </a:extLst>
          </p:cNvPr>
          <p:cNvCxnSpPr>
            <a:cxnSpLocks/>
          </p:cNvCxnSpPr>
          <p:nvPr/>
        </p:nvCxnSpPr>
        <p:spPr>
          <a:xfrm>
            <a:off x="803856" y="3216793"/>
            <a:ext cx="36506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F336BD0-4E9F-474B-890D-7DB092483E62}"/>
              </a:ext>
            </a:extLst>
          </p:cNvPr>
          <p:cNvCxnSpPr>
            <a:cxnSpLocks/>
          </p:cNvCxnSpPr>
          <p:nvPr/>
        </p:nvCxnSpPr>
        <p:spPr>
          <a:xfrm>
            <a:off x="1977883" y="3503172"/>
            <a:ext cx="32918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4F68A93-19EF-4173-B86A-8B7F706F8642}"/>
              </a:ext>
            </a:extLst>
          </p:cNvPr>
          <p:cNvCxnSpPr>
            <a:cxnSpLocks/>
          </p:cNvCxnSpPr>
          <p:nvPr/>
        </p:nvCxnSpPr>
        <p:spPr>
          <a:xfrm flipV="1">
            <a:off x="983087" y="5009882"/>
            <a:ext cx="7113431" cy="313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05393E9E-9132-423C-9432-D6C4ADD0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5D3CA-8A3A-4A9A-9DB5-87370708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Antitrombotická léčba</a:t>
            </a:r>
            <a:endParaRPr lang="en-GB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01C887-F42C-458C-8CD5-E650689B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Krvácení se exponenciálně zvyšuje při INR &gt; 4,5</a:t>
            </a:r>
          </a:p>
          <a:p>
            <a:r>
              <a:rPr lang="cs-CZ" dirty="0"/>
              <a:t>Okamžitá léčba je nutná jen při život ohrožujícího krvácení a nebo nutnosti urgentní operace </a:t>
            </a:r>
          </a:p>
          <a:p>
            <a:r>
              <a:rPr lang="cs-CZ" dirty="0"/>
              <a:t>Při malých chirurgických zákrocích (např. zubní, katarakta, kožní) je doporučováno OA nepřerušovat</a:t>
            </a:r>
          </a:p>
          <a:p>
            <a:r>
              <a:rPr lang="cs-CZ" dirty="0"/>
              <a:t>U velkých chirurgických výkonů, které vyžadují přerušení OA je nutné přemostění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6F181A-96A7-4187-87D8-EC704769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47F57-36C1-46CA-B5E6-D8322176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  <a:endParaRPr lang="en-GB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099312-1574-4E8F-8EED-E691F2C42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Snížení věkové hranice pro BP (AHA)</a:t>
            </a:r>
          </a:p>
          <a:p>
            <a:r>
              <a:rPr lang="cs-CZ" dirty="0"/>
              <a:t>Trvalé sledování</a:t>
            </a:r>
          </a:p>
          <a:p>
            <a:r>
              <a:rPr lang="cs-CZ" dirty="0"/>
              <a:t>Definice strukturálního poškození </a:t>
            </a:r>
            <a:r>
              <a:rPr lang="cs-CZ" dirty="0" err="1"/>
              <a:t>bioprotézy</a:t>
            </a:r>
            <a:endParaRPr lang="cs-CZ" dirty="0"/>
          </a:p>
          <a:p>
            <a:r>
              <a:rPr lang="cs-CZ" dirty="0"/>
              <a:t>Potvrzení léčby VKA  pro mechanické protézy</a:t>
            </a:r>
          </a:p>
          <a:p>
            <a:r>
              <a:rPr lang="cs-CZ" dirty="0"/>
              <a:t>Trvalá </a:t>
            </a:r>
            <a:r>
              <a:rPr lang="cs-CZ" dirty="0" err="1"/>
              <a:t>antiagregační</a:t>
            </a:r>
            <a:r>
              <a:rPr lang="cs-CZ" dirty="0"/>
              <a:t> léčba po  TAVI 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428660-2493-4EC4-90FA-CA856AD55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0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82345DD-2764-44A2-979C-4FF4805E13CD}"/>
              </a:ext>
            </a:extLst>
          </p:cNvPr>
          <p:cNvSpPr txBox="1"/>
          <p:nvPr/>
        </p:nvSpPr>
        <p:spPr>
          <a:xfrm>
            <a:off x="2636635" y="4691900"/>
            <a:ext cx="645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/>
              <a:t>Děkuji za pozornost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A3E65E-9F5C-47F5-A9D6-FA3FF984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8" y="605307"/>
            <a:ext cx="11075824" cy="38765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6CC9F7-0DF8-4D01-B6FF-38254261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3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645248B-7505-41F3-83FE-95B7EBB6A950}"/>
              </a:ext>
            </a:extLst>
          </p:cNvPr>
          <p:cNvSpPr txBox="1"/>
          <p:nvPr/>
        </p:nvSpPr>
        <p:spPr>
          <a:xfrm>
            <a:off x="387047" y="353181"/>
            <a:ext cx="114179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b="1" dirty="0">
                <a:solidFill>
                  <a:srgbClr val="11457E"/>
                </a:solidFill>
                <a:latin typeface="Montserrat" panose="00000500000000000000" pitchFamily="2" charset="-18"/>
              </a:rPr>
              <a:t>www.cktch.cz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3BB5D-6A38-4E92-BD60-E362C3748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52" y="2602211"/>
            <a:ext cx="2941596" cy="16535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9400AB-2269-4D5A-9F63-8C2A3A355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05" y="2759464"/>
            <a:ext cx="1542143" cy="154214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04735A5-42C0-4B7A-B580-37916B8479AA}"/>
              </a:ext>
            </a:extLst>
          </p:cNvPr>
          <p:cNvSpPr txBox="1"/>
          <p:nvPr/>
        </p:nvSpPr>
        <p:spPr>
          <a:xfrm>
            <a:off x="1608348" y="4637934"/>
            <a:ext cx="3478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11457E"/>
                </a:solidFill>
                <a:latin typeface="Montserrat" panose="00000500000000000000" pitchFamily="2" charset="-18"/>
              </a:rPr>
              <a:t>CKTCH Brno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F76C02-8FCE-4306-AA14-20530426DB0F}"/>
              </a:ext>
            </a:extLst>
          </p:cNvPr>
          <p:cNvSpPr txBox="1"/>
          <p:nvPr/>
        </p:nvSpPr>
        <p:spPr>
          <a:xfrm>
            <a:off x="7971595" y="4637934"/>
            <a:ext cx="314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11457E"/>
                </a:solidFill>
                <a:latin typeface="Montserrat" panose="00000500000000000000" pitchFamily="2" charset="-18"/>
              </a:rPr>
              <a:t>/</a:t>
            </a:r>
            <a:r>
              <a:rPr lang="cs-CZ" sz="4000" b="1" dirty="0" err="1">
                <a:solidFill>
                  <a:srgbClr val="11457E"/>
                </a:solidFill>
                <a:latin typeface="Montserrat" panose="00000500000000000000" pitchFamily="2" charset="-18"/>
              </a:rPr>
              <a:t>cktchbrno</a:t>
            </a:r>
            <a:endParaRPr lang="cs-CZ" sz="4000" b="1" dirty="0">
              <a:solidFill>
                <a:srgbClr val="11457E"/>
              </a:solidFill>
              <a:latin typeface="Montserrat" panose="00000500000000000000" pitchFamily="2" charset="-18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A2D43B-0DA0-46C8-9C35-8864FFCF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2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7413BB4-5662-449C-A302-35270831E346}"/>
              </a:ext>
            </a:extLst>
          </p:cNvPr>
          <p:cNvSpPr txBox="1"/>
          <p:nvPr/>
        </p:nvSpPr>
        <p:spPr>
          <a:xfrm>
            <a:off x="387047" y="468000"/>
            <a:ext cx="1141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600" b="1" dirty="0">
                <a:solidFill>
                  <a:srgbClr val="11457E"/>
                </a:solidFill>
                <a:latin typeface="Montserrat" panose="00000500000000000000" pitchFamily="2" charset="-18"/>
              </a:rPr>
              <a:t>Počty pacientů WL a počty transplantací v ČR</a:t>
            </a: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79B5C81A-4B10-4B69-9AF7-526C7AA6A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648242"/>
              </p:ext>
            </p:extLst>
          </p:nvPr>
        </p:nvGraphicFramePr>
        <p:xfrm>
          <a:off x="695999" y="1525662"/>
          <a:ext cx="108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32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7413BB4-5662-449C-A302-35270831E346}"/>
              </a:ext>
            </a:extLst>
          </p:cNvPr>
          <p:cNvSpPr txBox="1"/>
          <p:nvPr/>
        </p:nvSpPr>
        <p:spPr>
          <a:xfrm>
            <a:off x="396000" y="468000"/>
            <a:ext cx="1141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1457E"/>
                </a:solidFill>
                <a:latin typeface="Montserrat" panose="00000500000000000000" pitchFamily="2" charset="-18"/>
              </a:rPr>
              <a:t>Hybridní výkony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2377EC-BA15-4426-8D16-1555008CE4F9}"/>
              </a:ext>
            </a:extLst>
          </p:cNvPr>
          <p:cNvSpPr txBox="1"/>
          <p:nvPr/>
        </p:nvSpPr>
        <p:spPr>
          <a:xfrm>
            <a:off x="937845" y="1921112"/>
            <a:ext cx="1031630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rgbClr val="11457E"/>
                </a:solidFill>
                <a:latin typeface="Montserrat" panose="00000500000000000000" pitchFamily="2" charset="-18"/>
              </a:rPr>
              <a:t>Revaskularizace</a:t>
            </a:r>
            <a:r>
              <a:rPr lang="cs-CZ" sz="2800" b="1" dirty="0">
                <a:solidFill>
                  <a:srgbClr val="11457E"/>
                </a:solidFill>
                <a:latin typeface="Montserrat" panose="00000500000000000000" pitchFamily="2" charset="-18"/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1457E"/>
                </a:solidFill>
                <a:latin typeface="Montserrat" panose="00000500000000000000" pitchFamily="2" charset="-18"/>
              </a:rPr>
              <a:t>	IKEM – srdce, játra, ledviny, slinivka břišní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1457E"/>
                </a:solidFill>
                <a:latin typeface="Montserrat" panose="00000500000000000000" pitchFamily="2" charset="-18"/>
              </a:rPr>
              <a:t>	Brno – srdce, játra, ledviny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1457E"/>
                </a:solidFill>
                <a:latin typeface="Montserrat" panose="00000500000000000000" pitchFamily="2" charset="-18"/>
              </a:rPr>
              <a:t>	Motol – plíce, srdce + ledviny dětem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1457E"/>
                </a:solidFill>
                <a:latin typeface="Montserrat" panose="00000500000000000000" pitchFamily="2" charset="-18"/>
              </a:rPr>
              <a:t>	Plzeň, Hradec Králové, Olomouc, Ostrava – ledviny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11457E"/>
                </a:solidFill>
                <a:latin typeface="Montserrat" panose="00000500000000000000" pitchFamily="2" charset="-18"/>
              </a:rPr>
              <a:t>Koordinační středisko transplantací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1457E"/>
                </a:solidFill>
                <a:latin typeface="Montserrat" panose="00000500000000000000" pitchFamily="2" charset="-18"/>
              </a:rPr>
              <a:t>	nezávislá organizace na TC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1457E"/>
                </a:solidFill>
                <a:latin typeface="Montserrat" panose="00000500000000000000" pitchFamily="2" charset="-18"/>
              </a:rPr>
              <a:t>	národní čekací listina – přidělování orgánů</a:t>
            </a:r>
          </a:p>
        </p:txBody>
      </p:sp>
    </p:spTree>
    <p:extLst>
      <p:ext uri="{BB962C8B-B14F-4D97-AF65-F5344CB8AC3E}">
        <p14:creationId xmlns:p14="http://schemas.microsoft.com/office/powerpoint/2010/main" val="132468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FBC5FF-7AAC-474C-BBEA-150C50CD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protézy </a:t>
            </a:r>
            <a:endParaRPr lang="en-GB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5DE6521C-0F6D-437F-9BA6-490C8112F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68790"/>
              </p:ext>
            </p:extLst>
          </p:nvPr>
        </p:nvGraphicFramePr>
        <p:xfrm>
          <a:off x="838200" y="1546167"/>
          <a:ext cx="8419406" cy="4276796"/>
        </p:xfrm>
        <a:graphic>
          <a:graphicData uri="http://schemas.openxmlformats.org/drawingml/2006/table">
            <a:tbl>
              <a:tblPr firstRow="1" firstCol="1" bandRow="1"/>
              <a:tblGrid>
                <a:gridCol w="6710703">
                  <a:extLst>
                    <a:ext uri="{9D8B030D-6E8A-4147-A177-3AD203B41FA5}">
                      <a16:colId xmlns:a16="http://schemas.microsoft.com/office/drawing/2014/main" val="3711943276"/>
                    </a:ext>
                  </a:extLst>
                </a:gridCol>
                <a:gridCol w="790636">
                  <a:extLst>
                    <a:ext uri="{9D8B030D-6E8A-4147-A177-3AD203B41FA5}">
                      <a16:colId xmlns:a16="http://schemas.microsoft.com/office/drawing/2014/main" val="2096888665"/>
                    </a:ext>
                  </a:extLst>
                </a:gridCol>
                <a:gridCol w="918067">
                  <a:extLst>
                    <a:ext uri="{9D8B030D-6E8A-4147-A177-3AD203B41FA5}">
                      <a16:colId xmlns:a16="http://schemas.microsoft.com/office/drawing/2014/main" val="2760777217"/>
                    </a:ext>
                  </a:extLst>
                </a:gridCol>
              </a:tblGrid>
              <a:tr h="301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Doporučení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Třída</a:t>
                      </a:r>
                      <a:r>
                        <a:rPr lang="cs-CZ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Úroveň</a:t>
                      </a:r>
                      <a:r>
                        <a:rPr lang="cs-CZ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41411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je doporučena dle přání informovaného pacienta v případě, že není kontraindikace k dlouhodobé antikoagulaci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75287"/>
                  </a:ext>
                </a:extLst>
              </a:tr>
              <a:tr h="301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je doporučena u pacientů s rizikem akcelerované SVD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57578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měla být zvážena u pacientů na antikoagulační léčbě kvůli mechanické protéze v jiné pozici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76538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měla být zvážena u pacientů ve věku pod 60 roků u aortální pozice a pod 65 roků u mitrální pozice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14698"/>
                  </a:ext>
                </a:extLst>
              </a:tr>
              <a:tr h="932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měla být zvážena u pacientů s očekávanou dlouhou životní perspektivou kdy by budoucí reoperace nebo TAVI byla spojena s vysokým rizikem </a:t>
                      </a:r>
                      <a:r>
                        <a:rPr lang="cs-CZ" sz="1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401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mohla být zvážena u pacientů na antikoagulační terapii pro vysoké riziko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tromboembolizmu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75579"/>
                  </a:ext>
                </a:extLst>
              </a:tr>
            </a:tbl>
          </a:graphicData>
        </a:graphic>
      </p:graphicFrame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3ED95AF0-D318-4846-8DC8-89C75CCC7851}"/>
              </a:ext>
            </a:extLst>
          </p:cNvPr>
          <p:cNvSpPr/>
          <p:nvPr/>
        </p:nvSpPr>
        <p:spPr>
          <a:xfrm>
            <a:off x="9531927" y="1546167"/>
            <a:ext cx="2515985" cy="1778922"/>
          </a:xfrm>
          <a:prstGeom prst="wedgeRectCallout">
            <a:avLst>
              <a:gd name="adj1" fmla="val -146384"/>
              <a:gd name="adj2" fmla="val 90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Aortální MP &lt; 50roků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50-65 Individuální výběr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Mitrální &lt; 65 roků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8E3DC4D-9EF1-419A-9153-B7F61D7C6948}"/>
              </a:ext>
            </a:extLst>
          </p:cNvPr>
          <p:cNvSpPr/>
          <p:nvPr/>
        </p:nvSpPr>
        <p:spPr>
          <a:xfrm>
            <a:off x="10342126" y="766296"/>
            <a:ext cx="84670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prstClr val="black"/>
                </a:solidFill>
              </a:rPr>
              <a:t>AHA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58A4EAB6-6598-4B22-BECF-C98F43CF728C}"/>
              </a:ext>
            </a:extLst>
          </p:cNvPr>
          <p:cNvSpPr/>
          <p:nvPr/>
        </p:nvSpPr>
        <p:spPr>
          <a:xfrm>
            <a:off x="9531926" y="3782288"/>
            <a:ext cx="2515984" cy="2040675"/>
          </a:xfrm>
          <a:prstGeom prst="wedgeRectCallout">
            <a:avLst>
              <a:gd name="adj1" fmla="val -15354"/>
              <a:gd name="adj2" fmla="val 50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 pacientů &lt; 50 roků s vhodnou anatomií by mohla být zvážena </a:t>
            </a:r>
            <a:r>
              <a:rPr lang="cs-CZ" dirty="0" err="1">
                <a:solidFill>
                  <a:schemeClr val="tx1"/>
                </a:solidFill>
              </a:rPr>
              <a:t>Rossova</a:t>
            </a:r>
            <a:r>
              <a:rPr lang="cs-CZ" dirty="0">
                <a:solidFill>
                  <a:schemeClr val="tx1"/>
                </a:solidFill>
              </a:rPr>
              <a:t> operace ve specializovaném centru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err="1">
                <a:solidFill>
                  <a:schemeClr val="tx1"/>
                </a:solidFill>
              </a:rPr>
              <a:t>IIb</a:t>
            </a:r>
            <a:r>
              <a:rPr lang="cs-CZ" dirty="0">
                <a:solidFill>
                  <a:schemeClr val="tx1"/>
                </a:solidFill>
              </a:rPr>
              <a:t> B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59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9079F61-9632-433B-A5B7-5E610570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42"/>
            <a:ext cx="10515600" cy="1325563"/>
          </a:xfrm>
        </p:spPr>
        <p:txBody>
          <a:bodyPr/>
          <a:lstStyle/>
          <a:p>
            <a:r>
              <a:rPr lang="cs-CZ" dirty="0"/>
              <a:t>Třída  doporučení </a:t>
            </a:r>
            <a:endParaRPr lang="en-GB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A39B7AF-0ABA-4C17-BFB4-9685C0D08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391" y="1534489"/>
            <a:ext cx="939136" cy="823912"/>
          </a:xfrm>
        </p:spPr>
        <p:txBody>
          <a:bodyPr/>
          <a:lstStyle/>
          <a:p>
            <a:r>
              <a:rPr lang="cs-CZ" dirty="0"/>
              <a:t>ECS</a:t>
            </a:r>
            <a:endParaRPr lang="en-GB" dirty="0"/>
          </a:p>
        </p:txBody>
      </p:sp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C3EAB632-1ADA-4C0E-A51A-C2A78149D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6182" y="1128695"/>
            <a:ext cx="5281653" cy="5364179"/>
          </a:xfrm>
          <a:prstGeom prst="rect">
            <a:avLst/>
          </a:prstGeom>
        </p:spPr>
      </p:pic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A7366D92-76E8-44D3-A998-3C9F35D2F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7836" y="207818"/>
            <a:ext cx="1259378" cy="823912"/>
          </a:xfrm>
        </p:spPr>
        <p:txBody>
          <a:bodyPr/>
          <a:lstStyle/>
          <a:p>
            <a:r>
              <a:rPr lang="cs-CZ" dirty="0"/>
              <a:t>AHA </a:t>
            </a:r>
            <a:endParaRPr lang="en-GB" dirty="0"/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00B4847F-BF58-430C-863D-ED6777A2E0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02340" y="109368"/>
            <a:ext cx="3768548" cy="65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4CB77-53A4-4873-AF52-18A7CEF7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49" y="355600"/>
            <a:ext cx="3682336" cy="1325563"/>
          </a:xfrm>
        </p:spPr>
        <p:txBody>
          <a:bodyPr/>
          <a:lstStyle/>
          <a:p>
            <a:r>
              <a:rPr lang="cs-CZ" dirty="0"/>
              <a:t>Úroveň důkazů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FEA0F3-5C72-42BB-85D2-77545D28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10" y="1978429"/>
            <a:ext cx="1437899" cy="526646"/>
          </a:xfrm>
        </p:spPr>
        <p:txBody>
          <a:bodyPr/>
          <a:lstStyle/>
          <a:p>
            <a:r>
              <a:rPr lang="cs-CZ" dirty="0"/>
              <a:t>ESC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E7B5B05-6A8D-4CE8-B362-8B56636D8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910" y="2569390"/>
            <a:ext cx="5905849" cy="201168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41A23CC-24E0-4398-8F80-42B57237F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8723" y="472823"/>
            <a:ext cx="1608513" cy="545558"/>
          </a:xfrm>
        </p:spPr>
        <p:txBody>
          <a:bodyPr/>
          <a:lstStyle/>
          <a:p>
            <a:r>
              <a:rPr lang="cs-CZ" dirty="0"/>
              <a:t>AHA</a:t>
            </a:r>
            <a:endParaRPr lang="en-GB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F432E212-6560-46DA-B736-28787CE165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9200" y="378351"/>
            <a:ext cx="5084415" cy="61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24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6F40C-D163-4D72-9822-C53B8679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Mechanické protézy – výběr </a:t>
            </a:r>
            <a:endParaRPr lang="en-GB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909B195-50B1-40EE-83A7-54E7F0F6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991" y="2278668"/>
            <a:ext cx="7142018" cy="194419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dirty="0">
                <a:solidFill>
                  <a:prstClr val="black"/>
                </a:solidFill>
              </a:rPr>
              <a:t>ESC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4000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dirty="0">
                <a:solidFill>
                  <a:prstClr val="black"/>
                </a:solidFill>
              </a:rPr>
              <a:t>2017 – 2021 žádná změna 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7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BB36B-448E-4834-B132-B12CDB6F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86"/>
            <a:ext cx="10515600" cy="1325563"/>
          </a:xfrm>
        </p:spPr>
        <p:txBody>
          <a:bodyPr/>
          <a:lstStyle/>
          <a:p>
            <a:r>
              <a:rPr lang="cs-CZ" dirty="0"/>
              <a:t>Antitrombotická léčba po </a:t>
            </a:r>
            <a:r>
              <a:rPr lang="cs-CZ" dirty="0" err="1"/>
              <a:t>chir</a:t>
            </a:r>
            <a:r>
              <a:rPr lang="cs-CZ" dirty="0"/>
              <a:t>. náhradě </a:t>
            </a:r>
            <a:endParaRPr lang="en-GB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0AD08DB-E23B-4202-B3EC-482B20AC3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42445"/>
              </p:ext>
            </p:extLst>
          </p:nvPr>
        </p:nvGraphicFramePr>
        <p:xfrm>
          <a:off x="1113906" y="1263535"/>
          <a:ext cx="7742901" cy="4971006"/>
        </p:xfrm>
        <a:graphic>
          <a:graphicData uri="http://schemas.openxmlformats.org/drawingml/2006/table">
            <a:tbl>
              <a:tblPr firstRow="1" firstCol="1" bandRow="1"/>
              <a:tblGrid>
                <a:gridCol w="6158777">
                  <a:extLst>
                    <a:ext uri="{9D8B030D-6E8A-4147-A177-3AD203B41FA5}">
                      <a16:colId xmlns:a16="http://schemas.microsoft.com/office/drawing/2014/main" val="2607839867"/>
                    </a:ext>
                  </a:extLst>
                </a:gridCol>
                <a:gridCol w="759593">
                  <a:extLst>
                    <a:ext uri="{9D8B030D-6E8A-4147-A177-3AD203B41FA5}">
                      <a16:colId xmlns:a16="http://schemas.microsoft.com/office/drawing/2014/main" val="2249980395"/>
                    </a:ext>
                  </a:extLst>
                </a:gridCol>
                <a:gridCol w="824531">
                  <a:extLst>
                    <a:ext uri="{9D8B030D-6E8A-4147-A177-3AD203B41FA5}">
                      <a16:colId xmlns:a16="http://schemas.microsoft.com/office/drawing/2014/main" val="2525222958"/>
                    </a:ext>
                  </a:extLst>
                </a:gridCol>
              </a:tblGrid>
              <a:tr h="27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po implantaci MP je doporučována celoživotní OAC s VKA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93208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VKA je doporučováno samo-monitorování INR za předpokladu odpovídající tréninku a kontroly kvality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44264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po implantaci BP, kteří mají další indikaci k antikoagulaci je doporučována </a:t>
                      </a: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OAC</a:t>
                      </a:r>
                      <a:r>
                        <a:rPr lang="cs-CZ" sz="1400" baseline="30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9315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BP a AF by mělo být zváženo upřednostnění  NOAC před VKA po 3 měsíce po operaci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60279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pacientů, kteří nemají indikaci k OAC by měla být zvážena nízká dávka ASA (75-100 mg/den) nebo OAC s VKA během prvních 3 měsíců po operaci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10210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pacientů, kteří nemají indikaci k OAC by měla být zvážena OAC s VKA během prvních 3 měsíců po implantaci BHV do mitrální nebo trikuspidální pozice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84578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vybraných pacientů s MP v případě současné aterosklerózy a nízkém riziku krvácení by mohlo být zváženo přidání nízké dávky ASA (75-100mg) k VKA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15122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Přidání nízké dávky ASA (75-100mg) k VKA by mělo být zváženo po tromboembolické příhodě přes adekvátní hladinu INR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79336"/>
                  </a:ext>
                </a:extLst>
              </a:tr>
              <a:tr h="553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AF po implantaci BP do  mitrální pozice by mohlo být zváženo upřednostnění  NOAC před VKA během prvních 3 měsíců po operaci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14423"/>
                  </a:ext>
                </a:extLst>
              </a:tr>
              <a:tr h="270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NOAC nejsou doporučeny u pacientů s 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37236"/>
                  </a:ext>
                </a:extLst>
              </a:tr>
            </a:tbl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A86AD8E-2463-4093-82DE-FBF85F43389A}"/>
              </a:ext>
            </a:extLst>
          </p:cNvPr>
          <p:cNvCxnSpPr>
            <a:cxnSpLocks/>
          </p:cNvCxnSpPr>
          <p:nvPr/>
        </p:nvCxnSpPr>
        <p:spPr>
          <a:xfrm>
            <a:off x="1230284" y="1465812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78B31AF-9543-461B-B611-99EDCCB51B73}"/>
              </a:ext>
            </a:extLst>
          </p:cNvPr>
          <p:cNvCxnSpPr>
            <a:cxnSpLocks/>
          </p:cNvCxnSpPr>
          <p:nvPr/>
        </p:nvCxnSpPr>
        <p:spPr>
          <a:xfrm>
            <a:off x="1230284" y="6234541"/>
            <a:ext cx="32087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9F3C8D4-F659-4131-81D4-683DAFCC1F53}"/>
              </a:ext>
            </a:extLst>
          </p:cNvPr>
          <p:cNvCxnSpPr>
            <a:cxnSpLocks/>
          </p:cNvCxnSpPr>
          <p:nvPr/>
        </p:nvCxnSpPr>
        <p:spPr>
          <a:xfrm>
            <a:off x="2726574" y="1726711"/>
            <a:ext cx="399011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6582D01-1925-41A7-9A49-A84FDA85912D}"/>
              </a:ext>
            </a:extLst>
          </p:cNvPr>
          <p:cNvCxnSpPr>
            <a:cxnSpLocks/>
          </p:cNvCxnSpPr>
          <p:nvPr/>
        </p:nvCxnSpPr>
        <p:spPr>
          <a:xfrm>
            <a:off x="2078181" y="2878976"/>
            <a:ext cx="46385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7F4BA38-3CA1-41DD-8F69-D8BA96E0FB50}"/>
              </a:ext>
            </a:extLst>
          </p:cNvPr>
          <p:cNvCxnSpPr>
            <a:cxnSpLocks/>
          </p:cNvCxnSpPr>
          <p:nvPr/>
        </p:nvCxnSpPr>
        <p:spPr>
          <a:xfrm>
            <a:off x="2294312" y="3429000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281B584-A029-444B-B011-CD938A8EB957}"/>
              </a:ext>
            </a:extLst>
          </p:cNvPr>
          <p:cNvCxnSpPr>
            <a:cxnSpLocks/>
          </p:cNvCxnSpPr>
          <p:nvPr/>
        </p:nvCxnSpPr>
        <p:spPr>
          <a:xfrm>
            <a:off x="1230284" y="3643747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B29949-FBB1-445A-BDDB-B339A16BE831}"/>
              </a:ext>
            </a:extLst>
          </p:cNvPr>
          <p:cNvCxnSpPr>
            <a:cxnSpLocks/>
          </p:cNvCxnSpPr>
          <p:nvPr/>
        </p:nvCxnSpPr>
        <p:spPr>
          <a:xfrm>
            <a:off x="1662546" y="4209012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1422E48-E56E-4C7F-BF44-4B6F43355D7C}"/>
              </a:ext>
            </a:extLst>
          </p:cNvPr>
          <p:cNvCxnSpPr>
            <a:cxnSpLocks/>
          </p:cNvCxnSpPr>
          <p:nvPr/>
        </p:nvCxnSpPr>
        <p:spPr>
          <a:xfrm>
            <a:off x="6096000" y="3943005"/>
            <a:ext cx="8700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2B75C01-2C7E-408F-A261-9EA7AC165FD5}"/>
              </a:ext>
            </a:extLst>
          </p:cNvPr>
          <p:cNvCxnSpPr>
            <a:cxnSpLocks/>
          </p:cNvCxnSpPr>
          <p:nvPr/>
        </p:nvCxnSpPr>
        <p:spPr>
          <a:xfrm>
            <a:off x="3092335" y="4541521"/>
            <a:ext cx="25270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8724E86-D493-40FE-8310-A61515B2013F}"/>
              </a:ext>
            </a:extLst>
          </p:cNvPr>
          <p:cNvCxnSpPr>
            <a:cxnSpLocks/>
          </p:cNvCxnSpPr>
          <p:nvPr/>
        </p:nvCxnSpPr>
        <p:spPr>
          <a:xfrm>
            <a:off x="4189615" y="4774277"/>
            <a:ext cx="25270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247A216-216C-4750-8F1A-0FFE2C073A96}"/>
              </a:ext>
            </a:extLst>
          </p:cNvPr>
          <p:cNvCxnSpPr>
            <a:cxnSpLocks/>
          </p:cNvCxnSpPr>
          <p:nvPr/>
        </p:nvCxnSpPr>
        <p:spPr>
          <a:xfrm>
            <a:off x="1911927" y="5090162"/>
            <a:ext cx="418407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978A89F-82B8-4145-9BC7-342F45DB537B}"/>
              </a:ext>
            </a:extLst>
          </p:cNvPr>
          <p:cNvCxnSpPr>
            <a:cxnSpLocks/>
          </p:cNvCxnSpPr>
          <p:nvPr/>
        </p:nvCxnSpPr>
        <p:spPr>
          <a:xfrm>
            <a:off x="1230284" y="5339543"/>
            <a:ext cx="39236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1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E2A12-CBF0-4DBE-8894-25BE383D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741D9FC-A7D9-4ACE-8947-E26671DB7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77" y="709785"/>
            <a:ext cx="6084917" cy="16430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F9E9ABD-C81B-4364-9AA5-F9641DF93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852" y="709785"/>
            <a:ext cx="5153025" cy="26479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1C1102-9BE6-4ECB-95DE-A1D7F85F0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65" y="2975956"/>
            <a:ext cx="6353713" cy="31722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B6120C9-60E6-4FCD-B787-4EA398B4E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46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BE0E3-0397-4914-BEBD-9DA5D659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11"/>
            <a:ext cx="10515600" cy="1325563"/>
          </a:xfrm>
        </p:spPr>
        <p:txBody>
          <a:bodyPr/>
          <a:lstStyle/>
          <a:p>
            <a:r>
              <a:rPr lang="cs-CZ" b="1" dirty="0"/>
              <a:t>Antitrombotická léčba – Perioperační období </a:t>
            </a:r>
            <a:endParaRPr lang="en-GB" b="1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4314F39C-98C4-49F4-8FCB-0474ACA83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2282"/>
              </p:ext>
            </p:extLst>
          </p:nvPr>
        </p:nvGraphicFramePr>
        <p:xfrm>
          <a:off x="1512917" y="1463041"/>
          <a:ext cx="7797338" cy="4615246"/>
        </p:xfrm>
        <a:graphic>
          <a:graphicData uri="http://schemas.openxmlformats.org/drawingml/2006/table">
            <a:tbl>
              <a:tblPr firstRow="1" firstCol="1" bandRow="1"/>
              <a:tblGrid>
                <a:gridCol w="6202076">
                  <a:extLst>
                    <a:ext uri="{9D8B030D-6E8A-4147-A177-3AD203B41FA5}">
                      <a16:colId xmlns:a16="http://schemas.microsoft.com/office/drawing/2014/main" val="3528854329"/>
                    </a:ext>
                  </a:extLst>
                </a:gridCol>
                <a:gridCol w="764934">
                  <a:extLst>
                    <a:ext uri="{9D8B030D-6E8A-4147-A177-3AD203B41FA5}">
                      <a16:colId xmlns:a16="http://schemas.microsoft.com/office/drawing/2014/main" val="240813588"/>
                    </a:ext>
                  </a:extLst>
                </a:gridCol>
                <a:gridCol w="830328">
                  <a:extLst>
                    <a:ext uri="{9D8B030D-6E8A-4147-A177-3AD203B41FA5}">
                      <a16:colId xmlns:a16="http://schemas.microsoft.com/office/drawing/2014/main" val="3097803159"/>
                    </a:ext>
                  </a:extLst>
                </a:gridCol>
              </a:tblGrid>
              <a:tr h="496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doporučeno aby podávání VKA bylo dočasně přerušeno před elektivní operací na INR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65807"/>
                  </a:ext>
                </a:extLst>
              </a:tr>
              <a:tr h="1511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Přemostění OA je doporučeno v kterékoli z následujících indikací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srdeční protéza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 s významnou mitrální stenózou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 s CHA2DS2-VASc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skore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u žen a 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u mužů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Akutní trombotická příhoda v předchozích 4 týdnech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Vysoké riziko akutní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trombembolie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41657"/>
                  </a:ext>
                </a:extLst>
              </a:tr>
              <a:tr h="496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přemostění jsou doporučovány terapeutické dávky UHF nebo subkutánní LMWH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62209"/>
                  </a:ext>
                </a:extLst>
              </a:tr>
              <a:tr h="24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MP je doporučeno začít  s VKA první pooperační 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885325"/>
                  </a:ext>
                </a:extLst>
              </a:tr>
              <a:tr h="496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pacientů, kteří podstoupili chlopenní operaci s indikací pooperačního přemostění je doporučeno zahájit UFH nebo LMWH 12-24h po operaci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49391"/>
                  </a:ext>
                </a:extLst>
              </a:tr>
              <a:tr h="496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podstupujících operaci je doporučeno  aby se terapie ASA (pokud je indikovaná ) udržovala během perioperačního období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25813"/>
                  </a:ext>
                </a:extLst>
              </a:tr>
              <a:tr h="750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DAPT po nedávné PCI (do 1 měsíce), kteří potřebují operace srdeční chlopně a není indikace k OA je doporučeno znovu nasadit P2Y</a:t>
                      </a:r>
                      <a:r>
                        <a:rPr lang="cs-CZ" sz="16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inhibitor co nejdříve po operaci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79650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BA85FA3F-D628-4F8B-8282-B55D9D44F2A6}"/>
              </a:ext>
            </a:extLst>
          </p:cNvPr>
          <p:cNvSpPr/>
          <p:nvPr/>
        </p:nvSpPr>
        <p:spPr>
          <a:xfrm>
            <a:off x="1512917" y="1995055"/>
            <a:ext cx="5719155" cy="1491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5247D70-A280-4391-8827-6FB5B8D63970}"/>
              </a:ext>
            </a:extLst>
          </p:cNvPr>
          <p:cNvCxnSpPr>
            <a:cxnSpLocks/>
          </p:cNvCxnSpPr>
          <p:nvPr/>
        </p:nvCxnSpPr>
        <p:spPr>
          <a:xfrm>
            <a:off x="6334298" y="5054138"/>
            <a:ext cx="897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E64B8673-8E0D-42B1-9117-6A9E56C1BF81}"/>
              </a:ext>
            </a:extLst>
          </p:cNvPr>
          <p:cNvCxnSpPr>
            <a:cxnSpLocks/>
          </p:cNvCxnSpPr>
          <p:nvPr/>
        </p:nvCxnSpPr>
        <p:spPr>
          <a:xfrm>
            <a:off x="1716168" y="5295053"/>
            <a:ext cx="50541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21FD5B3-995B-4D95-9D58-9E6EC0C2CD70}"/>
              </a:ext>
            </a:extLst>
          </p:cNvPr>
          <p:cNvCxnSpPr>
            <a:cxnSpLocks/>
          </p:cNvCxnSpPr>
          <p:nvPr/>
        </p:nvCxnSpPr>
        <p:spPr>
          <a:xfrm>
            <a:off x="1573018" y="3767032"/>
            <a:ext cx="53558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13472F2-4A51-42EA-AB64-17512A2D2AE0}"/>
              </a:ext>
            </a:extLst>
          </p:cNvPr>
          <p:cNvCxnSpPr>
            <a:cxnSpLocks/>
          </p:cNvCxnSpPr>
          <p:nvPr/>
        </p:nvCxnSpPr>
        <p:spPr>
          <a:xfrm>
            <a:off x="1573018" y="4013375"/>
            <a:ext cx="152649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E4DFCD2B-A5D2-41E1-B58C-12FF04571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9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9E758-2D7F-41C3-BD3B-5804CAA3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Antitrombotická terapie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D3BD53F-F5D5-4AFD-93BC-BD601570D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241796"/>
              </p:ext>
            </p:extLst>
          </p:nvPr>
        </p:nvGraphicFramePr>
        <p:xfrm>
          <a:off x="1064029" y="1690688"/>
          <a:ext cx="8927869" cy="4617850"/>
        </p:xfrm>
        <a:graphic>
          <a:graphicData uri="http://schemas.openxmlformats.org/drawingml/2006/table">
            <a:tbl>
              <a:tblPr firstRow="1" firstCol="1" bandRow="1"/>
              <a:tblGrid>
                <a:gridCol w="7101311">
                  <a:extLst>
                    <a:ext uri="{9D8B030D-6E8A-4147-A177-3AD203B41FA5}">
                      <a16:colId xmlns:a16="http://schemas.microsoft.com/office/drawing/2014/main" val="491740059"/>
                    </a:ext>
                  </a:extLst>
                </a:gridCol>
                <a:gridCol w="875842">
                  <a:extLst>
                    <a:ext uri="{9D8B030D-6E8A-4147-A177-3AD203B41FA5}">
                      <a16:colId xmlns:a16="http://schemas.microsoft.com/office/drawing/2014/main" val="2837523826"/>
                    </a:ext>
                  </a:extLst>
                </a:gridCol>
                <a:gridCol w="950716">
                  <a:extLst>
                    <a:ext uri="{9D8B030D-6E8A-4147-A177-3AD203B41FA5}">
                      <a16:colId xmlns:a16="http://schemas.microsoft.com/office/drawing/2014/main" val="4286666184"/>
                    </a:ext>
                  </a:extLst>
                </a:gridCol>
              </a:tblGrid>
              <a:tr h="27391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Pacienti s indikací </a:t>
                      </a:r>
                      <a:r>
                        <a:rPr lang="cs-CZ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konkomitantní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protidestičkové  terapie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65039"/>
                  </a:ext>
                </a:extLst>
              </a:tr>
              <a:tr h="1133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 vyžadujících dlouhodobě OA po nekomplikované PCI nebo ACS je doporučeno časné vysazení ASA a pokračování v duální léčbě OA a P2Y12 inhibitorů (preferenčně clopidogrel) do 6 měsíců (u ACS do 12 měsíců) pokud riziko trombózy stentu je nízké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77194"/>
                  </a:ext>
                </a:extLst>
              </a:tr>
              <a:tr h="56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léčených OA je doporučeno ukončení protidestičkové léčby po 12 měsících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56067"/>
                  </a:ext>
                </a:extLst>
              </a:tr>
              <a:tr h="1133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 vyžadujících dlouhodobě OA a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protidestičkovou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léčbu  po nekomplikované PCI nebo ACS by měla být zvážena  tripl terapie  s ASA,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clopidogrelem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OA déle, než 1 týden, když riziko trombózy stentu převažuje  riziko krvácení s celkovou délkou  trvání do 1 měsíce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2096"/>
                  </a:ext>
                </a:extLst>
              </a:tr>
              <a:tr h="56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s VKA byl měl být zvážen clopidogrel s vybraných pacientů (HAS-BLED </a:t>
                      </a: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≥3 nebo ACR-HBR s nízkým rizikem trombózy stentu) do 12 měsíců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95102"/>
                  </a:ext>
                </a:extLst>
              </a:tr>
              <a:tr h="560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pacientů vyžadujících ASA a/nebo clopidogrel k VKA by mělo být zváženo regulace cílového INR v dolní části doporučovaného rozmezí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12570"/>
                  </a:ext>
                </a:extLst>
              </a:tr>
            </a:tbl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F78E837-EACB-4330-A32D-A2F48E34B7C9}"/>
              </a:ext>
            </a:extLst>
          </p:cNvPr>
          <p:cNvCxnSpPr>
            <a:cxnSpLocks/>
          </p:cNvCxnSpPr>
          <p:nvPr/>
        </p:nvCxnSpPr>
        <p:spPr>
          <a:xfrm>
            <a:off x="2194560" y="2263834"/>
            <a:ext cx="56027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E7F7345-96B5-48B3-BB9F-AF55D2EE1A12}"/>
              </a:ext>
            </a:extLst>
          </p:cNvPr>
          <p:cNvCxnSpPr>
            <a:cxnSpLocks/>
          </p:cNvCxnSpPr>
          <p:nvPr/>
        </p:nvCxnSpPr>
        <p:spPr>
          <a:xfrm>
            <a:off x="1041862" y="2546467"/>
            <a:ext cx="5541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6632B205-9119-42E8-AD5C-E9F95A635F37}"/>
              </a:ext>
            </a:extLst>
          </p:cNvPr>
          <p:cNvCxnSpPr>
            <a:cxnSpLocks/>
          </p:cNvCxnSpPr>
          <p:nvPr/>
        </p:nvCxnSpPr>
        <p:spPr>
          <a:xfrm>
            <a:off x="4887884" y="2565865"/>
            <a:ext cx="32087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2C0D74F-41C3-4F01-B766-5F31C98A3134}"/>
              </a:ext>
            </a:extLst>
          </p:cNvPr>
          <p:cNvCxnSpPr>
            <a:cxnSpLocks/>
          </p:cNvCxnSpPr>
          <p:nvPr/>
        </p:nvCxnSpPr>
        <p:spPr>
          <a:xfrm>
            <a:off x="1180407" y="2845725"/>
            <a:ext cx="62179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7590964-0F8E-4A63-BAD4-2350FFE6DFCB}"/>
              </a:ext>
            </a:extLst>
          </p:cNvPr>
          <p:cNvCxnSpPr>
            <a:cxnSpLocks/>
          </p:cNvCxnSpPr>
          <p:nvPr/>
        </p:nvCxnSpPr>
        <p:spPr>
          <a:xfrm>
            <a:off x="4887884" y="3429000"/>
            <a:ext cx="32087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522452E-C66A-4798-9F3B-4092CCF001CA}"/>
              </a:ext>
            </a:extLst>
          </p:cNvPr>
          <p:cNvCxnSpPr>
            <a:cxnSpLocks/>
          </p:cNvCxnSpPr>
          <p:nvPr/>
        </p:nvCxnSpPr>
        <p:spPr>
          <a:xfrm>
            <a:off x="1064029" y="3676997"/>
            <a:ext cx="11305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57BEFA0-53F0-40D5-87B4-97D64702020C}"/>
              </a:ext>
            </a:extLst>
          </p:cNvPr>
          <p:cNvCxnSpPr>
            <a:cxnSpLocks/>
          </p:cNvCxnSpPr>
          <p:nvPr/>
        </p:nvCxnSpPr>
        <p:spPr>
          <a:xfrm>
            <a:off x="1041862" y="6004561"/>
            <a:ext cx="70547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BDF0A46-9801-40BC-9EA7-4FE85FD88872}"/>
              </a:ext>
            </a:extLst>
          </p:cNvPr>
          <p:cNvCxnSpPr>
            <a:cxnSpLocks/>
          </p:cNvCxnSpPr>
          <p:nvPr/>
        </p:nvCxnSpPr>
        <p:spPr>
          <a:xfrm>
            <a:off x="1180407" y="6294685"/>
            <a:ext cx="57191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7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FBC5FF-7AAC-474C-BBEA-150C50CD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429"/>
            <a:ext cx="11277600" cy="1325563"/>
          </a:xfrm>
        </p:spPr>
        <p:txBody>
          <a:bodyPr>
            <a:normAutofit/>
          </a:bodyPr>
          <a:lstStyle/>
          <a:p>
            <a:r>
              <a:rPr lang="cs-CZ" b="1" dirty="0"/>
              <a:t>Mechanické protézy – žádná změna 2017 x 2021   </a:t>
            </a:r>
            <a:endParaRPr lang="en-GB" b="1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5DE6521C-0F6D-437F-9BA6-490C8112F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865582"/>
              </p:ext>
            </p:extLst>
          </p:nvPr>
        </p:nvGraphicFramePr>
        <p:xfrm>
          <a:off x="691085" y="1524702"/>
          <a:ext cx="8419406" cy="4372495"/>
        </p:xfrm>
        <a:graphic>
          <a:graphicData uri="http://schemas.openxmlformats.org/drawingml/2006/table">
            <a:tbl>
              <a:tblPr firstRow="1" firstCol="1" bandRow="1"/>
              <a:tblGrid>
                <a:gridCol w="6830177">
                  <a:extLst>
                    <a:ext uri="{9D8B030D-6E8A-4147-A177-3AD203B41FA5}">
                      <a16:colId xmlns:a16="http://schemas.microsoft.com/office/drawing/2014/main" val="3711943276"/>
                    </a:ext>
                  </a:extLst>
                </a:gridCol>
                <a:gridCol w="671162">
                  <a:extLst>
                    <a:ext uri="{9D8B030D-6E8A-4147-A177-3AD203B41FA5}">
                      <a16:colId xmlns:a16="http://schemas.microsoft.com/office/drawing/2014/main" val="2096888665"/>
                    </a:ext>
                  </a:extLst>
                </a:gridCol>
                <a:gridCol w="918067">
                  <a:extLst>
                    <a:ext uri="{9D8B030D-6E8A-4147-A177-3AD203B41FA5}">
                      <a16:colId xmlns:a16="http://schemas.microsoft.com/office/drawing/2014/main" val="2760777217"/>
                    </a:ext>
                  </a:extLst>
                </a:gridCol>
              </a:tblGrid>
              <a:tr h="301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Doporučení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Třída</a:t>
                      </a:r>
                      <a:r>
                        <a:rPr lang="cs-CZ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Úroveň</a:t>
                      </a:r>
                      <a:r>
                        <a:rPr lang="cs-CZ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41411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je doporučena dle přání informovaného pacienta v případě, že není kontraindikace k dlouhodobé antikoagulaci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75287"/>
                  </a:ext>
                </a:extLst>
              </a:tr>
              <a:tr h="301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je doporučena u pacientů s rizikem akcelerovaného SVD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57578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měla být zvážena u pacientů na antikoagulační léčbě kvůli mechanické protéze v jiné pozici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76538"/>
                  </a:ext>
                </a:extLst>
              </a:tr>
              <a:tr h="617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měla být zvážena u pacientů ve věku pod 60 roků u aortální pozice a pod 65 roků u mitrální pozice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14698"/>
                  </a:ext>
                </a:extLst>
              </a:tr>
              <a:tr h="932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měla být zvážena u pacientů s očekávanou dlouhou životní perspektivou kdy by budoucí reoperace nebo TAVI byla spojena s vysokým rizikem </a:t>
                      </a:r>
                      <a:r>
                        <a:rPr lang="cs-CZ" sz="1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401"/>
                  </a:ext>
                </a:extLst>
              </a:tr>
              <a:tr h="712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Mechanická protéza by mohla být zvážena u pacientů na antikoagulační terapii pro vysoké riziko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tromboembolizmu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75579"/>
                  </a:ext>
                </a:extLst>
              </a:tr>
            </a:tbl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3D56438-C6E0-4FC0-8E66-516380F1F5C1}"/>
              </a:ext>
            </a:extLst>
          </p:cNvPr>
          <p:cNvCxnSpPr>
            <a:cxnSpLocks/>
          </p:cNvCxnSpPr>
          <p:nvPr/>
        </p:nvCxnSpPr>
        <p:spPr>
          <a:xfrm>
            <a:off x="4322618" y="2091647"/>
            <a:ext cx="31103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72476D6-44C6-43F0-84D5-5B033A1A119F}"/>
              </a:ext>
            </a:extLst>
          </p:cNvPr>
          <p:cNvCxnSpPr>
            <a:cxnSpLocks/>
          </p:cNvCxnSpPr>
          <p:nvPr/>
        </p:nvCxnSpPr>
        <p:spPr>
          <a:xfrm>
            <a:off x="4092652" y="2716469"/>
            <a:ext cx="3340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CC78DFD-3F5E-4F14-81C4-0A0C7A5A0A0C}"/>
              </a:ext>
            </a:extLst>
          </p:cNvPr>
          <p:cNvCxnSpPr>
            <a:cxnSpLocks/>
          </p:cNvCxnSpPr>
          <p:nvPr/>
        </p:nvCxnSpPr>
        <p:spPr>
          <a:xfrm>
            <a:off x="753453" y="2973890"/>
            <a:ext cx="3841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877C20A-B51C-4AFA-AB5F-AE0DEE74FFDE}"/>
              </a:ext>
            </a:extLst>
          </p:cNvPr>
          <p:cNvCxnSpPr>
            <a:cxnSpLocks/>
          </p:cNvCxnSpPr>
          <p:nvPr/>
        </p:nvCxnSpPr>
        <p:spPr>
          <a:xfrm>
            <a:off x="4788131" y="3926380"/>
            <a:ext cx="24120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D2F8F6D7-9BFE-4E47-ADBB-7B2234D8EB04}"/>
              </a:ext>
            </a:extLst>
          </p:cNvPr>
          <p:cNvCxnSpPr>
            <a:cxnSpLocks/>
          </p:cNvCxnSpPr>
          <p:nvPr/>
        </p:nvCxnSpPr>
        <p:spPr>
          <a:xfrm>
            <a:off x="838200" y="4209013"/>
            <a:ext cx="4882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4F6BAF3-5998-4EB8-A3F3-5115D0993EC0}"/>
              </a:ext>
            </a:extLst>
          </p:cNvPr>
          <p:cNvCxnSpPr>
            <a:cxnSpLocks/>
          </p:cNvCxnSpPr>
          <p:nvPr/>
        </p:nvCxnSpPr>
        <p:spPr>
          <a:xfrm>
            <a:off x="725978" y="5741397"/>
            <a:ext cx="53700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A7D4450-7E54-479E-B0B9-E2F9DFD81415}"/>
              </a:ext>
            </a:extLst>
          </p:cNvPr>
          <p:cNvCxnSpPr>
            <a:cxnSpLocks/>
          </p:cNvCxnSpPr>
          <p:nvPr/>
        </p:nvCxnSpPr>
        <p:spPr>
          <a:xfrm>
            <a:off x="5720542" y="3304311"/>
            <a:ext cx="18031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94AF37A-B3AF-461F-A335-E4A94EE600DD}"/>
              </a:ext>
            </a:extLst>
          </p:cNvPr>
          <p:cNvCxnSpPr>
            <a:cxnSpLocks/>
          </p:cNvCxnSpPr>
          <p:nvPr/>
        </p:nvCxnSpPr>
        <p:spPr>
          <a:xfrm>
            <a:off x="847898" y="3595257"/>
            <a:ext cx="277106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7202497-64CA-48DA-B6FB-2BF6F261EEED}"/>
              </a:ext>
            </a:extLst>
          </p:cNvPr>
          <p:cNvGrpSpPr/>
          <p:nvPr/>
        </p:nvGrpSpPr>
        <p:grpSpPr>
          <a:xfrm>
            <a:off x="9369852" y="3238374"/>
            <a:ext cx="2427316" cy="2658823"/>
            <a:chOff x="9369852" y="3238374"/>
            <a:chExt cx="2427316" cy="2658823"/>
          </a:xfrm>
        </p:grpSpPr>
        <p:sp>
          <p:nvSpPr>
            <p:cNvPr id="15" name="Řečová bublina: obdélníkový bublinový popisek 14">
              <a:extLst>
                <a:ext uri="{FF2B5EF4-FFF2-40B4-BE49-F238E27FC236}">
                  <a16:creationId xmlns:a16="http://schemas.microsoft.com/office/drawing/2014/main" id="{5A62D2C3-7B25-4075-A98E-B9F14F812F98}"/>
                </a:ext>
              </a:extLst>
            </p:cNvPr>
            <p:cNvSpPr/>
            <p:nvPr/>
          </p:nvSpPr>
          <p:spPr>
            <a:xfrm>
              <a:off x="9369852" y="3819015"/>
              <a:ext cx="2427316" cy="2078182"/>
            </a:xfrm>
            <a:prstGeom prst="wedgeRectCallout">
              <a:avLst>
                <a:gd name="adj1" fmla="val -15354"/>
                <a:gd name="adj2" fmla="val 50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U pacientů &lt; 50 roků s vhodnou anatomií by mohla být zvážena </a:t>
              </a:r>
              <a:r>
                <a:rPr lang="cs-CZ" dirty="0" err="1">
                  <a:solidFill>
                    <a:schemeClr val="tx1"/>
                  </a:solidFill>
                </a:rPr>
                <a:t>Rossova</a:t>
              </a:r>
              <a:r>
                <a:rPr lang="cs-CZ" dirty="0">
                  <a:solidFill>
                    <a:schemeClr val="tx1"/>
                  </a:solidFill>
                </a:rPr>
                <a:t> operace ve specializovaném centru</a:t>
              </a:r>
            </a:p>
            <a:p>
              <a:pPr algn="ctr"/>
              <a:r>
                <a:rPr lang="cs-CZ" dirty="0">
                  <a:solidFill>
                    <a:schemeClr val="tx1"/>
                  </a:solidFill>
                </a:rPr>
                <a:t>  </a:t>
              </a:r>
              <a:r>
                <a:rPr lang="cs-CZ" dirty="0" err="1">
                  <a:solidFill>
                    <a:schemeClr val="tx1"/>
                  </a:solidFill>
                </a:rPr>
                <a:t>IIb</a:t>
              </a:r>
              <a:r>
                <a:rPr lang="cs-CZ" dirty="0">
                  <a:solidFill>
                    <a:schemeClr val="tx1"/>
                  </a:solidFill>
                </a:rPr>
                <a:t> B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4CCC577E-5501-47E3-803D-06100F42DB24}"/>
                </a:ext>
              </a:extLst>
            </p:cNvPr>
            <p:cNvSpPr/>
            <p:nvPr/>
          </p:nvSpPr>
          <p:spPr>
            <a:xfrm>
              <a:off x="10160156" y="3238374"/>
              <a:ext cx="846707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cs-CZ" sz="2800" b="1" dirty="0">
                  <a:solidFill>
                    <a:prstClr val="black"/>
                  </a:solidFill>
                </a:rPr>
                <a:t>AHA</a:t>
              </a:r>
              <a:endParaRPr lang="en-GB" sz="2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ECDF0B-C304-441B-B47D-C628F03965C1}"/>
              </a:ext>
            </a:extLst>
          </p:cNvPr>
          <p:cNvSpPr txBox="1"/>
          <p:nvPr/>
        </p:nvSpPr>
        <p:spPr>
          <a:xfrm>
            <a:off x="9369852" y="1508232"/>
            <a:ext cx="2427316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U selektovaných pacientů na pracovištím s expertízou může být jako náhrada použit homograft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EB74F25-E24E-4BAE-B925-FD9B49B5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0D65C-2E95-4A34-9449-5F6849B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70" y="460087"/>
            <a:ext cx="11488189" cy="1325563"/>
          </a:xfrm>
        </p:spPr>
        <p:txBody>
          <a:bodyPr>
            <a:normAutofit/>
          </a:bodyPr>
          <a:lstStyle/>
          <a:p>
            <a:r>
              <a:rPr lang="cs-CZ" alt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Cílové INR u mechanických chlopenních náhrad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E2A106-DFB5-4148-A3E9-CB0FB0839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635835"/>
              </p:ext>
            </p:extLst>
          </p:nvPr>
        </p:nvGraphicFramePr>
        <p:xfrm>
          <a:off x="838200" y="1884120"/>
          <a:ext cx="9186948" cy="2767859"/>
        </p:xfrm>
        <a:graphic>
          <a:graphicData uri="http://schemas.openxmlformats.org/drawingml/2006/table">
            <a:tbl>
              <a:tblPr firstRow="1" firstCol="1" bandRow="1"/>
              <a:tblGrid>
                <a:gridCol w="3062316">
                  <a:extLst>
                    <a:ext uri="{9D8B030D-6E8A-4147-A177-3AD203B41FA5}">
                      <a16:colId xmlns:a16="http://schemas.microsoft.com/office/drawing/2014/main" val="489507654"/>
                    </a:ext>
                  </a:extLst>
                </a:gridCol>
                <a:gridCol w="3062316">
                  <a:extLst>
                    <a:ext uri="{9D8B030D-6E8A-4147-A177-3AD203B41FA5}">
                      <a16:colId xmlns:a16="http://schemas.microsoft.com/office/drawing/2014/main" val="1883665756"/>
                    </a:ext>
                  </a:extLst>
                </a:gridCol>
                <a:gridCol w="3062316">
                  <a:extLst>
                    <a:ext uri="{9D8B030D-6E8A-4147-A177-3AD203B41FA5}">
                      <a16:colId xmlns:a16="http://schemas.microsoft.com/office/drawing/2014/main" val="490070831"/>
                    </a:ext>
                  </a:extLst>
                </a:gridCol>
              </a:tblGrid>
              <a:tr h="4673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Trombogenicita</a:t>
                      </a: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protézy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Rizikové faktory </a:t>
                      </a:r>
                      <a:r>
                        <a:rPr lang="cs-CZ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pacienta</a:t>
                      </a:r>
                      <a:r>
                        <a:rPr lang="cs-CZ" sz="2800" baseline="30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996219"/>
                  </a:ext>
                </a:extLst>
              </a:tr>
              <a:tr h="4692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Jeden a více rizikových faktorů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103341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Nízká</a:t>
                      </a:r>
                      <a:r>
                        <a:rPr lang="cs-CZ" sz="2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959306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Střední</a:t>
                      </a:r>
                      <a:r>
                        <a:rPr lang="cs-CZ" sz="2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735613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Vysoká</a:t>
                      </a:r>
                      <a:r>
                        <a:rPr lang="cs-CZ" sz="2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341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BC44B15-48F4-4E57-ACB0-B80C6ADF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70" y="4599339"/>
            <a:ext cx="9496157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 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Náhrada mitrální nebo trikuspidální chlopně, tromboembolická příhoda v anamnéze, fibrilace síní, mitrální stenóza jakéhokoliv stupně; EF LK &lt; 35 %. </a:t>
            </a:r>
            <a:endParaRPr lang="cs-CZ" altLang="cs-CZ" sz="1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Carbomedics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Medtronic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ATS,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Medtronic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Open-Pivot, St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Jude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Sorin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Bicarbon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altLang="cs-CZ" sz="1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Jiné dvoulisté chlopenní náhrady s chybějícími dostatečnými daty.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aseline="30000" dirty="0"/>
              <a:t>d</a:t>
            </a:r>
            <a:r>
              <a:rPr lang="cs-CZ" dirty="0"/>
              <a:t> </a:t>
            </a:r>
            <a:r>
              <a:rPr lang="cs-CZ" dirty="0" err="1"/>
              <a:t>Lillehei-Kaster</a:t>
            </a:r>
            <a:r>
              <a:rPr lang="cs-CZ" dirty="0"/>
              <a:t>, </a:t>
            </a:r>
            <a:r>
              <a:rPr lang="cs-CZ" dirty="0" err="1"/>
              <a:t>Omniscience</a:t>
            </a:r>
            <a:r>
              <a:rPr lang="cs-CZ" dirty="0"/>
              <a:t>, </a:t>
            </a:r>
            <a:r>
              <a:rPr lang="cs-CZ" dirty="0" err="1"/>
              <a:t>Starr-Edwards</a:t>
            </a:r>
            <a:r>
              <a:rPr lang="cs-CZ" dirty="0"/>
              <a:t> (kuličková), </a:t>
            </a:r>
            <a:r>
              <a:rPr lang="cs-CZ" dirty="0" err="1"/>
              <a:t>Bjork-Shiley</a:t>
            </a:r>
            <a:r>
              <a:rPr lang="cs-CZ" dirty="0"/>
              <a:t> a další diskové chlopenní náhrady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3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BA3145-976D-4D84-AF12-7A877D367C5D}"/>
              </a:ext>
            </a:extLst>
          </p:cNvPr>
          <p:cNvSpPr txBox="1"/>
          <p:nvPr/>
        </p:nvSpPr>
        <p:spPr>
          <a:xfrm>
            <a:off x="10699923" y="1601085"/>
            <a:ext cx="84670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/>
              <a:t>AHA</a:t>
            </a:r>
            <a:endParaRPr lang="en-GB" sz="2800" b="1" dirty="0"/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F06B51E3-BF5F-448D-BD78-BE50CAE63289}"/>
              </a:ext>
            </a:extLst>
          </p:cNvPr>
          <p:cNvSpPr/>
          <p:nvPr/>
        </p:nvSpPr>
        <p:spPr>
          <a:xfrm>
            <a:off x="10298361" y="2526861"/>
            <a:ext cx="1653288" cy="1576532"/>
          </a:xfrm>
          <a:prstGeom prst="wedgeRectCallout">
            <a:avLst>
              <a:gd name="adj1" fmla="val -308387"/>
              <a:gd name="adj2" fmla="val 216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800" dirty="0">
                <a:solidFill>
                  <a:prstClr val="black"/>
                </a:solidFill>
              </a:rPr>
              <a:t>On-X 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INR 1,5-2,0 + ASA 75-100mg</a:t>
            </a: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23556D2-EC0F-4E5F-8AFF-EE36DE04BF5A}"/>
              </a:ext>
            </a:extLst>
          </p:cNvPr>
          <p:cNvCxnSpPr>
            <a:cxnSpLocks/>
          </p:cNvCxnSpPr>
          <p:nvPr/>
        </p:nvCxnSpPr>
        <p:spPr>
          <a:xfrm>
            <a:off x="5044225" y="5023737"/>
            <a:ext cx="4833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DD3C476-90E1-43D2-8430-27FD4C924247}"/>
              </a:ext>
            </a:extLst>
          </p:cNvPr>
          <p:cNvCxnSpPr>
            <a:cxnSpLocks/>
          </p:cNvCxnSpPr>
          <p:nvPr/>
        </p:nvCxnSpPr>
        <p:spPr>
          <a:xfrm flipV="1">
            <a:off x="1678156" y="5037592"/>
            <a:ext cx="7259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14465A76-EB20-470C-A880-00E3EC5E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C03DD-5F1C-402B-B778-22292117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Bioprotézy 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4B4BED7-21B6-4AF2-8594-DB7AE1938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29190"/>
              </p:ext>
            </p:extLst>
          </p:nvPr>
        </p:nvGraphicFramePr>
        <p:xfrm>
          <a:off x="598517" y="1799389"/>
          <a:ext cx="8678487" cy="4252566"/>
        </p:xfrm>
        <a:graphic>
          <a:graphicData uri="http://schemas.openxmlformats.org/drawingml/2006/table">
            <a:tbl>
              <a:tblPr firstRow="1" firstCol="1" bandRow="1"/>
              <a:tblGrid>
                <a:gridCol w="6919231">
                  <a:extLst>
                    <a:ext uri="{9D8B030D-6E8A-4147-A177-3AD203B41FA5}">
                      <a16:colId xmlns:a16="http://schemas.microsoft.com/office/drawing/2014/main" val="2457115073"/>
                    </a:ext>
                  </a:extLst>
                </a:gridCol>
                <a:gridCol w="814027">
                  <a:extLst>
                    <a:ext uri="{9D8B030D-6E8A-4147-A177-3AD203B41FA5}">
                      <a16:colId xmlns:a16="http://schemas.microsoft.com/office/drawing/2014/main" val="3760022585"/>
                    </a:ext>
                  </a:extLst>
                </a:gridCol>
                <a:gridCol w="945229">
                  <a:extLst>
                    <a:ext uri="{9D8B030D-6E8A-4147-A177-3AD203B41FA5}">
                      <a16:colId xmlns:a16="http://schemas.microsoft.com/office/drawing/2014/main" val="3158819466"/>
                    </a:ext>
                  </a:extLst>
                </a:gridCol>
              </a:tblGrid>
              <a:tr h="26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protéza je doporučena dle přání informovaného pacienta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31615"/>
                  </a:ext>
                </a:extLst>
              </a:tr>
              <a:tr h="824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protéza je doporučena, když je nepravděpodobná nebo kontraindikovaná kvalitní antikoagulaci a u pacientů jejichž životní prognóza je kratší než předpokládaná životnost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bioprotézy</a:t>
                      </a:r>
                      <a:r>
                        <a:rPr lang="cs-CZ" sz="1800" baseline="30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65897"/>
                  </a:ext>
                </a:extLst>
              </a:tr>
              <a:tr h="74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 protéza je doporučena v případě reoperace pro trombózu mechanické chlopně přes dobrou antikoagulaci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9909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protéza by měla být zvážena u pacientů s nízkou pravděpodobností a/nebo rizikem budoucí reoperace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15647"/>
                  </a:ext>
                </a:extLst>
              </a:tr>
              <a:tr h="26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protéza by měla být zvážena u mladých žen zvažujících těhotenství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56315"/>
                  </a:ext>
                </a:extLst>
              </a:tr>
              <a:tr h="634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protéza by měla být zvážena u pacientů ve věku nad 65 roků u aortální pozice a nad 70 roků u mitrální pozice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84608"/>
                  </a:ext>
                </a:extLst>
              </a:tr>
              <a:tr h="54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Biologická protéza by mohla být zvážena u pacientů již na NOAC kvůli vysokému riziku tromboembolizmu</a:t>
                      </a:r>
                      <a:r>
                        <a:rPr lang="cs-CZ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4381"/>
                  </a:ext>
                </a:extLst>
              </a:tr>
            </a:tbl>
          </a:graphicData>
        </a:graphic>
      </p:graphicFrame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1590D9BC-146B-4C9C-9CF6-A23BED16B22A}"/>
              </a:ext>
            </a:extLst>
          </p:cNvPr>
          <p:cNvSpPr/>
          <p:nvPr/>
        </p:nvSpPr>
        <p:spPr>
          <a:xfrm>
            <a:off x="9978043" y="5662503"/>
            <a:ext cx="1812175" cy="778903"/>
          </a:xfrm>
          <a:prstGeom prst="wedgeRectCallout">
            <a:avLst>
              <a:gd name="adj1" fmla="val -107148"/>
              <a:gd name="adj2" fmla="val -3568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Nové v ESC 2021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8A52BB9-38CE-4D69-9EE0-47AE72464581}"/>
              </a:ext>
            </a:extLst>
          </p:cNvPr>
          <p:cNvCxnSpPr>
            <a:cxnSpLocks/>
          </p:cNvCxnSpPr>
          <p:nvPr/>
        </p:nvCxnSpPr>
        <p:spPr>
          <a:xfrm>
            <a:off x="3773978" y="2047703"/>
            <a:ext cx="33929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5A8A2CA-7D37-4CF7-BB3E-1E28E7058508}"/>
              </a:ext>
            </a:extLst>
          </p:cNvPr>
          <p:cNvCxnSpPr>
            <a:cxnSpLocks/>
          </p:cNvCxnSpPr>
          <p:nvPr/>
        </p:nvCxnSpPr>
        <p:spPr>
          <a:xfrm>
            <a:off x="2804159" y="5137543"/>
            <a:ext cx="43669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80D878B-CF0C-4B41-864B-97A9179CB97D}"/>
              </a:ext>
            </a:extLst>
          </p:cNvPr>
          <p:cNvCxnSpPr>
            <a:cxnSpLocks/>
          </p:cNvCxnSpPr>
          <p:nvPr/>
        </p:nvCxnSpPr>
        <p:spPr>
          <a:xfrm>
            <a:off x="598517" y="5406045"/>
            <a:ext cx="43891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D5652D6-6AD1-4EB0-9C71-DD147BE1128C}"/>
              </a:ext>
            </a:extLst>
          </p:cNvPr>
          <p:cNvCxnSpPr>
            <a:cxnSpLocks/>
          </p:cNvCxnSpPr>
          <p:nvPr/>
        </p:nvCxnSpPr>
        <p:spPr>
          <a:xfrm>
            <a:off x="4256116" y="4574772"/>
            <a:ext cx="24106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B636A5B-B960-4979-8732-8D9360C63E5D}"/>
              </a:ext>
            </a:extLst>
          </p:cNvPr>
          <p:cNvCxnSpPr>
            <a:cxnSpLocks/>
          </p:cNvCxnSpPr>
          <p:nvPr/>
        </p:nvCxnSpPr>
        <p:spPr>
          <a:xfrm>
            <a:off x="4688378" y="3194860"/>
            <a:ext cx="24785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DBD61D5-3F1B-43A5-A633-266D76C5A8C5}"/>
              </a:ext>
            </a:extLst>
          </p:cNvPr>
          <p:cNvCxnSpPr>
            <a:cxnSpLocks/>
          </p:cNvCxnSpPr>
          <p:nvPr/>
        </p:nvCxnSpPr>
        <p:spPr>
          <a:xfrm>
            <a:off x="671945" y="3535682"/>
            <a:ext cx="431569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6D9544D-AD55-4A2D-8AFF-D6E39E544414}"/>
              </a:ext>
            </a:extLst>
          </p:cNvPr>
          <p:cNvCxnSpPr>
            <a:cxnSpLocks/>
          </p:cNvCxnSpPr>
          <p:nvPr/>
        </p:nvCxnSpPr>
        <p:spPr>
          <a:xfrm>
            <a:off x="5507182" y="2639294"/>
            <a:ext cx="11596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441CFFA-8F89-45D7-8E37-AD0C68275370}"/>
              </a:ext>
            </a:extLst>
          </p:cNvPr>
          <p:cNvCxnSpPr>
            <a:cxnSpLocks/>
          </p:cNvCxnSpPr>
          <p:nvPr/>
        </p:nvCxnSpPr>
        <p:spPr>
          <a:xfrm>
            <a:off x="663632" y="2937166"/>
            <a:ext cx="5480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E77D9541-7149-47F1-BE9D-59A150A8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>
            <a:extLst>
              <a:ext uri="{FF2B5EF4-FFF2-40B4-BE49-F238E27FC236}">
                <a16:creationId xmlns:a16="http://schemas.microsoft.com/office/drawing/2014/main" id="{5622B969-22E0-4998-872A-0C3B759BDFA6}"/>
              </a:ext>
            </a:extLst>
          </p:cNvPr>
          <p:cNvSpPr/>
          <p:nvPr/>
        </p:nvSpPr>
        <p:spPr>
          <a:xfrm>
            <a:off x="127172" y="3328558"/>
            <a:ext cx="9896592" cy="16694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7AB6B65-2179-4BEB-95F5-DD9A6D669EF6}"/>
              </a:ext>
            </a:extLst>
          </p:cNvPr>
          <p:cNvSpPr/>
          <p:nvPr/>
        </p:nvSpPr>
        <p:spPr>
          <a:xfrm>
            <a:off x="127172" y="5070763"/>
            <a:ext cx="9896592" cy="1669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424BFE0-CAAA-4424-843B-7C40467A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chlopně  ESC – AHA </a:t>
            </a:r>
            <a:endParaRPr lang="en-GB" b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A48E738-C843-4422-9438-DF90278B981B}"/>
              </a:ext>
            </a:extLst>
          </p:cNvPr>
          <p:cNvSpPr/>
          <p:nvPr/>
        </p:nvSpPr>
        <p:spPr>
          <a:xfrm>
            <a:off x="2477193" y="3424844"/>
            <a:ext cx="2658687" cy="7148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FBD433A-61DB-40BD-AFE4-E46FA619AE5D}"/>
              </a:ext>
            </a:extLst>
          </p:cNvPr>
          <p:cNvSpPr/>
          <p:nvPr/>
        </p:nvSpPr>
        <p:spPr>
          <a:xfrm>
            <a:off x="5135880" y="3424844"/>
            <a:ext cx="1704801" cy="7148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7BB0C50-15F8-409A-9F4E-A674942FDD6B}"/>
              </a:ext>
            </a:extLst>
          </p:cNvPr>
          <p:cNvCxnSpPr>
            <a:cxnSpLocks/>
          </p:cNvCxnSpPr>
          <p:nvPr/>
        </p:nvCxnSpPr>
        <p:spPr>
          <a:xfrm>
            <a:off x="2477193" y="3042458"/>
            <a:ext cx="72376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Řečová bublina: obdélníkový bublinový popisek 13">
            <a:extLst>
              <a:ext uri="{FF2B5EF4-FFF2-40B4-BE49-F238E27FC236}">
                <a16:creationId xmlns:a16="http://schemas.microsoft.com/office/drawing/2014/main" id="{0154CB50-B065-44EC-8C46-199202DC7A42}"/>
              </a:ext>
            </a:extLst>
          </p:cNvPr>
          <p:cNvSpPr/>
          <p:nvPr/>
        </p:nvSpPr>
        <p:spPr>
          <a:xfrm>
            <a:off x="2798622" y="1849729"/>
            <a:ext cx="914400" cy="612648"/>
          </a:xfrm>
          <a:prstGeom prst="wedgeRectCallout">
            <a:avLst>
              <a:gd name="adj1" fmla="val -19015"/>
              <a:gd name="adj2" fmla="val 135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50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E866EDBC-E99B-4C81-91BC-A3A552FA7F93}"/>
              </a:ext>
            </a:extLst>
          </p:cNvPr>
          <p:cNvSpPr/>
          <p:nvPr/>
        </p:nvSpPr>
        <p:spPr>
          <a:xfrm>
            <a:off x="4810297" y="1836100"/>
            <a:ext cx="914400" cy="612648"/>
          </a:xfrm>
          <a:prstGeom prst="wedgeRectCallout">
            <a:avLst>
              <a:gd name="adj1" fmla="val -19015"/>
              <a:gd name="adj2" fmla="val 135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60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6" name="Řečová bublina: obdélníkový bublinový popisek 15">
            <a:extLst>
              <a:ext uri="{FF2B5EF4-FFF2-40B4-BE49-F238E27FC236}">
                <a16:creationId xmlns:a16="http://schemas.microsoft.com/office/drawing/2014/main" id="{756FF71E-C9F7-4365-A9DF-3237B167FD12}"/>
              </a:ext>
            </a:extLst>
          </p:cNvPr>
          <p:cNvSpPr/>
          <p:nvPr/>
        </p:nvSpPr>
        <p:spPr>
          <a:xfrm>
            <a:off x="6544890" y="1836100"/>
            <a:ext cx="914400" cy="612648"/>
          </a:xfrm>
          <a:prstGeom prst="wedgeRectCallout">
            <a:avLst>
              <a:gd name="adj1" fmla="val -19015"/>
              <a:gd name="adj2" fmla="val 135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65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Řečová bublina: obdélníkový bublinový popisek 16">
            <a:extLst>
              <a:ext uri="{FF2B5EF4-FFF2-40B4-BE49-F238E27FC236}">
                <a16:creationId xmlns:a16="http://schemas.microsoft.com/office/drawing/2014/main" id="{FA398CCF-F043-4EC3-8E1A-53F2DCDB317C}"/>
              </a:ext>
            </a:extLst>
          </p:cNvPr>
          <p:cNvSpPr/>
          <p:nvPr/>
        </p:nvSpPr>
        <p:spPr>
          <a:xfrm>
            <a:off x="8556565" y="1882296"/>
            <a:ext cx="914400" cy="612648"/>
          </a:xfrm>
          <a:prstGeom prst="wedgeRectCallout">
            <a:avLst>
              <a:gd name="adj1" fmla="val -19015"/>
              <a:gd name="adj2" fmla="val 1357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70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9469F26-ADF5-478E-8FDE-8E10EF4A7B21}"/>
              </a:ext>
            </a:extLst>
          </p:cNvPr>
          <p:cNvSpPr txBox="1"/>
          <p:nvPr/>
        </p:nvSpPr>
        <p:spPr>
          <a:xfrm>
            <a:off x="134503" y="3328558"/>
            <a:ext cx="71102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ECS</a:t>
            </a:r>
            <a:endParaRPr lang="en-GB" sz="28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8A11B8A-7BAA-4D94-909C-A9CD4C10747E}"/>
              </a:ext>
            </a:extLst>
          </p:cNvPr>
          <p:cNvSpPr/>
          <p:nvPr/>
        </p:nvSpPr>
        <p:spPr>
          <a:xfrm>
            <a:off x="6840682" y="3424844"/>
            <a:ext cx="2874126" cy="7148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92D5CAD-141A-4CEF-8205-3BE3E2591E74}"/>
              </a:ext>
            </a:extLst>
          </p:cNvPr>
          <p:cNvSpPr/>
          <p:nvPr/>
        </p:nvSpPr>
        <p:spPr>
          <a:xfrm>
            <a:off x="2477193" y="4196499"/>
            <a:ext cx="4363488" cy="7148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70C81B6-082D-466E-A42F-C4BCC9A1D1AB}"/>
              </a:ext>
            </a:extLst>
          </p:cNvPr>
          <p:cNvSpPr/>
          <p:nvPr/>
        </p:nvSpPr>
        <p:spPr>
          <a:xfrm>
            <a:off x="6840681" y="4196499"/>
            <a:ext cx="1978429" cy="7148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260C435-B346-4901-B9C9-C2E47FD0F4A5}"/>
              </a:ext>
            </a:extLst>
          </p:cNvPr>
          <p:cNvSpPr/>
          <p:nvPr/>
        </p:nvSpPr>
        <p:spPr>
          <a:xfrm>
            <a:off x="8819110" y="4196499"/>
            <a:ext cx="895697" cy="7148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78EF537E-EF53-4206-9D2E-27D5FEEEAA9C}"/>
              </a:ext>
            </a:extLst>
          </p:cNvPr>
          <p:cNvSpPr/>
          <p:nvPr/>
        </p:nvSpPr>
        <p:spPr>
          <a:xfrm>
            <a:off x="2477193" y="5158048"/>
            <a:ext cx="565266" cy="7148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26C54B3-5A19-4321-9937-40BC2B200B22}"/>
              </a:ext>
            </a:extLst>
          </p:cNvPr>
          <p:cNvSpPr/>
          <p:nvPr/>
        </p:nvSpPr>
        <p:spPr>
          <a:xfrm>
            <a:off x="3042459" y="5158048"/>
            <a:ext cx="3798223" cy="7148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80177ED-DB2A-4880-92C9-3CF137F099F5}"/>
              </a:ext>
            </a:extLst>
          </p:cNvPr>
          <p:cNvSpPr/>
          <p:nvPr/>
        </p:nvSpPr>
        <p:spPr>
          <a:xfrm>
            <a:off x="6840681" y="5158048"/>
            <a:ext cx="2874126" cy="7148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24B1EBD-50EE-49AB-AFFD-642AF55FB9CC}"/>
              </a:ext>
            </a:extLst>
          </p:cNvPr>
          <p:cNvSpPr/>
          <p:nvPr/>
        </p:nvSpPr>
        <p:spPr>
          <a:xfrm>
            <a:off x="2477193" y="5928906"/>
            <a:ext cx="4363488" cy="7148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A333CCC-0CB4-4AF8-9620-1FE750966C35}"/>
              </a:ext>
            </a:extLst>
          </p:cNvPr>
          <p:cNvSpPr/>
          <p:nvPr/>
        </p:nvSpPr>
        <p:spPr>
          <a:xfrm>
            <a:off x="6840681" y="5928906"/>
            <a:ext cx="2874126" cy="7148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B79D1EE-8AE4-407C-991A-DC3527094431}"/>
              </a:ext>
            </a:extLst>
          </p:cNvPr>
          <p:cNvSpPr txBox="1"/>
          <p:nvPr/>
        </p:nvSpPr>
        <p:spPr>
          <a:xfrm>
            <a:off x="1279871" y="354953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Ao</a:t>
            </a:r>
            <a:endParaRPr lang="en-GB" sz="28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0D6FAFC-CBA7-4829-9F8D-64E2E9D919E9}"/>
              </a:ext>
            </a:extLst>
          </p:cNvPr>
          <p:cNvSpPr txBox="1"/>
          <p:nvPr/>
        </p:nvSpPr>
        <p:spPr>
          <a:xfrm>
            <a:off x="1279871" y="4260513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Mi</a:t>
            </a:r>
            <a:endParaRPr lang="en-GB" sz="28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9F3CA19-4EC1-49EA-9BAE-45D94A87BEFD}"/>
              </a:ext>
            </a:extLst>
          </p:cNvPr>
          <p:cNvSpPr txBox="1"/>
          <p:nvPr/>
        </p:nvSpPr>
        <p:spPr>
          <a:xfrm>
            <a:off x="149251" y="5086485"/>
            <a:ext cx="82586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/>
              <a:t>AHA</a:t>
            </a:r>
            <a:endParaRPr lang="en-GB" sz="28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1D1615A-701E-46EC-93AF-1030F2A2D401}"/>
              </a:ext>
            </a:extLst>
          </p:cNvPr>
          <p:cNvSpPr txBox="1"/>
          <p:nvPr/>
        </p:nvSpPr>
        <p:spPr>
          <a:xfrm>
            <a:off x="1293247" y="5287377"/>
            <a:ext cx="71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Ao</a:t>
            </a:r>
            <a:endParaRPr lang="en-GB" sz="28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1C15F3F-FAB5-4CE9-9536-C672593A1F53}"/>
              </a:ext>
            </a:extLst>
          </p:cNvPr>
          <p:cNvSpPr txBox="1"/>
          <p:nvPr/>
        </p:nvSpPr>
        <p:spPr>
          <a:xfrm>
            <a:off x="1279871" y="589908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Mi</a:t>
            </a:r>
            <a:endParaRPr lang="en-GB" sz="2800" dirty="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9D4456A3-DEFD-404E-970F-7DF353962554}"/>
              </a:ext>
            </a:extLst>
          </p:cNvPr>
          <p:cNvSpPr/>
          <p:nvPr/>
        </p:nvSpPr>
        <p:spPr>
          <a:xfrm>
            <a:off x="10462956" y="3437440"/>
            <a:ext cx="334584" cy="7148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37001318-32E1-422D-AA77-05EA99432B24}"/>
              </a:ext>
            </a:extLst>
          </p:cNvPr>
          <p:cNvSpPr/>
          <p:nvPr/>
        </p:nvSpPr>
        <p:spPr>
          <a:xfrm>
            <a:off x="10458104" y="4189868"/>
            <a:ext cx="339436" cy="7148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E9F7857-7E9E-4CDA-9D37-89909558D3AA}"/>
              </a:ext>
            </a:extLst>
          </p:cNvPr>
          <p:cNvSpPr txBox="1"/>
          <p:nvPr/>
        </p:nvSpPr>
        <p:spPr>
          <a:xfrm>
            <a:off x="10998286" y="3533277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MP</a:t>
            </a:r>
            <a:endParaRPr lang="en-GB" sz="2800" dirty="0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B9DA7E47-50AB-4AFB-96F7-0AFD667D6E8D}"/>
              </a:ext>
            </a:extLst>
          </p:cNvPr>
          <p:cNvSpPr txBox="1"/>
          <p:nvPr/>
        </p:nvSpPr>
        <p:spPr>
          <a:xfrm>
            <a:off x="10998286" y="4302727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BP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706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25876-1D52-420F-BD5C-AE6A3A0D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5"/>
            <a:ext cx="10515600" cy="1325563"/>
          </a:xfrm>
        </p:spPr>
        <p:txBody>
          <a:bodyPr/>
          <a:lstStyle/>
          <a:p>
            <a:r>
              <a:rPr lang="cs-CZ" b="1" dirty="0"/>
              <a:t>Typ intervence  </a:t>
            </a:r>
            <a:endParaRPr lang="en-GB" b="1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F51E9F1-15E9-460D-870D-87628F069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64191"/>
              </p:ext>
            </p:extLst>
          </p:nvPr>
        </p:nvGraphicFramePr>
        <p:xfrm>
          <a:off x="838200" y="2265652"/>
          <a:ext cx="10515600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0040">
                  <a:extLst>
                    <a:ext uri="{9D8B030D-6E8A-4147-A177-3AD203B41FA5}">
                      <a16:colId xmlns:a16="http://schemas.microsoft.com/office/drawing/2014/main" val="790018216"/>
                    </a:ext>
                  </a:extLst>
                </a:gridCol>
                <a:gridCol w="1313411">
                  <a:extLst>
                    <a:ext uri="{9D8B030D-6E8A-4147-A177-3AD203B41FA5}">
                      <a16:colId xmlns:a16="http://schemas.microsoft.com/office/drawing/2014/main" val="241811756"/>
                    </a:ext>
                  </a:extLst>
                </a:gridCol>
                <a:gridCol w="1262149">
                  <a:extLst>
                    <a:ext uri="{9D8B030D-6E8A-4147-A177-3AD203B41FA5}">
                      <a16:colId xmlns:a16="http://schemas.microsoft.com/office/drawing/2014/main" val="2710632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Intervence na aortální chlopni musí být provedena v centru s </a:t>
                      </a:r>
                      <a:r>
                        <a:rPr lang="cs-CZ" dirty="0" err="1"/>
                        <a:t>Heart</a:t>
                      </a:r>
                      <a:r>
                        <a:rPr lang="cs-CZ" dirty="0"/>
                        <a:t>  Týmem a s funkčním programem intervenční kardiologie a kardiochirurgie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2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Výběr mezi SAVR a TAVI  musí být na základě pečlivého zhodnocení stavu HT a diskutován s informovaným pacientem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SAVR je doporučeno u mladších pacientů s nízkým rizikem (věk &lt; 75 roků a </a:t>
                      </a:r>
                      <a:r>
                        <a:rPr lang="cs-CZ" dirty="0" err="1"/>
                        <a:t>Euroskore</a:t>
                      </a:r>
                      <a:r>
                        <a:rPr lang="cs-CZ" dirty="0"/>
                        <a:t> &lt; 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4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TAVI je doporučeno u starších a rizikových pacientů (věk &gt; 75 roků, </a:t>
                      </a:r>
                      <a:r>
                        <a:rPr lang="cs-CZ" dirty="0" err="1"/>
                        <a:t>Euroskore</a:t>
                      </a:r>
                      <a:r>
                        <a:rPr lang="cs-CZ" dirty="0"/>
                        <a:t> &gt; 8%) nebo nevhodných k operaci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Volba mezi SAVR a TAVI je u zbývajících pacientů dána individuálním posouzením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71032"/>
                  </a:ext>
                </a:extLst>
              </a:tr>
            </a:tbl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092DB96-ECC9-4FEC-8AB0-9B05331CA705}"/>
              </a:ext>
            </a:extLst>
          </p:cNvPr>
          <p:cNvCxnSpPr>
            <a:cxnSpLocks/>
          </p:cNvCxnSpPr>
          <p:nvPr/>
        </p:nvCxnSpPr>
        <p:spPr>
          <a:xfrm>
            <a:off x="5614798" y="2589630"/>
            <a:ext cx="25804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A219306-F7F6-47FA-88F9-605E34699DEE}"/>
              </a:ext>
            </a:extLst>
          </p:cNvPr>
          <p:cNvCxnSpPr>
            <a:cxnSpLocks/>
          </p:cNvCxnSpPr>
          <p:nvPr/>
        </p:nvCxnSpPr>
        <p:spPr>
          <a:xfrm>
            <a:off x="926889" y="2847208"/>
            <a:ext cx="58130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9B5293C-B1C6-49CC-93CE-9E2D3A348443}"/>
              </a:ext>
            </a:extLst>
          </p:cNvPr>
          <p:cNvCxnSpPr>
            <a:cxnSpLocks/>
          </p:cNvCxnSpPr>
          <p:nvPr/>
        </p:nvCxnSpPr>
        <p:spPr>
          <a:xfrm>
            <a:off x="926889" y="3216402"/>
            <a:ext cx="21683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4C88461-189B-4D8A-8F66-F037DCCD13B6}"/>
              </a:ext>
            </a:extLst>
          </p:cNvPr>
          <p:cNvCxnSpPr>
            <a:cxnSpLocks/>
          </p:cNvCxnSpPr>
          <p:nvPr/>
        </p:nvCxnSpPr>
        <p:spPr>
          <a:xfrm>
            <a:off x="5084910" y="3216402"/>
            <a:ext cx="31103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1B2BA66-EDA4-4912-B61D-8400C357DCB0}"/>
              </a:ext>
            </a:extLst>
          </p:cNvPr>
          <p:cNvCxnSpPr>
            <a:cxnSpLocks/>
          </p:cNvCxnSpPr>
          <p:nvPr/>
        </p:nvCxnSpPr>
        <p:spPr>
          <a:xfrm>
            <a:off x="1987639" y="3473979"/>
            <a:ext cx="2551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E1346FA-04A7-47A8-AFC1-61BA745999E5}"/>
              </a:ext>
            </a:extLst>
          </p:cNvPr>
          <p:cNvCxnSpPr>
            <a:cxnSpLocks/>
          </p:cNvCxnSpPr>
          <p:nvPr/>
        </p:nvCxnSpPr>
        <p:spPr>
          <a:xfrm>
            <a:off x="926889" y="3860346"/>
            <a:ext cx="4854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3243F4FE-A6E0-43D7-B791-9A4E0F36A37E}"/>
              </a:ext>
            </a:extLst>
          </p:cNvPr>
          <p:cNvCxnSpPr>
            <a:cxnSpLocks/>
          </p:cNvCxnSpPr>
          <p:nvPr/>
        </p:nvCxnSpPr>
        <p:spPr>
          <a:xfrm>
            <a:off x="6383628" y="3852737"/>
            <a:ext cx="150009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C708E7E-9094-4549-96C9-00F5687398B1}"/>
              </a:ext>
            </a:extLst>
          </p:cNvPr>
          <p:cNvCxnSpPr>
            <a:cxnSpLocks/>
          </p:cNvCxnSpPr>
          <p:nvPr/>
        </p:nvCxnSpPr>
        <p:spPr>
          <a:xfrm>
            <a:off x="969818" y="4143681"/>
            <a:ext cx="14213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F4ADBD98-0855-461A-80B5-E48DA9B00E04}"/>
              </a:ext>
            </a:extLst>
          </p:cNvPr>
          <p:cNvCxnSpPr>
            <a:cxnSpLocks/>
          </p:cNvCxnSpPr>
          <p:nvPr/>
        </p:nvCxnSpPr>
        <p:spPr>
          <a:xfrm>
            <a:off x="969818" y="4465653"/>
            <a:ext cx="3352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78F10743-1A9D-4D27-B777-211A636140EA}"/>
              </a:ext>
            </a:extLst>
          </p:cNvPr>
          <p:cNvCxnSpPr>
            <a:cxnSpLocks/>
          </p:cNvCxnSpPr>
          <p:nvPr/>
        </p:nvCxnSpPr>
        <p:spPr>
          <a:xfrm>
            <a:off x="5530890" y="4534340"/>
            <a:ext cx="31103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9EC5980C-98C4-4FBB-8796-AE668B14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7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A965D-9AAB-4B93-AF74-C51B1CFD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Chlopenní protézy - Pooperační sledování </a:t>
            </a:r>
            <a:endParaRPr lang="en-GB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D186C-9C09-4781-88EA-7E4F52F3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Nutnost celoživotního sledování </a:t>
            </a:r>
          </a:p>
          <a:p>
            <a:endParaRPr lang="cs-CZ" dirty="0"/>
          </a:p>
          <a:p>
            <a:r>
              <a:rPr lang="cs-CZ" dirty="0"/>
              <a:t>Bioprotézy</a:t>
            </a:r>
          </a:p>
          <a:p>
            <a:pPr lvl="1"/>
            <a:r>
              <a:rPr lang="cs-CZ" dirty="0"/>
              <a:t>První vyšetření do 30 dnů po operaci </a:t>
            </a:r>
          </a:p>
          <a:p>
            <a:pPr lvl="1"/>
            <a:r>
              <a:rPr lang="cs-CZ" dirty="0"/>
              <a:t>1x ročně </a:t>
            </a:r>
          </a:p>
          <a:p>
            <a:endParaRPr lang="cs-CZ" dirty="0"/>
          </a:p>
          <a:p>
            <a:r>
              <a:rPr lang="cs-CZ" dirty="0"/>
              <a:t>Ihned při změně příznaků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760DBE-D352-44B5-A1CA-7201C80F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56" y="6193817"/>
            <a:ext cx="85961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8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2274</Words>
  <Application>Microsoft Office PowerPoint</Application>
  <PresentationFormat>Širokoúhlá obrazovka</PresentationFormat>
  <Paragraphs>394</Paragraphs>
  <Slides>31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Montserrat</vt:lpstr>
      <vt:lpstr>Symbol</vt:lpstr>
      <vt:lpstr>Wingdings</vt:lpstr>
      <vt:lpstr>Motiv Office</vt:lpstr>
      <vt:lpstr>Prezentace aplikace PowerPoint</vt:lpstr>
      <vt:lpstr>Prezentace aplikace PowerPoint</vt:lpstr>
      <vt:lpstr>Prezentace aplikace PowerPoint</vt:lpstr>
      <vt:lpstr>Mechanické protézy – žádná změna 2017 x 2021   </vt:lpstr>
      <vt:lpstr>Cílové INR u mechanických chlopenních náhrad</vt:lpstr>
      <vt:lpstr>Bioprotézy </vt:lpstr>
      <vt:lpstr>Výběr chlopně  ESC – AHA </vt:lpstr>
      <vt:lpstr>Typ intervence  </vt:lpstr>
      <vt:lpstr>Chlopenní protézy - Pooperační sledování </vt:lpstr>
      <vt:lpstr>Dysfunkce chlopenních protéz</vt:lpstr>
      <vt:lpstr>Strukturální poškození bioprotéz</vt:lpstr>
      <vt:lpstr>Strukturální poškození chlopně (SVD)</vt:lpstr>
      <vt:lpstr>Selhání bioprotézy </vt:lpstr>
      <vt:lpstr>Trombóza chlopně </vt:lpstr>
      <vt:lpstr>Hemolýza nebo paravalvární leak </vt:lpstr>
      <vt:lpstr>Patient-prosthesis mismatch (PPM)</vt:lpstr>
      <vt:lpstr>Antitrombotická léčba po chir. náhradě </vt:lpstr>
      <vt:lpstr>Antitrombotická terapie </vt:lpstr>
      <vt:lpstr>Antitrombotická léčba</vt:lpstr>
      <vt:lpstr>Závěr</vt:lpstr>
      <vt:lpstr>Prezentace aplikace PowerPoint</vt:lpstr>
      <vt:lpstr>Prezentace aplikace PowerPoint</vt:lpstr>
      <vt:lpstr>Prezentace aplikace PowerPoint</vt:lpstr>
      <vt:lpstr>Prezentace aplikace PowerPoint</vt:lpstr>
      <vt:lpstr>Mechanické protézy </vt:lpstr>
      <vt:lpstr>Třída  doporučení </vt:lpstr>
      <vt:lpstr>Úroveň důkazů</vt:lpstr>
      <vt:lpstr>Mechanické protézy – výběr </vt:lpstr>
      <vt:lpstr>Antitrombotická léčba po chir. náhradě </vt:lpstr>
      <vt:lpstr>Antitrombotická léčba – Perioperační období </vt:lpstr>
      <vt:lpstr>Antitrombotická terapie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Ondrášek</dc:creator>
  <cp:lastModifiedBy>GT3</cp:lastModifiedBy>
  <cp:revision>98</cp:revision>
  <dcterms:created xsi:type="dcterms:W3CDTF">2019-04-22T20:56:43Z</dcterms:created>
  <dcterms:modified xsi:type="dcterms:W3CDTF">2022-02-25T07:54:54Z</dcterms:modified>
</cp:coreProperties>
</file>