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69" r:id="rId2"/>
    <p:sldId id="339" r:id="rId3"/>
    <p:sldId id="353" r:id="rId4"/>
    <p:sldId id="354" r:id="rId5"/>
    <p:sldId id="1012" r:id="rId6"/>
    <p:sldId id="355" r:id="rId7"/>
    <p:sldId id="356" r:id="rId8"/>
    <p:sldId id="358" r:id="rId9"/>
    <p:sldId id="357" r:id="rId10"/>
    <p:sldId id="373" r:id="rId11"/>
    <p:sldId id="370" r:id="rId12"/>
    <p:sldId id="359" r:id="rId13"/>
    <p:sldId id="1013" r:id="rId14"/>
    <p:sldId id="360" r:id="rId15"/>
    <p:sldId id="371" r:id="rId16"/>
    <p:sldId id="361" r:id="rId17"/>
    <p:sldId id="347" r:id="rId18"/>
    <p:sldId id="343" r:id="rId19"/>
    <p:sldId id="365" r:id="rId20"/>
    <p:sldId id="348" r:id="rId21"/>
    <p:sldId id="351" r:id="rId22"/>
    <p:sldId id="366" r:id="rId23"/>
    <p:sldId id="352" r:id="rId24"/>
    <p:sldId id="341" r:id="rId25"/>
    <p:sldId id="384" r:id="rId26"/>
    <p:sldId id="372" r:id="rId27"/>
    <p:sldId id="1010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99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78222" autoAdjust="0"/>
  </p:normalViewPr>
  <p:slideViewPr>
    <p:cSldViewPr snapToGrid="0">
      <p:cViewPr varScale="1">
        <p:scale>
          <a:sx n="67" d="100"/>
          <a:sy n="67" d="100"/>
        </p:scale>
        <p:origin x="437" y="58"/>
      </p:cViewPr>
      <p:guideLst/>
    </p:cSldViewPr>
  </p:slideViewPr>
  <p:outlineViewPr>
    <p:cViewPr>
      <p:scale>
        <a:sx n="33" d="100"/>
        <a:sy n="33" d="100"/>
      </p:scale>
      <p:origin x="0" y="-257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99" d="100"/>
          <a:sy n="99" d="100"/>
        </p:scale>
        <p:origin x="2362" y="-10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3D889-3AAC-4DCA-8B21-6EE25CB60F0C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DF1A6-F75E-4760-81EC-EEAE9826DA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20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E645D-C1BA-4791-B866-C5589FCB0576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813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základě provedených vyšetření má nemocná masivní izolovanou sekundární TR , je symptomatická dušností NYHA III a otoky DK při diuretické </a:t>
            </a:r>
            <a:r>
              <a:rPr lang="cs-CZ" dirty="0" err="1"/>
              <a:t>th</a:t>
            </a:r>
            <a:r>
              <a:rPr lang="cs-CZ" dirty="0"/>
              <a:t>, je bez dysfunkce PK, bez významnější PH. Operační riziko dle </a:t>
            </a:r>
            <a:r>
              <a:rPr lang="cs-CZ" dirty="0" err="1"/>
              <a:t>Euroscore</a:t>
            </a:r>
            <a:r>
              <a:rPr lang="cs-CZ" dirty="0"/>
              <a:t> II je </a:t>
            </a:r>
            <a:r>
              <a:rPr lang="cs-CZ" dirty="0" err="1"/>
              <a:t>vypočttno</a:t>
            </a:r>
            <a:r>
              <a:rPr lang="cs-CZ" dirty="0"/>
              <a:t> na 3,6%. Jaký další postup byste u nemocné volili?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73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NEmocná</a:t>
            </a:r>
            <a:r>
              <a:rPr lang="cs-CZ" dirty="0"/>
              <a:t> </a:t>
            </a:r>
            <a:r>
              <a:rPr lang="cs-CZ" dirty="0" err="1"/>
              <a:t>splnuje</a:t>
            </a:r>
            <a:r>
              <a:rPr lang="cs-CZ" dirty="0"/>
              <a:t> indikační kritéria k operaci, byla diskutována na </a:t>
            </a:r>
            <a:r>
              <a:rPr lang="cs-CZ" dirty="0" err="1"/>
              <a:t>kardiochir</a:t>
            </a:r>
            <a:r>
              <a:rPr lang="cs-CZ" dirty="0"/>
              <a:t>. Semináři. Přes poměrně nízké riziko se jedná o 87- letou dámu, </a:t>
            </a:r>
            <a:r>
              <a:rPr lang="cs-CZ" dirty="0" err="1"/>
              <a:t>splnující</a:t>
            </a:r>
            <a:r>
              <a:rPr lang="cs-CZ" dirty="0"/>
              <a:t> některá kritéria křehkého pacienta (chůze o holi, </a:t>
            </a:r>
            <a:r>
              <a:rPr lang="cs-CZ" dirty="0" err="1"/>
              <a:t>sarkopenie</a:t>
            </a:r>
            <a:r>
              <a:rPr lang="cs-CZ" dirty="0"/>
              <a:t>, věk…)</a:t>
            </a:r>
          </a:p>
          <a:p>
            <a:r>
              <a:rPr lang="cs-CZ" dirty="0"/>
              <a:t>Chirurg ani sama pacientka se k operačnímu řešení neklonili, nemocná byla proto indikována ke katetrizační plastice trikuspidální chlopně.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040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Výkon je veden za pomocí TEE, nezbytnou podmínkou k výkonu je dobrá </a:t>
            </a:r>
            <a:r>
              <a:rPr lang="cs-CZ" dirty="0" err="1"/>
              <a:t>zobrazitelnost</a:t>
            </a:r>
            <a:r>
              <a:rPr lang="cs-CZ" dirty="0"/>
              <a:t> cípů v jícnové projekci  pomocí X-plane a také v </a:t>
            </a:r>
            <a:r>
              <a:rPr lang="cs-CZ" dirty="0" err="1"/>
              <a:t>transgastrické</a:t>
            </a:r>
            <a:r>
              <a:rPr lang="cs-CZ" dirty="0"/>
              <a:t> projekci. </a:t>
            </a:r>
          </a:p>
          <a:p>
            <a:r>
              <a:rPr lang="cs-CZ" dirty="0"/>
              <a:t>Na </a:t>
            </a:r>
            <a:r>
              <a:rPr lang="cs-CZ" dirty="0" err="1"/>
              <a:t>echokg</a:t>
            </a:r>
            <a:r>
              <a:rPr lang="cs-CZ" dirty="0"/>
              <a:t> obrázku vidíme již zavedený 1 klip mezi předním a septálním cípem a zavádění 2.klipu mezi zadní a septální cíp. Obdobně v </a:t>
            </a:r>
            <a:r>
              <a:rPr lang="cs-CZ" dirty="0" err="1"/>
              <a:t>transgastrické</a:t>
            </a:r>
            <a:r>
              <a:rPr lang="cs-CZ" dirty="0"/>
              <a:t> projekci a zde na skiaskopii pozici jícnové sondy a </a:t>
            </a:r>
            <a:r>
              <a:rPr lang="cs-CZ" dirty="0" err="1"/>
              <a:t>otevřírání</a:t>
            </a:r>
            <a:r>
              <a:rPr lang="cs-CZ" dirty="0"/>
              <a:t> druhého klipu před uchycením cípů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802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konci výkonu vidíme pevné umístění klipů na cípech, středně významnou reziduální TR a uspokojivé </a:t>
            </a:r>
            <a:r>
              <a:rPr lang="cs-CZ" dirty="0" err="1"/>
              <a:t>dopřené</a:t>
            </a:r>
            <a:r>
              <a:rPr lang="cs-CZ" dirty="0"/>
              <a:t> gradienty nesvědčící pro významnější </a:t>
            </a:r>
            <a:r>
              <a:rPr lang="cs-CZ" dirty="0" err="1"/>
              <a:t>stenozu</a:t>
            </a:r>
            <a:r>
              <a:rPr lang="cs-CZ" dirty="0"/>
              <a:t> ústí.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649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Klinicky při kontrole po 6 měsících udává nemocná zlepšení dušnosti, tolerance zátěže a ústup otoků DK.</a:t>
            </a:r>
          </a:p>
          <a:p>
            <a:r>
              <a:rPr lang="cs-CZ" dirty="0" err="1"/>
              <a:t>Echokg</a:t>
            </a:r>
            <a:r>
              <a:rPr lang="cs-CZ" dirty="0"/>
              <a:t> přetrvává dobrý efekt výkonu, tedy reziduální TR 2+, bez významnější </a:t>
            </a:r>
            <a:r>
              <a:rPr lang="cs-CZ" dirty="0" err="1"/>
              <a:t>stenozy</a:t>
            </a:r>
            <a:r>
              <a:rPr lang="cs-CZ" dirty="0"/>
              <a:t>, lehká PH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098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Trikuspidální regurgitace je ve více než 90% sekundární etiologie. Nejčastěji (59%) je přítomna při plicní hypertenzi při levostranných chlopenních vadách. Izolovaná sekundární TR je druhem </a:t>
            </a:r>
            <a:r>
              <a:rPr lang="cs-CZ" dirty="0" err="1"/>
              <a:t>sekutnádní</a:t>
            </a:r>
            <a:r>
              <a:rPr lang="cs-CZ" dirty="0"/>
              <a:t> TR, která je definována</a:t>
            </a:r>
          </a:p>
          <a:p>
            <a:endParaRPr lang="cs-CZ" dirty="0"/>
          </a:p>
          <a:p>
            <a:r>
              <a:rPr lang="cs-CZ" dirty="0"/>
              <a:t>Izolovaná sekundární TR je 2.nejčastější etiologií TR, u 17% sekundárních TR, je charakterizována významnou TR při dilataci trikuspidálního anulu bez přítomné levostranné vady, postižení LK nebo významnější PH. Doporučuje se označení atriální nebo </a:t>
            </a:r>
            <a:r>
              <a:rPr lang="cs-CZ" dirty="0" err="1"/>
              <a:t>atriogenní</a:t>
            </a:r>
            <a:r>
              <a:rPr lang="cs-CZ" dirty="0"/>
              <a:t>, protože je typicky spojena s dilatací PS a fibrilací síní.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462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Přítomnost nebo nepřítomnost PH vede u nemocných se sekundární TR k odlišné </a:t>
            </a:r>
            <a:r>
              <a:rPr lang="cs-CZ" dirty="0" err="1"/>
              <a:t>remodelaci</a:t>
            </a:r>
            <a:r>
              <a:rPr lang="cs-CZ" dirty="0"/>
              <a:t> PK. Při přítomnosti PH se PK zvětšuje a získává sférický tvar, mění se postavení papilární svalů a dochází k </a:t>
            </a:r>
            <a:r>
              <a:rPr lang="cs-CZ" dirty="0" err="1"/>
              <a:t>tentningu</a:t>
            </a:r>
            <a:r>
              <a:rPr lang="cs-CZ" dirty="0"/>
              <a:t> cípů a jen mírné dilataci anulu. Naopak při izolované TR bez významnější PH dilatuje PK v bazální části, má konický tvar a mechanismem TR je zejména dilatace anulu při dilataci PS obvykle v důsledku Fis. Proto se také doporučuje pro izolovanou sek. TR označovat ji atriální nebo </a:t>
            </a:r>
            <a:r>
              <a:rPr lang="cs-CZ" dirty="0" err="1"/>
              <a:t>atriogenní</a:t>
            </a:r>
            <a:r>
              <a:rPr lang="cs-CZ" dirty="0"/>
              <a:t> zatímco sekundární TR spojenou s plicní hypertenzí jako ventrikulární.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14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již vyplývá z názvu přednášky, o </a:t>
            </a:r>
            <a:r>
              <a:rPr lang="cs-CZ" dirty="0" err="1"/>
              <a:t>prognoze</a:t>
            </a:r>
            <a:r>
              <a:rPr lang="cs-CZ" dirty="0"/>
              <a:t>, časování a výběru léčby u izolované TR nemáme zatím dostatek dat a doporučení v </a:t>
            </a:r>
            <a:r>
              <a:rPr lang="cs-CZ" dirty="0" err="1"/>
              <a:t>guidelines</a:t>
            </a:r>
            <a:r>
              <a:rPr lang="cs-CZ" dirty="0"/>
              <a:t> jsou převážně založené na názoru expertů a menších studiích. 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746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 letošním roce byla publikována práce </a:t>
            </a:r>
            <a:r>
              <a:rPr lang="cs-CZ" dirty="0" err="1"/>
              <a:t>Wanga</a:t>
            </a:r>
            <a:r>
              <a:rPr lang="cs-CZ" dirty="0"/>
              <a:t> z Cleveland </a:t>
            </a:r>
            <a:r>
              <a:rPr lang="cs-CZ" dirty="0" err="1"/>
              <a:t>Clinic</a:t>
            </a:r>
            <a:r>
              <a:rPr lang="cs-CZ" dirty="0"/>
              <a:t>. V  této retrospektivní studii bylo hodnoceno přes 9 tisíc pacientů s izolovanou TR 3 a 4+ vyšetřených mezi lety 2002 a 2018. Izolovaná TR byla v této studii nejen sekundární, ale i primární . Pouze 7% pacientů bylo operováno. Hospitalizační mortalita byla 3%, celkově po roce přežívalo 72% a po 5 letech jen 46% (u operovaných 86% a 69%). Operovaní pacienti měli lepší prognózu i po </a:t>
            </a:r>
            <a:r>
              <a:rPr lang="cs-CZ" dirty="0" err="1"/>
              <a:t>adustaci</a:t>
            </a:r>
            <a:r>
              <a:rPr lang="cs-CZ" dirty="0"/>
              <a:t> na věk a další RF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159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Základem chirurgické léčby sekundární trikuspidální </a:t>
            </a:r>
            <a:r>
              <a:rPr lang="cs-CZ" dirty="0" err="1"/>
              <a:t>reg</a:t>
            </a:r>
            <a:r>
              <a:rPr lang="cs-CZ" dirty="0"/>
              <a:t>. je trikuspidální </a:t>
            </a:r>
            <a:r>
              <a:rPr lang="cs-CZ" dirty="0" err="1"/>
              <a:t>anuloplastika</a:t>
            </a:r>
            <a:r>
              <a:rPr lang="cs-CZ" dirty="0"/>
              <a:t>, dnes obvykle redukční </a:t>
            </a:r>
            <a:r>
              <a:rPr lang="cs-CZ" dirty="0" err="1"/>
              <a:t>anuloplastika</a:t>
            </a:r>
            <a:r>
              <a:rPr lang="cs-CZ" dirty="0"/>
              <a:t> rigidním, </a:t>
            </a:r>
            <a:r>
              <a:rPr lang="cs-CZ" dirty="0" err="1"/>
              <a:t>semi</a:t>
            </a:r>
            <a:r>
              <a:rPr lang="cs-CZ" dirty="0"/>
              <a:t>-rigidním ev. Flexibilním ringem s </a:t>
            </a:r>
            <a:r>
              <a:rPr lang="cs-CZ" dirty="0" err="1"/>
              <a:t>undesizingem</a:t>
            </a:r>
            <a:r>
              <a:rPr lang="cs-CZ" dirty="0"/>
              <a:t>. </a:t>
            </a:r>
            <a:r>
              <a:rPr lang="cs-CZ" dirty="0" err="1"/>
              <a:t>Anuloplastika</a:t>
            </a:r>
            <a:r>
              <a:rPr lang="cs-CZ" dirty="0"/>
              <a:t> stehem podle De Vegy </a:t>
            </a:r>
            <a:r>
              <a:rPr lang="cs-CZ" dirty="0" err="1"/>
              <a:t>neo</a:t>
            </a:r>
            <a:r>
              <a:rPr lang="cs-CZ" dirty="0"/>
              <a:t> </a:t>
            </a:r>
            <a:r>
              <a:rPr lang="cs-CZ" dirty="0" err="1"/>
              <a:t>anuloplastika</a:t>
            </a:r>
            <a:r>
              <a:rPr lang="cs-CZ" dirty="0"/>
              <a:t> s </a:t>
            </a:r>
            <a:r>
              <a:rPr lang="cs-CZ" dirty="0" err="1"/>
              <a:t>bikuspidálnící</a:t>
            </a:r>
            <a:r>
              <a:rPr lang="cs-CZ" dirty="0"/>
              <a:t> stehem podle </a:t>
            </a:r>
            <a:r>
              <a:rPr lang="cs-CZ" dirty="0" err="1"/>
              <a:t>Kaye</a:t>
            </a:r>
            <a:r>
              <a:rPr lang="cs-CZ" dirty="0"/>
              <a:t> jsou dnes používány málo, mají větší </a:t>
            </a:r>
            <a:r>
              <a:rPr lang="cs-CZ" dirty="0" err="1"/>
              <a:t>rekurenci</a:t>
            </a:r>
            <a:r>
              <a:rPr lang="cs-CZ" dirty="0"/>
              <a:t> TR</a:t>
            </a:r>
          </a:p>
          <a:p>
            <a:r>
              <a:rPr lang="cs-CZ" dirty="0"/>
              <a:t>Při </a:t>
            </a:r>
            <a:r>
              <a:rPr lang="cs-CZ" dirty="0" err="1"/>
              <a:t>anuloplastice</a:t>
            </a:r>
            <a:r>
              <a:rPr lang="cs-CZ" dirty="0"/>
              <a:t> stehem je požívána plastika podle De Vegy s obšitím prstence stehem nebo </a:t>
            </a:r>
            <a:r>
              <a:rPr lang="cs-CZ" dirty="0" err="1"/>
              <a:t>Kay</a:t>
            </a:r>
            <a:r>
              <a:rPr lang="cs-CZ" dirty="0"/>
              <a:t> plastika s </a:t>
            </a:r>
            <a:r>
              <a:rPr lang="cs-CZ" dirty="0" err="1"/>
              <a:t>bikuspidalizací</a:t>
            </a:r>
            <a:r>
              <a:rPr lang="cs-CZ" dirty="0"/>
              <a:t> stehem. </a:t>
            </a:r>
          </a:p>
          <a:p>
            <a:r>
              <a:rPr lang="cs-CZ" dirty="0"/>
              <a:t>Při významném </a:t>
            </a:r>
            <a:r>
              <a:rPr lang="cs-CZ" dirty="0" err="1"/>
              <a:t>tetheringu</a:t>
            </a:r>
            <a:r>
              <a:rPr lang="cs-CZ" dirty="0"/>
              <a:t> cípů a j třeba využít  dalších </a:t>
            </a:r>
            <a:r>
              <a:rPr lang="cs-CZ" dirty="0" err="1"/>
              <a:t>chir</a:t>
            </a:r>
            <a:r>
              <a:rPr lang="cs-CZ" dirty="0"/>
              <a:t>. Technik, nejčastěji augmentace předního cípu </a:t>
            </a:r>
            <a:r>
              <a:rPr lang="cs-CZ" dirty="0" err="1"/>
              <a:t>perikardiální</a:t>
            </a:r>
            <a:r>
              <a:rPr lang="cs-CZ" dirty="0"/>
              <a:t> záplatou (nebo </a:t>
            </a:r>
            <a:r>
              <a:rPr lang="cs-CZ" dirty="0" err="1"/>
              <a:t>clover</a:t>
            </a:r>
            <a:r>
              <a:rPr lang="cs-CZ" dirty="0"/>
              <a:t> technika se spojením v okrajích cípů), nebo provést náhradu chlopně. </a:t>
            </a:r>
          </a:p>
          <a:p>
            <a:endParaRPr lang="cs-CZ" dirty="0"/>
          </a:p>
          <a:p>
            <a:r>
              <a:rPr lang="cs-CZ" dirty="0"/>
              <a:t>Trikuspidální </a:t>
            </a:r>
            <a:r>
              <a:rPr lang="cs-CZ" dirty="0" err="1"/>
              <a:t>anuloplastika</a:t>
            </a:r>
            <a:r>
              <a:rPr lang="cs-CZ" dirty="0"/>
              <a:t> i implantace</a:t>
            </a:r>
            <a:r>
              <a:rPr lang="cs-CZ" baseline="0" dirty="0"/>
              <a:t> bioprotézy lze provést i na bijícím srdci a z </a:t>
            </a:r>
            <a:r>
              <a:rPr lang="cs-CZ" baseline="0" dirty="0" err="1"/>
              <a:t>thorakotomie</a:t>
            </a:r>
            <a:r>
              <a:rPr lang="cs-CZ" baseline="0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98FA5-9152-4055-A488-EFF7A3F5722F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76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Jedná se o kazuistiku 87 leté dámy s anamnézou permanentní fibrilace síní od roku 2005, na </a:t>
            </a:r>
            <a:r>
              <a:rPr lang="cs-CZ" dirty="0" err="1"/>
              <a:t>rate-contol</a:t>
            </a:r>
            <a:r>
              <a:rPr lang="cs-CZ" dirty="0"/>
              <a:t> a antikoagulační léčbě. Z dalších komorbidit má nemocná hypertenzi, byla vyšetřována pro </a:t>
            </a:r>
            <a:r>
              <a:rPr lang="cs-CZ" dirty="0" err="1"/>
              <a:t>neutropenii</a:t>
            </a:r>
            <a:r>
              <a:rPr lang="cs-CZ" dirty="0"/>
              <a:t>, která zůstává nejasné etiologie, má středně pokročilou chronickou renální </a:t>
            </a:r>
            <a:r>
              <a:rPr lang="cs-CZ" dirty="0" err="1"/>
              <a:t>insuficientci</a:t>
            </a:r>
            <a:r>
              <a:rPr lang="cs-CZ" dirty="0"/>
              <a:t>.</a:t>
            </a:r>
          </a:p>
          <a:p>
            <a:r>
              <a:rPr lang="cs-CZ" dirty="0"/>
              <a:t>Medikace odpovídá léčbě fibrilace síní  a srdečního selhání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097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Proč je tak málo pacientů s izolovanou TR operována je zřejmě dáno i dlouhodobě vysokou operační mortalitou, která se ve starších studiích pochybovala okolo 25%. Pacienti jsou často odesíláni k operaci pozdě s </a:t>
            </a:r>
            <a:r>
              <a:rPr lang="cs-CZ" dirty="0" err="1"/>
              <a:t>těžkoudysfuncí</a:t>
            </a:r>
            <a:r>
              <a:rPr lang="cs-CZ" dirty="0"/>
              <a:t> PK a orgánovými komplikacemi. </a:t>
            </a:r>
          </a:p>
          <a:p>
            <a:r>
              <a:rPr lang="cs-CZ" dirty="0"/>
              <a:t>Novější práce ukazují pokles operační mortality, která je ale stále výrazně vyšší než při operacích levostranných vad.</a:t>
            </a:r>
          </a:p>
          <a:p>
            <a:r>
              <a:rPr lang="cs-CZ" dirty="0"/>
              <a:t>Proč je mortalita při operaci tak vysoká? Vysoká operační mortalita vede lékaře často k léčbě </a:t>
            </a:r>
            <a:r>
              <a:rPr lang="cs-CZ" dirty="0" err="1"/>
              <a:t>medikamentozní</a:t>
            </a:r>
            <a:r>
              <a:rPr lang="cs-CZ" dirty="0"/>
              <a:t> a případná indikace k operaci je až pozdní, s vysokým rizikem.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98FA5-9152-4055-A488-EFF7A3F5722F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037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Evoque</a:t>
            </a:r>
            <a:r>
              <a:rPr lang="cs-CZ" dirty="0"/>
              <a:t> – </a:t>
            </a:r>
            <a:r>
              <a:rPr lang="cs-CZ" dirty="0" err="1"/>
              <a:t>trijuspidální</a:t>
            </a:r>
            <a:r>
              <a:rPr lang="cs-CZ" dirty="0"/>
              <a:t> náhrada zaváděná </a:t>
            </a:r>
            <a:r>
              <a:rPr lang="cs-CZ" dirty="0" err="1"/>
              <a:t>transfemorálně</a:t>
            </a:r>
            <a:r>
              <a:rPr lang="cs-CZ" dirty="0"/>
              <a:t>, není ještě komerčně dostupná</a:t>
            </a:r>
          </a:p>
          <a:p>
            <a:r>
              <a:rPr lang="cs-CZ" dirty="0"/>
              <a:t>V současné době se rychle rozvíjí katetrizační léčba TR. Využívají se techniky zlepšující </a:t>
            </a:r>
            <a:r>
              <a:rPr lang="cs-CZ" dirty="0" err="1"/>
              <a:t>koaptaci</a:t>
            </a:r>
            <a:r>
              <a:rPr lang="cs-CZ" dirty="0"/>
              <a:t> cípů jako u naší pacienty (obdoba </a:t>
            </a:r>
            <a:r>
              <a:rPr lang="cs-CZ" dirty="0" err="1"/>
              <a:t>Mitraclipu</a:t>
            </a:r>
            <a:r>
              <a:rPr lang="cs-CZ" dirty="0"/>
              <a:t> – Pascal, </a:t>
            </a:r>
            <a:r>
              <a:rPr lang="cs-CZ" dirty="0" err="1"/>
              <a:t>Triclip</a:t>
            </a:r>
            <a:r>
              <a:rPr lang="cs-CZ" dirty="0"/>
              <a:t>, </a:t>
            </a:r>
            <a:r>
              <a:rPr lang="cs-CZ" dirty="0" err="1"/>
              <a:t>koaptační</a:t>
            </a:r>
            <a:r>
              <a:rPr lang="cs-CZ" dirty="0"/>
              <a:t> zařízení Forma), dále katetrizační </a:t>
            </a:r>
            <a:r>
              <a:rPr lang="cs-CZ" dirty="0" err="1"/>
              <a:t>anuloplastiky</a:t>
            </a:r>
            <a:r>
              <a:rPr lang="cs-CZ" dirty="0"/>
              <a:t> (systémy </a:t>
            </a:r>
            <a:r>
              <a:rPr lang="cs-CZ" dirty="0" err="1"/>
              <a:t>Cardioband</a:t>
            </a:r>
            <a:r>
              <a:rPr lang="cs-CZ" dirty="0"/>
              <a:t>, </a:t>
            </a:r>
            <a:r>
              <a:rPr lang="cs-CZ" dirty="0" err="1"/>
              <a:t>Trialign</a:t>
            </a:r>
            <a:r>
              <a:rPr lang="cs-CZ" dirty="0"/>
              <a:t> k </a:t>
            </a:r>
            <a:r>
              <a:rPr lang="cs-CZ" dirty="0" err="1"/>
              <a:t>bikuspidálizaci</a:t>
            </a:r>
            <a:r>
              <a:rPr lang="cs-CZ" dirty="0"/>
              <a:t>, </a:t>
            </a:r>
            <a:r>
              <a:rPr lang="cs-CZ" dirty="0" err="1"/>
              <a:t>TriCinch</a:t>
            </a:r>
            <a:r>
              <a:rPr lang="cs-CZ" dirty="0"/>
              <a:t>), </a:t>
            </a:r>
            <a:r>
              <a:rPr lang="cs-CZ" dirty="0" err="1"/>
              <a:t>heterotopická</a:t>
            </a:r>
            <a:r>
              <a:rPr lang="cs-CZ" dirty="0"/>
              <a:t> </a:t>
            </a:r>
            <a:r>
              <a:rPr lang="cs-CZ" dirty="0" err="1"/>
              <a:t>impalntace</a:t>
            </a:r>
            <a:r>
              <a:rPr lang="cs-CZ" dirty="0"/>
              <a:t> chlopně do horní a dolní duté žíly. Nově je již </a:t>
            </a:r>
            <a:r>
              <a:rPr lang="cs-CZ" dirty="0" err="1"/>
              <a:t>transfemorálně</a:t>
            </a:r>
            <a:r>
              <a:rPr lang="cs-CZ" dirty="0"/>
              <a:t>  zkoušena i trikuspidální náhrada – chlopeň </a:t>
            </a:r>
            <a:r>
              <a:rPr lang="cs-CZ" dirty="0" err="1"/>
              <a:t>Evoque</a:t>
            </a:r>
            <a:r>
              <a:rPr lang="cs-CZ" dirty="0"/>
              <a:t> , zatím není komerčně dostupná.</a:t>
            </a:r>
          </a:p>
          <a:p>
            <a:r>
              <a:rPr lang="cs-CZ" dirty="0"/>
              <a:t>Vzhledem k složité anatomii chlopně, velikosti anulu, blízkosti důležitých struktur (AV uzel, </a:t>
            </a:r>
            <a:r>
              <a:rPr lang="cs-CZ" dirty="0" err="1"/>
              <a:t>kor</a:t>
            </a:r>
            <a:r>
              <a:rPr lang="cs-CZ" dirty="0"/>
              <a:t>. Sinus, pravá koronární tepna) a chybění kalcifikací je vlastní katetrizační náhrada složitá</a:t>
            </a:r>
          </a:p>
          <a:p>
            <a:r>
              <a:rPr lang="cs-CZ" dirty="0"/>
              <a:t>Kandidáty katetrizační </a:t>
            </a:r>
            <a:r>
              <a:rPr lang="cs-CZ" dirty="0" err="1"/>
              <a:t>th</a:t>
            </a:r>
            <a:r>
              <a:rPr lang="cs-CZ" dirty="0"/>
              <a:t>  jsou inoperabilní pacienti se sekundární TR, pokud je léčena příčina stavu, pacienti se sek. TR léčení </a:t>
            </a:r>
            <a:r>
              <a:rPr lang="cs-CZ" dirty="0" err="1"/>
              <a:t>Mitraclipem</a:t>
            </a:r>
            <a:r>
              <a:rPr lang="cs-CZ" dirty="0"/>
              <a:t> pro významnou MR. Naopak nemocní s těžkou dysfunkcí PK a LK, nebo těžkou PH, která není léčbou ovlivnitelná z katetrizační </a:t>
            </a:r>
            <a:r>
              <a:rPr lang="cs-CZ" dirty="0" err="1"/>
              <a:t>th</a:t>
            </a:r>
            <a:r>
              <a:rPr lang="cs-CZ" dirty="0"/>
              <a:t> nebudou profitovat.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907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Existují různá riziková </a:t>
            </a:r>
            <a:r>
              <a:rPr lang="cs-CZ" dirty="0" err="1"/>
              <a:t>skore</a:t>
            </a:r>
            <a:r>
              <a:rPr lang="cs-CZ" dirty="0"/>
              <a:t> k predikci operačního rizika u operace TR. Podobně jako v této práci zahrnutí typicky věk, dysfunkci PK, plicní </a:t>
            </a:r>
            <a:r>
              <a:rPr lang="cs-CZ" dirty="0" err="1"/>
              <a:t>hpyertnezi</a:t>
            </a:r>
            <a:r>
              <a:rPr lang="cs-CZ" dirty="0"/>
              <a:t> a známky orgánového postižení – ledvin, jater. U pacientů s vysokým rizikem je roční přežívání obvykle pod 50%. V této práci autoři prokázali  profit z operace i u pokročilého onemocnění, toto ale není  popisováno v jiných souborech.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7014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Objevují se první prospektivní studie katetrizační léčby TR. Viděli jsme výsledky z </a:t>
            </a:r>
            <a:r>
              <a:rPr lang="cs-CZ" dirty="0" err="1"/>
              <a:t>TriValve</a:t>
            </a:r>
            <a:r>
              <a:rPr lang="cs-CZ" dirty="0"/>
              <a:t> registru v přednášce TP. Zde jsou </a:t>
            </a:r>
            <a:r>
              <a:rPr lang="cs-CZ" dirty="0" err="1"/>
              <a:t>prezenotávny</a:t>
            </a:r>
            <a:r>
              <a:rPr lang="cs-CZ" dirty="0"/>
              <a:t> </a:t>
            </a:r>
            <a:r>
              <a:rPr lang="cs-CZ" dirty="0" err="1"/>
              <a:t>vsledky</a:t>
            </a:r>
            <a:r>
              <a:rPr lang="cs-CZ" dirty="0"/>
              <a:t> katetrizační plastiky pomocí </a:t>
            </a:r>
            <a:r>
              <a:rPr lang="cs-CZ" dirty="0" err="1"/>
              <a:t>Triclipu</a:t>
            </a:r>
            <a:r>
              <a:rPr lang="cs-CZ" dirty="0"/>
              <a:t> (</a:t>
            </a:r>
            <a:r>
              <a:rPr lang="cs-CZ" dirty="0" err="1"/>
              <a:t>koaptační</a:t>
            </a:r>
            <a:r>
              <a:rPr lang="cs-CZ" dirty="0"/>
              <a:t> mechanismus) u 85 symptomatických pacientů s významnou TR , vysokým rizikem operace a vhodnou anatomií k této léčbě. Po léčbě došlo k významnému snížení hospitalizací pro SS, zlepšení symptomů, kvality života </a:t>
            </a:r>
          </a:p>
          <a:p>
            <a:r>
              <a:rPr lang="cs-CZ" dirty="0"/>
              <a:t>Pacienti se zlepšením TR na střední a menší  měli výrazně méně hospitalizací a úmrtí než při </a:t>
            </a:r>
            <a:r>
              <a:rPr lang="cs-CZ" dirty="0" err="1"/>
              <a:t>přetvávání</a:t>
            </a:r>
            <a:r>
              <a:rPr lang="cs-CZ" dirty="0"/>
              <a:t> významné TR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844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133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53734436-800F-4311-8A34-7FB9AC0E7E20}" type="slidenum">
              <a:rPr lang="cs-CZ" sz="1200">
                <a:latin typeface="Arial" charset="0"/>
                <a:cs typeface="+mn-cs"/>
              </a:rPr>
              <a:pPr algn="r">
                <a:defRPr/>
              </a:pPr>
              <a:t>27</a:t>
            </a:fld>
            <a:endParaRPr lang="cs-CZ" sz="1200">
              <a:latin typeface="Arial" charset="0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963" y="652463"/>
            <a:ext cx="6192837" cy="3484562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354513"/>
            <a:ext cx="5019675" cy="413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3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 r.2018 je při </a:t>
            </a:r>
            <a:r>
              <a:rPr lang="cs-CZ" dirty="0" err="1"/>
              <a:t>echokg</a:t>
            </a:r>
            <a:r>
              <a:rPr lang="cs-CZ" dirty="0"/>
              <a:t> popisována významná trikuspidální regurgitace. V posledních 2 letech si </a:t>
            </a:r>
            <a:r>
              <a:rPr lang="cs-CZ" dirty="0" err="1"/>
              <a:t>stěžuej</a:t>
            </a:r>
            <a:r>
              <a:rPr lang="cs-CZ" dirty="0"/>
              <a:t> na postupnou progresi námahové dušnosti, nyní ve třídě NYHA III. Také se zhoršují chronické otoky DK, s dobrým </a:t>
            </a:r>
            <a:r>
              <a:rPr lang="cs-CZ" dirty="0" err="1"/>
              <a:t>efekterm</a:t>
            </a:r>
            <a:r>
              <a:rPr lang="cs-CZ" dirty="0"/>
              <a:t> po zahájení diuretické léčby.</a:t>
            </a:r>
          </a:p>
          <a:p>
            <a:r>
              <a:rPr lang="cs-CZ" dirty="0"/>
              <a:t>Při objektivním </a:t>
            </a:r>
            <a:r>
              <a:rPr lang="cs-CZ" dirty="0" err="1"/>
              <a:t>vyšetení</a:t>
            </a:r>
            <a:r>
              <a:rPr lang="cs-CZ" dirty="0"/>
              <a:t> se jedná o astenickou pacientu, chodící s oporou, se známkami pravostranného selhávání – zvýšenou náplní krčních žil a otoky DK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302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</a:t>
            </a:r>
            <a:r>
              <a:rPr lang="cs-CZ" dirty="0" err="1"/>
              <a:t>echokg</a:t>
            </a:r>
            <a:r>
              <a:rPr lang="cs-CZ" dirty="0"/>
              <a:t> vyšetření vidíme výraznou dilataci pravé síně s dilatací anulu a poruchou </a:t>
            </a:r>
            <a:r>
              <a:rPr lang="cs-CZ" dirty="0" err="1"/>
              <a:t>koaptace</a:t>
            </a:r>
            <a:r>
              <a:rPr lang="cs-CZ" dirty="0"/>
              <a:t> jinak normálních cípů </a:t>
            </a:r>
            <a:r>
              <a:rPr lang="cs-CZ" dirty="0" err="1"/>
              <a:t>trikupdidální</a:t>
            </a:r>
            <a:r>
              <a:rPr lang="cs-CZ" dirty="0"/>
              <a:t> chlopně, Velký barevní jet TR s výraznou </a:t>
            </a:r>
            <a:r>
              <a:rPr lang="cs-CZ" dirty="0" err="1"/>
              <a:t>zonou</a:t>
            </a:r>
            <a:r>
              <a:rPr lang="cs-CZ" dirty="0"/>
              <a:t> akcelerace nad chlopní, širokou VC 14mm, </a:t>
            </a:r>
            <a:r>
              <a:rPr lang="cs-CZ" dirty="0" err="1"/>
              <a:t>denzním</a:t>
            </a:r>
            <a:r>
              <a:rPr lang="cs-CZ" dirty="0"/>
              <a:t> </a:t>
            </a:r>
            <a:r>
              <a:rPr lang="cs-CZ" dirty="0" err="1"/>
              <a:t>triangulárním</a:t>
            </a:r>
            <a:r>
              <a:rPr lang="cs-CZ" dirty="0"/>
              <a:t> </a:t>
            </a:r>
            <a:r>
              <a:rPr lang="cs-CZ" dirty="0" err="1"/>
              <a:t>doppler</a:t>
            </a:r>
            <a:r>
              <a:rPr lang="cs-CZ" dirty="0"/>
              <a:t>. Signálem TR s gradientem </a:t>
            </a:r>
            <a:r>
              <a:rPr lang="cs-CZ" dirty="0" err="1"/>
              <a:t>svědčímím</a:t>
            </a:r>
            <a:r>
              <a:rPr lang="cs-CZ" dirty="0"/>
              <a:t> jen pro mírnou plicní hypertenzi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89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významnou TR svědčí také kvantifikace metodou PISA a ERO 68mm2 a </a:t>
            </a:r>
            <a:r>
              <a:rPr lang="cs-CZ" dirty="0" err="1"/>
              <a:t>reg</a:t>
            </a:r>
            <a:r>
              <a:rPr lang="cs-CZ" dirty="0"/>
              <a:t>. Objemem 79ml a systolický reverz v jaterních žilách. </a:t>
            </a:r>
          </a:p>
          <a:p>
            <a:r>
              <a:rPr lang="cs-CZ" dirty="0"/>
              <a:t>Nemocná má podle </a:t>
            </a:r>
            <a:r>
              <a:rPr lang="cs-CZ" dirty="0" err="1"/>
              <a:t>stávajíchc</a:t>
            </a:r>
            <a:r>
              <a:rPr lang="cs-CZ" dirty="0"/>
              <a:t> doporučení významnou TR, při použití nové klasifikaci navržené Rebecou Hahn, která přidává další 2 stupně významné TR,  spadá do skupiny masivní TR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21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Echoklg</a:t>
            </a:r>
            <a:r>
              <a:rPr lang="cs-CZ" dirty="0"/>
              <a:t> také hodnotíme stupeň dilatace anulu v A4C nebo dolní jícnové projekci,  který byl u nemocné 30mm/m2, využít můžeme ev. I 3D </a:t>
            </a:r>
            <a:r>
              <a:rPr lang="cs-CZ" dirty="0" err="1"/>
              <a:t>echokg</a:t>
            </a:r>
            <a:r>
              <a:rPr lang="cs-CZ" dirty="0"/>
              <a:t> k podrobnému hodnocení </a:t>
            </a:r>
            <a:r>
              <a:rPr lang="cs-CZ" dirty="0" err="1"/>
              <a:t>veliksti</a:t>
            </a:r>
            <a:r>
              <a:rPr lang="cs-CZ" dirty="0"/>
              <a:t> anulu. Důležité je hodnocení přítomnosti restrikce cípů, který u nemocný byl minimální, s malou plochou </a:t>
            </a:r>
            <a:r>
              <a:rPr lang="cs-CZ" dirty="0" err="1"/>
              <a:t>tentingu</a:t>
            </a:r>
            <a:r>
              <a:rPr lang="cs-CZ" dirty="0"/>
              <a:t> 1cm2. V 3D TEE zobrazení vidíme  morfologii cípů a velikost </a:t>
            </a:r>
            <a:r>
              <a:rPr lang="cs-CZ" dirty="0" err="1"/>
              <a:t>koaptačního</a:t>
            </a:r>
            <a:r>
              <a:rPr lang="cs-CZ" dirty="0"/>
              <a:t> defektu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94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Důležitou součástí hodnocení je u </a:t>
            </a:r>
            <a:r>
              <a:rPr lang="cs-CZ" dirty="0" err="1"/>
              <a:t>pacietnů</a:t>
            </a:r>
            <a:r>
              <a:rPr lang="cs-CZ" dirty="0"/>
              <a:t> s TR hodnocení velikosti a funkce PK.  Pacientka má mírně dilatovanou PK s normální hodnotou změny frakční plochy 48%, s TAPSE 19mm, dobrou systolickou rychlostí pohybu trikuspidálního anulu dle pulzní </a:t>
            </a:r>
            <a:r>
              <a:rPr lang="cs-CZ" dirty="0" err="1"/>
              <a:t>doppler</a:t>
            </a:r>
            <a:r>
              <a:rPr lang="cs-CZ" dirty="0"/>
              <a:t>. </a:t>
            </a:r>
            <a:r>
              <a:rPr lang="cs-CZ" dirty="0" err="1"/>
              <a:t>Echokg</a:t>
            </a:r>
            <a:r>
              <a:rPr lang="cs-CZ" dirty="0"/>
              <a:t>, i s dodatečně doplněným </a:t>
            </a:r>
            <a:r>
              <a:rPr lang="cs-CZ" dirty="0" err="1"/>
              <a:t>strainem</a:t>
            </a:r>
            <a:r>
              <a:rPr lang="cs-CZ" dirty="0"/>
              <a:t> volné stěny PK, který by měl být nad 23%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835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MRI je zlatým standardem hodnocení objemů a systolické funkce PK. (Při standartní akvizici dat) je volumetrie prováděna z dynamických sekvencí ze série řezů v krátké ose komor od </a:t>
            </a:r>
            <a:r>
              <a:rPr lang="cs-CZ" dirty="0" err="1"/>
              <a:t>baze</a:t>
            </a:r>
            <a:r>
              <a:rPr lang="cs-CZ" dirty="0"/>
              <a:t> k hrotu. jsou určovány hranice endokardu a vypočítáván EDV a ESV  v jednotlivých řezech a následnou sumací celkový EDV , ESV a EF. Nemocná má hraničně velkou LK s normální EF PK 54%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2144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katetrizačním vyšetření má nemocná normální nález na koronárních tepnách a lehkou </a:t>
            </a:r>
            <a:r>
              <a:rPr lang="cs-CZ" dirty="0" err="1"/>
              <a:t>postkapilární</a:t>
            </a:r>
            <a:r>
              <a:rPr lang="cs-CZ" dirty="0"/>
              <a:t> plicní hypertenzi se středním tlakem v plicnici 26mmhg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DF1A6-F75E-4760-81EC-EEAE9826DA5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82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D369C-7987-45CB-ADDB-40F58C1C646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431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D4010-6FBA-4F4C-B0C2-9373F189E22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592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3E035-818D-41A5-91A8-512C6549DE4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924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toř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972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D66BCE0-B909-4290-80F1-6101F09A3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986817E-5D7D-48B8-BF4A-BFFD77B74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2132722"/>
            <a:ext cx="6172200" cy="158865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>
                <a:solidFill>
                  <a:srgbClr val="29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  <a:br>
              <a:rPr lang="cs-CZ" dirty="0"/>
            </a:br>
            <a:r>
              <a:rPr lang="cs-CZ" dirty="0"/>
              <a:t>UPRAVIT</a:t>
            </a:r>
          </a:p>
        </p:txBody>
      </p:sp>
    </p:spTree>
    <p:extLst>
      <p:ext uri="{BB962C8B-B14F-4D97-AF65-F5344CB8AC3E}">
        <p14:creationId xmlns:p14="http://schemas.microsoft.com/office/powerpoint/2010/main" val="184183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6198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8069E-3D34-4AE7-B7AC-0CE0CFED513B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65" y="6164801"/>
            <a:ext cx="1183415" cy="6390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56463" y="6181841"/>
            <a:ext cx="806628" cy="604971"/>
          </a:xfrm>
          <a:prstGeom prst="rect">
            <a:avLst/>
          </a:prstGeom>
        </p:spPr>
      </p:pic>
      <p:pic>
        <p:nvPicPr>
          <p:cNvPr id="9" name="Picture 4" descr="logo"/>
          <p:cNvPicPr>
            <a:picLocks noChangeAspect="1" noChangeArrowheads="1"/>
          </p:cNvPicPr>
          <p:nvPr userDrawn="1"/>
        </p:nvPicPr>
        <p:blipFill>
          <a:blip r:embed="rId4" cstate="print">
            <a:lum bright="-6000" contras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2" y="6177939"/>
            <a:ext cx="850176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77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7F514-1345-455B-984F-3E0FFE39101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955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5340C-7394-4100-8201-B4E414C3AED0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56710-C193-4705-BD7E-F8ADFC1D206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28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1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F4110-DFCD-4653-956B-671EEF468E1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61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3A9CA-D5AB-42E1-AF3F-EEEE84A304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2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8BF32-3F67-4ED3-BB95-106CDF04F1C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94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8BC929-BEB9-46DA-8EC0-3AAFEDDEB1BB}" type="slidenum">
              <a:rPr lang="cs-CZ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65" y="6164801"/>
            <a:ext cx="1183415" cy="6390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056463" y="6181841"/>
            <a:ext cx="806628" cy="604971"/>
          </a:xfrm>
          <a:prstGeom prst="rect">
            <a:avLst/>
          </a:prstGeom>
        </p:spPr>
      </p:pic>
      <p:pic>
        <p:nvPicPr>
          <p:cNvPr id="9" name="Picture 4" descr="logo"/>
          <p:cNvPicPr>
            <a:picLocks noChangeAspect="1" noChangeArrowheads="1"/>
          </p:cNvPicPr>
          <p:nvPr userDrawn="1"/>
        </p:nvPicPr>
        <p:blipFill>
          <a:blip r:embed="rId17" cstate="print">
            <a:lum bright="-6000" contrast="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2" y="6177939"/>
            <a:ext cx="850176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88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0.avi"/><Relationship Id="rId7" Type="http://schemas.openxmlformats.org/officeDocument/2006/relationships/image" Target="../media/image35.png"/><Relationship Id="rId2" Type="http://schemas.openxmlformats.org/officeDocument/2006/relationships/video" Target="../media/media19.avi"/><Relationship Id="rId1" Type="http://schemas.microsoft.com/office/2007/relationships/media" Target="../media/media19.avi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0.avi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24.mp4"/><Relationship Id="rId13" Type="http://schemas.openxmlformats.org/officeDocument/2006/relationships/image" Target="../media/image40.png"/><Relationship Id="rId3" Type="http://schemas.microsoft.com/office/2007/relationships/media" Target="../media/media22.avi"/><Relationship Id="rId7" Type="http://schemas.microsoft.com/office/2007/relationships/media" Target="../media/media24.mp4"/><Relationship Id="rId12" Type="http://schemas.openxmlformats.org/officeDocument/2006/relationships/image" Target="../media/image39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microsoft.com/office/2007/relationships/media" Target="../media/media23.avi"/><Relationship Id="rId11" Type="http://schemas.openxmlformats.org/officeDocument/2006/relationships/image" Target="../media/image38.png"/><Relationship Id="rId5" Type="http://schemas.openxmlformats.org/officeDocument/2006/relationships/video" Target="NULL" TargetMode="External"/><Relationship Id="rId10" Type="http://schemas.openxmlformats.org/officeDocument/2006/relationships/notesSlide" Target="../notesSlides/notesSlide12.xml"/><Relationship Id="rId4" Type="http://schemas.openxmlformats.org/officeDocument/2006/relationships/video" Target="../media/media22.avi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8.jpeg"/><Relationship Id="rId3" Type="http://schemas.microsoft.com/office/2007/relationships/media" Target="../media/media26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video" Target="../media/media27.mp4"/><Relationship Id="rId11" Type="http://schemas.openxmlformats.org/officeDocument/2006/relationships/image" Target="../media/image44.png"/><Relationship Id="rId5" Type="http://schemas.microsoft.com/office/2007/relationships/media" Target="../media/media27.mp4"/><Relationship Id="rId10" Type="http://schemas.openxmlformats.org/officeDocument/2006/relationships/image" Target="../media/image43.png"/><Relationship Id="rId4" Type="http://schemas.openxmlformats.org/officeDocument/2006/relationships/video" Target="../media/media26.mp4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31.mp4"/><Relationship Id="rId13" Type="http://schemas.openxmlformats.org/officeDocument/2006/relationships/image" Target="../media/image47.png"/><Relationship Id="rId3" Type="http://schemas.microsoft.com/office/2007/relationships/media" Target="../media/media29.mp4"/><Relationship Id="rId7" Type="http://schemas.microsoft.com/office/2007/relationships/media" Target="../media/media31.mp4"/><Relationship Id="rId12" Type="http://schemas.openxmlformats.org/officeDocument/2006/relationships/image" Target="../media/image46.pn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video" Target="../media/media30.mp4"/><Relationship Id="rId11" Type="http://schemas.openxmlformats.org/officeDocument/2006/relationships/image" Target="../media/image45.png"/><Relationship Id="rId5" Type="http://schemas.microsoft.com/office/2007/relationships/media" Target="../media/media30.mp4"/><Relationship Id="rId15" Type="http://schemas.openxmlformats.org/officeDocument/2006/relationships/image" Target="../media/image8.jpeg"/><Relationship Id="rId10" Type="http://schemas.openxmlformats.org/officeDocument/2006/relationships/notesSlide" Target="../notesSlides/notesSlide14.xml"/><Relationship Id="rId4" Type="http://schemas.openxmlformats.org/officeDocument/2006/relationships/video" Target="../media/media29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3.mp4"/><Relationship Id="rId7" Type="http://schemas.openxmlformats.org/officeDocument/2006/relationships/image" Target="../media/image48.png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image" Target="../media/image8.jpeg"/><Relationship Id="rId5" Type="http://schemas.openxmlformats.org/officeDocument/2006/relationships/image" Target="../media/image55.emf"/><Relationship Id="rId10" Type="http://schemas.openxmlformats.org/officeDocument/2006/relationships/image" Target="../media/image7.png"/><Relationship Id="rId4" Type="http://schemas.openxmlformats.org/officeDocument/2006/relationships/image" Target="../media/image54.emf"/><Relationship Id="rId9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1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5.png"/><Relationship Id="rId2" Type="http://schemas.openxmlformats.org/officeDocument/2006/relationships/video" Target="../media/media1.mp4"/><Relationship Id="rId16" Type="http://schemas.openxmlformats.org/officeDocument/2006/relationships/image" Target="../media/image1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2.xml"/><Relationship Id="rId5" Type="http://schemas.microsoft.com/office/2007/relationships/media" Target="../media/media3.mp4"/><Relationship Id="rId15" Type="http://schemas.openxmlformats.org/officeDocument/2006/relationships/image" Target="../media/image13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emf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mp4"/><Relationship Id="rId13" Type="http://schemas.openxmlformats.org/officeDocument/2006/relationships/image" Target="../media/image20.png"/><Relationship Id="rId18" Type="http://schemas.openxmlformats.org/officeDocument/2006/relationships/image" Target="../media/image8.jpeg"/><Relationship Id="rId3" Type="http://schemas.openxmlformats.org/officeDocument/2006/relationships/video" Target="NULL" TargetMode="External"/><Relationship Id="rId7" Type="http://schemas.microsoft.com/office/2007/relationships/media" Target="../media/media10.mp4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7.png"/><Relationship Id="rId2" Type="http://schemas.openxmlformats.org/officeDocument/2006/relationships/video" Target="../media/media7.mp4"/><Relationship Id="rId16" Type="http://schemas.openxmlformats.org/officeDocument/2006/relationships/image" Target="../media/image23.jpg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slideLayout" Target="../slideLayouts/slideLayout7.xml"/><Relationship Id="rId5" Type="http://schemas.microsoft.com/office/2007/relationships/media" Target="../media/media9.mp4"/><Relationship Id="rId15" Type="http://schemas.openxmlformats.org/officeDocument/2006/relationships/image" Target="../media/image22.png"/><Relationship Id="rId10" Type="http://schemas.openxmlformats.org/officeDocument/2006/relationships/video" Target="../media/media11.mp4"/><Relationship Id="rId19" Type="http://schemas.openxmlformats.org/officeDocument/2006/relationships/image" Target="../media/image24.png"/><Relationship Id="rId4" Type="http://schemas.microsoft.com/office/2007/relationships/media" Target="../media/media8.mp4"/><Relationship Id="rId9" Type="http://schemas.microsoft.com/office/2007/relationships/media" Target="../media/media11.mp4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15.mp4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7.jpeg"/><Relationship Id="rId3" Type="http://schemas.microsoft.com/office/2007/relationships/media" Target="../media/media13.mp4"/><Relationship Id="rId21" Type="http://schemas.openxmlformats.org/officeDocument/2006/relationships/image" Target="../media/image30.png"/><Relationship Id="rId7" Type="http://schemas.microsoft.com/office/2007/relationships/media" Target="../media/media15.mp4"/><Relationship Id="rId12" Type="http://schemas.openxmlformats.org/officeDocument/2006/relationships/video" Target="../media/media17.mp4"/><Relationship Id="rId17" Type="http://schemas.openxmlformats.org/officeDocument/2006/relationships/image" Target="../media/image26.png"/><Relationship Id="rId2" Type="http://schemas.openxmlformats.org/officeDocument/2006/relationships/video" Target="../media/media12.mp4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11" Type="http://schemas.microsoft.com/office/2007/relationships/media" Target="../media/media17.mp4"/><Relationship Id="rId5" Type="http://schemas.microsoft.com/office/2007/relationships/media" Target="../media/media14.mp4"/><Relationship Id="rId15" Type="http://schemas.openxmlformats.org/officeDocument/2006/relationships/image" Target="../media/image22.png"/><Relationship Id="rId10" Type="http://schemas.openxmlformats.org/officeDocument/2006/relationships/video" Target="../media/media16.mp4"/><Relationship Id="rId19" Type="http://schemas.openxmlformats.org/officeDocument/2006/relationships/image" Target="../media/image28.jpeg"/><Relationship Id="rId4" Type="http://schemas.openxmlformats.org/officeDocument/2006/relationships/video" Target="../media/media13.mp4"/><Relationship Id="rId9" Type="http://schemas.microsoft.com/office/2007/relationships/media" Target="../media/media16.mp4"/><Relationship Id="rId14" Type="http://schemas.openxmlformats.org/officeDocument/2006/relationships/notesSlide" Target="../notesSlides/notesSlide7.xml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9A09BB-A185-466A-93CE-0C6AC182B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207" y="4149673"/>
            <a:ext cx="2356507" cy="169668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D95CE34-7F1D-4003-A3CB-CF4AC974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522" y="2156471"/>
            <a:ext cx="8838956" cy="1588655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cs-CZ" sz="3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Nedostatečná evidence – kazuistika</a:t>
            </a:r>
            <a:br>
              <a:rPr lang="cs-CZ" sz="3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Izolovaná těžká trikuspidální regurgitace</a:t>
            </a:r>
            <a:br>
              <a:rPr lang="cs-CZ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b="1" dirty="0">
                <a:latin typeface="Calibri" pitchFamily="34" charset="0"/>
                <a:cs typeface="Arial" charset="0"/>
              </a:rPr>
              <a:t>Zuzana Hlubocká</a:t>
            </a:r>
            <a:endParaRPr lang="cs-CZ" sz="8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E7D56-9FF1-49DC-8D42-51E77846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3" y="0"/>
            <a:ext cx="8229600" cy="984885"/>
          </a:xfrm>
        </p:spPr>
        <p:txBody>
          <a:bodyPr/>
          <a:lstStyle/>
          <a:p>
            <a:r>
              <a:rPr lang="cs-CZ" dirty="0"/>
              <a:t>MRI hodnocení objemů a systolické funkce PK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AC0A95-7731-4B98-A180-32D4B5A226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4" r="54981" b="6045"/>
          <a:stretch/>
        </p:blipFill>
        <p:spPr>
          <a:xfrm>
            <a:off x="8397326" y="1791475"/>
            <a:ext cx="2275869" cy="2300141"/>
          </a:xfrm>
          <a:prstGeom prst="rect">
            <a:avLst/>
          </a:prstGeom>
        </p:spPr>
      </p:pic>
      <p:pic>
        <p:nvPicPr>
          <p:cNvPr id="7" name="BLAHA_JAN SAx">
            <a:hlinkClick r:id="" action="ppaction://media"/>
            <a:extLst>
              <a:ext uri="{FF2B5EF4-FFF2-40B4-BE49-F238E27FC236}">
                <a16:creationId xmlns:a16="http://schemas.microsoft.com/office/drawing/2014/main" id="{41AF077E-18C4-430F-A408-43E5E9A439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553" b="16728"/>
          <a:stretch/>
        </p:blipFill>
        <p:spPr>
          <a:xfrm>
            <a:off x="4017642" y="1791474"/>
            <a:ext cx="4124802" cy="36805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7443AB3-71E4-434A-9605-1A0A1B18E9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78" t="4359" b="5195"/>
          <a:stretch/>
        </p:blipFill>
        <p:spPr>
          <a:xfrm>
            <a:off x="8350521" y="4186718"/>
            <a:ext cx="2322674" cy="219991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E37A370-AEB4-4FE9-B88C-B4F19E133043}"/>
              </a:ext>
            </a:extLst>
          </p:cNvPr>
          <p:cNvSpPr txBox="1"/>
          <p:nvPr/>
        </p:nvSpPr>
        <p:spPr>
          <a:xfrm>
            <a:off x="513080" y="968804"/>
            <a:ext cx="72805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Dynamické sekvence           Série řezů PK v krátké ose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6A3E5F31-24E2-4776-A498-6943B60BEC36}"/>
              </a:ext>
            </a:extLst>
          </p:cNvPr>
          <p:cNvGrpSpPr/>
          <p:nvPr/>
        </p:nvGrpSpPr>
        <p:grpSpPr>
          <a:xfrm>
            <a:off x="110787" y="6027738"/>
            <a:ext cx="1741161" cy="830262"/>
            <a:chOff x="3553073" y="4793060"/>
            <a:chExt cx="3620613" cy="1878266"/>
          </a:xfrm>
        </p:grpSpPr>
        <p:pic>
          <p:nvPicPr>
            <p:cNvPr id="11" name="Picture 4" descr="logo">
              <a:extLst>
                <a:ext uri="{FF2B5EF4-FFF2-40B4-BE49-F238E27FC236}">
                  <a16:creationId xmlns:a16="http://schemas.microsoft.com/office/drawing/2014/main" id="{512FF1D3-FAE8-459B-9A64-37DE927B44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 result for nové logo vfn&quot;">
              <a:extLst>
                <a:ext uri="{FF2B5EF4-FFF2-40B4-BE49-F238E27FC236}">
                  <a16:creationId xmlns:a16="http://schemas.microsoft.com/office/drawing/2014/main" id="{4E97B03C-A538-434C-A3C6-FCD31AB7C3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5EA048E-B184-4B97-B77C-C65B689E34D8}"/>
              </a:ext>
            </a:extLst>
          </p:cNvPr>
          <p:cNvSpPr txBox="1"/>
          <p:nvPr/>
        </p:nvSpPr>
        <p:spPr>
          <a:xfrm>
            <a:off x="2656534" y="5746063"/>
            <a:ext cx="4910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Dilatace PK - EDV 208ml, EF PK 54%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Normální EF PK ≥ 45%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565916-1FB5-4DFC-B669-4C2901799451}"/>
              </a:ext>
            </a:extLst>
          </p:cNvPr>
          <p:cNvSpPr txBox="1"/>
          <p:nvPr/>
        </p:nvSpPr>
        <p:spPr>
          <a:xfrm flipH="1">
            <a:off x="8218654" y="851325"/>
            <a:ext cx="421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Sumace EDV, ESV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Objem = plocha x tloušťka řezu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B1A3257-0D87-4622-924E-CCB91A4A0F9D}"/>
              </a:ext>
            </a:extLst>
          </p:cNvPr>
          <p:cNvSpPr/>
          <p:nvPr/>
        </p:nvSpPr>
        <p:spPr>
          <a:xfrm>
            <a:off x="7739159" y="6481732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626B1E7A-75DB-404B-8DF3-B416E493BFFC}"/>
              </a:ext>
            </a:extLst>
          </p:cNvPr>
          <p:cNvGrpSpPr/>
          <p:nvPr/>
        </p:nvGrpSpPr>
        <p:grpSpPr>
          <a:xfrm>
            <a:off x="326428" y="1797362"/>
            <a:ext cx="3563773" cy="3680586"/>
            <a:chOff x="3772448" y="1870258"/>
            <a:chExt cx="3563773" cy="3680586"/>
          </a:xfrm>
        </p:grpSpPr>
        <p:pic>
          <p:nvPicPr>
            <p:cNvPr id="16" name="Obrázek 15" descr="Obsah obrázku text, interiér&#10;&#10;Popis byl vytvořen automaticky">
              <a:extLst>
                <a:ext uri="{FF2B5EF4-FFF2-40B4-BE49-F238E27FC236}">
                  <a16:creationId xmlns:a16="http://schemas.microsoft.com/office/drawing/2014/main" id="{7CFC0D19-5F43-414A-A3A8-F714A0CC8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5" t="8555" r="39622" b="29209"/>
            <a:stretch/>
          </p:blipFill>
          <p:spPr>
            <a:xfrm>
              <a:off x="3772448" y="1870258"/>
              <a:ext cx="3563773" cy="3680586"/>
            </a:xfrm>
            <a:prstGeom prst="rect">
              <a:avLst/>
            </a:prstGeom>
          </p:spPr>
        </p:pic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409F4752-09C7-4D2C-92E9-8A05F0765DFF}"/>
                </a:ext>
              </a:extLst>
            </p:cNvPr>
            <p:cNvCxnSpPr>
              <a:cxnSpLocks/>
            </p:cNvCxnSpPr>
            <p:nvPr/>
          </p:nvCxnSpPr>
          <p:spPr>
            <a:xfrm>
              <a:off x="4481836" y="2546865"/>
              <a:ext cx="2575839" cy="1063054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37A4168F-42AA-4EC0-9A18-32A5AEE41CB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948" y="2801139"/>
              <a:ext cx="2589005" cy="1057135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9D47F55D-BA4C-40B7-ADA8-73E335090A2E}"/>
                </a:ext>
              </a:extLst>
            </p:cNvPr>
            <p:cNvCxnSpPr>
              <a:cxnSpLocks/>
            </p:cNvCxnSpPr>
            <p:nvPr/>
          </p:nvCxnSpPr>
          <p:spPr>
            <a:xfrm>
              <a:off x="4330916" y="3075142"/>
              <a:ext cx="2587776" cy="1069555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FC042A01-762F-43E7-9311-323D04CEC83C}"/>
                </a:ext>
              </a:extLst>
            </p:cNvPr>
            <p:cNvCxnSpPr>
              <a:cxnSpLocks/>
            </p:cNvCxnSpPr>
            <p:nvPr/>
          </p:nvCxnSpPr>
          <p:spPr>
            <a:xfrm>
              <a:off x="4249739" y="3327874"/>
              <a:ext cx="2610632" cy="1060800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BFF2B2A2-E82F-472E-A40E-10EEC033A891}"/>
                </a:ext>
              </a:extLst>
            </p:cNvPr>
            <p:cNvCxnSpPr>
              <a:cxnSpLocks/>
            </p:cNvCxnSpPr>
            <p:nvPr/>
          </p:nvCxnSpPr>
          <p:spPr>
            <a:xfrm>
              <a:off x="4614826" y="2330912"/>
              <a:ext cx="2442849" cy="996507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753557DC-EE43-41BD-A585-7467AECD7BA5}"/>
                </a:ext>
              </a:extLst>
            </p:cNvPr>
            <p:cNvCxnSpPr>
              <a:cxnSpLocks/>
            </p:cNvCxnSpPr>
            <p:nvPr/>
          </p:nvCxnSpPr>
          <p:spPr>
            <a:xfrm>
              <a:off x="4795110" y="2133063"/>
              <a:ext cx="2297358" cy="941624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482141E8-BBA7-40C2-9B04-6F7F534C5C79}"/>
                </a:ext>
              </a:extLst>
            </p:cNvPr>
            <p:cNvCxnSpPr>
              <a:cxnSpLocks/>
            </p:cNvCxnSpPr>
            <p:nvPr/>
          </p:nvCxnSpPr>
          <p:spPr>
            <a:xfrm>
              <a:off x="4992414" y="1936389"/>
              <a:ext cx="2152149" cy="890398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>
              <a:extLst>
                <a:ext uri="{FF2B5EF4-FFF2-40B4-BE49-F238E27FC236}">
                  <a16:creationId xmlns:a16="http://schemas.microsoft.com/office/drawing/2014/main" id="{43FCFA00-EFD5-4973-92E3-D9F1DED6C98F}"/>
                </a:ext>
              </a:extLst>
            </p:cNvPr>
            <p:cNvCxnSpPr>
              <a:cxnSpLocks/>
            </p:cNvCxnSpPr>
            <p:nvPr/>
          </p:nvCxnSpPr>
          <p:spPr>
            <a:xfrm>
              <a:off x="5511611" y="1870258"/>
              <a:ext cx="1673505" cy="733617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01391EEA-4543-48CF-BD0E-3ED8236BDB6B}"/>
                </a:ext>
              </a:extLst>
            </p:cNvPr>
            <p:cNvCxnSpPr>
              <a:cxnSpLocks/>
            </p:cNvCxnSpPr>
            <p:nvPr/>
          </p:nvCxnSpPr>
          <p:spPr>
            <a:xfrm>
              <a:off x="4126157" y="3575774"/>
              <a:ext cx="2647326" cy="1095658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CEDFFCE2-DEF0-4924-9FCD-01B563E25BDF}"/>
                </a:ext>
              </a:extLst>
            </p:cNvPr>
            <p:cNvCxnSpPr>
              <a:cxnSpLocks/>
            </p:cNvCxnSpPr>
            <p:nvPr/>
          </p:nvCxnSpPr>
          <p:spPr>
            <a:xfrm>
              <a:off x="4034417" y="3822924"/>
              <a:ext cx="2723926" cy="1114278"/>
            </a:xfrm>
            <a:prstGeom prst="line">
              <a:avLst/>
            </a:prstGeom>
            <a:ln w="158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54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2A287C7-6259-40A0-BCDD-C2DCC3D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334"/>
            <a:ext cx="10972800" cy="906093"/>
          </a:xfrm>
        </p:spPr>
        <p:txBody>
          <a:bodyPr/>
          <a:lstStyle/>
          <a:p>
            <a:r>
              <a:rPr lang="cs-CZ" dirty="0"/>
              <a:t>Katetrizační vyšetření</a:t>
            </a:r>
            <a:endParaRPr lang="en-GB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D64CA5-49BF-4E97-860A-14B80CFA4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64483"/>
            <a:ext cx="10842171" cy="5135567"/>
          </a:xfrm>
        </p:spPr>
        <p:txBody>
          <a:bodyPr/>
          <a:lstStyle/>
          <a:p>
            <a:r>
              <a:rPr lang="cs-CZ" sz="2400" b="1" dirty="0" err="1">
                <a:solidFill>
                  <a:srgbClr val="0000FF"/>
                </a:solidFill>
              </a:rPr>
              <a:t>Koronarografie</a:t>
            </a:r>
            <a:r>
              <a:rPr lang="cs-CZ" sz="2400" dirty="0">
                <a:solidFill>
                  <a:srgbClr val="0000FF"/>
                </a:solidFill>
              </a:rPr>
              <a:t> </a:t>
            </a:r>
            <a:r>
              <a:rPr lang="cs-CZ" sz="2400" dirty="0"/>
              <a:t>– normální nález na koronárních tepnách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rgbClr val="0000FF"/>
                </a:solidFill>
              </a:rPr>
              <a:t>Pravostranná srdeční katetrizace </a:t>
            </a:r>
            <a:r>
              <a:rPr lang="cs-CZ" sz="2400" b="1" dirty="0"/>
              <a:t>- lehká </a:t>
            </a:r>
            <a:r>
              <a:rPr lang="cs-CZ" sz="2400" b="1" dirty="0" err="1"/>
              <a:t>postkapilární</a:t>
            </a:r>
            <a:r>
              <a:rPr lang="cs-CZ" sz="2400" b="1" dirty="0"/>
              <a:t> plicní hypertenze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400" dirty="0"/>
              <a:t>PS 12</a:t>
            </a:r>
            <a:r>
              <a:rPr lang="cs-CZ" sz="2000" dirty="0"/>
              <a:t>mmHg </a:t>
            </a:r>
            <a:r>
              <a:rPr lang="cs-CZ" sz="2400" dirty="0"/>
              <a:t>PK 37/11</a:t>
            </a:r>
            <a:r>
              <a:rPr lang="cs-CZ" sz="2000" dirty="0"/>
              <a:t>mmHg</a:t>
            </a:r>
            <a:r>
              <a:rPr lang="cs-CZ" sz="2400" dirty="0"/>
              <a:t>, plicnice 33/17/26</a:t>
            </a:r>
            <a:r>
              <a:rPr lang="cs-CZ" sz="2000" dirty="0"/>
              <a:t>mmHg</a:t>
            </a:r>
            <a:r>
              <a:rPr lang="cs-CZ" sz="2400" dirty="0"/>
              <a:t>, PCW 17</a:t>
            </a:r>
            <a:r>
              <a:rPr lang="cs-CZ" sz="2000" dirty="0"/>
              <a:t>mmHg</a:t>
            </a:r>
            <a:r>
              <a:rPr lang="cs-CZ" sz="2400" dirty="0"/>
              <a:t>, TPG 9</a:t>
            </a:r>
            <a:r>
              <a:rPr lang="cs-CZ" sz="2000" dirty="0"/>
              <a:t>mmHg</a:t>
            </a:r>
            <a:r>
              <a:rPr lang="cs-CZ" sz="2400" dirty="0"/>
              <a:t>,          CO 4,2</a:t>
            </a:r>
            <a:r>
              <a:rPr lang="cs-CZ" sz="2000" dirty="0"/>
              <a:t>l/min</a:t>
            </a:r>
            <a:r>
              <a:rPr lang="cs-CZ" sz="2400" dirty="0"/>
              <a:t>, CI </a:t>
            </a:r>
            <a:r>
              <a:rPr lang="cs-CZ" sz="2000" dirty="0"/>
              <a:t>2,5l/min/m</a:t>
            </a:r>
            <a:r>
              <a:rPr lang="cs-CZ" sz="2000" baseline="30000" dirty="0"/>
              <a:t>2</a:t>
            </a:r>
            <a:r>
              <a:rPr lang="cs-CZ" sz="2400" dirty="0"/>
              <a:t>, PVR 2,1</a:t>
            </a:r>
            <a:r>
              <a:rPr lang="cs-CZ" sz="2000" dirty="0"/>
              <a:t>WU</a:t>
            </a:r>
            <a:r>
              <a:rPr lang="cs-CZ" sz="2400" dirty="0"/>
              <a:t> </a:t>
            </a:r>
            <a:endParaRPr lang="en-GB" sz="2400" dirty="0"/>
          </a:p>
        </p:txBody>
      </p:sp>
      <p:pic>
        <p:nvPicPr>
          <p:cNvPr id="2" name="Majzlikova_Libuse_335820448_Coronary_Diagnostic_Coronary_Catheterization_Coro_1 (1)">
            <a:hlinkClick r:id="" action="ppaction://media"/>
            <a:extLst>
              <a:ext uri="{FF2B5EF4-FFF2-40B4-BE49-F238E27FC236}">
                <a16:creationId xmlns:a16="http://schemas.microsoft.com/office/drawing/2014/main" id="{F1ABCEE1-A2C1-4D41-95AE-EBDF3C49CA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29" b="8561"/>
          <a:stretch/>
        </p:blipFill>
        <p:spPr>
          <a:xfrm>
            <a:off x="5872412" y="1370354"/>
            <a:ext cx="3682105" cy="3130193"/>
          </a:xfrm>
          <a:prstGeom prst="rect">
            <a:avLst/>
          </a:prstGeom>
        </p:spPr>
      </p:pic>
      <p:pic>
        <p:nvPicPr>
          <p:cNvPr id="5" name="Majzlikova_Libuse_335820448_Coronary_Diagnostic_Coronary_Catheterization_Coro_1">
            <a:hlinkClick r:id="" action="ppaction://media"/>
            <a:extLst>
              <a:ext uri="{FF2B5EF4-FFF2-40B4-BE49-F238E27FC236}">
                <a16:creationId xmlns:a16="http://schemas.microsoft.com/office/drawing/2014/main" id="{D1A0F8C2-0645-47E2-92B1-7B9BFB36CE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-77" r="267"/>
          <a:stretch/>
        </p:blipFill>
        <p:spPr>
          <a:xfrm>
            <a:off x="1752599" y="1370354"/>
            <a:ext cx="3124201" cy="31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A4F9D-8486-420D-BE77-DFFF0323C921}"/>
              </a:ext>
            </a:extLst>
          </p:cNvPr>
          <p:cNvSpPr txBox="1">
            <a:spLocks/>
          </p:cNvSpPr>
          <p:nvPr/>
        </p:nvSpPr>
        <p:spPr>
          <a:xfrm>
            <a:off x="456201" y="321310"/>
            <a:ext cx="10972800" cy="9221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endParaRPr lang="en-GB" sz="3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8DD99E-F2AF-41A9-ACF0-0483DA05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28603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Dg: Masivní izolovaná sekundární trikuspidální regurgitace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 - symptomatická – chronické SS s námahovou dušností NYHA III, otoky DK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 - dobrá systolická funkce mírně dilatované pravé komory, dilatace pravé síně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 - lehká </a:t>
            </a:r>
            <a:r>
              <a:rPr lang="cs-CZ" dirty="0" err="1"/>
              <a:t>postkapilární</a:t>
            </a:r>
            <a:r>
              <a:rPr lang="cs-CZ" dirty="0"/>
              <a:t> plicní hypertenze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b="1" dirty="0"/>
              <a:t>Permanentní fibrilace síní</a:t>
            </a:r>
          </a:p>
          <a:p>
            <a:pPr marL="0" indent="0">
              <a:buNone/>
            </a:pPr>
            <a:endParaRPr lang="cs-CZ" sz="800" dirty="0"/>
          </a:p>
          <a:p>
            <a:r>
              <a:rPr lang="cs-CZ" b="1" dirty="0" err="1"/>
              <a:t>Euroscore</a:t>
            </a:r>
            <a:r>
              <a:rPr lang="cs-CZ" dirty="0"/>
              <a:t> II 3,6%</a:t>
            </a:r>
            <a:endParaRPr lang="cs-CZ" sz="1400" dirty="0"/>
          </a:p>
          <a:p>
            <a:pPr>
              <a:spcBef>
                <a:spcPts val="1200"/>
              </a:spcBef>
            </a:pPr>
            <a:r>
              <a:rPr lang="cs-CZ" b="1" dirty="0">
                <a:solidFill>
                  <a:srgbClr val="0000FF"/>
                </a:solidFill>
              </a:rPr>
              <a:t>Další postup?</a:t>
            </a:r>
          </a:p>
          <a:p>
            <a:pPr marL="0" indent="0">
              <a:buNone/>
            </a:pPr>
            <a:r>
              <a:rPr lang="cs-CZ" dirty="0"/>
              <a:t>Konzervativní léčba, navýšení diuretické terapie?</a:t>
            </a:r>
          </a:p>
          <a:p>
            <a:pPr marL="0" indent="0">
              <a:buNone/>
            </a:pPr>
            <a:r>
              <a:rPr lang="cs-CZ" dirty="0"/>
              <a:t>Chirurgická léčba - </a:t>
            </a:r>
            <a:r>
              <a:rPr lang="cs-CZ" dirty="0" err="1"/>
              <a:t>anuloplastika</a:t>
            </a:r>
            <a:r>
              <a:rPr lang="cs-CZ" dirty="0"/>
              <a:t> trikuspidální chlopně?</a:t>
            </a:r>
          </a:p>
          <a:p>
            <a:pPr marL="0" indent="0">
              <a:buNone/>
            </a:pPr>
            <a:r>
              <a:rPr lang="cs-CZ" dirty="0"/>
              <a:t>Katetrizační léčba trikuspidální regurgitace?</a:t>
            </a:r>
          </a:p>
          <a:p>
            <a:pPr marL="0" indent="0">
              <a:buNone/>
            </a:pPr>
            <a:r>
              <a:rPr lang="cs-CZ" dirty="0"/>
              <a:t>Jiná?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D125ECC-182B-473F-BD89-E8041C23DA35}"/>
              </a:ext>
            </a:extLst>
          </p:cNvPr>
          <p:cNvGrpSpPr/>
          <p:nvPr/>
        </p:nvGrpSpPr>
        <p:grpSpPr>
          <a:xfrm>
            <a:off x="110788" y="6065134"/>
            <a:ext cx="1602266" cy="792866"/>
            <a:chOff x="3553073" y="4793060"/>
            <a:chExt cx="3620613" cy="1878266"/>
          </a:xfrm>
        </p:grpSpPr>
        <p:pic>
          <p:nvPicPr>
            <p:cNvPr id="14" name="Picture 4" descr="logo">
              <a:extLst>
                <a:ext uri="{FF2B5EF4-FFF2-40B4-BE49-F238E27FC236}">
                  <a16:creationId xmlns:a16="http://schemas.microsoft.com/office/drawing/2014/main" id="{CAEC722C-4812-4F94-9532-6EFCDFE6C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 result for nové logo vfn&quot;">
              <a:extLst>
                <a:ext uri="{FF2B5EF4-FFF2-40B4-BE49-F238E27FC236}">
                  <a16:creationId xmlns:a16="http://schemas.microsoft.com/office/drawing/2014/main" id="{75B9C34C-1764-4B59-AAB6-57DA73678E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A8582AD-4015-4415-AA84-B581D91913A7}"/>
              </a:ext>
            </a:extLst>
          </p:cNvPr>
          <p:cNvSpPr txBox="1"/>
          <p:nvPr/>
        </p:nvSpPr>
        <p:spPr>
          <a:xfrm>
            <a:off x="4077111" y="6381245"/>
            <a:ext cx="881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Vahanian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A. et al. ESC/EACTS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(2021) 00; 1-72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57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A4F9D-8486-420D-BE77-DFFF0323C921}"/>
              </a:ext>
            </a:extLst>
          </p:cNvPr>
          <p:cNvSpPr txBox="1">
            <a:spLocks/>
          </p:cNvSpPr>
          <p:nvPr/>
        </p:nvSpPr>
        <p:spPr>
          <a:xfrm>
            <a:off x="456201" y="321310"/>
            <a:ext cx="10972800" cy="9221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endParaRPr lang="en-GB" sz="3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8DD99E-F2AF-41A9-ACF0-0483DA05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44" y="56247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Dg: Masivní izolovaná sekundární trikuspidální regurgitace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 - symptomatická – chronické SS s námahovou dušností NYHA III, otoky DK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 - dobrá systolická funkce mírně dilatované pravé komory, dilatace pravé síně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     - lehká plicní hypertenze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b="1" dirty="0" err="1"/>
              <a:t>Euroscore</a:t>
            </a:r>
            <a:r>
              <a:rPr lang="cs-CZ" dirty="0"/>
              <a:t> II 3,6%</a:t>
            </a:r>
          </a:p>
          <a:p>
            <a:pPr marL="0" indent="0">
              <a:buNone/>
            </a:pPr>
            <a:r>
              <a:rPr lang="cs-CZ" dirty="0"/>
              <a:t>     křehký pacient</a:t>
            </a:r>
          </a:p>
          <a:p>
            <a:endParaRPr lang="cs-CZ" sz="1400" dirty="0"/>
          </a:p>
          <a:p>
            <a:r>
              <a:rPr lang="cs-CZ" dirty="0"/>
              <a:t>Kardiochirurgický seminář </a:t>
            </a:r>
          </a:p>
          <a:p>
            <a:pPr marL="0" indent="0">
              <a:buNone/>
            </a:pPr>
            <a:r>
              <a:rPr lang="cs-CZ" b="1" dirty="0"/>
              <a:t>indikace ke katetrizační plastice </a:t>
            </a:r>
          </a:p>
          <a:p>
            <a:pPr marL="0" indent="0">
              <a:buNone/>
            </a:pPr>
            <a:r>
              <a:rPr lang="cs-CZ" b="1" dirty="0"/>
              <a:t>trikuspidální chlopně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4CCADAB-2C02-4C33-91BE-290EEAB59F9F}"/>
              </a:ext>
            </a:extLst>
          </p:cNvPr>
          <p:cNvGrpSpPr/>
          <p:nvPr/>
        </p:nvGrpSpPr>
        <p:grpSpPr>
          <a:xfrm>
            <a:off x="5471241" y="2228528"/>
            <a:ext cx="6293030" cy="3836606"/>
            <a:chOff x="1446028" y="1043143"/>
            <a:chExt cx="6789683" cy="421824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53CA8BA0-51F6-46F1-B42B-0FFA2402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6028" y="1043143"/>
              <a:ext cx="6789683" cy="4218244"/>
            </a:xfrm>
            <a:prstGeom prst="rect">
              <a:avLst/>
            </a:prstGeom>
          </p:spPr>
        </p:pic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927F1B24-4E3B-4D22-B569-45D08CF716B7}"/>
                </a:ext>
              </a:extLst>
            </p:cNvPr>
            <p:cNvCxnSpPr>
              <a:cxnSpLocks/>
            </p:cNvCxnSpPr>
            <p:nvPr/>
          </p:nvCxnSpPr>
          <p:spPr>
            <a:xfrm>
              <a:off x="1626420" y="1345603"/>
              <a:ext cx="819069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id="{A308033C-92C2-4D3B-9E72-BD2F82E343DC}"/>
                </a:ext>
              </a:extLst>
            </p:cNvPr>
            <p:cNvCxnSpPr>
              <a:cxnSpLocks/>
            </p:cNvCxnSpPr>
            <p:nvPr/>
          </p:nvCxnSpPr>
          <p:spPr>
            <a:xfrm>
              <a:off x="1656365" y="2380505"/>
              <a:ext cx="1246323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F07EC9E8-23EE-46B7-A07A-40F554EDD9BA}"/>
                </a:ext>
              </a:extLst>
            </p:cNvPr>
            <p:cNvCxnSpPr>
              <a:cxnSpLocks/>
            </p:cNvCxnSpPr>
            <p:nvPr/>
          </p:nvCxnSpPr>
          <p:spPr>
            <a:xfrm>
              <a:off x="1656365" y="2703026"/>
              <a:ext cx="3489793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22288D97-8B33-47F7-9D1E-0EB31282C97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526" y="3025547"/>
              <a:ext cx="2420065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7FEEA8BE-D666-457D-BE2E-E8A3B6099838}"/>
                </a:ext>
              </a:extLst>
            </p:cNvPr>
            <p:cNvCxnSpPr>
              <a:cxnSpLocks/>
            </p:cNvCxnSpPr>
            <p:nvPr/>
          </p:nvCxnSpPr>
          <p:spPr>
            <a:xfrm>
              <a:off x="1677630" y="3720208"/>
              <a:ext cx="2096928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4AE4CC52-4C59-40FF-B176-FD0CF1F4C820}"/>
                </a:ext>
              </a:extLst>
            </p:cNvPr>
            <p:cNvCxnSpPr>
              <a:cxnSpLocks/>
            </p:cNvCxnSpPr>
            <p:nvPr/>
          </p:nvCxnSpPr>
          <p:spPr>
            <a:xfrm>
              <a:off x="2279526" y="4446766"/>
              <a:ext cx="2096928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CD125ECC-182B-473F-BD89-E8041C23DA35}"/>
              </a:ext>
            </a:extLst>
          </p:cNvPr>
          <p:cNvGrpSpPr/>
          <p:nvPr/>
        </p:nvGrpSpPr>
        <p:grpSpPr>
          <a:xfrm>
            <a:off x="110788" y="6065134"/>
            <a:ext cx="1602266" cy="792866"/>
            <a:chOff x="3553073" y="4793060"/>
            <a:chExt cx="3620613" cy="1878266"/>
          </a:xfrm>
        </p:grpSpPr>
        <p:pic>
          <p:nvPicPr>
            <p:cNvPr id="14" name="Picture 4" descr="logo">
              <a:extLst>
                <a:ext uri="{FF2B5EF4-FFF2-40B4-BE49-F238E27FC236}">
                  <a16:creationId xmlns:a16="http://schemas.microsoft.com/office/drawing/2014/main" id="{CAEC722C-4812-4F94-9532-6EFCDFE6C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 result for nové logo vfn&quot;">
              <a:extLst>
                <a:ext uri="{FF2B5EF4-FFF2-40B4-BE49-F238E27FC236}">
                  <a16:creationId xmlns:a16="http://schemas.microsoft.com/office/drawing/2014/main" id="{75B9C34C-1764-4B59-AAB6-57DA73678E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A8582AD-4015-4415-AA84-B581D91913A7}"/>
              </a:ext>
            </a:extLst>
          </p:cNvPr>
          <p:cNvSpPr txBox="1"/>
          <p:nvPr/>
        </p:nvSpPr>
        <p:spPr>
          <a:xfrm>
            <a:off x="4077111" y="6381245"/>
            <a:ext cx="881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Vahanian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A. et al. ESC/EACTS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(2021) 00; 1-72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F8DB8F37-4ADB-4DEF-BD55-A4461984B3ED}"/>
              </a:ext>
            </a:extLst>
          </p:cNvPr>
          <p:cNvCxnSpPr>
            <a:cxnSpLocks/>
          </p:cNvCxnSpPr>
          <p:nvPr/>
        </p:nvCxnSpPr>
        <p:spPr>
          <a:xfrm>
            <a:off x="7331655" y="3439019"/>
            <a:ext cx="1155157" cy="0"/>
          </a:xfrm>
          <a:prstGeom prst="straightConnector1">
            <a:avLst/>
          </a:prstGeom>
          <a:ln w="28575" cap="flat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9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24579-91D7-4836-B43F-5DB650411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8506"/>
            <a:ext cx="10972800" cy="573774"/>
          </a:xfrm>
        </p:spPr>
        <p:txBody>
          <a:bodyPr/>
          <a:lstStyle/>
          <a:p>
            <a:r>
              <a:rPr lang="cs-CZ" dirty="0"/>
              <a:t>Katetrizační plastika trikuspidální chlopně</a:t>
            </a:r>
            <a:br>
              <a:rPr lang="cs-CZ" dirty="0"/>
            </a:br>
            <a:r>
              <a:rPr lang="cs-CZ" dirty="0"/>
              <a:t>systémem Pascal </a:t>
            </a:r>
            <a:endParaRPr lang="en-GB" dirty="0"/>
          </a:p>
        </p:txBody>
      </p:sp>
      <p:pic>
        <p:nvPicPr>
          <p:cNvPr id="7" name="ImplantaceKlipu2TG">
            <a:hlinkClick r:id="" action="ppaction://media"/>
            <a:extLst>
              <a:ext uri="{FF2B5EF4-FFF2-40B4-BE49-F238E27FC236}">
                <a16:creationId xmlns:a16="http://schemas.microsoft.com/office/drawing/2014/main" id="{60BF2EED-2FDD-43AF-B6FB-D3F2DFD4A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6203" t="9657" r="16318" b="6098"/>
          <a:stretch/>
        </p:blipFill>
        <p:spPr>
          <a:xfrm>
            <a:off x="6671797" y="1686133"/>
            <a:ext cx="2946024" cy="30084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E747B-009F-4BA0-AC00-17BC005A9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415" y="4904412"/>
            <a:ext cx="7054655" cy="1229086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Jícnová projekce ( X-plane)             skiaskopie                                 </a:t>
            </a:r>
            <a:endParaRPr lang="en-GB" sz="24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14BE5FB-145B-4923-AE1F-D941B706E454}"/>
              </a:ext>
            </a:extLst>
          </p:cNvPr>
          <p:cNvSpPr/>
          <p:nvPr/>
        </p:nvSpPr>
        <p:spPr>
          <a:xfrm>
            <a:off x="7331492" y="6414085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Majzlikova_Libuse_335820448_Coronary_Diagnostic_Coronary_Catheterization_FL_TAVI_2019_1 (1)">
            <a:hlinkClick r:id="" action="ppaction://media"/>
            <a:extLst>
              <a:ext uri="{FF2B5EF4-FFF2-40B4-BE49-F238E27FC236}">
                <a16:creationId xmlns:a16="http://schemas.microsoft.com/office/drawing/2014/main" id="{69739286-48FD-4440-B45C-BDE83A5DD3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9162" t="4997" r="27195" b="4509"/>
          <a:stretch/>
        </p:blipFill>
        <p:spPr>
          <a:xfrm>
            <a:off x="4313022" y="1686135"/>
            <a:ext cx="2115741" cy="3008409"/>
          </a:xfrm>
          <a:prstGeom prst="rect">
            <a:avLst/>
          </a:prstGeom>
        </p:spPr>
      </p:pic>
      <p:pic>
        <p:nvPicPr>
          <p:cNvPr id="13" name="Majzlikova_Libuse_335820448_Coronary_Diagnostic_Coronary_Catheterization_FL_TAVI_2019_1">
            <a:hlinkClick r:id="" action="ppaction://media"/>
            <a:extLst>
              <a:ext uri="{FF2B5EF4-FFF2-40B4-BE49-F238E27FC236}">
                <a16:creationId xmlns:a16="http://schemas.microsoft.com/office/drawing/2014/main" id="{E53B0D91-759B-4111-AC47-0BB2463441EF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5466" end="3793"/>
                </p14:media>
              </p:ext>
            </p:extLst>
          </p:nvPr>
        </p:nvPicPr>
        <p:blipFill rotWithShape="1">
          <a:blip r:embed="rId13"/>
          <a:srcRect l="14810" t="12857" r="17062" b="3069"/>
          <a:stretch/>
        </p:blipFill>
        <p:spPr>
          <a:xfrm>
            <a:off x="9683809" y="1686132"/>
            <a:ext cx="2437764" cy="3008412"/>
          </a:xfrm>
          <a:prstGeom prst="rect">
            <a:avLst/>
          </a:prstGeom>
        </p:spPr>
      </p:pic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8D9847D5-8813-440D-A324-6760EBBF46F3}"/>
              </a:ext>
            </a:extLst>
          </p:cNvPr>
          <p:cNvSpPr txBox="1">
            <a:spLocks/>
          </p:cNvSpPr>
          <p:nvPr/>
        </p:nvSpPr>
        <p:spPr bwMode="auto">
          <a:xfrm>
            <a:off x="6530162" y="4875603"/>
            <a:ext cx="5819163" cy="57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70C0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cs-CZ" sz="2400" kern="0" dirty="0" err="1"/>
              <a:t>Transgastrická</a:t>
            </a:r>
            <a:r>
              <a:rPr lang="cs-CZ" sz="2400" kern="0" dirty="0"/>
              <a:t> projekce         skiaskopie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4921CC0-57EE-4B0C-A8D2-CE5824907CB0}"/>
              </a:ext>
            </a:extLst>
          </p:cNvPr>
          <p:cNvSpPr txBox="1"/>
          <p:nvPr/>
        </p:nvSpPr>
        <p:spPr>
          <a:xfrm>
            <a:off x="226244" y="5478342"/>
            <a:ext cx="94575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1200"/>
              </a:spcBef>
              <a:buFontTx/>
              <a:buNone/>
            </a:pPr>
            <a:r>
              <a:rPr lang="cs-CZ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- klip implantován na přední – septální cíp, zavádění druhého klipu </a:t>
            </a:r>
            <a:endParaRPr lang="en-GB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4" name="GraspingKlip2">
            <a:hlinkClick r:id="" action="ppaction://media"/>
            <a:extLst>
              <a:ext uri="{FF2B5EF4-FFF2-40B4-BE49-F238E27FC236}">
                <a16:creationId xmlns:a16="http://schemas.microsoft.com/office/drawing/2014/main" id="{92B795C1-839F-4969-9A2A-FE5F2882960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r="6290"/>
          <a:stretch/>
        </p:blipFill>
        <p:spPr>
          <a:xfrm>
            <a:off x="136378" y="1675004"/>
            <a:ext cx="4078420" cy="303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7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14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showWhenStopped="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iduálníTR">
            <a:hlinkClick r:id="" action="ppaction://media"/>
            <a:extLst>
              <a:ext uri="{FF2B5EF4-FFF2-40B4-BE49-F238E27FC236}">
                <a16:creationId xmlns:a16="http://schemas.microsoft.com/office/drawing/2014/main" id="{992F59E8-ED90-4B4D-9888-EA8D332E27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3640" t="9769" r="30882" b="3749"/>
          <a:stretch/>
        </p:blipFill>
        <p:spPr>
          <a:xfrm>
            <a:off x="5280541" y="1792104"/>
            <a:ext cx="3203061" cy="3478766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72F759C7-6B39-49BA-A0BE-056F78763C4F}"/>
              </a:ext>
            </a:extLst>
          </p:cNvPr>
          <p:cNvGrpSpPr/>
          <p:nvPr/>
        </p:nvGrpSpPr>
        <p:grpSpPr>
          <a:xfrm>
            <a:off x="8542381" y="1748113"/>
            <a:ext cx="3455429" cy="3502909"/>
            <a:chOff x="9182960" y="1446966"/>
            <a:chExt cx="2702307" cy="2866728"/>
          </a:xfrm>
        </p:grpSpPr>
        <p:pic>
          <p:nvPicPr>
            <p:cNvPr id="7" name="PGpoClipech">
              <a:hlinkClick r:id="" action="ppaction://media"/>
              <a:extLst>
                <a:ext uri="{FF2B5EF4-FFF2-40B4-BE49-F238E27FC236}">
                  <a16:creationId xmlns:a16="http://schemas.microsoft.com/office/drawing/2014/main" id="{4872214B-2668-4104-ABB0-55D22C5EF430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 rotWithShape="1">
            <a:blip r:embed="rId10"/>
            <a:srcRect l="26653" r="7669"/>
            <a:stretch/>
          </p:blipFill>
          <p:spPr>
            <a:xfrm>
              <a:off x="9182960" y="1446966"/>
              <a:ext cx="2702307" cy="2866728"/>
            </a:xfrm>
            <a:prstGeom prst="rect">
              <a:avLst/>
            </a:prstGeom>
          </p:spPr>
        </p:pic>
        <p:pic>
          <p:nvPicPr>
            <p:cNvPr id="8" name="PGpoClipech">
              <a:hlinkClick r:id="" action="ppaction://media"/>
              <a:extLst>
                <a:ext uri="{FF2B5EF4-FFF2-40B4-BE49-F238E27FC236}">
                  <a16:creationId xmlns:a16="http://schemas.microsoft.com/office/drawing/2014/main" id="{697E94E0-3542-4B53-8875-BDC4D45A8D12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 rotWithShape="1">
            <a:blip r:embed="rId10"/>
            <a:srcRect l="4007" r="81688" b="78687"/>
            <a:stretch/>
          </p:blipFill>
          <p:spPr>
            <a:xfrm>
              <a:off x="11165126" y="1446966"/>
              <a:ext cx="382315" cy="396889"/>
            </a:xfrm>
            <a:prstGeom prst="rect">
              <a:avLst/>
            </a:prstGeom>
          </p:spPr>
        </p:pic>
      </p:grpSp>
      <p:pic>
        <p:nvPicPr>
          <p:cNvPr id="9" name="2Dkoncevýkonu">
            <a:hlinkClick r:id="" action="ppaction://media"/>
            <a:extLst>
              <a:ext uri="{FF2B5EF4-FFF2-40B4-BE49-F238E27FC236}">
                <a16:creationId xmlns:a16="http://schemas.microsoft.com/office/drawing/2014/main" id="{F2B34914-F9D5-44F1-89E2-38E48A4899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4190" y="1767960"/>
            <a:ext cx="5027572" cy="350291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693C1DD9-07B1-4423-9081-217A554E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4236"/>
            <a:ext cx="10972800" cy="573774"/>
          </a:xfrm>
        </p:spPr>
        <p:txBody>
          <a:bodyPr/>
          <a:lstStyle/>
          <a:p>
            <a:r>
              <a:rPr lang="cs-CZ" dirty="0"/>
              <a:t>Katetrizační plastika trikuspidální chlopně</a:t>
            </a:r>
            <a:br>
              <a:rPr lang="cs-CZ" dirty="0"/>
            </a:b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výsledký</a:t>
            </a:r>
            <a:r>
              <a:rPr lang="cs-CZ" dirty="0">
                <a:solidFill>
                  <a:schemeClr val="tx1"/>
                </a:solidFill>
              </a:rPr>
              <a:t> efekt po implantaci klipů 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81E909F-5821-485D-B356-1AE0B12A412E}"/>
              </a:ext>
            </a:extLst>
          </p:cNvPr>
          <p:cNvGrpSpPr/>
          <p:nvPr/>
        </p:nvGrpSpPr>
        <p:grpSpPr>
          <a:xfrm>
            <a:off x="110788" y="6133223"/>
            <a:ext cx="1614318" cy="724777"/>
            <a:chOff x="3553073" y="4793060"/>
            <a:chExt cx="3620613" cy="1878266"/>
          </a:xfrm>
        </p:grpSpPr>
        <p:pic>
          <p:nvPicPr>
            <p:cNvPr id="12" name="Picture 4" descr="logo">
              <a:extLst>
                <a:ext uri="{FF2B5EF4-FFF2-40B4-BE49-F238E27FC236}">
                  <a16:creationId xmlns:a16="http://schemas.microsoft.com/office/drawing/2014/main" id="{9B90CC82-9628-409A-B737-FC62FD7B1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 result for nové logo vfn&quot;">
              <a:extLst>
                <a:ext uri="{FF2B5EF4-FFF2-40B4-BE49-F238E27FC236}">
                  <a16:creationId xmlns:a16="http://schemas.microsoft.com/office/drawing/2014/main" id="{3F47A97B-76F1-4A12-865C-70C1F1D805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Obdélník 13">
            <a:extLst>
              <a:ext uri="{FF2B5EF4-FFF2-40B4-BE49-F238E27FC236}">
                <a16:creationId xmlns:a16="http://schemas.microsoft.com/office/drawing/2014/main" id="{9FDF7A29-A60B-4AA2-B3C4-A5D5135521C5}"/>
              </a:ext>
            </a:extLst>
          </p:cNvPr>
          <p:cNvSpPr/>
          <p:nvPr/>
        </p:nvSpPr>
        <p:spPr>
          <a:xfrm>
            <a:off x="7331492" y="6414085"/>
            <a:ext cx="58680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 - Všeobecná fakultní nemocnice v Praze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5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FF9845-9798-41EA-9171-B8E7207DB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174"/>
            <a:ext cx="10972800" cy="629714"/>
          </a:xfrm>
        </p:spPr>
        <p:txBody>
          <a:bodyPr/>
          <a:lstStyle/>
          <a:p>
            <a:r>
              <a:rPr lang="cs-CZ" dirty="0"/>
              <a:t>Po 6 měsících od výkonu</a:t>
            </a:r>
            <a:endParaRPr lang="en-GB" dirty="0"/>
          </a:p>
        </p:txBody>
      </p:sp>
      <p:pic>
        <p:nvPicPr>
          <p:cNvPr id="4" name="Po2D">
            <a:hlinkClick r:id="" action="ppaction://media"/>
            <a:extLst>
              <a:ext uri="{FF2B5EF4-FFF2-40B4-BE49-F238E27FC236}">
                <a16:creationId xmlns:a16="http://schemas.microsoft.com/office/drawing/2014/main" id="{046D4B4A-416D-4267-937E-F09B55122D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6821" t="7252" r="17162" b="3496"/>
          <a:stretch/>
        </p:blipFill>
        <p:spPr>
          <a:xfrm>
            <a:off x="393933" y="2277526"/>
            <a:ext cx="3951388" cy="3721886"/>
          </a:xfrm>
        </p:spPr>
      </p:pic>
      <p:pic>
        <p:nvPicPr>
          <p:cNvPr id="5" name="PoTR2">
            <a:hlinkClick r:id="" action="ppaction://media"/>
            <a:extLst>
              <a:ext uri="{FF2B5EF4-FFF2-40B4-BE49-F238E27FC236}">
                <a16:creationId xmlns:a16="http://schemas.microsoft.com/office/drawing/2014/main" id="{4D623F39-F50A-4E5E-A8C8-0A70E979D8E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2692" r="14304"/>
          <a:stretch/>
        </p:blipFill>
        <p:spPr>
          <a:xfrm>
            <a:off x="4468791" y="2305473"/>
            <a:ext cx="3899727" cy="3721886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9B8B787-E82E-4E3D-B3FE-AA28F64BD1B8}"/>
              </a:ext>
            </a:extLst>
          </p:cNvPr>
          <p:cNvGrpSpPr/>
          <p:nvPr/>
        </p:nvGrpSpPr>
        <p:grpSpPr>
          <a:xfrm>
            <a:off x="8491988" y="2306284"/>
            <a:ext cx="3583154" cy="3721075"/>
            <a:chOff x="8141875" y="1316333"/>
            <a:chExt cx="3871928" cy="4039438"/>
          </a:xfrm>
        </p:grpSpPr>
        <p:pic>
          <p:nvPicPr>
            <p:cNvPr id="6" name="PoPG">
              <a:hlinkClick r:id="" action="ppaction://media"/>
              <a:extLst>
                <a:ext uri="{FF2B5EF4-FFF2-40B4-BE49-F238E27FC236}">
                  <a16:creationId xmlns:a16="http://schemas.microsoft.com/office/drawing/2014/main" id="{83558925-10CF-4998-9DE7-1E6906A05DF7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 rotWithShape="1">
            <a:blip r:embed="rId13"/>
            <a:srcRect l="29126" r="4090"/>
            <a:stretch/>
          </p:blipFill>
          <p:spPr>
            <a:xfrm>
              <a:off x="8141875" y="1316333"/>
              <a:ext cx="3871928" cy="4039438"/>
            </a:xfrm>
            <a:prstGeom prst="rect">
              <a:avLst/>
            </a:prstGeom>
          </p:spPr>
        </p:pic>
        <p:pic>
          <p:nvPicPr>
            <p:cNvPr id="7" name="PoPG">
              <a:hlinkClick r:id="" action="ppaction://media"/>
              <a:extLst>
                <a:ext uri="{FF2B5EF4-FFF2-40B4-BE49-F238E27FC236}">
                  <a16:creationId xmlns:a16="http://schemas.microsoft.com/office/drawing/2014/main" id="{3F60492D-EB9A-45AB-BBFE-CF2B702A8FDB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 rotWithShape="1">
            <a:blip r:embed="rId13"/>
            <a:srcRect r="81484" b="78811"/>
            <a:stretch/>
          </p:blipFill>
          <p:spPr>
            <a:xfrm>
              <a:off x="10359566" y="1417638"/>
              <a:ext cx="1433512" cy="1143000"/>
            </a:xfrm>
            <a:prstGeom prst="rect">
              <a:avLst/>
            </a:prstGeom>
          </p:spPr>
        </p:pic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58DF7C62-A968-4E88-B8C1-BA7F826F1CC6}"/>
              </a:ext>
            </a:extLst>
          </p:cNvPr>
          <p:cNvGrpSpPr/>
          <p:nvPr/>
        </p:nvGrpSpPr>
        <p:grpSpPr>
          <a:xfrm>
            <a:off x="110788" y="6133223"/>
            <a:ext cx="1614318" cy="724777"/>
            <a:chOff x="3553073" y="4793060"/>
            <a:chExt cx="3620613" cy="1878266"/>
          </a:xfrm>
        </p:grpSpPr>
        <p:pic>
          <p:nvPicPr>
            <p:cNvPr id="10" name="Picture 4" descr="logo">
              <a:extLst>
                <a:ext uri="{FF2B5EF4-FFF2-40B4-BE49-F238E27FC236}">
                  <a16:creationId xmlns:a16="http://schemas.microsoft.com/office/drawing/2014/main" id="{7DA6F9DC-121D-4A04-9A5C-6A988255A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 result for nové logo vfn&quot;">
              <a:extLst>
                <a:ext uri="{FF2B5EF4-FFF2-40B4-BE49-F238E27FC236}">
                  <a16:creationId xmlns:a16="http://schemas.microsoft.com/office/drawing/2014/main" id="{896DC39B-758E-4EE5-84F9-F0DE70BCAC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6A140426-6785-4111-9CC0-56F8A8F5D026}"/>
              </a:ext>
            </a:extLst>
          </p:cNvPr>
          <p:cNvSpPr txBox="1"/>
          <p:nvPr/>
        </p:nvSpPr>
        <p:spPr>
          <a:xfrm>
            <a:off x="321121" y="804888"/>
            <a:ext cx="1203391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Příznivý klinický stav -  zlepšení dušnosti NYHA II</a:t>
            </a:r>
          </a:p>
          <a:p>
            <a:pPr>
              <a:spcBef>
                <a:spcPts val="600"/>
              </a:spcBef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Objektivní nález – oběhově kompenzována, bez otoků</a:t>
            </a:r>
          </a:p>
          <a:p>
            <a:endParaRPr lang="cs-CZ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TTE: pevná pozice klipů               reziduální trikuspidální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2+     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PG</a:t>
            </a:r>
            <a:r>
              <a:rPr lang="cs-CZ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PASP 46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mmHg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EAD71F5-40FB-463D-82B0-A113D249E440}"/>
              </a:ext>
            </a:extLst>
          </p:cNvPr>
          <p:cNvSpPr/>
          <p:nvPr/>
        </p:nvSpPr>
        <p:spPr>
          <a:xfrm>
            <a:off x="7331492" y="6414085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5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E3253DE0-FB25-4464-8957-69B332991C82}"/>
              </a:ext>
            </a:extLst>
          </p:cNvPr>
          <p:cNvSpPr/>
          <p:nvPr/>
        </p:nvSpPr>
        <p:spPr>
          <a:xfrm>
            <a:off x="7976168" y="826077"/>
            <a:ext cx="3119986" cy="3056130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medici TR2D.avi">
            <a:hlinkClick r:id="" action="ppaction://media"/>
            <a:extLst>
              <a:ext uri="{FF2B5EF4-FFF2-40B4-BE49-F238E27FC236}">
                <a16:creationId xmlns:a16="http://schemas.microsoft.com/office/drawing/2014/main" id="{EB5FF4D4-490B-46AA-9B9B-30A618327AD9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 cstate="print"/>
          <a:srcRect l="24592" t="12086" r="29942" b="20795"/>
          <a:stretch/>
        </p:blipFill>
        <p:spPr bwMode="auto">
          <a:xfrm>
            <a:off x="8341123" y="1374511"/>
            <a:ext cx="2410603" cy="235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F74E16-33A1-4E81-8BFF-F5C639987D60}"/>
              </a:ext>
            </a:extLst>
          </p:cNvPr>
          <p:cNvSpPr txBox="1"/>
          <p:nvPr/>
        </p:nvSpPr>
        <p:spPr>
          <a:xfrm>
            <a:off x="8283679" y="863037"/>
            <a:ext cx="2504965" cy="50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Sekundární TR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Nadpis 5">
            <a:extLst>
              <a:ext uri="{FF2B5EF4-FFF2-40B4-BE49-F238E27FC236}">
                <a16:creationId xmlns:a16="http://schemas.microsoft.com/office/drawing/2014/main" id="{D1EF1FEB-A4BC-4159-A028-C9F62AA2C776}"/>
              </a:ext>
            </a:extLst>
          </p:cNvPr>
          <p:cNvSpPr txBox="1">
            <a:spLocks/>
          </p:cNvSpPr>
          <p:nvPr/>
        </p:nvSpPr>
        <p:spPr>
          <a:xfrm>
            <a:off x="535326" y="216866"/>
            <a:ext cx="10972800" cy="71073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Klasifikace trikuspidální regurgitace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D007142-9041-45B2-80FF-EBEB2537D4EC}"/>
              </a:ext>
            </a:extLst>
          </p:cNvPr>
          <p:cNvSpPr txBox="1"/>
          <p:nvPr/>
        </p:nvSpPr>
        <p:spPr>
          <a:xfrm>
            <a:off x="814237" y="3857490"/>
            <a:ext cx="396544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Vrozená –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Ebsteinova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anomálie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Infekční endokarditida</a:t>
            </a:r>
          </a:p>
          <a:p>
            <a:pPr>
              <a:spcBef>
                <a:spcPts val="600"/>
              </a:spcBef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Porevmatická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myxomatozní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Iatrogenní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– elektrody, biopsie</a:t>
            </a:r>
          </a:p>
          <a:p>
            <a:pPr>
              <a:spcBef>
                <a:spcPts val="600"/>
              </a:spcBef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Trauma</a:t>
            </a:r>
          </a:p>
          <a:p>
            <a:pPr>
              <a:spcBef>
                <a:spcPts val="600"/>
              </a:spcBef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Karcinoid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léky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905AE29-21CB-4A02-9CBF-9AC980D71979}"/>
              </a:ext>
            </a:extLst>
          </p:cNvPr>
          <p:cNvSpPr txBox="1"/>
          <p:nvPr/>
        </p:nvSpPr>
        <p:spPr>
          <a:xfrm>
            <a:off x="8032788" y="4026445"/>
            <a:ext cx="427049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Plicní hypertenze</a:t>
            </a:r>
          </a:p>
          <a:p>
            <a:pPr marL="342900" indent="-342900">
              <a:buFontTx/>
              <a:buChar char="-"/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při vadách levého srdce  (59%)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při onemocnění LK</a:t>
            </a:r>
          </a:p>
          <a:p>
            <a:pPr marL="342900" indent="-342900">
              <a:buFontTx/>
              <a:buChar char="-"/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primární, plicní </a:t>
            </a:r>
            <a:r>
              <a:rPr 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onem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., embolie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Izolovaná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– dilatace anulu  (17%)</a:t>
            </a:r>
          </a:p>
          <a:p>
            <a:pPr>
              <a:spcBef>
                <a:spcPts val="600"/>
              </a:spcBef>
            </a:pP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Zkratové vady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EF555E4C-B044-4404-AF4D-17B75810914A}"/>
              </a:ext>
            </a:extLst>
          </p:cNvPr>
          <p:cNvSpPr/>
          <p:nvPr/>
        </p:nvSpPr>
        <p:spPr>
          <a:xfrm>
            <a:off x="4487431" y="2765677"/>
            <a:ext cx="3007019" cy="1218050"/>
          </a:xfrm>
          <a:prstGeom prst="round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82544A7-6E82-4C39-8327-68892F970553}"/>
              </a:ext>
            </a:extLst>
          </p:cNvPr>
          <p:cNvSpPr txBox="1"/>
          <p:nvPr/>
        </p:nvSpPr>
        <p:spPr>
          <a:xfrm>
            <a:off x="5067897" y="2959203"/>
            <a:ext cx="2607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Izolovaná TR</a:t>
            </a:r>
          </a:p>
          <a:p>
            <a:r>
              <a:rPr lang="cs-CZ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(atriální)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C26CC3E-7094-4A58-928C-7B3834202BC2}"/>
              </a:ext>
            </a:extLst>
          </p:cNvPr>
          <p:cNvSpPr txBox="1"/>
          <p:nvPr/>
        </p:nvSpPr>
        <p:spPr>
          <a:xfrm>
            <a:off x="4816814" y="4163533"/>
            <a:ext cx="278436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Normální cípy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Dilatace anulu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Bez levostranné vady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Normální EF LK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PASP &lt; 50mmHg</a:t>
            </a:r>
          </a:p>
          <a:p>
            <a:pPr>
              <a:spcBef>
                <a:spcPts val="600"/>
              </a:spcBef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C3D3D2DD-CE34-4522-8F07-29B0EFA04E58}"/>
              </a:ext>
            </a:extLst>
          </p:cNvPr>
          <p:cNvSpPr/>
          <p:nvPr/>
        </p:nvSpPr>
        <p:spPr>
          <a:xfrm>
            <a:off x="4487431" y="4073981"/>
            <a:ext cx="2962029" cy="219948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Šipka: doleva 20">
            <a:extLst>
              <a:ext uri="{FF2B5EF4-FFF2-40B4-BE49-F238E27FC236}">
                <a16:creationId xmlns:a16="http://schemas.microsoft.com/office/drawing/2014/main" id="{950CEDDC-A83A-432A-AE81-DC334AA51E00}"/>
              </a:ext>
            </a:extLst>
          </p:cNvPr>
          <p:cNvSpPr/>
          <p:nvPr/>
        </p:nvSpPr>
        <p:spPr>
          <a:xfrm>
            <a:off x="7162801" y="5576910"/>
            <a:ext cx="619372" cy="244897"/>
          </a:xfrm>
          <a:prstGeom prst="leftArrow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1A5733D-7E08-44BB-B841-F1558AAD58F5}"/>
              </a:ext>
            </a:extLst>
          </p:cNvPr>
          <p:cNvSpPr/>
          <p:nvPr/>
        </p:nvSpPr>
        <p:spPr>
          <a:xfrm>
            <a:off x="777101" y="826077"/>
            <a:ext cx="3119986" cy="296412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624D16B-93BE-4AEB-84E3-10B2C3CACC5D}"/>
              </a:ext>
            </a:extLst>
          </p:cNvPr>
          <p:cNvSpPr txBox="1"/>
          <p:nvPr/>
        </p:nvSpPr>
        <p:spPr>
          <a:xfrm>
            <a:off x="1403356" y="840757"/>
            <a:ext cx="2373645" cy="49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TR</a:t>
            </a: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rimární TRprolapsProkhorenko">
            <a:hlinkClick r:id="" action="ppaction://media"/>
            <a:extLst>
              <a:ext uri="{FF2B5EF4-FFF2-40B4-BE49-F238E27FC236}">
                <a16:creationId xmlns:a16="http://schemas.microsoft.com/office/drawing/2014/main" id="{7D77F3F1-E2F0-41D0-9944-340B54B22D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7559" t="14994" r="21222" b="15443"/>
          <a:stretch/>
        </p:blipFill>
        <p:spPr>
          <a:xfrm>
            <a:off x="1245433" y="1371574"/>
            <a:ext cx="2343069" cy="2203661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C2A1D643-EBEA-4FFF-B45C-9827443DF30D}"/>
              </a:ext>
            </a:extLst>
          </p:cNvPr>
          <p:cNvSpPr/>
          <p:nvPr/>
        </p:nvSpPr>
        <p:spPr>
          <a:xfrm>
            <a:off x="7162801" y="6502731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Obrázky - 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EC92BCEC-1DA6-44A9-83E6-5C5E5322986D}"/>
              </a:ext>
            </a:extLst>
          </p:cNvPr>
          <p:cNvGrpSpPr/>
          <p:nvPr/>
        </p:nvGrpSpPr>
        <p:grpSpPr>
          <a:xfrm>
            <a:off x="110787" y="6027738"/>
            <a:ext cx="1741161" cy="830262"/>
            <a:chOff x="3553073" y="4793060"/>
            <a:chExt cx="3620613" cy="1878266"/>
          </a:xfrm>
        </p:grpSpPr>
        <p:pic>
          <p:nvPicPr>
            <p:cNvPr id="3" name="Picture 4" descr="logo">
              <a:extLst>
                <a:ext uri="{FF2B5EF4-FFF2-40B4-BE49-F238E27FC236}">
                  <a16:creationId xmlns:a16="http://schemas.microsoft.com/office/drawing/2014/main" id="{7B11BF2F-06D4-47C0-BDE9-FD4077833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Image result for nové logo vfn&quot;">
              <a:extLst>
                <a:ext uri="{FF2B5EF4-FFF2-40B4-BE49-F238E27FC236}">
                  <a16:creationId xmlns:a16="http://schemas.microsoft.com/office/drawing/2014/main" id="{23C259BD-2CDA-4354-92F0-1CF8B5488C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Nadpis 5">
            <a:extLst>
              <a:ext uri="{FF2B5EF4-FFF2-40B4-BE49-F238E27FC236}">
                <a16:creationId xmlns:a16="http://schemas.microsoft.com/office/drawing/2014/main" id="{D65C20E8-B106-4D4B-9FF5-BE38CE621B38}"/>
              </a:ext>
            </a:extLst>
          </p:cNvPr>
          <p:cNvSpPr txBox="1">
            <a:spLocks/>
          </p:cNvSpPr>
          <p:nvPr/>
        </p:nvSpPr>
        <p:spPr>
          <a:xfrm>
            <a:off x="184781" y="324671"/>
            <a:ext cx="10972800" cy="71073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Morfologické typy </a:t>
            </a:r>
            <a:r>
              <a:rPr lang="cs-CZ" sz="32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remodelace</a:t>
            </a:r>
            <a:r>
              <a:rPr lang="cs-CZ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PK u sekundární TR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8D7AA4B-C6C6-4B21-8C59-2AB3B84D7847}"/>
              </a:ext>
            </a:extLst>
          </p:cNvPr>
          <p:cNvGrpSpPr/>
          <p:nvPr/>
        </p:nvGrpSpPr>
        <p:grpSpPr>
          <a:xfrm>
            <a:off x="3984947" y="1091504"/>
            <a:ext cx="7234038" cy="3651542"/>
            <a:chOff x="2403019" y="1499259"/>
            <a:chExt cx="6478688" cy="3124006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4F1609DB-9536-4121-AB99-B65F0CBC7C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4" r="32036" b="5908"/>
            <a:stretch/>
          </p:blipFill>
          <p:spPr bwMode="auto">
            <a:xfrm>
              <a:off x="2403019" y="1562050"/>
              <a:ext cx="1849082" cy="3061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313F6993-DC30-4206-8918-744500E6D0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4" b="4159"/>
            <a:stretch/>
          </p:blipFill>
          <p:spPr bwMode="auto">
            <a:xfrm>
              <a:off x="5537852" y="1499259"/>
              <a:ext cx="1617958" cy="312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F84B30C8-225C-46F6-A91E-70248B7C5CF1}"/>
                </a:ext>
              </a:extLst>
            </p:cNvPr>
            <p:cNvSpPr txBox="1"/>
            <p:nvPr/>
          </p:nvSpPr>
          <p:spPr>
            <a:xfrm>
              <a:off x="7155809" y="3418514"/>
              <a:ext cx="1725898" cy="789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tethering</a:t>
              </a:r>
              <a:r>
                <a:rPr lang="cs-CZ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cípů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</a:t>
              </a:r>
              <a:r>
                <a:rPr lang="cs-CZ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dilatace </a:t>
              </a:r>
              <a:r>
                <a:rPr lang="cs-CZ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anulu</a:t>
              </a:r>
              <a:endPara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8AFFD89E-59BD-471B-9509-39271BF37DEA}"/>
                </a:ext>
              </a:extLst>
            </p:cNvPr>
            <p:cNvSpPr txBox="1"/>
            <p:nvPr/>
          </p:nvSpPr>
          <p:spPr>
            <a:xfrm>
              <a:off x="7239697" y="2472680"/>
              <a:ext cx="1617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sférická PK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prodloužení PK</a:t>
              </a: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E2F55674-E6F5-43C2-A921-824AFFDB5900}"/>
                </a:ext>
              </a:extLst>
            </p:cNvPr>
            <p:cNvSpPr txBox="1"/>
            <p:nvPr/>
          </p:nvSpPr>
          <p:spPr>
            <a:xfrm>
              <a:off x="4038461" y="2371510"/>
              <a:ext cx="1283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kónická PK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dilatace PK bazálně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3EEA22BA-D5DD-4D82-A7C8-9EF300E0AAC4}"/>
                </a:ext>
              </a:extLst>
            </p:cNvPr>
            <p:cNvSpPr txBox="1"/>
            <p:nvPr/>
          </p:nvSpPr>
          <p:spPr>
            <a:xfrm>
              <a:off x="4036501" y="3376461"/>
              <a:ext cx="1606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Dilatace </a:t>
              </a:r>
              <a:r>
                <a:rPr lang="cs-CZ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anulu</a:t>
              </a:r>
              <a:endParaRPr lang="cs-CZ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Přímá spojnice se šipkou 13">
              <a:extLst>
                <a:ext uri="{FF2B5EF4-FFF2-40B4-BE49-F238E27FC236}">
                  <a16:creationId xmlns:a16="http://schemas.microsoft.com/office/drawing/2014/main" id="{91CA1ABE-F352-4A19-992B-26CB395A3235}"/>
                </a:ext>
              </a:extLst>
            </p:cNvPr>
            <p:cNvCxnSpPr/>
            <p:nvPr/>
          </p:nvCxnSpPr>
          <p:spPr>
            <a:xfrm>
              <a:off x="2767805" y="3632434"/>
              <a:ext cx="105757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42E52EB2-17A3-4027-94B3-1E9AD9BD53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6576" y="1661020"/>
              <a:ext cx="58724" cy="171544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533ED5DB-7CF9-4DBE-88F6-6B6875A0CA41}"/>
                </a:ext>
              </a:extLst>
            </p:cNvPr>
            <p:cNvCxnSpPr>
              <a:cxnSpLocks/>
            </p:cNvCxnSpPr>
            <p:nvPr/>
          </p:nvCxnSpPr>
          <p:spPr>
            <a:xfrm>
              <a:off x="2680001" y="3482133"/>
              <a:ext cx="123318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4">
            <a:extLst>
              <a:ext uri="{FF2B5EF4-FFF2-40B4-BE49-F238E27FC236}">
                <a16:creationId xmlns:a16="http://schemas.microsoft.com/office/drawing/2014/main" id="{3F444A98-7463-4BD7-ADBA-368E2C67A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667" y="6397883"/>
            <a:ext cx="6080245" cy="20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eaLnBrk="1" fontAlgn="base">
              <a:spcBef>
                <a:spcPct val="0"/>
              </a:spcBef>
              <a:spcAft>
                <a:spcPct val="0"/>
              </a:spcAft>
            </a:pP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Topilsky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GB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</a:t>
            </a:r>
            <a:r>
              <a:rPr lang="en-GB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Cardiovasc Imaging. 2012;5:314-323</a:t>
            </a:r>
            <a:endParaRPr lang="cs-CZ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Muraru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D. et al. JASE, 2020</a:t>
            </a:r>
            <a:endParaRPr lang="en-GB" alt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3AE31FA8-605C-4434-A46B-89ADDCD4D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84" b="4925"/>
          <a:stretch/>
        </p:blipFill>
        <p:spPr bwMode="auto">
          <a:xfrm>
            <a:off x="424257" y="1179860"/>
            <a:ext cx="1910020" cy="365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693193F9-CB6B-4E38-844B-15C507B3DCAE}"/>
              </a:ext>
            </a:extLst>
          </p:cNvPr>
          <p:cNvSpPr txBox="1"/>
          <p:nvPr/>
        </p:nvSpPr>
        <p:spPr>
          <a:xfrm>
            <a:off x="3984947" y="4743045"/>
            <a:ext cx="2779268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Izolovaná  TR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bez plicní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hypertneze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  fibrilace síní často</a:t>
            </a:r>
          </a:p>
          <a:p>
            <a:pPr>
              <a:spcBef>
                <a:spcPts val="600"/>
              </a:spcBef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16F44802-16AE-4909-951C-0E769FED66C9}"/>
              </a:ext>
            </a:extLst>
          </p:cNvPr>
          <p:cNvCxnSpPr>
            <a:cxnSpLocks/>
          </p:cNvCxnSpPr>
          <p:nvPr/>
        </p:nvCxnSpPr>
        <p:spPr>
          <a:xfrm flipH="1">
            <a:off x="3559340" y="5963968"/>
            <a:ext cx="425607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6B05B168-73A1-405B-ADE4-D030A7E419EF}"/>
              </a:ext>
            </a:extLst>
          </p:cNvPr>
          <p:cNvSpPr txBox="1"/>
          <p:nvPr/>
        </p:nvSpPr>
        <p:spPr>
          <a:xfrm>
            <a:off x="3285965" y="5757289"/>
            <a:ext cx="7180385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atriální, </a:t>
            </a:r>
            <a:r>
              <a:rPr lang="cs-CZ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atriogenní</a:t>
            </a: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TR                 </a:t>
            </a:r>
            <a:r>
              <a:rPr 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ventrikulární TR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BD135C4-8445-4BA3-A529-7BD5D801AFB8}"/>
              </a:ext>
            </a:extLst>
          </p:cNvPr>
          <p:cNvSpPr txBox="1"/>
          <p:nvPr/>
        </p:nvSpPr>
        <p:spPr>
          <a:xfrm>
            <a:off x="7640581" y="4771527"/>
            <a:ext cx="2779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Sekundární TR</a:t>
            </a:r>
          </a:p>
          <a:p>
            <a:pPr marL="342900" indent="-342900"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 plicní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hypertnezí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B4AB8A8B-0E5D-4444-9CC9-112CDD1A365E}"/>
              </a:ext>
            </a:extLst>
          </p:cNvPr>
          <p:cNvCxnSpPr>
            <a:cxnSpLocks/>
          </p:cNvCxnSpPr>
          <p:nvPr/>
        </p:nvCxnSpPr>
        <p:spPr>
          <a:xfrm flipH="1">
            <a:off x="7602987" y="5988121"/>
            <a:ext cx="45021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1CB316B9-4488-4C7A-8224-F3CEACDB10D5}"/>
              </a:ext>
            </a:extLst>
          </p:cNvPr>
          <p:cNvSpPr/>
          <p:nvPr/>
        </p:nvSpPr>
        <p:spPr>
          <a:xfrm>
            <a:off x="2505775" y="2799644"/>
            <a:ext cx="1053566" cy="2059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50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EC92BCEC-1DA6-44A9-83E6-5C5E5322986D}"/>
              </a:ext>
            </a:extLst>
          </p:cNvPr>
          <p:cNvGrpSpPr/>
          <p:nvPr/>
        </p:nvGrpSpPr>
        <p:grpSpPr>
          <a:xfrm>
            <a:off x="110787" y="6027738"/>
            <a:ext cx="1741161" cy="830262"/>
            <a:chOff x="3553073" y="4793060"/>
            <a:chExt cx="3620613" cy="1878266"/>
          </a:xfrm>
        </p:grpSpPr>
        <p:pic>
          <p:nvPicPr>
            <p:cNvPr id="3" name="Picture 4" descr="logo">
              <a:extLst>
                <a:ext uri="{FF2B5EF4-FFF2-40B4-BE49-F238E27FC236}">
                  <a16:creationId xmlns:a16="http://schemas.microsoft.com/office/drawing/2014/main" id="{7B11BF2F-06D4-47C0-BDE9-FD4077833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Image result for nové logo vfn&quot;">
              <a:extLst>
                <a:ext uri="{FF2B5EF4-FFF2-40B4-BE49-F238E27FC236}">
                  <a16:creationId xmlns:a16="http://schemas.microsoft.com/office/drawing/2014/main" id="{23C259BD-2CDA-4354-92F0-1CF8B5488C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0F9D9392-A22A-47C1-9E01-3C33C6C2B9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2329" y="5949867"/>
            <a:ext cx="1258884" cy="9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354310E9-7CA4-441D-922E-4ED46D543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256978"/>
            <a:ext cx="10972800" cy="710730"/>
          </a:xfrm>
        </p:spPr>
        <p:txBody>
          <a:bodyPr/>
          <a:lstStyle/>
          <a:p>
            <a:pPr>
              <a:tabLst>
                <a:tab pos="6634163" algn="l"/>
              </a:tabLst>
            </a:pPr>
            <a:r>
              <a:rPr lang="cs-CZ" dirty="0"/>
              <a:t>Prognóza a léčba izolované trikuspidální regurgitace</a:t>
            </a:r>
            <a:endParaRPr lang="en-GB" dirty="0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CFC0644-A9A2-4B3B-953E-7861C2B6542F}"/>
              </a:ext>
            </a:extLst>
          </p:cNvPr>
          <p:cNvGrpSpPr/>
          <p:nvPr/>
        </p:nvGrpSpPr>
        <p:grpSpPr>
          <a:xfrm>
            <a:off x="1383660" y="1606872"/>
            <a:ext cx="6952604" cy="3928270"/>
            <a:chOff x="1171632" y="1464865"/>
            <a:chExt cx="6952604" cy="3928270"/>
          </a:xfrm>
        </p:grpSpPr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791556DD-FB99-4E18-9399-FA52F0481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1632" y="1464865"/>
              <a:ext cx="6952604" cy="3928270"/>
            </a:xfrm>
            <a:prstGeom prst="rect">
              <a:avLst/>
            </a:prstGeom>
          </p:spPr>
        </p:pic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F0DE0F01-BE76-4B43-97F9-407406A5A3F5}"/>
                </a:ext>
              </a:extLst>
            </p:cNvPr>
            <p:cNvCxnSpPr>
              <a:cxnSpLocks/>
            </p:cNvCxnSpPr>
            <p:nvPr/>
          </p:nvCxnSpPr>
          <p:spPr>
            <a:xfrm>
              <a:off x="2859797" y="5215854"/>
              <a:ext cx="4561952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E73A03D3-39F1-419D-880D-9198550B4077}"/>
                </a:ext>
              </a:extLst>
            </p:cNvPr>
            <p:cNvCxnSpPr>
              <a:cxnSpLocks/>
            </p:cNvCxnSpPr>
            <p:nvPr/>
          </p:nvCxnSpPr>
          <p:spPr>
            <a:xfrm>
              <a:off x="1651748" y="4141620"/>
              <a:ext cx="4561952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38E5BE76-21D1-4BCB-AC78-DFBA30F1F5AF}"/>
                </a:ext>
              </a:extLst>
            </p:cNvPr>
            <p:cNvCxnSpPr>
              <a:cxnSpLocks/>
            </p:cNvCxnSpPr>
            <p:nvPr/>
          </p:nvCxnSpPr>
          <p:spPr>
            <a:xfrm>
              <a:off x="3157163" y="3807084"/>
              <a:ext cx="4561952" cy="0"/>
            </a:xfrm>
            <a:prstGeom prst="straightConnector1">
              <a:avLst/>
            </a:prstGeom>
            <a:ln w="28575" cap="flat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3AF3834-087F-41D9-BD99-7CB15102D13E}"/>
              </a:ext>
            </a:extLst>
          </p:cNvPr>
          <p:cNvSpPr txBox="1"/>
          <p:nvPr/>
        </p:nvSpPr>
        <p:spPr>
          <a:xfrm>
            <a:off x="2163446" y="6219267"/>
            <a:ext cx="881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Vahanian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A. et al. ESC/EACTS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Heart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(2021) 00; 1-72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4545052-6F95-4465-98F5-0962F5A34BA4}"/>
              </a:ext>
            </a:extLst>
          </p:cNvPr>
          <p:cNvSpPr txBox="1"/>
          <p:nvPr/>
        </p:nvSpPr>
        <p:spPr>
          <a:xfrm>
            <a:off x="1383660" y="1149459"/>
            <a:ext cx="262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Gaps</a:t>
            </a:r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evidence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6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75" y="399599"/>
            <a:ext cx="8003689" cy="583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166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EC92BCEC-1DA6-44A9-83E6-5C5E5322986D}"/>
              </a:ext>
            </a:extLst>
          </p:cNvPr>
          <p:cNvGrpSpPr/>
          <p:nvPr/>
        </p:nvGrpSpPr>
        <p:grpSpPr>
          <a:xfrm>
            <a:off x="110788" y="6060680"/>
            <a:ext cx="1614318" cy="797319"/>
            <a:chOff x="3553073" y="4793060"/>
            <a:chExt cx="3620613" cy="1878266"/>
          </a:xfrm>
        </p:grpSpPr>
        <p:pic>
          <p:nvPicPr>
            <p:cNvPr id="3" name="Picture 4" descr="logo">
              <a:extLst>
                <a:ext uri="{FF2B5EF4-FFF2-40B4-BE49-F238E27FC236}">
                  <a16:creationId xmlns:a16="http://schemas.microsoft.com/office/drawing/2014/main" id="{7B11BF2F-06D4-47C0-BDE9-FD4077833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Image result for nové logo vfn&quot;">
              <a:extLst>
                <a:ext uri="{FF2B5EF4-FFF2-40B4-BE49-F238E27FC236}">
                  <a16:creationId xmlns:a16="http://schemas.microsoft.com/office/drawing/2014/main" id="{23C259BD-2CDA-4354-92F0-1CF8B5488C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0F9D9392-A22A-47C1-9E01-3C33C6C2B9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2599" y="6060681"/>
            <a:ext cx="1059602" cy="7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4FB1BF32-D8A9-41C3-96FD-57A36F4353E6}"/>
              </a:ext>
            </a:extLst>
          </p:cNvPr>
          <p:cNvSpPr txBox="1">
            <a:spLocks/>
          </p:cNvSpPr>
          <p:nvPr/>
        </p:nvSpPr>
        <p:spPr>
          <a:xfrm>
            <a:off x="1881805" y="190560"/>
            <a:ext cx="8904989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Prognóza izolované trikuspidální regurgitace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D2FE2B-1D5E-4027-8106-0E0BF3D37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860" y="3069033"/>
            <a:ext cx="5716777" cy="378896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E46448-886E-4EA3-AF37-79BBB190D1F5}"/>
              </a:ext>
            </a:extLst>
          </p:cNvPr>
          <p:cNvSpPr txBox="1"/>
          <p:nvPr/>
        </p:nvSpPr>
        <p:spPr>
          <a:xfrm>
            <a:off x="7004343" y="6442869"/>
            <a:ext cx="3979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Wang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T.K.M.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eta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al.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2022, 162: 163-169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9E40C052-E402-45FF-A2B6-45544D4E6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1970"/>
            <a:ext cx="10972800" cy="12196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přes 9tisíc pacientů s izolovanou TR 3+ a 4+, 7% (630) z nich operováno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 1 roce přežívalo 72% a po 5 letech 46% pacientů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Lepší přežívání operovaných pacientů s izolovanou TR proti </a:t>
            </a:r>
            <a:r>
              <a:rPr lang="cs-CZ" sz="2400" dirty="0" err="1"/>
              <a:t>medikamentozní</a:t>
            </a:r>
            <a:r>
              <a:rPr lang="cs-CZ" sz="2400" dirty="0"/>
              <a:t> léčbě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dirty="0"/>
              <a:t>                   </a:t>
            </a:r>
            <a:r>
              <a:rPr lang="cs-CZ" sz="2000" b="1" dirty="0"/>
              <a:t>Přežívání pacientů se sekundární izolovanou TR po adjustaci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527340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1829" y="-32656"/>
            <a:ext cx="8229600" cy="1143000"/>
          </a:xfrm>
        </p:spPr>
        <p:txBody>
          <a:bodyPr/>
          <a:lstStyle/>
          <a:p>
            <a:r>
              <a:rPr lang="cs-CZ" dirty="0"/>
              <a:t>Operační techniky u sekundární 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4659" y="917385"/>
            <a:ext cx="8516895" cy="501582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0000FF"/>
                </a:solidFill>
              </a:rPr>
              <a:t>Trikuspidální </a:t>
            </a:r>
            <a:r>
              <a:rPr lang="cs-CZ" b="1" dirty="0" err="1">
                <a:solidFill>
                  <a:srgbClr val="0000FF"/>
                </a:solidFill>
              </a:rPr>
              <a:t>anuloplastika</a:t>
            </a:r>
            <a:r>
              <a:rPr lang="cs-CZ" b="1" dirty="0">
                <a:solidFill>
                  <a:srgbClr val="0000FF"/>
                </a:solidFill>
              </a:rPr>
              <a:t> </a:t>
            </a:r>
          </a:p>
          <a:p>
            <a:pPr marL="0" indent="0">
              <a:buNone/>
            </a:pPr>
            <a:endParaRPr lang="cs-CZ" dirty="0">
              <a:solidFill>
                <a:srgbClr val="0000FF"/>
              </a:solidFill>
            </a:endParaRP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spcBef>
                <a:spcPts val="1800"/>
              </a:spcBef>
              <a:buNone/>
            </a:pPr>
            <a:r>
              <a:rPr lang="cs-CZ" sz="2400" b="1" dirty="0">
                <a:solidFill>
                  <a:srgbClr val="0000FF"/>
                </a:solidFill>
              </a:rPr>
              <a:t>Při významném </a:t>
            </a:r>
            <a:r>
              <a:rPr lang="cs-CZ" sz="2400" b="1" dirty="0" err="1">
                <a:solidFill>
                  <a:srgbClr val="0000FF"/>
                </a:solidFill>
              </a:rPr>
              <a:t>tentingu</a:t>
            </a:r>
            <a:r>
              <a:rPr lang="cs-CZ" sz="2400" b="1" dirty="0">
                <a:solidFill>
                  <a:srgbClr val="0000FF"/>
                </a:solidFill>
              </a:rPr>
              <a:t> cípů</a:t>
            </a:r>
          </a:p>
          <a:p>
            <a:pPr marL="0" indent="0">
              <a:buNone/>
            </a:pPr>
            <a:r>
              <a:rPr lang="cs-CZ" sz="2400" dirty="0"/>
              <a:t>   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0535" t="5253" r="5809"/>
          <a:stretch/>
        </p:blipFill>
        <p:spPr>
          <a:xfrm>
            <a:off x="4154252" y="3906477"/>
            <a:ext cx="1494255" cy="11932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b="9258"/>
          <a:stretch/>
        </p:blipFill>
        <p:spPr>
          <a:xfrm>
            <a:off x="2075728" y="3867601"/>
            <a:ext cx="1664591" cy="124078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97829" y="6237143"/>
            <a:ext cx="536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Rodés-Cabau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j. et al. Lancet online, 2016;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Dreyfus G. Eur J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CardioThorac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2008; 34:908-10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48733" t="34557" r="15471" b="17670"/>
          <a:stretch/>
        </p:blipFill>
        <p:spPr>
          <a:xfrm>
            <a:off x="7903515" y="6268744"/>
            <a:ext cx="2139335" cy="2927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9827" y="3710004"/>
            <a:ext cx="1700407" cy="1483003"/>
          </a:xfrm>
          <a:prstGeom prst="rect">
            <a:avLst/>
          </a:prstGeom>
        </p:spPr>
      </p:pic>
      <p:grpSp>
        <p:nvGrpSpPr>
          <p:cNvPr id="18" name="Skupina 17">
            <a:extLst>
              <a:ext uri="{FF2B5EF4-FFF2-40B4-BE49-F238E27FC236}">
                <a16:creationId xmlns:a16="http://schemas.microsoft.com/office/drawing/2014/main" id="{0FDC8945-8859-4D5A-98C5-515E134BC6E3}"/>
              </a:ext>
            </a:extLst>
          </p:cNvPr>
          <p:cNvGrpSpPr/>
          <p:nvPr/>
        </p:nvGrpSpPr>
        <p:grpSpPr>
          <a:xfrm>
            <a:off x="2205076" y="1474854"/>
            <a:ext cx="4994751" cy="1721597"/>
            <a:chOff x="4878857" y="1428761"/>
            <a:chExt cx="4994751" cy="1721597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1048" y="1636926"/>
              <a:ext cx="1703365" cy="846918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7C360AD8-89DA-4A04-BE5E-7D7A3A7AE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548" t="56076"/>
            <a:stretch/>
          </p:blipFill>
          <p:spPr>
            <a:xfrm>
              <a:off x="4963311" y="1428761"/>
              <a:ext cx="1703365" cy="1260625"/>
            </a:xfrm>
            <a:prstGeom prst="rect">
              <a:avLst/>
            </a:prstGeom>
          </p:spPr>
        </p:pic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BD7EE1F1-4763-44FA-865E-D7D115346902}"/>
                </a:ext>
              </a:extLst>
            </p:cNvPr>
            <p:cNvSpPr txBox="1"/>
            <p:nvPr/>
          </p:nvSpPr>
          <p:spPr>
            <a:xfrm>
              <a:off x="4878857" y="2750248"/>
              <a:ext cx="4994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Anuloplastika</a:t>
              </a:r>
              <a:r>
                <a:rPr lang="cs-CZ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prstencem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94CA4FE3-6071-41C4-8676-4C35BC516D30}"/>
              </a:ext>
            </a:extLst>
          </p:cNvPr>
          <p:cNvSpPr txBox="1"/>
          <p:nvPr/>
        </p:nvSpPr>
        <p:spPr>
          <a:xfrm>
            <a:off x="1934660" y="5150542"/>
            <a:ext cx="37796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Anuloplastika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ringem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s augmentací předního cípu </a:t>
            </a:r>
          </a:p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157421D-3B27-446C-8BC0-33789D0DA91B}"/>
              </a:ext>
            </a:extLst>
          </p:cNvPr>
          <p:cNvSpPr txBox="1"/>
          <p:nvPr/>
        </p:nvSpPr>
        <p:spPr>
          <a:xfrm>
            <a:off x="6763139" y="5243864"/>
            <a:ext cx="3380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Náhrada protézou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CFC0A687-7E9B-4554-9FBD-3E8C23B51559}"/>
              </a:ext>
            </a:extLst>
          </p:cNvPr>
          <p:cNvGrpSpPr/>
          <p:nvPr/>
        </p:nvGrpSpPr>
        <p:grpSpPr>
          <a:xfrm>
            <a:off x="6394342" y="1414282"/>
            <a:ext cx="4018132" cy="1782169"/>
            <a:chOff x="410659" y="1388571"/>
            <a:chExt cx="4018132" cy="1782169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53AC7130-1E62-4F80-96F9-3860AB1B5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6418" r="49229"/>
            <a:stretch/>
          </p:blipFill>
          <p:spPr>
            <a:xfrm>
              <a:off x="494021" y="1469432"/>
              <a:ext cx="1677023" cy="1199482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EBCB720F-3D9A-4833-993F-F25FAC7C2A0D}"/>
                </a:ext>
              </a:extLst>
            </p:cNvPr>
            <p:cNvSpPr txBox="1"/>
            <p:nvPr/>
          </p:nvSpPr>
          <p:spPr>
            <a:xfrm>
              <a:off x="410659" y="2770630"/>
              <a:ext cx="40181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Anuloplastika</a:t>
              </a:r>
              <a:r>
                <a:rPr 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stehem – </a:t>
              </a:r>
              <a:r>
                <a:rPr 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DeVega</a:t>
              </a:r>
              <a:r>
                <a:rPr 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Kay</a:t>
              </a:r>
              <a:endParaRPr lang="cs-CZ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Obrázek 16">
              <a:extLst>
                <a:ext uri="{FF2B5EF4-FFF2-40B4-BE49-F238E27FC236}">
                  <a16:creationId xmlns:a16="http://schemas.microsoft.com/office/drawing/2014/main" id="{BD95882A-1B48-462F-9D28-819671269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926" b="51750"/>
            <a:stretch/>
          </p:blipFill>
          <p:spPr>
            <a:xfrm>
              <a:off x="2408551" y="1388571"/>
              <a:ext cx="1558106" cy="1250950"/>
            </a:xfrm>
            <a:prstGeom prst="rect">
              <a:avLst/>
            </a:prstGeom>
          </p:spPr>
        </p:pic>
      </p:grpSp>
      <p:pic>
        <p:nvPicPr>
          <p:cNvPr id="20" name="Obrázek 19">
            <a:extLst>
              <a:ext uri="{FF2B5EF4-FFF2-40B4-BE49-F238E27FC236}">
                <a16:creationId xmlns:a16="http://schemas.microsoft.com/office/drawing/2014/main" id="{6E017CEF-571A-4108-993E-487D03116E3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052599" y="6060681"/>
            <a:ext cx="1059602" cy="7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6E705966-9F31-42FF-887C-729CE9CDE968}"/>
              </a:ext>
            </a:extLst>
          </p:cNvPr>
          <p:cNvGrpSpPr/>
          <p:nvPr/>
        </p:nvGrpSpPr>
        <p:grpSpPr>
          <a:xfrm>
            <a:off x="110788" y="6211668"/>
            <a:ext cx="1416354" cy="646331"/>
            <a:chOff x="3553073" y="4793060"/>
            <a:chExt cx="3620613" cy="1878266"/>
          </a:xfrm>
        </p:grpSpPr>
        <p:pic>
          <p:nvPicPr>
            <p:cNvPr id="22" name="Picture 4" descr="logo">
              <a:extLst>
                <a:ext uri="{FF2B5EF4-FFF2-40B4-BE49-F238E27FC236}">
                  <a16:creationId xmlns:a16="http://schemas.microsoft.com/office/drawing/2014/main" id="{35494717-BF25-47B7-908A-4F054FCA3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Image result for nové logo vfn&quot;">
              <a:extLst>
                <a:ext uri="{FF2B5EF4-FFF2-40B4-BE49-F238E27FC236}">
                  <a16:creationId xmlns:a16="http://schemas.microsoft.com/office/drawing/2014/main" id="{7120248C-5311-439B-A7AB-50DEA16F46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3027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7804" y="258137"/>
            <a:ext cx="10843967" cy="1143000"/>
          </a:xfrm>
        </p:spPr>
        <p:txBody>
          <a:bodyPr/>
          <a:lstStyle/>
          <a:p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Vysoká mortalita samostatné operace sekundární TR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47F54CA-C582-4C84-B45E-420818B26FE8}"/>
              </a:ext>
            </a:extLst>
          </p:cNvPr>
          <p:cNvGrpSpPr/>
          <p:nvPr/>
        </p:nvGrpSpPr>
        <p:grpSpPr>
          <a:xfrm>
            <a:off x="1684381" y="1407326"/>
            <a:ext cx="6925304" cy="3407695"/>
            <a:chOff x="2407232" y="1706252"/>
            <a:chExt cx="6925304" cy="340769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3" cstate="print"/>
            <a:srcRect l="2131" t="36458" r="-2131" b="1597"/>
            <a:stretch/>
          </p:blipFill>
          <p:spPr>
            <a:xfrm>
              <a:off x="2407232" y="2092751"/>
              <a:ext cx="6925304" cy="3021196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49D0763A-761B-4CF5-AECF-72F453CAD645}"/>
                </a:ext>
              </a:extLst>
            </p:cNvPr>
            <p:cNvSpPr txBox="1"/>
            <p:nvPr/>
          </p:nvSpPr>
          <p:spPr>
            <a:xfrm>
              <a:off x="2696066" y="1706252"/>
              <a:ext cx="6221691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dirty="0"/>
                <a:t>                                   </a:t>
              </a:r>
              <a:r>
                <a:rPr 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Rok          Hospitalizační mortalita (%)</a:t>
              </a:r>
              <a:endParaRPr lang="en-GB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B9D470-88C1-4053-A109-5FD59F1BFEA1}"/>
              </a:ext>
            </a:extLst>
          </p:cNvPr>
          <p:cNvSpPr txBox="1"/>
          <p:nvPr/>
        </p:nvSpPr>
        <p:spPr>
          <a:xfrm>
            <a:off x="1973214" y="5901180"/>
            <a:ext cx="62216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Wang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2022                            3%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E03D458-015F-4E10-A96F-7BEDBEF59111}"/>
              </a:ext>
            </a:extLst>
          </p:cNvPr>
          <p:cNvSpPr txBox="1"/>
          <p:nvPr/>
        </p:nvSpPr>
        <p:spPr>
          <a:xfrm>
            <a:off x="1973214" y="5501070"/>
            <a:ext cx="62216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Zack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2017       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8,8%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CA5A7C1-4DD6-4EB9-BB38-0CB1B87A10BA}"/>
              </a:ext>
            </a:extLst>
          </p:cNvPr>
          <p:cNvSpPr txBox="1"/>
          <p:nvPr/>
        </p:nvSpPr>
        <p:spPr>
          <a:xfrm>
            <a:off x="1973213" y="5100960"/>
            <a:ext cx="62216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Algahtani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2017       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8,1% / 10,9%                                                        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438D78D7-50A6-4255-B1F3-D5D231292630}"/>
              </a:ext>
            </a:extLst>
          </p:cNvPr>
          <p:cNvGrpSpPr/>
          <p:nvPr/>
        </p:nvGrpSpPr>
        <p:grpSpPr>
          <a:xfrm>
            <a:off x="110787" y="6027738"/>
            <a:ext cx="1741161" cy="830262"/>
            <a:chOff x="3553073" y="4793060"/>
            <a:chExt cx="3620613" cy="1878266"/>
          </a:xfrm>
        </p:grpSpPr>
        <p:pic>
          <p:nvPicPr>
            <p:cNvPr id="17" name="Picture 4" descr="logo">
              <a:extLst>
                <a:ext uri="{FF2B5EF4-FFF2-40B4-BE49-F238E27FC236}">
                  <a16:creationId xmlns:a16="http://schemas.microsoft.com/office/drawing/2014/main" id="{C7945939-015E-415E-A1AC-FBCEBEC9F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Image result for nové logo vfn&quot;">
              <a:extLst>
                <a:ext uri="{FF2B5EF4-FFF2-40B4-BE49-F238E27FC236}">
                  <a16:creationId xmlns:a16="http://schemas.microsoft.com/office/drawing/2014/main" id="{14425448-1A4A-4316-BC9D-FBFDA9AA95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Obrázek 18">
            <a:extLst>
              <a:ext uri="{FF2B5EF4-FFF2-40B4-BE49-F238E27FC236}">
                <a16:creationId xmlns:a16="http://schemas.microsoft.com/office/drawing/2014/main" id="{49A43521-65DB-479B-8DC9-A1A696F8FF5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22329" y="5949867"/>
            <a:ext cx="1258884" cy="9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AE058393-B6F5-43BB-BD4D-672DED6F5574}"/>
              </a:ext>
            </a:extLst>
          </p:cNvPr>
          <p:cNvCxnSpPr>
            <a:cxnSpLocks/>
          </p:cNvCxnSpPr>
          <p:nvPr/>
        </p:nvCxnSpPr>
        <p:spPr>
          <a:xfrm>
            <a:off x="4044099" y="5113338"/>
            <a:ext cx="0" cy="11879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D8F27852-38AC-44EF-A128-D9A6AE25A7A3}"/>
              </a:ext>
            </a:extLst>
          </p:cNvPr>
          <p:cNvCxnSpPr>
            <a:cxnSpLocks/>
          </p:cNvCxnSpPr>
          <p:nvPr/>
        </p:nvCxnSpPr>
        <p:spPr>
          <a:xfrm>
            <a:off x="5148606" y="5113338"/>
            <a:ext cx="0" cy="11879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568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981200" y="223569"/>
            <a:ext cx="8229600" cy="576064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Katetrizační léčba trikuspidální regurgitace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9809"/>
          <a:stretch/>
        </p:blipFill>
        <p:spPr>
          <a:xfrm>
            <a:off x="2358658" y="962497"/>
            <a:ext cx="6928516" cy="44000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958361" y="6331369"/>
            <a:ext cx="3761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err="1"/>
              <a:t>Rodés-Cabau</a:t>
            </a:r>
            <a:r>
              <a:rPr lang="cs-CZ" dirty="0"/>
              <a:t> J et al., JACC 2016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31809FB-34F8-4466-8C5F-402319C04AEA}"/>
              </a:ext>
            </a:extLst>
          </p:cNvPr>
          <p:cNvSpPr txBox="1"/>
          <p:nvPr/>
        </p:nvSpPr>
        <p:spPr>
          <a:xfrm>
            <a:off x="9102824" y="2551836"/>
            <a:ext cx="1617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Trialign</a:t>
            </a:r>
            <a:endParaRPr lang="cs-CZ" dirty="0"/>
          </a:p>
          <a:p>
            <a:r>
              <a:rPr lang="cs-CZ" dirty="0" err="1"/>
              <a:t>TriCinch</a:t>
            </a:r>
            <a:endParaRPr lang="cs-CZ" dirty="0"/>
          </a:p>
          <a:p>
            <a:r>
              <a:rPr lang="cs-CZ" dirty="0" err="1"/>
              <a:t>Cardioband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21AB35-2DB1-4C8E-9687-A09429872CD3}"/>
              </a:ext>
            </a:extLst>
          </p:cNvPr>
          <p:cNvSpPr txBox="1"/>
          <p:nvPr/>
        </p:nvSpPr>
        <p:spPr>
          <a:xfrm>
            <a:off x="8966959" y="2110978"/>
            <a:ext cx="2959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Katetrizační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anuloplastiky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10CAC4-58C2-4F7A-A63E-0FB388C21D4E}"/>
              </a:ext>
            </a:extLst>
          </p:cNvPr>
          <p:cNvSpPr txBox="1"/>
          <p:nvPr/>
        </p:nvSpPr>
        <p:spPr>
          <a:xfrm>
            <a:off x="474563" y="1363566"/>
            <a:ext cx="25192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Zlepšení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koaptace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/>
              <a:t>          Pascal</a:t>
            </a:r>
          </a:p>
          <a:p>
            <a:r>
              <a:rPr lang="cs-CZ" dirty="0"/>
              <a:t>          </a:t>
            </a:r>
            <a:r>
              <a:rPr lang="cs-CZ" dirty="0" err="1"/>
              <a:t>Triclip</a:t>
            </a:r>
            <a:endParaRPr lang="cs-CZ" dirty="0"/>
          </a:p>
          <a:p>
            <a:r>
              <a:rPr lang="cs-CZ" dirty="0"/>
              <a:t>          Forma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FB99D76-E49A-4DC2-86DB-002FF06B594D}"/>
              </a:ext>
            </a:extLst>
          </p:cNvPr>
          <p:cNvSpPr txBox="1"/>
          <p:nvPr/>
        </p:nvSpPr>
        <p:spPr>
          <a:xfrm>
            <a:off x="937034" y="4226846"/>
            <a:ext cx="2926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Heterotopická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implantace TV</a:t>
            </a:r>
          </a:p>
          <a:p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TricValve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28CF670-9128-466A-81CD-EC481953F0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52599" y="6060681"/>
            <a:ext cx="1059602" cy="7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F9F9F73-9929-4F67-A442-13BE54C3C7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90" t="59631" r="69298" b="24560"/>
          <a:stretch/>
        </p:blipFill>
        <p:spPr>
          <a:xfrm>
            <a:off x="5138224" y="5518598"/>
            <a:ext cx="1915552" cy="1084165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6774300C-0CD0-4A33-8642-002F1752660D}"/>
              </a:ext>
            </a:extLst>
          </p:cNvPr>
          <p:cNvCxnSpPr>
            <a:cxnSpLocks/>
          </p:cNvCxnSpPr>
          <p:nvPr/>
        </p:nvCxnSpPr>
        <p:spPr>
          <a:xfrm flipH="1" flipV="1">
            <a:off x="5188867" y="4070823"/>
            <a:ext cx="479357" cy="1291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CD316C7-8929-4999-8717-6172E26C7FF3}"/>
              </a:ext>
            </a:extLst>
          </p:cNvPr>
          <p:cNvSpPr txBox="1"/>
          <p:nvPr/>
        </p:nvSpPr>
        <p:spPr>
          <a:xfrm>
            <a:off x="2993815" y="5470776"/>
            <a:ext cx="2926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Katetrizační náhrada TV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Evoque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90D845D-5416-475B-BE5B-9D4253EE590D}"/>
              </a:ext>
            </a:extLst>
          </p:cNvPr>
          <p:cNvGrpSpPr/>
          <p:nvPr/>
        </p:nvGrpSpPr>
        <p:grpSpPr>
          <a:xfrm>
            <a:off x="110788" y="6211668"/>
            <a:ext cx="1416354" cy="646331"/>
            <a:chOff x="3553073" y="4793060"/>
            <a:chExt cx="3620613" cy="1878266"/>
          </a:xfrm>
        </p:grpSpPr>
        <p:pic>
          <p:nvPicPr>
            <p:cNvPr id="15" name="Picture 4" descr="logo">
              <a:extLst>
                <a:ext uri="{FF2B5EF4-FFF2-40B4-BE49-F238E27FC236}">
                  <a16:creationId xmlns:a16="http://schemas.microsoft.com/office/drawing/2014/main" id="{78B8AEEC-DB26-4CAB-9962-DF9C21898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Image result for nové logo vfn&quot;">
              <a:extLst>
                <a:ext uri="{FF2B5EF4-FFF2-40B4-BE49-F238E27FC236}">
                  <a16:creationId xmlns:a16="http://schemas.microsoft.com/office/drawing/2014/main" id="{9C405204-A33B-4327-A1DB-D774F3AE5D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5984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6A2747C-00F1-4E63-BCD9-DFAC0FC8A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24" t="20056" r="8861" b="14940"/>
          <a:stretch/>
        </p:blipFill>
        <p:spPr>
          <a:xfrm>
            <a:off x="7654724" y="1486131"/>
            <a:ext cx="4537276" cy="445792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30AC104-843C-4D7B-B9D7-71A43379F7DF}"/>
              </a:ext>
            </a:extLst>
          </p:cNvPr>
          <p:cNvSpPr txBox="1"/>
          <p:nvPr/>
        </p:nvSpPr>
        <p:spPr>
          <a:xfrm>
            <a:off x="6588301" y="6403933"/>
            <a:ext cx="4537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Wang</a:t>
            </a:r>
            <a:r>
              <a:rPr lang="cs-CZ" dirty="0"/>
              <a:t> TKM et al. </a:t>
            </a:r>
            <a:r>
              <a:rPr lang="cs-CZ" dirty="0" err="1"/>
              <a:t>Euroecho</a:t>
            </a:r>
            <a:r>
              <a:rPr lang="cs-CZ" dirty="0"/>
              <a:t> 2021</a:t>
            </a:r>
            <a:endParaRPr lang="en-GB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EE07268-BE97-4B99-A6BF-7ACD4415D062}"/>
              </a:ext>
            </a:extLst>
          </p:cNvPr>
          <p:cNvSpPr txBox="1">
            <a:spLocks/>
          </p:cNvSpPr>
          <p:nvPr/>
        </p:nvSpPr>
        <p:spPr>
          <a:xfrm>
            <a:off x="757996" y="208316"/>
            <a:ext cx="10676007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Prognóza izolované sekundární trikuspidální regurgitace 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5BF64528-FC3D-42FC-AFB8-FEF770208E44}"/>
              </a:ext>
            </a:extLst>
          </p:cNvPr>
          <p:cNvGrpSpPr/>
          <p:nvPr/>
        </p:nvGrpSpPr>
        <p:grpSpPr>
          <a:xfrm>
            <a:off x="568593" y="935620"/>
            <a:ext cx="3968684" cy="5008437"/>
            <a:chOff x="4348742" y="935620"/>
            <a:chExt cx="3968684" cy="5008437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AD77CAA-A393-4840-BBA2-784EF9BBF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771" t="22432" r="24628" b="14132"/>
            <a:stretch/>
          </p:blipFill>
          <p:spPr>
            <a:xfrm>
              <a:off x="4476530" y="1593601"/>
              <a:ext cx="3121304" cy="4350456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99C7A092-1F94-4370-89CE-7329B4F8EF90}"/>
                </a:ext>
              </a:extLst>
            </p:cNvPr>
            <p:cNvSpPr txBox="1"/>
            <p:nvPr/>
          </p:nvSpPr>
          <p:spPr>
            <a:xfrm>
              <a:off x="4348742" y="935620"/>
              <a:ext cx="3968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latin typeface="Calibri" panose="020F0502020204030204" pitchFamily="34" charset="0"/>
                  <a:cs typeface="Calibri" panose="020F0502020204030204" pitchFamily="34" charset="0"/>
                </a:rPr>
                <a:t>Rizikové skóre k predikci </a:t>
              </a:r>
            </a:p>
            <a:p>
              <a:r>
                <a:rPr lang="cs-CZ" b="1" dirty="0">
                  <a:latin typeface="Calibri" panose="020F0502020204030204" pitchFamily="34" charset="0"/>
                  <a:cs typeface="Calibri" panose="020F0502020204030204" pitchFamily="34" charset="0"/>
                </a:rPr>
                <a:t>roční mortality</a:t>
              </a:r>
              <a:endParaRPr lang="en-GB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194F981C-9C40-4832-B033-7F9D764F9C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18" t="24447" r="54241" b="13242"/>
          <a:stretch/>
        </p:blipFill>
        <p:spPr>
          <a:xfrm>
            <a:off x="3722439" y="1761932"/>
            <a:ext cx="3833475" cy="391729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9D8F2D2-695B-438B-AE13-2D33F051596B}"/>
              </a:ext>
            </a:extLst>
          </p:cNvPr>
          <p:cNvSpPr txBox="1"/>
          <p:nvPr/>
        </p:nvSpPr>
        <p:spPr>
          <a:xfrm>
            <a:off x="3924463" y="940753"/>
            <a:ext cx="3730262" cy="650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Kaplan-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Meierovy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křivky přežívání 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podle rizikového skóre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DC71F91-F662-4021-AEB1-99407D388A27}"/>
              </a:ext>
            </a:extLst>
          </p:cNvPr>
          <p:cNvSpPr txBox="1"/>
          <p:nvPr/>
        </p:nvSpPr>
        <p:spPr>
          <a:xfrm>
            <a:off x="7711442" y="977458"/>
            <a:ext cx="448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Srovnání chirurgické a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medikamentozní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léčby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C574B287-4FA7-4E87-839A-3AB20EAF0914}"/>
              </a:ext>
            </a:extLst>
          </p:cNvPr>
          <p:cNvGrpSpPr/>
          <p:nvPr/>
        </p:nvGrpSpPr>
        <p:grpSpPr>
          <a:xfrm>
            <a:off x="110788" y="6211668"/>
            <a:ext cx="1416354" cy="646331"/>
            <a:chOff x="3553073" y="4793060"/>
            <a:chExt cx="3620613" cy="1878266"/>
          </a:xfrm>
        </p:grpSpPr>
        <p:pic>
          <p:nvPicPr>
            <p:cNvPr id="17" name="Picture 4" descr="logo">
              <a:extLst>
                <a:ext uri="{FF2B5EF4-FFF2-40B4-BE49-F238E27FC236}">
                  <a16:creationId xmlns:a16="http://schemas.microsoft.com/office/drawing/2014/main" id="{0672BC52-0CB1-48C3-9077-E6DCB8D56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Image result for nové logo vfn&quot;">
              <a:extLst>
                <a:ext uri="{FF2B5EF4-FFF2-40B4-BE49-F238E27FC236}">
                  <a16:creationId xmlns:a16="http://schemas.microsoft.com/office/drawing/2014/main" id="{8AD4F57F-AF78-4FDD-A1C2-FBFA23CCB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7951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3EB64FF-3600-463D-BFCF-74644E362096}"/>
              </a:ext>
            </a:extLst>
          </p:cNvPr>
          <p:cNvSpPr txBox="1"/>
          <p:nvPr/>
        </p:nvSpPr>
        <p:spPr>
          <a:xfrm>
            <a:off x="6528048" y="6517854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/>
              <a:t>TRILUMINATE trial, </a:t>
            </a:r>
            <a:r>
              <a:rPr lang="cs-CZ" sz="1600" dirty="0" err="1"/>
              <a:t>Lurz</a:t>
            </a:r>
            <a:r>
              <a:rPr lang="cs-CZ" sz="1600" dirty="0"/>
              <a:t> P et al., J </a:t>
            </a:r>
            <a:r>
              <a:rPr lang="cs-CZ" sz="1600" dirty="0" err="1"/>
              <a:t>Am</a:t>
            </a:r>
            <a:r>
              <a:rPr lang="cs-CZ" sz="1600" dirty="0"/>
              <a:t> </a:t>
            </a:r>
            <a:r>
              <a:rPr lang="cs-CZ" sz="1600" dirty="0" err="1"/>
              <a:t>Coll</a:t>
            </a:r>
            <a:r>
              <a:rPr lang="cs-CZ" sz="1600" dirty="0"/>
              <a:t> </a:t>
            </a:r>
            <a:r>
              <a:rPr lang="cs-CZ" sz="1600" dirty="0" err="1"/>
              <a:t>Cardiol</a:t>
            </a:r>
            <a:r>
              <a:rPr lang="cs-CZ" sz="1600" dirty="0"/>
              <a:t> 2021;77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6AC5D4C-CBB2-46A7-8CB5-FA228CE8719B}"/>
              </a:ext>
            </a:extLst>
          </p:cNvPr>
          <p:cNvSpPr txBox="1"/>
          <p:nvPr/>
        </p:nvSpPr>
        <p:spPr>
          <a:xfrm>
            <a:off x="463837" y="1113628"/>
            <a:ext cx="1146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85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pts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symptomatických pacientů s TR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 3+, ve vysokém riziku chirurgie, s PASP  60mmHg,</a:t>
            </a:r>
          </a:p>
          <a:p>
            <a:pPr algn="ctr"/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 vhodnou anatomií k implantaci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TriClip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1511C49-B4C4-401B-9689-609AEC1E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2281495"/>
            <a:ext cx="4642975" cy="38378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8810E01-B9D8-45D0-8CD6-D9B3892AE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16"/>
          <a:stretch/>
        </p:blipFill>
        <p:spPr>
          <a:xfrm>
            <a:off x="1164993" y="2502217"/>
            <a:ext cx="4536504" cy="3837835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A9307BD8-19CE-4A74-9F9D-31E114A9852D}"/>
              </a:ext>
            </a:extLst>
          </p:cNvPr>
          <p:cNvSpPr txBox="1">
            <a:spLocks/>
          </p:cNvSpPr>
          <p:nvPr/>
        </p:nvSpPr>
        <p:spPr bwMode="auto">
          <a:xfrm>
            <a:off x="583580" y="344492"/>
            <a:ext cx="10734907" cy="65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kern="0" dirty="0"/>
              <a:t>Katetrizační léčba trikuspidální regurgitace - </a:t>
            </a:r>
            <a:r>
              <a:rPr lang="cs-CZ" kern="0" dirty="0" err="1"/>
              <a:t>TriClip</a:t>
            </a:r>
            <a:endParaRPr lang="en-GB" kern="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CCF99BE-D5EB-4211-8112-AEF9024A7229}"/>
              </a:ext>
            </a:extLst>
          </p:cNvPr>
          <p:cNvSpPr txBox="1"/>
          <p:nvPr/>
        </p:nvSpPr>
        <p:spPr>
          <a:xfrm>
            <a:off x="2145278" y="2096829"/>
            <a:ext cx="375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40% snížení počtu hospitalizací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57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83E8E2-8973-4F30-AC75-5F13CCFB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86" y="164972"/>
            <a:ext cx="10972800" cy="1143000"/>
          </a:xfrm>
        </p:spPr>
        <p:txBody>
          <a:bodyPr/>
          <a:lstStyle/>
          <a:p>
            <a:r>
              <a:rPr lang="cs-CZ" dirty="0"/>
              <a:t>Závěry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BF7EC4-08A3-46A2-BA24-AD4418638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14" y="1307972"/>
            <a:ext cx="10897386" cy="4525963"/>
          </a:xfrm>
        </p:spPr>
        <p:txBody>
          <a:bodyPr/>
          <a:lstStyle/>
          <a:p>
            <a:r>
              <a:rPr lang="cs-CZ" b="1" dirty="0"/>
              <a:t>Izolovaná (atriální) sekundární trikuspidální regurgitace</a:t>
            </a:r>
          </a:p>
          <a:p>
            <a:pPr>
              <a:buFontTx/>
              <a:buChar char="-"/>
            </a:pPr>
            <a:r>
              <a:rPr lang="cs-CZ" dirty="0"/>
              <a:t> druhá nejčasnější příčinou TR</a:t>
            </a:r>
          </a:p>
          <a:p>
            <a:pPr>
              <a:buFontTx/>
              <a:buChar char="-"/>
            </a:pPr>
            <a:r>
              <a:rPr lang="cs-CZ" dirty="0"/>
              <a:t> definována dilatací anulu, bez významnější plicní hypertenze či postižení levého srdce, často u nemocných s fibrilací síní</a:t>
            </a:r>
          </a:p>
          <a:p>
            <a:pPr>
              <a:buFontTx/>
              <a:buChar char="-"/>
            </a:pPr>
            <a:endParaRPr lang="cs-CZ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Operace</a:t>
            </a:r>
            <a:r>
              <a:rPr lang="cs-CZ" dirty="0"/>
              <a:t>/ev. katetrizační léčba je indikována při významné izolované TR při  </a:t>
            </a:r>
            <a:r>
              <a:rPr lang="cs-CZ" b="1" dirty="0"/>
              <a:t>symptomech </a:t>
            </a:r>
            <a:r>
              <a:rPr lang="cs-CZ" b="1" dirty="0">
                <a:solidFill>
                  <a:srgbClr val="C00000"/>
                </a:solidFill>
              </a:rPr>
              <a:t>nebo</a:t>
            </a:r>
            <a:r>
              <a:rPr lang="cs-CZ" b="1" dirty="0"/>
              <a:t> dilataci PK </a:t>
            </a:r>
            <a:r>
              <a:rPr lang="cs-CZ" b="1" dirty="0">
                <a:solidFill>
                  <a:srgbClr val="C00000"/>
                </a:solidFill>
              </a:rPr>
              <a:t>před rozvojem </a:t>
            </a:r>
            <a:r>
              <a:rPr lang="cs-CZ" dirty="0"/>
              <a:t>významné dysfunkce PK a významné plicní hypertenze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Chybí randomizované studie srovnávající medikamentózní, chirurgickou a katetrizační léčbu </a:t>
            </a:r>
            <a:endParaRPr lang="en-GB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9DCB13A-99A7-4CF8-8C98-E237FC61B331}"/>
              </a:ext>
            </a:extLst>
          </p:cNvPr>
          <p:cNvGrpSpPr/>
          <p:nvPr/>
        </p:nvGrpSpPr>
        <p:grpSpPr>
          <a:xfrm>
            <a:off x="110788" y="6060680"/>
            <a:ext cx="1614318" cy="797319"/>
            <a:chOff x="3553073" y="4793060"/>
            <a:chExt cx="3620613" cy="1878266"/>
          </a:xfrm>
        </p:grpSpPr>
        <p:pic>
          <p:nvPicPr>
            <p:cNvPr id="5" name="Picture 4" descr="logo">
              <a:extLst>
                <a:ext uri="{FF2B5EF4-FFF2-40B4-BE49-F238E27FC236}">
                  <a16:creationId xmlns:a16="http://schemas.microsoft.com/office/drawing/2014/main" id="{5BEB24FF-F21A-4C1C-B232-3A66E8691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 result for nové logo vfn&quot;">
              <a:extLst>
                <a:ext uri="{FF2B5EF4-FFF2-40B4-BE49-F238E27FC236}">
                  <a16:creationId xmlns:a16="http://schemas.microsoft.com/office/drawing/2014/main" id="{F1257CB5-1946-4C6A-970F-58D357017A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4C8EC8FA-3114-446B-8E8E-BA519529B2F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2599" y="6060681"/>
            <a:ext cx="1059602" cy="7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5627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8F8E61C1-11BE-4074-A454-981A21B70A6B}"/>
              </a:ext>
            </a:extLst>
          </p:cNvPr>
          <p:cNvGrpSpPr/>
          <p:nvPr/>
        </p:nvGrpSpPr>
        <p:grpSpPr>
          <a:xfrm>
            <a:off x="127792" y="6057900"/>
            <a:ext cx="1671077" cy="800100"/>
            <a:chOff x="3553073" y="4793060"/>
            <a:chExt cx="3620613" cy="1878266"/>
          </a:xfrm>
        </p:grpSpPr>
        <p:pic>
          <p:nvPicPr>
            <p:cNvPr id="5" name="Picture 4" descr="logo">
              <a:extLst>
                <a:ext uri="{FF2B5EF4-FFF2-40B4-BE49-F238E27FC236}">
                  <a16:creationId xmlns:a16="http://schemas.microsoft.com/office/drawing/2014/main" id="{DA15CE9C-CE66-48D5-B13F-C57246F74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 result for nové logo vfn&quot;">
              <a:extLst>
                <a:ext uri="{FF2B5EF4-FFF2-40B4-BE49-F238E27FC236}">
                  <a16:creationId xmlns:a16="http://schemas.microsoft.com/office/drawing/2014/main" id="{0B54FFB2-216A-4A73-B630-6996425ADB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Obrázek 4">
            <a:extLst>
              <a:ext uri="{FF2B5EF4-FFF2-40B4-BE49-F238E27FC236}">
                <a16:creationId xmlns:a16="http://schemas.microsoft.com/office/drawing/2014/main" id="{3670D368-5777-4085-8946-B02D4AEC63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7622" y="5923884"/>
            <a:ext cx="1202600" cy="86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101845\Plocha\foto WEB\klinické foto\fotka kliniky.JPG">
            <a:extLst>
              <a:ext uri="{FF2B5EF4-FFF2-40B4-BE49-F238E27FC236}">
                <a16:creationId xmlns:a16="http://schemas.microsoft.com/office/drawing/2014/main" id="{1A8670F3-C031-4DFE-9576-C8C704F52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4" t="2807" r="29600" b="15482"/>
          <a:stretch/>
        </p:blipFill>
        <p:spPr bwMode="auto">
          <a:xfrm>
            <a:off x="1364378" y="258928"/>
            <a:ext cx="8824651" cy="563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57D867A-C17C-4ACA-9443-5FB594E9EA91}"/>
              </a:ext>
            </a:extLst>
          </p:cNvPr>
          <p:cNvSpPr txBox="1"/>
          <p:nvPr/>
        </p:nvSpPr>
        <p:spPr>
          <a:xfrm>
            <a:off x="1798869" y="574493"/>
            <a:ext cx="4873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5054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A663C-F8F9-43BB-B6FD-9A8DE5A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0"/>
            <a:ext cx="10972800" cy="1143000"/>
          </a:xfrm>
        </p:spPr>
        <p:txBody>
          <a:bodyPr/>
          <a:lstStyle/>
          <a:p>
            <a:r>
              <a:rPr lang="cs-CZ" sz="3600" dirty="0"/>
              <a:t>Kazuistika - anamnéza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0497D3-7214-4DAA-BA79-A39497BE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289444"/>
            <a:ext cx="10972800" cy="4525963"/>
          </a:xfrm>
        </p:spPr>
        <p:txBody>
          <a:bodyPr/>
          <a:lstStyle/>
          <a:p>
            <a:r>
              <a:rPr lang="cs-CZ" dirty="0"/>
              <a:t>Žena L.M., 87let</a:t>
            </a:r>
          </a:p>
          <a:p>
            <a:r>
              <a:rPr lang="cs-CZ" dirty="0"/>
              <a:t>Osobní anamnéza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b="1" dirty="0" err="1"/>
              <a:t>Fibilace</a:t>
            </a:r>
            <a:r>
              <a:rPr lang="cs-CZ" b="1" dirty="0"/>
              <a:t> síní od 1997,</a:t>
            </a:r>
            <a:r>
              <a:rPr lang="cs-CZ" dirty="0"/>
              <a:t> </a:t>
            </a:r>
            <a:r>
              <a:rPr lang="cs-CZ" dirty="0" err="1"/>
              <a:t>stp</a:t>
            </a:r>
            <a:r>
              <a:rPr lang="cs-CZ" dirty="0"/>
              <a:t>. opakovaných EKV, </a:t>
            </a:r>
            <a:r>
              <a:rPr lang="cs-CZ" b="1" dirty="0"/>
              <a:t>od r.2005 permanentní </a:t>
            </a:r>
            <a:r>
              <a:rPr lang="cs-CZ" dirty="0"/>
              <a:t>fibrilace síní na </a:t>
            </a:r>
            <a:r>
              <a:rPr lang="cs-CZ" dirty="0" err="1"/>
              <a:t>rate-control</a:t>
            </a:r>
            <a:r>
              <a:rPr lang="cs-CZ" dirty="0"/>
              <a:t> a antikoagulační </a:t>
            </a:r>
            <a:r>
              <a:rPr lang="cs-CZ" dirty="0" err="1"/>
              <a:t>th</a:t>
            </a:r>
            <a:endParaRPr lang="cs-CZ" dirty="0"/>
          </a:p>
          <a:p>
            <a:pPr marL="0" indent="0">
              <a:spcBef>
                <a:spcPts val="0"/>
              </a:spcBef>
              <a:buNone/>
            </a:pPr>
            <a:r>
              <a:rPr lang="cs-CZ" b="1" dirty="0"/>
              <a:t>Art. hypertenze </a:t>
            </a:r>
            <a:r>
              <a:rPr lang="cs-CZ" dirty="0"/>
              <a:t>od 1995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 err="1"/>
              <a:t>Neutropenie</a:t>
            </a:r>
            <a:r>
              <a:rPr lang="cs-CZ" dirty="0"/>
              <a:t> nejasné etiologie od 2019, </a:t>
            </a:r>
            <a:r>
              <a:rPr lang="cs-CZ" dirty="0" err="1"/>
              <a:t>trepanobiopsie</a:t>
            </a:r>
            <a:r>
              <a:rPr lang="cs-CZ" dirty="0"/>
              <a:t> bez významné </a:t>
            </a:r>
            <a:r>
              <a:rPr lang="cs-CZ" dirty="0" err="1"/>
              <a:t>dysplázie</a:t>
            </a:r>
            <a:endParaRPr lang="cs-CZ" dirty="0"/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Chronická renální </a:t>
            </a:r>
            <a:r>
              <a:rPr lang="cs-CZ" dirty="0" err="1"/>
              <a:t>insuf</a:t>
            </a:r>
            <a:r>
              <a:rPr lang="cs-CZ" dirty="0"/>
              <a:t>. CKD G3a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/>
              <a:t>Chronická žilní insuficience, </a:t>
            </a:r>
            <a:r>
              <a:rPr lang="cs-CZ" dirty="0" err="1"/>
              <a:t>stp</a:t>
            </a:r>
            <a:r>
              <a:rPr lang="cs-CZ" dirty="0"/>
              <a:t>. operaci varixů 1990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 err="1"/>
              <a:t>Stp</a:t>
            </a:r>
            <a:r>
              <a:rPr lang="cs-CZ" dirty="0"/>
              <a:t>. resekci jater pro benigní tumor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dirty="0" err="1"/>
              <a:t>Stp</a:t>
            </a:r>
            <a:r>
              <a:rPr lang="cs-CZ" dirty="0"/>
              <a:t>. cholecystektomii, apendektomii, </a:t>
            </a:r>
            <a:r>
              <a:rPr lang="cs-CZ" dirty="0" err="1"/>
              <a:t>ovarektomii</a:t>
            </a:r>
            <a:r>
              <a:rPr lang="cs-CZ" dirty="0"/>
              <a:t> pro cysty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24FA28C-4441-4D08-A8B2-724030CE0186}"/>
              </a:ext>
            </a:extLst>
          </p:cNvPr>
          <p:cNvGrpSpPr/>
          <p:nvPr/>
        </p:nvGrpSpPr>
        <p:grpSpPr>
          <a:xfrm>
            <a:off x="110787" y="6027738"/>
            <a:ext cx="1741161" cy="830262"/>
            <a:chOff x="3553073" y="4793060"/>
            <a:chExt cx="3620613" cy="1878266"/>
          </a:xfrm>
        </p:grpSpPr>
        <p:pic>
          <p:nvPicPr>
            <p:cNvPr id="5" name="Picture 4" descr="logo">
              <a:extLst>
                <a:ext uri="{FF2B5EF4-FFF2-40B4-BE49-F238E27FC236}">
                  <a16:creationId xmlns:a16="http://schemas.microsoft.com/office/drawing/2014/main" id="{C1065E66-1B1E-4907-AC32-FD94A11FAA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 result for nové logo vfn&quot;">
              <a:extLst>
                <a:ext uri="{FF2B5EF4-FFF2-40B4-BE49-F238E27FC236}">
                  <a16:creationId xmlns:a16="http://schemas.microsoft.com/office/drawing/2014/main" id="{A1D445F7-D2CC-466A-A825-BA1ACD4A1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3C176568-81B8-4B0E-AAE7-D4EC77999C0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2599" y="6060681"/>
            <a:ext cx="1059602" cy="7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221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AD0AB-1BFC-4F97-A4FD-65DCB88B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29714"/>
          </a:xfrm>
        </p:spPr>
        <p:txBody>
          <a:bodyPr/>
          <a:lstStyle/>
          <a:p>
            <a:r>
              <a:rPr lang="cs-CZ" sz="3600" dirty="0"/>
              <a:t>Kazuistika - anamnéza </a:t>
            </a:r>
            <a:endParaRPr lang="en-GB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72459-0AF8-454F-804F-336AA6982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045029"/>
            <a:ext cx="11066585" cy="5081137"/>
          </a:xfrm>
        </p:spPr>
        <p:txBody>
          <a:bodyPr/>
          <a:lstStyle/>
          <a:p>
            <a:r>
              <a:rPr lang="cs-CZ" b="1" dirty="0"/>
              <a:t>Nynější onemocnění</a:t>
            </a:r>
          </a:p>
          <a:p>
            <a:pPr marL="0" indent="0">
              <a:buNone/>
            </a:pPr>
            <a:r>
              <a:rPr lang="cs-CZ" sz="2400" dirty="0"/>
              <a:t>Progredující námahová dušnost v posledních 2 letech, NYHA III</a:t>
            </a:r>
          </a:p>
          <a:p>
            <a:pPr marL="0" indent="0">
              <a:buNone/>
            </a:pPr>
            <a:r>
              <a:rPr lang="cs-CZ" sz="2400" dirty="0"/>
              <a:t>Zhoršení chronických otoků DK, podíl žilní insuficience, při diuretické léčbě mírné</a:t>
            </a:r>
          </a:p>
          <a:p>
            <a:pPr marL="0" indent="0">
              <a:buNone/>
            </a:pPr>
            <a:r>
              <a:rPr lang="cs-CZ" sz="2400" dirty="0"/>
              <a:t>Od r.2018 </a:t>
            </a:r>
            <a:r>
              <a:rPr lang="cs-CZ" sz="2400" dirty="0" err="1"/>
              <a:t>echokg</a:t>
            </a:r>
            <a:r>
              <a:rPr lang="cs-CZ" sz="2400" dirty="0"/>
              <a:t> prokazována významná trikuspidální regurgitace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Medikace: </a:t>
            </a:r>
            <a:r>
              <a:rPr lang="cs-CZ" sz="2400" dirty="0" err="1"/>
              <a:t>Eliquis</a:t>
            </a:r>
            <a:r>
              <a:rPr lang="cs-CZ" sz="2400" dirty="0"/>
              <a:t> 5mg </a:t>
            </a:r>
            <a:r>
              <a:rPr lang="cs-CZ" sz="2400" dirty="0" err="1"/>
              <a:t>tbl</a:t>
            </a:r>
            <a:r>
              <a:rPr lang="cs-CZ" sz="2400" dirty="0"/>
              <a:t>, </a:t>
            </a:r>
            <a:r>
              <a:rPr lang="cs-CZ" sz="2400" dirty="0" err="1"/>
              <a:t>Concor</a:t>
            </a:r>
            <a:r>
              <a:rPr lang="cs-CZ" sz="2400" dirty="0"/>
              <a:t> </a:t>
            </a:r>
            <a:r>
              <a:rPr lang="cs-CZ" sz="2400" dirty="0" err="1"/>
              <a:t>cor</a:t>
            </a:r>
            <a:r>
              <a:rPr lang="cs-CZ" sz="2400" dirty="0"/>
              <a:t> 2,5mg </a:t>
            </a:r>
            <a:r>
              <a:rPr lang="cs-CZ" sz="2400" dirty="0" err="1"/>
              <a:t>tbl</a:t>
            </a:r>
            <a:r>
              <a:rPr lang="cs-CZ" sz="2400" dirty="0"/>
              <a:t>, </a:t>
            </a:r>
            <a:r>
              <a:rPr lang="cs-CZ" sz="2400" dirty="0" err="1"/>
              <a:t>Furon</a:t>
            </a:r>
            <a:r>
              <a:rPr lang="cs-CZ" sz="2400" dirty="0"/>
              <a:t> 40mg 2x1, </a:t>
            </a:r>
            <a:r>
              <a:rPr lang="cs-CZ" sz="2400" dirty="0" err="1"/>
              <a:t>Verospiron</a:t>
            </a:r>
            <a:r>
              <a:rPr lang="cs-CZ" sz="2400" dirty="0"/>
              <a:t> 25mg 1x1, </a:t>
            </a:r>
            <a:r>
              <a:rPr lang="cs-CZ" sz="2400" dirty="0" err="1"/>
              <a:t>Detralex</a:t>
            </a:r>
            <a:r>
              <a:rPr lang="cs-CZ" sz="2400" dirty="0"/>
              <a:t> </a:t>
            </a:r>
            <a:r>
              <a:rPr lang="cs-CZ" sz="2400" dirty="0" err="1"/>
              <a:t>tbl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PSA: v důchodu, žije sama, soběstačná, pravidelně divadlo, procházky, rodina dochází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spcBef>
                <a:spcPts val="1200"/>
              </a:spcBef>
              <a:buNone/>
            </a:pPr>
            <a:endParaRPr lang="cs-CZ" sz="2400" dirty="0"/>
          </a:p>
          <a:p>
            <a:pPr marL="0" indent="0">
              <a:spcBef>
                <a:spcPts val="1200"/>
              </a:spcBef>
              <a:buNone/>
            </a:pPr>
            <a:endParaRPr lang="cs-CZ" sz="2400" dirty="0"/>
          </a:p>
          <a:p>
            <a:pPr marL="0" indent="0">
              <a:spcBef>
                <a:spcPts val="1200"/>
              </a:spcBef>
              <a:buNone/>
            </a:pPr>
            <a:endParaRPr lang="cs-CZ" sz="24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FECC407-F73E-4062-9CE0-8221BCA763D6}"/>
              </a:ext>
            </a:extLst>
          </p:cNvPr>
          <p:cNvGrpSpPr/>
          <p:nvPr/>
        </p:nvGrpSpPr>
        <p:grpSpPr>
          <a:xfrm>
            <a:off x="110787" y="6027738"/>
            <a:ext cx="1741161" cy="830262"/>
            <a:chOff x="3553073" y="4793060"/>
            <a:chExt cx="3620613" cy="1878266"/>
          </a:xfrm>
        </p:grpSpPr>
        <p:pic>
          <p:nvPicPr>
            <p:cNvPr id="5" name="Picture 4" descr="logo">
              <a:extLst>
                <a:ext uri="{FF2B5EF4-FFF2-40B4-BE49-F238E27FC236}">
                  <a16:creationId xmlns:a16="http://schemas.microsoft.com/office/drawing/2014/main" id="{44446BD0-085C-42D8-8672-94889B864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 result for nové logo vfn&quot;">
              <a:extLst>
                <a:ext uri="{FF2B5EF4-FFF2-40B4-BE49-F238E27FC236}">
                  <a16:creationId xmlns:a16="http://schemas.microsoft.com/office/drawing/2014/main" id="{E2367BBD-161C-4E9F-82F5-819458C894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9FB20B59-3752-4905-B2A8-7D3F0785A39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52599" y="6060681"/>
            <a:ext cx="1059602" cy="76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240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E3230-A5F4-407D-8F34-E37F6BD2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7517"/>
          </a:xfrm>
        </p:spPr>
        <p:txBody>
          <a:bodyPr/>
          <a:lstStyle/>
          <a:p>
            <a:r>
              <a:rPr lang="cs-CZ" dirty="0"/>
              <a:t>Kazuistika – vyšetření, EKG a laboratorní nálezy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C3D9FC-02E4-410D-9019-9C15C872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0831"/>
            <a:ext cx="10972800" cy="5025336"/>
          </a:xfrm>
        </p:spPr>
        <p:txBody>
          <a:bodyPr/>
          <a:lstStyle/>
          <a:p>
            <a:r>
              <a:rPr lang="cs-CZ" sz="2200" b="1" dirty="0"/>
              <a:t>Objektivní nález:</a:t>
            </a:r>
            <a:r>
              <a:rPr lang="cs-CZ" sz="2200" dirty="0"/>
              <a:t> TK 145/80mmHg   P 68/min  </a:t>
            </a:r>
            <a:r>
              <a:rPr lang="cs-CZ" sz="2200" dirty="0" err="1"/>
              <a:t>sat</a:t>
            </a:r>
            <a:r>
              <a:rPr lang="cs-CZ" sz="2200" dirty="0"/>
              <a:t>. O2 96%  158cm/54kg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/>
              <a:t>Eupnoe, bez </a:t>
            </a:r>
            <a:r>
              <a:rPr lang="cs-CZ" sz="2200" dirty="0" err="1"/>
              <a:t>cyanozy</a:t>
            </a:r>
            <a:r>
              <a:rPr lang="cs-CZ" sz="2200" dirty="0"/>
              <a:t>, ikteru, chůze s oporou…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/>
              <a:t>Zvýšená náplň krčních žil, dýchání sklípkové, čisté, AS nepravidelná, 2 ozvy,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/>
              <a:t>krátký </a:t>
            </a:r>
            <a:r>
              <a:rPr lang="cs-CZ" sz="2200" dirty="0" err="1"/>
              <a:t>syst</a:t>
            </a:r>
            <a:r>
              <a:rPr lang="cs-CZ" sz="2200" dirty="0"/>
              <a:t>. šelest v </a:t>
            </a:r>
            <a:r>
              <a:rPr lang="cs-CZ" sz="2200" dirty="0" err="1"/>
              <a:t>prekordiu</a:t>
            </a:r>
            <a:endParaRPr lang="cs-CZ" sz="2200" dirty="0"/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/>
              <a:t>Otoky DK do poloviny bérců, objemné varixy </a:t>
            </a:r>
            <a:r>
              <a:rPr lang="cs-CZ" sz="2200" dirty="0" err="1"/>
              <a:t>bilat</a:t>
            </a:r>
            <a:r>
              <a:rPr lang="cs-CZ" sz="2200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cs-CZ" sz="2200" b="1" dirty="0"/>
              <a:t>EKG</a:t>
            </a:r>
            <a:r>
              <a:rPr lang="cs-CZ" sz="2200" dirty="0"/>
              <a:t> - fibrilace síní 78/min, výrazné </a:t>
            </a:r>
            <a:r>
              <a:rPr lang="cs-CZ" sz="2200" dirty="0" err="1"/>
              <a:t>repolarizační</a:t>
            </a:r>
            <a:r>
              <a:rPr lang="cs-CZ" sz="2200" dirty="0"/>
              <a:t> změny na přední a spodní stěně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2200" dirty="0"/>
              <a:t>EKG </a:t>
            </a:r>
            <a:r>
              <a:rPr lang="cs-CZ" sz="2200" dirty="0" err="1"/>
              <a:t>Holter</a:t>
            </a:r>
            <a:r>
              <a:rPr lang="cs-CZ" sz="2200" dirty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/>
              <a:t>fibrilace síní s přiměřenou kom. odpovědí průměrně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/>
              <a:t>80/min (45-138/min), 8 pauz nad 2s, nejdelší 2,3s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sz="2200" b="1" dirty="0"/>
              <a:t>Laboratorní </a:t>
            </a:r>
            <a:r>
              <a:rPr lang="cs-CZ" sz="2200" dirty="0"/>
              <a:t>nálezy: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/>
              <a:t>kreatinin  135umol/l, NT-</a:t>
            </a:r>
            <a:r>
              <a:rPr lang="cs-CZ" sz="2200" dirty="0" err="1"/>
              <a:t>proBNP</a:t>
            </a:r>
            <a:r>
              <a:rPr lang="cs-CZ" sz="2200" dirty="0"/>
              <a:t> 1180ng/l,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dirty="0" err="1"/>
              <a:t>leuko</a:t>
            </a:r>
            <a:r>
              <a:rPr lang="cs-CZ" sz="2200" dirty="0"/>
              <a:t> 2,64x10</a:t>
            </a:r>
            <a:r>
              <a:rPr lang="cs-CZ" sz="2200" baseline="30000" dirty="0"/>
              <a:t>9</a:t>
            </a:r>
            <a:r>
              <a:rPr lang="cs-CZ" sz="2200" dirty="0"/>
              <a:t>/l</a:t>
            </a:r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BEFCC1-374E-4FD6-ADD8-B67E3A98B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6" r="3572" b="11613"/>
          <a:stretch/>
        </p:blipFill>
        <p:spPr>
          <a:xfrm>
            <a:off x="6694197" y="3429000"/>
            <a:ext cx="5059838" cy="29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4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808FD-70FE-4D67-A94D-B89B2A20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67" y="274638"/>
            <a:ext cx="10972800" cy="710100"/>
          </a:xfrm>
        </p:spPr>
        <p:txBody>
          <a:bodyPr/>
          <a:lstStyle/>
          <a:p>
            <a:r>
              <a:rPr lang="cs-CZ" dirty="0"/>
              <a:t>Echokardiografie</a:t>
            </a:r>
            <a:br>
              <a:rPr lang="cs-CZ" dirty="0"/>
            </a:br>
            <a:r>
              <a:rPr lang="cs-CZ" dirty="0"/>
              <a:t>1. kvantifikace trikuspidální regurgitace</a:t>
            </a:r>
            <a:endParaRPr lang="en-GB" dirty="0"/>
          </a:p>
        </p:txBody>
      </p:sp>
      <p:pic>
        <p:nvPicPr>
          <p:cNvPr id="6" name="PreTR4A4C">
            <a:hlinkClick r:id="" action="ppaction://media"/>
            <a:extLst>
              <a:ext uri="{FF2B5EF4-FFF2-40B4-BE49-F238E27FC236}">
                <a16:creationId xmlns:a16="http://schemas.microsoft.com/office/drawing/2014/main" id="{71447438-CDB2-4EFB-9EBB-C2B43C4AC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4652" t="4229" r="22249" b="5257"/>
          <a:stretch/>
        </p:blipFill>
        <p:spPr>
          <a:xfrm>
            <a:off x="3742831" y="1381561"/>
            <a:ext cx="2508103" cy="2978718"/>
          </a:xfrm>
          <a:prstGeom prst="rect">
            <a:avLst/>
          </a:prstGeom>
        </p:spPr>
      </p:pic>
      <p:pic>
        <p:nvPicPr>
          <p:cNvPr id="7" name="PreVC14">
            <a:hlinkClick r:id="" action="ppaction://media"/>
            <a:extLst>
              <a:ext uri="{FF2B5EF4-FFF2-40B4-BE49-F238E27FC236}">
                <a16:creationId xmlns:a16="http://schemas.microsoft.com/office/drawing/2014/main" id="{7C3DC754-D562-4591-BF67-13617783E0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15995" t="9487" r="21457" b="5256"/>
          <a:stretch/>
        </p:blipFill>
        <p:spPr>
          <a:xfrm>
            <a:off x="349596" y="1361997"/>
            <a:ext cx="3157103" cy="2998282"/>
          </a:xfrm>
          <a:prstGeom prst="rect">
            <a:avLst/>
          </a:prstGeo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F9CDF61B-E109-42A2-8DEB-F8254A5C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14" y="4737538"/>
            <a:ext cx="11512062" cy="169484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Morfologie TV             Barevný jet TR             </a:t>
            </a:r>
            <a:r>
              <a:rPr lang="cs-CZ" b="1" dirty="0" err="1"/>
              <a:t>Vena</a:t>
            </a:r>
            <a:r>
              <a:rPr lang="cs-CZ" b="1" dirty="0"/>
              <a:t> contracta         CW signál TR</a:t>
            </a:r>
          </a:p>
          <a:p>
            <a:pPr marL="0" indent="0">
              <a:buNone/>
            </a:pPr>
            <a:r>
              <a:rPr lang="cs-CZ" sz="2200" dirty="0"/>
              <a:t>dilatace síně, anulu        zóna konvergence nad TV            14mm                         </a:t>
            </a:r>
            <a:r>
              <a:rPr lang="cs-CZ" sz="2200" dirty="0" err="1"/>
              <a:t>denzní</a:t>
            </a:r>
            <a:r>
              <a:rPr lang="cs-CZ" sz="2200" dirty="0"/>
              <a:t>, </a:t>
            </a:r>
            <a:r>
              <a:rPr lang="cs-CZ" sz="2200" dirty="0" err="1"/>
              <a:t>holosystolický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normální cípy                                                                                                                 </a:t>
            </a:r>
            <a:r>
              <a:rPr lang="cs-CZ" sz="2200" dirty="0" err="1"/>
              <a:t>triangulární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                                           odhad PASP 44mmHg</a:t>
            </a:r>
            <a:endParaRPr lang="en-GB" sz="2200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9CEB138-C4A8-4089-BA38-3BCADC4F66E9}"/>
              </a:ext>
            </a:extLst>
          </p:cNvPr>
          <p:cNvGrpSpPr/>
          <p:nvPr/>
        </p:nvGrpSpPr>
        <p:grpSpPr>
          <a:xfrm>
            <a:off x="6389682" y="1433398"/>
            <a:ext cx="2593454" cy="2926881"/>
            <a:chOff x="6448658" y="1164302"/>
            <a:chExt cx="2593454" cy="2926881"/>
          </a:xfrm>
        </p:grpSpPr>
        <p:pic>
          <p:nvPicPr>
            <p:cNvPr id="8" name="PreVC13">
              <a:hlinkClick r:id="" action="ppaction://media"/>
              <a:extLst>
                <a:ext uri="{FF2B5EF4-FFF2-40B4-BE49-F238E27FC236}">
                  <a16:creationId xmlns:a16="http://schemas.microsoft.com/office/drawing/2014/main" id="{50C16710-4F6C-4D2B-B939-BC9F59828605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 rotWithShape="1">
            <a:blip r:embed="rId15"/>
            <a:srcRect l="25213" t="10439" r="32450" b="20987"/>
            <a:stretch/>
          </p:blipFill>
          <p:spPr>
            <a:xfrm>
              <a:off x="6448658" y="1164302"/>
              <a:ext cx="2593454" cy="2926881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BDEFE93B-97F0-40E7-BE6D-B2B8D851B46E}"/>
                </a:ext>
              </a:extLst>
            </p:cNvPr>
            <p:cNvSpPr txBox="1"/>
            <p:nvPr/>
          </p:nvSpPr>
          <p:spPr>
            <a:xfrm>
              <a:off x="6534009" y="1273040"/>
              <a:ext cx="1111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VC 14mm</a:t>
              </a:r>
              <a:endPara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B74B8063-8E70-4CAB-8D2F-04CFF65BD1AF}"/>
                </a:ext>
              </a:extLst>
            </p:cNvPr>
            <p:cNvCxnSpPr>
              <a:cxnSpLocks/>
            </p:cNvCxnSpPr>
            <p:nvPr/>
          </p:nvCxnSpPr>
          <p:spPr>
            <a:xfrm>
              <a:off x="7652086" y="2194125"/>
              <a:ext cx="305807" cy="63137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Triangul TR CW">
            <a:hlinkClick r:id="" action="ppaction://media"/>
            <a:extLst>
              <a:ext uri="{FF2B5EF4-FFF2-40B4-BE49-F238E27FC236}">
                <a16:creationId xmlns:a16="http://schemas.microsoft.com/office/drawing/2014/main" id="{8CC8F778-C94A-46FE-9658-C826F841019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6"/>
          <a:srcRect l="35231" r="32"/>
          <a:stretch/>
        </p:blipFill>
        <p:spPr>
          <a:xfrm>
            <a:off x="9190039" y="1439218"/>
            <a:ext cx="2652365" cy="2921061"/>
          </a:xfrm>
          <a:prstGeom prst="rect">
            <a:avLst/>
          </a:prstGeom>
        </p:spPr>
      </p:pic>
      <p:pic>
        <p:nvPicPr>
          <p:cNvPr id="12" name="TR PG majzl">
            <a:hlinkClick r:id="" action="ppaction://media"/>
            <a:extLst>
              <a:ext uri="{FF2B5EF4-FFF2-40B4-BE49-F238E27FC236}">
                <a16:creationId xmlns:a16="http://schemas.microsoft.com/office/drawing/2014/main" id="{ABC6F0C7-86B8-4513-8771-888D6A901DD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7"/>
          <a:srcRect l="2641" t="7551" r="79460" b="84919"/>
          <a:stretch/>
        </p:blipFill>
        <p:spPr>
          <a:xfrm>
            <a:off x="10241327" y="1707826"/>
            <a:ext cx="1260050" cy="369332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5D29A1B1-1F5B-4886-9F75-97FC045D561D}"/>
              </a:ext>
            </a:extLst>
          </p:cNvPr>
          <p:cNvSpPr/>
          <p:nvPr/>
        </p:nvSpPr>
        <p:spPr>
          <a:xfrm>
            <a:off x="4012559" y="6471086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2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C73788-DA76-4180-916A-CF6B7F8B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03" y="51725"/>
            <a:ext cx="5879140" cy="922175"/>
          </a:xfrm>
        </p:spPr>
        <p:txBody>
          <a:bodyPr/>
          <a:lstStyle/>
          <a:p>
            <a:r>
              <a:rPr lang="cs-CZ" dirty="0" err="1"/>
              <a:t>Echokg</a:t>
            </a:r>
            <a:r>
              <a:rPr lang="cs-CZ" dirty="0"/>
              <a:t> – kvantifikace TR</a:t>
            </a:r>
            <a:endParaRPr lang="en-GB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E3F24DB-D4BC-4068-AED3-86025865E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r="4641" b="14760"/>
          <a:stretch/>
        </p:blipFill>
        <p:spPr>
          <a:xfrm>
            <a:off x="3311390" y="1307492"/>
            <a:ext cx="2875722" cy="2705492"/>
          </a:xfr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5D43839-97FD-4886-99CD-692ECE3D0B63}"/>
              </a:ext>
            </a:extLst>
          </p:cNvPr>
          <p:cNvGrpSpPr/>
          <p:nvPr/>
        </p:nvGrpSpPr>
        <p:grpSpPr>
          <a:xfrm>
            <a:off x="250423" y="1307492"/>
            <a:ext cx="2877200" cy="2705492"/>
            <a:chOff x="7650464" y="2485151"/>
            <a:chExt cx="2877200" cy="2705492"/>
          </a:xfrm>
        </p:grpSpPr>
        <p:pic>
          <p:nvPicPr>
            <p:cNvPr id="9" name="PechPISADdist">
              <a:hlinkClick r:id="" action="ppaction://media"/>
              <a:extLst>
                <a:ext uri="{FF2B5EF4-FFF2-40B4-BE49-F238E27FC236}">
                  <a16:creationId xmlns:a16="http://schemas.microsoft.com/office/drawing/2014/main" id="{7CFD623B-A4E1-4AD0-8E02-A93DFBDE91F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 cstate="print"/>
            <a:srcRect l="18404" t="3021" r="27071" b="23393"/>
            <a:stretch/>
          </p:blipFill>
          <p:spPr>
            <a:xfrm>
              <a:off x="7650464" y="2485151"/>
              <a:ext cx="2877200" cy="2705492"/>
            </a:xfrm>
            <a:prstGeom prst="rect">
              <a:avLst/>
            </a:prstGeom>
          </p:spPr>
        </p:pic>
        <p:pic>
          <p:nvPicPr>
            <p:cNvPr id="10" name="PechPISADdist">
              <a:hlinkClick r:id="" action="ppaction://media"/>
              <a:extLst>
                <a:ext uri="{FF2B5EF4-FFF2-40B4-BE49-F238E27FC236}">
                  <a16:creationId xmlns:a16="http://schemas.microsoft.com/office/drawing/2014/main" id="{45E86A73-CF22-428A-AE06-B5D3E25543FA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 cstate="print"/>
            <a:srcRect l="90862" b="64506"/>
            <a:stretch/>
          </p:blipFill>
          <p:spPr>
            <a:xfrm>
              <a:off x="9877215" y="2485151"/>
              <a:ext cx="650449" cy="1760273"/>
            </a:xfrm>
            <a:prstGeom prst="rect">
              <a:avLst/>
            </a:prstGeom>
          </p:spPr>
        </p:pic>
      </p:grpSp>
      <p:sp>
        <p:nvSpPr>
          <p:cNvPr id="11" name="Zástupný obsah 9">
            <a:extLst>
              <a:ext uri="{FF2B5EF4-FFF2-40B4-BE49-F238E27FC236}">
                <a16:creationId xmlns:a16="http://schemas.microsoft.com/office/drawing/2014/main" id="{6F9B9372-18D9-47D5-8F59-6393DB417AF6}"/>
              </a:ext>
            </a:extLst>
          </p:cNvPr>
          <p:cNvSpPr txBox="1">
            <a:spLocks/>
          </p:cNvSpPr>
          <p:nvPr/>
        </p:nvSpPr>
        <p:spPr bwMode="auto">
          <a:xfrm>
            <a:off x="412803" y="4494849"/>
            <a:ext cx="5797174" cy="169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70C0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kern="0" dirty="0"/>
              <a:t>PISA                                Jaterní žíly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kern="0" dirty="0"/>
              <a:t>ERO 68</a:t>
            </a:r>
            <a:r>
              <a:rPr lang="cs-CZ" sz="1800" kern="0" dirty="0"/>
              <a:t>mm</a:t>
            </a:r>
            <a:r>
              <a:rPr lang="cs-CZ" sz="2200" kern="0" baseline="30000" dirty="0"/>
              <a:t>2</a:t>
            </a:r>
            <a:r>
              <a:rPr lang="cs-CZ" sz="2200" kern="0" dirty="0"/>
              <a:t>, RV 79ml          reverze vlny S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kern="0" dirty="0"/>
              <a:t>PISA rádius 13</a:t>
            </a:r>
            <a:r>
              <a:rPr lang="cs-CZ" sz="1800" kern="0" dirty="0"/>
              <a:t>mm</a:t>
            </a:r>
            <a:r>
              <a:rPr lang="cs-CZ" sz="2200" kern="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200" kern="0" dirty="0"/>
              <a:t>(při </a:t>
            </a:r>
            <a:r>
              <a:rPr lang="cs-CZ" sz="2200" kern="0" dirty="0" err="1"/>
              <a:t>v</a:t>
            </a:r>
            <a:r>
              <a:rPr lang="cs-CZ" sz="2200" kern="0" baseline="-25000" dirty="0" err="1"/>
              <a:t>a</a:t>
            </a:r>
            <a:r>
              <a:rPr lang="cs-CZ" sz="2200" kern="0" dirty="0"/>
              <a:t> 0,28 </a:t>
            </a:r>
            <a:r>
              <a:rPr lang="cs-CZ" sz="1800" kern="0" dirty="0"/>
              <a:t>cm/s</a:t>
            </a:r>
            <a:r>
              <a:rPr lang="cs-CZ" sz="2200" kern="0" dirty="0"/>
              <a:t>)                                          </a:t>
            </a:r>
            <a:endParaRPr lang="en-GB" sz="2200" kern="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E83373-F7D0-4522-BC68-93767A7D42F7}"/>
              </a:ext>
            </a:extLst>
          </p:cNvPr>
          <p:cNvSpPr txBox="1"/>
          <p:nvPr/>
        </p:nvSpPr>
        <p:spPr>
          <a:xfrm>
            <a:off x="5200325" y="2253645"/>
            <a:ext cx="308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40A2C66-02F0-4F77-AFBC-9A9E45E75AE8}"/>
              </a:ext>
            </a:extLst>
          </p:cNvPr>
          <p:cNvSpPr txBox="1"/>
          <p:nvPr/>
        </p:nvSpPr>
        <p:spPr>
          <a:xfrm>
            <a:off x="3921472" y="2253645"/>
            <a:ext cx="308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Obrázek 37">
            <a:extLst>
              <a:ext uri="{FF2B5EF4-FFF2-40B4-BE49-F238E27FC236}">
                <a16:creationId xmlns:a16="http://schemas.microsoft.com/office/drawing/2014/main" id="{33A446A1-292D-481C-B4FA-3AB0521AB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788" y="536271"/>
            <a:ext cx="3719833" cy="3027424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84A4C03E-8137-429D-8260-381821A50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029" y="3990003"/>
            <a:ext cx="5318634" cy="965258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3D944EA0-40E0-443A-8696-10294BC17C10}"/>
              </a:ext>
            </a:extLst>
          </p:cNvPr>
          <p:cNvSpPr txBox="1"/>
          <p:nvPr/>
        </p:nvSpPr>
        <p:spPr>
          <a:xfrm>
            <a:off x="5200325" y="6236259"/>
            <a:ext cx="672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Lancellotti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P.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 Heart J Cardiovasc Imaging (2013) 14 (7): 611-644</a:t>
            </a:r>
            <a:endParaRPr lang="cs-CZ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Hahn R.T.,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 Heart J Cardiovasc Imaging 20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17,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1342-43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5293E39-F433-46BA-B6CA-408CB31CB8DB}"/>
              </a:ext>
            </a:extLst>
          </p:cNvPr>
          <p:cNvSpPr txBox="1"/>
          <p:nvPr/>
        </p:nvSpPr>
        <p:spPr>
          <a:xfrm>
            <a:off x="6534788" y="143480"/>
            <a:ext cx="3914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EAE a ASA </a:t>
            </a:r>
            <a:r>
              <a:rPr lang="cs-CZ" sz="2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guidelines</a:t>
            </a:r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hodnocení TR</a:t>
            </a:r>
            <a:endParaRPr lang="en-GB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555A4057-B7B1-40C5-B2DA-909B843B7EDB}"/>
              </a:ext>
            </a:extLst>
          </p:cNvPr>
          <p:cNvSpPr txBox="1"/>
          <p:nvPr/>
        </p:nvSpPr>
        <p:spPr>
          <a:xfrm>
            <a:off x="6370879" y="3556376"/>
            <a:ext cx="4848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Nový návrh stupňů trikuspidální regurgitace</a:t>
            </a:r>
            <a:endParaRPr lang="en-GB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Šipka: dolů 43">
            <a:extLst>
              <a:ext uri="{FF2B5EF4-FFF2-40B4-BE49-F238E27FC236}">
                <a16:creationId xmlns:a16="http://schemas.microsoft.com/office/drawing/2014/main" id="{4ABD68A6-4A08-4003-B521-C3E34A12FFD9}"/>
              </a:ext>
            </a:extLst>
          </p:cNvPr>
          <p:cNvSpPr/>
          <p:nvPr/>
        </p:nvSpPr>
        <p:spPr>
          <a:xfrm>
            <a:off x="10531034" y="5053141"/>
            <a:ext cx="209876" cy="44405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2A1081D0-C0CC-4A9B-927F-F5BAF7DD2CF5}"/>
              </a:ext>
            </a:extLst>
          </p:cNvPr>
          <p:cNvSpPr txBox="1"/>
          <p:nvPr/>
        </p:nvSpPr>
        <p:spPr>
          <a:xfrm>
            <a:off x="6460563" y="5520478"/>
            <a:ext cx="531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Těžká – masivní izolovaná sekundární TR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3A9F2EB-438F-4D84-A9E9-2E1922850B04}"/>
              </a:ext>
            </a:extLst>
          </p:cNvPr>
          <p:cNvSpPr/>
          <p:nvPr/>
        </p:nvSpPr>
        <p:spPr>
          <a:xfrm>
            <a:off x="193587" y="6419437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Obrázky -zdroj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5818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3D">
            <a:hlinkClick r:id="" action="ppaction://media"/>
            <a:extLst>
              <a:ext uri="{FF2B5EF4-FFF2-40B4-BE49-F238E27FC236}">
                <a16:creationId xmlns:a16="http://schemas.microsoft.com/office/drawing/2014/main" id="{2BC84B87-011B-4FD2-B072-84A4DFD7D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4122" r="13678"/>
          <a:stretch/>
        </p:blipFill>
        <p:spPr>
          <a:xfrm>
            <a:off x="9040481" y="1260673"/>
            <a:ext cx="3105373" cy="2623399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3439D2EC-218F-4F6C-B132-23E312270EB5}"/>
              </a:ext>
            </a:extLst>
          </p:cNvPr>
          <p:cNvGrpSpPr/>
          <p:nvPr/>
        </p:nvGrpSpPr>
        <p:grpSpPr>
          <a:xfrm>
            <a:off x="6638001" y="1160928"/>
            <a:ext cx="3175735" cy="2723144"/>
            <a:chOff x="6769650" y="906730"/>
            <a:chExt cx="3175735" cy="2723144"/>
          </a:xfrm>
        </p:grpSpPr>
        <p:pic>
          <p:nvPicPr>
            <p:cNvPr id="7" name="PreTentingnení">
              <a:hlinkClick r:id="" action="ppaction://media"/>
              <a:extLst>
                <a:ext uri="{FF2B5EF4-FFF2-40B4-BE49-F238E27FC236}">
                  <a16:creationId xmlns:a16="http://schemas.microsoft.com/office/drawing/2014/main" id="{2022F5AC-B92E-4ACD-B2AC-BF65D6ED9E5D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 rotWithShape="1">
            <a:blip r:embed="rId14"/>
            <a:srcRect l="22723" t="2873" r="33250" b="26661"/>
            <a:stretch/>
          </p:blipFill>
          <p:spPr>
            <a:xfrm>
              <a:off x="6769650" y="1006474"/>
              <a:ext cx="2352499" cy="2623400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FFC5783-4D1B-49EF-BDBC-148ADFDA9954}"/>
                </a:ext>
              </a:extLst>
            </p:cNvPr>
            <p:cNvSpPr txBox="1"/>
            <p:nvPr/>
          </p:nvSpPr>
          <p:spPr>
            <a:xfrm>
              <a:off x="6848175" y="906730"/>
              <a:ext cx="30972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plocha </a:t>
              </a:r>
              <a:r>
                <a:rPr lang="cs-CZ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tentingu</a:t>
              </a:r>
              <a:endParaRPr lang="cs-CZ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cs-CZ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1,0</a:t>
              </a:r>
              <a:r>
                <a:rPr lang="cs-CZ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cm</a:t>
              </a:r>
              <a:r>
                <a:rPr lang="cs-CZ" b="1" baseline="30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GB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reTentingnení">
              <a:hlinkClick r:id="" action="ppaction://media"/>
              <a:extLst>
                <a:ext uri="{FF2B5EF4-FFF2-40B4-BE49-F238E27FC236}">
                  <a16:creationId xmlns:a16="http://schemas.microsoft.com/office/drawing/2014/main" id="{9211411A-9609-4DED-8101-EEF38EBAB63E}"/>
                </a:ext>
              </a:extLst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 rotWithShape="1">
            <a:blip r:embed="rId14"/>
            <a:srcRect l="9853" t="92026" r="52123" b="1312"/>
            <a:stretch/>
          </p:blipFill>
          <p:spPr>
            <a:xfrm>
              <a:off x="6776277" y="3270502"/>
              <a:ext cx="2352499" cy="359372"/>
            </a:xfrm>
            <a:prstGeom prst="rect">
              <a:avLst/>
            </a:prstGeom>
          </p:spPr>
        </p:pic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2582BA81-14D8-4333-8F5F-78118BA7B9A3}"/>
                </a:ext>
              </a:extLst>
            </p:cNvPr>
            <p:cNvGrpSpPr/>
            <p:nvPr/>
          </p:nvGrpSpPr>
          <p:grpSpPr>
            <a:xfrm>
              <a:off x="7141544" y="2825671"/>
              <a:ext cx="1335567" cy="507594"/>
              <a:chOff x="9878848" y="3473338"/>
              <a:chExt cx="1335567" cy="507594"/>
            </a:xfrm>
          </p:grpSpPr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0602A240-94D6-4682-A15C-CD6C1F4939CF}"/>
                  </a:ext>
                </a:extLst>
              </p:cNvPr>
              <p:cNvSpPr txBox="1"/>
              <p:nvPr/>
            </p:nvSpPr>
            <p:spPr>
              <a:xfrm>
                <a:off x="9922202" y="3473338"/>
                <a:ext cx="1292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Mid</a:t>
                </a:r>
                <a:r>
                  <a:rPr lang="cs-CZ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-systola</a:t>
                </a:r>
                <a:endParaRPr lang="en-GB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6" name="Přímá spojnice se šipkou 15">
                <a:extLst>
                  <a:ext uri="{FF2B5EF4-FFF2-40B4-BE49-F238E27FC236}">
                    <a16:creationId xmlns:a16="http://schemas.microsoft.com/office/drawing/2014/main" id="{3A1003FB-BC50-447C-ABE7-B3070497F00C}"/>
                  </a:ext>
                </a:extLst>
              </p:cNvPr>
              <p:cNvCxnSpPr/>
              <p:nvPr/>
            </p:nvCxnSpPr>
            <p:spPr>
              <a:xfrm flipH="1">
                <a:off x="9878848" y="3779908"/>
                <a:ext cx="128177" cy="201024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DF9A4C30-7AF0-4F69-99A0-D6530F8A3FE9}"/>
                </a:ext>
              </a:extLst>
            </p:cNvPr>
            <p:cNvGrpSpPr/>
            <p:nvPr/>
          </p:nvGrpSpPr>
          <p:grpSpPr>
            <a:xfrm>
              <a:off x="7459848" y="2180168"/>
              <a:ext cx="810142" cy="208316"/>
              <a:chOff x="10197152" y="2827835"/>
              <a:chExt cx="810142" cy="208316"/>
            </a:xfrm>
          </p:grpSpPr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E2888C78-6FAF-4DEC-AAE0-10CF5873C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5629" y="2850890"/>
                <a:ext cx="781665" cy="185261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5D1A4A64-5C1F-422F-92BA-4C858C6EF4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98095" y="2837212"/>
                <a:ext cx="390833" cy="185642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AA372F52-0E94-4478-AEBA-B0F2ECEDF1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97152" y="2827835"/>
                <a:ext cx="400943" cy="6251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497AF13E-FEAC-4ED9-8C71-445B76E323AC}"/>
              </a:ext>
            </a:extLst>
          </p:cNvPr>
          <p:cNvGrpSpPr/>
          <p:nvPr/>
        </p:nvGrpSpPr>
        <p:grpSpPr>
          <a:xfrm>
            <a:off x="54310" y="1260672"/>
            <a:ext cx="3097210" cy="2623400"/>
            <a:chOff x="6546289" y="1362565"/>
            <a:chExt cx="3097210" cy="2623400"/>
          </a:xfrm>
        </p:grpSpPr>
        <p:pic>
          <p:nvPicPr>
            <p:cNvPr id="18" name="PreTEE2DPK">
              <a:hlinkClick r:id="" action="ppaction://media"/>
              <a:extLst>
                <a:ext uri="{FF2B5EF4-FFF2-40B4-BE49-F238E27FC236}">
                  <a16:creationId xmlns:a16="http://schemas.microsoft.com/office/drawing/2014/main" id="{14107BF5-5BDA-40F0-9AB5-85B736EF9DF3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 rotWithShape="1">
            <a:blip r:embed="rId15"/>
            <a:srcRect l="13287" r="12665"/>
            <a:stretch/>
          </p:blipFill>
          <p:spPr bwMode="auto">
            <a:xfrm>
              <a:off x="6617616" y="1362565"/>
              <a:ext cx="2788466" cy="262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AEE83EA-9388-4112-9A13-5DC15B4DA1D9}"/>
                </a:ext>
              </a:extLst>
            </p:cNvPr>
            <p:cNvSpPr txBox="1"/>
            <p:nvPr/>
          </p:nvSpPr>
          <p:spPr>
            <a:xfrm>
              <a:off x="6546289" y="1362565"/>
              <a:ext cx="3097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Dilatace anulu</a:t>
              </a:r>
              <a:endParaRPr lang="en-GB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Zástupný obsah 9">
            <a:extLst>
              <a:ext uri="{FF2B5EF4-FFF2-40B4-BE49-F238E27FC236}">
                <a16:creationId xmlns:a16="http://schemas.microsoft.com/office/drawing/2014/main" id="{6A8CB2CC-680E-42C9-B55B-89BCB7C6BFCA}"/>
              </a:ext>
            </a:extLst>
          </p:cNvPr>
          <p:cNvSpPr txBox="1">
            <a:spLocks/>
          </p:cNvSpPr>
          <p:nvPr/>
        </p:nvSpPr>
        <p:spPr bwMode="auto">
          <a:xfrm>
            <a:off x="6848175" y="3993507"/>
            <a:ext cx="3636934" cy="169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70C0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kern="0" dirty="0"/>
              <a:t>Hodnocení </a:t>
            </a:r>
            <a:r>
              <a:rPr lang="cs-CZ" b="1" kern="0" dirty="0" err="1"/>
              <a:t>koaptace</a:t>
            </a:r>
            <a:endParaRPr lang="cs-CZ" b="1" kern="0" dirty="0"/>
          </a:p>
          <a:p>
            <a:pPr marL="0" indent="0">
              <a:buNone/>
            </a:pPr>
            <a:r>
              <a:rPr lang="cs-CZ" sz="2000" kern="0" dirty="0"/>
              <a:t>Měření v </a:t>
            </a:r>
            <a:r>
              <a:rPr lang="cs-CZ" sz="2000" kern="0" dirty="0" err="1"/>
              <a:t>mid</a:t>
            </a:r>
            <a:r>
              <a:rPr lang="cs-CZ" sz="2000" kern="0" dirty="0"/>
              <a:t>-systole</a:t>
            </a:r>
          </a:p>
          <a:p>
            <a:pPr marL="0" indent="0">
              <a:buNone/>
            </a:pPr>
            <a:r>
              <a:rPr lang="cs-CZ" sz="2000" kern="0" dirty="0"/>
              <a:t>Plocha </a:t>
            </a:r>
            <a:r>
              <a:rPr lang="cs-CZ" sz="2000" kern="0" dirty="0" err="1"/>
              <a:t>tentingu</a:t>
            </a:r>
            <a:r>
              <a:rPr lang="cs-CZ" sz="2000" kern="0" dirty="0"/>
              <a:t> 1cm2</a:t>
            </a:r>
          </a:p>
          <a:p>
            <a:pPr marL="0" indent="0">
              <a:buNone/>
            </a:pPr>
            <a:r>
              <a:rPr lang="cs-CZ" sz="2000" kern="0" dirty="0" err="1"/>
              <a:t>Tenting</a:t>
            </a:r>
            <a:r>
              <a:rPr lang="cs-CZ" sz="2000" kern="0" dirty="0"/>
              <a:t> 4mm</a:t>
            </a:r>
          </a:p>
          <a:p>
            <a:pPr marL="0" indent="0">
              <a:buNone/>
            </a:pPr>
            <a:endParaRPr lang="cs-CZ" b="1" kern="0" dirty="0"/>
          </a:p>
          <a:p>
            <a:pPr marL="0" indent="0">
              <a:buNone/>
            </a:pPr>
            <a:r>
              <a:rPr lang="cs-CZ" b="1" kern="0" dirty="0"/>
              <a:t>                               </a:t>
            </a:r>
          </a:p>
        </p:txBody>
      </p:sp>
      <p:sp>
        <p:nvSpPr>
          <p:cNvPr id="21" name="Zástupný obsah 9">
            <a:extLst>
              <a:ext uri="{FF2B5EF4-FFF2-40B4-BE49-F238E27FC236}">
                <a16:creationId xmlns:a16="http://schemas.microsoft.com/office/drawing/2014/main" id="{4FBE8675-3253-45B6-B208-9EAB33816F5E}"/>
              </a:ext>
            </a:extLst>
          </p:cNvPr>
          <p:cNvSpPr txBox="1">
            <a:spLocks/>
          </p:cNvSpPr>
          <p:nvPr/>
        </p:nvSpPr>
        <p:spPr bwMode="auto">
          <a:xfrm>
            <a:off x="506443" y="4196859"/>
            <a:ext cx="2488677" cy="169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70C0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kern="0" dirty="0"/>
              <a:t>Dilatace anulu</a:t>
            </a:r>
          </a:p>
          <a:p>
            <a:pPr marL="0" indent="0">
              <a:buNone/>
            </a:pPr>
            <a:r>
              <a:rPr lang="cs-CZ" sz="2000" kern="0" dirty="0"/>
              <a:t>Měření v end-diastole</a:t>
            </a:r>
          </a:p>
          <a:p>
            <a:pPr marL="0" indent="0">
              <a:buNone/>
            </a:pPr>
            <a:r>
              <a:rPr lang="cs-CZ" sz="2400" kern="0" dirty="0"/>
              <a:t>49</a:t>
            </a:r>
            <a:r>
              <a:rPr lang="cs-CZ" sz="2000" kern="0" dirty="0"/>
              <a:t>mm, </a:t>
            </a:r>
            <a:r>
              <a:rPr lang="cs-CZ" sz="2400" kern="0" dirty="0"/>
              <a:t>30</a:t>
            </a:r>
            <a:r>
              <a:rPr lang="cs-CZ" sz="2000" kern="0" dirty="0"/>
              <a:t>mm/m</a:t>
            </a:r>
            <a:r>
              <a:rPr lang="cs-CZ" sz="2000" kern="0" baseline="30000" dirty="0"/>
              <a:t>2</a:t>
            </a:r>
          </a:p>
          <a:p>
            <a:pPr marL="0" indent="0">
              <a:buNone/>
            </a:pPr>
            <a:endParaRPr lang="cs-CZ" b="1" kern="0" dirty="0"/>
          </a:p>
          <a:p>
            <a:pPr marL="0" indent="0">
              <a:buNone/>
            </a:pPr>
            <a:r>
              <a:rPr lang="cs-CZ" b="1" kern="0" dirty="0"/>
              <a:t>                               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E49004D-DBDD-48CB-A1B2-423C90BEAC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057" y="1260672"/>
            <a:ext cx="3573031" cy="26234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FD08A5AC-8559-4F62-8E06-573D58D08D43}"/>
              </a:ext>
            </a:extLst>
          </p:cNvPr>
          <p:cNvSpPr txBox="1">
            <a:spLocks/>
          </p:cNvSpPr>
          <p:nvPr/>
        </p:nvSpPr>
        <p:spPr>
          <a:xfrm>
            <a:off x="506443" y="273379"/>
            <a:ext cx="10972800" cy="922175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2. Hodnocení dilatace anulu a </a:t>
            </a:r>
            <a:r>
              <a:rPr lang="cs-CZ" sz="32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koaptace</a:t>
            </a:r>
            <a:r>
              <a:rPr lang="cs-CZ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cípů</a:t>
            </a:r>
            <a:endParaRPr lang="en-GB" sz="3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C371103B-DE4E-443E-94CC-A57FE4B9EC86}"/>
              </a:ext>
            </a:extLst>
          </p:cNvPr>
          <p:cNvGrpSpPr/>
          <p:nvPr/>
        </p:nvGrpSpPr>
        <p:grpSpPr>
          <a:xfrm>
            <a:off x="110788" y="6099858"/>
            <a:ext cx="1729588" cy="758142"/>
            <a:chOff x="3553073" y="4793060"/>
            <a:chExt cx="3620613" cy="1878266"/>
          </a:xfrm>
        </p:grpSpPr>
        <p:pic>
          <p:nvPicPr>
            <p:cNvPr id="25" name="Picture 4" descr="logo">
              <a:extLst>
                <a:ext uri="{FF2B5EF4-FFF2-40B4-BE49-F238E27FC236}">
                  <a16:creationId xmlns:a16="http://schemas.microsoft.com/office/drawing/2014/main" id="{83B379C1-F736-46C7-B21F-312BFF7EF4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lum bright="-6000" contrast="14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3073" y="4942113"/>
              <a:ext cx="1673075" cy="160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Image result for nové logo vfn&quot;">
              <a:extLst>
                <a:ext uri="{FF2B5EF4-FFF2-40B4-BE49-F238E27FC236}">
                  <a16:creationId xmlns:a16="http://schemas.microsoft.com/office/drawing/2014/main" id="{897CAD8D-4EC4-4A8A-9457-D531F8782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t="12757" r="11866" b="12346"/>
            <a:stretch/>
          </p:blipFill>
          <p:spPr bwMode="auto">
            <a:xfrm>
              <a:off x="5226148" y="4793060"/>
              <a:ext cx="1947538" cy="187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3D majz">
            <a:hlinkClick r:id="" action="ppaction://media"/>
            <a:extLst>
              <a:ext uri="{FF2B5EF4-FFF2-40B4-BE49-F238E27FC236}">
                <a16:creationId xmlns:a16="http://schemas.microsoft.com/office/drawing/2014/main" id="{9607661D-FE04-4CDF-90A7-1E6B4DBEF72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86" end="354.9491"/>
                </p14:media>
              </p:ext>
            </p:extLst>
          </p:nvPr>
        </p:nvPicPr>
        <p:blipFill rotWithShape="1">
          <a:blip r:embed="rId19"/>
          <a:srcRect l="39096" t="28507" r="20168" b="10060"/>
          <a:stretch/>
        </p:blipFill>
        <p:spPr>
          <a:xfrm>
            <a:off x="10172965" y="3923025"/>
            <a:ext cx="2019035" cy="2121491"/>
          </a:xfrm>
          <a:prstGeom prst="rect">
            <a:avLst/>
          </a:prstGeom>
        </p:spPr>
      </p:pic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5873293A-81C7-4CB0-B301-03F263E5448A}"/>
              </a:ext>
            </a:extLst>
          </p:cNvPr>
          <p:cNvCxnSpPr>
            <a:cxnSpLocks/>
          </p:cNvCxnSpPr>
          <p:nvPr/>
        </p:nvCxnSpPr>
        <p:spPr>
          <a:xfrm flipV="1">
            <a:off x="950259" y="2536564"/>
            <a:ext cx="569611" cy="543305"/>
          </a:xfrm>
          <a:prstGeom prst="line">
            <a:avLst/>
          </a:prstGeom>
          <a:ln w="1905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>
            <a:extLst>
              <a:ext uri="{FF2B5EF4-FFF2-40B4-BE49-F238E27FC236}">
                <a16:creationId xmlns:a16="http://schemas.microsoft.com/office/drawing/2014/main" id="{026CEB3D-B61A-4478-A5E2-1D2EB3A525B0}"/>
              </a:ext>
            </a:extLst>
          </p:cNvPr>
          <p:cNvSpPr/>
          <p:nvPr/>
        </p:nvSpPr>
        <p:spPr>
          <a:xfrm>
            <a:off x="4012559" y="6471086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TEE2DPK">
            <a:hlinkClick r:id="" action="ppaction://media"/>
            <a:extLst>
              <a:ext uri="{FF2B5EF4-FFF2-40B4-BE49-F238E27FC236}">
                <a16:creationId xmlns:a16="http://schemas.microsoft.com/office/drawing/2014/main" id="{369ADD9F-27AB-4532-8742-9F5FF7B560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7412" r="7987"/>
          <a:stretch/>
        </p:blipFill>
        <p:spPr>
          <a:xfrm>
            <a:off x="382064" y="800404"/>
            <a:ext cx="2500132" cy="2058674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06EF83D-2B78-4F86-9171-C042E93B0322}"/>
              </a:ext>
            </a:extLst>
          </p:cNvPr>
          <p:cNvSpPr txBox="1">
            <a:spLocks/>
          </p:cNvSpPr>
          <p:nvPr/>
        </p:nvSpPr>
        <p:spPr bwMode="auto">
          <a:xfrm>
            <a:off x="146612" y="194982"/>
            <a:ext cx="10972800" cy="42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CC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kern="0" dirty="0"/>
              <a:t>3. Hodnocení pravé komory</a:t>
            </a:r>
            <a:endParaRPr lang="en-GB" kern="0" dirty="0"/>
          </a:p>
        </p:txBody>
      </p:sp>
      <p:pic>
        <p:nvPicPr>
          <p:cNvPr id="7" name="TAPSE">
            <a:hlinkClick r:id="" action="ppaction://media"/>
            <a:extLst>
              <a:ext uri="{FF2B5EF4-FFF2-40B4-BE49-F238E27FC236}">
                <a16:creationId xmlns:a16="http://schemas.microsoft.com/office/drawing/2014/main" id="{526CC4B4-E225-4586-934D-4EFA622C48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6"/>
          <a:srcRect l="3379" t="-1971" r="6233" b="11546"/>
          <a:stretch/>
        </p:blipFill>
        <p:spPr>
          <a:xfrm>
            <a:off x="6105922" y="697522"/>
            <a:ext cx="2847991" cy="1898270"/>
          </a:xfrm>
          <a:prstGeom prst="rect">
            <a:avLst/>
          </a:prstGeom>
        </p:spPr>
      </p:pic>
      <p:pic>
        <p:nvPicPr>
          <p:cNvPr id="8" name="TDIS">
            <a:hlinkClick r:id="" action="ppaction://media"/>
            <a:extLst>
              <a:ext uri="{FF2B5EF4-FFF2-40B4-BE49-F238E27FC236}">
                <a16:creationId xmlns:a16="http://schemas.microsoft.com/office/drawing/2014/main" id="{C49A8344-351D-46A8-B5EB-644528590D2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7"/>
          <a:srcRect l="1361" r="-213" b="8396"/>
          <a:stretch/>
        </p:blipFill>
        <p:spPr>
          <a:xfrm>
            <a:off x="6096000" y="2708267"/>
            <a:ext cx="2847991" cy="183876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0BBCF2F3-E507-4AAE-8425-04604991DE9B}"/>
              </a:ext>
            </a:extLst>
          </p:cNvPr>
          <p:cNvGrpSpPr/>
          <p:nvPr/>
        </p:nvGrpSpPr>
        <p:grpSpPr>
          <a:xfrm>
            <a:off x="382064" y="4913712"/>
            <a:ext cx="2476898" cy="1438664"/>
            <a:chOff x="4437817" y="1814707"/>
            <a:chExt cx="2670445" cy="1583844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E4B02ABB-A392-4B26-900A-C0ECA71D2A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9938" y="1862282"/>
              <a:ext cx="1313541" cy="1530433"/>
              <a:chOff x="1302" y="2069"/>
              <a:chExt cx="1397" cy="1679"/>
            </a:xfrm>
          </p:grpSpPr>
          <p:pic>
            <p:nvPicPr>
              <p:cNvPr id="21" name="Picture 4" descr="A4C EDA">
                <a:extLst>
                  <a:ext uri="{FF2B5EF4-FFF2-40B4-BE49-F238E27FC236}">
                    <a16:creationId xmlns:a16="http://schemas.microsoft.com/office/drawing/2014/main" id="{E9472581-8C93-4918-8493-B6B2AC3F2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33" t="13940" r="29848" b="14670"/>
              <a:stretch/>
            </p:blipFill>
            <p:spPr bwMode="auto">
              <a:xfrm>
                <a:off x="1302" y="2069"/>
                <a:ext cx="1397" cy="1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8A0C17DF-C6D0-4E78-BD7B-194C26CBB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7" y="2326"/>
                <a:ext cx="960" cy="1324"/>
              </a:xfrm>
              <a:custGeom>
                <a:avLst/>
                <a:gdLst>
                  <a:gd name="T0" fmla="*/ 310 w 960"/>
                  <a:gd name="T1" fmla="*/ 1286 h 1324"/>
                  <a:gd name="T2" fmla="*/ 38 w 960"/>
                  <a:gd name="T3" fmla="*/ 1059 h 1324"/>
                  <a:gd name="T4" fmla="*/ 83 w 960"/>
                  <a:gd name="T5" fmla="*/ 741 h 1324"/>
                  <a:gd name="T6" fmla="*/ 264 w 960"/>
                  <a:gd name="T7" fmla="*/ 378 h 1324"/>
                  <a:gd name="T8" fmla="*/ 582 w 960"/>
                  <a:gd name="T9" fmla="*/ 61 h 1324"/>
                  <a:gd name="T10" fmla="*/ 627 w 960"/>
                  <a:gd name="T11" fmla="*/ 15 h 1324"/>
                  <a:gd name="T12" fmla="*/ 627 w 960"/>
                  <a:gd name="T13" fmla="*/ 152 h 1324"/>
                  <a:gd name="T14" fmla="*/ 673 w 960"/>
                  <a:gd name="T15" fmla="*/ 560 h 1324"/>
                  <a:gd name="T16" fmla="*/ 718 w 960"/>
                  <a:gd name="T17" fmla="*/ 923 h 1324"/>
                  <a:gd name="T18" fmla="*/ 899 w 960"/>
                  <a:gd name="T19" fmla="*/ 1240 h 1324"/>
                  <a:gd name="T20" fmla="*/ 854 w 960"/>
                  <a:gd name="T21" fmla="*/ 1286 h 1324"/>
                  <a:gd name="T22" fmla="*/ 310 w 960"/>
                  <a:gd name="T23" fmla="*/ 1286 h 13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60"/>
                  <a:gd name="T37" fmla="*/ 0 h 1324"/>
                  <a:gd name="T38" fmla="*/ 960 w 960"/>
                  <a:gd name="T39" fmla="*/ 1324 h 13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60" h="1324">
                    <a:moveTo>
                      <a:pt x="310" y="1286"/>
                    </a:moveTo>
                    <a:cubicBezTo>
                      <a:pt x="174" y="1248"/>
                      <a:pt x="76" y="1150"/>
                      <a:pt x="38" y="1059"/>
                    </a:cubicBezTo>
                    <a:cubicBezTo>
                      <a:pt x="0" y="968"/>
                      <a:pt x="45" y="854"/>
                      <a:pt x="83" y="741"/>
                    </a:cubicBezTo>
                    <a:cubicBezTo>
                      <a:pt x="121" y="628"/>
                      <a:pt x="181" y="491"/>
                      <a:pt x="264" y="378"/>
                    </a:cubicBezTo>
                    <a:cubicBezTo>
                      <a:pt x="347" y="265"/>
                      <a:pt x="522" y="121"/>
                      <a:pt x="582" y="61"/>
                    </a:cubicBezTo>
                    <a:cubicBezTo>
                      <a:pt x="642" y="1"/>
                      <a:pt x="620" y="0"/>
                      <a:pt x="627" y="15"/>
                    </a:cubicBezTo>
                    <a:cubicBezTo>
                      <a:pt x="634" y="30"/>
                      <a:pt x="619" y="61"/>
                      <a:pt x="627" y="152"/>
                    </a:cubicBezTo>
                    <a:cubicBezTo>
                      <a:pt x="635" y="243"/>
                      <a:pt x="658" y="432"/>
                      <a:pt x="673" y="560"/>
                    </a:cubicBezTo>
                    <a:cubicBezTo>
                      <a:pt x="688" y="688"/>
                      <a:pt x="680" y="810"/>
                      <a:pt x="718" y="923"/>
                    </a:cubicBezTo>
                    <a:cubicBezTo>
                      <a:pt x="756" y="1036"/>
                      <a:pt x="876" y="1180"/>
                      <a:pt x="899" y="1240"/>
                    </a:cubicBezTo>
                    <a:cubicBezTo>
                      <a:pt x="922" y="1300"/>
                      <a:pt x="960" y="1278"/>
                      <a:pt x="854" y="1286"/>
                    </a:cubicBezTo>
                    <a:cubicBezTo>
                      <a:pt x="748" y="1294"/>
                      <a:pt x="446" y="1324"/>
                      <a:pt x="310" y="1286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DB094E52-5E65-4DB6-975D-06F8884717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4347" y="1868119"/>
              <a:ext cx="1313915" cy="1530432"/>
              <a:chOff x="3061" y="2251"/>
              <a:chExt cx="1860" cy="1679"/>
            </a:xfrm>
          </p:grpSpPr>
          <p:pic>
            <p:nvPicPr>
              <p:cNvPr id="19" name="Picture 7" descr="A4C ESA">
                <a:extLst>
                  <a:ext uri="{FF2B5EF4-FFF2-40B4-BE49-F238E27FC236}">
                    <a16:creationId xmlns:a16="http://schemas.microsoft.com/office/drawing/2014/main" id="{F31BC85F-8F14-4360-9A6B-66444FFE68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54" t="8679" r="25105" b="26843"/>
              <a:stretch>
                <a:fillRect/>
              </a:stretch>
            </p:blipFill>
            <p:spPr bwMode="auto">
              <a:xfrm>
                <a:off x="3061" y="2251"/>
                <a:ext cx="1860" cy="1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492780E1-D5AD-479A-9390-AC407BD5F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5" y="2651"/>
                <a:ext cx="613" cy="1074"/>
              </a:xfrm>
              <a:custGeom>
                <a:avLst/>
                <a:gdLst>
                  <a:gd name="T0" fmla="*/ 38 w 613"/>
                  <a:gd name="T1" fmla="*/ 1006 h 1074"/>
                  <a:gd name="T2" fmla="*/ 38 w 613"/>
                  <a:gd name="T3" fmla="*/ 688 h 1074"/>
                  <a:gd name="T4" fmla="*/ 219 w 613"/>
                  <a:gd name="T5" fmla="*/ 462 h 1074"/>
                  <a:gd name="T6" fmla="*/ 400 w 613"/>
                  <a:gd name="T7" fmla="*/ 144 h 1074"/>
                  <a:gd name="T8" fmla="*/ 491 w 613"/>
                  <a:gd name="T9" fmla="*/ 53 h 1074"/>
                  <a:gd name="T10" fmla="*/ 491 w 613"/>
                  <a:gd name="T11" fmla="*/ 462 h 1074"/>
                  <a:gd name="T12" fmla="*/ 491 w 613"/>
                  <a:gd name="T13" fmla="*/ 688 h 1074"/>
                  <a:gd name="T14" fmla="*/ 537 w 613"/>
                  <a:gd name="T15" fmla="*/ 915 h 1074"/>
                  <a:gd name="T16" fmla="*/ 537 w 613"/>
                  <a:gd name="T17" fmla="*/ 1051 h 1074"/>
                  <a:gd name="T18" fmla="*/ 83 w 613"/>
                  <a:gd name="T19" fmla="*/ 1051 h 1074"/>
                  <a:gd name="T20" fmla="*/ 38 w 613"/>
                  <a:gd name="T21" fmla="*/ 1006 h 10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3"/>
                  <a:gd name="T34" fmla="*/ 0 h 1074"/>
                  <a:gd name="T35" fmla="*/ 613 w 613"/>
                  <a:gd name="T36" fmla="*/ 1074 h 10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3" h="1074">
                    <a:moveTo>
                      <a:pt x="38" y="1006"/>
                    </a:moveTo>
                    <a:cubicBezTo>
                      <a:pt x="31" y="945"/>
                      <a:pt x="8" y="779"/>
                      <a:pt x="38" y="688"/>
                    </a:cubicBezTo>
                    <a:cubicBezTo>
                      <a:pt x="68" y="597"/>
                      <a:pt x="159" y="553"/>
                      <a:pt x="219" y="462"/>
                    </a:cubicBezTo>
                    <a:cubicBezTo>
                      <a:pt x="279" y="371"/>
                      <a:pt x="355" y="212"/>
                      <a:pt x="400" y="144"/>
                    </a:cubicBezTo>
                    <a:cubicBezTo>
                      <a:pt x="445" y="76"/>
                      <a:pt x="476" y="0"/>
                      <a:pt x="491" y="53"/>
                    </a:cubicBezTo>
                    <a:cubicBezTo>
                      <a:pt x="506" y="106"/>
                      <a:pt x="491" y="356"/>
                      <a:pt x="491" y="462"/>
                    </a:cubicBezTo>
                    <a:cubicBezTo>
                      <a:pt x="491" y="568"/>
                      <a:pt x="483" y="613"/>
                      <a:pt x="491" y="688"/>
                    </a:cubicBezTo>
                    <a:cubicBezTo>
                      <a:pt x="499" y="763"/>
                      <a:pt x="529" y="855"/>
                      <a:pt x="537" y="915"/>
                    </a:cubicBezTo>
                    <a:cubicBezTo>
                      <a:pt x="545" y="975"/>
                      <a:pt x="613" y="1028"/>
                      <a:pt x="537" y="1051"/>
                    </a:cubicBezTo>
                    <a:cubicBezTo>
                      <a:pt x="461" y="1074"/>
                      <a:pt x="166" y="1058"/>
                      <a:pt x="83" y="1051"/>
                    </a:cubicBezTo>
                    <a:cubicBezTo>
                      <a:pt x="0" y="1044"/>
                      <a:pt x="45" y="1067"/>
                      <a:pt x="38" y="1006"/>
                    </a:cubicBezTo>
                    <a:close/>
                  </a:path>
                </a:pathLst>
              </a:custGeom>
              <a:noFill/>
              <a:ln w="38100" cmpd="sng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D6C92FCB-E043-4187-87EF-E3319328EC1E}"/>
                </a:ext>
              </a:extLst>
            </p:cNvPr>
            <p:cNvSpPr txBox="1"/>
            <p:nvPr/>
          </p:nvSpPr>
          <p:spPr>
            <a:xfrm>
              <a:off x="4437817" y="1827260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EDA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07E30090-D176-4CB8-AB35-4ADC6000252A}"/>
                </a:ext>
              </a:extLst>
            </p:cNvPr>
            <p:cNvSpPr txBox="1"/>
            <p:nvPr/>
          </p:nvSpPr>
          <p:spPr>
            <a:xfrm>
              <a:off x="5756922" y="1814707"/>
              <a:ext cx="7315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ESA</a:t>
              </a: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792A93D6-ABF7-4960-9BBB-26E0B06581E4}"/>
              </a:ext>
            </a:extLst>
          </p:cNvPr>
          <p:cNvGrpSpPr/>
          <p:nvPr/>
        </p:nvGrpSpPr>
        <p:grpSpPr>
          <a:xfrm>
            <a:off x="382064" y="3019102"/>
            <a:ext cx="2500132" cy="1838760"/>
            <a:chOff x="4198332" y="732954"/>
            <a:chExt cx="3650173" cy="2778321"/>
          </a:xfrm>
        </p:grpSpPr>
        <p:pic>
          <p:nvPicPr>
            <p:cNvPr id="2" name="PK majz">
              <a:hlinkClick r:id="" action="ppaction://media"/>
              <a:extLst>
                <a:ext uri="{FF2B5EF4-FFF2-40B4-BE49-F238E27FC236}">
                  <a16:creationId xmlns:a16="http://schemas.microsoft.com/office/drawing/2014/main" id="{2E8C1ED6-E588-47BB-B741-1686B906B6DF}"/>
                </a:ext>
              </a:extLst>
            </p:cNvPr>
            <p:cNvPicPr>
              <a:picLocks noChangeAspect="1"/>
            </p:cNvPicPr>
            <p:nvPr>
              <a:vide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 rotWithShape="1">
            <a:blip r:embed="rId20"/>
            <a:srcRect l="25186" r="27668" b="48495"/>
            <a:stretch/>
          </p:blipFill>
          <p:spPr>
            <a:xfrm>
              <a:off x="4198332" y="732954"/>
              <a:ext cx="3650173" cy="2778321"/>
            </a:xfrm>
            <a:prstGeom prst="rect">
              <a:avLst/>
            </a:prstGeom>
          </p:spPr>
        </p:pic>
        <p:pic>
          <p:nvPicPr>
            <p:cNvPr id="29" name="PK majz">
              <a:hlinkClick r:id="" action="ppaction://media"/>
              <a:extLst>
                <a:ext uri="{FF2B5EF4-FFF2-40B4-BE49-F238E27FC236}">
                  <a16:creationId xmlns:a16="http://schemas.microsoft.com/office/drawing/2014/main" id="{B892D201-FDF3-421C-A628-03DC354824F3}"/>
                </a:ext>
              </a:extLst>
            </p:cNvPr>
            <p:cNvPicPr>
              <a:picLocks noChangeAspect="1"/>
            </p:cNvPicPr>
            <p:nvPr>
              <a:vide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 rotWithShape="1">
            <a:blip r:embed="rId20"/>
            <a:srcRect t="411" r="88737" b="89032"/>
            <a:stretch/>
          </p:blipFill>
          <p:spPr>
            <a:xfrm>
              <a:off x="4546780" y="876092"/>
              <a:ext cx="872038" cy="569496"/>
            </a:xfrm>
            <a:prstGeom prst="rect">
              <a:avLst/>
            </a:prstGeom>
          </p:spPr>
        </p:pic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6805BD98-4D07-480F-BFC9-40E34F2695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1164" y="1315453"/>
              <a:ext cx="564836" cy="1364146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>
              <a:extLst>
                <a:ext uri="{FF2B5EF4-FFF2-40B4-BE49-F238E27FC236}">
                  <a16:creationId xmlns:a16="http://schemas.microsoft.com/office/drawing/2014/main" id="{62638607-4A7F-4350-9BEC-D111FF7EA6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08818" y="2063522"/>
              <a:ext cx="787285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Přímá spojnice se šipkou 33">
              <a:extLst>
                <a:ext uri="{FF2B5EF4-FFF2-40B4-BE49-F238E27FC236}">
                  <a16:creationId xmlns:a16="http://schemas.microsoft.com/office/drawing/2014/main" id="{E14CF90D-4892-40E3-B7F1-2AB49327DF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6297" y="2472596"/>
              <a:ext cx="969806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2DS120_335820448_Majzlikova_03_01_2022_APLAX_QUAD_SP-L">
            <a:hlinkClick r:id="" action="ppaction://media"/>
            <a:extLst>
              <a:ext uri="{FF2B5EF4-FFF2-40B4-BE49-F238E27FC236}">
                <a16:creationId xmlns:a16="http://schemas.microsoft.com/office/drawing/2014/main" id="{2D2CC106-0520-4808-8326-10612935997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1"/>
          <a:srcRect l="48266"/>
          <a:stretch/>
        </p:blipFill>
        <p:spPr>
          <a:xfrm>
            <a:off x="7631386" y="4659502"/>
            <a:ext cx="1312604" cy="2086895"/>
          </a:xfrm>
          <a:prstGeom prst="rect">
            <a:avLst/>
          </a:prstGeom>
        </p:spPr>
      </p:pic>
      <p:pic>
        <p:nvPicPr>
          <p:cNvPr id="38" name="2DS120_335820448_Majzlikova_03_01_2022_APLAX_SL">
            <a:hlinkClick r:id="" action="ppaction://media"/>
            <a:extLst>
              <a:ext uri="{FF2B5EF4-FFF2-40B4-BE49-F238E27FC236}">
                <a16:creationId xmlns:a16="http://schemas.microsoft.com/office/drawing/2014/main" id="{65B93943-1312-4F21-8FCF-D4EB596A59E8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22"/>
          <a:srcRect b="35525"/>
          <a:stretch/>
        </p:blipFill>
        <p:spPr>
          <a:xfrm>
            <a:off x="6095999" y="4659502"/>
            <a:ext cx="1541128" cy="1175389"/>
          </a:xfrm>
          <a:prstGeom prst="rect">
            <a:avLst/>
          </a:prstGeom>
        </p:spPr>
      </p:pic>
      <p:pic>
        <p:nvPicPr>
          <p:cNvPr id="39" name="2DS120_335820448_Majzlikova_03_01_2022_APLAX_QUAD_SP-L">
            <a:hlinkClick r:id="" action="ppaction://media"/>
            <a:extLst>
              <a:ext uri="{FF2B5EF4-FFF2-40B4-BE49-F238E27FC236}">
                <a16:creationId xmlns:a16="http://schemas.microsoft.com/office/drawing/2014/main" id="{3602AA9C-44EA-4ED6-AE37-61120AAB29C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1"/>
          <a:srcRect l="11435" t="50747" r="51829" b="19014"/>
          <a:stretch/>
        </p:blipFill>
        <p:spPr>
          <a:xfrm>
            <a:off x="6099874" y="5691984"/>
            <a:ext cx="1541129" cy="1054413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5C5FD8EA-5534-4241-B6F6-EB34899E993D}"/>
              </a:ext>
            </a:extLst>
          </p:cNvPr>
          <p:cNvSpPr txBox="1"/>
          <p:nvPr/>
        </p:nvSpPr>
        <p:spPr>
          <a:xfrm>
            <a:off x="3078088" y="3089842"/>
            <a:ext cx="2822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Mírná dilatace PK 45mm</a:t>
            </a: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Změna frakční plochy (FAC) 48%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7BEC21E1-6BAA-4113-8E9C-3504A114E89E}"/>
              </a:ext>
            </a:extLst>
          </p:cNvPr>
          <p:cNvSpPr txBox="1"/>
          <p:nvPr/>
        </p:nvSpPr>
        <p:spPr>
          <a:xfrm>
            <a:off x="9249323" y="1066201"/>
            <a:ext cx="28220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TAPSE 19mm</a:t>
            </a: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PW-TDI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Rychlost S 0,11m/s</a:t>
            </a: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volné stěny PK</a:t>
            </a:r>
          </a:p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31%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DC22829D-4625-4194-A8F2-5F83178BF9E2}"/>
              </a:ext>
            </a:extLst>
          </p:cNvPr>
          <p:cNvSpPr/>
          <p:nvPr/>
        </p:nvSpPr>
        <p:spPr>
          <a:xfrm>
            <a:off x="393307" y="6508983"/>
            <a:ext cx="5868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Zdroj - Všeobecná fakultní nemocnice v Praze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7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1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video>
              <p:cMediaNode vol="80000">
                <p:cTn id="29" repeatCount="indefinite" fill="remove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80000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4791</TotalTime>
  <Words>2912</Words>
  <Application>Microsoft Office PowerPoint</Application>
  <PresentationFormat>Širokoúhlá obrazovka</PresentationFormat>
  <Paragraphs>322</Paragraphs>
  <Slides>27</Slides>
  <Notes>25</Notes>
  <HiddenSlides>1</HiddenSlides>
  <MMClips>37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Segoe UI</vt:lpstr>
      <vt:lpstr>Výchozí návrh</vt:lpstr>
      <vt:lpstr>Nedostatečná evidence – kazuistika Izolovaná těžká trikuspidální regurgitace   Zuzana Hlubocká</vt:lpstr>
      <vt:lpstr>Prezentace aplikace PowerPoint</vt:lpstr>
      <vt:lpstr>Kazuistika - anamnéza</vt:lpstr>
      <vt:lpstr>Kazuistika - anamnéza </vt:lpstr>
      <vt:lpstr>Kazuistika – vyšetření, EKG a laboratorní nálezy</vt:lpstr>
      <vt:lpstr>Echokardiografie 1. kvantifikace trikuspidální regurgitace</vt:lpstr>
      <vt:lpstr>Echokg – kvantifikace TR</vt:lpstr>
      <vt:lpstr>Prezentace aplikace PowerPoint</vt:lpstr>
      <vt:lpstr>Prezentace aplikace PowerPoint</vt:lpstr>
      <vt:lpstr>MRI hodnocení objemů a systolické funkce PK</vt:lpstr>
      <vt:lpstr>Katetrizační vyšetření</vt:lpstr>
      <vt:lpstr>Prezentace aplikace PowerPoint</vt:lpstr>
      <vt:lpstr>Prezentace aplikace PowerPoint</vt:lpstr>
      <vt:lpstr>Katetrizační plastika trikuspidální chlopně systémem Pascal </vt:lpstr>
      <vt:lpstr>Katetrizační plastika trikuspidální chlopně  výsledký efekt po implantaci klipů </vt:lpstr>
      <vt:lpstr>Po 6 měsících od výkonu</vt:lpstr>
      <vt:lpstr>Prezentace aplikace PowerPoint</vt:lpstr>
      <vt:lpstr>Prezentace aplikace PowerPoint</vt:lpstr>
      <vt:lpstr>Prognóza a léčba izolované trikuspidální regurgitace</vt:lpstr>
      <vt:lpstr>Prezentace aplikace PowerPoint</vt:lpstr>
      <vt:lpstr>Operační techniky u sekundární TR</vt:lpstr>
      <vt:lpstr>Vysoká mortalita samostatné operace sekundární TR</vt:lpstr>
      <vt:lpstr>Katetrizační léčba trikuspidální regurgitace</vt:lpstr>
      <vt:lpstr>Prezentace aplikace PowerPoint</vt:lpstr>
      <vt:lpstr>Prezentace aplikace PowerPoint</vt:lpstr>
      <vt:lpstr>Závěry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Hlubocká Zuzana, MUDr.</dc:creator>
  <cp:lastModifiedBy>GT3</cp:lastModifiedBy>
  <cp:revision>143</cp:revision>
  <dcterms:created xsi:type="dcterms:W3CDTF">2018-02-11T22:20:30Z</dcterms:created>
  <dcterms:modified xsi:type="dcterms:W3CDTF">2022-02-24T10:22:57Z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2022-02-21T22:35:25Z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05504cf0-966f-4463-b818-5acea7dfcf8f</vt:lpwstr>
  </property>
  <property fmtid="{D5CDD505-2E9C-101B-9397-08002B2CF9AE}" pid="8" name="MSIP_Label_2063cd7f-2d21-486a-9f29-9c1683fdd175_ContentBits">
    <vt:lpwstr>0</vt:lpwstr>
  </property>
</Properties>
</file>