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327" r:id="rId3"/>
    <p:sldId id="256" r:id="rId4"/>
    <p:sldId id="257" r:id="rId5"/>
    <p:sldId id="315" r:id="rId6"/>
    <p:sldId id="316" r:id="rId7"/>
    <p:sldId id="326" r:id="rId8"/>
    <p:sldId id="325" r:id="rId9"/>
    <p:sldId id="314" r:id="rId10"/>
    <p:sldId id="317" r:id="rId11"/>
    <p:sldId id="318" r:id="rId12"/>
    <p:sldId id="281" r:id="rId13"/>
    <p:sldId id="319" r:id="rId14"/>
    <p:sldId id="313" r:id="rId15"/>
    <p:sldId id="320" r:id="rId16"/>
    <p:sldId id="288" r:id="rId17"/>
    <p:sldId id="270" r:id="rId18"/>
    <p:sldId id="271" r:id="rId19"/>
    <p:sldId id="296" r:id="rId20"/>
    <p:sldId id="274" r:id="rId21"/>
    <p:sldId id="275" r:id="rId22"/>
    <p:sldId id="289" r:id="rId23"/>
    <p:sldId id="258" r:id="rId24"/>
    <p:sldId id="298" r:id="rId25"/>
    <p:sldId id="286" r:id="rId26"/>
    <p:sldId id="311" r:id="rId27"/>
    <p:sldId id="308" r:id="rId28"/>
    <p:sldId id="287" r:id="rId29"/>
    <p:sldId id="291" r:id="rId30"/>
    <p:sldId id="283" r:id="rId31"/>
    <p:sldId id="282" r:id="rId32"/>
    <p:sldId id="284" r:id="rId33"/>
    <p:sldId id="285" r:id="rId34"/>
    <p:sldId id="278" r:id="rId35"/>
    <p:sldId id="321" r:id="rId36"/>
    <p:sldId id="324" r:id="rId37"/>
    <p:sldId id="322" r:id="rId38"/>
    <p:sldId id="323" r:id="rId39"/>
    <p:sldId id="299" r:id="rId40"/>
    <p:sldId id="261" r:id="rId41"/>
    <p:sldId id="30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C03A6AE-1AC7-47BF-9553-CB49F9B815C9}">
          <p14:sldIdLst>
            <p14:sldId id="327"/>
            <p14:sldId id="256"/>
            <p14:sldId id="257"/>
            <p14:sldId id="315"/>
            <p14:sldId id="316"/>
            <p14:sldId id="326"/>
            <p14:sldId id="325"/>
            <p14:sldId id="314"/>
            <p14:sldId id="317"/>
            <p14:sldId id="318"/>
            <p14:sldId id="281"/>
            <p14:sldId id="319"/>
            <p14:sldId id="313"/>
            <p14:sldId id="320"/>
            <p14:sldId id="288"/>
            <p14:sldId id="270"/>
            <p14:sldId id="271"/>
            <p14:sldId id="296"/>
            <p14:sldId id="274"/>
            <p14:sldId id="275"/>
            <p14:sldId id="289"/>
            <p14:sldId id="258"/>
            <p14:sldId id="298"/>
            <p14:sldId id="286"/>
            <p14:sldId id="311"/>
            <p14:sldId id="308"/>
            <p14:sldId id="287"/>
            <p14:sldId id="291"/>
            <p14:sldId id="283"/>
            <p14:sldId id="282"/>
            <p14:sldId id="284"/>
            <p14:sldId id="285"/>
            <p14:sldId id="278"/>
            <p14:sldId id="321"/>
            <p14:sldId id="324"/>
            <p14:sldId id="322"/>
            <p14:sldId id="323"/>
            <p14:sldId id="299"/>
          </p14:sldIdLst>
        </p14:section>
        <p14:section name="Oddíl bez názvu" id="{CB25B221-3894-410A-A03B-401081B3DF06}">
          <p14:sldIdLst>
            <p14:sldId id="26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2" autoAdjust="0"/>
    <p:restoredTop sz="94660"/>
  </p:normalViewPr>
  <p:slideViewPr>
    <p:cSldViewPr>
      <p:cViewPr varScale="1">
        <p:scale>
          <a:sx n="116" d="100"/>
          <a:sy n="116" d="100"/>
        </p:scale>
        <p:origin x="2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>
                <a:solidFill>
                  <a:srgbClr val="C00000"/>
                </a:solidFill>
              </a:rPr>
              <a:t>Hmotnost v KG</a:t>
            </a:r>
            <a:endParaRPr lang="cs-CZ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383176592701821"/>
          <c:y val="0.16369595903337891"/>
          <c:w val="0.78466268736322775"/>
          <c:h val="0.79411837657813267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Vstupní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List1!$A$2</c15:sqref>
                        </c15:formulaRef>
                      </c:ext>
                    </c:extLst>
                    <c:strCache>
                      <c:ptCount val="1"/>
                      <c:pt idx="0">
                        <c:v>Vstupní             po roce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List1!$C$2</c:f>
              <c:numCache>
                <c:formatCode>General</c:formatCode>
                <c:ptCount val="1"/>
                <c:pt idx="0">
                  <c:v>92.6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       po roce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List1!$A$2</c15:sqref>
                        </c15:formulaRef>
                      </c:ext>
                    </c:extLst>
                    <c:strCache>
                      <c:ptCount val="1"/>
                      <c:pt idx="0">
                        <c:v>Vstupní             po roce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97054240"/>
        <c:axId val="397051104"/>
      </c:barChart>
      <c:catAx>
        <c:axId val="397054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7051104"/>
        <c:crosses val="autoZero"/>
        <c:auto val="1"/>
        <c:lblAlgn val="ctr"/>
        <c:lblOffset val="100"/>
        <c:noMultiLvlLbl val="0"/>
      </c:catAx>
      <c:valAx>
        <c:axId val="39705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70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5048118985128"/>
          <c:y val="0.18097222222222226"/>
          <c:w val="0.6895161854768153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Vstupní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List1!$B$4</c:f>
              <c:strCache>
                <c:ptCount val="1"/>
                <c:pt idx="0">
                  <c:v>Vstupní             po roce</c:v>
                </c:pt>
              </c:strCache>
            </c:strRef>
          </c:cat>
          <c:val>
            <c:numRef>
              <c:f>List1!$C$4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       po roce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>
              <a:softEdge rad="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List1!$B$4</c:f>
              <c:strCache>
                <c:ptCount val="1"/>
                <c:pt idx="0">
                  <c:v>Vstupní             po roce</c:v>
                </c:pt>
              </c:strCache>
            </c:strRef>
          </c:cat>
          <c:val>
            <c:numRef>
              <c:f>List1!$D$4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97056984"/>
        <c:axId val="397057768"/>
      </c:barChart>
      <c:catAx>
        <c:axId val="397056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7057768"/>
        <c:crosses val="autoZero"/>
        <c:auto val="1"/>
        <c:lblAlgn val="ctr"/>
        <c:lblOffset val="100"/>
        <c:noMultiLvlLbl val="0"/>
      </c:catAx>
      <c:valAx>
        <c:axId val="397057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7056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List1!$B$19</c:f>
              <c:strCache>
                <c:ptCount val="1"/>
                <c:pt idx="0">
                  <c:v>Vstupní             po roce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List1!$C$18:$D$18</c:f>
              <c:strCache>
                <c:ptCount val="2"/>
                <c:pt idx="0">
                  <c:v>Vstupní</c:v>
                </c:pt>
                <c:pt idx="1">
                  <c:v>       po roce </c:v>
                </c:pt>
              </c:strCache>
            </c:strRef>
          </c:cat>
          <c:val>
            <c:numRef>
              <c:f>List1!$C$19:$D$19</c:f>
              <c:numCache>
                <c:formatCode>General</c:formatCode>
                <c:ptCount val="2"/>
                <c:pt idx="0">
                  <c:v>1960</c:v>
                </c:pt>
                <c:pt idx="1">
                  <c:v>1446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66794400"/>
        <c:axId val="3944389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List1!$B$20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pattFill prst="narHorz">
                    <a:fgClr>
                      <a:schemeClr val="accent2"/>
                    </a:fgClr>
                    <a:bgClr>
                      <a:schemeClr val="accent2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2"/>
                    </a:inn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List1!$C$18:$D$18</c15:sqref>
                        </c15:formulaRef>
                      </c:ext>
                    </c:extLst>
                    <c:strCache>
                      <c:ptCount val="2"/>
                      <c:pt idx="0">
                        <c:v>Vstupní</c:v>
                      </c:pt>
                      <c:pt idx="1">
                        <c:v>       po roce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List1!$C$20:$D$20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26679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438944"/>
        <c:crosses val="autoZero"/>
        <c:auto val="1"/>
        <c:lblAlgn val="ctr"/>
        <c:lblOffset val="100"/>
        <c:noMultiLvlLbl val="0"/>
      </c:catAx>
      <c:valAx>
        <c:axId val="39443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679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59256553109873E-2"/>
          <c:y val="1.5674805760163633E-2"/>
          <c:w val="0.92333621624872741"/>
          <c:h val="0.78589883548613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AFSS!$U$29</c:f>
              <c:strCache>
                <c:ptCount val="1"/>
                <c:pt idx="0">
                  <c:v>vstupní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AFSS!$V$28:$Y$28</c:f>
              <c:strCache>
                <c:ptCount val="4"/>
                <c:pt idx="0">
                  <c:v>Frequency</c:v>
                </c:pt>
                <c:pt idx="1">
                  <c:v>duration</c:v>
                </c:pt>
                <c:pt idx="2">
                  <c:v>severity</c:v>
                </c:pt>
                <c:pt idx="3">
                  <c:v>symptom score</c:v>
                </c:pt>
              </c:strCache>
            </c:strRef>
          </c:cat>
          <c:val>
            <c:numRef>
              <c:f>AFSS!$V$29:$Y$29</c:f>
              <c:numCache>
                <c:formatCode>0.0</c:formatCode>
                <c:ptCount val="4"/>
                <c:pt idx="0">
                  <c:v>4.9473684210526319</c:v>
                </c:pt>
                <c:pt idx="1">
                  <c:v>3.1578947368421053</c:v>
                </c:pt>
                <c:pt idx="2">
                  <c:v>4.5</c:v>
                </c:pt>
                <c:pt idx="3">
                  <c:v>9.973684210526315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1F-4575-B7F6-9EE3AD8FCD40}"/>
            </c:ext>
          </c:extLst>
        </c:ser>
        <c:ser>
          <c:idx val="1"/>
          <c:order val="1"/>
          <c:tx>
            <c:strRef>
              <c:f>AFSS!$U$30</c:f>
              <c:strCache>
                <c:ptCount val="1"/>
                <c:pt idx="0">
                  <c:v>3M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AFSS!$V$28:$Y$28</c:f>
              <c:strCache>
                <c:ptCount val="4"/>
                <c:pt idx="0">
                  <c:v>Frequency</c:v>
                </c:pt>
                <c:pt idx="1">
                  <c:v>duration</c:v>
                </c:pt>
                <c:pt idx="2">
                  <c:v>severity</c:v>
                </c:pt>
                <c:pt idx="3">
                  <c:v>symptom score</c:v>
                </c:pt>
              </c:strCache>
            </c:strRef>
          </c:cat>
          <c:val>
            <c:numRef>
              <c:f>AFSS!$V$30:$Y$30</c:f>
              <c:numCache>
                <c:formatCode>0.0</c:formatCode>
                <c:ptCount val="4"/>
                <c:pt idx="0">
                  <c:v>4</c:v>
                </c:pt>
                <c:pt idx="1">
                  <c:v>2.7272727272727271</c:v>
                </c:pt>
                <c:pt idx="2">
                  <c:v>4.1818181818181817</c:v>
                </c:pt>
                <c:pt idx="3">
                  <c:v>8.6363636363636367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1F-4575-B7F6-9EE3AD8FCD40}"/>
            </c:ext>
          </c:extLst>
        </c:ser>
        <c:ser>
          <c:idx val="2"/>
          <c:order val="2"/>
          <c:tx>
            <c:strRef>
              <c:f>AFSS!$U$31</c:f>
              <c:strCache>
                <c:ptCount val="1"/>
                <c:pt idx="0">
                  <c:v>12M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AFSS!$V$28:$Y$28</c:f>
              <c:strCache>
                <c:ptCount val="4"/>
                <c:pt idx="0">
                  <c:v>Frequency</c:v>
                </c:pt>
                <c:pt idx="1">
                  <c:v>duration</c:v>
                </c:pt>
                <c:pt idx="2">
                  <c:v>severity</c:v>
                </c:pt>
                <c:pt idx="3">
                  <c:v>symptom score</c:v>
                </c:pt>
              </c:strCache>
            </c:strRef>
          </c:cat>
          <c:val>
            <c:numRef>
              <c:f>AFSS!$V$31:$Y$31</c:f>
              <c:numCache>
                <c:formatCode>0.0</c:formatCode>
                <c:ptCount val="4"/>
                <c:pt idx="0">
                  <c:v>3.75</c:v>
                </c:pt>
                <c:pt idx="1">
                  <c:v>1.9166666666666667</c:v>
                </c:pt>
                <c:pt idx="2">
                  <c:v>3.5833333333333335</c:v>
                </c:pt>
                <c:pt idx="3">
                  <c:v>7.166666666666667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1F-4575-B7F6-9EE3AD8FC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756864"/>
        <c:axId val="396757256"/>
      </c:barChart>
      <c:catAx>
        <c:axId val="39675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6757256"/>
        <c:crosses val="autoZero"/>
        <c:auto val="1"/>
        <c:lblAlgn val="ctr"/>
        <c:lblOffset val="100"/>
        <c:noMultiLvlLbl val="0"/>
      </c:catAx>
      <c:valAx>
        <c:axId val="39675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675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0.32649</cdr:x>
      <cdr:y>0.08806</cdr:y>
    </cdr:from>
    <cdr:to>
      <cdr:x>0.68147</cdr:x>
      <cdr:y>0.42139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92732" y="241557"/>
          <a:ext cx="16229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 smtClean="0">
              <a:solidFill>
                <a:srgbClr val="C00000"/>
              </a:solidFill>
            </a:rPr>
            <a:t>VÝKON V METS</a:t>
          </a:r>
          <a:endParaRPr lang="cs-CZ" sz="20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 6" descr="Čára kardiogramu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cs-CZ" smtClean="0"/>
              <a:t>19.01.2018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cs-CZ" smtClean="0"/>
              <a:pPr/>
              <a:t>19.01.2018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sportovniambulance.cz/?p=1181" TargetMode="External"/><Relationship Id="rId4" Type="http://schemas.openxmlformats.org/officeDocument/2006/relationships/hyperlink" Target="http://sportovniambulance.cz/wp-content/uploads/2015/12/FS-k%C5%99ivka-300x15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fsma-scientific.eu/ecg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hyperlink" Target="http://www.efsma-scientific.eu/ec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ikem-kardiologie.cz/cs/pro-pacienty/co-u-nas-lecime/fibrilace-sini/" TargetMode="External"/><Relationship Id="rId4" Type="http://schemas.openxmlformats.org/officeDocument/2006/relationships/hyperlink" Target="http://sportovniambulance.cz/wp-content/uploads/2015/12/FS-k%C5%99ivka-300x15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sportovniambulance.cz/?p=1181" TargetMode="External"/><Relationship Id="rId4" Type="http://schemas.openxmlformats.org/officeDocument/2006/relationships/hyperlink" Target="http://sportovniambulance.cz/wp-content/uploads/2015/12/FS-k%C5%99ivka-300x15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66954"/>
              </p:ext>
            </p:extLst>
          </p:nvPr>
        </p:nvGraphicFramePr>
        <p:xfrm>
          <a:off x="2063552" y="404664"/>
          <a:ext cx="8424135" cy="628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171320" imgH="3114000" progId="AcroExch.Document.DC">
                  <p:embed/>
                </p:oleObj>
              </mc:Choice>
              <mc:Fallback>
                <p:oleObj name="Acrobat Document" r:id="rId3" imgW="4171320" imgH="3114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552" y="404664"/>
                        <a:ext cx="8424135" cy="628925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ál 2"/>
          <p:cNvSpPr/>
          <p:nvPr/>
        </p:nvSpPr>
        <p:spPr>
          <a:xfrm>
            <a:off x="4655840" y="2852936"/>
            <a:ext cx="216024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4655840" y="3456408"/>
            <a:ext cx="216024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655840" y="4001585"/>
            <a:ext cx="216024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655840" y="4535783"/>
            <a:ext cx="216024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661741" y="5093537"/>
            <a:ext cx="216024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655840" y="5625001"/>
            <a:ext cx="216024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655840" y="6185489"/>
            <a:ext cx="216024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9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277" y="280927"/>
            <a:ext cx="10058400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 a </a:t>
            </a:r>
            <a:r>
              <a:rPr lang="cs-CZ" sz="3600" b="0" i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FS  …….. </a:t>
            </a: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J - křivka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2050" name="Picture 2" descr="http://sportovniambulance.cz/wp-content/uploads/2015/12/J-krvika-300x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258664"/>
            <a:ext cx="4605544" cy="34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FS-křivka-300x157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688" y="-3122613"/>
            <a:ext cx="28575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61127" y="1587430"/>
            <a:ext cx="116652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323536"/>
                </a:solidFill>
                <a:latin typeface="Verdana" panose="020B0604030504040204" pitchFamily="34" charset="0"/>
              </a:rPr>
              <a:t>Pro praxi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: významné zvýšení rizika FS je  u člověka intensivně běhajícího 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2 hodiny denně celý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týden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… (pozn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. a jsme zpět u </a:t>
            </a:r>
            <a:r>
              <a:rPr lang="cs-CZ" altLang="cs-CZ" b="1" dirty="0">
                <a:solidFill>
                  <a:srgbClr val="323536"/>
                </a:solidFill>
                <a:latin typeface="Verdana" panose="020B0604030504040204" pitchFamily="34" charset="0"/>
                <a:hlinkClick r:id="rId5"/>
              </a:rPr>
              <a:t>závislosti na sportu</a:t>
            </a:r>
            <a:r>
              <a:rPr lang="cs-CZ" altLang="cs-CZ" b="1" dirty="0" smtClean="0">
                <a:solidFill>
                  <a:srgbClr val="323536"/>
                </a:solidFill>
                <a:latin typeface="Verdana" panose="020B0604030504040204" pitchFamily="34" charset="0"/>
                <a:hlinkClick r:id="rId5"/>
              </a:rPr>
              <a:t>)</a:t>
            </a:r>
            <a:endParaRPr lang="cs-CZ" alt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148817" y="5788045"/>
            <a:ext cx="1188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/>
            </a:r>
            <a:b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</a:b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Tato křivka také ukazuje, že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 také nicnedělání – zvyšuje riziko FS </a:t>
            </a:r>
            <a:endParaRPr lang="cs-CZ" dirty="0"/>
          </a:p>
        </p:txBody>
      </p:sp>
      <p:pic>
        <p:nvPicPr>
          <p:cNvPr id="8" name="Picture 16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85081"/>
            <a:ext cx="1127461" cy="13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700808"/>
            <a:ext cx="10476656" cy="4067945"/>
          </a:xfrm>
        </p:spPr>
        <p:txBody>
          <a:bodyPr>
            <a:normAutofit/>
          </a:bodyPr>
          <a:lstStyle/>
          <a:p>
            <a:r>
              <a:rPr lang="cs-CZ" sz="3200" dirty="0"/>
              <a:t>Z čím jsme do projektu </a:t>
            </a:r>
            <a:r>
              <a:rPr lang="cs-CZ" sz="3200" dirty="0" smtClean="0"/>
              <a:t>vstupovali  2015- 1/2016</a:t>
            </a:r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2924968" y="29227462"/>
            <a:ext cx="4286250" cy="49720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33171" t="30185" r="28139" b="12051"/>
          <a:stretch/>
        </p:blipFill>
        <p:spPr>
          <a:xfrm>
            <a:off x="9307300" y="29227461"/>
            <a:ext cx="4633452" cy="49720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32725" t="22405" r="28585" b="13827"/>
          <a:stretch/>
        </p:blipFill>
        <p:spPr>
          <a:xfrm>
            <a:off x="16036834" y="29227461"/>
            <a:ext cx="3773715" cy="447040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-2954701" y="19558792"/>
            <a:ext cx="4286250" cy="497205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/>
          <a:srcRect l="33171" t="30185" r="28139" b="58188"/>
          <a:stretch/>
        </p:blipFill>
        <p:spPr>
          <a:xfrm>
            <a:off x="1551585" y="3144785"/>
            <a:ext cx="4633452" cy="100080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/>
          <a:srcRect l="32725" t="22405" r="28585" b="65277"/>
          <a:stretch/>
        </p:blipFill>
        <p:spPr>
          <a:xfrm>
            <a:off x="5879976" y="2190205"/>
            <a:ext cx="3773715" cy="86379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-2954701" y="19075197"/>
            <a:ext cx="4286250" cy="497205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/>
          <a:srcRect l="31518" t="10781" r="24536" b="73551"/>
          <a:stretch/>
        </p:blipFill>
        <p:spPr>
          <a:xfrm>
            <a:off x="1551585" y="2190447"/>
            <a:ext cx="4286250" cy="8635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45" y="1609779"/>
            <a:ext cx="1581912" cy="1604471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1271464" y="4583945"/>
            <a:ext cx="7079235" cy="2369615"/>
            <a:chOff x="13068300" y="9132407"/>
            <a:chExt cx="7079235" cy="3300368"/>
          </a:xfrm>
        </p:grpSpPr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7"/>
            <a:srcRect l="9723" t="52043" r="50311" b="27874"/>
            <a:stretch/>
          </p:blipFill>
          <p:spPr>
            <a:xfrm>
              <a:off x="13354793" y="9132407"/>
              <a:ext cx="6792742" cy="2453348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13068300" y="11789774"/>
              <a:ext cx="6949338" cy="643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    </a:t>
              </a:r>
              <a:r>
                <a:rPr lang="cs-CZ" sz="2400" dirty="0" err="1" smtClean="0"/>
                <a:t>Guidelines</a:t>
              </a:r>
              <a:r>
                <a:rPr lang="cs-CZ" sz="2400" dirty="0" smtClean="0"/>
                <a:t> ESC </a:t>
              </a:r>
              <a:r>
                <a:rPr lang="cs-CZ" sz="2400" dirty="0" err="1" smtClean="0"/>
                <a:t>for</a:t>
              </a:r>
              <a:r>
                <a:rPr lang="cs-CZ" sz="2400" dirty="0" smtClean="0"/>
                <a:t> </a:t>
              </a:r>
              <a:r>
                <a:rPr lang="cs-CZ" sz="2400" dirty="0" err="1" smtClean="0"/>
                <a:t>atrial</a:t>
              </a:r>
              <a:r>
                <a:rPr lang="cs-CZ" sz="2400" dirty="0" smtClean="0"/>
                <a:t> </a:t>
              </a:r>
              <a:r>
                <a:rPr lang="cs-CZ" sz="2400" dirty="0" err="1" smtClean="0"/>
                <a:t>fibrillation</a:t>
              </a:r>
              <a:r>
                <a:rPr lang="cs-CZ" sz="2400" dirty="0" smtClean="0"/>
                <a:t> management</a:t>
              </a:r>
              <a:endParaRPr lang="cs-CZ" sz="2400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63352" y="44058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 podzim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a FS …..RACE 3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628801"/>
            <a:ext cx="12072664" cy="4772000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dirty="0" smtClean="0">
                <a:latin typeface="Franklin Gothic Medium"/>
              </a:rPr>
              <a:t>Evropská data- prezentace ESC Barcelona 2017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None/>
            </a:pPr>
            <a:r>
              <a:rPr lang="cs-CZ" sz="3200" b="0" i="0" dirty="0" smtClean="0">
                <a:latin typeface="Franklin Gothic Medium"/>
              </a:rPr>
              <a:t>RACE 3 / </a:t>
            </a:r>
            <a:r>
              <a:rPr lang="cs-CZ" sz="3200" b="0" i="0" dirty="0" err="1" smtClean="0">
                <a:latin typeface="Franklin Gothic Medium"/>
              </a:rPr>
              <a:t>The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dirty="0" err="1">
                <a:solidFill>
                  <a:schemeClr val="accent1"/>
                </a:solidFill>
                <a:latin typeface="Franklin Gothic Medium"/>
              </a:rPr>
              <a:t>R</a:t>
            </a:r>
            <a:r>
              <a:rPr lang="cs-CZ" sz="3200" b="0" i="0" dirty="0" err="1" smtClean="0">
                <a:latin typeface="Franklin Gothic Medium"/>
              </a:rPr>
              <a:t>outine</a:t>
            </a:r>
            <a:r>
              <a:rPr lang="cs-CZ" sz="3200" b="0" i="0" dirty="0" smtClean="0">
                <a:latin typeface="Franklin Gothic Medium"/>
              </a:rPr>
              <a:t> versus </a:t>
            </a:r>
            <a:r>
              <a:rPr lang="cs-CZ" sz="3200" dirty="0" err="1" smtClean="0">
                <a:solidFill>
                  <a:schemeClr val="accent1"/>
                </a:solidFill>
                <a:latin typeface="Franklin Gothic Medium"/>
              </a:rPr>
              <a:t>A</a:t>
            </a:r>
            <a:r>
              <a:rPr lang="cs-CZ" sz="3200" b="0" i="0" dirty="0" err="1" smtClean="0">
                <a:latin typeface="Franklin Gothic Medium"/>
              </a:rPr>
              <a:t>ggressive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b="0" i="0" dirty="0" err="1" smtClean="0">
                <a:latin typeface="Franklin Gothic Medium"/>
              </a:rPr>
              <a:t>upstream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dirty="0" err="1">
                <a:latin typeface="Franklin Gothic Medium"/>
              </a:rPr>
              <a:t>r</a:t>
            </a:r>
            <a:r>
              <a:rPr lang="cs-CZ" sz="3200" b="0" i="0" dirty="0" err="1" smtClean="0">
                <a:latin typeface="Franklin Gothic Medium"/>
              </a:rPr>
              <a:t>hytm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dirty="0" err="1">
                <a:solidFill>
                  <a:schemeClr val="accent1"/>
                </a:solidFill>
                <a:latin typeface="Franklin Gothic Medium"/>
              </a:rPr>
              <a:t>C</a:t>
            </a:r>
            <a:r>
              <a:rPr lang="cs-CZ" sz="3200" b="0" i="0" dirty="0" err="1" smtClean="0">
                <a:latin typeface="Franklin Gothic Medium"/>
              </a:rPr>
              <a:t>ontrol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dirty="0" err="1" smtClean="0">
                <a:latin typeface="Franklin Gothic Medium"/>
              </a:rPr>
              <a:t>f</a:t>
            </a:r>
            <a:r>
              <a:rPr lang="cs-CZ" sz="3200" b="0" i="0" dirty="0" err="1" smtClean="0">
                <a:latin typeface="Franklin Gothic Medium"/>
              </a:rPr>
              <a:t>or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b="0" i="0" dirty="0" err="1" smtClean="0">
                <a:latin typeface="Franklin Gothic Medium"/>
              </a:rPr>
              <a:t>prevention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dirty="0" err="1" smtClean="0">
                <a:latin typeface="Franklin Gothic Medium"/>
              </a:rPr>
              <a:t>o</a:t>
            </a:r>
            <a:r>
              <a:rPr lang="cs-CZ" sz="3200" b="0" i="0" dirty="0" err="1" smtClean="0">
                <a:latin typeface="Franklin Gothic Medium"/>
              </a:rPr>
              <a:t>f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b="0" i="0" dirty="0" smtClean="0">
                <a:solidFill>
                  <a:schemeClr val="accent1"/>
                </a:solidFill>
                <a:latin typeface="Franklin Gothic Medium"/>
              </a:rPr>
              <a:t>E</a:t>
            </a:r>
            <a:r>
              <a:rPr lang="cs-CZ" sz="3200" b="0" i="0" dirty="0" smtClean="0">
                <a:latin typeface="Franklin Gothic Medium"/>
              </a:rPr>
              <a:t>arly </a:t>
            </a:r>
            <a:r>
              <a:rPr lang="cs-CZ" sz="3200" b="0" i="0" dirty="0" err="1" smtClean="0">
                <a:latin typeface="Franklin Gothic Medium"/>
              </a:rPr>
              <a:t>persistant</a:t>
            </a:r>
            <a:r>
              <a:rPr lang="cs-CZ" sz="3200" b="0" i="0" dirty="0" smtClean="0">
                <a:latin typeface="Franklin Gothic Medium"/>
              </a:rPr>
              <a:t> AF in </a:t>
            </a:r>
            <a:r>
              <a:rPr lang="cs-CZ" sz="3200" b="0" i="0" dirty="0" err="1" smtClean="0">
                <a:latin typeface="Franklin Gothic Medium"/>
              </a:rPr>
              <a:t>heat</a:t>
            </a:r>
            <a:r>
              <a:rPr lang="cs-CZ" sz="3200" b="0" i="0" dirty="0" smtClean="0">
                <a:latin typeface="Franklin Gothic Medium"/>
              </a:rPr>
              <a:t> </a:t>
            </a:r>
            <a:r>
              <a:rPr lang="cs-CZ" sz="3200" b="0" i="0" dirty="0" err="1" smtClean="0">
                <a:latin typeface="Franklin Gothic Medium"/>
              </a:rPr>
              <a:t>failure</a:t>
            </a:r>
            <a:r>
              <a:rPr lang="cs-CZ" sz="3200" b="0" i="0" dirty="0" smtClean="0">
                <a:latin typeface="Franklin Gothic Medium"/>
              </a:rPr>
              <a:t> study/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Tx/>
              <a:buChar char="-"/>
            </a:pPr>
            <a:r>
              <a:rPr lang="cs-CZ" sz="3200" b="0" i="0" dirty="0" smtClean="0">
                <a:solidFill>
                  <a:srgbClr val="FF0000"/>
                </a:solidFill>
                <a:latin typeface="Franklin Gothic Medium"/>
              </a:rPr>
              <a:t>Základní princip </a:t>
            </a:r>
            <a:r>
              <a:rPr lang="cs-CZ" sz="3200" b="0" i="0" dirty="0" smtClean="0">
                <a:latin typeface="Franklin Gothic Medium"/>
              </a:rPr>
              <a:t>:</a:t>
            </a:r>
            <a:r>
              <a:rPr lang="cs-CZ" sz="3200" i="0" dirty="0" smtClean="0">
                <a:latin typeface="Franklin Gothic Medium"/>
              </a:rPr>
              <a:t>intervenční </a:t>
            </a:r>
            <a:r>
              <a:rPr lang="cs-CZ" sz="3200" i="0" dirty="0" err="1" smtClean="0">
                <a:latin typeface="Franklin Gothic Medium"/>
              </a:rPr>
              <a:t>radom</a:t>
            </a:r>
            <a:r>
              <a:rPr lang="cs-CZ" sz="3200" i="0" dirty="0" smtClean="0">
                <a:latin typeface="Franklin Gothic Medium"/>
              </a:rPr>
              <a:t>. studie, kde  polovinu   pacientů/cca 120/- vystavili intenzivní </a:t>
            </a:r>
            <a:r>
              <a:rPr lang="cs-CZ" sz="3200" i="0" dirty="0" err="1" smtClean="0">
                <a:latin typeface="Franklin Gothic Medium"/>
              </a:rPr>
              <a:t>upstream</a:t>
            </a:r>
            <a:r>
              <a:rPr lang="cs-CZ" sz="3200" i="0" dirty="0" smtClean="0">
                <a:latin typeface="Franklin Gothic Medium"/>
              </a:rPr>
              <a:t> oproti konvenční terapii 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-"/>
            </a:pPr>
            <a:r>
              <a:rPr lang="cs-CZ" sz="3200" dirty="0" smtClean="0">
                <a:latin typeface="Franklin Gothic Medium"/>
              </a:rPr>
              <a:t>navíc měli </a:t>
            </a:r>
            <a:r>
              <a:rPr lang="cs-CZ" sz="3200" dirty="0"/>
              <a:t>: </a:t>
            </a:r>
            <a:r>
              <a:rPr lang="cs-CZ" sz="3200" dirty="0" err="1"/>
              <a:t>kardiorehabilitaci</a:t>
            </a:r>
            <a:r>
              <a:rPr lang="cs-CZ" sz="3200" dirty="0"/>
              <a:t> 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None/>
            </a:pPr>
            <a:r>
              <a:rPr lang="cs-CZ" sz="3200" dirty="0" smtClean="0">
                <a:latin typeface="Franklin Gothic Medium"/>
              </a:rPr>
              <a:t>                      + ve vyšším procentu :</a:t>
            </a:r>
            <a:r>
              <a:rPr lang="cs-CZ" sz="3200" dirty="0" err="1" smtClean="0">
                <a:latin typeface="Franklin Gothic Medium"/>
              </a:rPr>
              <a:t>statin</a:t>
            </a:r>
            <a:r>
              <a:rPr lang="cs-CZ" sz="3200" dirty="0" smtClean="0">
                <a:latin typeface="Franklin Gothic Medium"/>
              </a:rPr>
              <a:t>, </a:t>
            </a:r>
            <a:r>
              <a:rPr lang="cs-CZ" sz="3200" dirty="0" err="1" smtClean="0">
                <a:latin typeface="Franklin Gothic Medium"/>
              </a:rPr>
              <a:t>verospiron</a:t>
            </a:r>
            <a:r>
              <a:rPr lang="cs-CZ" sz="3200" dirty="0" smtClean="0">
                <a:latin typeface="Franklin Gothic Medium"/>
              </a:rPr>
              <a:t>, ACEI/ </a:t>
            </a:r>
            <a:r>
              <a:rPr lang="cs-CZ" sz="3200" dirty="0" err="1" smtClean="0">
                <a:latin typeface="Franklin Gothic Medium"/>
              </a:rPr>
              <a:t>sartan</a:t>
            </a:r>
            <a:endParaRPr lang="cs-CZ" sz="3200" b="0" i="0" dirty="0">
              <a:latin typeface="Franklin Gothic Medium"/>
            </a:endParaRPr>
          </a:p>
        </p:txBody>
      </p:sp>
      <p:pic>
        <p:nvPicPr>
          <p:cNvPr id="4" name="Picture 6" descr="Výsledek obrázku pro wa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44900"/>
            <a:ext cx="2088232" cy="12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Výsledek obrázku pro dzieci z tabletem, komor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672630"/>
            <a:ext cx="1892518" cy="7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a FS …..RACE 3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828799"/>
            <a:ext cx="10404648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dirty="0" smtClean="0">
                <a:latin typeface="Franklin Gothic Medium"/>
              </a:rPr>
              <a:t>Evropská data- prezentace ESC Barcelona 2017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None/>
            </a:pPr>
            <a:r>
              <a:rPr lang="cs-CZ" sz="3200" b="0" i="0" dirty="0" smtClean="0">
                <a:latin typeface="Franklin Gothic Medium"/>
              </a:rPr>
              <a:t>RACE 3 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/ 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The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</a:t>
            </a:r>
            <a:r>
              <a:rPr lang="cs-CZ" sz="3200" dirty="0" err="1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R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outine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versus </a:t>
            </a:r>
            <a:r>
              <a:rPr lang="cs-CZ" sz="320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A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ggressive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upstream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thytm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</a:t>
            </a:r>
            <a:r>
              <a:rPr lang="cs-CZ" sz="3200" dirty="0" err="1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C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ontrol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</a:t>
            </a:r>
            <a:r>
              <a:rPr lang="cs-CZ" sz="320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f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or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prevention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</a:t>
            </a:r>
            <a:r>
              <a:rPr lang="cs-CZ" sz="320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o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f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Early 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persistant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AF in 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heat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failure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 study/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Tx/>
              <a:buChar char="-"/>
            </a:pPr>
            <a:r>
              <a:rPr lang="cs-CZ" sz="3200" dirty="0" err="1" smtClean="0">
                <a:latin typeface="Franklin Gothic Medium"/>
              </a:rPr>
              <a:t>Kardiorehabilitace</a:t>
            </a:r>
            <a:r>
              <a:rPr lang="cs-CZ" sz="3200" dirty="0" smtClean="0">
                <a:latin typeface="Franklin Gothic Medium"/>
              </a:rPr>
              <a:t> :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Tx/>
              <a:buChar char="-"/>
            </a:pPr>
            <a:r>
              <a:rPr lang="cs-CZ" sz="3200" b="0" i="0" dirty="0" smtClean="0">
                <a:latin typeface="Franklin Gothic Medium"/>
              </a:rPr>
              <a:t>9-11 týdnů 2-3 x/ týden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-"/>
            </a:pPr>
            <a:r>
              <a:rPr lang="cs-CZ" sz="3200" dirty="0" smtClean="0"/>
              <a:t>6-týdenní </a:t>
            </a:r>
            <a:r>
              <a:rPr lang="cs-CZ" sz="3200" dirty="0"/>
              <a:t>poradenství ke stimulaci výkonu </a:t>
            </a:r>
            <a:r>
              <a:rPr lang="cs-CZ" sz="3200" dirty="0" smtClean="0"/>
              <a:t>sportu, </a:t>
            </a:r>
            <a:r>
              <a:rPr lang="cs-CZ" sz="3200" dirty="0"/>
              <a:t>5 krát týdně 30 minut a více</a:t>
            </a:r>
            <a:endParaRPr lang="cs-CZ" sz="3200" b="0" i="0" dirty="0" smtClean="0">
              <a:latin typeface="Franklin Gothic Medium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None/>
            </a:pPr>
            <a:endParaRPr lang="cs-CZ" sz="3200" b="0" i="0" dirty="0" smtClean="0"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856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a FS …..RACE 3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828799"/>
            <a:ext cx="10404648" cy="4572001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None/>
            </a:pPr>
            <a:endParaRPr lang="cs-CZ" sz="3200" b="0" i="0" dirty="0" smtClean="0">
              <a:latin typeface="Franklin Gothic Medium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556792"/>
            <a:ext cx="8496944" cy="50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Projekt : Pohybem proti </a:t>
            </a:r>
            <a:r>
              <a:rPr lang="cs-CZ" dirty="0" smtClean="0"/>
              <a:t>arytmii</a:t>
            </a:r>
            <a:br>
              <a:rPr lang="cs-CZ" dirty="0" smtClean="0"/>
            </a:br>
            <a:r>
              <a:rPr lang="cs-CZ" dirty="0" smtClean="0"/>
              <a:t>..přípravy 2015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Co je to FS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Důsledky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Aktuální možnosti léčby ablace, léky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latin typeface="Franklin Gothic Medium"/>
              </a:rPr>
              <a:t>Přehled studií na režimová opatření :</a:t>
            </a:r>
            <a:r>
              <a:rPr lang="cs-CZ" sz="3200" b="0" i="0" dirty="0" err="1" smtClean="0">
                <a:latin typeface="Franklin Gothic Medium"/>
              </a:rPr>
              <a:t>Legac</a:t>
            </a:r>
            <a:r>
              <a:rPr lang="cs-CZ" sz="3200" dirty="0" err="1">
                <a:latin typeface="Franklin Gothic Medium"/>
              </a:rPr>
              <a:t>y</a:t>
            </a:r>
            <a:r>
              <a:rPr lang="cs-CZ" sz="3200" b="0" i="0" dirty="0" smtClean="0">
                <a:latin typeface="Franklin Gothic Medium"/>
              </a:rPr>
              <a:t>, </a:t>
            </a:r>
            <a:r>
              <a:rPr lang="cs-CZ" sz="3200" b="0" i="0" dirty="0" err="1" smtClean="0">
                <a:latin typeface="Franklin Gothic Medium"/>
              </a:rPr>
              <a:t>Cardio</a:t>
            </a:r>
            <a:r>
              <a:rPr lang="cs-CZ" sz="3200" b="0" i="0" dirty="0" smtClean="0">
                <a:latin typeface="Franklin Gothic Medium"/>
              </a:rPr>
              <a:t> FIT, </a:t>
            </a:r>
            <a:r>
              <a:rPr lang="cs-CZ" sz="3200" b="0" i="0" dirty="0" err="1" smtClean="0">
                <a:latin typeface="Franklin Gothic Medium"/>
              </a:rPr>
              <a:t>Arrest</a:t>
            </a:r>
            <a:r>
              <a:rPr lang="cs-CZ" sz="3200" b="0" i="0" dirty="0" smtClean="0">
                <a:latin typeface="Franklin Gothic Medium"/>
              </a:rPr>
              <a:t>-AF </a:t>
            </a:r>
            <a:r>
              <a:rPr lang="cs-CZ" sz="3200" b="0" i="0" dirty="0" err="1" smtClean="0">
                <a:latin typeface="Franklin Gothic Medium"/>
              </a:rPr>
              <a:t>substrate</a:t>
            </a:r>
            <a:r>
              <a:rPr lang="cs-CZ" sz="3200" b="0" i="0" dirty="0" smtClean="0">
                <a:latin typeface="Franklin Gothic Medium"/>
              </a:rPr>
              <a:t> study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Design PROJEKTU „POHYBEM PROTI ARYTMII“ </a:t>
            </a:r>
            <a:endParaRPr lang="cs-CZ" sz="3200" b="0" i="0" dirty="0">
              <a:solidFill>
                <a:schemeClr val="bg1">
                  <a:lumMod val="65000"/>
                </a:schemeClr>
              </a:solidFill>
              <a:latin typeface="Franklin Gothic Medium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04" y="0"/>
            <a:ext cx="2637696" cy="37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99220"/>
            <a:ext cx="11593288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latin typeface="Franklin Gothic Medium"/>
              </a:rPr>
              <a:t>N</a:t>
            </a: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einvazivní nefarmakologická léčba FS: přehled publikací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9828584" cy="4572001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2400" b="1" i="0" dirty="0" smtClean="0">
                <a:latin typeface="Franklin Gothic Medium"/>
                <a:ea typeface="+mn-ea"/>
                <a:cs typeface="+mn-cs"/>
              </a:rPr>
              <a:t>Studie LEGACY </a:t>
            </a:r>
            <a:r>
              <a:rPr lang="cs-CZ" sz="2400" b="0" i="0" dirty="0" smtClean="0">
                <a:latin typeface="Franklin Gothic Medium"/>
                <a:ea typeface="+mn-ea"/>
                <a:cs typeface="+mn-cs"/>
              </a:rPr>
              <a:t>…dlouhodobý efekt snížení hmotnosti na návratnost FS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None/>
            </a:pPr>
            <a:endParaRPr lang="cs-CZ" sz="2400" b="0" i="0" dirty="0" smtClean="0">
              <a:latin typeface="Franklin Gothic Medium"/>
              <a:ea typeface="+mn-ea"/>
              <a:cs typeface="+mn-cs"/>
            </a:endParaRP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</a:rPr>
              <a:t>FS+BMI nad 27 … snížení váhy o 10 % +  následně k BMI 25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</a:rPr>
              <a:t>Sledování : dotazník AFSS/míra závažnosti  FS/, 7 denní monitoring EKG</a:t>
            </a:r>
            <a:endParaRPr lang="cs-CZ" sz="2200" dirty="0" smtClean="0">
              <a:solidFill>
                <a:schemeClr val="bg1">
                  <a:lumMod val="50000"/>
                </a:schemeClr>
              </a:solidFill>
              <a:latin typeface="Franklin Gothic Medium"/>
            </a:endParaRP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</a:rPr>
              <a:t>Pohyb … nízká intenzita 3xtýdně 20 min … střední intenzita 200 min týdně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200" b="0" i="0" dirty="0" err="1" smtClean="0">
                <a:solidFill>
                  <a:schemeClr val="bg1">
                    <a:lumMod val="50000"/>
                  </a:schemeClr>
                </a:solidFill>
                <a:latin typeface="Franklin Gothic Medium"/>
                <a:ea typeface="+mn-ea"/>
                <a:cs typeface="+mn-cs"/>
              </a:rPr>
              <a:t>Screening</a:t>
            </a:r>
            <a:r>
              <a:rPr lang="cs-CZ" sz="2200" b="0" i="0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ea typeface="+mn-ea"/>
                <a:cs typeface="+mn-cs"/>
              </a:rPr>
              <a:t> a korekce hypertenze, spánkové apnoe, alkoholu a kouření</a:t>
            </a:r>
            <a:endParaRPr lang="cs-CZ" sz="2200" b="0" i="0" dirty="0">
              <a:solidFill>
                <a:schemeClr val="bg1">
                  <a:lumMod val="50000"/>
                </a:schemeClr>
              </a:solidFill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3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99220"/>
            <a:ext cx="11593288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latin typeface="Franklin Gothic Medium"/>
              </a:rPr>
              <a:t>N</a:t>
            </a: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einvazivní nefarmakologická léčba FS: přehled publikací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9828584" cy="4572001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2400" b="0" i="0" dirty="0" smtClean="0">
                <a:latin typeface="Franklin Gothic Medium"/>
                <a:ea typeface="+mn-ea"/>
                <a:cs typeface="+mn-cs"/>
              </a:rPr>
              <a:t>Studie LEGACY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200" dirty="0" smtClean="0">
                <a:solidFill>
                  <a:schemeClr val="bg1">
                    <a:lumMod val="85000"/>
                  </a:schemeClr>
                </a:solidFill>
                <a:latin typeface="Franklin Gothic Medium"/>
              </a:rPr>
              <a:t>BMI nad 27 … snížení váhy o 10 % +  následně k BMI 25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  <a:latin typeface="Franklin Gothic Medium"/>
              </a:rPr>
              <a:t>Pohyb … nízká intenzita 3xtýdně 20 min … střední intenzita 200 min týdně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200" b="0" i="0" dirty="0" err="1" smtClean="0">
                <a:solidFill>
                  <a:schemeClr val="bg1">
                    <a:lumMod val="85000"/>
                  </a:schemeClr>
                </a:solidFill>
                <a:latin typeface="Franklin Gothic Medium"/>
                <a:ea typeface="+mn-ea"/>
                <a:cs typeface="+mn-cs"/>
              </a:rPr>
              <a:t>Screening</a:t>
            </a:r>
            <a:r>
              <a:rPr lang="cs-CZ" sz="2200" b="0" i="0" dirty="0" smtClean="0">
                <a:solidFill>
                  <a:schemeClr val="bg1">
                    <a:lumMod val="85000"/>
                  </a:schemeClr>
                </a:solidFill>
                <a:latin typeface="Franklin Gothic Medium"/>
                <a:ea typeface="+mn-ea"/>
                <a:cs typeface="+mn-cs"/>
              </a:rPr>
              <a:t> a korekce hypertenze, spánkové apnoe, alkoholu a kouření</a:t>
            </a:r>
            <a:endParaRPr lang="cs-CZ" sz="2200" b="0" i="0" dirty="0">
              <a:solidFill>
                <a:schemeClr val="bg1">
                  <a:lumMod val="85000"/>
                </a:schemeClr>
              </a:solidFill>
              <a:latin typeface="Franklin Gothic Medium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7408" y="4653136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355 </a:t>
            </a:r>
            <a:r>
              <a:rPr lang="cs-CZ" sz="2800" dirty="0" err="1"/>
              <a:t>pt</a:t>
            </a:r>
            <a:r>
              <a:rPr lang="cs-CZ" sz="2800" dirty="0"/>
              <a:t>.</a:t>
            </a:r>
          </a:p>
          <a:p>
            <a:r>
              <a:rPr lang="cs-CZ" sz="2800" dirty="0"/>
              <a:t>Nutriční intervence 1x za 3 M</a:t>
            </a:r>
          </a:p>
          <a:p>
            <a:r>
              <a:rPr lang="cs-CZ" sz="2800" dirty="0" err="1"/>
              <a:t>Nízkosacharidová</a:t>
            </a:r>
            <a:r>
              <a:rPr lang="cs-CZ" sz="2800" dirty="0"/>
              <a:t> + </a:t>
            </a:r>
            <a:r>
              <a:rPr lang="cs-CZ" sz="2800" dirty="0" err="1"/>
              <a:t>vysokoproteinová</a:t>
            </a:r>
            <a:r>
              <a:rPr lang="cs-CZ" sz="2800" dirty="0"/>
              <a:t> dieta</a:t>
            </a:r>
          </a:p>
          <a:p>
            <a:r>
              <a:rPr lang="cs-CZ" sz="2800" dirty="0"/>
              <a:t>Při selhání → VLCD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9128" t="9379" r="18464" b="12749"/>
          <a:stretch/>
        </p:blipFill>
        <p:spPr>
          <a:xfrm>
            <a:off x="5879976" y="2322999"/>
            <a:ext cx="6364917" cy="430190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507301" y="2031016"/>
            <a:ext cx="1800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Snížení recidiv FS a příznaků – u POUZE snížení hmotnosti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391800" y="1278168"/>
            <a:ext cx="180020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Snížení recidiv FS a příznaků – u LÉČBY + SNÍŽENÍ HMOTNOSTI</a:t>
            </a:r>
            <a:endParaRPr lang="cs-CZ" dirty="0"/>
          </a:p>
        </p:txBody>
      </p:sp>
      <p:sp>
        <p:nvSpPr>
          <p:cNvPr id="10" name="Šipka dolů 9"/>
          <p:cNvSpPr/>
          <p:nvPr/>
        </p:nvSpPr>
        <p:spPr>
          <a:xfrm>
            <a:off x="8760296" y="3356992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11797387" y="2809890"/>
            <a:ext cx="144016" cy="296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1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99220"/>
            <a:ext cx="11593288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latin typeface="Franklin Gothic Medium"/>
              </a:rPr>
              <a:t>N</a:t>
            </a: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einvazivní nefarmakologická léčba FS: přehled publikací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10548664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2400" b="1" i="0" dirty="0" smtClean="0">
                <a:latin typeface="Franklin Gothic Medium"/>
                <a:ea typeface="+mn-ea"/>
                <a:cs typeface="+mn-cs"/>
              </a:rPr>
              <a:t>Studie CARDIO FIT ..vliv zdatnosti  na návrat  FS u obézních s FS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Franklin Gothic Medium"/>
              </a:rPr>
              <a:t>Symptomatická paroxysmální či </a:t>
            </a:r>
            <a:r>
              <a:rPr lang="cs-CZ" sz="2400" dirty="0" err="1" smtClean="0">
                <a:solidFill>
                  <a:schemeClr val="tx1"/>
                </a:solidFill>
                <a:latin typeface="Franklin Gothic Medium"/>
              </a:rPr>
              <a:t>persistující</a:t>
            </a:r>
            <a:r>
              <a:rPr lang="cs-CZ" sz="2400" dirty="0" smtClean="0">
                <a:solidFill>
                  <a:schemeClr val="tx1"/>
                </a:solidFill>
                <a:latin typeface="Franklin Gothic Medium"/>
              </a:rPr>
              <a:t> FS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400" i="0" dirty="0" smtClean="0">
                <a:solidFill>
                  <a:schemeClr val="tx1"/>
                </a:solidFill>
                <a:latin typeface="Franklin Gothic Medium"/>
              </a:rPr>
              <a:t>Úvodní </a:t>
            </a:r>
            <a:r>
              <a:rPr lang="cs-CZ" sz="2400" i="0" dirty="0" err="1" smtClean="0">
                <a:solidFill>
                  <a:schemeClr val="tx1"/>
                </a:solidFill>
                <a:latin typeface="Franklin Gothic Medium"/>
              </a:rPr>
              <a:t>ergometrie</a:t>
            </a:r>
            <a:r>
              <a:rPr lang="cs-CZ" sz="2400" i="0" dirty="0" smtClean="0">
                <a:solidFill>
                  <a:schemeClr val="tx1"/>
                </a:solidFill>
                <a:latin typeface="Franklin Gothic Medium"/>
              </a:rPr>
              <a:t> s rozdělením dle KV </a:t>
            </a:r>
            <a:r>
              <a:rPr lang="cs-CZ" sz="2400" b="1" i="0" dirty="0" smtClean="0">
                <a:solidFill>
                  <a:schemeClr val="tx1"/>
                </a:solidFill>
                <a:latin typeface="Franklin Gothic Medium"/>
              </a:rPr>
              <a:t>výkonnosti</a:t>
            </a:r>
            <a:r>
              <a:rPr lang="cs-CZ" sz="2400" i="0" dirty="0" smtClean="0">
                <a:solidFill>
                  <a:schemeClr val="tx1"/>
                </a:solidFill>
                <a:latin typeface="Franklin Gothic Medium"/>
              </a:rPr>
              <a:t>: nízká, průměrná, nadprůměrná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  <a:latin typeface="Franklin Gothic Medium"/>
              </a:rPr>
              <a:t>Následný KV trénink: cílená kombinace aerobního a odporového tréninku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nízká intenzita 3xtýdně 20 min … střední intenzita 200 min týdně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400" b="0" i="0" dirty="0" smtClean="0">
                <a:solidFill>
                  <a:schemeClr val="bg1">
                    <a:lumMod val="75000"/>
                  </a:schemeClr>
                </a:solidFill>
                <a:latin typeface="Franklin Gothic Medium"/>
              </a:rPr>
              <a:t>Při zhoršené mobilitě </a:t>
            </a:r>
            <a:r>
              <a:rPr lang="cs-CZ" sz="2400" b="0" i="0" dirty="0" err="1" smtClean="0">
                <a:solidFill>
                  <a:schemeClr val="bg1">
                    <a:lumMod val="75000"/>
                  </a:schemeClr>
                </a:solidFill>
                <a:latin typeface="Franklin Gothic Medium"/>
              </a:rPr>
              <a:t>aquaerobic</a:t>
            </a:r>
            <a:r>
              <a:rPr lang="cs-CZ" sz="2400" b="0" i="0" dirty="0" smtClean="0">
                <a:solidFill>
                  <a:schemeClr val="bg1">
                    <a:lumMod val="75000"/>
                  </a:schemeClr>
                </a:solidFill>
                <a:latin typeface="Franklin Gothic Medium"/>
              </a:rPr>
              <a:t>, trénink horní poloviny těla, fyzioterapie</a:t>
            </a:r>
            <a:endParaRPr lang="cs-CZ" sz="2400" dirty="0">
              <a:solidFill>
                <a:schemeClr val="bg1">
                  <a:lumMod val="75000"/>
                </a:schemeClr>
              </a:solidFill>
              <a:latin typeface="Franklin Gothic Medium"/>
            </a:endParaRP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  <a:latin typeface="Franklin Gothic Medium"/>
              </a:rPr>
              <a:t>Při </a:t>
            </a:r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BMI nad 27 … snížení váhy o 10 % +  následně k BMI 25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endParaRPr lang="cs-CZ" sz="2400" b="0" i="0" dirty="0">
              <a:solidFill>
                <a:schemeClr val="bg1">
                  <a:lumMod val="75000"/>
                </a:scheme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09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99220"/>
            <a:ext cx="11593288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latin typeface="Franklin Gothic Medium"/>
              </a:rPr>
              <a:t>N</a:t>
            </a: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einvazivní nefarmakologická léčba FS: přehled publikací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448" y="1916832"/>
            <a:ext cx="10548664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2400" b="0" i="0" dirty="0" smtClean="0">
                <a:latin typeface="Franklin Gothic Medium"/>
                <a:ea typeface="+mn-ea"/>
                <a:cs typeface="+mn-cs"/>
              </a:rPr>
              <a:t>Studie CARDIO FIT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200" dirty="0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Symptomatická paroxysmální či </a:t>
            </a:r>
            <a:r>
              <a:rPr lang="cs-CZ" sz="2200" dirty="0" err="1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persistující</a:t>
            </a:r>
            <a:r>
              <a:rPr lang="cs-CZ" sz="2200" dirty="0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 FS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b="0" i="0" dirty="0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Úvodní </a:t>
            </a:r>
            <a:r>
              <a:rPr lang="cs-CZ" b="0" i="0" dirty="0" err="1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ergometrie</a:t>
            </a:r>
            <a:r>
              <a:rPr lang="cs-CZ" b="0" i="0" dirty="0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 s rozdělením dle KV výkonnosti: nízká, průměrná, nadprůměrná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200" dirty="0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Následný KV trénink: cílená kombinace aerobního a odporového tréninku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nízká intenzita 3xtýdně 20 min … střední intenzita 200 min týdně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000" b="0" i="0" dirty="0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Při zhoršené mobilitě </a:t>
            </a:r>
            <a:r>
              <a:rPr lang="cs-CZ" sz="2000" b="0" i="0" dirty="0" err="1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aquaerobic</a:t>
            </a:r>
            <a:r>
              <a:rPr lang="cs-CZ" sz="2000" b="0" i="0" dirty="0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, trénink horní poloviny těla, fyzioterapie</a:t>
            </a:r>
            <a:endParaRPr lang="cs-CZ" dirty="0">
              <a:solidFill>
                <a:schemeClr val="bg2">
                  <a:lumMod val="90000"/>
                </a:schemeClr>
              </a:solidFill>
              <a:latin typeface="Franklin Gothic Medium"/>
            </a:endParaRP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dirty="0" smtClean="0">
                <a:solidFill>
                  <a:schemeClr val="bg2">
                    <a:lumMod val="90000"/>
                  </a:schemeClr>
                </a:solidFill>
                <a:latin typeface="Franklin Gothic Medium"/>
              </a:rPr>
              <a:t>Při 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BMI nad 27 … snížení váhy o 10 % +  následně k BMI 25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endParaRPr lang="cs-CZ" sz="2000" b="0" i="0" dirty="0">
              <a:solidFill>
                <a:schemeClr val="tx1"/>
              </a:solidFill>
              <a:latin typeface="Franklin Gothic Medium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1821485" y="2492896"/>
            <a:ext cx="4104456" cy="4176464"/>
            <a:chOff x="6276020" y="2358616"/>
            <a:chExt cx="4104456" cy="417646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/>
            <a:srcRect l="41718" t="28644" r="15362" b="9424"/>
            <a:stretch/>
          </p:blipFill>
          <p:spPr>
            <a:xfrm>
              <a:off x="6276020" y="2358616"/>
              <a:ext cx="4104456" cy="4176464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6276020" y="3284984"/>
              <a:ext cx="756084" cy="3240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991544" y="2188603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Vliv zvýšení KV zdatnosti  na recidivy FS</a:t>
            </a:r>
            <a:endParaRPr lang="cs-CZ" dirty="0"/>
          </a:p>
        </p:txBody>
      </p:sp>
      <p:sp>
        <p:nvSpPr>
          <p:cNvPr id="9" name="Šipka doleva 8"/>
          <p:cNvSpPr/>
          <p:nvPr/>
        </p:nvSpPr>
        <p:spPr>
          <a:xfrm>
            <a:off x="5951984" y="3310301"/>
            <a:ext cx="15121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36160" y="2957599"/>
            <a:ext cx="180020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Snížení recidiv FS a příznaků – u nárůstu zdatnosti o více jak  2 </a:t>
            </a:r>
            <a:r>
              <a:rPr lang="cs-CZ" dirty="0" err="1" smtClean="0"/>
              <a:t>METs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9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6688" y="0"/>
            <a:ext cx="9408369" cy="3960440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0" i="0" dirty="0" smtClean="0">
                <a:solidFill>
                  <a:srgbClr val="C00000"/>
                </a:solidFill>
                <a:latin typeface="Franklin Gothic Medium"/>
                <a:ea typeface="+mj-ea"/>
                <a:cs typeface="+mj-cs"/>
              </a:rPr>
              <a:t>Projekt:</a:t>
            </a:r>
            <a:br>
              <a:rPr lang="cs-CZ" sz="5400" b="0" i="0" dirty="0" smtClean="0">
                <a:solidFill>
                  <a:srgbClr val="C00000"/>
                </a:solidFill>
                <a:latin typeface="Franklin Gothic Medium"/>
                <a:ea typeface="+mj-ea"/>
                <a:cs typeface="+mj-cs"/>
              </a:rPr>
            </a:br>
            <a:r>
              <a:rPr lang="cs-CZ" sz="5400" b="0" i="0" dirty="0" smtClean="0">
                <a:solidFill>
                  <a:srgbClr val="C00000"/>
                </a:solidFill>
                <a:latin typeface="Franklin Gothic Medium"/>
                <a:ea typeface="+mj-ea"/>
                <a:cs typeface="+mj-cs"/>
              </a:rPr>
              <a:t>„</a:t>
            </a:r>
            <a:r>
              <a:rPr lang="cs-CZ" dirty="0" smtClean="0">
                <a:solidFill>
                  <a:srgbClr val="C00000"/>
                </a:solidFill>
                <a:latin typeface="Franklin Gothic Medium"/>
              </a:rPr>
              <a:t>POHYBYM PROTI </a:t>
            </a:r>
            <a:r>
              <a:rPr lang="cs-CZ" dirty="0" smtClean="0">
                <a:solidFill>
                  <a:schemeClr val="bg1"/>
                </a:solidFill>
                <a:latin typeface="Franklin Gothic Medium"/>
              </a:rPr>
              <a:t>ARYTMII“</a:t>
            </a:r>
            <a:br>
              <a:rPr lang="cs-CZ" dirty="0" smtClean="0">
                <a:solidFill>
                  <a:schemeClr val="bg1"/>
                </a:solidFill>
                <a:latin typeface="Franklin Gothic Medium"/>
              </a:rPr>
            </a:br>
            <a:r>
              <a:rPr lang="cs-CZ" dirty="0" smtClean="0">
                <a:solidFill>
                  <a:schemeClr val="bg1"/>
                </a:solidFill>
                <a:latin typeface="Franklin Gothic Medium"/>
              </a:rPr>
              <a:t> </a:t>
            </a:r>
            <a:r>
              <a:rPr lang="cs-CZ" dirty="0" smtClean="0">
                <a:solidFill>
                  <a:srgbClr val="C00000"/>
                </a:solidFill>
                <a:latin typeface="Franklin Gothic Medium"/>
              </a:rPr>
              <a:t>-roční výsledky </a:t>
            </a:r>
            <a:r>
              <a:rPr lang="cs-CZ" dirty="0" smtClean="0">
                <a:solidFill>
                  <a:schemeClr val="bg1"/>
                </a:solidFill>
                <a:latin typeface="Franklin Gothic Medium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Franklin Gothic Medium"/>
              </a:rPr>
            </a:br>
            <a:r>
              <a:rPr lang="cs-CZ" dirty="0" smtClean="0">
                <a:solidFill>
                  <a:srgbClr val="B82D2F"/>
                </a:solidFill>
                <a:latin typeface="Franklin Gothic Medium"/>
              </a:rPr>
              <a:t>…</a:t>
            </a:r>
            <a:br>
              <a:rPr lang="cs-CZ" dirty="0" smtClean="0">
                <a:solidFill>
                  <a:srgbClr val="B82D2F"/>
                </a:solidFill>
                <a:latin typeface="Franklin Gothic Medium"/>
              </a:rPr>
            </a:br>
            <a:r>
              <a:rPr lang="cs-CZ" sz="4400" dirty="0">
                <a:solidFill>
                  <a:srgbClr val="B82D2F"/>
                </a:solidFill>
                <a:latin typeface="Franklin Gothic Medium"/>
              </a:rPr>
              <a:t>r</a:t>
            </a:r>
            <a:r>
              <a:rPr lang="cs-CZ" sz="4400" b="0" i="0" dirty="0" smtClean="0">
                <a:solidFill>
                  <a:srgbClr val="B82D2F"/>
                </a:solidFill>
                <a:latin typeface="Franklin Gothic Medium"/>
              </a:rPr>
              <a:t>ežimová opatření</a:t>
            </a:r>
            <a:br>
              <a:rPr lang="cs-CZ" sz="4400" b="0" i="0" dirty="0" smtClean="0">
                <a:solidFill>
                  <a:srgbClr val="B82D2F"/>
                </a:solidFill>
                <a:latin typeface="Franklin Gothic Medium"/>
              </a:rPr>
            </a:br>
            <a:r>
              <a:rPr lang="cs-CZ" sz="4400" b="0" i="0" dirty="0" smtClean="0">
                <a:solidFill>
                  <a:srgbClr val="B82D2F"/>
                </a:solidFill>
                <a:latin typeface="Franklin Gothic Medium"/>
              </a:rPr>
              <a:t>v léčbě fibrilace síní</a:t>
            </a:r>
            <a:endParaRPr lang="cs-CZ" sz="4400" b="0" i="0" dirty="0">
              <a:solidFill>
                <a:srgbClr val="B82D2F"/>
              </a:solidFill>
              <a:latin typeface="Franklin Gothic Medium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4680" y="4941168"/>
            <a:ext cx="5807968" cy="1916832"/>
          </a:xfrm>
        </p:spPr>
        <p:txBody>
          <a:bodyPr>
            <a:normAutofit fontScale="25000" lnSpcReduction="20000"/>
          </a:bodyPr>
          <a:lstStyle/>
          <a:p>
            <a:r>
              <a:rPr lang="cs-CZ" sz="4400" dirty="0" err="1"/>
              <a:t>Jiravská</a:t>
            </a:r>
            <a:r>
              <a:rPr lang="cs-CZ" sz="4400" dirty="0"/>
              <a:t> </a:t>
            </a:r>
            <a:r>
              <a:rPr lang="cs-CZ" sz="4400" dirty="0" err="1"/>
              <a:t>Godula</a:t>
            </a:r>
            <a:r>
              <a:rPr lang="cs-CZ" sz="4400" dirty="0"/>
              <a:t> </a:t>
            </a:r>
            <a:r>
              <a:rPr lang="cs-CZ" sz="4400" dirty="0" smtClean="0"/>
              <a:t>B.</a:t>
            </a:r>
            <a:r>
              <a:rPr lang="cs-CZ" sz="4400" baseline="30000" dirty="0" smtClean="0"/>
              <a:t>2,4</a:t>
            </a:r>
            <a:r>
              <a:rPr lang="cs-CZ" sz="4400" dirty="0" smtClean="0"/>
              <a:t>, </a:t>
            </a:r>
            <a:r>
              <a:rPr lang="cs-CZ" sz="4400" dirty="0" err="1" smtClean="0"/>
              <a:t>JIravský</a:t>
            </a:r>
            <a:r>
              <a:rPr lang="cs-CZ" sz="4400" dirty="0" smtClean="0"/>
              <a:t> O.</a:t>
            </a:r>
            <a:r>
              <a:rPr lang="cs-CZ" sz="4400" baseline="30000" dirty="0" smtClean="0"/>
              <a:t>1</a:t>
            </a:r>
            <a:r>
              <a:rPr lang="cs-CZ" sz="4400" dirty="0" smtClean="0"/>
              <a:t>, </a:t>
            </a:r>
            <a:r>
              <a:rPr lang="cs-CZ" sz="4400" dirty="0"/>
              <a:t>Ryšková B.</a:t>
            </a:r>
            <a:r>
              <a:rPr lang="cs-CZ" sz="4400" baseline="30000" dirty="0"/>
              <a:t>3</a:t>
            </a:r>
            <a:r>
              <a:rPr lang="cs-CZ" sz="4400" dirty="0"/>
              <a:t>, Neuwirth R.</a:t>
            </a:r>
            <a:r>
              <a:rPr lang="cs-CZ" sz="4400" baseline="30000" dirty="0"/>
              <a:t>1</a:t>
            </a:r>
            <a:r>
              <a:rPr lang="cs-CZ" sz="4400" dirty="0"/>
              <a:t> , </a:t>
            </a:r>
            <a:r>
              <a:rPr lang="cs-CZ" sz="4400" dirty="0" smtClean="0"/>
              <a:t>Marunová </a:t>
            </a:r>
            <a:r>
              <a:rPr lang="cs-CZ" sz="4400" dirty="0"/>
              <a:t>E.</a:t>
            </a:r>
            <a:r>
              <a:rPr lang="cs-CZ" sz="4400" baseline="30000" dirty="0"/>
              <a:t> 2</a:t>
            </a:r>
            <a:r>
              <a:rPr lang="cs-CZ" sz="4400" dirty="0"/>
              <a:t>, </a:t>
            </a:r>
            <a:endParaRPr lang="cs-CZ" sz="4400" dirty="0" smtClean="0"/>
          </a:p>
          <a:p>
            <a:r>
              <a:rPr lang="cs-CZ" sz="4400" dirty="0" smtClean="0"/>
              <a:t> </a:t>
            </a:r>
            <a:r>
              <a:rPr lang="cs-CZ" sz="4400" dirty="0" err="1" smtClean="0"/>
              <a:t>Lovečková</a:t>
            </a:r>
            <a:r>
              <a:rPr lang="cs-CZ" sz="4400" dirty="0" smtClean="0"/>
              <a:t> </a:t>
            </a:r>
            <a:r>
              <a:rPr lang="cs-CZ" sz="4400" dirty="0"/>
              <a:t>Z.</a:t>
            </a:r>
            <a:r>
              <a:rPr lang="cs-CZ" sz="4400" baseline="30000" dirty="0"/>
              <a:t> 2</a:t>
            </a:r>
          </a:p>
          <a:p>
            <a:r>
              <a:rPr lang="cs-CZ" sz="4400" i="1" baseline="30000" dirty="0" smtClean="0"/>
              <a:t>1</a:t>
            </a:r>
            <a:r>
              <a:rPr lang="cs-CZ" sz="4400" i="1" dirty="0" smtClean="0"/>
              <a:t> </a:t>
            </a:r>
            <a:r>
              <a:rPr lang="cs-CZ" sz="4400" i="1" dirty="0"/>
              <a:t>Kardiologické oddělení, </a:t>
            </a:r>
            <a:r>
              <a:rPr lang="cs-CZ" sz="4400" i="1" dirty="0" err="1"/>
              <a:t>Kardiocentrum</a:t>
            </a:r>
            <a:r>
              <a:rPr lang="cs-CZ" sz="4400" i="1" dirty="0"/>
              <a:t>, Nemocnice Podlesí, Třinec, </a:t>
            </a:r>
          </a:p>
          <a:p>
            <a:r>
              <a:rPr lang="cs-CZ" sz="4400" i="1" baseline="30000" dirty="0" smtClean="0"/>
              <a:t>2</a:t>
            </a:r>
            <a:r>
              <a:rPr lang="cs-CZ" sz="4400" i="1" dirty="0" smtClean="0"/>
              <a:t> </a:t>
            </a:r>
            <a:r>
              <a:rPr lang="cs-CZ" sz="4400" i="1" dirty="0"/>
              <a:t>Dopravní zdravotnictví, Poliklinika </a:t>
            </a:r>
            <a:r>
              <a:rPr lang="cs-CZ" sz="4400" i="1" dirty="0" err="1"/>
              <a:t>Agel</a:t>
            </a:r>
            <a:r>
              <a:rPr lang="cs-CZ" sz="4400" i="1" dirty="0"/>
              <a:t> Ostrava, </a:t>
            </a:r>
          </a:p>
          <a:p>
            <a:r>
              <a:rPr lang="cs-CZ" sz="4400" i="1" baseline="30000" dirty="0" smtClean="0"/>
              <a:t>3</a:t>
            </a:r>
            <a:r>
              <a:rPr lang="cs-CZ" sz="4400" i="1" dirty="0" smtClean="0"/>
              <a:t> </a:t>
            </a:r>
            <a:r>
              <a:rPr lang="cs-CZ" sz="4400" i="1" dirty="0"/>
              <a:t>Rehabilitační odd., Nemocnice Podlesí, </a:t>
            </a:r>
            <a:r>
              <a:rPr lang="cs-CZ" sz="4400" i="1" dirty="0" smtClean="0"/>
              <a:t>Třinec</a:t>
            </a:r>
          </a:p>
          <a:p>
            <a:r>
              <a:rPr lang="cs-CZ" sz="4400" i="1" baseline="30000" dirty="0" smtClean="0"/>
              <a:t>4</a:t>
            </a:r>
            <a:r>
              <a:rPr lang="cs-CZ" sz="4400" i="1" dirty="0" smtClean="0"/>
              <a:t> Sportovní ambulance , Karviná</a:t>
            </a:r>
            <a:endParaRPr lang="cs-CZ" sz="4400" dirty="0"/>
          </a:p>
          <a:p>
            <a:pPr marL="0" indent="0" algn="l">
              <a:buNone/>
            </a:pPr>
            <a:endParaRPr lang="cs-CZ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99220"/>
            <a:ext cx="11593288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latin typeface="Franklin Gothic Medium"/>
              </a:rPr>
              <a:t>N</a:t>
            </a: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einvazivní nefarmakologická léčba FS: přehled publikací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10548664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2400" b="0" i="0" dirty="0" smtClean="0">
                <a:latin typeface="Franklin Gothic Medium"/>
                <a:ea typeface="+mn-ea"/>
                <a:cs typeface="+mn-cs"/>
              </a:rPr>
              <a:t>Studie CARDIO FIT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200" dirty="0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Symptomatická paroxysmální či </a:t>
            </a:r>
            <a:r>
              <a:rPr lang="cs-CZ" sz="2200" dirty="0" err="1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persistující</a:t>
            </a:r>
            <a:r>
              <a:rPr lang="cs-CZ" sz="2200" dirty="0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 FS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b="0" i="0" dirty="0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Úvodní </a:t>
            </a:r>
            <a:r>
              <a:rPr lang="cs-CZ" b="0" i="0" dirty="0" err="1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ergometrie</a:t>
            </a:r>
            <a:r>
              <a:rPr lang="cs-CZ" b="0" i="0" dirty="0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 s rozdělením dle KV výkonnosti: nízká, průměrná, nadprůměrná</a:t>
            </a: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200" dirty="0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Následný KV trénink: cílená kombinace aerobního a odporového tréninku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nízká intenzita 3xtýdně 20 min … střední intenzita 200 min týdně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sz="2000" b="0" i="0" dirty="0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Při zhoršené mobilitě </a:t>
            </a:r>
            <a:r>
              <a:rPr lang="cs-CZ" sz="2000" b="0" i="0" dirty="0" err="1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aquaerobic</a:t>
            </a:r>
            <a:r>
              <a:rPr lang="cs-CZ" sz="2000" b="0" i="0" dirty="0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, trénink horní poloviny těla, fyzioterapie</a:t>
            </a:r>
            <a:endParaRPr lang="cs-CZ" dirty="0">
              <a:solidFill>
                <a:schemeClr val="bg2">
                  <a:lumMod val="75000"/>
                </a:schemeClr>
              </a:solidFill>
              <a:latin typeface="Franklin Gothic Medium"/>
            </a:endParaRPr>
          </a:p>
          <a:p>
            <a:pPr lvl="1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  <a:latin typeface="Franklin Gothic Medium"/>
              </a:rPr>
              <a:t>Při 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BMI nad 27 … snížení váhy o 10 % +  následně k BMI 25</a:t>
            </a:r>
          </a:p>
          <a:p>
            <a:pPr lvl="2">
              <a:spcBef>
                <a:spcPts val="1800"/>
              </a:spcBef>
              <a:buClr>
                <a:schemeClr val="tx1">
                  <a:lumMod val="75000"/>
                </a:schemeClr>
              </a:buClr>
              <a:buFont typeface="Wingdings"/>
              <a:buChar char="§"/>
            </a:pPr>
            <a:endParaRPr lang="cs-CZ" sz="2000" b="0" i="0" dirty="0">
              <a:solidFill>
                <a:schemeClr val="tx1"/>
              </a:solidFill>
              <a:latin typeface="Franklin Gothic Medium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063552" y="2152162"/>
            <a:ext cx="7056784" cy="4671960"/>
            <a:chOff x="4799856" y="2708920"/>
            <a:chExt cx="4464496" cy="345638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3"/>
            <a:srcRect l="41717" t="17967" r="11598" b="30780"/>
            <a:stretch/>
          </p:blipFill>
          <p:spPr>
            <a:xfrm>
              <a:off x="4799856" y="2708920"/>
              <a:ext cx="4464496" cy="3456384"/>
            </a:xfrm>
            <a:prstGeom prst="rect">
              <a:avLst/>
            </a:prstGeom>
          </p:spPr>
        </p:pic>
        <p:sp>
          <p:nvSpPr>
            <p:cNvPr id="9" name="Obdélník 8"/>
            <p:cNvSpPr/>
            <p:nvPr/>
          </p:nvSpPr>
          <p:spPr>
            <a:xfrm>
              <a:off x="4799856" y="3645024"/>
              <a:ext cx="1296144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vliv</a:t>
              </a:r>
              <a:endParaRPr lang="cs-CZ" dirty="0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799856" y="2518612"/>
            <a:ext cx="5471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Vliv kombinace pokles váhy+ nárůst KV na recidivy FS</a:t>
            </a:r>
            <a:endParaRPr lang="cs-CZ" dirty="0"/>
          </a:p>
        </p:txBody>
      </p:sp>
      <p:sp>
        <p:nvSpPr>
          <p:cNvPr id="5" name="Šipka doleva 4"/>
          <p:cNvSpPr/>
          <p:nvPr/>
        </p:nvSpPr>
        <p:spPr>
          <a:xfrm>
            <a:off x="8976320" y="3264996"/>
            <a:ext cx="15121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5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</a:pPr>
            <a:r>
              <a:rPr lang="cs-CZ" dirty="0"/>
              <a:t>Design PROJEKTU „POHYBEM PROTI ARYTMII</a:t>
            </a:r>
            <a:r>
              <a:rPr lang="cs-CZ" dirty="0">
                <a:solidFill>
                  <a:schemeClr val="tx1"/>
                </a:solidFill>
              </a:rPr>
              <a:t>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Co je to FS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Důsledky, </a:t>
            </a:r>
            <a:r>
              <a:rPr lang="cs-CZ" sz="3200" b="0" i="0" dirty="0" err="1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antikoagulace</a:t>
            </a: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, uzávěr ouška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Aktuální možnosti léčby ablace, léky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solidFill>
                  <a:schemeClr val="bg1">
                    <a:lumMod val="65000"/>
                  </a:schemeClr>
                </a:solidFill>
                <a:latin typeface="Franklin Gothic Medium"/>
              </a:rPr>
              <a:t>Přehled studií na režimová opatření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dirty="0" smtClean="0">
                <a:solidFill>
                  <a:schemeClr val="tx1"/>
                </a:solidFill>
                <a:latin typeface="Franklin Gothic Medium"/>
              </a:rPr>
              <a:t>Design PROJEKTU „POHYBEM PROTI ARYTMII“ </a:t>
            </a:r>
            <a:endParaRPr lang="cs-CZ" sz="3200" b="0" i="0" dirty="0">
              <a:solidFill>
                <a:schemeClr val="tx1"/>
              </a:solidFill>
              <a:latin typeface="Franklin Gothic Medium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424" y="1828799"/>
            <a:ext cx="11089232" cy="4572001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3800" b="1" dirty="0" smtClean="0">
                <a:solidFill>
                  <a:schemeClr val="tx1"/>
                </a:solidFill>
              </a:rPr>
              <a:t>Cíl:</a:t>
            </a:r>
            <a:r>
              <a:rPr lang="cs-CZ" sz="3800" b="1" dirty="0" smtClean="0"/>
              <a:t> </a:t>
            </a:r>
            <a:r>
              <a:rPr lang="cs-CZ" sz="3800" b="1" dirty="0"/>
              <a:t>aktuálního sdělení: </a:t>
            </a:r>
          </a:p>
          <a:p>
            <a:pPr lvl="1" indent="0">
              <a:buNone/>
            </a:pPr>
            <a:r>
              <a:rPr lang="cs-CZ" sz="3800" b="1" dirty="0"/>
              <a:t>Prezentace dat </a:t>
            </a:r>
            <a:r>
              <a:rPr lang="cs-CZ" sz="3800" b="1" dirty="0" smtClean="0"/>
              <a:t> ročního  </a:t>
            </a:r>
            <a:r>
              <a:rPr lang="cs-CZ" sz="3800" b="1" dirty="0"/>
              <a:t>sledování </a:t>
            </a:r>
            <a:r>
              <a:rPr lang="cs-CZ" sz="3800" b="1" dirty="0" smtClean="0"/>
              <a:t> u první skupinky pacientů </a:t>
            </a:r>
            <a:r>
              <a:rPr lang="cs-CZ" sz="3800" b="1" dirty="0"/>
              <a:t>s nepermanentní </a:t>
            </a:r>
            <a:r>
              <a:rPr lang="cs-CZ" sz="3800" b="1" dirty="0" smtClean="0"/>
              <a:t>FS </a:t>
            </a:r>
            <a:r>
              <a:rPr lang="cs-CZ" sz="4000" dirty="0"/>
              <a:t> ( Třinec, Ostrava)</a:t>
            </a:r>
            <a:endParaRPr lang="cs-CZ" sz="3800" b="1" dirty="0"/>
          </a:p>
          <a:p>
            <a:pPr lvl="1" indent="0">
              <a:buNone/>
            </a:pPr>
            <a:endParaRPr lang="cs-CZ" sz="3800" b="1" dirty="0"/>
          </a:p>
          <a:p>
            <a:r>
              <a:rPr lang="cs-CZ" sz="3800" b="1" dirty="0"/>
              <a:t>Cíl projektu: </a:t>
            </a:r>
          </a:p>
          <a:p>
            <a:pPr lvl="1" indent="0">
              <a:buNone/>
            </a:pPr>
            <a:r>
              <a:rPr lang="cs-CZ" sz="3800" b="1" dirty="0" smtClean="0"/>
              <a:t>Propagace nefarmakologické intervence </a:t>
            </a:r>
            <a:r>
              <a:rPr lang="cs-CZ" sz="3800" b="1" dirty="0"/>
              <a:t>rizikových faktorů </a:t>
            </a:r>
            <a:r>
              <a:rPr lang="cs-CZ" sz="3800" b="1" dirty="0" smtClean="0"/>
              <a:t>k zavedené léčbě </a:t>
            </a:r>
            <a:endParaRPr lang="cs-CZ" sz="3800" b="1" dirty="0"/>
          </a:p>
          <a:p>
            <a:endParaRPr lang="cs-CZ" dirty="0"/>
          </a:p>
          <a:p>
            <a:endParaRPr lang="cs-CZ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48" y="121177"/>
            <a:ext cx="2170328" cy="30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448" y="260648"/>
            <a:ext cx="10058400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8320" y="1629728"/>
            <a:ext cx="10476656" cy="1871280"/>
          </a:xfrm>
        </p:spPr>
        <p:txBody>
          <a:bodyPr>
            <a:noAutofit/>
          </a:bodyPr>
          <a:lstStyle/>
          <a:p>
            <a:endParaRPr lang="cs-CZ" sz="2800" b="1" dirty="0" smtClean="0">
              <a:solidFill>
                <a:schemeClr val="tx1"/>
              </a:solidFill>
            </a:endParaRPr>
          </a:p>
          <a:p>
            <a:endParaRPr lang="cs-CZ" sz="2800" b="1" dirty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chemeClr val="tx1"/>
                </a:solidFill>
              </a:rPr>
              <a:t>Zahájení </a:t>
            </a:r>
            <a:r>
              <a:rPr lang="cs-CZ" sz="2800" b="1" dirty="0" smtClean="0">
                <a:solidFill>
                  <a:schemeClr val="tx1"/>
                </a:solidFill>
              </a:rPr>
              <a:t>projektu : leden 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0010" y="3501008"/>
            <a:ext cx="10513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b="1" dirty="0"/>
              <a:t>Indikační kritéria: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800" dirty="0"/>
              <a:t>Symptomatická nepermanentní FS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800" dirty="0"/>
              <a:t>Ochota účastnit se ročního </a:t>
            </a:r>
            <a:r>
              <a:rPr lang="cs-CZ" sz="2800" dirty="0" smtClean="0"/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40034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448" y="260648"/>
            <a:ext cx="10058400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8320" y="1629728"/>
            <a:ext cx="10476656" cy="1296144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Metodika: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7408" y="2154783"/>
            <a:ext cx="11273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 smtClean="0"/>
              <a:t>Multicentrická nerandomizovaná intervenční studie</a:t>
            </a:r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-    Konsekutivní </a:t>
            </a:r>
            <a:r>
              <a:rPr lang="cs-CZ" sz="2800" dirty="0"/>
              <a:t>pacienti interní ambulance krajského </a:t>
            </a:r>
            <a:r>
              <a:rPr lang="cs-CZ" sz="2800" dirty="0" smtClean="0"/>
              <a:t>města</a:t>
            </a:r>
            <a:endParaRPr lang="cs-CZ" sz="2800" dirty="0"/>
          </a:p>
          <a:p>
            <a:r>
              <a:rPr lang="cs-CZ" sz="2800" dirty="0" smtClean="0"/>
              <a:t>     a </a:t>
            </a:r>
            <a:r>
              <a:rPr lang="cs-CZ" sz="2800" dirty="0" err="1" smtClean="0"/>
              <a:t>arytmologické</a:t>
            </a:r>
            <a:r>
              <a:rPr lang="cs-CZ" sz="2800" dirty="0" smtClean="0"/>
              <a:t> </a:t>
            </a:r>
            <a:r>
              <a:rPr lang="cs-CZ" sz="2800" dirty="0"/>
              <a:t>ambulance </a:t>
            </a:r>
            <a:r>
              <a:rPr lang="cs-CZ" sz="2800" dirty="0" err="1"/>
              <a:t>kardiocentra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 smtClean="0"/>
              <a:t> </a:t>
            </a:r>
          </a:p>
          <a:p>
            <a:r>
              <a:rPr lang="cs-CZ" sz="2800" dirty="0" smtClean="0"/>
              <a:t>-   Roční </a:t>
            </a:r>
            <a:r>
              <a:rPr lang="cs-CZ" sz="2800" dirty="0"/>
              <a:t>program zaměřený na zvýšení </a:t>
            </a:r>
            <a:r>
              <a:rPr lang="cs-CZ" sz="2800" dirty="0" err="1"/>
              <a:t>preskribované</a:t>
            </a:r>
            <a:r>
              <a:rPr lang="cs-CZ" sz="2800" dirty="0"/>
              <a:t> pohybové </a:t>
            </a:r>
            <a:r>
              <a:rPr lang="cs-CZ" sz="2800" dirty="0" smtClean="0"/>
              <a:t>aktivity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7408" y="4581128"/>
            <a:ext cx="1105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4383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448" y="260648"/>
            <a:ext cx="10058400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8320" y="1629728"/>
            <a:ext cx="10476656" cy="1296144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Metodika: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7408" y="2154783"/>
            <a:ext cx="11273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85000"/>
                  </a:schemeClr>
                </a:solidFill>
              </a:rPr>
              <a:t>- Multicentrická nerandomizovaná intervenční studie. </a:t>
            </a:r>
          </a:p>
          <a:p>
            <a:r>
              <a:rPr lang="cs-CZ" sz="2800" dirty="0" smtClean="0">
                <a:solidFill>
                  <a:schemeClr val="bg1">
                    <a:lumMod val="85000"/>
                  </a:schemeClr>
                </a:solidFill>
              </a:rPr>
              <a:t>- Konsekventní 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pacienti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arytmologické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ambulance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kardiocentra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a interní ambulance krajského města. </a:t>
            </a:r>
          </a:p>
          <a:p>
            <a:r>
              <a:rPr lang="cs-CZ" sz="2800" dirty="0" smtClean="0">
                <a:solidFill>
                  <a:schemeClr val="bg1">
                    <a:lumMod val="85000"/>
                  </a:schemeClr>
                </a:solidFill>
              </a:rPr>
              <a:t>-Roční 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program zaměřený na zvýšení pohybové aktivity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preskribované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 dle aktuálně platných </a:t>
            </a:r>
            <a:r>
              <a:rPr lang="cs-CZ" sz="2800" dirty="0" err="1">
                <a:solidFill>
                  <a:schemeClr val="bg1">
                    <a:lumMod val="85000"/>
                  </a:schemeClr>
                </a:solidFill>
              </a:rPr>
              <a:t>guidelines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07408" y="4581128"/>
            <a:ext cx="11051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-První </a:t>
            </a:r>
            <a:r>
              <a:rPr lang="cs-CZ" sz="2800" dirty="0"/>
              <a:t>tři měsíce je program řízený fyzioterapeutem v centru.</a:t>
            </a:r>
          </a:p>
          <a:p>
            <a:r>
              <a:rPr lang="cs-CZ" sz="2800" dirty="0"/>
              <a:t>-Současně jsou pacienti podrobeni nutriční intervenci, kuřáci protikuřácké intervenci, je optimalizována léčba krevního tlaku a </a:t>
            </a:r>
            <a:r>
              <a:rPr lang="cs-CZ" sz="2800" dirty="0" err="1"/>
              <a:t>dyslipidemie</a:t>
            </a:r>
            <a:r>
              <a:rPr lang="cs-CZ" sz="2800" dirty="0"/>
              <a:t>, vyloučena/zaléčena spánková apnoe. Je nabídnuto psychologické poradenství k zvládání stresu.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283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448" y="260648"/>
            <a:ext cx="10058400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18320" y="4184713"/>
            <a:ext cx="11273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/>
              <a:t>Vstupní vyšetření: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/>
              <a:t>klinické vyšetření, </a:t>
            </a:r>
            <a:r>
              <a:rPr lang="cs-CZ" sz="2400" dirty="0" err="1"/>
              <a:t>ergometrie</a:t>
            </a:r>
            <a:r>
              <a:rPr lang="cs-CZ" sz="2400" dirty="0"/>
              <a:t>, týdenní EKG </a:t>
            </a:r>
            <a:r>
              <a:rPr lang="cs-CZ" sz="2400" dirty="0" err="1"/>
              <a:t>Holter</a:t>
            </a:r>
            <a:r>
              <a:rPr lang="cs-CZ" sz="2400" dirty="0"/>
              <a:t>, AFSS dotazník, odběry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/>
              <a:t>Rehabilitační vyšetření s následnou úvodní fyzioterapií a zahájením KV tréninku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/>
              <a:t>Nutriční vyšetření s nutričním plánem a následné vedení k cílovým hodnotám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7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700808"/>
            <a:ext cx="10476656" cy="4067945"/>
          </a:xfrm>
        </p:spPr>
        <p:txBody>
          <a:bodyPr/>
          <a:lstStyle/>
          <a:p>
            <a:r>
              <a:rPr lang="cs-CZ" dirty="0" smtClean="0"/>
              <a:t>Pohybová aktivita dle FITT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2924968" y="29227462"/>
            <a:ext cx="4286250" cy="49720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33171" t="30185" r="28139" b="12051"/>
          <a:stretch/>
        </p:blipFill>
        <p:spPr>
          <a:xfrm>
            <a:off x="9307300" y="29227461"/>
            <a:ext cx="4633452" cy="49720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32725" t="22405" r="28585" b="13827"/>
          <a:stretch/>
        </p:blipFill>
        <p:spPr>
          <a:xfrm>
            <a:off x="16036834" y="29227461"/>
            <a:ext cx="3773715" cy="447040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-2954701" y="19558792"/>
            <a:ext cx="4286250" cy="497205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-2954701" y="19075197"/>
            <a:ext cx="4286250" cy="4972051"/>
          </a:xfrm>
          <a:prstGeom prst="rect">
            <a:avLst/>
          </a:prstGeom>
        </p:spPr>
      </p:pic>
      <p:pic>
        <p:nvPicPr>
          <p:cNvPr id="17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1556792"/>
            <a:ext cx="1581912" cy="1604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8704" y="2780928"/>
            <a:ext cx="237626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FITT</a:t>
            </a:r>
          </a:p>
          <a:p>
            <a:endParaRPr lang="cs-CZ" sz="2400" dirty="0" smtClean="0"/>
          </a:p>
          <a:p>
            <a:r>
              <a:rPr lang="cs-CZ" sz="2400" dirty="0" smtClean="0"/>
              <a:t>F   -FREKVENCE</a:t>
            </a:r>
          </a:p>
          <a:p>
            <a:r>
              <a:rPr lang="cs-CZ" sz="2400" dirty="0" smtClean="0"/>
              <a:t>I    -INTENZITA</a:t>
            </a:r>
          </a:p>
          <a:p>
            <a:r>
              <a:rPr lang="cs-CZ" sz="2400" dirty="0" smtClean="0"/>
              <a:t>T   -TYP ZÁTĚŽE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+ TYP SPORTU</a:t>
            </a:r>
          </a:p>
          <a:p>
            <a:r>
              <a:rPr lang="cs-CZ" sz="2400" dirty="0" smtClean="0"/>
              <a:t>T   -TIME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92" y="131923"/>
            <a:ext cx="921668" cy="130360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25928" y="3914315"/>
            <a:ext cx="385034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http://www.efsma-scientific.eu/ecg/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700808"/>
            <a:ext cx="10476656" cy="4067945"/>
          </a:xfrm>
        </p:spPr>
        <p:txBody>
          <a:bodyPr/>
          <a:lstStyle/>
          <a:p>
            <a:r>
              <a:rPr lang="cs-CZ" dirty="0" smtClean="0"/>
              <a:t>Z čím jsme do projektu vstupovali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2924968" y="29227462"/>
            <a:ext cx="4286250" cy="49720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33171" t="30185" r="28139" b="12051"/>
          <a:stretch/>
        </p:blipFill>
        <p:spPr>
          <a:xfrm>
            <a:off x="9307300" y="29227461"/>
            <a:ext cx="4633452" cy="49720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32725" t="22405" r="28585" b="13827"/>
          <a:stretch/>
        </p:blipFill>
        <p:spPr>
          <a:xfrm>
            <a:off x="16036834" y="29227461"/>
            <a:ext cx="3773715" cy="447040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-2954701" y="19558792"/>
            <a:ext cx="4286250" cy="497205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31518" t="10781" r="24536" b="18295"/>
          <a:stretch/>
        </p:blipFill>
        <p:spPr>
          <a:xfrm>
            <a:off x="-2954701" y="19075197"/>
            <a:ext cx="4286250" cy="497205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7815" y="2204864"/>
            <a:ext cx="237626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FITT</a:t>
            </a:r>
          </a:p>
          <a:p>
            <a:endParaRPr lang="cs-CZ" sz="2400" dirty="0" smtClean="0"/>
          </a:p>
          <a:p>
            <a:r>
              <a:rPr lang="cs-CZ" sz="2400" dirty="0" smtClean="0"/>
              <a:t>F   -FREKVENCE</a:t>
            </a:r>
          </a:p>
          <a:p>
            <a:r>
              <a:rPr lang="cs-CZ" sz="2400" dirty="0" smtClean="0"/>
              <a:t>I    -INTENZITA</a:t>
            </a:r>
          </a:p>
          <a:p>
            <a:r>
              <a:rPr lang="cs-CZ" sz="2400" dirty="0" smtClean="0"/>
              <a:t>T   -TYP ZÁTĚŽE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+ TYP SPORTU</a:t>
            </a:r>
          </a:p>
          <a:p>
            <a:r>
              <a:rPr lang="cs-CZ" sz="2400" dirty="0" smtClean="0"/>
              <a:t>T   -TIME</a:t>
            </a:r>
            <a:endParaRPr lang="cs-CZ" sz="24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42489"/>
              </p:ext>
            </p:extLst>
          </p:nvPr>
        </p:nvGraphicFramePr>
        <p:xfrm>
          <a:off x="3503714" y="3140968"/>
          <a:ext cx="8228023" cy="3513301"/>
        </p:xfrm>
        <a:graphic>
          <a:graphicData uri="http://schemas.openxmlformats.org/drawingml/2006/table">
            <a:tbl>
              <a:tblPr/>
              <a:tblGrid>
                <a:gridCol w="1149116"/>
                <a:gridCol w="1157888"/>
                <a:gridCol w="1221386"/>
                <a:gridCol w="1111934"/>
                <a:gridCol w="1157888"/>
                <a:gridCol w="1186562"/>
                <a:gridCol w="1243249"/>
              </a:tblGrid>
              <a:tr h="3513301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>
                          <a:effectLst/>
                        </a:rPr>
                        <a:t>Rhythm </a:t>
                      </a:r>
                      <a:r>
                        <a:rPr lang="cs-CZ" b="1" dirty="0" err="1">
                          <a:effectLst/>
                        </a:rPr>
                        <a:t>Disturbances</a:t>
                      </a:r>
                      <a:endParaRPr lang="cs-CZ" b="0" dirty="0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b="0" dirty="0">
                          <a:effectLst/>
                        </a:rPr>
                        <a:t>3 – 5 /week </a:t>
                      </a:r>
                      <a:endParaRPr lang="cs-CZ" b="0" dirty="0" smtClean="0">
                        <a:effectLst/>
                      </a:endParaRPr>
                    </a:p>
                    <a:p>
                      <a:pPr algn="l" fontAlgn="t"/>
                      <a:endParaRPr lang="cs-CZ" b="0" dirty="0" smtClean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l" fontAlgn="t"/>
                      <a:endParaRPr lang="cs-CZ" b="0" dirty="0" smtClean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l" fontAlgn="t"/>
                      <a:endParaRPr lang="cs-CZ" b="0" dirty="0" smtClean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l" fontAlgn="t"/>
                      <a:endParaRPr lang="nl-NL" b="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nl-NL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 – 3 /week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Moderate intensity: </a:t>
                      </a:r>
                      <a:r>
                        <a:rPr lang="en-US" b="0" dirty="0">
                          <a:effectLst/>
                        </a:rPr>
                        <a:t>40–60 %V0</a:t>
                      </a:r>
                      <a:r>
                        <a:rPr lang="en-US" b="0" baseline="-25000" dirty="0">
                          <a:effectLst/>
                        </a:rPr>
                        <a:t>2</a:t>
                      </a:r>
                      <a:r>
                        <a:rPr lang="en-US" b="0" dirty="0">
                          <a:effectLst/>
                        </a:rPr>
                        <a:t>max, RPE: </a:t>
                      </a:r>
                      <a:r>
                        <a:rPr lang="en-US" b="0" dirty="0" smtClean="0">
                          <a:effectLst/>
                        </a:rPr>
                        <a:t>11</a:t>
                      </a:r>
                      <a:r>
                        <a:rPr lang="cs-CZ" sz="900" b="0" dirty="0" smtClean="0">
                          <a:effectLst/>
                        </a:rPr>
                        <a:t>lehká</a:t>
                      </a:r>
                      <a:r>
                        <a:rPr lang="en-US" sz="900" b="0" dirty="0" smtClean="0">
                          <a:effectLst/>
                        </a:rPr>
                        <a:t>- </a:t>
                      </a:r>
                      <a:r>
                        <a:rPr lang="en-US" b="0" dirty="0" smtClean="0">
                          <a:effectLst/>
                        </a:rPr>
                        <a:t>13</a:t>
                      </a:r>
                      <a:r>
                        <a:rPr lang="cs-CZ" sz="900" b="1" dirty="0" smtClean="0">
                          <a:effectLst/>
                        </a:rPr>
                        <a:t>poněkud</a:t>
                      </a:r>
                      <a:r>
                        <a:rPr lang="cs-CZ" sz="900" b="1" baseline="0" dirty="0" smtClean="0">
                          <a:effectLst/>
                        </a:rPr>
                        <a:t> </a:t>
                      </a:r>
                      <a:r>
                        <a:rPr lang="cs-CZ" sz="900" b="1" baseline="0" dirty="0" err="1" smtClean="0">
                          <a:effectLst/>
                        </a:rPr>
                        <a:t>namáh</a:t>
                      </a:r>
                      <a:r>
                        <a:rPr lang="cs-CZ" sz="900" b="1" baseline="0" dirty="0" smtClean="0">
                          <a:effectLst/>
                        </a:rPr>
                        <a:t>.</a:t>
                      </a:r>
                      <a:r>
                        <a:rPr lang="en-US" b="0" dirty="0" smtClean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Vigorous </a:t>
                      </a: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intensity</a:t>
                      </a:r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algn="l" fontAlgn="t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60-80 %V0</a:t>
                      </a:r>
                      <a:r>
                        <a:rPr lang="en-US" b="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max</a:t>
                      </a:r>
                    </a:p>
                    <a:p>
                      <a:pPr algn="l" fontAlgn="t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RPE: 9 – 15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 dirty="0">
                          <a:effectLst/>
                        </a:rPr>
                        <a:t>30-60 min/session </a:t>
                      </a:r>
                      <a:endParaRPr lang="cs-CZ" b="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cs-CZ" b="0" dirty="0">
                          <a:solidFill>
                            <a:srgbClr val="4A4A4A"/>
                          </a:solidFill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cs-CZ" b="0" dirty="0">
                          <a:solidFill>
                            <a:srgbClr val="4A4A4A"/>
                          </a:solidFill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cs-CZ" b="0" dirty="0">
                          <a:solidFill>
                            <a:srgbClr val="4A4A4A"/>
                          </a:solidFill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cs-CZ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20-30 </a:t>
                      </a:r>
                      <a:r>
                        <a:rPr lang="cs-CZ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min/session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 dirty="0" err="1" smtClean="0">
                          <a:effectLst/>
                        </a:rPr>
                        <a:t>Enduranceflexibility</a:t>
                      </a:r>
                      <a:r>
                        <a:rPr lang="cs-CZ" b="0" dirty="0">
                          <a:effectLst/>
                        </a:rPr>
                        <a:t>, </a:t>
                      </a:r>
                      <a:r>
                        <a:rPr lang="cs-CZ" b="0" dirty="0" err="1">
                          <a:effectLst/>
                        </a:rPr>
                        <a:t>sensomotoric</a:t>
                      </a:r>
                      <a:r>
                        <a:rPr lang="cs-CZ" b="0" dirty="0">
                          <a:effectLst/>
                        </a:rPr>
                        <a:t>, </a:t>
                      </a:r>
                      <a:r>
                        <a:rPr lang="cs-CZ" b="0" dirty="0" err="1">
                          <a:effectLst/>
                        </a:rPr>
                        <a:t>muscle</a:t>
                      </a:r>
                      <a:r>
                        <a:rPr lang="cs-CZ" b="0" dirty="0">
                          <a:effectLst/>
                        </a:rPr>
                        <a:t>, </a:t>
                      </a:r>
                      <a:r>
                        <a:rPr lang="cs-CZ" b="0" dirty="0" err="1" smtClean="0">
                          <a:effectLst/>
                        </a:rPr>
                        <a:t>endurance</a:t>
                      </a:r>
                      <a:endParaRPr lang="cs-CZ" b="0" dirty="0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 dirty="0" err="1">
                          <a:effectLst/>
                        </a:rPr>
                        <a:t>Running</a:t>
                      </a:r>
                      <a:r>
                        <a:rPr lang="cs-CZ" b="0" dirty="0">
                          <a:effectLst/>
                        </a:rPr>
                        <a:t>,   </a:t>
                      </a:r>
                      <a:r>
                        <a:rPr lang="cs-CZ" b="0" dirty="0" smtClean="0">
                          <a:effectLst/>
                        </a:rPr>
                        <a:t> </a:t>
                      </a:r>
                      <a:r>
                        <a:rPr lang="cs-CZ" b="0" dirty="0" err="1">
                          <a:effectLst/>
                        </a:rPr>
                        <a:t>nordic</a:t>
                      </a:r>
                      <a:r>
                        <a:rPr lang="cs-CZ" b="0" dirty="0">
                          <a:effectLst/>
                        </a:rPr>
                        <a:t> ski, </a:t>
                      </a:r>
                      <a:r>
                        <a:rPr lang="cs-CZ" b="0" dirty="0" err="1">
                          <a:effectLst/>
                        </a:rPr>
                        <a:t>aerobics</a:t>
                      </a:r>
                      <a:r>
                        <a:rPr lang="cs-CZ" b="0" dirty="0" smtClean="0">
                          <a:effectLst/>
                        </a:rPr>
                        <a:t>,</a:t>
                      </a:r>
                    </a:p>
                    <a:p>
                      <a:pPr algn="l" fontAlgn="t"/>
                      <a:r>
                        <a:rPr lang="cs-CZ" b="0" dirty="0" err="1" smtClean="0">
                          <a:effectLst/>
                        </a:rPr>
                        <a:t>cycling</a:t>
                      </a:r>
                      <a:r>
                        <a:rPr lang="cs-CZ" b="0" dirty="0">
                          <a:effectLst/>
                        </a:rPr>
                        <a:t>.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40–60 % of 1 RM, </a:t>
                      </a:r>
                      <a:endParaRPr lang="cs-CZ" b="0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b="0" dirty="0" smtClean="0">
                          <a:effectLst/>
                        </a:rPr>
                        <a:t>12-15 </a:t>
                      </a:r>
                      <a:r>
                        <a:rPr lang="en-US" b="0" dirty="0">
                          <a:effectLst/>
                        </a:rPr>
                        <a:t>reps</a:t>
                      </a:r>
                      <a:r>
                        <a:rPr lang="en-US" b="0" dirty="0" smtClean="0">
                          <a:effectLst/>
                        </a:rPr>
                        <a:t>,</a:t>
                      </a:r>
                      <a:endParaRPr lang="cs-CZ" b="0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b="0" dirty="0" smtClean="0">
                          <a:effectLst/>
                        </a:rPr>
                        <a:t>3 </a:t>
                      </a:r>
                      <a:r>
                        <a:rPr lang="en-US" b="0" dirty="0">
                          <a:effectLst/>
                        </a:rPr>
                        <a:t>sets</a:t>
                      </a:r>
                      <a:r>
                        <a:rPr lang="en-US" b="0" dirty="0" smtClean="0">
                          <a:effectLst/>
                        </a:rPr>
                        <a:t>,</a:t>
                      </a:r>
                      <a:endParaRPr lang="cs-CZ" b="0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b="0" dirty="0" smtClean="0">
                          <a:effectLst/>
                        </a:rPr>
                        <a:t>8 </a:t>
                      </a:r>
                      <a:r>
                        <a:rPr lang="en-US" b="0" dirty="0">
                          <a:effectLst/>
                        </a:rPr>
                        <a:t>-10 exercises,</a:t>
                      </a:r>
                      <a:endParaRPr lang="en-US" b="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b="0" dirty="0">
                          <a:solidFill>
                            <a:srgbClr val="4A4A4A"/>
                          </a:solidFill>
                          <a:effectLst/>
                        </a:rPr>
                        <a:t>RPE 11-13 (- 19).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9336" y="6243387"/>
            <a:ext cx="385034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http://www.efsma-scientific.eu/ecg/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11824" y="2775808"/>
            <a:ext cx="13877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FREKVENCE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808719" y="2771636"/>
            <a:ext cx="122413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INTENZITA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38272" y="2766006"/>
            <a:ext cx="115890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TIME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119001" y="2779331"/>
            <a:ext cx="2369487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TYP </a:t>
            </a:r>
            <a:r>
              <a:rPr lang="cs-CZ" sz="1700" dirty="0" err="1" smtClean="0"/>
              <a:t>zátěže+TYP</a:t>
            </a:r>
            <a:r>
              <a:rPr lang="cs-CZ" sz="1700" dirty="0" smtClean="0"/>
              <a:t> sportu</a:t>
            </a:r>
            <a:endParaRPr lang="cs-CZ" sz="1700" dirty="0"/>
          </a:p>
        </p:txBody>
      </p:sp>
      <p:pic>
        <p:nvPicPr>
          <p:cNvPr id="18" name="Slika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-678" r="18219" b="6430"/>
          <a:stretch/>
        </p:blipFill>
        <p:spPr>
          <a:xfrm>
            <a:off x="2247057" y="2236222"/>
            <a:ext cx="617211" cy="720080"/>
          </a:xfrm>
          <a:prstGeom prst="rect">
            <a:avLst/>
          </a:prstGeom>
        </p:spPr>
      </p:pic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02739"/>
              </p:ext>
            </p:extLst>
          </p:nvPr>
        </p:nvGraphicFramePr>
        <p:xfrm>
          <a:off x="10488488" y="2790567"/>
          <a:ext cx="1270025" cy="331470"/>
        </p:xfrm>
        <a:graphic>
          <a:graphicData uri="http://schemas.openxmlformats.org/drawingml/2006/table">
            <a:tbl>
              <a:tblPr/>
              <a:tblGrid>
                <a:gridCol w="1270025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b="0" dirty="0" smtClean="0">
                          <a:effectLst/>
                        </a:rPr>
                        <a:t>Odporový </a:t>
                      </a:r>
                      <a:r>
                        <a:rPr lang="cs-CZ" b="0" dirty="0" err="1" smtClean="0">
                          <a:effectLst/>
                        </a:rPr>
                        <a:t>tr</a:t>
                      </a:r>
                      <a:r>
                        <a:rPr lang="cs-CZ" b="0" dirty="0" smtClean="0">
                          <a:effectLst/>
                        </a:rPr>
                        <a:t>.</a:t>
                      </a:r>
                      <a:endParaRPr lang="cs-CZ" b="0" dirty="0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10668000" cy="224827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Průběh:</a:t>
            </a:r>
          </a:p>
          <a:p>
            <a:pPr lvl="1"/>
            <a:r>
              <a:rPr lang="cs-CZ" sz="2800" b="1" dirty="0" smtClean="0">
                <a:solidFill>
                  <a:schemeClr val="tx1"/>
                </a:solidFill>
              </a:rPr>
              <a:t>3 měsíční intenzivní spolupráce : FT, intervence nefarmakologická</a:t>
            </a:r>
          </a:p>
          <a:p>
            <a:pPr marL="228600" lvl="1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77072"/>
            <a:ext cx="3199284" cy="21328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077072"/>
            <a:ext cx="3199284" cy="21328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6" y="4077072"/>
            <a:ext cx="3219400" cy="21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pro zdraví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4" y="1828799"/>
            <a:ext cx="12000656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latin typeface="Franklin Gothic Medium"/>
              </a:rPr>
              <a:t>Preskripce pohybové aktivity – získává na důležitosti </a:t>
            </a:r>
          </a:p>
        </p:txBody>
      </p:sp>
      <p:sp>
        <p:nvSpPr>
          <p:cNvPr id="4" name="AutoShape 4" descr="Výsledek obrázku pro w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w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923276"/>
            <a:ext cx="6048672" cy="35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364812" y="3480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10476656" cy="4572001"/>
          </a:xfrm>
        </p:spPr>
        <p:txBody>
          <a:bodyPr/>
          <a:lstStyle/>
          <a:p>
            <a:r>
              <a:rPr lang="cs-CZ" sz="3200" b="1" dirty="0" smtClean="0"/>
              <a:t>Průběh: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3 měsíční intenzivní spolupráce : FT, intervence nefarmakologická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2800" b="1" dirty="0" smtClean="0">
                <a:solidFill>
                  <a:schemeClr val="tx1"/>
                </a:solidFill>
              </a:rPr>
              <a:t>Po 3 měsících- kontrolní  </a:t>
            </a:r>
            <a:r>
              <a:rPr lang="cs-CZ" sz="2800" b="1" dirty="0" err="1" smtClean="0">
                <a:solidFill>
                  <a:schemeClr val="tx1"/>
                </a:solidFill>
              </a:rPr>
              <a:t>ergometrie</a:t>
            </a:r>
            <a:r>
              <a:rPr lang="cs-CZ" sz="2800" b="1" dirty="0" smtClean="0">
                <a:solidFill>
                  <a:schemeClr val="tx1"/>
                </a:solidFill>
              </a:rPr>
              <a:t> a AFSS</a:t>
            </a:r>
          </a:p>
          <a:p>
            <a:pPr lvl="1"/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Individuální  pohybová aktivita a nefarmakologická terapie se záznamovým archem</a:t>
            </a:r>
          </a:p>
          <a:p>
            <a:pPr lvl="1"/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Závěrečné vyšetření po roce od vstupu do projektu../rozsah jako vstupní/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10476656" cy="4572001"/>
          </a:xfrm>
        </p:spPr>
        <p:txBody>
          <a:bodyPr/>
          <a:lstStyle/>
          <a:p>
            <a:r>
              <a:rPr lang="cs-CZ" sz="3200" b="1" dirty="0" smtClean="0"/>
              <a:t>Průběh:</a:t>
            </a:r>
          </a:p>
          <a:p>
            <a:pPr lvl="1"/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3 měsíční intenzivní spolupráce : FT, intervence nefarmakologická</a:t>
            </a:r>
          </a:p>
          <a:p>
            <a:pPr lvl="1"/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Po 3 měsících- kontrolní  </a:t>
            </a:r>
            <a:r>
              <a:rPr lang="cs-CZ" sz="2400" dirty="0" err="1" smtClean="0">
                <a:solidFill>
                  <a:schemeClr val="bg1">
                    <a:lumMod val="65000"/>
                  </a:schemeClr>
                </a:solidFill>
              </a:rPr>
              <a:t>ergometrie</a:t>
            </a: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 a AFSS</a:t>
            </a:r>
          </a:p>
          <a:p>
            <a:pPr lvl="1"/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sz="2800" b="1" dirty="0" smtClean="0">
                <a:solidFill>
                  <a:schemeClr val="tx1"/>
                </a:solidFill>
              </a:rPr>
              <a:t>4.-12. měsíc v projektu :Individuální  pohybová aktivita a nefarmakologická terapie se záznamovým archem</a:t>
            </a:r>
          </a:p>
          <a:p>
            <a:pPr lvl="1"/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Závěrečné vyšetření po roce od vstupu do projektu../rozsah jako vstupní/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968" y="4796003"/>
            <a:ext cx="2407196" cy="16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10476656" cy="4572001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Průběh:</a:t>
            </a:r>
          </a:p>
          <a:p>
            <a:pPr lvl="1"/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3 měsíční intenzivní spolupráce : FT, intervence nefarmakologická</a:t>
            </a:r>
          </a:p>
          <a:p>
            <a:pPr lvl="1"/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Po 3 měsících- kontrolní  </a:t>
            </a:r>
            <a:r>
              <a:rPr lang="cs-CZ" sz="2400" dirty="0" err="1" smtClean="0">
                <a:solidFill>
                  <a:schemeClr val="bg1">
                    <a:lumMod val="65000"/>
                  </a:schemeClr>
                </a:solidFill>
              </a:rPr>
              <a:t>ergometrie</a:t>
            </a: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 a AFSS</a:t>
            </a:r>
          </a:p>
          <a:p>
            <a:pPr lvl="1"/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sz="2400" b="1" dirty="0" smtClean="0">
                <a:solidFill>
                  <a:schemeClr val="bg1">
                    <a:lumMod val="65000"/>
                  </a:schemeClr>
                </a:solidFill>
              </a:rPr>
              <a:t>4.-12. </a:t>
            </a:r>
            <a:r>
              <a:rPr lang="cs-CZ" sz="2400" b="1" dirty="0">
                <a:solidFill>
                  <a:schemeClr val="bg1">
                    <a:lumMod val="65000"/>
                  </a:schemeClr>
                </a:solidFill>
              </a:rPr>
              <a:t>měsíc v projektu :Individuální  pohybová aktivita a nefarmakologická terapie se záznamovým archem</a:t>
            </a:r>
          </a:p>
          <a:p>
            <a:pPr lvl="1"/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sz="2800" b="1" dirty="0" smtClean="0">
                <a:solidFill>
                  <a:schemeClr val="tx1"/>
                </a:solidFill>
              </a:rPr>
              <a:t>Závěrečné vyšetření po roce od vstupu do projektu</a:t>
            </a:r>
          </a:p>
          <a:p>
            <a:pPr marL="228600" lvl="1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                                                                             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../rozsah jako vstupní/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799"/>
            <a:ext cx="10476656" cy="5029201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VÝSLEDKY-  k 12/2017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do projektu bylo zařazeno : 47 lidí –zařazování postupně</a:t>
            </a:r>
          </a:p>
          <a:p>
            <a:r>
              <a:rPr lang="cs-CZ" sz="2800" dirty="0" smtClean="0"/>
              <a:t>                                              : Ova-28/Třinec 19</a:t>
            </a:r>
          </a:p>
          <a:p>
            <a:r>
              <a:rPr lang="cs-CZ" sz="2800" dirty="0" smtClean="0"/>
              <a:t>                                              : odstoupilo – 11 pacientů….23%</a:t>
            </a:r>
          </a:p>
          <a:p>
            <a:r>
              <a:rPr lang="cs-CZ" sz="2800" dirty="0" smtClean="0"/>
              <a:t>Roční program dokončilo:36 pacientů 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27" y="1477437"/>
            <a:ext cx="11881320" cy="538056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Soubor: </a:t>
            </a:r>
            <a:r>
              <a:rPr lang="cs-CZ" sz="2800" dirty="0" smtClean="0"/>
              <a:t>věk 67,7+/-11let                    23 mužů /24 žen</a:t>
            </a:r>
          </a:p>
          <a:p>
            <a:pPr marL="0" indent="0">
              <a:buNone/>
            </a:pPr>
            <a:r>
              <a:rPr lang="cs-CZ" sz="2800" dirty="0" smtClean="0"/>
              <a:t>                 HT  33pt…70%                        DM 6pt…12%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vaskulární on.14pt….29%     vstupní TK </a:t>
            </a:r>
            <a:r>
              <a:rPr lang="cs-CZ" sz="1500" dirty="0" smtClean="0"/>
              <a:t>dle AMTK  </a:t>
            </a:r>
            <a:r>
              <a:rPr lang="cs-CZ" sz="2800" dirty="0" smtClean="0"/>
              <a:t>130</a:t>
            </a:r>
            <a:r>
              <a:rPr lang="cs-CZ" sz="1800" dirty="0" smtClean="0"/>
              <a:t>+/-17</a:t>
            </a:r>
            <a:r>
              <a:rPr lang="cs-CZ" sz="2800" dirty="0" smtClean="0"/>
              <a:t>/75</a:t>
            </a:r>
            <a:r>
              <a:rPr lang="cs-CZ" sz="1800" dirty="0"/>
              <a:t>+/-10 </a:t>
            </a:r>
            <a:r>
              <a:rPr lang="cs-CZ" sz="1100" dirty="0" err="1" smtClean="0"/>
              <a:t>mmHg</a:t>
            </a:r>
            <a:endParaRPr lang="cs-CZ" sz="1100" dirty="0" smtClean="0"/>
          </a:p>
          <a:p>
            <a:pPr marL="0" indent="0">
              <a:buNone/>
            </a:pPr>
            <a:r>
              <a:rPr lang="cs-CZ" sz="2800" dirty="0" smtClean="0"/>
              <a:t>                 vstupní kondice : </a:t>
            </a:r>
            <a:r>
              <a:rPr lang="cs-CZ" sz="2800" dirty="0" err="1" smtClean="0"/>
              <a:t>METs</a:t>
            </a:r>
            <a:r>
              <a:rPr lang="cs-CZ" sz="2800" dirty="0" smtClean="0"/>
              <a:t> 6,5+/-2,3   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vstupní C </a:t>
            </a:r>
            <a:r>
              <a:rPr lang="cs-CZ" sz="2800" dirty="0" err="1" smtClean="0"/>
              <a:t>Chol</a:t>
            </a:r>
            <a:r>
              <a:rPr lang="cs-CZ" sz="2800" dirty="0" smtClean="0"/>
              <a:t> 4,8 +/-1mmol/l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EF LK 57+/-7,5%,LS 43,5+/-6,3 mm    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FS trvala 1960+/-3870 min/ týden  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arytmii“- VÝSLEDKY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83497" y="648693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graphicFrame>
        <p:nvGraphicFramePr>
          <p:cNvPr id="32" name="Zástupný symbol pro obsah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131350"/>
              </p:ext>
            </p:extLst>
          </p:nvPr>
        </p:nvGraphicFramePr>
        <p:xfrm>
          <a:off x="468228" y="2774685"/>
          <a:ext cx="3059832" cy="35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ovéPole 32"/>
          <p:cNvSpPr txBox="1"/>
          <p:nvPr/>
        </p:nvSpPr>
        <p:spPr>
          <a:xfrm>
            <a:off x="2351584" y="3867619"/>
            <a:ext cx="877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-</a:t>
            </a:r>
            <a:r>
              <a:rPr lang="cs-CZ" b="1" dirty="0" smtClean="0"/>
              <a:t>1,4 kg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364637" y="6459216"/>
            <a:ext cx="633507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Vstupní</a:t>
            </a:r>
            <a:endParaRPr lang="cs-CZ" sz="11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253031" y="6459216"/>
            <a:ext cx="641522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Po roce</a:t>
            </a:r>
            <a:endParaRPr lang="cs-CZ" sz="11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015880" y="6459216"/>
            <a:ext cx="633507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Vstupní</a:t>
            </a:r>
            <a:endParaRPr lang="cs-CZ" sz="11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951984" y="6459216"/>
            <a:ext cx="641522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Po roce</a:t>
            </a:r>
            <a:endParaRPr lang="cs-CZ" sz="1100" dirty="0"/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519855"/>
              </p:ext>
            </p:extLst>
          </p:nvPr>
        </p:nvGraphicFramePr>
        <p:xfrm>
          <a:off x="3791744" y="3312619"/>
          <a:ext cx="3868996" cy="299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6680358" y="4441070"/>
            <a:ext cx="883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+</a:t>
            </a:r>
            <a:r>
              <a:rPr lang="cs-CZ" b="1" dirty="0"/>
              <a:t>9</a:t>
            </a:r>
            <a:r>
              <a:rPr lang="cs-CZ" b="1" dirty="0" smtClean="0"/>
              <a:t>,4 %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721650" y="1724355"/>
            <a:ext cx="3538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VÝSLEDKY po roce 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8624501" y="3830527"/>
            <a:ext cx="3352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Trvání FS – na týdenním EKG</a:t>
            </a:r>
          </a:p>
        </p:txBody>
      </p:sp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885454"/>
              </p:ext>
            </p:extLst>
          </p:nvPr>
        </p:nvGraphicFramePr>
        <p:xfrm>
          <a:off x="7770714" y="3743730"/>
          <a:ext cx="44212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8832304" y="6542175"/>
            <a:ext cx="633507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Vstupní</a:t>
            </a:r>
            <a:endParaRPr lang="cs-CZ" sz="11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804439" y="6542175"/>
            <a:ext cx="641522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Po roce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1434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arytmii“- VÝSLEDKY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497" y="1828799"/>
            <a:ext cx="11717159" cy="4572001"/>
          </a:xfrm>
        </p:spPr>
        <p:txBody>
          <a:bodyPr/>
          <a:lstStyle/>
          <a:p>
            <a:r>
              <a:rPr lang="cs-CZ" sz="2800" b="1" dirty="0" smtClean="0"/>
              <a:t>VÝSLEDKY po roce</a:t>
            </a:r>
          </a:p>
          <a:p>
            <a:pPr marL="0" indent="0">
              <a:buNone/>
            </a:pPr>
            <a:r>
              <a:rPr lang="cs-CZ" sz="2800" b="1" dirty="0" smtClean="0"/>
              <a:t>     vstupní/ VÝSTUPNÍ TK </a:t>
            </a:r>
            <a:r>
              <a:rPr lang="cs-CZ" sz="1500" b="1" dirty="0" smtClean="0"/>
              <a:t>dle AMTK  </a:t>
            </a:r>
            <a:r>
              <a:rPr lang="cs-CZ" sz="2800" b="1" dirty="0" smtClean="0"/>
              <a:t>130</a:t>
            </a:r>
            <a:r>
              <a:rPr lang="cs-CZ" sz="1800" b="1" dirty="0" smtClean="0"/>
              <a:t>+/-17</a:t>
            </a:r>
            <a:r>
              <a:rPr lang="cs-CZ" sz="2800" b="1" dirty="0" smtClean="0"/>
              <a:t>/75</a:t>
            </a:r>
            <a:r>
              <a:rPr lang="cs-CZ" sz="1800" b="1" dirty="0" smtClean="0"/>
              <a:t>+/-10 </a:t>
            </a:r>
            <a:r>
              <a:rPr lang="cs-CZ" sz="1100" b="1" dirty="0" err="1" smtClean="0"/>
              <a:t>mmHg</a:t>
            </a:r>
            <a:r>
              <a:rPr lang="cs-CZ" sz="1100" b="1" dirty="0" smtClean="0"/>
              <a:t>.   </a:t>
            </a:r>
            <a:r>
              <a:rPr lang="cs-CZ" sz="2800" b="1" dirty="0" smtClean="0"/>
              <a:t>…..</a:t>
            </a:r>
            <a:endParaRPr lang="cs-CZ" sz="1100" b="1" dirty="0" smtClean="0"/>
          </a:p>
          <a:p>
            <a:pPr marL="0" indent="0">
              <a:buNone/>
            </a:pPr>
            <a:r>
              <a:rPr lang="cs-CZ" sz="2800" b="1" dirty="0" smtClean="0"/>
              <a:t>     vstupní/ VÝSTUPNÍ </a:t>
            </a:r>
            <a:r>
              <a:rPr lang="cs-CZ" sz="2800" b="1" dirty="0"/>
              <a:t>kondice : </a:t>
            </a:r>
            <a:r>
              <a:rPr lang="cs-CZ" sz="2800" b="1" dirty="0" err="1"/>
              <a:t>METs</a:t>
            </a:r>
            <a:r>
              <a:rPr lang="cs-CZ" sz="2800" b="1" dirty="0"/>
              <a:t> 6,5+/-2,3   </a:t>
            </a:r>
            <a:r>
              <a:rPr lang="cs-CZ" sz="2800" b="1" dirty="0" smtClean="0"/>
              <a:t>   ….  </a:t>
            </a: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/>
              <a:t>     vstupní/ VÝSTUPNÍ  </a:t>
            </a:r>
            <a:r>
              <a:rPr lang="cs-CZ" sz="2800" b="1" dirty="0"/>
              <a:t>FS trvala 1960+/-3870 min/ </a:t>
            </a:r>
            <a:r>
              <a:rPr lang="cs-CZ" sz="2800" b="1" dirty="0" smtClean="0"/>
              <a:t>týden ….  </a:t>
            </a:r>
            <a:endParaRPr lang="cs-CZ" sz="2800" b="1" dirty="0"/>
          </a:p>
          <a:p>
            <a:r>
              <a:rPr lang="cs-CZ" sz="2800" b="1" dirty="0" smtClean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arytmii“- VÝSLEDKY</a:t>
            </a:r>
            <a:b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</a:br>
            <a:r>
              <a:rPr lang="cs-CZ" dirty="0">
                <a:latin typeface="Franklin Gothic Medium"/>
              </a:rPr>
              <a:t> </a:t>
            </a:r>
            <a:r>
              <a:rPr lang="cs-CZ" dirty="0" smtClean="0">
                <a:latin typeface="Franklin Gothic Medium"/>
              </a:rPr>
              <a:t>               </a:t>
            </a:r>
            <a:r>
              <a:rPr lang="cs-CZ" b="1" dirty="0" smtClean="0"/>
              <a:t>STATISTICKÝ </a:t>
            </a:r>
            <a:r>
              <a:rPr lang="cs-CZ" b="1" dirty="0"/>
              <a:t>VÝZNAMNÉ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5" y="1772816"/>
            <a:ext cx="4968553" cy="43204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900" b="1" dirty="0" smtClean="0"/>
              <a:t>:  snížení </a:t>
            </a:r>
            <a:r>
              <a:rPr lang="cs-CZ" sz="3900" b="1" dirty="0">
                <a:solidFill>
                  <a:srgbClr val="FF0000"/>
                </a:solidFill>
              </a:rPr>
              <a:t>trvání epizod a tíže </a:t>
            </a:r>
            <a:r>
              <a:rPr lang="cs-CZ" sz="3900" b="1" dirty="0"/>
              <a:t>jednotlivých epizod </a:t>
            </a:r>
            <a:r>
              <a:rPr lang="cs-CZ" sz="3900" dirty="0"/>
              <a:t>(p=0,018 </a:t>
            </a:r>
            <a:r>
              <a:rPr lang="cs-CZ" sz="3900" dirty="0" err="1"/>
              <a:t>resp</a:t>
            </a:r>
            <a:r>
              <a:rPr lang="cs-CZ" sz="3900" dirty="0"/>
              <a:t> 0,05), </a:t>
            </a:r>
            <a:r>
              <a:rPr lang="cs-CZ" sz="3900" dirty="0" smtClean="0"/>
              <a:t> </a:t>
            </a:r>
          </a:p>
          <a:p>
            <a:pPr marL="0" indent="0">
              <a:buNone/>
            </a:pPr>
            <a:r>
              <a:rPr lang="cs-CZ" sz="3900" dirty="0"/>
              <a:t> </a:t>
            </a:r>
            <a:r>
              <a:rPr lang="cs-CZ" sz="3900" dirty="0" smtClean="0"/>
              <a:t>: </a:t>
            </a:r>
            <a:r>
              <a:rPr lang="cs-CZ" sz="3900" b="1" dirty="0" smtClean="0">
                <a:solidFill>
                  <a:srgbClr val="FF0000"/>
                </a:solidFill>
              </a:rPr>
              <a:t>frekvence </a:t>
            </a:r>
            <a:r>
              <a:rPr lang="cs-CZ" sz="3900" b="1" dirty="0">
                <a:solidFill>
                  <a:srgbClr val="FF0000"/>
                </a:solidFill>
              </a:rPr>
              <a:t>epizod a celkové </a:t>
            </a:r>
            <a:r>
              <a:rPr lang="cs-CZ" sz="3900" b="1" dirty="0"/>
              <a:t>symptom </a:t>
            </a:r>
            <a:r>
              <a:rPr lang="cs-CZ" sz="3900" b="1" dirty="0" err="1"/>
              <a:t>score</a:t>
            </a:r>
            <a:r>
              <a:rPr lang="cs-CZ" sz="3900" b="1" dirty="0"/>
              <a:t> </a:t>
            </a:r>
            <a:r>
              <a:rPr lang="cs-CZ" sz="3900" b="1" dirty="0" smtClean="0"/>
              <a:t> </a:t>
            </a:r>
            <a:r>
              <a:rPr lang="cs-CZ" sz="3900" b="1" dirty="0"/>
              <a:t> </a:t>
            </a:r>
            <a:r>
              <a:rPr lang="cs-CZ" sz="3900" dirty="0" smtClean="0"/>
              <a:t>je těsně  na </a:t>
            </a:r>
            <a:r>
              <a:rPr lang="cs-CZ" sz="3900" dirty="0"/>
              <a:t>hranicí statistické významnosti (p=0,06 </a:t>
            </a:r>
            <a:r>
              <a:rPr lang="cs-CZ" sz="3900" dirty="0" err="1"/>
              <a:t>resp</a:t>
            </a:r>
            <a:r>
              <a:rPr lang="cs-CZ" sz="3900" dirty="0"/>
              <a:t> 0,08). </a:t>
            </a:r>
            <a:endParaRPr lang="cs-CZ" sz="3900" b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76CFC825-2B89-404D-ADE5-05E8ADA00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917810"/>
              </p:ext>
            </p:extLst>
          </p:nvPr>
        </p:nvGraphicFramePr>
        <p:xfrm>
          <a:off x="5009456" y="1916832"/>
          <a:ext cx="7182544" cy="47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9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Projekt „Pohybem proti arytmii“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700808"/>
            <a:ext cx="6096000" cy="45720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08" y="121177"/>
            <a:ext cx="921668" cy="13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176" y="3044325"/>
            <a:ext cx="8891314" cy="369704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600" dirty="0" smtClean="0"/>
              <a:t>Kompletní </a:t>
            </a:r>
            <a:r>
              <a:rPr lang="cs-CZ" sz="3600" dirty="0"/>
              <a:t>12 měsíční data ukazují přínos komplexní intervence faktorů životního stylu. Statisticky významně se snížilo </a:t>
            </a:r>
            <a:r>
              <a:rPr lang="cs-CZ" sz="3600" dirty="0" smtClean="0"/>
              <a:t>trvání </a:t>
            </a:r>
            <a:r>
              <a:rPr lang="cs-CZ" sz="3600" dirty="0"/>
              <a:t>a tíže jednotlivých </a:t>
            </a:r>
            <a:r>
              <a:rPr lang="cs-CZ" sz="3600" dirty="0" smtClean="0"/>
              <a:t>epizod…. </a:t>
            </a:r>
            <a:r>
              <a:rPr lang="cs-CZ" sz="2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 to i při statisticky nevýznamném snížení hmotnosti a zvýšení </a:t>
            </a:r>
            <a:r>
              <a:rPr lang="cs-CZ" sz="27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METs</a:t>
            </a:r>
            <a:r>
              <a:rPr lang="cs-CZ" sz="2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700" dirty="0" smtClean="0"/>
              <a:t> </a:t>
            </a:r>
            <a:r>
              <a:rPr lang="cs-CZ" sz="2700" dirty="0" smtClean="0">
                <a:solidFill>
                  <a:srgbClr val="FFFF00"/>
                </a:solidFill>
              </a:rPr>
              <a:t>Z naší zkušenosti </a:t>
            </a:r>
            <a:r>
              <a:rPr lang="cs-CZ" sz="2700" dirty="0" smtClean="0"/>
              <a:t>:</a:t>
            </a:r>
            <a:br>
              <a:rPr lang="cs-CZ" sz="2700" dirty="0" smtClean="0"/>
            </a:br>
            <a:r>
              <a:rPr lang="cs-CZ" sz="2700" dirty="0"/>
              <a:t> </a:t>
            </a:r>
            <a:r>
              <a:rPr lang="cs-CZ" sz="2700" dirty="0" smtClean="0"/>
              <a:t>    - větší  spolupráce pacientů je v lokální interní-</a:t>
            </a:r>
            <a:r>
              <a:rPr lang="cs-CZ" sz="2700" dirty="0" err="1" smtClean="0"/>
              <a:t>kardio</a:t>
            </a:r>
            <a:r>
              <a:rPr lang="cs-CZ" sz="2700" dirty="0" smtClean="0"/>
              <a:t> ambulanci </a:t>
            </a:r>
            <a:br>
              <a:rPr lang="cs-CZ" sz="2700" dirty="0" smtClean="0"/>
            </a:br>
            <a:r>
              <a:rPr lang="cs-CZ" sz="2700" dirty="0"/>
              <a:t> </a:t>
            </a:r>
            <a:r>
              <a:rPr lang="cs-CZ" sz="2700" dirty="0" smtClean="0"/>
              <a:t>     než centralizovat v KC</a:t>
            </a:r>
            <a:br>
              <a:rPr lang="cs-CZ" sz="2700" dirty="0" smtClean="0"/>
            </a:br>
            <a:r>
              <a:rPr lang="cs-CZ" sz="2700" dirty="0"/>
              <a:t> </a:t>
            </a:r>
            <a:r>
              <a:rPr lang="cs-CZ" sz="2700" dirty="0" smtClean="0"/>
              <a:t>   - z výsledků je patném, že je nutno být „přísnější na pacienty“ </a:t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65" y="631821"/>
            <a:ext cx="2305726" cy="32612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6" y="631821"/>
            <a:ext cx="2407196" cy="16047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19" y="4888989"/>
            <a:ext cx="2448272" cy="16321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46" y="631821"/>
            <a:ext cx="2839244" cy="18928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5" y="631821"/>
            <a:ext cx="3609282" cy="22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pro zdraví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4" y="1828799"/>
            <a:ext cx="12000656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latin typeface="Franklin Gothic Medium"/>
              </a:rPr>
              <a:t>Preskripce pohybové aktivity – získává na důležitosti </a:t>
            </a:r>
          </a:p>
        </p:txBody>
      </p:sp>
      <p:sp>
        <p:nvSpPr>
          <p:cNvPr id="4" name="AutoShape 4" descr="Výsledek obrázku pro w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w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923276"/>
            <a:ext cx="6048672" cy="35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zieci z tabletem, komor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0" y="4389754"/>
            <a:ext cx="34956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2420" y="5949280"/>
            <a:ext cx="34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85 % - 15 letých v EU má nedostatečnou PA</a:t>
            </a:r>
            <a:endParaRPr lang="cs-CZ" dirty="0"/>
          </a:p>
        </p:txBody>
      </p:sp>
      <p:sp>
        <p:nvSpPr>
          <p:cNvPr id="6" name="AutoShape 10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364812" y="3480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318" y="3284984"/>
            <a:ext cx="11713386" cy="18983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16" y="721548"/>
            <a:ext cx="3191573" cy="45141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040216" y="6237312"/>
            <a:ext cx="3947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Kontakt : bogna@centrum.cz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28" y="304926"/>
            <a:ext cx="4245936" cy="56612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35360" y="5769223"/>
            <a:ext cx="4680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Převzato z </a:t>
            </a:r>
          </a:p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 z 5.1.2018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" y="721549"/>
            <a:ext cx="3671279" cy="4514156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 rot="16200000">
            <a:off x="3287292" y="5210528"/>
            <a:ext cx="1049281" cy="798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4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 pro zdraví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230" y="1584328"/>
            <a:ext cx="12000656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latin typeface="Franklin Gothic Medium"/>
              </a:rPr>
              <a:t>Preskripce pohybové aktivity – získává na důležitosti </a:t>
            </a:r>
          </a:p>
        </p:txBody>
      </p:sp>
      <p:sp>
        <p:nvSpPr>
          <p:cNvPr id="4" name="AutoShape 4" descr="Výsledek obrázku pro w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w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923276"/>
            <a:ext cx="6048672" cy="35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zieci z tabletem, komor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9" y="4077072"/>
            <a:ext cx="4185058" cy="16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2419" y="5851874"/>
            <a:ext cx="34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85 % - 15 letých v EU má nedostatečnou PA</a:t>
            </a:r>
            <a:endParaRPr lang="cs-CZ" dirty="0"/>
          </a:p>
        </p:txBody>
      </p:sp>
      <p:sp>
        <p:nvSpPr>
          <p:cNvPr id="6" name="AutoShape 10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364812" y="3480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5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 pro zdraví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230" y="1584328"/>
            <a:ext cx="12000656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latin typeface="Franklin Gothic Medium"/>
              </a:rPr>
              <a:t>Preskripce pohybové aktivity – získává na důležitosti </a:t>
            </a:r>
          </a:p>
        </p:txBody>
      </p:sp>
      <p:sp>
        <p:nvSpPr>
          <p:cNvPr id="4" name="AutoShape 4" descr="Výsledek obrázku pro w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w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923276"/>
            <a:ext cx="6048672" cy="35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zieci z tabletem, komor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9" y="4449543"/>
            <a:ext cx="34956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2419" y="5851874"/>
            <a:ext cx="34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85 % - 15 letých v EU má nedostatečnou PA</a:t>
            </a:r>
            <a:endParaRPr lang="cs-CZ" dirty="0"/>
          </a:p>
        </p:txBody>
      </p:sp>
      <p:sp>
        <p:nvSpPr>
          <p:cNvPr id="6" name="AutoShape 10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364812" y="3480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12419" y="2226451"/>
            <a:ext cx="552354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EPH /</a:t>
            </a:r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Prescription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/  čili preskripce pohybové aktivity pro zdraví. </a:t>
            </a:r>
          </a:p>
          <a:p>
            <a:r>
              <a:rPr lang="cs-CZ" dirty="0">
                <a:ea typeface="Times New Roman" panose="02020603050405020304" pitchFamily="18" charset="0"/>
              </a:rPr>
              <a:t>-doporučení pro 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aerobní</a:t>
            </a:r>
            <a:r>
              <a:rPr lang="cs-CZ" dirty="0">
                <a:ea typeface="Times New Roman" panose="02020603050405020304" pitchFamily="18" charset="0"/>
              </a:rPr>
              <a:t> pohybovou aktivitu </a:t>
            </a:r>
          </a:p>
          <a:p>
            <a:r>
              <a:rPr lang="cs-CZ" dirty="0">
                <a:ea typeface="Times New Roman" panose="02020603050405020304" pitchFamily="18" charset="0"/>
              </a:rPr>
              <a:t>a/ pro dospělé : </a:t>
            </a:r>
            <a:r>
              <a:rPr lang="cs-CZ" b="1" dirty="0">
                <a:ea typeface="Times New Roman" panose="02020603050405020304" pitchFamily="18" charset="0"/>
              </a:rPr>
              <a:t>nejméně </a:t>
            </a:r>
            <a:r>
              <a:rPr lang="cs-CZ" b="1" dirty="0" smtClean="0">
                <a:ea typeface="Times New Roman" panose="02020603050405020304" pitchFamily="18" charset="0"/>
              </a:rPr>
              <a:t>5x/týden </a:t>
            </a:r>
            <a:r>
              <a:rPr lang="cs-CZ" b="1" dirty="0">
                <a:ea typeface="Times New Roman" panose="02020603050405020304" pitchFamily="18" charset="0"/>
              </a:rPr>
              <a:t>30 min</a:t>
            </a:r>
            <a:r>
              <a:rPr lang="cs-CZ" dirty="0">
                <a:ea typeface="Times New Roman" panose="02020603050405020304" pitchFamily="18" charset="0"/>
              </a:rPr>
              <a:t>. mírné </a:t>
            </a:r>
            <a:endParaRPr lang="cs-CZ" dirty="0" smtClean="0">
              <a:ea typeface="Times New Roman" panose="02020603050405020304" pitchFamily="18" charset="0"/>
            </a:endParaRPr>
          </a:p>
          <a:p>
            <a:r>
              <a:rPr lang="cs-CZ" dirty="0">
                <a:ea typeface="Times New Roman" panose="02020603050405020304" pitchFamily="18" charset="0"/>
              </a:rPr>
              <a:t> </a:t>
            </a:r>
            <a:r>
              <a:rPr lang="cs-CZ" dirty="0" smtClean="0">
                <a:ea typeface="Times New Roman" panose="02020603050405020304" pitchFamily="18" charset="0"/>
              </a:rPr>
              <a:t>    intenzity po </a:t>
            </a:r>
            <a:r>
              <a:rPr lang="cs-CZ" dirty="0">
                <a:ea typeface="Times New Roman" panose="02020603050405020304" pitchFamily="18" charset="0"/>
              </a:rPr>
              <a:t>dobu celkem 150 </a:t>
            </a:r>
            <a:r>
              <a:rPr lang="cs-CZ" dirty="0" smtClean="0">
                <a:ea typeface="Times New Roman" panose="02020603050405020304" pitchFamily="18" charset="0"/>
              </a:rPr>
              <a:t>minut </a:t>
            </a:r>
          </a:p>
          <a:p>
            <a:r>
              <a:rPr lang="cs-CZ" dirty="0">
                <a:ea typeface="Times New Roman" panose="02020603050405020304" pitchFamily="18" charset="0"/>
              </a:rPr>
              <a:t> </a:t>
            </a:r>
            <a:r>
              <a:rPr lang="cs-CZ" dirty="0" smtClean="0">
                <a:ea typeface="Times New Roman" panose="02020603050405020304" pitchFamily="18" charset="0"/>
              </a:rPr>
              <a:t>         nebo 75min</a:t>
            </a:r>
            <a:r>
              <a:rPr lang="cs-CZ" dirty="0">
                <a:ea typeface="Times New Roman" panose="02020603050405020304" pitchFamily="18" charset="0"/>
              </a:rPr>
              <a:t>/ týden vysoká intenzita </a:t>
            </a:r>
            <a:r>
              <a:rPr lang="cs-CZ" dirty="0" smtClean="0">
                <a:ea typeface="Times New Roman" panose="02020603050405020304" pitchFamily="18" charset="0"/>
              </a:rPr>
              <a:t>/</a:t>
            </a:r>
            <a:r>
              <a:rPr lang="cs-CZ" b="1" dirty="0" smtClean="0">
                <a:ea typeface="Times New Roman" panose="02020603050405020304" pitchFamily="18" charset="0"/>
              </a:rPr>
              <a:t>3x25 min</a:t>
            </a:r>
            <a:r>
              <a:rPr lang="cs-CZ" dirty="0" smtClean="0">
                <a:ea typeface="Times New Roman" panose="02020603050405020304" pitchFamily="18" charset="0"/>
              </a:rPr>
              <a:t>/</a:t>
            </a:r>
            <a:endParaRPr lang="cs-CZ" dirty="0">
              <a:ea typeface="Times New Roman" panose="02020603050405020304" pitchFamily="18" charset="0"/>
            </a:endParaRPr>
          </a:p>
          <a:p>
            <a:r>
              <a:rPr lang="cs-CZ" dirty="0">
                <a:ea typeface="Times New Roman" panose="02020603050405020304" pitchFamily="18" charset="0"/>
              </a:rPr>
              <a:t>b/ dětí </a:t>
            </a:r>
            <a:r>
              <a:rPr lang="cs-CZ" dirty="0" smtClean="0">
                <a:ea typeface="Times New Roman" panose="02020603050405020304" pitchFamily="18" charset="0"/>
              </a:rPr>
              <a:t> 6-18 let </a:t>
            </a:r>
            <a:r>
              <a:rPr lang="cs-CZ" dirty="0">
                <a:ea typeface="Times New Roman" panose="02020603050405020304" pitchFamily="18" charset="0"/>
              </a:rPr>
              <a:t>:  1h/den. </a:t>
            </a:r>
            <a:r>
              <a:rPr lang="cs-CZ" dirty="0" smtClean="0">
                <a:ea typeface="Times New Roman" panose="02020603050405020304" pitchFamily="18" charset="0"/>
              </a:rPr>
              <a:t> … dle EFSMA</a:t>
            </a:r>
            <a:r>
              <a:rPr lang="en-US" dirty="0"/>
              <a:t> </a:t>
            </a:r>
            <a:endParaRPr lang="cs-CZ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    ….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EUROPEAN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FEDERATION OF SPORTS MEDICINE ASSOCIATIONS</a:t>
            </a:r>
          </a:p>
        </p:txBody>
      </p:sp>
    </p:spTree>
    <p:extLst>
      <p:ext uri="{BB962C8B-B14F-4D97-AF65-F5344CB8AC3E}">
        <p14:creationId xmlns:p14="http://schemas.microsoft.com/office/powerpoint/2010/main" val="2343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 pro zdraví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230" y="1584328"/>
            <a:ext cx="12000656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/>
              <a:buChar char="§"/>
            </a:pPr>
            <a:r>
              <a:rPr lang="cs-CZ" sz="3200" b="0" i="0" dirty="0" smtClean="0">
                <a:latin typeface="Franklin Gothic Medium"/>
              </a:rPr>
              <a:t>Preskripce pohybové aktivity – získává na důležitosti </a:t>
            </a:r>
          </a:p>
        </p:txBody>
      </p:sp>
      <p:sp>
        <p:nvSpPr>
          <p:cNvPr id="4" name="AutoShape 4" descr="Výsledek obrázku pro w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w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923276"/>
            <a:ext cx="6048672" cy="35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zieci z tabletem, komor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9" y="4353381"/>
            <a:ext cx="3753277" cy="14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2419" y="5851874"/>
            <a:ext cx="34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85 % - 15 letých v EU má nedostatečnou PA</a:t>
            </a:r>
            <a:endParaRPr lang="cs-CZ" dirty="0"/>
          </a:p>
        </p:txBody>
      </p:sp>
      <p:sp>
        <p:nvSpPr>
          <p:cNvPr id="6" name="AutoShape 10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364812" y="3480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Výsledek obrázku pro dzieci z tabletem, komor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0" name="Picture 16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2003614"/>
            <a:ext cx="3699622" cy="44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311680" y="587115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Závislost na sportu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3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277" y="280927"/>
            <a:ext cx="10058400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 a FS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2050" name="Picture 2" descr="http://sportovniambulance.cz/wp-content/uploads/2015/12/J-krvika-300x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" y="5277540"/>
            <a:ext cx="1684703" cy="12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FS-křivka-300x157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688" y="-3122613"/>
            <a:ext cx="28575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284" y="1568187"/>
            <a:ext cx="12110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 Od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2008 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se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jsou 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data o výskytu srdečních arytmií, hlavně tzv. </a:t>
            </a:r>
            <a:r>
              <a:rPr lang="cs-CZ" altLang="cs-CZ" b="1" dirty="0">
                <a:solidFill>
                  <a:srgbClr val="323536"/>
                </a:solidFill>
                <a:latin typeface="Verdana" panose="020B0604030504040204" pitchFamily="34" charset="0"/>
                <a:hlinkClick r:id="rId5"/>
              </a:rPr>
              <a:t>fibrilace síní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 (FS) u sportovců, ve vysoce zátěžových aerobních sportech. </a:t>
            </a:r>
            <a:endParaRPr lang="cs-CZ" altLang="cs-CZ" dirty="0" smtClean="0">
              <a:solidFill>
                <a:srgbClr val="323536"/>
              </a:solidFill>
              <a:latin typeface="Verdan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-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První 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zpráva dr. </a:t>
            </a:r>
            <a:r>
              <a:rPr lang="cs-CZ" altLang="cs-CZ" dirty="0" err="1">
                <a:solidFill>
                  <a:srgbClr val="323536"/>
                </a:solidFill>
                <a:latin typeface="Verdana" panose="020B0604030504040204" pitchFamily="34" charset="0"/>
              </a:rPr>
              <a:t>Baldesbergra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 v </a:t>
            </a:r>
            <a:r>
              <a:rPr lang="cs-CZ" altLang="cs-CZ" dirty="0" err="1">
                <a:solidFill>
                  <a:srgbClr val="323536"/>
                </a:solidFill>
                <a:latin typeface="Verdana" panose="020B0604030504040204" pitchFamily="34" charset="0"/>
              </a:rPr>
              <a:t>European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solidFill>
                  <a:srgbClr val="323536"/>
                </a:solidFill>
                <a:latin typeface="Verdana" panose="020B0604030504040204" pitchFamily="34" charset="0"/>
              </a:rPr>
              <a:t>Heart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solidFill>
                  <a:srgbClr val="323536"/>
                </a:solidFill>
                <a:latin typeface="Verdana" panose="020B0604030504040204" pitchFamily="34" charset="0"/>
              </a:rPr>
              <a:t>Journal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 upozorňovala na 10 % výskyt FS </a:t>
            </a:r>
            <a:r>
              <a:rPr lang="cs-CZ" altLang="cs-CZ" b="1" dirty="0">
                <a:solidFill>
                  <a:srgbClr val="323536"/>
                </a:solidFill>
                <a:latin typeface="Verdana" panose="020B0604030504040204" pitchFamily="34" charset="0"/>
              </a:rPr>
              <a:t>u profesionálních cyklistů</a:t>
            </a:r>
            <a:r>
              <a:rPr lang="cs-CZ" altLang="cs-CZ" b="1" dirty="0" smtClean="0">
                <a:solidFill>
                  <a:srgbClr val="323536"/>
                </a:solidFill>
                <a:latin typeface="Verdana" panose="020B060403050404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 smtClean="0">
                <a:solidFill>
                  <a:srgbClr val="323536"/>
                </a:solidFill>
                <a:latin typeface="Verdana" panose="020B0604030504040204" pitchFamily="34" charset="0"/>
              </a:rPr>
              <a:t>-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Postupně 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přibývala data o FS u </a:t>
            </a:r>
            <a:r>
              <a:rPr lang="cs-CZ" altLang="cs-CZ" b="1" dirty="0">
                <a:solidFill>
                  <a:srgbClr val="323536"/>
                </a:solidFill>
                <a:latin typeface="Verdana" panose="020B0604030504040204" pitchFamily="34" charset="0"/>
              </a:rPr>
              <a:t>maratonců, plavců, běžců na běžkách </a:t>
            </a:r>
            <a:endParaRPr lang="cs-CZ" altLang="cs-CZ" b="1" dirty="0" smtClean="0">
              <a:solidFill>
                <a:srgbClr val="323536"/>
              </a:solidFill>
              <a:latin typeface="Verdan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323536"/>
                </a:solidFill>
                <a:latin typeface="Verdana" panose="020B0604030504040204" pitchFamily="34" charset="0"/>
              </a:rPr>
              <a:t>-více </a:t>
            </a:r>
            <a:r>
              <a:rPr lang="cs-CZ" altLang="cs-CZ" b="1" dirty="0">
                <a:solidFill>
                  <a:srgbClr val="323536"/>
                </a:solidFill>
                <a:latin typeface="Verdana" panose="020B0604030504040204" pitchFamily="34" charset="0"/>
              </a:rPr>
              <a:t>než 30% výskyt FS u bývalých německých prvoligových házenkářů</a:t>
            </a:r>
            <a:r>
              <a:rPr lang="cs-CZ" altLang="cs-CZ" sz="1200" b="1" dirty="0" smtClean="0">
                <a:solidFill>
                  <a:srgbClr val="323536"/>
                </a:solidFill>
                <a:latin typeface="Verdana" panose="020B060403050404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solidFill>
                  <a:srgbClr val="323536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1200" b="1" dirty="0" smtClean="0">
                <a:solidFill>
                  <a:srgbClr val="323536"/>
                </a:solidFill>
                <a:latin typeface="Verdana" panose="020B0604030504040204" pitchFamily="34" charset="0"/>
              </a:rPr>
              <a:t>                                                                                </a:t>
            </a:r>
            <a:r>
              <a:rPr lang="cs-CZ" altLang="cs-CZ" sz="1200" dirty="0" smtClean="0">
                <a:solidFill>
                  <a:srgbClr val="323536"/>
                </a:solidFill>
                <a:latin typeface="Verdana" panose="020B0604030504040204" pitchFamily="34" charset="0"/>
              </a:rPr>
              <a:t>/práce </a:t>
            </a:r>
            <a:r>
              <a:rPr lang="cs-CZ" altLang="cs-CZ" sz="1200" dirty="0">
                <a:solidFill>
                  <a:srgbClr val="323536"/>
                </a:solidFill>
                <a:latin typeface="Verdana" panose="020B0604030504040204" pitchFamily="34" charset="0"/>
              </a:rPr>
              <a:t>Franka van </a:t>
            </a:r>
            <a:r>
              <a:rPr lang="cs-CZ" altLang="cs-CZ" sz="1200" dirty="0" err="1">
                <a:solidFill>
                  <a:srgbClr val="323536"/>
                </a:solidFill>
                <a:latin typeface="Verdana" panose="020B0604030504040204" pitchFamily="34" charset="0"/>
              </a:rPr>
              <a:t>Buurena</a:t>
            </a:r>
            <a:r>
              <a:rPr lang="cs-CZ" altLang="cs-CZ" sz="1200" dirty="0">
                <a:solidFill>
                  <a:srgbClr val="323536"/>
                </a:solidFill>
                <a:latin typeface="Verdana" panose="020B0604030504040204" pitchFamily="34" charset="0"/>
              </a:rPr>
              <a:t> publikovaná 2012 v Acta </a:t>
            </a:r>
            <a:r>
              <a:rPr lang="cs-CZ" altLang="cs-CZ" sz="1200" dirty="0" err="1" smtClean="0">
                <a:solidFill>
                  <a:srgbClr val="323536"/>
                </a:solidFill>
                <a:latin typeface="Verdana" panose="020B0604030504040204" pitchFamily="34" charset="0"/>
              </a:rPr>
              <a:t>Cardiologica</a:t>
            </a:r>
            <a:r>
              <a:rPr lang="cs-CZ" altLang="cs-CZ" sz="1200" dirty="0" smtClean="0">
                <a:solidFill>
                  <a:srgbClr val="323536"/>
                </a:solidFill>
                <a:latin typeface="Verdana" panose="020B0604030504040204" pitchFamily="34" charset="0"/>
              </a:rPr>
              <a:t>/ </a:t>
            </a:r>
            <a:endParaRPr lang="cs-CZ" sz="1200" b="1" dirty="0"/>
          </a:p>
        </p:txBody>
      </p:sp>
      <p:pic>
        <p:nvPicPr>
          <p:cNvPr id="9" name="Picture 16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85081"/>
            <a:ext cx="1127461" cy="13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45000"/>
            <a:lum/>
          </a:blip>
          <a:srcRect/>
          <a:stretch>
            <a:fillRect t="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277" y="280927"/>
            <a:ext cx="10058400" cy="132556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0" i="0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Pohybová aktivita  a FS</a:t>
            </a:r>
            <a:endParaRPr lang="cs-CZ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2050" name="Picture 2" descr="http://sportovniambulance.cz/wp-content/uploads/2015/12/J-krvika-300x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" y="5445224"/>
            <a:ext cx="1525218" cy="11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FS-křivka-300x157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688" y="-3122613"/>
            <a:ext cx="28575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284" y="1568187"/>
            <a:ext cx="121103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2800" b="1" dirty="0" smtClean="0">
                <a:cs typeface="Times New Roman" panose="02020603050405020304" pitchFamily="18" charset="0"/>
              </a:rPr>
              <a:t>2015:  </a:t>
            </a:r>
            <a:r>
              <a:rPr lang="cs-CZ" sz="2800" dirty="0">
                <a:cs typeface="Times New Roman" panose="02020603050405020304" pitchFamily="18" charset="0"/>
              </a:rPr>
              <a:t>systematicky </a:t>
            </a:r>
            <a:r>
              <a:rPr lang="cs-CZ" sz="2800" dirty="0" smtClean="0">
                <a:cs typeface="Times New Roman" panose="02020603050405020304" pitchFamily="18" charset="0"/>
              </a:rPr>
              <a:t>zpracována data  </a:t>
            </a:r>
            <a:r>
              <a:rPr lang="cs-CZ" sz="2800" dirty="0">
                <a:cs typeface="Times New Roman" panose="02020603050405020304" pitchFamily="18" charset="0"/>
              </a:rPr>
              <a:t>v týmu Heleny </a:t>
            </a:r>
            <a:r>
              <a:rPr lang="cs-CZ" sz="2800" dirty="0" err="1">
                <a:cs typeface="Times New Roman" panose="02020603050405020304" pitchFamily="18" charset="0"/>
              </a:rPr>
              <a:t>Michaelsson</a:t>
            </a:r>
            <a:r>
              <a:rPr lang="cs-CZ" sz="2800" dirty="0">
                <a:cs typeface="Times New Roman" panose="02020603050405020304" pitchFamily="18" charset="0"/>
              </a:rPr>
              <a:t> z </a:t>
            </a:r>
            <a:r>
              <a:rPr lang="cs-CZ" sz="2800" dirty="0" smtClean="0">
                <a:cs typeface="Times New Roman" panose="02020603050405020304" pitchFamily="18" charset="0"/>
              </a:rPr>
              <a:t>Uppsaly</a:t>
            </a:r>
            <a:endParaRPr lang="cs-CZ" sz="2800" dirty="0">
              <a:cs typeface="Times New Roman" panose="02020603050405020304" pitchFamily="18" charset="0"/>
            </a:endParaRPr>
          </a:p>
          <a:p>
            <a:pPr fontAlgn="base"/>
            <a:r>
              <a:rPr lang="cs-CZ" sz="2800" dirty="0" smtClean="0">
                <a:cs typeface="Times New Roman" panose="02020603050405020304" pitchFamily="18" charset="0"/>
              </a:rPr>
              <a:t>-Ta </a:t>
            </a:r>
            <a:r>
              <a:rPr lang="cs-CZ" sz="2800" dirty="0">
                <a:cs typeface="Times New Roman" panose="02020603050405020304" pitchFamily="18" charset="0"/>
              </a:rPr>
              <a:t>ve své práci </a:t>
            </a:r>
            <a:r>
              <a:rPr lang="cs-CZ" sz="2800" b="1" dirty="0">
                <a:cs typeface="Times New Roman" panose="02020603050405020304" pitchFamily="18" charset="0"/>
              </a:rPr>
              <a:t>přepočítala riziko vzniku FS v </a:t>
            </a:r>
            <a:r>
              <a:rPr lang="cs-CZ" sz="2800" b="1" dirty="0" smtClean="0">
                <a:cs typeface="Times New Roman" panose="02020603050405020304" pitchFamily="18" charset="0"/>
              </a:rPr>
              <a:t>závislosti </a:t>
            </a:r>
            <a:r>
              <a:rPr lang="cs-CZ" sz="2800" b="1" dirty="0">
                <a:cs typeface="Times New Roman" panose="02020603050405020304" pitchFamily="18" charset="0"/>
              </a:rPr>
              <a:t>na intenzitě tréninku za týden</a:t>
            </a:r>
            <a:r>
              <a:rPr lang="cs-CZ" sz="2800" dirty="0">
                <a:cs typeface="Times New Roman" panose="02020603050405020304" pitchFamily="18" charset="0"/>
              </a:rPr>
              <a:t>. </a:t>
            </a:r>
            <a:endParaRPr lang="cs-CZ" sz="2800" dirty="0" smtClean="0">
              <a:cs typeface="Times New Roman" panose="02020603050405020304" pitchFamily="18" charset="0"/>
            </a:endParaRPr>
          </a:p>
          <a:p>
            <a:pPr fontAlgn="base"/>
            <a:r>
              <a:rPr lang="cs-CZ" sz="2800" dirty="0" smtClean="0">
                <a:cs typeface="Times New Roman" panose="02020603050405020304" pitchFamily="18" charset="0"/>
              </a:rPr>
              <a:t>-Pokud </a:t>
            </a:r>
            <a:r>
              <a:rPr lang="cs-CZ" sz="2800" dirty="0">
                <a:cs typeface="Times New Roman" panose="02020603050405020304" pitchFamily="18" charset="0"/>
              </a:rPr>
              <a:t>jedinec trénuje </a:t>
            </a:r>
            <a:r>
              <a:rPr lang="cs-CZ" sz="2800" dirty="0" smtClean="0">
                <a:cs typeface="Times New Roman" panose="02020603050405020304" pitchFamily="18" charset="0"/>
              </a:rPr>
              <a:t>více </a:t>
            </a:r>
            <a:r>
              <a:rPr lang="cs-CZ" sz="2800" dirty="0">
                <a:cs typeface="Times New Roman" panose="02020603050405020304" pitchFamily="18" charset="0"/>
              </a:rPr>
              <a:t>než 100 </a:t>
            </a:r>
            <a:r>
              <a:rPr lang="cs-CZ" sz="2800" dirty="0" err="1">
                <a:cs typeface="Times New Roman" panose="02020603050405020304" pitchFamily="18" charset="0"/>
              </a:rPr>
              <a:t>METh</a:t>
            </a:r>
            <a:r>
              <a:rPr lang="cs-CZ" sz="2800" dirty="0">
                <a:cs typeface="Times New Roman" panose="02020603050405020304" pitchFamily="18" charset="0"/>
              </a:rPr>
              <a:t>/týden, má riziko </a:t>
            </a:r>
            <a:r>
              <a:rPr lang="cs-CZ" sz="2800" dirty="0" smtClean="0">
                <a:cs typeface="Times New Roman" panose="02020603050405020304" pitchFamily="18" charset="0"/>
              </a:rPr>
              <a:t>vzniku </a:t>
            </a:r>
            <a:r>
              <a:rPr lang="cs-CZ" sz="2800" dirty="0">
                <a:cs typeface="Times New Roman" panose="02020603050405020304" pitchFamily="18" charset="0"/>
              </a:rPr>
              <a:t>FS 5,5 krát větší než všeobecná populace.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296" y="4475166"/>
            <a:ext cx="112332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323536"/>
                </a:solidFill>
                <a:latin typeface="Verdana" panose="020B0604030504040204" pitchFamily="34" charset="0"/>
              </a:rPr>
              <a:t>Pro praxi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: 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je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 to cca 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aktivita člověka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intensivně běhajícího 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2 hodiny denně celý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týden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 </a:t>
            </a:r>
            <a:r>
              <a:rPr lang="cs-CZ" altLang="cs-CZ" dirty="0" smtClean="0">
                <a:solidFill>
                  <a:srgbClr val="323536"/>
                </a:solidFill>
                <a:latin typeface="Verdana" panose="020B0604030504040204" pitchFamily="34" charset="0"/>
              </a:rPr>
              <a:t>… (pozn</a:t>
            </a:r>
            <a:r>
              <a:rPr lang="cs-CZ" altLang="cs-CZ" dirty="0">
                <a:solidFill>
                  <a:srgbClr val="323536"/>
                </a:solidFill>
                <a:latin typeface="Verdana" panose="020B0604030504040204" pitchFamily="34" charset="0"/>
              </a:rPr>
              <a:t>. a jsme zpět u </a:t>
            </a:r>
            <a:r>
              <a:rPr lang="cs-CZ" altLang="cs-CZ" b="1" dirty="0">
                <a:solidFill>
                  <a:srgbClr val="323536"/>
                </a:solidFill>
                <a:latin typeface="Verdana" panose="020B0604030504040204" pitchFamily="34" charset="0"/>
                <a:hlinkClick r:id="rId5"/>
              </a:rPr>
              <a:t>závislosti na sportu</a:t>
            </a:r>
            <a:r>
              <a:rPr lang="cs-CZ" altLang="cs-CZ" b="1" dirty="0" smtClean="0">
                <a:solidFill>
                  <a:srgbClr val="323536"/>
                </a:solidFill>
                <a:latin typeface="Verdana" panose="020B0604030504040204" pitchFamily="34" charset="0"/>
                <a:hlinkClick r:id="rId5"/>
              </a:rPr>
              <a:t>)</a:t>
            </a:r>
            <a:endParaRPr lang="cs-CZ" altLang="cs-CZ" sz="1600" dirty="0"/>
          </a:p>
        </p:txBody>
      </p:sp>
      <p:pic>
        <p:nvPicPr>
          <p:cNvPr id="10" name="Picture 16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85081"/>
            <a:ext cx="1127461" cy="13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Health_16x9_TP102901021.potx" id="{4F6D0DCB-C1C6-447B-A5EF-663DB22015D8}" vid="{9A8E70B8-D8CA-4817-BC3E-F5BDBB02DF32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se zdravotnickou tématikou (širokoúhlá)</Template>
  <TotalTime>0</TotalTime>
  <Words>1689</Words>
  <Application>Microsoft Office PowerPoint</Application>
  <PresentationFormat>Širokoúhlá obrazovka</PresentationFormat>
  <Paragraphs>278</Paragraphs>
  <Slides>40</Slides>
  <Notes>0</Notes>
  <HiddenSlides>12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Calibri</vt:lpstr>
      <vt:lpstr>Franklin Gothic Medium</vt:lpstr>
      <vt:lpstr>Tahoma</vt:lpstr>
      <vt:lpstr>Times New Roman</vt:lpstr>
      <vt:lpstr>Verdana</vt:lpstr>
      <vt:lpstr>Wingdings</vt:lpstr>
      <vt:lpstr>MedicalHealth_16x9</vt:lpstr>
      <vt:lpstr>Acrobat Document</vt:lpstr>
      <vt:lpstr>Prezentace aplikace PowerPoint</vt:lpstr>
      <vt:lpstr>Projekt: „POHYBYM PROTI ARYTMII“  -roční výsledky  … režimová opatření v léčbě fibrilace síní</vt:lpstr>
      <vt:lpstr>Pohybová aktivita pro zdraví</vt:lpstr>
      <vt:lpstr>Pohybová aktivita pro zdraví</vt:lpstr>
      <vt:lpstr>Pohybová aktivita  pro zdraví</vt:lpstr>
      <vt:lpstr>Pohybová aktivita  pro zdraví</vt:lpstr>
      <vt:lpstr>Pohybová aktivita  pro zdraví</vt:lpstr>
      <vt:lpstr>Pohybová aktivita  a FS</vt:lpstr>
      <vt:lpstr>Pohybová aktivita  a FS</vt:lpstr>
      <vt:lpstr>Pohybová aktivita  a FS  …….. J - křivka</vt:lpstr>
      <vt:lpstr>Projekt „Pohybem proti arytmii“</vt:lpstr>
      <vt:lpstr>Pohybová aktivita a FS …..RACE 3</vt:lpstr>
      <vt:lpstr>Pohybová aktivita a FS …..RACE 3</vt:lpstr>
      <vt:lpstr>Pohybová aktivita a FS …..RACE 3</vt:lpstr>
      <vt:lpstr>Projekt : Pohybem proti arytmii ..přípravy 2015</vt:lpstr>
      <vt:lpstr>Neinvazivní nefarmakologická léčba FS: přehled publikací</vt:lpstr>
      <vt:lpstr>Neinvazivní nefarmakologická léčba FS: přehled publikací</vt:lpstr>
      <vt:lpstr>Neinvazivní nefarmakologická léčba FS: přehled publikací</vt:lpstr>
      <vt:lpstr>Neinvazivní nefarmakologická léčba FS: přehled publikací</vt:lpstr>
      <vt:lpstr>Neinvazivní nefarmakologická léčba FS: přehled publikací</vt:lpstr>
      <vt:lpstr>Design PROJEKTU „POHYBEM PROTI ARYTMII“ 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</vt:lpstr>
      <vt:lpstr>Projekt „Pohybem proti arytmii“- VÝSLEDKY</vt:lpstr>
      <vt:lpstr>Projekt „Pohybem proti arytmii“- VÝSLEDKY</vt:lpstr>
      <vt:lpstr>Projekt „Pohybem proti arytmii“- VÝSLEDKY                 STATISTICKÝ VÝZNAMNÉ</vt:lpstr>
      <vt:lpstr>Projekt „Pohybem proti arytmii“</vt:lpstr>
      <vt:lpstr>  Kompletní 12 měsíční data ukazují přínos komplexní intervence faktorů životního stylu. Statisticky významně se snížilo trvání a tíže jednotlivých epizod…. A to i při statisticky nevýznamném snížení hmotnosti a zvýšení METs.   Z naší zkušenosti :      - větší  spolupráce pacientů je v lokální interní-kardio ambulanci        než centralizovat v KC     - z výsledků je patném, že je nutno být „přísnější na pacienty“  </vt:lpstr>
      <vt:lpstr>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2016-04-06T05:57:13Z</dcterms:created>
  <dcterms:modified xsi:type="dcterms:W3CDTF">2018-01-19T08:06:36Z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