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430" r:id="rId3"/>
    <p:sldId id="264" r:id="rId4"/>
    <p:sldId id="276" r:id="rId5"/>
    <p:sldId id="279" r:id="rId6"/>
    <p:sldId id="265" r:id="rId7"/>
    <p:sldId id="266" r:id="rId8"/>
    <p:sldId id="269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9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mp4"/><Relationship Id="rId7" Type="http://schemas.openxmlformats.org/officeDocument/2006/relationships/image" Target="../media/image11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6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onardo da Vinci (Vinci 1452-Amboise 1519) - The left ventricle and mitral  valve">
            <a:extLst>
              <a:ext uri="{FF2B5EF4-FFF2-40B4-BE49-F238E27FC236}">
                <a16:creationId xmlns:a16="http://schemas.microsoft.com/office/drawing/2014/main" id="{0EF533BF-6CB9-485C-AED9-F9BACD9E9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43" y="-40184"/>
            <a:ext cx="5055157" cy="68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57C8FF-357B-4D8D-AD73-599BC8306B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Kazuistika 1 - úvod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29639E-6FD6-4F57-B16E-08C67745E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Januška J, Hudec M, </a:t>
            </a:r>
            <a:r>
              <a:rPr lang="cs-CZ" dirty="0" err="1">
                <a:solidFill>
                  <a:srgbClr val="FF0000"/>
                </a:solidFill>
              </a:rPr>
              <a:t>urban</a:t>
            </a:r>
            <a:r>
              <a:rPr lang="cs-CZ" dirty="0">
                <a:solidFill>
                  <a:srgbClr val="FF0000"/>
                </a:solidFill>
              </a:rPr>
              <a:t> M</a:t>
            </a:r>
          </a:p>
          <a:p>
            <a:r>
              <a:rPr lang="cs-CZ" dirty="0" err="1">
                <a:solidFill>
                  <a:srgbClr val="FF0000"/>
                </a:solidFill>
              </a:rPr>
              <a:t>Dorda</a:t>
            </a:r>
            <a:r>
              <a:rPr lang="cs-CZ" dirty="0">
                <a:solidFill>
                  <a:srgbClr val="FF0000"/>
                </a:solidFill>
              </a:rPr>
              <a:t> M, </a:t>
            </a:r>
            <a:r>
              <a:rPr lang="cs-CZ" dirty="0" err="1">
                <a:solidFill>
                  <a:srgbClr val="FF0000"/>
                </a:solidFill>
              </a:rPr>
              <a:t>škňouřil</a:t>
            </a:r>
            <a:r>
              <a:rPr lang="cs-CZ" dirty="0">
                <a:solidFill>
                  <a:srgbClr val="FF0000"/>
                </a:solidFill>
              </a:rPr>
              <a:t> L</a:t>
            </a:r>
          </a:p>
          <a:p>
            <a:r>
              <a:rPr lang="cs-CZ" dirty="0">
                <a:solidFill>
                  <a:srgbClr val="FF0000"/>
                </a:solidFill>
              </a:rPr>
              <a:t>Nemocnice </a:t>
            </a:r>
            <a:r>
              <a:rPr lang="cs-CZ" dirty="0" err="1">
                <a:solidFill>
                  <a:srgbClr val="FF0000"/>
                </a:solidFill>
              </a:rPr>
              <a:t>Agel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trinec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podlesi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8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FAEC9-F319-417B-8A77-D4A3C07B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2.pacient</a:t>
            </a:r>
            <a:endParaRPr lang="en-GB" dirty="0"/>
          </a:p>
        </p:txBody>
      </p:sp>
      <p:pic>
        <p:nvPicPr>
          <p:cNvPr id="4" name="MitrutTEE2DCFM">
            <a:hlinkClick r:id="" action="ppaction://media"/>
            <a:extLst>
              <a:ext uri="{FF2B5EF4-FFF2-40B4-BE49-F238E27FC236}">
                <a16:creationId xmlns:a16="http://schemas.microsoft.com/office/drawing/2014/main" id="{044A2245-40F3-4E96-9338-ED2A24E3B15A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1974" y="2366963"/>
            <a:ext cx="5988051" cy="4491037"/>
          </a:xfrm>
        </p:spPr>
      </p:pic>
    </p:spTree>
    <p:extLst>
      <p:ext uri="{BB962C8B-B14F-4D97-AF65-F5344CB8AC3E}">
        <p14:creationId xmlns:p14="http://schemas.microsoft.com/office/powerpoint/2010/main" val="385118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F264E-85FE-47EE-8CDD-74E508DF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1.Pacient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1FF3A2-3C45-4195-B8A3-BE375FAB97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84 letá pacientka</a:t>
            </a:r>
          </a:p>
          <a:p>
            <a:r>
              <a:rPr lang="cs-CZ" dirty="0"/>
              <a:t>Několik měsíců progredující dušnost, nyní III-IV st.</a:t>
            </a:r>
          </a:p>
          <a:p>
            <a:r>
              <a:rPr lang="cs-CZ" dirty="0"/>
              <a:t>Normální </a:t>
            </a:r>
            <a:r>
              <a:rPr lang="cs-CZ" dirty="0" err="1"/>
              <a:t>koronarogram</a:t>
            </a:r>
            <a:endParaRPr lang="cs-CZ" dirty="0"/>
          </a:p>
          <a:p>
            <a:r>
              <a:rPr lang="cs-CZ" dirty="0"/>
              <a:t>Těžká mitrální regurgitace s EF LK 35-40%, bez trikuspidální regurgitace</a:t>
            </a:r>
          </a:p>
          <a:p>
            <a:r>
              <a:rPr lang="cs-CZ" dirty="0"/>
              <a:t>Kompenzace obtížně, komplexní medikací diuretik, ACEI, betablokátorů</a:t>
            </a:r>
          </a:p>
          <a:p>
            <a:r>
              <a:rPr lang="cs-CZ" dirty="0" err="1"/>
              <a:t>Stp</a:t>
            </a:r>
            <a:r>
              <a:rPr lang="cs-CZ" dirty="0"/>
              <a:t>. Tep obou kyčlí s aseptickou nekrózou tep vpravo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79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08A9-43B2-4EBF-B710-932931BC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STS </a:t>
            </a:r>
            <a:r>
              <a:rPr lang="cs-CZ" dirty="0" err="1"/>
              <a:t>Kalkulator</a:t>
            </a:r>
            <a:r>
              <a:rPr lang="cs-CZ" dirty="0"/>
              <a:t> MVR -MVP</a:t>
            </a:r>
            <a:endParaRPr lang="en-GB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71B96CC-EF54-49E3-957E-9245F467E2B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008574"/>
              </p:ext>
            </p:extLst>
          </p:nvPr>
        </p:nvGraphicFramePr>
        <p:xfrm>
          <a:off x="914400" y="2433161"/>
          <a:ext cx="10363200" cy="3291840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3408243547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76588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Risk of Mortality: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  <a:effectLst/>
                        </a:rPr>
                        <a:t>3.764% - 2.757%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412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Renal Failure: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2.193% - 1.340%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319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Permanent Stroke: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2.016% - 3.304%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61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Prolonged Ventilation: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11.264% - 7.783%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549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DSW Infection: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effectLst/>
                        </a:rPr>
                        <a:t>0.100% -0.052%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758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Reoperation: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4.657% - 2.819%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732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Morbidity or Mortality: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16.850% - 11.507%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173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Short Length of Stay: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15.302% - 23.303%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621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Long Length of Stay: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9.730% - 5.531%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297454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D16B94AC-0816-4D47-B5BB-A1B9150FFBEF}"/>
              </a:ext>
            </a:extLst>
          </p:cNvPr>
          <p:cNvSpPr txBox="1"/>
          <p:nvPr/>
        </p:nvSpPr>
        <p:spPr>
          <a:xfrm>
            <a:off x="1521151" y="6161518"/>
            <a:ext cx="196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Euroscore</a:t>
            </a:r>
            <a:r>
              <a:rPr lang="cs-CZ" dirty="0">
                <a:solidFill>
                  <a:srgbClr val="FF0000"/>
                </a:solidFill>
              </a:rPr>
              <a:t> II 3.37 %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1AF46-E7E4-4C14-A93A-B3634698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TTE</a:t>
            </a:r>
            <a:endParaRPr lang="en-GB" dirty="0"/>
          </a:p>
        </p:txBody>
      </p:sp>
      <p:pic>
        <p:nvPicPr>
          <p:cNvPr id="4" name="RecovaTTE4D">
            <a:hlinkClick r:id="" action="ppaction://media"/>
            <a:extLst>
              <a:ext uri="{FF2B5EF4-FFF2-40B4-BE49-F238E27FC236}">
                <a16:creationId xmlns:a16="http://schemas.microsoft.com/office/drawing/2014/main" id="{9674D340-3151-47E1-B67A-A5530A9C6FCB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" y="2214694"/>
            <a:ext cx="6184725" cy="4638543"/>
          </a:xfrm>
        </p:spPr>
      </p:pic>
      <p:pic>
        <p:nvPicPr>
          <p:cNvPr id="5" name="RecovaTTE3D">
            <a:hlinkClick r:id="" action="ppaction://media"/>
            <a:extLst>
              <a:ext uri="{FF2B5EF4-FFF2-40B4-BE49-F238E27FC236}">
                <a16:creationId xmlns:a16="http://schemas.microsoft.com/office/drawing/2014/main" id="{3968FC3F-6E91-4005-ACF5-370C9039C0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7274" y="2214691"/>
            <a:ext cx="6184726" cy="46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1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3455D-E711-4047-B5CF-9EDD230E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TTE</a:t>
            </a:r>
            <a:endParaRPr lang="en-GB" dirty="0"/>
          </a:p>
        </p:txBody>
      </p:sp>
      <p:pic>
        <p:nvPicPr>
          <p:cNvPr id="4" name="RecovaPre00TTE">
            <a:hlinkClick r:id="" action="ppaction://media"/>
            <a:extLst>
              <a:ext uri="{FF2B5EF4-FFF2-40B4-BE49-F238E27FC236}">
                <a16:creationId xmlns:a16="http://schemas.microsoft.com/office/drawing/2014/main" id="{577E581B-5403-4DE0-8D1F-B1CBCBD54921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2214695"/>
            <a:ext cx="6191076" cy="4643306"/>
          </a:xfrm>
        </p:spPr>
      </p:pic>
      <p:pic>
        <p:nvPicPr>
          <p:cNvPr id="5" name="RecovaPre01TTE">
            <a:hlinkClick r:id="" action="ppaction://media"/>
            <a:extLst>
              <a:ext uri="{FF2B5EF4-FFF2-40B4-BE49-F238E27FC236}">
                <a16:creationId xmlns:a16="http://schemas.microsoft.com/office/drawing/2014/main" id="{4E010E3D-6A2D-4E85-969E-5A19B497088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0922" y="2214692"/>
            <a:ext cx="6191077" cy="46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4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1CA72-5A56-46D0-94AC-E9182213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TTE</a:t>
            </a:r>
            <a:endParaRPr lang="en-GB" dirty="0"/>
          </a:p>
        </p:txBody>
      </p:sp>
      <p:pic>
        <p:nvPicPr>
          <p:cNvPr id="4" name="RecovaPre03TEE">
            <a:hlinkClick r:id="" action="ppaction://media"/>
            <a:extLst>
              <a:ext uri="{FF2B5EF4-FFF2-40B4-BE49-F238E27FC236}">
                <a16:creationId xmlns:a16="http://schemas.microsoft.com/office/drawing/2014/main" id="{99F2C43C-6903-4916-B737-60F68C706650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" y="2214694"/>
            <a:ext cx="6184725" cy="4638543"/>
          </a:xfrm>
        </p:spPr>
      </p:pic>
      <p:pic>
        <p:nvPicPr>
          <p:cNvPr id="6" name="RecovaPre04TEE">
            <a:hlinkClick r:id="" action="ppaction://media"/>
            <a:extLst>
              <a:ext uri="{FF2B5EF4-FFF2-40B4-BE49-F238E27FC236}">
                <a16:creationId xmlns:a16="http://schemas.microsoft.com/office/drawing/2014/main" id="{9EE0CDB7-E3C2-41CA-B3E2-7283577EBC0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7274" y="2214691"/>
            <a:ext cx="6184726" cy="46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6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BCA0B-7945-462E-AF8C-97CE7766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2.Pacient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704F6A-29AE-47A8-A95E-040A115378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73 let, polský státní příslušník</a:t>
            </a:r>
          </a:p>
          <a:p>
            <a:r>
              <a:rPr lang="cs-CZ" dirty="0"/>
              <a:t>Od roku 1990 5x IM, CABG 1995 3xSVG  ACD, RMS, RIA, </a:t>
            </a:r>
            <a:r>
              <a:rPr lang="cs-CZ" dirty="0" err="1"/>
              <a:t>stp</a:t>
            </a:r>
            <a:r>
              <a:rPr lang="cs-CZ" dirty="0"/>
              <a:t> opakovaných PCI SVG na RMS, uzávěr SVG ad ACD a ACD. Funkční SVG ad RIA.</a:t>
            </a:r>
          </a:p>
          <a:p>
            <a:r>
              <a:rPr lang="cs-CZ" dirty="0" err="1"/>
              <a:t>NYHa</a:t>
            </a:r>
            <a:r>
              <a:rPr lang="cs-CZ" dirty="0"/>
              <a:t> </a:t>
            </a:r>
            <a:r>
              <a:rPr lang="cs-CZ" dirty="0" err="1"/>
              <a:t>iv</a:t>
            </a:r>
            <a:r>
              <a:rPr lang="cs-CZ" dirty="0"/>
              <a:t> S OPAKOVANOU HOSPITALIZACÍ PRO PLICNÍ EDÉM</a:t>
            </a:r>
          </a:p>
          <a:p>
            <a:r>
              <a:rPr lang="cs-CZ" dirty="0" err="1"/>
              <a:t>Vvi</a:t>
            </a:r>
            <a:r>
              <a:rPr lang="cs-CZ" dirty="0"/>
              <a:t> </a:t>
            </a:r>
            <a:r>
              <a:rPr lang="cs-CZ" dirty="0" err="1"/>
              <a:t>icd</a:t>
            </a:r>
            <a:r>
              <a:rPr lang="cs-CZ" dirty="0"/>
              <a:t> 2011</a:t>
            </a:r>
          </a:p>
          <a:p>
            <a:r>
              <a:rPr lang="cs-CZ" dirty="0"/>
              <a:t>TĚŽKÁ MITRÁLNÍ REGURGITACE, JIZVA POSTEROLATER. </a:t>
            </a:r>
            <a:r>
              <a:rPr lang="cs-CZ" dirty="0" err="1"/>
              <a:t>Ef</a:t>
            </a:r>
            <a:r>
              <a:rPr lang="cs-CZ" dirty="0"/>
              <a:t> </a:t>
            </a:r>
            <a:r>
              <a:rPr lang="cs-CZ" dirty="0" err="1"/>
              <a:t>lk</a:t>
            </a:r>
            <a:r>
              <a:rPr lang="cs-CZ" dirty="0"/>
              <a:t> 35-40%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14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42FAC-D994-4C5A-B140-30E44FA2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STS </a:t>
            </a:r>
            <a:r>
              <a:rPr lang="cs-CZ" dirty="0" err="1"/>
              <a:t>Kalkulator</a:t>
            </a:r>
            <a:r>
              <a:rPr lang="cs-CZ" dirty="0"/>
              <a:t> MVR -MVP</a:t>
            </a:r>
            <a:endParaRPr lang="en-GB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629F591-4F10-4936-904F-3C80B25CFA4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8534558"/>
              </p:ext>
            </p:extLst>
          </p:nvPr>
        </p:nvGraphicFramePr>
        <p:xfrm>
          <a:off x="914400" y="2433161"/>
          <a:ext cx="10363200" cy="3291840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397180509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1046664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Risk of Mortality: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FF0000"/>
                          </a:solidFill>
                          <a:effectLst/>
                        </a:rPr>
                        <a:t>5.050% - 3.839%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325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Renal Failure: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5.783% - 2.360%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097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Permanent Stroke: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2.843% - 3.570%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897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Prolonged Ventilation: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27.585% - 16.303%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2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DSW Infection: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0.250% - 0.130%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945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Reoperation: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5.951% - 5.530%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887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Morbidity or Mortality: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36.991% - 22.874%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896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Short Length of Stay: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15.978% - 25.906%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896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cs-CZ" b="1">
                          <a:effectLst/>
                        </a:rPr>
                        <a:t>Long Length of Stay: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effectLst/>
                        </a:rPr>
                        <a:t>20.217% - 11.080%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182067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F986EAC8-EC64-4436-B28F-41E470E9808E}"/>
              </a:ext>
            </a:extLst>
          </p:cNvPr>
          <p:cNvSpPr txBox="1"/>
          <p:nvPr/>
        </p:nvSpPr>
        <p:spPr>
          <a:xfrm>
            <a:off x="1085316" y="6264067"/>
            <a:ext cx="196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Euroscore</a:t>
            </a:r>
            <a:r>
              <a:rPr lang="cs-CZ" dirty="0">
                <a:solidFill>
                  <a:srgbClr val="FF0000"/>
                </a:solidFill>
              </a:rPr>
              <a:t> II 8.42 %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760891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445</TotalTime>
  <Words>376</Words>
  <Application>Microsoft Office PowerPoint</Application>
  <PresentationFormat>Širokoúhlá obrazovka</PresentationFormat>
  <Paragraphs>81</Paragraphs>
  <Slides>10</Slides>
  <Notes>0</Notes>
  <HiddenSlides>0</HiddenSlides>
  <MMClips>7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Tw Cen MT</vt:lpstr>
      <vt:lpstr>Wingdings</vt:lpstr>
      <vt:lpstr>Kapka</vt:lpstr>
      <vt:lpstr>Kazuistika 1 - úvod</vt:lpstr>
      <vt:lpstr>Prezentace aplikace PowerPoint</vt:lpstr>
      <vt:lpstr>1.Pacient</vt:lpstr>
      <vt:lpstr>STS Kalkulator MVR -MVP</vt:lpstr>
      <vt:lpstr>TTE</vt:lpstr>
      <vt:lpstr>TTE</vt:lpstr>
      <vt:lpstr>TTE</vt:lpstr>
      <vt:lpstr>2.Pacient</vt:lpstr>
      <vt:lpstr>STS Kalkulator MVR -MVP</vt:lpstr>
      <vt:lpstr>2.pacient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Slávek</dc:creator>
  <cp:lastModifiedBy>GT3</cp:lastModifiedBy>
  <cp:revision>15</cp:revision>
  <dcterms:created xsi:type="dcterms:W3CDTF">2022-02-14T04:33:21Z</dcterms:created>
  <dcterms:modified xsi:type="dcterms:W3CDTF">2022-02-24T10:56:30Z</dcterms:modified>
</cp:coreProperties>
</file>