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30" r:id="rId3"/>
    <p:sldId id="271" r:id="rId4"/>
    <p:sldId id="257" r:id="rId5"/>
    <p:sldId id="261" r:id="rId6"/>
    <p:sldId id="262" r:id="rId7"/>
    <p:sldId id="302" r:id="rId8"/>
    <p:sldId id="258" r:id="rId9"/>
    <p:sldId id="263" r:id="rId10"/>
    <p:sldId id="272" r:id="rId11"/>
    <p:sldId id="273" r:id="rId12"/>
    <p:sldId id="304" r:id="rId13"/>
    <p:sldId id="264" r:id="rId14"/>
    <p:sldId id="265" r:id="rId15"/>
    <p:sldId id="266" r:id="rId16"/>
    <p:sldId id="267" r:id="rId17"/>
    <p:sldId id="268" r:id="rId18"/>
    <p:sldId id="305" r:id="rId19"/>
    <p:sldId id="306" r:id="rId20"/>
    <p:sldId id="277" r:id="rId21"/>
    <p:sldId id="278" r:id="rId22"/>
    <p:sldId id="296" r:id="rId23"/>
    <p:sldId id="307" r:id="rId24"/>
    <p:sldId id="308" r:id="rId25"/>
    <p:sldId id="309" r:id="rId26"/>
    <p:sldId id="270" r:id="rId27"/>
    <p:sldId id="29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8F665-34C4-47A9-81C5-AE995DFC6933}" v="5" dt="2022-02-24T16:26:38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Antonová" userId="65e24e6ec75ef67c" providerId="LiveId" clId="{5CE788E3-D6B2-4A64-94EE-57976F19B7F0}"/>
    <pc:docChg chg="custSel delSld modSld">
      <pc:chgData name="Petra Antonová" userId="65e24e6ec75ef67c" providerId="LiveId" clId="{5CE788E3-D6B2-4A64-94EE-57976F19B7F0}" dt="2022-02-24T15:29:53.544" v="114" actId="20577"/>
      <pc:docMkLst>
        <pc:docMk/>
      </pc:docMkLst>
      <pc:sldChg chg="del">
        <pc:chgData name="Petra Antonová" userId="65e24e6ec75ef67c" providerId="LiveId" clId="{5CE788E3-D6B2-4A64-94EE-57976F19B7F0}" dt="2022-02-24T15:29:28.007" v="68" actId="2696"/>
        <pc:sldMkLst>
          <pc:docMk/>
          <pc:sldMk cId="0" sldId="269"/>
        </pc:sldMkLst>
      </pc:sldChg>
      <pc:sldChg chg="modSp mod">
        <pc:chgData name="Petra Antonová" userId="65e24e6ec75ef67c" providerId="LiveId" clId="{5CE788E3-D6B2-4A64-94EE-57976F19B7F0}" dt="2022-02-24T15:29:53.544" v="114" actId="20577"/>
        <pc:sldMkLst>
          <pc:docMk/>
          <pc:sldMk cId="0" sldId="270"/>
        </pc:sldMkLst>
        <pc:spChg chg="mod">
          <ac:chgData name="Petra Antonová" userId="65e24e6ec75ef67c" providerId="LiveId" clId="{5CE788E3-D6B2-4A64-94EE-57976F19B7F0}" dt="2022-02-24T15:29:53.544" v="114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del mod">
        <pc:chgData name="Petra Antonová" userId="65e24e6ec75ef67c" providerId="LiveId" clId="{5CE788E3-D6B2-4A64-94EE-57976F19B7F0}" dt="2022-02-24T15:25:05.080" v="45" actId="2696"/>
        <pc:sldMkLst>
          <pc:docMk/>
          <pc:sldMk cId="3915362175" sldId="303"/>
        </pc:sldMkLst>
        <pc:spChg chg="mod">
          <ac:chgData name="Petra Antonová" userId="65e24e6ec75ef67c" providerId="LiveId" clId="{5CE788E3-D6B2-4A64-94EE-57976F19B7F0}" dt="2022-02-24T15:23:17.348" v="44" actId="20577"/>
          <ac:spMkLst>
            <pc:docMk/>
            <pc:sldMk cId="3915362175" sldId="303"/>
            <ac:spMk id="3" creationId="{00000000-0000-0000-0000-000000000000}"/>
          </ac:spMkLst>
        </pc:spChg>
      </pc:sldChg>
      <pc:sldChg chg="modSp mod">
        <pc:chgData name="Petra Antonová" userId="65e24e6ec75ef67c" providerId="LiveId" clId="{5CE788E3-D6B2-4A64-94EE-57976F19B7F0}" dt="2022-02-24T15:28:10.615" v="58" actId="20577"/>
        <pc:sldMkLst>
          <pc:docMk/>
          <pc:sldMk cId="3681220036" sldId="308"/>
        </pc:sldMkLst>
        <pc:spChg chg="mod">
          <ac:chgData name="Petra Antonová" userId="65e24e6ec75ef67c" providerId="LiveId" clId="{5CE788E3-D6B2-4A64-94EE-57976F19B7F0}" dt="2022-02-24T15:28:10.615" v="58" actId="20577"/>
          <ac:spMkLst>
            <pc:docMk/>
            <pc:sldMk cId="3681220036" sldId="308"/>
            <ac:spMk id="3" creationId="{00000000-0000-0000-0000-000000000000}"/>
          </ac:spMkLst>
        </pc:spChg>
      </pc:sldChg>
      <pc:sldChg chg="modSp mod">
        <pc:chgData name="Petra Antonová" userId="65e24e6ec75ef67c" providerId="LiveId" clId="{5CE788E3-D6B2-4A64-94EE-57976F19B7F0}" dt="2022-02-24T15:28:38.614" v="67" actId="20577"/>
        <pc:sldMkLst>
          <pc:docMk/>
          <pc:sldMk cId="2790673453" sldId="309"/>
        </pc:sldMkLst>
        <pc:spChg chg="mod">
          <ac:chgData name="Petra Antonová" userId="65e24e6ec75ef67c" providerId="LiveId" clId="{5CE788E3-D6B2-4A64-94EE-57976F19B7F0}" dt="2022-02-24T15:28:38.614" v="67" actId="20577"/>
          <ac:spMkLst>
            <pc:docMk/>
            <pc:sldMk cId="2790673453" sldId="309"/>
            <ac:spMk id="3" creationId="{00000000-0000-0000-0000-000000000000}"/>
          </ac:spMkLst>
        </pc:spChg>
      </pc:sldChg>
    </pc:docChg>
  </pc:docChgLst>
  <pc:docChgLst>
    <pc:chgData name="Petra Antonová" userId="65e24e6ec75ef67c" providerId="LiveId" clId="{02A8F665-34C4-47A9-81C5-AE995DFC6933}"/>
    <pc:docChg chg="custSel addSld delSld modSld">
      <pc:chgData name="Petra Antonová" userId="65e24e6ec75ef67c" providerId="LiveId" clId="{02A8F665-34C4-47A9-81C5-AE995DFC6933}" dt="2022-02-24T16:26:49.544" v="53" actId="14100"/>
      <pc:docMkLst>
        <pc:docMk/>
      </pc:docMkLst>
      <pc:sldChg chg="addSp modSp mod">
        <pc:chgData name="Petra Antonová" userId="65e24e6ec75ef67c" providerId="LiveId" clId="{02A8F665-34C4-47A9-81C5-AE995DFC6933}" dt="2022-02-24T16:26:49.544" v="53" actId="14100"/>
        <pc:sldMkLst>
          <pc:docMk/>
          <pc:sldMk cId="0" sldId="256"/>
        </pc:sldMkLst>
        <pc:spChg chg="mod">
          <ac:chgData name="Petra Antonová" userId="65e24e6ec75ef67c" providerId="LiveId" clId="{02A8F665-34C4-47A9-81C5-AE995DFC6933}" dt="2022-02-24T16:25:08.323" v="33" actId="27636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Petra Antonová" userId="65e24e6ec75ef67c" providerId="LiveId" clId="{02A8F665-34C4-47A9-81C5-AE995DFC6933}" dt="2022-02-24T16:26:49.544" v="53" actId="14100"/>
          <ac:picMkLst>
            <pc:docMk/>
            <pc:sldMk cId="0" sldId="256"/>
            <ac:picMk id="4" creationId="{E5DD9BC5-FDA5-414F-BB77-2282487E98CE}"/>
          </ac:picMkLst>
        </pc:picChg>
      </pc:sldChg>
      <pc:sldChg chg="add del">
        <pc:chgData name="Petra Antonová" userId="65e24e6ec75ef67c" providerId="LiveId" clId="{02A8F665-34C4-47A9-81C5-AE995DFC6933}" dt="2022-02-24T15:35:11.306" v="4" actId="2696"/>
        <pc:sldMkLst>
          <pc:docMk/>
          <pc:sldMk cId="0" sldId="283"/>
        </pc:sldMkLst>
      </pc:sldChg>
      <pc:sldChg chg="add del">
        <pc:chgData name="Petra Antonová" userId="65e24e6ec75ef67c" providerId="LiveId" clId="{02A8F665-34C4-47A9-81C5-AE995DFC6933}" dt="2022-02-24T15:35:14.861" v="5" actId="2696"/>
        <pc:sldMkLst>
          <pc:docMk/>
          <pc:sldMk cId="0" sldId="298"/>
        </pc:sldMkLst>
      </pc:sldChg>
      <pc:sldChg chg="modSp mod">
        <pc:chgData name="Petra Antonová" userId="65e24e6ec75ef67c" providerId="LiveId" clId="{02A8F665-34C4-47A9-81C5-AE995DFC6933}" dt="2022-02-24T16:25:54.508" v="35" actId="20577"/>
        <pc:sldMkLst>
          <pc:docMk/>
          <pc:sldMk cId="1957483923" sldId="307"/>
        </pc:sldMkLst>
        <pc:spChg chg="mod">
          <ac:chgData name="Petra Antonová" userId="65e24e6ec75ef67c" providerId="LiveId" clId="{02A8F665-34C4-47A9-81C5-AE995DFC6933}" dt="2022-02-24T16:25:54.508" v="35" actId="20577"/>
          <ac:spMkLst>
            <pc:docMk/>
            <pc:sldMk cId="1957483923" sldId="307"/>
            <ac:spMk id="2" creationId="{00000000-0000-0000-0000-000000000000}"/>
          </ac:spMkLst>
        </pc:spChg>
      </pc:sldChg>
      <pc:sldChg chg="modSp mod">
        <pc:chgData name="Petra Antonová" userId="65e24e6ec75ef67c" providerId="LiveId" clId="{02A8F665-34C4-47A9-81C5-AE995DFC6933}" dt="2022-02-24T16:26:10.884" v="50" actId="20577"/>
        <pc:sldMkLst>
          <pc:docMk/>
          <pc:sldMk cId="3681220036" sldId="308"/>
        </pc:sldMkLst>
        <pc:spChg chg="mod">
          <ac:chgData name="Petra Antonová" userId="65e24e6ec75ef67c" providerId="LiveId" clId="{02A8F665-34C4-47A9-81C5-AE995DFC6933}" dt="2022-02-24T16:26:10.884" v="50" actId="20577"/>
          <ac:spMkLst>
            <pc:docMk/>
            <pc:sldMk cId="3681220036" sldId="308"/>
            <ac:spMk id="2" creationId="{00000000-0000-0000-0000-000000000000}"/>
          </ac:spMkLst>
        </pc:spChg>
      </pc:sldChg>
      <pc:sldChg chg="add del">
        <pc:chgData name="Petra Antonová" userId="65e24e6ec75ef67c" providerId="LiveId" clId="{02A8F665-34C4-47A9-81C5-AE995DFC6933}" dt="2022-02-24T15:32:06.230" v="1"/>
        <pc:sldMkLst>
          <pc:docMk/>
          <pc:sldMk cId="0" sldId="310"/>
        </pc:sldMkLst>
      </pc:sldChg>
      <pc:sldChg chg="add del">
        <pc:chgData name="Petra Antonová" userId="65e24e6ec75ef67c" providerId="LiveId" clId="{02A8F665-34C4-47A9-81C5-AE995DFC6933}" dt="2022-02-24T15:32:06.230" v="1"/>
        <pc:sldMkLst>
          <pc:docMk/>
          <pc:sldMk cId="0" sldId="311"/>
        </pc:sldMkLst>
      </pc:sldChg>
      <pc:sldChg chg="add del">
        <pc:chgData name="Petra Antonová" userId="65e24e6ec75ef67c" providerId="LiveId" clId="{02A8F665-34C4-47A9-81C5-AE995DFC6933}" dt="2022-02-24T15:32:06.230" v="1"/>
        <pc:sldMkLst>
          <pc:docMk/>
          <pc:sldMk cId="0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B3284-EDC4-4393-B4BD-B782BDC3F6E7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4FCBD-5872-45D1-A675-ED392AB97F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 zavedením</a:t>
            </a:r>
            <a:r>
              <a:rPr lang="cs-CZ" baseline="0" dirty="0"/>
              <a:t> </a:t>
            </a:r>
            <a:r>
              <a:rPr lang="cs-CZ" baseline="0" dirty="0" err="1"/>
              <a:t>fontanovské</a:t>
            </a:r>
            <a:r>
              <a:rPr lang="cs-CZ" baseline="0" dirty="0"/>
              <a:t> cirkulace byl průtok plícemi u pacientů se společnou komorou a pulmonální </a:t>
            </a:r>
            <a:r>
              <a:rPr lang="cs-CZ" baseline="0" dirty="0" err="1"/>
              <a:t>stenozou</a:t>
            </a:r>
            <a:r>
              <a:rPr lang="cs-CZ" baseline="0" dirty="0"/>
              <a:t> chirurgicky zvýšen prostřednictvím spojek. To zvýšilo přežití, ale ne za 20. rok věku. V roce 1971 </a:t>
            </a:r>
            <a:r>
              <a:rPr lang="cs-CZ" baseline="0" dirty="0" err="1"/>
              <a:t>Fontan</a:t>
            </a:r>
            <a:r>
              <a:rPr lang="cs-CZ" baseline="0" dirty="0"/>
              <a:t> klasickou metodou. Nyní se provádí mezi 1,5 až 4 roky věku. Fenestrace z důvodu snížení výskytu pleurálních výpotků při zvýšení plicní rezistence.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7B850-2008-44CC-9855-AC2F03D83D1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venous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congestion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start in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perivenular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spread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periportal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Fibrotic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adjacent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perivenular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cirrhosis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progresses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7B850-2008-44CC-9855-AC2F03D83D1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5EC4-AF05-4E5C-937F-29791113F6D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8567-6929-44F5-8D48-2EE060EC8D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UNIVENTRIKULÁRNÍ FONTANOVSKÁ CIRKULACE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Petra Antonová</a:t>
            </a:r>
          </a:p>
          <a:p>
            <a:r>
              <a:rPr lang="cs-CZ" dirty="0">
                <a:solidFill>
                  <a:srgbClr val="002060"/>
                </a:solidFill>
              </a:rPr>
              <a:t>Centrum pro dospělé s vrozenou srdeční vadou</a:t>
            </a:r>
          </a:p>
          <a:p>
            <a:r>
              <a:rPr lang="cs-CZ" dirty="0">
                <a:solidFill>
                  <a:srgbClr val="002060"/>
                </a:solidFill>
              </a:rPr>
              <a:t>FN Motol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DD9BC5-FDA5-414F-BB77-2282487E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2185" t="17007" r="50197" b="66142"/>
          <a:stretch>
            <a:fillRect/>
          </a:stretch>
        </p:blipFill>
        <p:spPr>
          <a:xfrm>
            <a:off x="467544" y="188641"/>
            <a:ext cx="2286254" cy="122413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Dysfunkce společné komory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Systolická dysfunkce</a:t>
            </a:r>
          </a:p>
          <a:p>
            <a:pPr>
              <a:buNone/>
            </a:pPr>
            <a:r>
              <a:rPr lang="cs-CZ" dirty="0"/>
              <a:t>12 let – 28%</a:t>
            </a:r>
          </a:p>
          <a:p>
            <a:pPr>
              <a:buNone/>
            </a:pPr>
            <a:r>
              <a:rPr lang="cs-CZ" dirty="0"/>
              <a:t>26 let – 47%</a:t>
            </a:r>
          </a:p>
          <a:p>
            <a:pPr>
              <a:buNone/>
            </a:pPr>
            <a:endParaRPr lang="cs-CZ" dirty="0"/>
          </a:p>
          <a:p>
            <a:r>
              <a:rPr lang="cs-CZ" u="sng" dirty="0"/>
              <a:t>Diastolická dysfunkce</a:t>
            </a:r>
          </a:p>
          <a:p>
            <a:pPr>
              <a:buNone/>
            </a:pPr>
            <a:r>
              <a:rPr lang="cs-CZ" dirty="0"/>
              <a:t>26 let – 72%</a:t>
            </a:r>
          </a:p>
          <a:p>
            <a:endParaRPr lang="cs-CZ" u="sng" dirty="0"/>
          </a:p>
          <a:p>
            <a:pPr lvl="4" algn="r">
              <a:buNone/>
            </a:pPr>
            <a:r>
              <a:rPr lang="cs-CZ" dirty="0"/>
              <a:t>Anderson, JACC, 2008</a:t>
            </a:r>
          </a:p>
          <a:p>
            <a:pPr lvl="4" algn="r">
              <a:buNone/>
            </a:pPr>
            <a:r>
              <a:rPr lang="cs-CZ" dirty="0"/>
              <a:t>Saki, JAHA,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Regurgitace AV chlopně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Vede k objemovému zatížení komory</a:t>
            </a:r>
          </a:p>
          <a:p>
            <a:pPr lvl="1"/>
            <a:endParaRPr lang="cs-CZ" b="1" dirty="0"/>
          </a:p>
          <a:p>
            <a:pPr lvl="1"/>
            <a:r>
              <a:rPr lang="cs-CZ" b="1" dirty="0" err="1"/>
              <a:t>Intrinsická</a:t>
            </a:r>
            <a:r>
              <a:rPr lang="cs-CZ" b="1" dirty="0"/>
              <a:t> </a:t>
            </a:r>
            <a:r>
              <a:rPr lang="cs-CZ" dirty="0"/>
              <a:t>– anatomická porucha (redundance, </a:t>
            </a:r>
            <a:r>
              <a:rPr lang="cs-CZ" dirty="0" err="1"/>
              <a:t>tehtering</a:t>
            </a:r>
            <a:r>
              <a:rPr lang="cs-CZ" dirty="0"/>
              <a:t>, zesílení, prolaps)</a:t>
            </a:r>
          </a:p>
          <a:p>
            <a:pPr lvl="1"/>
            <a:r>
              <a:rPr lang="cs-CZ" b="1" dirty="0"/>
              <a:t>Sekundárně</a:t>
            </a:r>
            <a:r>
              <a:rPr lang="cs-CZ" dirty="0"/>
              <a:t> při progresivní dilataci komory a </a:t>
            </a:r>
            <a:r>
              <a:rPr lang="cs-CZ" dirty="0" err="1"/>
              <a:t>anulu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Arytmie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 let po operaci 20% SVT (IART, FLS, méně </a:t>
            </a:r>
            <a:r>
              <a:rPr lang="cs-CZ" dirty="0" err="1"/>
              <a:t>FiS</a:t>
            </a:r>
            <a:r>
              <a:rPr lang="cs-CZ" dirty="0"/>
              <a:t>) – mohou vést k SCD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Rychlý převod na komory je </a:t>
            </a:r>
            <a:r>
              <a:rPr lang="cs-CZ" dirty="0" err="1">
                <a:solidFill>
                  <a:srgbClr val="7030A0"/>
                </a:solidFill>
              </a:rPr>
              <a:t>emergentní</a:t>
            </a:r>
            <a:r>
              <a:rPr lang="cs-CZ" dirty="0">
                <a:solidFill>
                  <a:srgbClr val="7030A0"/>
                </a:solidFill>
              </a:rPr>
              <a:t> situace, EKV, léky často neefektivní - </a:t>
            </a:r>
            <a:r>
              <a:rPr lang="cs-CZ" dirty="0" err="1">
                <a:solidFill>
                  <a:srgbClr val="7030A0"/>
                </a:solidFill>
              </a:rPr>
              <a:t>guidelines</a:t>
            </a:r>
            <a:endParaRPr lang="cs-CZ" dirty="0">
              <a:solidFill>
                <a:srgbClr val="7030A0"/>
              </a:solidFill>
            </a:endParaRPr>
          </a:p>
          <a:p>
            <a:pPr lvl="1"/>
            <a:r>
              <a:rPr lang="cs-CZ" dirty="0"/>
              <a:t>Prevence recidiv </a:t>
            </a:r>
            <a:r>
              <a:rPr lang="cs-CZ" dirty="0" err="1"/>
              <a:t>sotalol</a:t>
            </a:r>
            <a:r>
              <a:rPr lang="cs-CZ" dirty="0"/>
              <a:t>, </a:t>
            </a:r>
            <a:r>
              <a:rPr lang="cs-CZ" dirty="0" err="1"/>
              <a:t>amiodarone</a:t>
            </a:r>
            <a:r>
              <a:rPr lang="cs-CZ" dirty="0"/>
              <a:t> (hodně NÚ)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Nízký práh pro EFV a RFA, proaktivně - </a:t>
            </a:r>
            <a:r>
              <a:rPr lang="cs-CZ" dirty="0" err="1">
                <a:solidFill>
                  <a:srgbClr val="7030A0"/>
                </a:solidFill>
              </a:rPr>
              <a:t>guidelines</a:t>
            </a:r>
            <a:r>
              <a:rPr lang="cs-CZ" dirty="0"/>
              <a:t>, technicky obtížné</a:t>
            </a:r>
          </a:p>
        </p:txBody>
      </p:sp>
    </p:spTree>
    <p:extLst>
      <p:ext uri="{BB962C8B-B14F-4D97-AF65-F5344CB8AC3E}">
        <p14:creationId xmlns:p14="http://schemas.microsoft.com/office/powerpoint/2010/main" val="185688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Vliv žilního městnání na jaterní parenchym a funkce</a:t>
            </a:r>
          </a:p>
        </p:txBody>
      </p:sp>
      <p:pic>
        <p:nvPicPr>
          <p:cNvPr id="1026" name="Picture 2" descr="C:\Users\anton\Desktop\cirhosis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29124"/>
            <a:ext cx="3471787" cy="2780196"/>
          </a:xfrm>
          <a:prstGeom prst="rect">
            <a:avLst/>
          </a:prstGeom>
          <a:noFill/>
        </p:spPr>
      </p:pic>
      <p:pic>
        <p:nvPicPr>
          <p:cNvPr id="1027" name="Picture 3" descr="C:\Users\anton\Desktop\hepatic fibrosi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901" y="1772816"/>
            <a:ext cx="2895167" cy="21602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707904" y="1700808"/>
            <a:ext cx="51845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Snížený srdeční výdej ,hypoxie</a:t>
            </a:r>
          </a:p>
          <a:p>
            <a:pPr lvl="1"/>
            <a:r>
              <a:rPr lang="cs-CZ" dirty="0"/>
              <a:t>atrofie </a:t>
            </a:r>
            <a:r>
              <a:rPr lang="cs-CZ" dirty="0" err="1"/>
              <a:t>hepatocytů</a:t>
            </a:r>
            <a:r>
              <a:rPr lang="cs-CZ" dirty="0"/>
              <a:t>, </a:t>
            </a:r>
            <a:r>
              <a:rPr lang="cs-CZ" dirty="0" err="1"/>
              <a:t>centrilobulární</a:t>
            </a:r>
            <a:r>
              <a:rPr lang="cs-CZ" dirty="0"/>
              <a:t> nekróza</a:t>
            </a:r>
          </a:p>
          <a:p>
            <a:endParaRPr lang="cs-CZ" dirty="0"/>
          </a:p>
          <a:p>
            <a:r>
              <a:rPr lang="cs-CZ" sz="2000" b="1" dirty="0"/>
              <a:t>Zvýšení systémového žilního tlaku, zvýšení tlaku v jaterních žilách, městnání v játrech</a:t>
            </a:r>
          </a:p>
          <a:p>
            <a:pPr lvl="1"/>
            <a:r>
              <a:rPr lang="cs-CZ" dirty="0"/>
              <a:t>fibróza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9593" y="4221088"/>
            <a:ext cx="4248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Hvězdicové buňky se transformují v </a:t>
            </a:r>
            <a:r>
              <a:rPr lang="cs-CZ" sz="2000" b="1" dirty="0" err="1"/>
              <a:t>myofibroblasty</a:t>
            </a:r>
            <a:endParaRPr lang="cs-CZ" sz="2000" b="1" dirty="0"/>
          </a:p>
          <a:p>
            <a:pPr lvl="1"/>
            <a:r>
              <a:rPr lang="cs-CZ" dirty="0"/>
              <a:t>Cirhóza</a:t>
            </a:r>
          </a:p>
          <a:p>
            <a:pPr lvl="1"/>
            <a:r>
              <a:rPr lang="cs-CZ" dirty="0" err="1"/>
              <a:t>Hepatocelulární</a:t>
            </a:r>
            <a:r>
              <a:rPr lang="cs-CZ" dirty="0"/>
              <a:t> karcinom</a:t>
            </a:r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32185" t="17007" r="50197" b="66142"/>
          <a:stretch>
            <a:fillRect/>
          </a:stretch>
        </p:blipFill>
        <p:spPr>
          <a:xfrm>
            <a:off x="179512" y="5701336"/>
            <a:ext cx="2160240" cy="115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Ledviny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890"/>
          <a:stretch/>
        </p:blipFill>
        <p:spPr>
          <a:xfrm>
            <a:off x="521201" y="2204864"/>
            <a:ext cx="5208777" cy="358985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078353" y="2564904"/>
            <a:ext cx="2670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Systémová venózní hypertenze</a:t>
            </a:r>
          </a:p>
          <a:p>
            <a:endParaRPr lang="cs-CZ" sz="2400" b="1" dirty="0"/>
          </a:p>
          <a:p>
            <a:r>
              <a:rPr lang="cs-CZ" sz="2400" b="1" dirty="0"/>
              <a:t>Snížená </a:t>
            </a:r>
            <a:r>
              <a:rPr lang="cs-CZ" sz="2400" b="1" dirty="0" err="1"/>
              <a:t>perfuze</a:t>
            </a:r>
            <a:r>
              <a:rPr lang="cs-CZ" sz="2400" b="1" dirty="0"/>
              <a:t> ledvin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88224" y="6309320"/>
            <a:ext cx="234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Opotowski</a:t>
            </a:r>
            <a:r>
              <a:rPr lang="cs-CZ" dirty="0"/>
              <a:t>, </a:t>
            </a:r>
            <a:r>
              <a:rPr lang="cs-CZ" dirty="0" err="1"/>
              <a:t>Heart</a:t>
            </a:r>
            <a:r>
              <a:rPr lang="cs-CZ" dirty="0"/>
              <a:t> 2017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0197" b="66142"/>
          <a:stretch>
            <a:fillRect/>
          </a:stretch>
        </p:blipFill>
        <p:spPr>
          <a:xfrm>
            <a:off x="323527" y="260648"/>
            <a:ext cx="1882797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674266" y="116632"/>
            <a:ext cx="5522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>
                <a:solidFill>
                  <a:srgbClr val="00B050"/>
                </a:solidFill>
              </a:rPr>
              <a:t>Tromboembolie</a:t>
            </a:r>
            <a:endParaRPr lang="cs-CZ" sz="4400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83568" y="1196752"/>
            <a:ext cx="7488832" cy="467820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3200" dirty="0"/>
              <a:t>stáza – trvalá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3200" dirty="0" err="1"/>
              <a:t>abnormalní</a:t>
            </a:r>
            <a:r>
              <a:rPr lang="cs-CZ" sz="3200" dirty="0"/>
              <a:t> koagulační faktory</a:t>
            </a:r>
          </a:p>
          <a:p>
            <a:r>
              <a:rPr lang="cs-CZ" sz="2400" dirty="0">
                <a:solidFill>
                  <a:prstClr val="black"/>
                </a:solidFill>
              </a:rPr>
              <a:t>Faktor   VII	 	</a:t>
            </a:r>
            <a:r>
              <a:rPr lang="cs-CZ" sz="2400" dirty="0">
                <a:solidFill>
                  <a:srgbClr val="FF3300"/>
                </a:solidFill>
              </a:rPr>
              <a:t>-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</a:p>
          <a:p>
            <a:r>
              <a:rPr lang="cs-CZ" sz="2400" dirty="0">
                <a:solidFill>
                  <a:prstClr val="black"/>
                </a:solidFill>
              </a:rPr>
              <a:t>Faktor    V	 	</a:t>
            </a:r>
            <a:r>
              <a:rPr lang="cs-CZ" sz="2400" dirty="0">
                <a:solidFill>
                  <a:srgbClr val="FF3300"/>
                </a:solidFill>
              </a:rPr>
              <a:t>-</a:t>
            </a:r>
          </a:p>
          <a:p>
            <a:r>
              <a:rPr lang="cs-CZ" sz="2400" dirty="0">
                <a:solidFill>
                  <a:prstClr val="black"/>
                </a:solidFill>
              </a:rPr>
              <a:t>Faktor  VIII		</a:t>
            </a:r>
            <a:r>
              <a:rPr lang="cs-CZ" sz="2400" dirty="0">
                <a:solidFill>
                  <a:srgbClr val="FF3300"/>
                </a:solidFill>
              </a:rPr>
              <a:t>+</a:t>
            </a:r>
          </a:p>
          <a:p>
            <a:r>
              <a:rPr lang="cs-CZ" sz="2400" dirty="0">
                <a:solidFill>
                  <a:prstClr val="black"/>
                </a:solidFill>
              </a:rPr>
              <a:t>Protein C		</a:t>
            </a:r>
            <a:r>
              <a:rPr lang="cs-CZ" sz="2400" dirty="0">
                <a:solidFill>
                  <a:srgbClr val="FF3300"/>
                </a:solidFill>
              </a:rPr>
              <a:t>-</a:t>
            </a:r>
          </a:p>
          <a:p>
            <a:r>
              <a:rPr lang="cs-CZ" sz="2400" dirty="0">
                <a:solidFill>
                  <a:prstClr val="black"/>
                </a:solidFill>
              </a:rPr>
              <a:t>Protein S		</a:t>
            </a:r>
            <a:r>
              <a:rPr lang="cs-CZ" sz="2400" dirty="0">
                <a:solidFill>
                  <a:srgbClr val="FF3300"/>
                </a:solidFill>
              </a:rPr>
              <a:t>-</a:t>
            </a:r>
          </a:p>
          <a:p>
            <a:r>
              <a:rPr lang="cs-CZ" sz="2400" dirty="0">
                <a:solidFill>
                  <a:prstClr val="black"/>
                </a:solidFill>
              </a:rPr>
              <a:t>Antitrombin		</a:t>
            </a:r>
            <a:r>
              <a:rPr lang="cs-CZ" sz="2400" dirty="0">
                <a:solidFill>
                  <a:srgbClr val="FF3300"/>
                </a:solidFill>
              </a:rPr>
              <a:t>+/n</a:t>
            </a:r>
          </a:p>
          <a:p>
            <a:r>
              <a:rPr lang="cs-CZ" sz="2400" dirty="0">
                <a:solidFill>
                  <a:prstClr val="black"/>
                </a:solidFill>
              </a:rPr>
              <a:t>Aktivita destiček	</a:t>
            </a:r>
            <a:r>
              <a:rPr lang="cs-CZ" sz="2400" dirty="0">
                <a:solidFill>
                  <a:srgbClr val="FF3300"/>
                </a:solidFill>
              </a:rPr>
              <a:t>+</a:t>
            </a:r>
          </a:p>
          <a:p>
            <a:r>
              <a:rPr lang="cs-CZ" sz="2400" dirty="0" err="1">
                <a:solidFill>
                  <a:prstClr val="black"/>
                </a:solidFill>
              </a:rPr>
              <a:t>Thromboelastografie</a:t>
            </a:r>
            <a:r>
              <a:rPr lang="cs-CZ" sz="2400" dirty="0">
                <a:solidFill>
                  <a:prstClr val="black"/>
                </a:solidFill>
              </a:rPr>
              <a:t>  	</a:t>
            </a:r>
            <a:r>
              <a:rPr lang="cs-CZ" sz="2400" dirty="0">
                <a:solidFill>
                  <a:srgbClr val="FF3300"/>
                </a:solidFill>
              </a:rPr>
              <a:t>n</a:t>
            </a:r>
          </a:p>
          <a:p>
            <a:pPr marL="342900" indent="-342900">
              <a:spcAft>
                <a:spcPts val="600"/>
              </a:spcAft>
            </a:pP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51921" y="5589240"/>
            <a:ext cx="4968552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defRPr sz="2000"/>
            </a:lvl1pPr>
          </a:lstStyle>
          <a:p>
            <a:r>
              <a:rPr lang="cs-CZ" sz="2400" b="1" dirty="0">
                <a:solidFill>
                  <a:srgbClr val="002060"/>
                </a:solidFill>
              </a:rPr>
              <a:t>Přítomnost fenestrace zvyšuje riziko</a:t>
            </a:r>
          </a:p>
          <a:p>
            <a:r>
              <a:rPr lang="cs-CZ" sz="2400" b="1" dirty="0" err="1">
                <a:solidFill>
                  <a:srgbClr val="002060"/>
                </a:solidFill>
              </a:rPr>
              <a:t>embolizace</a:t>
            </a:r>
            <a:r>
              <a:rPr lang="cs-CZ" sz="2400" b="1" dirty="0">
                <a:solidFill>
                  <a:srgbClr val="002060"/>
                </a:solidFill>
              </a:rPr>
              <a:t> do systémového řečiště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0197" b="66142"/>
          <a:stretch>
            <a:fillRect/>
          </a:stretch>
        </p:blipFill>
        <p:spPr>
          <a:xfrm>
            <a:off x="323528" y="260648"/>
            <a:ext cx="1223938" cy="6553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88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Trombóza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786" t="7902" r="4464"/>
          <a:stretch/>
        </p:blipFill>
        <p:spPr>
          <a:xfrm>
            <a:off x="457200" y="2288681"/>
            <a:ext cx="8229600" cy="314900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00192" y="6237312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Alsaied</a:t>
            </a:r>
            <a:r>
              <a:rPr lang="cs-CZ" dirty="0"/>
              <a:t>, </a:t>
            </a:r>
            <a:r>
              <a:rPr lang="cs-CZ" dirty="0" err="1"/>
              <a:t>Heart</a:t>
            </a:r>
            <a:r>
              <a:rPr lang="cs-CZ" dirty="0"/>
              <a:t> 2015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07704" y="17728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Any</a:t>
            </a:r>
            <a:r>
              <a:rPr lang="cs-CZ" b="1" dirty="0">
                <a:solidFill>
                  <a:srgbClr val="FF0000"/>
                </a:solidFill>
              </a:rPr>
              <a:t> 	        </a:t>
            </a:r>
            <a:r>
              <a:rPr lang="cs-CZ" b="1" dirty="0" err="1">
                <a:solidFill>
                  <a:srgbClr val="FF0000"/>
                </a:solidFill>
              </a:rPr>
              <a:t>None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4168" y="17728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Warfarin</a:t>
            </a:r>
            <a:r>
              <a:rPr lang="cs-CZ" b="1" dirty="0">
                <a:solidFill>
                  <a:srgbClr val="FF0000"/>
                </a:solidFill>
              </a:rPr>
              <a:t>	       ASA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0197" b="66142"/>
          <a:stretch>
            <a:fillRect/>
          </a:stretch>
        </p:blipFill>
        <p:spPr>
          <a:xfrm>
            <a:off x="323528" y="260648"/>
            <a:ext cx="1223938" cy="655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827584" y="2564904"/>
            <a:ext cx="5040560" cy="231050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76200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>
                <a:solidFill>
                  <a:srgbClr val="7030A0"/>
                </a:solidFill>
              </a:rPr>
              <a:t>trombus, SVT, </a:t>
            </a:r>
            <a:r>
              <a:rPr lang="cs-CZ" sz="2400" dirty="0" err="1">
                <a:solidFill>
                  <a:srgbClr val="7030A0"/>
                </a:solidFill>
              </a:rPr>
              <a:t>tromboembolická</a:t>
            </a:r>
            <a:r>
              <a:rPr lang="cs-CZ" sz="2400" dirty="0">
                <a:solidFill>
                  <a:srgbClr val="7030A0"/>
                </a:solidFill>
              </a:rPr>
              <a:t> příhoda</a:t>
            </a:r>
          </a:p>
          <a:p>
            <a:pPr defTabSz="76200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</a:rPr>
              <a:t>fenestrace</a:t>
            </a:r>
          </a:p>
          <a:p>
            <a:pPr defTabSz="76200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</a:rPr>
              <a:t> špatná </a:t>
            </a:r>
            <a:r>
              <a:rPr lang="cs-CZ" sz="2400" dirty="0" err="1">
                <a:solidFill>
                  <a:srgbClr val="7030A0"/>
                </a:solidFill>
              </a:rPr>
              <a:t>hemodynamika</a:t>
            </a:r>
            <a:endParaRPr lang="cs-CZ" sz="2400" dirty="0">
              <a:solidFill>
                <a:srgbClr val="7030A0"/>
              </a:solidFill>
            </a:endParaRPr>
          </a:p>
          <a:p>
            <a:pPr defTabSz="76200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</a:rPr>
              <a:t> 6 měsíců po uzávěru fenestrace</a:t>
            </a:r>
          </a:p>
          <a:p>
            <a:pPr defTabSz="76200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</a:rPr>
              <a:t>To jsou </a:t>
            </a:r>
            <a:r>
              <a:rPr lang="cs-CZ" sz="2400" dirty="0" err="1">
                <a:solidFill>
                  <a:srgbClr val="7030A0"/>
                </a:solidFill>
              </a:rPr>
              <a:t>guidelines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827584" y="5589240"/>
            <a:ext cx="4968552" cy="46384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76200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trvale u všech ostatních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827584" y="1772816"/>
            <a:ext cx="4536504" cy="5238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cs-CZ" sz="2800" dirty="0" err="1">
                <a:solidFill>
                  <a:prstClr val="black"/>
                </a:solidFill>
              </a:rPr>
              <a:t>Warfarin</a:t>
            </a:r>
            <a:r>
              <a:rPr lang="cs-CZ" sz="2800" dirty="0">
                <a:solidFill>
                  <a:prstClr val="black"/>
                </a:solidFill>
              </a:rPr>
              <a:t> 		(INR 2 - 3)</a:t>
            </a:r>
          </a:p>
        </p:txBody>
      </p:sp>
      <p:sp>
        <p:nvSpPr>
          <p:cNvPr id="366604" name="Text Box 12"/>
          <p:cNvSpPr txBox="1">
            <a:spLocks noChangeArrowheads="1"/>
          </p:cNvSpPr>
          <p:nvPr/>
        </p:nvSpPr>
        <p:spPr bwMode="auto">
          <a:xfrm>
            <a:off x="827584" y="4869160"/>
            <a:ext cx="4533292" cy="52386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cs-CZ" sz="2800">
                <a:solidFill>
                  <a:prstClr val="black"/>
                </a:solidFill>
              </a:rPr>
              <a:t>Acylpyrin		(3 - 5 mg/kg)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26064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B050"/>
                </a:solidFill>
              </a:rPr>
              <a:t>TCPC: antikoagulační  a </a:t>
            </a:r>
            <a:r>
              <a:rPr lang="cs-CZ" sz="4000" dirty="0" err="1">
                <a:solidFill>
                  <a:srgbClr val="00B050"/>
                </a:solidFill>
              </a:rPr>
              <a:t>antiagregační</a:t>
            </a:r>
            <a:r>
              <a:rPr lang="cs-CZ" sz="4000" dirty="0">
                <a:solidFill>
                  <a:srgbClr val="00B050"/>
                </a:solidFill>
              </a:rPr>
              <a:t> protokol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95936" y="6237312"/>
            <a:ext cx="541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Courtesy</a:t>
            </a:r>
            <a:r>
              <a:rPr lang="cs-CZ" dirty="0"/>
              <a:t> V. </a:t>
            </a:r>
            <a:r>
              <a:rPr lang="cs-CZ" dirty="0" err="1"/>
              <a:t>Chaloupecký</a:t>
            </a:r>
            <a:r>
              <a:rPr lang="cs-CZ" dirty="0"/>
              <a:t>, Dětské </a:t>
            </a:r>
            <a:r>
              <a:rPr lang="cs-CZ" dirty="0" err="1"/>
              <a:t>kardiocentrum</a:t>
            </a:r>
            <a:r>
              <a:rPr lang="cs-CZ" dirty="0"/>
              <a:t> FN Motol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08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Vede k rozvoji periferního edému, pleurálních výpotků, ascitu</a:t>
            </a:r>
          </a:p>
          <a:p>
            <a:r>
              <a:rPr lang="cs-CZ" dirty="0"/>
              <a:t>Diagnóza – nízký sérový albumin, vysoký alfa1- AT v ve stolici</a:t>
            </a:r>
          </a:p>
          <a:p>
            <a:r>
              <a:rPr lang="cs-CZ" dirty="0"/>
              <a:t>Pětileté přežití méně než 50%</a:t>
            </a:r>
          </a:p>
          <a:p>
            <a:r>
              <a:rPr lang="cs-CZ" dirty="0"/>
              <a:t>Plastická bronchitis</a:t>
            </a:r>
          </a:p>
          <a:p>
            <a:r>
              <a:rPr lang="cs-CZ" dirty="0"/>
              <a:t>Dysfunkce lymfatického systému</a:t>
            </a:r>
          </a:p>
          <a:p>
            <a:r>
              <a:rPr lang="cs-CZ" dirty="0"/>
              <a:t>Terapie: restrikce soli, </a:t>
            </a:r>
            <a:r>
              <a:rPr lang="cs-CZ" dirty="0" err="1"/>
              <a:t>vysokoproteinová</a:t>
            </a:r>
            <a:r>
              <a:rPr lang="cs-CZ" dirty="0"/>
              <a:t> dieta, diuretika, ACE (špatná tolerance), steroidy, infuze albuminu, chronický s.</a:t>
            </a:r>
            <a:r>
              <a:rPr lang="cs-CZ" dirty="0" err="1"/>
              <a:t>c</a:t>
            </a:r>
            <a:r>
              <a:rPr lang="cs-CZ" dirty="0"/>
              <a:t>. heparin, fenestrace intervenčně, </a:t>
            </a:r>
            <a:r>
              <a:rPr lang="cs-CZ" dirty="0" err="1"/>
              <a:t>Tx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Klinika- mírná distenze krčních žil</a:t>
            </a:r>
          </a:p>
          <a:p>
            <a:r>
              <a:rPr lang="cs-CZ" dirty="0"/>
              <a:t>ECHO první volba, pro zobrazení tunelu TEE</a:t>
            </a:r>
          </a:p>
          <a:p>
            <a:r>
              <a:rPr lang="cs-CZ" dirty="0"/>
              <a:t>Laboratoř jednou ročně: KO, Alb, JE, renální funkce</a:t>
            </a:r>
          </a:p>
          <a:p>
            <a:r>
              <a:rPr lang="cs-CZ" dirty="0"/>
              <a:t>MR – tunely, kolaterály, plicní žily, trombus</a:t>
            </a:r>
          </a:p>
          <a:p>
            <a:r>
              <a:rPr lang="cs-CZ" dirty="0"/>
              <a:t>CT falešná diagnóza PE při proudových artefaktech</a:t>
            </a:r>
          </a:p>
          <a:p>
            <a:r>
              <a:rPr lang="cs-CZ" dirty="0">
                <a:solidFill>
                  <a:srgbClr val="7030A0"/>
                </a:solidFill>
              </a:rPr>
              <a:t>Pravidelné zobrazení jater (USG, MR, DT) a JE - </a:t>
            </a:r>
            <a:r>
              <a:rPr lang="cs-CZ" dirty="0" err="1">
                <a:solidFill>
                  <a:srgbClr val="7030A0"/>
                </a:solidFill>
              </a:rPr>
              <a:t>guidelines</a:t>
            </a:r>
            <a:endParaRPr lang="cs-CZ" dirty="0">
              <a:solidFill>
                <a:srgbClr val="7030A0"/>
              </a:solidFill>
            </a:endParaRPr>
          </a:p>
          <a:p>
            <a:r>
              <a:rPr lang="cs-CZ" dirty="0">
                <a:solidFill>
                  <a:srgbClr val="7030A0"/>
                </a:solidFill>
              </a:rPr>
              <a:t>Nízký práh pro katetrizaci – nevysvětlitelné otoky, snížení zátěžové tolerance, nová arytmie, cyanóza, hemoptýza - </a:t>
            </a:r>
            <a:r>
              <a:rPr lang="cs-CZ" dirty="0" err="1">
                <a:solidFill>
                  <a:srgbClr val="7030A0"/>
                </a:solidFill>
              </a:rPr>
              <a:t>guidelines</a:t>
            </a:r>
            <a:r>
              <a:rPr lang="cs-CZ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73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386179" y="2110076"/>
          <a:ext cx="8316157" cy="345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85725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Zobrazení jednotlivých komponent systému TCPC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Echokardiografie</a:t>
            </a:r>
          </a:p>
          <a:p>
            <a:pPr lvl="1"/>
            <a:r>
              <a:rPr lang="cs-CZ" dirty="0"/>
              <a:t>Společná komora</a:t>
            </a:r>
          </a:p>
          <a:p>
            <a:pPr lvl="1"/>
            <a:r>
              <a:rPr lang="cs-CZ" dirty="0"/>
              <a:t>AV chlopně</a:t>
            </a:r>
          </a:p>
          <a:p>
            <a:pPr lvl="1"/>
            <a:r>
              <a:rPr lang="cs-CZ" dirty="0"/>
              <a:t>Aortální chlopeň, </a:t>
            </a:r>
            <a:r>
              <a:rPr lang="cs-CZ" dirty="0" err="1"/>
              <a:t>subaortický</a:t>
            </a:r>
            <a:r>
              <a:rPr lang="cs-CZ" dirty="0"/>
              <a:t> prostor, oblouk, descendentní aorta</a:t>
            </a:r>
          </a:p>
          <a:p>
            <a:pPr lvl="1"/>
            <a:r>
              <a:rPr lang="cs-CZ" dirty="0"/>
              <a:t>Horní rameno TCPC a napojení na větev plicnice</a:t>
            </a:r>
          </a:p>
          <a:p>
            <a:pPr lvl="1"/>
            <a:r>
              <a:rPr lang="cs-CZ" dirty="0"/>
              <a:t>Dolní dutá žíla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59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Zobrazení jednotlivých komponent systému TCPC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r>
              <a:rPr lang="cs-CZ" b="1" u="sng" dirty="0"/>
              <a:t>MRI</a:t>
            </a:r>
          </a:p>
          <a:p>
            <a:pPr lvl="1"/>
            <a:r>
              <a:rPr lang="cs-CZ" dirty="0"/>
              <a:t>každé tři roky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r>
              <a:rPr lang="cs-CZ" dirty="0">
                <a:solidFill>
                  <a:srgbClr val="FF0000"/>
                </a:solidFill>
              </a:rPr>
              <a:t>Objemy a funkce komor </a:t>
            </a:r>
            <a:endParaRPr lang="cs-CZ" dirty="0"/>
          </a:p>
          <a:p>
            <a:pPr lvl="1">
              <a:buNone/>
            </a:pPr>
            <a:r>
              <a:rPr lang="cs-CZ" dirty="0"/>
              <a:t>zlatý standard</a:t>
            </a:r>
          </a:p>
          <a:p>
            <a:pPr lvl="2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  <p:pic>
        <p:nvPicPr>
          <p:cNvPr id="5" name="Picture 3" descr="C:\Users\kzmlekar\Downloads\IMG_4206.JPG"/>
          <p:cNvPicPr>
            <a:picLocks noChangeAspect="1" noChangeArrowheads="1"/>
          </p:cNvPicPr>
          <p:nvPr/>
        </p:nvPicPr>
        <p:blipFill>
          <a:blip r:embed="rId2" cstate="print"/>
          <a:srcRect l="4154" t="7215" r="28770" b="2919"/>
          <a:stretch>
            <a:fillRect/>
          </a:stretch>
        </p:blipFill>
        <p:spPr bwMode="auto">
          <a:xfrm>
            <a:off x="209119" y="2057725"/>
            <a:ext cx="4578905" cy="46009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52320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MRI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1"/>
            <a:r>
              <a:rPr lang="cs-CZ" sz="2000" u="sng" dirty="0" err="1"/>
              <a:t>Velocity</a:t>
            </a:r>
            <a:r>
              <a:rPr lang="cs-CZ" sz="2000" u="sng" dirty="0"/>
              <a:t>-</a:t>
            </a:r>
            <a:r>
              <a:rPr lang="cs-CZ" sz="2000" u="sng" dirty="0" err="1"/>
              <a:t>encoded</a:t>
            </a:r>
            <a:r>
              <a:rPr lang="cs-CZ" sz="2000" u="sng" dirty="0"/>
              <a:t> </a:t>
            </a:r>
            <a:r>
              <a:rPr lang="cs-CZ" sz="2000" u="sng" dirty="0" err="1"/>
              <a:t>phase</a:t>
            </a:r>
            <a:r>
              <a:rPr lang="cs-CZ" sz="2000" u="sng" dirty="0"/>
              <a:t>-</a:t>
            </a:r>
            <a:r>
              <a:rPr lang="cs-CZ" sz="2000" u="sng" dirty="0" err="1"/>
              <a:t>contrast</a:t>
            </a:r>
            <a:r>
              <a:rPr lang="cs-CZ" sz="2000" u="sng" dirty="0"/>
              <a:t> </a:t>
            </a:r>
            <a:r>
              <a:rPr lang="cs-CZ" sz="2000" u="sng" dirty="0" err="1"/>
              <a:t>cine</a:t>
            </a:r>
            <a:r>
              <a:rPr lang="cs-CZ" sz="2000" u="sng" dirty="0"/>
              <a:t> MR, 3D SSFP, </a:t>
            </a:r>
            <a:r>
              <a:rPr lang="cs-CZ" sz="2000" u="sng" dirty="0" err="1"/>
              <a:t>multifázická</a:t>
            </a:r>
            <a:r>
              <a:rPr lang="cs-CZ" sz="2000" u="sng" dirty="0"/>
              <a:t> angiografie</a:t>
            </a:r>
          </a:p>
          <a:p>
            <a:pPr lvl="2"/>
            <a:r>
              <a:rPr lang="cs-CZ" sz="2000" dirty="0"/>
              <a:t>Rychlost a objem krve, regurgitační frakce, distribuce proudění do větví plicnice, kvantifikace kolaterál</a:t>
            </a:r>
          </a:p>
          <a:p>
            <a:pPr lvl="2"/>
            <a:r>
              <a:rPr lang="cs-CZ" sz="2000" dirty="0" err="1"/>
              <a:t>Tromboembolické</a:t>
            </a:r>
            <a:r>
              <a:rPr lang="cs-CZ" sz="2000" dirty="0"/>
              <a:t> komplikace - lepší než echo</a:t>
            </a:r>
          </a:p>
          <a:p>
            <a:pPr lvl="2"/>
            <a:r>
              <a:rPr lang="cs-CZ" sz="2000" dirty="0"/>
              <a:t>LGE – </a:t>
            </a:r>
            <a:r>
              <a:rPr lang="cs-CZ" sz="2000" dirty="0" err="1"/>
              <a:t>marker</a:t>
            </a:r>
            <a:r>
              <a:rPr lang="cs-CZ" sz="2000" dirty="0"/>
              <a:t> </a:t>
            </a:r>
            <a:r>
              <a:rPr lang="cs-CZ" sz="2000" dirty="0" err="1"/>
              <a:t>myokardiální</a:t>
            </a:r>
            <a:r>
              <a:rPr lang="cs-CZ" sz="2000" dirty="0"/>
              <a:t> fibrózy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77072"/>
            <a:ext cx="2676769" cy="2176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TL_TWIST_edit-quicktim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 cstate="print"/>
          <a:srcRect l="30135" r="32224"/>
          <a:stretch/>
        </p:blipFill>
        <p:spPr>
          <a:xfrm>
            <a:off x="611560" y="4365104"/>
            <a:ext cx="1517870" cy="30243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 t="3292" r="30889"/>
          <a:stretch>
            <a:fillRect/>
          </a:stretch>
        </p:blipFill>
        <p:spPr bwMode="auto">
          <a:xfrm>
            <a:off x="2843808" y="3501008"/>
            <a:ext cx="2974840" cy="32000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7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Medikamentózní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důkaz pro celoživotní antikoagulační terapii jako prevenci PE, </a:t>
            </a:r>
            <a:r>
              <a:rPr lang="cs-CZ" dirty="0" err="1"/>
              <a:t>NOACs</a:t>
            </a:r>
            <a:r>
              <a:rPr lang="cs-CZ" dirty="0"/>
              <a:t> zatím nemají dostatek důkazů</a:t>
            </a:r>
          </a:p>
          <a:p>
            <a:r>
              <a:rPr lang="cs-CZ" dirty="0">
                <a:solidFill>
                  <a:srgbClr val="7030A0"/>
                </a:solidFill>
              </a:rPr>
              <a:t>Plicní </a:t>
            </a:r>
            <a:r>
              <a:rPr lang="cs-CZ" dirty="0" err="1">
                <a:solidFill>
                  <a:srgbClr val="7030A0"/>
                </a:solidFill>
              </a:rPr>
              <a:t>vazodilatancia</a:t>
            </a:r>
            <a:r>
              <a:rPr lang="cs-CZ" dirty="0">
                <a:solidFill>
                  <a:srgbClr val="7030A0"/>
                </a:solidFill>
              </a:rPr>
              <a:t> – ERA a PDE- inhibitory – jen u katetrizačně stanovené zvýšené PVR, po vyloučení zvýšeného EDP v komoře - </a:t>
            </a:r>
            <a:r>
              <a:rPr lang="cs-CZ" dirty="0" err="1">
                <a:solidFill>
                  <a:srgbClr val="7030A0"/>
                </a:solidFill>
              </a:rPr>
              <a:t>guidelines</a:t>
            </a:r>
            <a:endParaRPr lang="cs-CZ" dirty="0">
              <a:solidFill>
                <a:srgbClr val="7030A0"/>
              </a:solidFill>
            </a:endParaRPr>
          </a:p>
          <a:p>
            <a:pPr lvl="2"/>
            <a:r>
              <a:rPr lang="cs-CZ" dirty="0"/>
              <a:t>Jedna studie na </a:t>
            </a:r>
            <a:r>
              <a:rPr lang="cs-CZ" dirty="0" err="1"/>
              <a:t>bosentan</a:t>
            </a:r>
            <a:r>
              <a:rPr lang="cs-CZ" dirty="0"/>
              <a:t> zvýšení VO2 max.</a:t>
            </a:r>
          </a:p>
        </p:txBody>
      </p:sp>
    </p:spTree>
    <p:extLst>
      <p:ext uri="{BB962C8B-B14F-4D97-AF65-F5344CB8AC3E}">
        <p14:creationId xmlns:p14="http://schemas.microsoft.com/office/powerpoint/2010/main" val="1957483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Chirurgická a katetrizační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Selhání systolické funkce komory – TX</a:t>
            </a:r>
          </a:p>
          <a:p>
            <a:r>
              <a:rPr lang="cs-CZ" dirty="0"/>
              <a:t>Zachovaná funkce, ale SVT a postižení průtoku tunely – konverze na </a:t>
            </a:r>
            <a:r>
              <a:rPr lang="cs-CZ" dirty="0" err="1"/>
              <a:t>extrakardiální</a:t>
            </a:r>
            <a:r>
              <a:rPr lang="cs-CZ" dirty="0"/>
              <a:t> TCPC a zároveň </a:t>
            </a:r>
            <a:r>
              <a:rPr lang="cs-CZ" dirty="0" err="1"/>
              <a:t>kryoablace</a:t>
            </a:r>
            <a:r>
              <a:rPr lang="cs-CZ" dirty="0"/>
              <a:t>, čím později, tím horší výsledky</a:t>
            </a:r>
          </a:p>
          <a:p>
            <a:r>
              <a:rPr lang="cs-CZ" dirty="0">
                <a:solidFill>
                  <a:srgbClr val="7030A0"/>
                </a:solidFill>
              </a:rPr>
              <a:t>Katetrizační – uzávěr fenestrace při cyanose – ALE opatrně, aby nedošlo ke zvýšení systémového žilního tlaku nebo poklesu srdečního výdeje - </a:t>
            </a:r>
            <a:r>
              <a:rPr lang="cs-CZ" dirty="0" err="1">
                <a:solidFill>
                  <a:srgbClr val="7030A0"/>
                </a:solidFill>
              </a:rPr>
              <a:t>guidelines</a:t>
            </a:r>
            <a:r>
              <a:rPr lang="cs-CZ" dirty="0">
                <a:solidFill>
                  <a:srgbClr val="7030A0"/>
                </a:solidFill>
              </a:rPr>
              <a:t> </a:t>
            </a:r>
          </a:p>
          <a:p>
            <a:r>
              <a:rPr lang="cs-CZ" dirty="0"/>
              <a:t>dále při obstrukci průtoku a anomálních cévních spojeních</a:t>
            </a:r>
          </a:p>
        </p:txBody>
      </p:sp>
    </p:spTree>
    <p:extLst>
      <p:ext uri="{BB962C8B-B14F-4D97-AF65-F5344CB8AC3E}">
        <p14:creationId xmlns:p14="http://schemas.microsoft.com/office/powerpoint/2010/main" val="368122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Sledování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Těhotenství – nedoporučeno při JAKÉKOLI komplikaci – </a:t>
            </a:r>
            <a:r>
              <a:rPr lang="cs-CZ" dirty="0" err="1">
                <a:solidFill>
                  <a:srgbClr val="7030A0"/>
                </a:solidFill>
              </a:rPr>
              <a:t>guidelines</a:t>
            </a:r>
            <a:endParaRPr lang="cs-CZ" dirty="0">
              <a:solidFill>
                <a:srgbClr val="7030A0"/>
              </a:solidFill>
            </a:endParaRPr>
          </a:p>
          <a:p>
            <a:r>
              <a:rPr lang="cs-CZ" dirty="0"/>
              <a:t>Významně snížená zátěžová kapacita, ale doporučeno cvičit</a:t>
            </a:r>
          </a:p>
          <a:p>
            <a:r>
              <a:rPr lang="cs-CZ" dirty="0"/>
              <a:t>IE profylaxe doporučena pouze při nedávném </a:t>
            </a:r>
            <a:r>
              <a:rPr lang="cs-CZ" dirty="0" err="1"/>
              <a:t>redo</a:t>
            </a:r>
            <a:r>
              <a:rPr lang="cs-CZ" dirty="0"/>
              <a:t> do 6ti měsíců, cyanóze, umělé chlopni, reziduálním zkratu nebo předchozí endokarditidě</a:t>
            </a:r>
          </a:p>
        </p:txBody>
      </p:sp>
    </p:spTree>
    <p:extLst>
      <p:ext uri="{BB962C8B-B14F-4D97-AF65-F5344CB8AC3E}">
        <p14:creationId xmlns:p14="http://schemas.microsoft.com/office/powerpoint/2010/main" val="2790673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50"/>
                </a:solidFill>
              </a:rPr>
              <a:t>Perioperačně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dobré plnění komory – udržet dostatečný </a:t>
            </a:r>
            <a:r>
              <a:rPr lang="cs-CZ" dirty="0" err="1"/>
              <a:t>preload</a:t>
            </a:r>
            <a:r>
              <a:rPr lang="cs-CZ" dirty="0"/>
              <a:t> a nepoškodit kontraktilitu (dobrý výběr anestetik)</a:t>
            </a:r>
          </a:p>
          <a:p>
            <a:r>
              <a:rPr lang="cs-CZ" u="sng" dirty="0"/>
              <a:t>Nezvyšovat </a:t>
            </a:r>
            <a:r>
              <a:rPr lang="cs-CZ" u="sng" dirty="0" err="1"/>
              <a:t>afterload</a:t>
            </a:r>
            <a:endParaRPr lang="cs-CZ" u="sng" dirty="0"/>
          </a:p>
          <a:p>
            <a:r>
              <a:rPr lang="cs-CZ" u="sng" dirty="0"/>
              <a:t>Nezvyšovat PVR</a:t>
            </a:r>
          </a:p>
          <a:p>
            <a:pPr lvl="1"/>
            <a:r>
              <a:rPr lang="cs-CZ" dirty="0" err="1"/>
              <a:t>hypoxemie</a:t>
            </a:r>
            <a:r>
              <a:rPr lang="cs-CZ" dirty="0"/>
              <a:t>, </a:t>
            </a:r>
            <a:r>
              <a:rPr lang="cs-CZ" dirty="0" err="1"/>
              <a:t>hyperkarbie</a:t>
            </a:r>
            <a:r>
              <a:rPr lang="cs-CZ" dirty="0"/>
              <a:t>, acidóza, hypotermie, nedostatečná analgezie nebo anestezie, </a:t>
            </a:r>
            <a:r>
              <a:rPr lang="cs-CZ" dirty="0" err="1"/>
              <a:t>vazoaktivní</a:t>
            </a:r>
            <a:r>
              <a:rPr lang="cs-CZ" dirty="0"/>
              <a:t> medikace, nadměrný PEEP, komprese plic </a:t>
            </a:r>
            <a:r>
              <a:rPr lang="cs-CZ" dirty="0" err="1"/>
              <a:t>fluidothoraxem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0197" b="66142"/>
          <a:stretch>
            <a:fillRect/>
          </a:stretch>
        </p:blipFill>
        <p:spPr>
          <a:xfrm>
            <a:off x="323528" y="260648"/>
            <a:ext cx="1223938" cy="655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 l="32185" t="17007" r="50197" b="66142"/>
          <a:stretch>
            <a:fillRect/>
          </a:stretch>
        </p:blipFill>
        <p:spPr>
          <a:xfrm>
            <a:off x="467543" y="188640"/>
            <a:ext cx="3528393" cy="1889218"/>
          </a:xfrm>
          <a:noFill/>
          <a:ln/>
        </p:spPr>
      </p:pic>
      <p:pic>
        <p:nvPicPr>
          <p:cNvPr id="2054" name="Picture 6" descr="Výsledek obrázku pro fakultní nemocnice mo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8026400" cy="377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Fontanovská</a:t>
            </a:r>
            <a:r>
              <a:rPr lang="cs-CZ" dirty="0">
                <a:solidFill>
                  <a:srgbClr val="FF0000"/>
                </a:solidFill>
              </a:rPr>
              <a:t> cirkulace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2915816" cy="6480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b="1" dirty="0"/>
              <a:t>Komplexní VSV, kde nelze</a:t>
            </a:r>
          </a:p>
          <a:p>
            <a:pPr>
              <a:buNone/>
            </a:pPr>
            <a:r>
              <a:rPr lang="cs-CZ" sz="1800" b="1" dirty="0"/>
              <a:t>dvoukomorová cirkulace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2060848"/>
            <a:ext cx="8712968" cy="4797152"/>
            <a:chOff x="179512" y="1628800"/>
            <a:chExt cx="8352928" cy="4968850"/>
          </a:xfrm>
        </p:grpSpPr>
        <p:pic>
          <p:nvPicPr>
            <p:cNvPr id="5" name="Picture 6" descr="ta2"/>
            <p:cNvPicPr>
              <a:picLocks noChangeAspect="1" noChangeArrowheads="1"/>
            </p:cNvPicPr>
            <p:nvPr/>
          </p:nvPicPr>
          <p:blipFill>
            <a:blip r:embed="rId2" cstate="print"/>
            <a:srcRect t="3434" b="3856"/>
            <a:stretch>
              <a:fillRect/>
            </a:stretch>
          </p:blipFill>
          <p:spPr bwMode="auto">
            <a:xfrm>
              <a:off x="3419872" y="1988840"/>
              <a:ext cx="2064689" cy="2045818"/>
            </a:xfrm>
            <a:prstGeom prst="rect">
              <a:avLst/>
            </a:prstGeom>
            <a:noFill/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4620466" y="3170562"/>
              <a:ext cx="442912" cy="3365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LV</a:t>
              </a:r>
            </a:p>
          </p:txBody>
        </p:sp>
        <p:grpSp>
          <p:nvGrpSpPr>
            <p:cNvPr id="7" name="Skupina 25"/>
            <p:cNvGrpSpPr/>
            <p:nvPr/>
          </p:nvGrpSpPr>
          <p:grpSpPr>
            <a:xfrm>
              <a:off x="3492451" y="4437112"/>
              <a:ext cx="1936750" cy="2097087"/>
              <a:chOff x="3382963" y="4414838"/>
              <a:chExt cx="1936750" cy="2097087"/>
            </a:xfrm>
          </p:grpSpPr>
          <p:pic>
            <p:nvPicPr>
              <p:cNvPr id="30" name="Picture 7" descr="ma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578"/>
              <a:stretch>
                <a:fillRect/>
              </a:stretch>
            </p:blipFill>
            <p:spPr bwMode="auto">
              <a:xfrm>
                <a:off x="3382963" y="4414838"/>
                <a:ext cx="1936750" cy="2097087"/>
              </a:xfrm>
              <a:prstGeom prst="rect">
                <a:avLst/>
              </a:prstGeom>
              <a:solidFill>
                <a:schemeClr val="accent2"/>
              </a:solidFill>
            </p:spPr>
          </p:pic>
          <p:sp>
            <p:nvSpPr>
              <p:cNvPr id="31" name="Text Box 21"/>
              <p:cNvSpPr txBox="1">
                <a:spLocks noChangeArrowheads="1"/>
              </p:cNvSpPr>
              <p:nvPr/>
            </p:nvSpPr>
            <p:spPr bwMode="auto">
              <a:xfrm>
                <a:off x="4395788" y="5710238"/>
                <a:ext cx="465137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RV</a:t>
                </a:r>
              </a:p>
            </p:txBody>
          </p:sp>
        </p:grpSp>
        <p:pic>
          <p:nvPicPr>
            <p:cNvPr id="8" name="Picture 4" descr="svdilv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5938" y="2060848"/>
              <a:ext cx="1734544" cy="1999977"/>
            </a:xfrm>
            <a:prstGeom prst="rect">
              <a:avLst/>
            </a:prstGeom>
            <a:noFill/>
          </p:spPr>
        </p:pic>
        <p:pic>
          <p:nvPicPr>
            <p:cNvPr id="9" name="Picture 5" descr="svdirv2"/>
            <p:cNvPicPr>
              <a:picLocks noChangeAspect="1" noChangeArrowheads="1"/>
            </p:cNvPicPr>
            <p:nvPr/>
          </p:nvPicPr>
          <p:blipFill>
            <a:blip r:embed="rId5" cstate="print"/>
            <a:srcRect l="485" r="970" b="2654"/>
            <a:stretch>
              <a:fillRect/>
            </a:stretch>
          </p:blipFill>
          <p:spPr bwMode="auto">
            <a:xfrm>
              <a:off x="398485" y="4414838"/>
              <a:ext cx="1949450" cy="2112962"/>
            </a:xfrm>
            <a:prstGeom prst="rect">
              <a:avLst/>
            </a:prstGeom>
            <a:solidFill>
              <a:srgbClr val="FFFF99"/>
            </a:solidFill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36585" y="1697162"/>
              <a:ext cx="2073251" cy="28814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 anchorCtr="0">
              <a:spAutoFit/>
            </a:bodyPr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Dvojvtoková levá komora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89971" y="4215954"/>
              <a:ext cx="2191873" cy="28814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 anchorCtr="0">
              <a:spAutoFit/>
            </a:bodyPr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Dvojvtoková pravá komora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563888" y="1700808"/>
              <a:ext cx="1667435" cy="28814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 anchorCtr="0">
              <a:spAutoFit/>
            </a:bodyPr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Trikuspidální atrézie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79912" y="4221088"/>
              <a:ext cx="1246101" cy="28814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 anchorCtr="0">
              <a:spAutoFit/>
            </a:bodyPr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Mitrální atrézie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403648" y="3212976"/>
              <a:ext cx="442912" cy="3365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LV</a:t>
              </a:r>
            </a:p>
          </p:txBody>
        </p:sp>
        <p:grpSp>
          <p:nvGrpSpPr>
            <p:cNvPr id="15" name="Skupina 26"/>
            <p:cNvGrpSpPr/>
            <p:nvPr/>
          </p:nvGrpSpPr>
          <p:grpSpPr>
            <a:xfrm>
              <a:off x="6369566" y="1960563"/>
              <a:ext cx="1760538" cy="2100262"/>
              <a:chOff x="6130925" y="1960563"/>
              <a:chExt cx="1760538" cy="2100262"/>
            </a:xfrm>
          </p:grpSpPr>
          <p:pic>
            <p:nvPicPr>
              <p:cNvPr id="28" name="Picture 9" descr="paivs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416" r="7758" b="2434"/>
              <a:stretch>
                <a:fillRect/>
              </a:stretch>
            </p:blipFill>
            <p:spPr bwMode="auto">
              <a:xfrm>
                <a:off x="6130925" y="1960563"/>
                <a:ext cx="1760538" cy="2100262"/>
              </a:xfrm>
              <a:prstGeom prst="rect">
                <a:avLst/>
              </a:prstGeom>
              <a:noFill/>
            </p:spPr>
          </p:pic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7173913" y="3195638"/>
                <a:ext cx="442912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LV</a:t>
                </a:r>
              </a:p>
            </p:txBody>
          </p:sp>
        </p:grp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331640" y="5661248"/>
              <a:ext cx="465137" cy="3365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RV</a:t>
              </a:r>
            </a:p>
          </p:txBody>
        </p:sp>
        <p:grpSp>
          <p:nvGrpSpPr>
            <p:cNvPr id="17" name="Skupina 27"/>
            <p:cNvGrpSpPr/>
            <p:nvPr/>
          </p:nvGrpSpPr>
          <p:grpSpPr>
            <a:xfrm>
              <a:off x="6532285" y="4491038"/>
              <a:ext cx="1435100" cy="2106612"/>
              <a:chOff x="6388100" y="4491038"/>
              <a:chExt cx="1435100" cy="2106612"/>
            </a:xfrm>
          </p:grpSpPr>
          <p:pic>
            <p:nvPicPr>
              <p:cNvPr id="26" name="Picture 8" descr="hlh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388100" y="4491038"/>
                <a:ext cx="1435100" cy="2106612"/>
              </a:xfrm>
              <a:prstGeom prst="rect">
                <a:avLst/>
              </a:prstGeom>
              <a:noFill/>
            </p:spPr>
          </p:pic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6877050" y="5949950"/>
                <a:ext cx="465138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762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RV</a:t>
                </a: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156176" y="4221088"/>
              <a:ext cx="2212713" cy="28814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 anchorCtr="0">
              <a:spAutoFit/>
            </a:bodyPr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Hypoplastická levá komora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6084168" y="1700808"/>
              <a:ext cx="2331335" cy="28814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 anchorCtr="0">
              <a:spAutoFit/>
            </a:bodyPr>
            <a:lstStyle/>
            <a:p>
              <a:pPr marL="0" marR="0" lvl="0" indent="0" algn="ctr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Hypoplastická pravá komora</a:t>
              </a: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6012160" y="1628800"/>
              <a:ext cx="2520280" cy="2448272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6012160" y="4149080"/>
              <a:ext cx="2520280" cy="2448272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3095836" y="1628800"/>
              <a:ext cx="2520280" cy="2448272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3095836" y="4149080"/>
              <a:ext cx="2520280" cy="2448272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79512" y="1628800"/>
              <a:ext cx="2520280" cy="2448272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179512" y="4149080"/>
              <a:ext cx="2520280" cy="2448272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Obdélník 32"/>
          <p:cNvSpPr/>
          <p:nvPr/>
        </p:nvSpPr>
        <p:spPr>
          <a:xfrm>
            <a:off x="3419872" y="1340768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Chybění AV chlopně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156176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Hypoplastická</a:t>
            </a:r>
            <a:r>
              <a:rPr lang="cs-CZ" b="1" dirty="0"/>
              <a:t> komora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00"/>
                </a:solidFill>
              </a:rPr>
              <a:t>Fontanovská</a:t>
            </a:r>
            <a:r>
              <a:rPr lang="cs-CZ" dirty="0">
                <a:solidFill>
                  <a:srgbClr val="FF0000"/>
                </a:solidFill>
              </a:rPr>
              <a:t> cirkulace</a:t>
            </a:r>
          </a:p>
        </p:txBody>
      </p:sp>
      <p:pic>
        <p:nvPicPr>
          <p:cNvPr id="2050" name="Picture 2" descr="C:\Users\anton\Desktop\fontan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14" y="2132856"/>
            <a:ext cx="7880670" cy="352839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27584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„Klasický </a:t>
            </a:r>
            <a:r>
              <a:rPr lang="cs-CZ" dirty="0" err="1"/>
              <a:t>Fontan</a:t>
            </a:r>
            <a:r>
              <a:rPr lang="cs-CZ" dirty="0"/>
              <a:t>“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491880" y="58052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Laterální </a:t>
            </a:r>
            <a:r>
              <a:rPr lang="cs-CZ" dirty="0" err="1"/>
              <a:t>intraatriální</a:t>
            </a:r>
            <a:r>
              <a:rPr lang="cs-CZ" dirty="0"/>
              <a:t> tunel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516216" y="5877272"/>
            <a:ext cx="222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Extrakardiální</a:t>
            </a:r>
            <a:r>
              <a:rPr lang="cs-CZ" dirty="0"/>
              <a:t> konduit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2185" t="17007" r="50197" b="66142"/>
          <a:stretch>
            <a:fillRect/>
          </a:stretch>
        </p:blipFill>
        <p:spPr>
          <a:xfrm>
            <a:off x="323529" y="260648"/>
            <a:ext cx="1656183" cy="88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0B040-5452-4B3F-B195-B1DCFD5F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Srdeční výdej u </a:t>
            </a:r>
            <a:r>
              <a:rPr lang="cs-CZ" sz="4000" dirty="0" err="1">
                <a:solidFill>
                  <a:srgbClr val="FF0000"/>
                </a:solidFill>
              </a:rPr>
              <a:t>Fontanovy</a:t>
            </a:r>
            <a:r>
              <a:rPr lang="cs-CZ" sz="4000" dirty="0">
                <a:solidFill>
                  <a:srgbClr val="FF0000"/>
                </a:solidFill>
              </a:rPr>
              <a:t> cirkulace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ECA0DF-0FBE-4DD2-9E3F-916A6960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u="sng" dirty="0"/>
              <a:t>ovlivněn:</a:t>
            </a:r>
          </a:p>
          <a:p>
            <a:pPr lvl="1"/>
            <a:r>
              <a:rPr lang="cs-CZ" dirty="0"/>
              <a:t>tlakem v systémových žilách</a:t>
            </a:r>
          </a:p>
          <a:p>
            <a:pPr lvl="1"/>
            <a:r>
              <a:rPr lang="cs-CZ" dirty="0"/>
              <a:t>tlakem v plicních žilách</a:t>
            </a:r>
          </a:p>
          <a:p>
            <a:pPr lvl="1"/>
            <a:r>
              <a:rPr lang="cs-CZ" dirty="0"/>
              <a:t>rezistencí plicního řečiště</a:t>
            </a:r>
          </a:p>
          <a:p>
            <a:pPr>
              <a:buNone/>
            </a:pPr>
            <a:r>
              <a:rPr lang="cs-CZ" u="sng" dirty="0"/>
              <a:t>společná komora:</a:t>
            </a:r>
          </a:p>
          <a:p>
            <a:pPr lvl="1"/>
            <a:r>
              <a:rPr lang="cs-CZ" dirty="0"/>
              <a:t>hnací síla</a:t>
            </a:r>
          </a:p>
          <a:p>
            <a:pPr lvl="1"/>
            <a:r>
              <a:rPr lang="cs-CZ" dirty="0"/>
              <a:t>CO je udržován dostatečným plněním komory, normálními AV chlopněmi, dobrou diastolickou a systolickou funkcí a normálním sinusovým rytmem</a:t>
            </a:r>
          </a:p>
          <a:p>
            <a:pPr lvl="1">
              <a:buNone/>
            </a:pPr>
            <a:endParaRPr lang="cs-CZ" dirty="0"/>
          </a:p>
          <a:p>
            <a:pPr lvl="1"/>
            <a:r>
              <a:rPr lang="cs-CZ" dirty="0"/>
              <a:t>nekompenzuje překážku v </a:t>
            </a:r>
            <a:r>
              <a:rPr lang="cs-CZ" dirty="0" err="1"/>
              <a:t>neo</a:t>
            </a:r>
            <a:r>
              <a:rPr lang="cs-CZ" dirty="0"/>
              <a:t>-portálním systému</a:t>
            </a:r>
          </a:p>
          <a:p>
            <a:pPr lvl="1"/>
            <a:r>
              <a:rPr lang="cs-CZ" dirty="0"/>
              <a:t>nemůže „nasávat“ skrz plíce</a:t>
            </a:r>
          </a:p>
          <a:p>
            <a:pPr lvl="1"/>
            <a:r>
              <a:rPr lang="cs-CZ" dirty="0"/>
              <a:t>nemůže ovlivnit žilní městnání</a:t>
            </a:r>
          </a:p>
          <a:p>
            <a:pPr lvl="1"/>
            <a:r>
              <a:rPr lang="cs-CZ" dirty="0"/>
              <a:t>s věkem ↑ EDP</a:t>
            </a:r>
          </a:p>
          <a:p>
            <a:pPr lvl="1"/>
            <a:r>
              <a:rPr lang="cs-CZ" dirty="0"/>
              <a:t>srdeční výdej v klidu u </a:t>
            </a:r>
            <a:r>
              <a:rPr lang="cs-CZ" dirty="0" err="1"/>
              <a:t>Fontana</a:t>
            </a:r>
            <a:r>
              <a:rPr lang="cs-CZ" dirty="0"/>
              <a:t> = 70% normálního</a:t>
            </a:r>
          </a:p>
          <a:p>
            <a:pPr lvl="2"/>
            <a:r>
              <a:rPr lang="cs-CZ" dirty="0"/>
              <a:t>kompenzováno ↑ periferní utilizací O</a:t>
            </a:r>
            <a:r>
              <a:rPr lang="cs-CZ" baseline="-25000" dirty="0"/>
              <a:t>2</a:t>
            </a: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D16A9D6-3B82-456F-8173-501A2F05F368}"/>
              </a:ext>
            </a:extLst>
          </p:cNvPr>
          <p:cNvSpPr txBox="1"/>
          <p:nvPr/>
        </p:nvSpPr>
        <p:spPr>
          <a:xfrm>
            <a:off x="5977540" y="6311899"/>
            <a:ext cx="3166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Gewillig</a:t>
            </a:r>
            <a:r>
              <a:rPr lang="cs-CZ" sz="1000" dirty="0"/>
              <a:t> M</a:t>
            </a:r>
            <a:r>
              <a:rPr lang="en-US" sz="1000" dirty="0"/>
              <a:t>, Brown</a:t>
            </a:r>
            <a:r>
              <a:rPr lang="cs-CZ" sz="1000" dirty="0"/>
              <a:t> SC, </a:t>
            </a:r>
            <a:r>
              <a:rPr lang="en-US" sz="1000" dirty="0"/>
              <a:t>The Fontan circulation after 45 years: update in physiology</a:t>
            </a:r>
            <a:r>
              <a:rPr lang="cs-CZ" sz="1000" dirty="0"/>
              <a:t>. </a:t>
            </a:r>
            <a:r>
              <a:rPr lang="cs-CZ" sz="1000" dirty="0" err="1"/>
              <a:t>Heart</a:t>
            </a:r>
            <a:r>
              <a:rPr lang="cs-CZ" sz="1000" dirty="0"/>
              <a:t>, 2016.</a:t>
            </a:r>
            <a:endParaRPr lang="en-US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0197" b="66142"/>
          <a:stretch>
            <a:fillRect/>
          </a:stretch>
        </p:blipFill>
        <p:spPr>
          <a:xfrm>
            <a:off x="323528" y="5949280"/>
            <a:ext cx="1223938" cy="65533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36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Patofyziologie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Srdeční selhání</a:t>
            </a:r>
          </a:p>
          <a:p>
            <a:pPr lvl="2"/>
            <a:r>
              <a:rPr lang="cs-CZ" dirty="0"/>
              <a:t>Funkce komory</a:t>
            </a:r>
          </a:p>
          <a:p>
            <a:pPr lvl="2"/>
            <a:r>
              <a:rPr lang="cs-CZ" dirty="0"/>
              <a:t>AV regurgitace</a:t>
            </a:r>
          </a:p>
          <a:p>
            <a:pPr lvl="2"/>
            <a:r>
              <a:rPr lang="cs-CZ" dirty="0"/>
              <a:t>Arytmie</a:t>
            </a:r>
          </a:p>
          <a:p>
            <a:r>
              <a:rPr lang="cs-CZ" dirty="0"/>
              <a:t>Snížení plicního průtoku</a:t>
            </a:r>
          </a:p>
          <a:p>
            <a:pPr lvl="2"/>
            <a:r>
              <a:rPr lang="cs-CZ" dirty="0"/>
              <a:t>Zvýšení plicní hypertenze</a:t>
            </a:r>
          </a:p>
          <a:p>
            <a:pPr lvl="4"/>
            <a:r>
              <a:rPr lang="cs-CZ" dirty="0" err="1"/>
              <a:t>Mikroemboly</a:t>
            </a:r>
            <a:r>
              <a:rPr lang="cs-CZ" dirty="0"/>
              <a:t> ze žilního systému</a:t>
            </a:r>
          </a:p>
          <a:p>
            <a:pPr lvl="4"/>
            <a:r>
              <a:rPr lang="cs-CZ" dirty="0"/>
              <a:t>Absence </a:t>
            </a:r>
            <a:r>
              <a:rPr lang="cs-CZ" dirty="0" err="1"/>
              <a:t>pulsatilního</a:t>
            </a:r>
            <a:r>
              <a:rPr lang="cs-CZ" dirty="0"/>
              <a:t> toku v plicních tepnách → nadměrná exprese </a:t>
            </a:r>
            <a:r>
              <a:rPr lang="cs-CZ" dirty="0" err="1"/>
              <a:t>vazoaktivních</a:t>
            </a:r>
            <a:r>
              <a:rPr lang="cs-CZ" dirty="0"/>
              <a:t> molekul</a:t>
            </a:r>
          </a:p>
          <a:p>
            <a:pPr lvl="4"/>
            <a:r>
              <a:rPr lang="cs-CZ" dirty="0"/>
              <a:t>stárnutí</a:t>
            </a:r>
          </a:p>
          <a:p>
            <a:pPr lvl="2"/>
            <a:r>
              <a:rPr lang="cs-CZ" dirty="0"/>
              <a:t>Překážka v průtoku v ramenech TCPC</a:t>
            </a:r>
          </a:p>
          <a:p>
            <a:pPr lvl="2"/>
            <a:r>
              <a:rPr lang="cs-CZ" dirty="0"/>
              <a:t>Plicní zkraty, kolaterály</a:t>
            </a:r>
          </a:p>
        </p:txBody>
      </p:sp>
      <p:pic>
        <p:nvPicPr>
          <p:cNvPr id="4" name="Picture 2" descr="C:\Users\anton\Desktop\heartjnl-2015-307467-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634356" cy="397573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0197" b="66142"/>
          <a:stretch>
            <a:fillRect/>
          </a:stretch>
        </p:blipFill>
        <p:spPr>
          <a:xfrm>
            <a:off x="323528" y="260648"/>
            <a:ext cx="215176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Hemodynamické</a:t>
            </a:r>
            <a:r>
              <a:rPr lang="cs-CZ" dirty="0">
                <a:solidFill>
                  <a:srgbClr val="FF0000"/>
                </a:solidFill>
              </a:rPr>
              <a:t> faktory ovlivňující selhání </a:t>
            </a:r>
            <a:r>
              <a:rPr lang="cs-CZ" dirty="0" err="1">
                <a:solidFill>
                  <a:srgbClr val="FF0000"/>
                </a:solidFill>
              </a:rPr>
              <a:t>fontanovské</a:t>
            </a:r>
            <a:r>
              <a:rPr lang="cs-CZ" dirty="0">
                <a:solidFill>
                  <a:srgbClr val="FF0000"/>
                </a:solidFill>
              </a:rPr>
              <a:t> cirkulace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Progresivní pokles funkce systémové komory</a:t>
            </a:r>
          </a:p>
          <a:p>
            <a:r>
              <a:rPr lang="cs-CZ" dirty="0"/>
              <a:t>AV regurgitace</a:t>
            </a:r>
          </a:p>
          <a:p>
            <a:r>
              <a:rPr lang="cs-CZ" dirty="0"/>
              <a:t>Vzestup PVR</a:t>
            </a:r>
          </a:p>
          <a:p>
            <a:r>
              <a:rPr lang="cs-CZ" dirty="0"/>
              <a:t>Zvětšení síní</a:t>
            </a:r>
          </a:p>
          <a:p>
            <a:r>
              <a:rPr lang="cs-CZ" dirty="0"/>
              <a:t>Obstrukce plicních žil</a:t>
            </a:r>
          </a:p>
          <a:p>
            <a:r>
              <a:rPr lang="cs-CZ" dirty="0"/>
              <a:t>Progresivně restriktivní </a:t>
            </a:r>
            <a:r>
              <a:rPr lang="cs-CZ" dirty="0" err="1"/>
              <a:t>subaortické</a:t>
            </a:r>
            <a:r>
              <a:rPr lang="cs-CZ" dirty="0"/>
              <a:t> VSD</a:t>
            </a:r>
          </a:p>
          <a:p>
            <a:r>
              <a:rPr lang="cs-CZ" dirty="0"/>
              <a:t>Důsledky chronické systémové žilní hypertenze vedoucí k městnání v játrech a jejich dysfunkci</a:t>
            </a:r>
          </a:p>
        </p:txBody>
      </p:sp>
    </p:spTree>
    <p:extLst>
      <p:ext uri="{BB962C8B-B14F-4D97-AF65-F5344CB8AC3E}">
        <p14:creationId xmlns:p14="http://schemas.microsoft.com/office/powerpoint/2010/main" val="183808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Dlouhodobé přežití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60848"/>
            <a:ext cx="5486400" cy="3560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796136" y="6381328"/>
            <a:ext cx="28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D´</a:t>
            </a:r>
            <a:r>
              <a:rPr lang="cs-CZ" dirty="0" err="1"/>
              <a:t>Udekem</a:t>
            </a:r>
            <a:r>
              <a:rPr lang="cs-CZ" dirty="0"/>
              <a:t>, </a:t>
            </a:r>
            <a:r>
              <a:rPr lang="cs-CZ" dirty="0" err="1"/>
              <a:t>Circulation</a:t>
            </a:r>
            <a:r>
              <a:rPr lang="cs-CZ" dirty="0"/>
              <a:t> 2014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27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1089 pacientů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2185" t="17007" r="50197" b="66142"/>
          <a:stretch>
            <a:fillRect/>
          </a:stretch>
        </p:blipFill>
        <p:spPr>
          <a:xfrm>
            <a:off x="323528" y="260648"/>
            <a:ext cx="174831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Pozdní morbidita v dlouhodobém sledování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Regurgitace AV chlopní 	25%</a:t>
            </a:r>
          </a:p>
          <a:p>
            <a:r>
              <a:rPr lang="cs-CZ" dirty="0"/>
              <a:t>Arytmie 				45%</a:t>
            </a:r>
          </a:p>
          <a:p>
            <a:r>
              <a:rPr lang="cs-CZ" dirty="0"/>
              <a:t>Snížená funkce komory	70%</a:t>
            </a:r>
          </a:p>
          <a:p>
            <a:r>
              <a:rPr lang="cs-CZ" dirty="0"/>
              <a:t>Zvýšení PVR</a:t>
            </a:r>
          </a:p>
          <a:p>
            <a:endParaRPr lang="cs-CZ" dirty="0"/>
          </a:p>
          <a:p>
            <a:r>
              <a:rPr lang="cs-CZ" dirty="0"/>
              <a:t>Trombóza</a:t>
            </a:r>
          </a:p>
          <a:p>
            <a:r>
              <a:rPr lang="cs-CZ" dirty="0" err="1"/>
              <a:t>Veno</a:t>
            </a:r>
            <a:r>
              <a:rPr lang="cs-CZ" dirty="0"/>
              <a:t>-venózní kolaterály, </a:t>
            </a:r>
            <a:r>
              <a:rPr lang="cs-CZ" dirty="0" err="1"/>
              <a:t>MAPCAs</a:t>
            </a:r>
            <a:endParaRPr lang="cs-CZ" dirty="0"/>
          </a:p>
          <a:p>
            <a:pPr lvl="2"/>
            <a:r>
              <a:rPr lang="cs-CZ" dirty="0"/>
              <a:t>Cyanóza nebo objemové zatížení</a:t>
            </a:r>
          </a:p>
          <a:p>
            <a:r>
              <a:rPr lang="cs-CZ" dirty="0"/>
              <a:t>Chronický ascites, PLE, plastická bronchitis</a:t>
            </a:r>
          </a:p>
          <a:p>
            <a:r>
              <a:rPr lang="cs-CZ" dirty="0"/>
              <a:t>FALD – </a:t>
            </a:r>
            <a:r>
              <a:rPr lang="cs-CZ" dirty="0" err="1"/>
              <a:t>fontan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liver </a:t>
            </a:r>
            <a:r>
              <a:rPr lang="cs-CZ" dirty="0" err="1"/>
              <a:t>disease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48064" y="6093296"/>
            <a:ext cx="2784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Earing</a:t>
            </a:r>
            <a:r>
              <a:rPr lang="cs-CZ" dirty="0"/>
              <a:t>, </a:t>
            </a:r>
            <a:r>
              <a:rPr lang="cs-CZ" dirty="0" err="1"/>
              <a:t>Am</a:t>
            </a:r>
            <a:r>
              <a:rPr lang="cs-CZ" dirty="0"/>
              <a:t> J </a:t>
            </a:r>
            <a:r>
              <a:rPr lang="cs-CZ" dirty="0" err="1"/>
              <a:t>Cardiol</a:t>
            </a:r>
            <a:r>
              <a:rPr lang="cs-CZ" dirty="0"/>
              <a:t>. 2005</a:t>
            </a:r>
          </a:p>
          <a:p>
            <a:r>
              <a:rPr lang="cs-CZ" dirty="0"/>
              <a:t>E´</a:t>
            </a:r>
            <a:r>
              <a:rPr lang="cs-CZ" dirty="0" err="1"/>
              <a:t>Udekem</a:t>
            </a:r>
            <a:r>
              <a:rPr lang="cs-CZ" dirty="0"/>
              <a:t>, </a:t>
            </a:r>
            <a:r>
              <a:rPr lang="cs-CZ" dirty="0" err="1"/>
              <a:t>Circulation</a:t>
            </a:r>
            <a:r>
              <a:rPr lang="cs-CZ" dirty="0"/>
              <a:t>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185" t="17007" r="50197" b="66142"/>
          <a:stretch>
            <a:fillRect/>
          </a:stretch>
        </p:blipFill>
        <p:spPr>
          <a:xfrm>
            <a:off x="7596335" y="5373216"/>
            <a:ext cx="1479341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PARA_SHOWWINDOW" val="0"/>
  <p:tag name="ARS_CHARTSHOWITEMTEXT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1187</Words>
  <Application>Microsoft Office PowerPoint</Application>
  <PresentationFormat>Předvádění na obrazovce (4:3)</PresentationFormat>
  <Paragraphs>214</Paragraphs>
  <Slides>27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Motiv sady Office</vt:lpstr>
      <vt:lpstr>UNIVENTRIKULÁRNÍ FONTANOVSKÁ CIRKULACE</vt:lpstr>
      <vt:lpstr>Prezentace aplikace PowerPoint</vt:lpstr>
      <vt:lpstr>Fontanovská cirkulace</vt:lpstr>
      <vt:lpstr>Fontanovská cirkulace</vt:lpstr>
      <vt:lpstr>Srdeční výdej u Fontanovy cirkulace</vt:lpstr>
      <vt:lpstr>Patofyziologie</vt:lpstr>
      <vt:lpstr>Hemodynamické faktory ovlivňující selhání fontanovské cirkulace </vt:lpstr>
      <vt:lpstr>Dlouhodobé přežití</vt:lpstr>
      <vt:lpstr>Pozdní morbidita v dlouhodobém sledování</vt:lpstr>
      <vt:lpstr>Dysfunkce společné komory</vt:lpstr>
      <vt:lpstr>Regurgitace AV chlopně</vt:lpstr>
      <vt:lpstr>Arytmie</vt:lpstr>
      <vt:lpstr>Vliv žilního městnání na jaterní parenchym a funkce</vt:lpstr>
      <vt:lpstr>Ledviny</vt:lpstr>
      <vt:lpstr>Prezentace aplikace PowerPoint</vt:lpstr>
      <vt:lpstr>Trombóza</vt:lpstr>
      <vt:lpstr>Prezentace aplikace PowerPoint</vt:lpstr>
      <vt:lpstr>PLE</vt:lpstr>
      <vt:lpstr>Diagnostika</vt:lpstr>
      <vt:lpstr>Zobrazení jednotlivých komponent systému TCPC</vt:lpstr>
      <vt:lpstr>Zobrazení jednotlivých komponent systému TCPC</vt:lpstr>
      <vt:lpstr>MRI</vt:lpstr>
      <vt:lpstr>Medikamentózní terapie</vt:lpstr>
      <vt:lpstr>Chirurgická a katetrizační léčba</vt:lpstr>
      <vt:lpstr>Sledování</vt:lpstr>
      <vt:lpstr>Perioperačně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Společná komora</dc:title>
  <dc:creator>anton</dc:creator>
  <cp:lastModifiedBy>GT3</cp:lastModifiedBy>
  <cp:revision>28</cp:revision>
  <dcterms:created xsi:type="dcterms:W3CDTF">2018-09-16T14:09:38Z</dcterms:created>
  <dcterms:modified xsi:type="dcterms:W3CDTF">2022-02-24T16:31:09Z</dcterms:modified>
</cp:coreProperties>
</file>