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591" r:id="rId2"/>
    <p:sldId id="257" r:id="rId3"/>
    <p:sldId id="5595" r:id="rId4"/>
    <p:sldId id="5641" r:id="rId5"/>
    <p:sldId id="5599" r:id="rId6"/>
    <p:sldId id="5632" r:id="rId7"/>
    <p:sldId id="1237" r:id="rId8"/>
    <p:sldId id="5645" r:id="rId9"/>
    <p:sldId id="5642" r:id="rId10"/>
    <p:sldId id="5623" r:id="rId11"/>
    <p:sldId id="5625" r:id="rId12"/>
    <p:sldId id="5643" r:id="rId13"/>
    <p:sldId id="5628" r:id="rId14"/>
    <p:sldId id="5644" r:id="rId15"/>
    <p:sldId id="5638" r:id="rId16"/>
    <p:sldId id="5639" r:id="rId17"/>
    <p:sldId id="256" r:id="rId18"/>
    <p:sldId id="5605" r:id="rId19"/>
    <p:sldId id="5603" r:id="rId20"/>
    <p:sldId id="1238" r:id="rId21"/>
    <p:sldId id="258" r:id="rId22"/>
    <p:sldId id="5608" r:id="rId23"/>
    <p:sldId id="5609" r:id="rId24"/>
    <p:sldId id="1234" r:id="rId25"/>
    <p:sldId id="5619" r:id="rId26"/>
    <p:sldId id="5627" r:id="rId27"/>
    <p:sldId id="5626" r:id="rId28"/>
    <p:sldId id="5624" r:id="rId29"/>
    <p:sldId id="5620" r:id="rId30"/>
  </p:sldIdLst>
  <p:sldSz cx="9144000" cy="5143500" type="screen16x9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E635B33-2515-BB4A-8850-ED14E4C36D27}">
          <p14:sldIdLst>
            <p14:sldId id="5591"/>
            <p14:sldId id="257"/>
            <p14:sldId id="5595"/>
            <p14:sldId id="5641"/>
            <p14:sldId id="5599"/>
            <p14:sldId id="5632"/>
            <p14:sldId id="1237"/>
            <p14:sldId id="5645"/>
            <p14:sldId id="5642"/>
            <p14:sldId id="5623"/>
            <p14:sldId id="5625"/>
            <p14:sldId id="5643"/>
            <p14:sldId id="5628"/>
            <p14:sldId id="5644"/>
            <p14:sldId id="5638"/>
            <p14:sldId id="5639"/>
            <p14:sldId id="256"/>
            <p14:sldId id="5605"/>
            <p14:sldId id="5603"/>
            <p14:sldId id="1238"/>
            <p14:sldId id="258"/>
            <p14:sldId id="5608"/>
            <p14:sldId id="5609"/>
            <p14:sldId id="1234"/>
            <p14:sldId id="5619"/>
            <p14:sldId id="5627"/>
            <p14:sldId id="5626"/>
            <p14:sldId id="5624"/>
            <p14:sldId id="5620"/>
          </p14:sldIdLst>
        </p14:section>
        <p14:section name="Untitled Section" id="{DD832A91-D1F6-1B45-BD03-B8916E33857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C97FC9"/>
    <a:srgbClr val="F8CAAA"/>
    <a:srgbClr val="FF8E88"/>
    <a:srgbClr val="0000B4"/>
    <a:srgbClr val="0000C8"/>
    <a:srgbClr val="0000CC"/>
    <a:srgbClr val="000066"/>
    <a:srgbClr val="0000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1580" autoAdjust="0"/>
  </p:normalViewPr>
  <p:slideViewPr>
    <p:cSldViewPr>
      <p:cViewPr varScale="1">
        <p:scale>
          <a:sx n="77" d="100"/>
          <a:sy n="77" d="100"/>
        </p:scale>
        <p:origin x="924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6A1B277-2033-114C-A375-408CD0D9E6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766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igure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3.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Schematic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of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cardiac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innervation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and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site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of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stellate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ganglion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block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endParaRPr lang="cs-CZ" dirty="0"/>
          </a:p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Stellate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ganglion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block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directly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impacts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both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efferent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and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afferent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neurotransmission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to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the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heart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The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site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of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action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and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components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are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shown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Aff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afferent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;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β, β-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adrenergic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receptor; C,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cervical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; DRG,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dorsal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root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ganglion; LCN,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local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circuit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neuron; M,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muscarinic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receptor,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Sympath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sympathetic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, and T,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thoracic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.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A1B277-2033-114C-A375-408CD0D9E649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57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34791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164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0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654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211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02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129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900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503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236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818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705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229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028" name="Picture 7" descr="sleid d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-2379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t&amp;rct=j&amp;q=&amp;esrc=s&amp;source=web&amp;cd=&amp;ved=2ahUKEwi3_JK4n5jzAhWo_rsIHSQ1ABUQFnoECAgQAw&amp;url=https%3A%2F%2Fclinicaltrials.gov%2F&amp;usg=AOvVaw1SqjsfSLtZDjqU5QakFdo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668B2-222A-594C-913C-05C4DFC8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500"/>
            <a:ext cx="8229600" cy="857250"/>
          </a:xfrm>
        </p:spPr>
        <p:txBody>
          <a:bodyPr/>
          <a:lstStyle/>
          <a:p>
            <a:pPr algn="l"/>
            <a:r>
              <a:rPr lang="cs-CZ" sz="3600" dirty="0"/>
              <a:t>INTERVENCE SRDEČNÍHO SYMPATICKÉHO NERVOVÉHO SYSTÉMU V LÉČBĚ KT/KF A ANGINY PECTORIS</a:t>
            </a:r>
            <a:br>
              <a:rPr lang="cs-CZ" sz="3600" dirty="0"/>
            </a:br>
            <a:br>
              <a:rPr lang="cs-CZ" sz="3600" dirty="0"/>
            </a:br>
            <a:r>
              <a:rPr lang="cs-CZ" sz="3200" b="0" dirty="0"/>
              <a:t>Josef </a:t>
            </a:r>
            <a:r>
              <a:rPr lang="cs-CZ" sz="3200" b="0" dirty="0" err="1"/>
              <a:t>Kautzner</a:t>
            </a:r>
            <a:br>
              <a:rPr lang="cs-CZ" sz="3200" b="0" dirty="0"/>
            </a:br>
            <a:r>
              <a:rPr lang="cs-CZ" sz="3200" b="0" dirty="0"/>
              <a:t>Kardiocentrum a Klinika kardiologie, IKEM, Praha</a:t>
            </a:r>
            <a:endParaRPr lang="cs-CZ" sz="3600" b="0" dirty="0"/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8B41EFC-5B4F-154B-BF41-327378544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97169"/>
            <a:ext cx="2473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666699"/>
                </a:solidFill>
              </a:rPr>
              <a:t>E</a:t>
            </a:r>
            <a:r>
              <a:rPr lang="en-US" b="1" dirty="0">
                <a:solidFill>
                  <a:srgbClr val="666699"/>
                </a:solidFill>
              </a:rPr>
              <a:t>-</a:t>
            </a:r>
            <a:r>
              <a:rPr lang="en-US" b="1" dirty="0" err="1">
                <a:solidFill>
                  <a:srgbClr val="666699"/>
                </a:solidFill>
              </a:rPr>
              <a:t>mail:joka@ikem.cz</a:t>
            </a:r>
            <a:endParaRPr lang="en-US" b="1" dirty="0">
              <a:solidFill>
                <a:srgbClr val="666699"/>
              </a:solidFill>
            </a:endParaRPr>
          </a:p>
          <a:p>
            <a:pPr eaLnBrk="1" hangingPunct="1"/>
            <a:r>
              <a:rPr lang="en-US" b="1" dirty="0" err="1">
                <a:solidFill>
                  <a:srgbClr val="666699"/>
                </a:solidFill>
              </a:rPr>
              <a:t>www.ikem.cz</a:t>
            </a:r>
            <a:endParaRPr lang="cs-CZ" b="1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8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85090-C4E1-764C-85B4-D794A0AB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645"/>
            <a:ext cx="8686800" cy="857250"/>
          </a:xfrm>
        </p:spPr>
        <p:txBody>
          <a:bodyPr/>
          <a:lstStyle/>
          <a:p>
            <a:pPr algn="l"/>
            <a:r>
              <a:rPr lang="cs-CZ" sz="2400" dirty="0"/>
              <a:t>Účinnost GSB v léčbě elektrické bouře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56948F-357B-EF4D-8E86-3167EB517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" y="843558"/>
            <a:ext cx="7067128" cy="356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05600C9-AF12-E14E-ACD6-78D4BFCEFD58}"/>
              </a:ext>
            </a:extLst>
          </p:cNvPr>
          <p:cNvSpPr txBox="1"/>
          <p:nvPr/>
        </p:nvSpPr>
        <p:spPr>
          <a:xfrm>
            <a:off x="2339752" y="158815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N=24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7DB3AA-1847-6149-B3CB-68F6E3957F95}"/>
              </a:ext>
            </a:extLst>
          </p:cNvPr>
          <p:cNvSpPr txBox="1"/>
          <p:nvPr/>
        </p:nvSpPr>
        <p:spPr>
          <a:xfrm>
            <a:off x="5796136" y="1957482"/>
            <a:ext cx="72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N=11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9868D16-79F2-5D4A-AE74-AE27A6DE3FAC}"/>
              </a:ext>
            </a:extLst>
          </p:cNvPr>
          <p:cNvSpPr/>
          <p:nvPr/>
        </p:nvSpPr>
        <p:spPr>
          <a:xfrm>
            <a:off x="432048" y="46387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 err="1">
                <a:solidFill>
                  <a:srgbClr val="666699"/>
                </a:solidFill>
                <a:latin typeface="+mj-lt"/>
              </a:rPr>
              <a:t>Meng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J, et al. JACC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Clin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Electrophysiol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. 2017; 3(9):942–949.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F55701-8674-1C49-96D2-1B0F9E4908D0}"/>
              </a:ext>
            </a:extLst>
          </p:cNvPr>
          <p:cNvSpPr/>
          <p:nvPr/>
        </p:nvSpPr>
        <p:spPr>
          <a:xfrm>
            <a:off x="6732240" y="580308"/>
            <a:ext cx="2286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</a:rPr>
              <a:t>3,374 publikací,</a:t>
            </a:r>
          </a:p>
          <a:p>
            <a:r>
              <a:rPr lang="cs-CZ" sz="1600" dirty="0">
                <a:latin typeface="+mj-lt"/>
              </a:rPr>
              <a:t>38 pacientů, 23 studií </a:t>
            </a:r>
          </a:p>
          <a:p>
            <a:endParaRPr lang="cs-CZ" sz="1600" dirty="0">
              <a:latin typeface="+mj-lt"/>
            </a:endParaRPr>
          </a:p>
          <a:p>
            <a:r>
              <a:rPr lang="cs-CZ" sz="1600" dirty="0">
                <a:latin typeface="+mj-lt"/>
              </a:rPr>
              <a:t>(52 ± 19.1 let, 11 </a:t>
            </a:r>
            <a:r>
              <a:rPr lang="cs-CZ" sz="1600" dirty="0" err="1">
                <a:latin typeface="+mj-lt"/>
              </a:rPr>
              <a:t>Ž</a:t>
            </a:r>
            <a:r>
              <a:rPr lang="cs-CZ" sz="1600" dirty="0">
                <a:latin typeface="+mj-lt"/>
              </a:rPr>
              <a:t>, 17 ischemická KMP)</a:t>
            </a:r>
          </a:p>
        </p:txBody>
      </p:sp>
    </p:spTree>
    <p:extLst>
      <p:ext uri="{BB962C8B-B14F-4D97-AF65-F5344CB8AC3E}">
        <p14:creationId xmlns:p14="http://schemas.microsoft.com/office/powerpoint/2010/main" val="604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45244D0-09A2-3B44-8343-87D2F20D6D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/>
          <a:stretch/>
        </p:blipFill>
        <p:spPr>
          <a:xfrm>
            <a:off x="0" y="915566"/>
            <a:ext cx="9144000" cy="354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E03ADC1-371C-C44B-B475-BDD646EFF1BF}"/>
              </a:ext>
            </a:extLst>
          </p:cNvPr>
          <p:cNvSpPr/>
          <p:nvPr/>
        </p:nvSpPr>
        <p:spPr>
          <a:xfrm>
            <a:off x="432048" y="46387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 err="1">
                <a:solidFill>
                  <a:srgbClr val="666699"/>
                </a:solidFill>
                <a:latin typeface="+mj-lt"/>
              </a:rPr>
              <a:t>Meng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J, et al. JACC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Clin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Electrophysiol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. 2017; 3(9):942–949. 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A5751C9-D71C-424D-8979-B4264AA4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645"/>
            <a:ext cx="8686800" cy="857250"/>
          </a:xfrm>
        </p:spPr>
        <p:txBody>
          <a:bodyPr/>
          <a:lstStyle/>
          <a:p>
            <a:pPr algn="l"/>
            <a:r>
              <a:rPr lang="cs-CZ" sz="2400" dirty="0"/>
              <a:t>Účinnost GSB v léčbě elektrické bouře</a:t>
            </a: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941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96691-EE18-9944-944A-E045452D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46348"/>
            <a:ext cx="8229600" cy="857250"/>
          </a:xfrm>
        </p:spPr>
        <p:txBody>
          <a:bodyPr/>
          <a:lstStyle/>
          <a:p>
            <a:pPr algn="l"/>
            <a:r>
              <a:rPr lang="cs-CZ" sz="3200" dirty="0"/>
              <a:t>Perkutánní GSB u pacientů s elektrickou bouří – zkušenost z jednoho centra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E7EEA-2590-7744-A3D4-A0A816A6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31590"/>
            <a:ext cx="8568952" cy="33944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800" dirty="0"/>
              <a:t>30 </a:t>
            </a:r>
            <a:r>
              <a:rPr lang="cs-CZ" sz="1800" dirty="0" err="1"/>
              <a:t>pts</a:t>
            </a:r>
            <a:r>
              <a:rPr lang="cs-CZ" sz="1800" dirty="0"/>
              <a:t> s elektrickou bouří refrakterní na léčbu (říjen 1, 2013 - březen 31, 2018)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Levé GS (n=15), obě GS (n=15)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58±14 let; muži 73.3%; LVEF 34±16% 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Přes 90% na mechanické podpoře oběhu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Po 24 </a:t>
            </a:r>
            <a:r>
              <a:rPr lang="cs-CZ" sz="1800" dirty="0" err="1"/>
              <a:t>hrs</a:t>
            </a:r>
            <a:r>
              <a:rPr lang="cs-CZ" sz="1800" dirty="0"/>
              <a:t> – 60 % bez komorových arytmií (KA)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Pacienti s kontrolovanými KA měli nižší mortalitu (5.6% </a:t>
            </a:r>
            <a:r>
              <a:rPr lang="cs-CZ" sz="1800" dirty="0" err="1"/>
              <a:t>vs</a:t>
            </a:r>
            <a:r>
              <a:rPr lang="cs-CZ" sz="1800" dirty="0"/>
              <a:t> 50%, p = 0.009)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Paměť ICD: 92% redukce KA (z 26±41 na 2±4) během 72 hod po GSB (</a:t>
            </a:r>
            <a:r>
              <a:rPr lang="cs-CZ" sz="1800" i="1" dirty="0"/>
              <a:t>P</a:t>
            </a:r>
            <a:r>
              <a:rPr lang="cs-CZ" sz="1800" dirty="0"/>
              <a:t>&lt;0.001). </a:t>
            </a:r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A3779E2-84E4-5E42-A988-ABD1AA751443}"/>
              </a:ext>
            </a:extLst>
          </p:cNvPr>
          <p:cNvSpPr/>
          <p:nvPr/>
        </p:nvSpPr>
        <p:spPr>
          <a:xfrm>
            <a:off x="395536" y="45946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Tian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Y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, et al.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Circ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Arrhythm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Electrophysiol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. 2019;12:e007118. </a:t>
            </a:r>
            <a:endParaRPr lang="cs-CZ" sz="14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5D914B-A58B-1949-A0A1-CE0F70142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3672408" cy="487960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F700D4-7379-6246-8080-3B508E84A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31073"/>
            <a:ext cx="4723097" cy="2924853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5045EB2-2AB1-744F-94E9-F7EF6BB5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346348"/>
            <a:ext cx="4341168" cy="857250"/>
          </a:xfrm>
        </p:spPr>
        <p:txBody>
          <a:bodyPr/>
          <a:lstStyle/>
          <a:p>
            <a:pPr algn="l"/>
            <a:r>
              <a:rPr lang="cs-CZ" sz="2000" dirty="0"/>
              <a:t>Perkutánní GSB u pacientů s elektrickou bouří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D735237-5F6D-D94C-AC2A-ACA64AD8B518}"/>
              </a:ext>
            </a:extLst>
          </p:cNvPr>
          <p:cNvSpPr/>
          <p:nvPr/>
        </p:nvSpPr>
        <p:spPr>
          <a:xfrm>
            <a:off x="4176464" y="41834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Tian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Y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, et al.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Circ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Arrhythm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FrutigerLTStd"/>
              </a:rPr>
              <a:t>Electrophysiol</a:t>
            </a:r>
            <a:r>
              <a:rPr lang="cs-CZ" sz="1400" dirty="0">
                <a:solidFill>
                  <a:srgbClr val="666699"/>
                </a:solidFill>
                <a:latin typeface="FrutigerLTStd"/>
              </a:rPr>
              <a:t>. 2019;12:e007118. </a:t>
            </a:r>
            <a:endParaRPr lang="cs-CZ" sz="14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A4CA-CD11-47F7-8795-F1417F2E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3" y="130324"/>
            <a:ext cx="8229600" cy="857250"/>
          </a:xfrm>
        </p:spPr>
        <p:txBody>
          <a:bodyPr/>
          <a:lstStyle/>
          <a:p>
            <a:pPr algn="l"/>
            <a:r>
              <a:rPr lang="en-US" sz="3600" dirty="0" err="1"/>
              <a:t>Naše</a:t>
            </a:r>
            <a:r>
              <a:rPr lang="en-US" sz="3600" dirty="0"/>
              <a:t> </a:t>
            </a:r>
            <a:r>
              <a:rPr lang="en-US" sz="3600" dirty="0" err="1"/>
              <a:t>zkušenosti</a:t>
            </a:r>
            <a:endParaRPr lang="cs-CZ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3BD8-7125-4473-88CC-97C10594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344" y="558949"/>
            <a:ext cx="370344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definice</a:t>
            </a:r>
            <a:endParaRPr lang="en-US" sz="1800" dirty="0"/>
          </a:p>
          <a:p>
            <a:r>
              <a:rPr lang="en-US" sz="1800" dirty="0" err="1"/>
              <a:t>Redukce</a:t>
            </a:r>
            <a:r>
              <a:rPr lang="en-US" sz="1800" dirty="0"/>
              <a:t> </a:t>
            </a:r>
            <a:r>
              <a:rPr lang="en-US" sz="1800" dirty="0" err="1"/>
              <a:t>výbojů</a:t>
            </a:r>
            <a:r>
              <a:rPr lang="en-US" sz="1800" dirty="0"/>
              <a:t> o 50% </a:t>
            </a:r>
            <a:r>
              <a:rPr lang="en-US" sz="1800" dirty="0" err="1"/>
              <a:t>během</a:t>
            </a:r>
            <a:r>
              <a:rPr lang="en-US" sz="1800" dirty="0"/>
              <a:t> 24 </a:t>
            </a:r>
            <a:r>
              <a:rPr lang="en-US" sz="1800" dirty="0" err="1"/>
              <a:t>hod</a:t>
            </a:r>
            <a:r>
              <a:rPr lang="en-US" sz="1800" dirty="0"/>
              <a:t>, </a:t>
            </a:r>
            <a:r>
              <a:rPr lang="en-US" sz="1800" dirty="0" err="1"/>
              <a:t>nebo</a:t>
            </a:r>
            <a:endParaRPr lang="en-US" sz="1800" dirty="0"/>
          </a:p>
          <a:p>
            <a:r>
              <a:rPr lang="en-US" sz="1800" dirty="0" err="1"/>
              <a:t>Redukce</a:t>
            </a:r>
            <a:r>
              <a:rPr lang="en-US" sz="1800" dirty="0"/>
              <a:t> </a:t>
            </a:r>
            <a:r>
              <a:rPr lang="en-US" sz="1800" dirty="0" err="1"/>
              <a:t>zátěže</a:t>
            </a:r>
            <a:r>
              <a:rPr lang="en-US" sz="1800" dirty="0"/>
              <a:t> KT o 50% </a:t>
            </a:r>
            <a:r>
              <a:rPr lang="en-US" sz="1800" dirty="0" err="1"/>
              <a:t>během</a:t>
            </a:r>
            <a:r>
              <a:rPr lang="en-US" sz="1800" dirty="0"/>
              <a:t>  24 </a:t>
            </a:r>
            <a:r>
              <a:rPr lang="en-US" sz="1800" dirty="0" err="1"/>
              <a:t>hod</a:t>
            </a:r>
            <a:r>
              <a:rPr lang="en-US" sz="1800" dirty="0"/>
              <a:t> (u pts s </a:t>
            </a:r>
            <a:r>
              <a:rPr lang="en-US" sz="1800" dirty="0" err="1"/>
              <a:t>incesantními</a:t>
            </a:r>
            <a:r>
              <a:rPr lang="en-US" sz="1800" dirty="0"/>
              <a:t> KT)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err="1">
                <a:solidFill>
                  <a:srgbClr val="C00000"/>
                </a:solidFill>
              </a:rPr>
              <a:t>Dobrá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odpověď</a:t>
            </a:r>
            <a:r>
              <a:rPr lang="en-US" sz="2000" dirty="0">
                <a:solidFill>
                  <a:srgbClr val="C00000"/>
                </a:solidFill>
              </a:rPr>
              <a:t>: 58% </a:t>
            </a:r>
            <a:r>
              <a:rPr lang="en-US" sz="2000" dirty="0" err="1">
                <a:solidFill>
                  <a:srgbClr val="C00000"/>
                </a:solidFill>
              </a:rPr>
              <a:t>výkonů</a:t>
            </a: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C00000"/>
                </a:solidFill>
              </a:rPr>
              <a:t>Účinek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začíná</a:t>
            </a:r>
            <a:r>
              <a:rPr lang="en-US" sz="2000" dirty="0">
                <a:solidFill>
                  <a:srgbClr val="C00000"/>
                </a:solidFill>
              </a:rPr>
              <a:t> do 2 </a:t>
            </a:r>
            <a:r>
              <a:rPr lang="en-US" sz="2000" dirty="0" err="1">
                <a:solidFill>
                  <a:srgbClr val="C00000"/>
                </a:solidFill>
              </a:rPr>
              <a:t>hodin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trvá</a:t>
            </a:r>
            <a:r>
              <a:rPr lang="en-US" sz="2000" dirty="0">
                <a:solidFill>
                  <a:srgbClr val="C00000"/>
                </a:solidFill>
              </a:rPr>
              <a:t> 2-3 </a:t>
            </a:r>
            <a:r>
              <a:rPr lang="en-US" sz="2000" dirty="0" err="1">
                <a:solidFill>
                  <a:srgbClr val="C00000"/>
                </a:solidFill>
              </a:rPr>
              <a:t>dny</a:t>
            </a: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C00000"/>
                </a:solidFill>
              </a:rPr>
              <a:t>Žádné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komplikace</a:t>
            </a:r>
            <a:endParaRPr lang="cs-CZ" sz="20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1E557C-6A22-5348-90A2-6985521AD45A}"/>
              </a:ext>
            </a:extLst>
          </p:cNvPr>
          <p:cNvGraphicFramePr>
            <a:graphicFrameLocks/>
          </p:cNvGraphicFramePr>
          <p:nvPr/>
        </p:nvGraphicFramePr>
        <p:xfrm>
          <a:off x="395536" y="1804898"/>
          <a:ext cx="4320479" cy="26390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07349">
                  <a:extLst>
                    <a:ext uri="{9D8B030D-6E8A-4147-A177-3AD203B41FA5}">
                      <a16:colId xmlns:a16="http://schemas.microsoft.com/office/drawing/2014/main" val="1089810013"/>
                    </a:ext>
                  </a:extLst>
                </a:gridCol>
                <a:gridCol w="1913130">
                  <a:extLst>
                    <a:ext uri="{9D8B030D-6E8A-4147-A177-3AD203B41FA5}">
                      <a16:colId xmlns:a16="http://schemas.microsoft.com/office/drawing/2014/main" val="2140676429"/>
                    </a:ext>
                  </a:extLst>
                </a:gridCol>
              </a:tblGrid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Age 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65 ± 9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913165"/>
                  </a:ext>
                </a:extLst>
              </a:tr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LVEF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26 ± 14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847455"/>
                  </a:ext>
                </a:extLst>
              </a:tr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LVEDP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64 ± 9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293499"/>
                  </a:ext>
                </a:extLst>
              </a:tr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Prior VT ablations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1.3 ± 1.4 (range 0 to 5)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920021"/>
                  </a:ext>
                </a:extLst>
              </a:tr>
              <a:tr h="341982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VT ablation during subsequent 48 hours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42% pts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36030"/>
                  </a:ext>
                </a:extLst>
              </a:tr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 err="1"/>
                        <a:t>i.v.</a:t>
                      </a:r>
                      <a:r>
                        <a:rPr lang="en-US" sz="1100" dirty="0"/>
                        <a:t> amiodarone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83%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721174"/>
                  </a:ext>
                </a:extLst>
              </a:tr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Class </a:t>
                      </a:r>
                      <a:r>
                        <a:rPr lang="en-US" sz="1100" dirty="0" err="1"/>
                        <a:t>Ia</a:t>
                      </a:r>
                      <a:r>
                        <a:rPr lang="en-US" sz="1100" dirty="0"/>
                        <a:t> or </a:t>
                      </a:r>
                      <a:r>
                        <a:rPr lang="en-US" sz="1100" dirty="0" err="1"/>
                        <a:t>Ib</a:t>
                      </a:r>
                      <a:r>
                        <a:rPr lang="en-US" sz="1100" dirty="0"/>
                        <a:t> antiarrhythmics 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33%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380937"/>
                  </a:ext>
                </a:extLst>
              </a:tr>
              <a:tr h="341982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Deep sedation with mechanical ventilation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75%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996027"/>
                  </a:ext>
                </a:extLst>
              </a:tr>
              <a:tr h="255595"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Clinical VT heart rate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lang="en-US" sz="1100" dirty="0"/>
                        <a:t>148 ± 28</a:t>
                      </a:r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542025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50AC29CB-87A5-2D4F-B6F2-1C13B9E1F52A}"/>
              </a:ext>
            </a:extLst>
          </p:cNvPr>
          <p:cNvSpPr/>
          <p:nvPr/>
        </p:nvSpPr>
        <p:spPr>
          <a:xfrm>
            <a:off x="302186" y="1095483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1/2019  - 8/2021, 38 pts s ES, </a:t>
            </a:r>
          </a:p>
          <a:p>
            <a:r>
              <a:rPr lang="en-US" dirty="0"/>
              <a:t>48 </a:t>
            </a:r>
            <a:r>
              <a:rPr lang="en-US" dirty="0" err="1"/>
              <a:t>výkonů</a:t>
            </a:r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52873C3-7630-3044-A137-90313A608225}"/>
              </a:ext>
            </a:extLst>
          </p:cNvPr>
          <p:cNvSpPr/>
          <p:nvPr/>
        </p:nvSpPr>
        <p:spPr>
          <a:xfrm>
            <a:off x="6588224" y="2643758"/>
            <a:ext cx="864096" cy="64807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8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634A7-F8DC-2F4D-A6D8-E8D34CCD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3727301"/>
            <a:ext cx="4644008" cy="857250"/>
          </a:xfrm>
        </p:spPr>
        <p:txBody>
          <a:bodyPr/>
          <a:lstStyle/>
          <a:p>
            <a:pPr algn="l"/>
            <a:r>
              <a:rPr lang="cs-CZ" sz="2400" dirty="0"/>
              <a:t>Management </a:t>
            </a:r>
            <a:r>
              <a:rPr lang="cs-CZ" sz="2400" dirty="0" err="1"/>
              <a:t>algorithm</a:t>
            </a:r>
            <a:r>
              <a:rPr lang="cs-CZ" sz="2400" dirty="0"/>
              <a:t> (IKEM)</a:t>
            </a:r>
          </a:p>
        </p:txBody>
      </p:sp>
      <p:pic>
        <p:nvPicPr>
          <p:cNvPr id="30" name="Zástupný obsah 4">
            <a:extLst>
              <a:ext uri="{FF2B5EF4-FFF2-40B4-BE49-F238E27FC236}">
                <a16:creationId xmlns:a16="http://schemas.microsoft.com/office/drawing/2014/main" id="{1CCE9D15-060D-1648-877C-83EF03D52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48"/>
          <a:stretch/>
        </p:blipFill>
        <p:spPr>
          <a:xfrm>
            <a:off x="494303" y="188185"/>
            <a:ext cx="3481065" cy="3371783"/>
          </a:xfrm>
        </p:spPr>
      </p:pic>
      <p:sp>
        <p:nvSpPr>
          <p:cNvPr id="33" name="Nadpis 1">
            <a:extLst>
              <a:ext uri="{FF2B5EF4-FFF2-40B4-BE49-F238E27FC236}">
                <a16:creationId xmlns:a16="http://schemas.microsoft.com/office/drawing/2014/main" id="{D45E92A4-3014-6740-81E5-DAEC0D2CF4DC}"/>
              </a:ext>
            </a:extLst>
          </p:cNvPr>
          <p:cNvSpPr txBox="1">
            <a:spLocks/>
          </p:cNvSpPr>
          <p:nvPr/>
        </p:nvSpPr>
        <p:spPr bwMode="auto">
          <a:xfrm>
            <a:off x="395536" y="3644742"/>
            <a:ext cx="4104456" cy="67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9pPr>
          </a:lstStyle>
          <a:p>
            <a:pPr algn="l"/>
            <a:r>
              <a:rPr lang="cs-CZ" sz="2400" kern="0" dirty="0"/>
              <a:t>Management </a:t>
            </a:r>
            <a:r>
              <a:rPr lang="cs-CZ" sz="2400" kern="0" dirty="0" err="1"/>
              <a:t>algorithm</a:t>
            </a:r>
            <a:r>
              <a:rPr lang="cs-CZ" sz="2400" kern="0" dirty="0"/>
              <a:t> </a:t>
            </a:r>
            <a:r>
              <a:rPr lang="cs-CZ" sz="2400" kern="0" dirty="0" err="1"/>
              <a:t>Duke</a:t>
            </a:r>
            <a:r>
              <a:rPr lang="cs-CZ" sz="2400" kern="0" dirty="0"/>
              <a:t> University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882FDE89-79A0-DD40-B2C8-58C66F39E95D}"/>
              </a:ext>
            </a:extLst>
          </p:cNvPr>
          <p:cNvSpPr/>
          <p:nvPr/>
        </p:nvSpPr>
        <p:spPr>
          <a:xfrm>
            <a:off x="406889" y="4426301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 err="1">
                <a:solidFill>
                  <a:srgbClr val="666699"/>
                </a:solidFill>
                <a:latin typeface="AdvOT2986fa51"/>
              </a:rPr>
              <a:t>Fudim</a:t>
            </a:r>
            <a:r>
              <a:rPr lang="cs-CZ" sz="1100" dirty="0">
                <a:solidFill>
                  <a:srgbClr val="666699"/>
                </a:solidFill>
                <a:latin typeface="AdvOT2986fa51"/>
              </a:rPr>
              <a:t> M, et al. J </a:t>
            </a:r>
            <a:r>
              <a:rPr lang="cs-CZ" sz="1100" dirty="0" err="1">
                <a:solidFill>
                  <a:srgbClr val="666699"/>
                </a:solidFill>
                <a:latin typeface="AdvOT2986fa51"/>
              </a:rPr>
              <a:t>Am</a:t>
            </a:r>
            <a:r>
              <a:rPr lang="cs-CZ" sz="1100" dirty="0">
                <a:solidFill>
                  <a:srgbClr val="666699"/>
                </a:solidFill>
                <a:latin typeface="AdvOT2986fa51"/>
              </a:rPr>
              <a:t> </a:t>
            </a:r>
            <a:r>
              <a:rPr lang="cs-CZ" sz="1100" dirty="0" err="1">
                <a:solidFill>
                  <a:srgbClr val="666699"/>
                </a:solidFill>
                <a:latin typeface="AdvOT2986fa51"/>
              </a:rPr>
              <a:t>Coll</a:t>
            </a:r>
            <a:r>
              <a:rPr lang="cs-CZ" sz="1100" dirty="0">
                <a:solidFill>
                  <a:srgbClr val="666699"/>
                </a:solidFill>
                <a:latin typeface="AdvOT2986fa51"/>
              </a:rPr>
              <a:t> </a:t>
            </a:r>
            <a:r>
              <a:rPr lang="cs-CZ" sz="1100" dirty="0" err="1">
                <a:solidFill>
                  <a:srgbClr val="666699"/>
                </a:solidFill>
                <a:latin typeface="AdvOT2986fa51"/>
              </a:rPr>
              <a:t>Cardiol</a:t>
            </a:r>
            <a:r>
              <a:rPr lang="cs-CZ" sz="1100" dirty="0">
                <a:solidFill>
                  <a:srgbClr val="666699"/>
                </a:solidFill>
                <a:latin typeface="AdvOT2986fa51"/>
              </a:rPr>
              <a:t> EP 2020;6:562</a:t>
            </a:r>
            <a:r>
              <a:rPr lang="cs-CZ" sz="1100" dirty="0">
                <a:solidFill>
                  <a:srgbClr val="666699"/>
                </a:solidFill>
                <a:latin typeface="AdvOT2986fa51+20"/>
              </a:rPr>
              <a:t>–</a:t>
            </a:r>
            <a:r>
              <a:rPr lang="cs-CZ" sz="1100" dirty="0">
                <a:solidFill>
                  <a:srgbClr val="666699"/>
                </a:solidFill>
                <a:latin typeface="AdvOT2986fa51"/>
              </a:rPr>
              <a:t>71 </a:t>
            </a:r>
            <a:endParaRPr lang="cs-CZ" sz="3200" dirty="0">
              <a:solidFill>
                <a:srgbClr val="666699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612EEC9-6148-DF45-80ED-9288E9B60DEC}"/>
              </a:ext>
            </a:extLst>
          </p:cNvPr>
          <p:cNvSpPr txBox="1"/>
          <p:nvPr/>
        </p:nvSpPr>
        <p:spPr>
          <a:xfrm>
            <a:off x="5529670" y="194144"/>
            <a:ext cx="1176925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100" dirty="0" err="1"/>
              <a:t>Admission</a:t>
            </a:r>
            <a:endParaRPr lang="cs-CZ" sz="1100" dirty="0"/>
          </a:p>
          <a:p>
            <a:r>
              <a:rPr lang="cs-CZ" sz="1100" dirty="0" err="1"/>
              <a:t>for</a:t>
            </a:r>
            <a:r>
              <a:rPr lang="cs-CZ" sz="1100" dirty="0"/>
              <a:t> VT/VF </a:t>
            </a:r>
            <a:r>
              <a:rPr lang="cs-CZ" sz="1100" dirty="0" err="1"/>
              <a:t>storm</a:t>
            </a:r>
            <a:endParaRPr lang="cs-CZ" sz="11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44461C-70CB-9E44-BF2B-70A9AACC2990}"/>
              </a:ext>
            </a:extLst>
          </p:cNvPr>
          <p:cNvSpPr txBox="1"/>
          <p:nvPr/>
        </p:nvSpPr>
        <p:spPr>
          <a:xfrm>
            <a:off x="5308455" y="987574"/>
            <a:ext cx="1619354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AA, </a:t>
            </a:r>
            <a:r>
              <a:rPr lang="cs-CZ" sz="1100" dirty="0" err="1"/>
              <a:t>sedation</a:t>
            </a:r>
            <a:r>
              <a:rPr lang="cs-CZ" sz="1100" dirty="0"/>
              <a:t>, </a:t>
            </a:r>
            <a:r>
              <a:rPr lang="cs-CZ" sz="1100" dirty="0" err="1"/>
              <a:t>ggl</a:t>
            </a:r>
            <a:r>
              <a:rPr lang="cs-CZ" sz="1100" dirty="0"/>
              <a:t> </a:t>
            </a:r>
            <a:r>
              <a:rPr lang="cs-CZ" sz="1100" dirty="0" err="1"/>
              <a:t>block</a:t>
            </a:r>
            <a:endParaRPr lang="cs-CZ" sz="11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1FB35C-738B-1743-B86E-0B369700FECD}"/>
              </a:ext>
            </a:extLst>
          </p:cNvPr>
          <p:cNvSpPr txBox="1"/>
          <p:nvPr/>
        </p:nvSpPr>
        <p:spPr>
          <a:xfrm>
            <a:off x="4644009" y="1467179"/>
            <a:ext cx="294824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Evaluation</a:t>
            </a:r>
            <a:r>
              <a:rPr lang="cs-CZ" sz="1100" dirty="0"/>
              <a:t> </a:t>
            </a:r>
            <a:r>
              <a:rPr lang="cs-CZ" sz="1100" dirty="0" err="1"/>
              <a:t>for</a:t>
            </a:r>
            <a:r>
              <a:rPr lang="cs-CZ" sz="11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983BE52-E8A1-894C-B26A-8092AF03BC68}"/>
              </a:ext>
            </a:extLst>
          </p:cNvPr>
          <p:cNvSpPr txBox="1"/>
          <p:nvPr/>
        </p:nvSpPr>
        <p:spPr>
          <a:xfrm>
            <a:off x="4644008" y="1995505"/>
            <a:ext cx="1344860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 err="1"/>
              <a:t>Catheter</a:t>
            </a:r>
            <a:r>
              <a:rPr lang="cs-CZ" sz="1100" dirty="0"/>
              <a:t> </a:t>
            </a:r>
            <a:r>
              <a:rPr lang="cs-CZ" sz="1100" dirty="0" err="1"/>
              <a:t>ablation</a:t>
            </a:r>
            <a:endParaRPr lang="cs-CZ" sz="11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53E89ED-CBF6-9244-9AD4-13D4597FEAFE}"/>
              </a:ext>
            </a:extLst>
          </p:cNvPr>
          <p:cNvSpPr txBox="1"/>
          <p:nvPr/>
        </p:nvSpPr>
        <p:spPr>
          <a:xfrm>
            <a:off x="6260715" y="1995505"/>
            <a:ext cx="133562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100" dirty="0" err="1"/>
              <a:t>Mechanical</a:t>
            </a:r>
            <a:r>
              <a:rPr lang="cs-CZ" sz="1100" dirty="0"/>
              <a:t> </a:t>
            </a:r>
          </a:p>
          <a:p>
            <a:r>
              <a:rPr lang="cs-CZ" sz="1100" dirty="0" err="1"/>
              <a:t>circulatory</a:t>
            </a:r>
            <a:r>
              <a:rPr lang="cs-CZ" sz="1100" dirty="0"/>
              <a:t> support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0CF15AC-E7AE-2E41-BEA3-7BF1C2315397}"/>
              </a:ext>
            </a:extLst>
          </p:cNvPr>
          <p:cNvSpPr txBox="1"/>
          <p:nvPr/>
        </p:nvSpPr>
        <p:spPr>
          <a:xfrm>
            <a:off x="6348573" y="691849"/>
            <a:ext cx="21836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Evaluation</a:t>
            </a:r>
            <a:r>
              <a:rPr lang="cs-CZ" sz="1100" dirty="0"/>
              <a:t> </a:t>
            </a:r>
            <a:r>
              <a:rPr lang="cs-CZ" sz="1100" dirty="0" err="1"/>
              <a:t>for</a:t>
            </a:r>
            <a:r>
              <a:rPr lang="cs-CZ" sz="1100" dirty="0"/>
              <a:t> </a:t>
            </a:r>
            <a:r>
              <a:rPr lang="cs-CZ" sz="1100" dirty="0" err="1"/>
              <a:t>reversible</a:t>
            </a:r>
            <a:r>
              <a:rPr lang="cs-CZ" sz="1100" dirty="0"/>
              <a:t> </a:t>
            </a:r>
            <a:r>
              <a:rPr lang="cs-CZ" sz="1100" dirty="0" err="1"/>
              <a:t>causes</a:t>
            </a:r>
            <a:endParaRPr lang="cs-CZ" sz="11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F99BFF6-4847-4E43-A1FE-C5825E0847A9}"/>
              </a:ext>
            </a:extLst>
          </p:cNvPr>
          <p:cNvSpPr txBox="1"/>
          <p:nvPr/>
        </p:nvSpPr>
        <p:spPr>
          <a:xfrm>
            <a:off x="6260731" y="2716927"/>
            <a:ext cx="1335605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No </a:t>
            </a:r>
            <a:r>
              <a:rPr lang="cs-CZ" sz="1100" dirty="0" err="1"/>
              <a:t>reduction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VT/VF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C2BC188-285D-F349-A199-4C096FA8FD34}"/>
              </a:ext>
            </a:extLst>
          </p:cNvPr>
          <p:cNvSpPr txBox="1"/>
          <p:nvPr/>
        </p:nvSpPr>
        <p:spPr>
          <a:xfrm>
            <a:off x="4653246" y="2716927"/>
            <a:ext cx="133562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 err="1"/>
              <a:t>Reduction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VT/VF </a:t>
            </a:r>
            <a:r>
              <a:rPr lang="cs-CZ" sz="1100" dirty="0" err="1"/>
              <a:t>burden</a:t>
            </a:r>
            <a:endParaRPr lang="cs-CZ" sz="11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8BC72D7-CB25-4045-AA68-5F8C0A9EF3EF}"/>
              </a:ext>
            </a:extLst>
          </p:cNvPr>
          <p:cNvSpPr txBox="1"/>
          <p:nvPr/>
        </p:nvSpPr>
        <p:spPr>
          <a:xfrm>
            <a:off x="7868198" y="3167448"/>
            <a:ext cx="1168295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 err="1"/>
              <a:t>Stereotactic</a:t>
            </a:r>
            <a:r>
              <a:rPr lang="cs-CZ" sz="1100" dirty="0"/>
              <a:t> </a:t>
            </a:r>
            <a:r>
              <a:rPr lang="cs-CZ" sz="1100" dirty="0" err="1"/>
              <a:t>radiosurgery</a:t>
            </a:r>
            <a:endParaRPr lang="cs-CZ" sz="1100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944F98F7-66A5-F940-B5F4-D726D04BEF58}"/>
              </a:ext>
            </a:extLst>
          </p:cNvPr>
          <p:cNvSpPr/>
          <p:nvPr/>
        </p:nvSpPr>
        <p:spPr>
          <a:xfrm>
            <a:off x="6045300" y="915566"/>
            <a:ext cx="1013840" cy="5137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030FA6E8-9DC5-844D-BBF4-6130C2D45765}"/>
              </a:ext>
            </a:extLst>
          </p:cNvPr>
          <p:cNvSpPr/>
          <p:nvPr/>
        </p:nvSpPr>
        <p:spPr>
          <a:xfrm>
            <a:off x="1433924" y="1953146"/>
            <a:ext cx="1013840" cy="5137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BFF66DE-D42C-7B44-AEC9-9CB1058232D4}"/>
              </a:ext>
            </a:extLst>
          </p:cNvPr>
          <p:cNvSpPr txBox="1"/>
          <p:nvPr/>
        </p:nvSpPr>
        <p:spPr>
          <a:xfrm>
            <a:off x="7868199" y="2211710"/>
            <a:ext cx="116829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Re-do </a:t>
            </a:r>
            <a:r>
              <a:rPr lang="cs-CZ" sz="1100" dirty="0" err="1"/>
              <a:t>ggl</a:t>
            </a:r>
            <a:r>
              <a:rPr lang="cs-CZ" sz="1100" dirty="0"/>
              <a:t>. </a:t>
            </a:r>
            <a:r>
              <a:rPr lang="cs-CZ" sz="1100" dirty="0" err="1"/>
              <a:t>block</a:t>
            </a:r>
            <a:endParaRPr lang="cs-CZ" sz="1100" dirty="0"/>
          </a:p>
        </p:txBody>
      </p:sp>
      <p:sp>
        <p:nvSpPr>
          <p:cNvPr id="21" name="Šipka dolů 20">
            <a:extLst>
              <a:ext uri="{FF2B5EF4-FFF2-40B4-BE49-F238E27FC236}">
                <a16:creationId xmlns:a16="http://schemas.microsoft.com/office/drawing/2014/main" id="{96E6891A-B7EA-A94D-8607-EEF8002B256C}"/>
              </a:ext>
            </a:extLst>
          </p:cNvPr>
          <p:cNvSpPr/>
          <p:nvPr/>
        </p:nvSpPr>
        <p:spPr>
          <a:xfrm>
            <a:off x="5262860" y="1761880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Šipka dolů 37">
            <a:extLst>
              <a:ext uri="{FF2B5EF4-FFF2-40B4-BE49-F238E27FC236}">
                <a16:creationId xmlns:a16="http://schemas.microsoft.com/office/drawing/2014/main" id="{A0D30BF5-576B-7A4C-9ACB-8CBD8856DF90}"/>
              </a:ext>
            </a:extLst>
          </p:cNvPr>
          <p:cNvSpPr/>
          <p:nvPr/>
        </p:nvSpPr>
        <p:spPr>
          <a:xfrm>
            <a:off x="6868068" y="1775761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Šipka dolů 41">
            <a:extLst>
              <a:ext uri="{FF2B5EF4-FFF2-40B4-BE49-F238E27FC236}">
                <a16:creationId xmlns:a16="http://schemas.microsoft.com/office/drawing/2014/main" id="{BBEE5BA9-2528-6E45-859D-CEB1D96C5E30}"/>
              </a:ext>
            </a:extLst>
          </p:cNvPr>
          <p:cNvSpPr/>
          <p:nvPr/>
        </p:nvSpPr>
        <p:spPr>
          <a:xfrm>
            <a:off x="6049226" y="1272113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Šipka dolů 42">
            <a:extLst>
              <a:ext uri="{FF2B5EF4-FFF2-40B4-BE49-F238E27FC236}">
                <a16:creationId xmlns:a16="http://schemas.microsoft.com/office/drawing/2014/main" id="{5C0C38EC-2C52-5B41-8EF1-CBDCFF115FE7}"/>
              </a:ext>
            </a:extLst>
          </p:cNvPr>
          <p:cNvSpPr/>
          <p:nvPr/>
        </p:nvSpPr>
        <p:spPr>
          <a:xfrm>
            <a:off x="6045083" y="710054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Šipka dolů 43">
            <a:extLst>
              <a:ext uri="{FF2B5EF4-FFF2-40B4-BE49-F238E27FC236}">
                <a16:creationId xmlns:a16="http://schemas.microsoft.com/office/drawing/2014/main" id="{30E5CD8B-8E4D-374D-BCDB-80F6CE9DF1E5}"/>
              </a:ext>
            </a:extLst>
          </p:cNvPr>
          <p:cNvSpPr/>
          <p:nvPr/>
        </p:nvSpPr>
        <p:spPr>
          <a:xfrm>
            <a:off x="6868068" y="2452333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Šipka dolů 44">
            <a:extLst>
              <a:ext uri="{FF2B5EF4-FFF2-40B4-BE49-F238E27FC236}">
                <a16:creationId xmlns:a16="http://schemas.microsoft.com/office/drawing/2014/main" id="{12BFC106-A9C8-4046-9792-92FBD58708A7}"/>
              </a:ext>
            </a:extLst>
          </p:cNvPr>
          <p:cNvSpPr/>
          <p:nvPr/>
        </p:nvSpPr>
        <p:spPr>
          <a:xfrm>
            <a:off x="5262860" y="2287148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Šipka dolů 45">
            <a:extLst>
              <a:ext uri="{FF2B5EF4-FFF2-40B4-BE49-F238E27FC236}">
                <a16:creationId xmlns:a16="http://schemas.microsoft.com/office/drawing/2014/main" id="{010B4149-4048-EF42-A279-A307B03D3D20}"/>
              </a:ext>
            </a:extLst>
          </p:cNvPr>
          <p:cNvSpPr/>
          <p:nvPr/>
        </p:nvSpPr>
        <p:spPr>
          <a:xfrm>
            <a:off x="5262860" y="2483144"/>
            <a:ext cx="111093" cy="191266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lů 22">
            <a:extLst>
              <a:ext uri="{FF2B5EF4-FFF2-40B4-BE49-F238E27FC236}">
                <a16:creationId xmlns:a16="http://schemas.microsoft.com/office/drawing/2014/main" id="{08CA9250-3383-B34E-8C9D-27E2F86FB095}"/>
              </a:ext>
            </a:extLst>
          </p:cNvPr>
          <p:cNvSpPr/>
          <p:nvPr/>
        </p:nvSpPr>
        <p:spPr>
          <a:xfrm rot="2781452" flipH="1">
            <a:off x="5941825" y="2274292"/>
            <a:ext cx="103763" cy="477530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Šipka dolů 47">
            <a:extLst>
              <a:ext uri="{FF2B5EF4-FFF2-40B4-BE49-F238E27FC236}">
                <a16:creationId xmlns:a16="http://schemas.microsoft.com/office/drawing/2014/main" id="{5CC5282F-BA14-4042-9C59-15C6BAE9B399}"/>
              </a:ext>
            </a:extLst>
          </p:cNvPr>
          <p:cNvSpPr/>
          <p:nvPr/>
        </p:nvSpPr>
        <p:spPr>
          <a:xfrm rot="18905231" flipH="1">
            <a:off x="6104294" y="2288194"/>
            <a:ext cx="103763" cy="477530"/>
          </a:xfrm>
          <a:prstGeom prst="downArrow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0116171-B3BD-1B43-93C0-782B884D052B}"/>
              </a:ext>
            </a:extLst>
          </p:cNvPr>
          <p:cNvSpPr txBox="1"/>
          <p:nvPr/>
        </p:nvSpPr>
        <p:spPr>
          <a:xfrm>
            <a:off x="7868199" y="2689579"/>
            <a:ext cx="116829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Re-do </a:t>
            </a:r>
            <a:r>
              <a:rPr lang="cs-CZ" sz="1100" dirty="0" err="1"/>
              <a:t>catheter</a:t>
            </a:r>
            <a:r>
              <a:rPr lang="cs-CZ" sz="1100" dirty="0"/>
              <a:t> </a:t>
            </a:r>
            <a:r>
              <a:rPr lang="cs-CZ" sz="1100" dirty="0" err="1"/>
              <a:t>ablation</a:t>
            </a:r>
            <a:endParaRPr lang="cs-CZ" sz="1100" dirty="0"/>
          </a:p>
        </p:txBody>
      </p:sp>
      <p:sp>
        <p:nvSpPr>
          <p:cNvPr id="24" name="Šipka vpravo 23">
            <a:extLst>
              <a:ext uri="{FF2B5EF4-FFF2-40B4-BE49-F238E27FC236}">
                <a16:creationId xmlns:a16="http://schemas.microsoft.com/office/drawing/2014/main" id="{DD300283-51C7-914E-8C61-816CB4319FFF}"/>
              </a:ext>
            </a:extLst>
          </p:cNvPr>
          <p:cNvSpPr/>
          <p:nvPr/>
        </p:nvSpPr>
        <p:spPr>
          <a:xfrm>
            <a:off x="7592256" y="2822499"/>
            <a:ext cx="275942" cy="19911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Šipka vpravo 51">
            <a:extLst>
              <a:ext uri="{FF2B5EF4-FFF2-40B4-BE49-F238E27FC236}">
                <a16:creationId xmlns:a16="http://schemas.microsoft.com/office/drawing/2014/main" id="{E7ED577E-C098-6348-8677-9EEEEFAD0164}"/>
              </a:ext>
            </a:extLst>
          </p:cNvPr>
          <p:cNvSpPr/>
          <p:nvPr/>
        </p:nvSpPr>
        <p:spPr>
          <a:xfrm rot="18611392">
            <a:off x="7572708" y="2544294"/>
            <a:ext cx="275942" cy="19911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Šipka vpravo 52">
            <a:extLst>
              <a:ext uri="{FF2B5EF4-FFF2-40B4-BE49-F238E27FC236}">
                <a16:creationId xmlns:a16="http://schemas.microsoft.com/office/drawing/2014/main" id="{31E7AD59-E293-DB4C-A601-F1157B6FC883}"/>
              </a:ext>
            </a:extLst>
          </p:cNvPr>
          <p:cNvSpPr/>
          <p:nvPr/>
        </p:nvSpPr>
        <p:spPr>
          <a:xfrm rot="1976638">
            <a:off x="7586173" y="3093010"/>
            <a:ext cx="275942" cy="19911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6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68597-76F1-45DF-A5DB-6253D6BE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87" y="287814"/>
            <a:ext cx="8229600" cy="857250"/>
          </a:xfrm>
        </p:spPr>
        <p:txBody>
          <a:bodyPr/>
          <a:lstStyle/>
          <a:p>
            <a:pPr algn="l"/>
            <a:r>
              <a:rPr lang="en-US" sz="2800" dirty="0"/>
              <a:t>GANSTER Trial: </a:t>
            </a:r>
            <a:r>
              <a:rPr lang="en-US" sz="2800" dirty="0" err="1"/>
              <a:t>GANGlion</a:t>
            </a:r>
            <a:r>
              <a:rPr lang="en-US" sz="2800" dirty="0"/>
              <a:t> Stellate block for Treatment of Electric </a:t>
            </a:r>
            <a:r>
              <a:rPr lang="en-US" sz="2800" dirty="0" err="1"/>
              <a:t>stoRm</a:t>
            </a:r>
            <a:br>
              <a:rPr lang="en-US" sz="2800" dirty="0"/>
            </a:br>
            <a:r>
              <a:rPr lang="en-US" sz="2800" dirty="0"/>
              <a:t> - Design </a:t>
            </a:r>
            <a:endParaRPr lang="cs-CZ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90104-6FA4-435A-8700-8187252D030C}"/>
              </a:ext>
            </a:extLst>
          </p:cNvPr>
          <p:cNvSpPr txBox="1"/>
          <p:nvPr/>
        </p:nvSpPr>
        <p:spPr>
          <a:xfrm>
            <a:off x="1976115" y="1554346"/>
            <a:ext cx="231345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 with electric storm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7BEFF-4A8E-47BF-AC9A-141228883177}"/>
              </a:ext>
            </a:extLst>
          </p:cNvPr>
          <p:cNvSpPr txBox="1"/>
          <p:nvPr/>
        </p:nvSpPr>
        <p:spPr>
          <a:xfrm>
            <a:off x="168664" y="3466087"/>
            <a:ext cx="7974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Endpoints at 24 hours: 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reduction of internal/external shocks (pts who presented with isolated shocks) &gt;50% for 24h, or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Reduction of QRS complexes in VT &gt;50% for 24 hours documented by Holter ECG (pts who presented with incessant VT)</a:t>
            </a:r>
          </a:p>
          <a:p>
            <a:pPr marL="214313" indent="-214313">
              <a:buFontTx/>
              <a:buChar char="-"/>
            </a:pPr>
            <a:endParaRPr lang="en-US" sz="1400" dirty="0"/>
          </a:p>
          <a:p>
            <a:endParaRPr lang="cs-CZ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9FA48-8A2F-47FD-B3B0-88CA7C5149A3}"/>
              </a:ext>
            </a:extLst>
          </p:cNvPr>
          <p:cNvSpPr txBox="1"/>
          <p:nvPr/>
        </p:nvSpPr>
        <p:spPr>
          <a:xfrm>
            <a:off x="3929981" y="2283718"/>
            <a:ext cx="173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Deep sedation </a:t>
            </a:r>
          </a:p>
          <a:p>
            <a:pPr algn="ctr"/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4F223-BC95-47E3-B12C-17906A8EA224}"/>
              </a:ext>
            </a:extLst>
          </p:cNvPr>
          <p:cNvSpPr txBox="1"/>
          <p:nvPr/>
        </p:nvSpPr>
        <p:spPr>
          <a:xfrm>
            <a:off x="179512" y="2994506"/>
            <a:ext cx="8002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LGSB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C7ED5-EA26-4E3E-8529-E1A14798669F}"/>
              </a:ext>
            </a:extLst>
          </p:cNvPr>
          <p:cNvSpPr txBox="1"/>
          <p:nvPr/>
        </p:nvSpPr>
        <p:spPr>
          <a:xfrm>
            <a:off x="1447718" y="2994506"/>
            <a:ext cx="18902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Sham procedure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B2896-A78C-4D42-A486-EB2CB89F33E7}"/>
              </a:ext>
            </a:extLst>
          </p:cNvPr>
          <p:cNvSpPr txBox="1"/>
          <p:nvPr/>
        </p:nvSpPr>
        <p:spPr>
          <a:xfrm>
            <a:off x="3555757" y="2994506"/>
            <a:ext cx="8002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LGSB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C58FB-48D7-45CD-9C6A-8A89F6046184}"/>
              </a:ext>
            </a:extLst>
          </p:cNvPr>
          <p:cNvSpPr txBox="1"/>
          <p:nvPr/>
        </p:nvSpPr>
        <p:spPr>
          <a:xfrm>
            <a:off x="4658072" y="2994506"/>
            <a:ext cx="18902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Sham procedure</a:t>
            </a:r>
            <a:endParaRPr lang="cs-CZ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D6311-A9E3-41B6-B802-0B604DDF1158}"/>
              </a:ext>
            </a:extLst>
          </p:cNvPr>
          <p:cNvSpPr txBox="1"/>
          <p:nvPr/>
        </p:nvSpPr>
        <p:spPr>
          <a:xfrm>
            <a:off x="549872" y="2269526"/>
            <a:ext cx="2056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 deep sedation </a:t>
            </a:r>
          </a:p>
          <a:p>
            <a:pPr algn="ctr"/>
            <a:r>
              <a:rPr lang="en-US" dirty="0"/>
              <a:t>(awake)</a:t>
            </a:r>
          </a:p>
          <a:p>
            <a:pPr algn="ctr"/>
            <a:endParaRPr lang="cs-CZ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129E3A-9387-4876-9C2F-5389AAA84518}"/>
              </a:ext>
            </a:extLst>
          </p:cNvPr>
          <p:cNvCxnSpPr>
            <a:cxnSpLocks/>
          </p:cNvCxnSpPr>
          <p:nvPr/>
        </p:nvCxnSpPr>
        <p:spPr>
          <a:xfrm flipH="1">
            <a:off x="1599441" y="1996295"/>
            <a:ext cx="793407" cy="312854"/>
          </a:xfrm>
          <a:prstGeom prst="straightConnector1">
            <a:avLst/>
          </a:prstGeom>
          <a:ln w="28575">
            <a:solidFill>
              <a:srgbClr val="66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2C6691-C00F-4758-AE03-B3E31545D7CB}"/>
              </a:ext>
            </a:extLst>
          </p:cNvPr>
          <p:cNvCxnSpPr>
            <a:cxnSpLocks/>
          </p:cNvCxnSpPr>
          <p:nvPr/>
        </p:nvCxnSpPr>
        <p:spPr>
          <a:xfrm>
            <a:off x="3735237" y="1990029"/>
            <a:ext cx="796065" cy="339456"/>
          </a:xfrm>
          <a:prstGeom prst="straightConnector1">
            <a:avLst/>
          </a:prstGeom>
          <a:ln w="28575">
            <a:solidFill>
              <a:srgbClr val="66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CB5033-04FB-4073-B442-F01867FA0C04}"/>
              </a:ext>
            </a:extLst>
          </p:cNvPr>
          <p:cNvCxnSpPr>
            <a:cxnSpLocks/>
          </p:cNvCxnSpPr>
          <p:nvPr/>
        </p:nvCxnSpPr>
        <p:spPr>
          <a:xfrm flipH="1">
            <a:off x="579621" y="2639137"/>
            <a:ext cx="505284" cy="285860"/>
          </a:xfrm>
          <a:prstGeom prst="straightConnector1">
            <a:avLst/>
          </a:prstGeom>
          <a:ln w="28575">
            <a:solidFill>
              <a:srgbClr val="66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220981-3CDB-4E27-9888-CB3B77036EA9}"/>
              </a:ext>
            </a:extLst>
          </p:cNvPr>
          <p:cNvCxnSpPr>
            <a:cxnSpLocks/>
          </p:cNvCxnSpPr>
          <p:nvPr/>
        </p:nvCxnSpPr>
        <p:spPr>
          <a:xfrm>
            <a:off x="2010568" y="2641723"/>
            <a:ext cx="551128" cy="327787"/>
          </a:xfrm>
          <a:prstGeom prst="straightConnector1">
            <a:avLst/>
          </a:prstGeom>
          <a:ln w="28575">
            <a:solidFill>
              <a:srgbClr val="66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360DA8-4DD7-4F82-B736-2B9B69D5B121}"/>
              </a:ext>
            </a:extLst>
          </p:cNvPr>
          <p:cNvCxnSpPr>
            <a:cxnSpLocks/>
          </p:cNvCxnSpPr>
          <p:nvPr/>
        </p:nvCxnSpPr>
        <p:spPr>
          <a:xfrm>
            <a:off x="5144084" y="2584501"/>
            <a:ext cx="550456" cy="340496"/>
          </a:xfrm>
          <a:prstGeom prst="straightConnector1">
            <a:avLst/>
          </a:prstGeom>
          <a:ln w="28575">
            <a:solidFill>
              <a:srgbClr val="66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62E88D-B226-4D7D-9C33-DC3B04C44B75}"/>
              </a:ext>
            </a:extLst>
          </p:cNvPr>
          <p:cNvCxnSpPr>
            <a:cxnSpLocks/>
          </p:cNvCxnSpPr>
          <p:nvPr/>
        </p:nvCxnSpPr>
        <p:spPr>
          <a:xfrm flipH="1">
            <a:off x="3958166" y="2639137"/>
            <a:ext cx="476522" cy="285860"/>
          </a:xfrm>
          <a:prstGeom prst="straightConnector1">
            <a:avLst/>
          </a:prstGeom>
          <a:ln w="28575">
            <a:solidFill>
              <a:srgbClr val="66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22ED12-8A15-445B-A1FA-F4BAAD63EADB}"/>
              </a:ext>
            </a:extLst>
          </p:cNvPr>
          <p:cNvCxnSpPr>
            <a:cxnSpLocks/>
          </p:cNvCxnSpPr>
          <p:nvPr/>
        </p:nvCxnSpPr>
        <p:spPr>
          <a:xfrm>
            <a:off x="3222944" y="3384906"/>
            <a:ext cx="0" cy="45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95D746A-3BDA-4F24-AAC0-76D9BDCB2400}"/>
              </a:ext>
            </a:extLst>
          </p:cNvPr>
          <p:cNvSpPr txBox="1"/>
          <p:nvPr/>
        </p:nvSpPr>
        <p:spPr>
          <a:xfrm>
            <a:off x="5323081" y="805547"/>
            <a:ext cx="3515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LSGB/sham – </a:t>
            </a:r>
            <a:r>
              <a:rPr lang="en-US" sz="1200" dirty="0" err="1"/>
              <a:t>zaslepená</a:t>
            </a:r>
            <a:r>
              <a:rPr lang="en-US" sz="1200" dirty="0"/>
              <a:t> </a:t>
            </a:r>
            <a:r>
              <a:rPr lang="en-US" sz="1200" dirty="0" err="1"/>
              <a:t>hodnotiteli</a:t>
            </a:r>
            <a:r>
              <a:rPr lang="en-US" sz="1200" dirty="0"/>
              <a:t> </a:t>
            </a:r>
            <a:r>
              <a:rPr lang="en-US" sz="1200" dirty="0" err="1"/>
              <a:t>klinického</a:t>
            </a:r>
            <a:r>
              <a:rPr lang="en-US" sz="1200" dirty="0"/>
              <a:t> </a:t>
            </a:r>
            <a:r>
              <a:rPr lang="en-US" sz="1200" dirty="0" err="1"/>
              <a:t>efektu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/>
              <a:t>Ablace</a:t>
            </a:r>
            <a:r>
              <a:rPr lang="en-US" sz="1200" dirty="0"/>
              <a:t> </a:t>
            </a:r>
            <a:r>
              <a:rPr lang="en-US" sz="1200" dirty="0" err="1"/>
              <a:t>nebo</a:t>
            </a:r>
            <a:r>
              <a:rPr lang="en-US" sz="1200" dirty="0"/>
              <a:t> </a:t>
            </a:r>
            <a:r>
              <a:rPr lang="en-US" sz="1200" dirty="0" err="1"/>
              <a:t>jiné</a:t>
            </a:r>
            <a:r>
              <a:rPr lang="en-US" sz="1200" dirty="0"/>
              <a:t> </a:t>
            </a:r>
            <a:r>
              <a:rPr lang="en-US" sz="1200" dirty="0" err="1"/>
              <a:t>intervence</a:t>
            </a:r>
            <a:r>
              <a:rPr lang="en-US" sz="1200" dirty="0"/>
              <a:t> </a:t>
            </a:r>
            <a:r>
              <a:rPr lang="en-US" sz="1200" dirty="0" err="1"/>
              <a:t>odložit</a:t>
            </a:r>
            <a:r>
              <a:rPr lang="en-US" sz="1200" dirty="0"/>
              <a:t> </a:t>
            </a:r>
            <a:r>
              <a:rPr lang="en-US" sz="1200" dirty="0" err="1"/>
              <a:t>dle</a:t>
            </a:r>
            <a:r>
              <a:rPr lang="en-US" sz="1200" dirty="0"/>
              <a:t> </a:t>
            </a:r>
            <a:r>
              <a:rPr lang="en-US" sz="1200" dirty="0" err="1"/>
              <a:t>možnosti</a:t>
            </a:r>
            <a:r>
              <a:rPr lang="en-US" sz="1200" dirty="0"/>
              <a:t> o 24 </a:t>
            </a:r>
            <a:r>
              <a:rPr lang="en-US" sz="1200" dirty="0" err="1"/>
              <a:t>hod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/>
              <a:t>Radomizace</a:t>
            </a:r>
            <a:r>
              <a:rPr lang="en-US" sz="1200" dirty="0"/>
              <a:t> </a:t>
            </a:r>
            <a:r>
              <a:rPr lang="en-US" sz="1200" dirty="0" err="1"/>
              <a:t>těsně</a:t>
            </a:r>
            <a:r>
              <a:rPr lang="en-US" sz="1200" dirty="0"/>
              <a:t> </a:t>
            </a:r>
            <a:r>
              <a:rPr lang="en-US" sz="1200" dirty="0" err="1"/>
              <a:t>před</a:t>
            </a:r>
            <a:r>
              <a:rPr lang="en-US" sz="1200" dirty="0"/>
              <a:t> </a:t>
            </a:r>
            <a:r>
              <a:rPr lang="en-US" sz="1200" dirty="0" err="1"/>
              <a:t>aplikací</a:t>
            </a:r>
            <a:r>
              <a:rPr lang="en-US" sz="1200" dirty="0"/>
              <a:t> </a:t>
            </a:r>
            <a:r>
              <a:rPr lang="en-US" sz="1200" dirty="0" err="1"/>
              <a:t>injekce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/>
              <a:t>Procedura</a:t>
            </a:r>
            <a:r>
              <a:rPr lang="en-US" sz="1200" dirty="0"/>
              <a:t> sham = </a:t>
            </a:r>
            <a:r>
              <a:rPr lang="en-US" sz="1200" dirty="0" err="1"/>
              <a:t>sc</a:t>
            </a:r>
            <a:r>
              <a:rPr lang="en-US" sz="1200" dirty="0"/>
              <a:t> </a:t>
            </a:r>
            <a:r>
              <a:rPr lang="en-US" sz="1200" dirty="0" err="1"/>
              <a:t>infiltrace</a:t>
            </a:r>
            <a:r>
              <a:rPr lang="en-US" sz="1200" dirty="0"/>
              <a:t> 1 ml </a:t>
            </a:r>
            <a:r>
              <a:rPr lang="en-US" sz="1200" dirty="0" err="1"/>
              <a:t>bupivacainu</a:t>
            </a:r>
            <a:endParaRPr lang="en-US" sz="12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B98D6D1-EE1D-7843-AA30-69DA9C7049A7}"/>
              </a:ext>
            </a:extLst>
          </p:cNvPr>
          <p:cNvSpPr txBox="1"/>
          <p:nvPr/>
        </p:nvSpPr>
        <p:spPr>
          <a:xfrm>
            <a:off x="226387" y="4515966"/>
            <a:ext cx="5036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proces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registration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ClinicalTrials.gov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23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46423"/>
              </p:ext>
            </p:extLst>
          </p:nvPr>
        </p:nvGraphicFramePr>
        <p:xfrm>
          <a:off x="835158" y="1204184"/>
          <a:ext cx="3312288" cy="1811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8827">
                  <a:extLst>
                    <a:ext uri="{9D8B030D-6E8A-4147-A177-3AD203B41FA5}">
                      <a16:colId xmlns:a16="http://schemas.microsoft.com/office/drawing/2014/main" val="622756460"/>
                    </a:ext>
                  </a:extLst>
                </a:gridCol>
                <a:gridCol w="1013461">
                  <a:extLst>
                    <a:ext uri="{9D8B030D-6E8A-4147-A177-3AD203B41FA5}">
                      <a16:colId xmlns:a16="http://schemas.microsoft.com/office/drawing/2014/main" val="2602213306"/>
                    </a:ext>
                  </a:extLst>
                </a:gridCol>
              </a:tblGrid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Blokáda GS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29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041729882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THS (u 11 pacientů)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12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6201818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Věk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70±10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14976922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Muži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22 (75%)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274666097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Arteriální hypertenze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26 (89%)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01510268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15 (51%)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72216053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EFLK (%)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46,7±13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2640205"/>
                  </a:ext>
                </a:extLst>
              </a:tr>
              <a:tr h="22638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BMI (kg/m2)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29,3±3,4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140590772"/>
                  </a:ext>
                </a:extLst>
              </a:tr>
            </a:tbl>
          </a:graphicData>
        </a:graphic>
      </p:graphicFrame>
      <p:sp>
        <p:nvSpPr>
          <p:cNvPr id="5" name="Ovál 4"/>
          <p:cNvSpPr/>
          <p:nvPr/>
        </p:nvSpPr>
        <p:spPr>
          <a:xfrm>
            <a:off x="1187624" y="3451721"/>
            <a:ext cx="836195" cy="800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dirty="0">
                <a:solidFill>
                  <a:schemeClr val="tx1"/>
                </a:solidFill>
              </a:rPr>
              <a:t>Blokáda GS</a:t>
            </a:r>
          </a:p>
          <a:p>
            <a:pPr algn="ctr"/>
            <a:r>
              <a:rPr lang="cs-CZ" sz="1050" b="1" i="1" dirty="0">
                <a:solidFill>
                  <a:schemeClr val="tx1"/>
                </a:solidFill>
              </a:rPr>
              <a:t>29</a:t>
            </a:r>
            <a:r>
              <a:rPr lang="cs-CZ" sz="1050" dirty="0">
                <a:solidFill>
                  <a:schemeClr val="tx1"/>
                </a:solidFill>
              </a:rPr>
              <a:t> pac.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2132760" y="3779864"/>
            <a:ext cx="557025" cy="148421"/>
          </a:xfrm>
          <a:prstGeom prst="rightArrow">
            <a:avLst>
              <a:gd name="adj1" fmla="val 25325"/>
              <a:gd name="adj2" fmla="val 5848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798727" y="3451721"/>
            <a:ext cx="836195" cy="800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dirty="0">
                <a:solidFill>
                  <a:schemeClr val="tx1"/>
                </a:solidFill>
              </a:rPr>
              <a:t>THS</a:t>
            </a:r>
          </a:p>
          <a:p>
            <a:pPr algn="ctr"/>
            <a:r>
              <a:rPr lang="cs-CZ" sz="1050" b="1" i="1" dirty="0">
                <a:solidFill>
                  <a:schemeClr val="tx1"/>
                </a:solidFill>
              </a:rPr>
              <a:t>12</a:t>
            </a:r>
            <a:r>
              <a:rPr lang="cs-CZ" sz="1050" dirty="0">
                <a:solidFill>
                  <a:schemeClr val="tx1"/>
                </a:solidFill>
              </a:rPr>
              <a:t>x (11 pac.)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4966334" y="411510"/>
            <a:ext cx="3057525" cy="3244118"/>
            <a:chOff x="6355080" y="1628450"/>
            <a:chExt cx="3017520" cy="374942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Obdélník 12"/>
            <p:cNvSpPr/>
            <p:nvPr/>
          </p:nvSpPr>
          <p:spPr>
            <a:xfrm>
              <a:off x="6355080" y="2516975"/>
              <a:ext cx="3017520" cy="3877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>
                  <a:solidFill>
                    <a:schemeClr val="tx1"/>
                  </a:solidFill>
                </a:rPr>
                <a:t>SKG bez možnosti </a:t>
              </a:r>
              <a:r>
                <a:rPr lang="cs-CZ" sz="900" dirty="0" err="1">
                  <a:solidFill>
                    <a:schemeClr val="tx1"/>
                  </a:solidFill>
                </a:rPr>
                <a:t>revaskularizace</a:t>
              </a:r>
              <a:endParaRPr lang="cs-CZ" sz="900" dirty="0">
                <a:solidFill>
                  <a:schemeClr val="tx1"/>
                </a:solidFill>
              </a:endParaRPr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6355080" y="1628450"/>
              <a:ext cx="3017520" cy="41737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>
                  <a:solidFill>
                    <a:schemeClr val="tx1"/>
                  </a:solidFill>
                </a:rPr>
                <a:t>Maximalizovaná farmakoterapie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355080" y="3374290"/>
              <a:ext cx="3017520" cy="33079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>
                  <a:solidFill>
                    <a:schemeClr val="tx1"/>
                  </a:solidFill>
                </a:rPr>
                <a:t>Blokáda Ganglion </a:t>
              </a:r>
              <a:r>
                <a:rPr lang="cs-CZ" sz="900" dirty="0" err="1">
                  <a:solidFill>
                    <a:schemeClr val="tx1"/>
                  </a:solidFill>
                </a:rPr>
                <a:t>Stellatum</a:t>
              </a:r>
              <a:endParaRPr lang="cs-CZ" sz="900" dirty="0">
                <a:solidFill>
                  <a:schemeClr val="tx1"/>
                </a:solidFill>
              </a:endParaRPr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6355080" y="4188011"/>
              <a:ext cx="3017520" cy="41737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>
                  <a:solidFill>
                    <a:schemeClr val="tx1"/>
                  </a:solidFill>
                </a:rPr>
                <a:t>Kontrola v ambulanci za 3M k posouzení efektu</a:t>
              </a:r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355080" y="5066600"/>
              <a:ext cx="3017520" cy="31127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 err="1">
                  <a:solidFill>
                    <a:schemeClr val="tx1"/>
                  </a:solidFill>
                </a:rPr>
                <a:t>Torakoskopická</a:t>
              </a:r>
              <a:r>
                <a:rPr lang="cs-CZ" sz="900" dirty="0">
                  <a:solidFill>
                    <a:schemeClr val="tx1"/>
                  </a:solidFill>
                </a:rPr>
                <a:t> hrudní sympatektomie</a:t>
              </a:r>
            </a:p>
          </p:txBody>
        </p:sp>
        <p:sp>
          <p:nvSpPr>
            <p:cNvPr id="18" name="Šipka dolů 17"/>
            <p:cNvSpPr/>
            <p:nvPr/>
          </p:nvSpPr>
          <p:spPr>
            <a:xfrm>
              <a:off x="7682706" y="2153436"/>
              <a:ext cx="264953" cy="27807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  <p:sp>
          <p:nvSpPr>
            <p:cNvPr id="19" name="Šipka dolů 18"/>
            <p:cNvSpPr/>
            <p:nvPr/>
          </p:nvSpPr>
          <p:spPr>
            <a:xfrm>
              <a:off x="7682705" y="3014085"/>
              <a:ext cx="264953" cy="27807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  <p:sp>
          <p:nvSpPr>
            <p:cNvPr id="20" name="Šipka dolů 19"/>
            <p:cNvSpPr/>
            <p:nvPr/>
          </p:nvSpPr>
          <p:spPr>
            <a:xfrm>
              <a:off x="7682705" y="3805129"/>
              <a:ext cx="264953" cy="27807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  <p:sp>
          <p:nvSpPr>
            <p:cNvPr id="21" name="Šipka dolů 20"/>
            <p:cNvSpPr/>
            <p:nvPr/>
          </p:nvSpPr>
          <p:spPr>
            <a:xfrm>
              <a:off x="7682704" y="4710198"/>
              <a:ext cx="264953" cy="27807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</p:grpSp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835775" y="222713"/>
            <a:ext cx="3057525" cy="61142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sz="3200" dirty="0"/>
              <a:t>Refrakterní AP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C3F7849-D24B-8D4F-8C4D-F43D373221D3}"/>
              </a:ext>
            </a:extLst>
          </p:cNvPr>
          <p:cNvSpPr txBox="1"/>
          <p:nvPr/>
        </p:nvSpPr>
        <p:spPr>
          <a:xfrm>
            <a:off x="747966" y="4503596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666699"/>
                </a:solidFill>
              </a:rPr>
              <a:t>Laskavostí </a:t>
            </a:r>
            <a:r>
              <a:rPr lang="cs-CZ" dirty="0" err="1">
                <a:solidFill>
                  <a:srgbClr val="666699"/>
                </a:solidFill>
              </a:rPr>
              <a:t>dr</a:t>
            </a:r>
            <a:r>
              <a:rPr lang="cs-CZ" dirty="0">
                <a:solidFill>
                  <a:srgbClr val="666699"/>
                </a:solidFill>
              </a:rPr>
              <a:t> </a:t>
            </a:r>
            <a:r>
              <a:rPr lang="cs-CZ" dirty="0" err="1">
                <a:solidFill>
                  <a:srgbClr val="666699"/>
                </a:solidFill>
              </a:rPr>
              <a:t>Stojadinoviče</a:t>
            </a:r>
            <a:endParaRPr lang="cs-CZ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6D45AD-7933-6243-AFFC-1BD6B44D639C}"/>
              </a:ext>
            </a:extLst>
          </p:cNvPr>
          <p:cNvSpPr txBox="1">
            <a:spLocks/>
          </p:cNvSpPr>
          <p:nvPr/>
        </p:nvSpPr>
        <p:spPr bwMode="auto">
          <a:xfrm>
            <a:off x="457200" y="1995686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kern="0" dirty="0" err="1">
                <a:latin typeface="Arial" charset="0"/>
              </a:rPr>
              <a:t>Videothorakoskopická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hrudní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sympatektomie</a:t>
            </a:r>
            <a:endParaRPr lang="en-US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D54FC-EBA9-5C4D-8973-8D8E1261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dirty="0"/>
              <a:t>Sympatektomie v léčbě anginy pectoris – žádná novinka…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74F5D4-77A6-7E49-93AA-DD07BE585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/>
        </p:blipFill>
        <p:spPr>
          <a:xfrm>
            <a:off x="457200" y="1491630"/>
            <a:ext cx="8229600" cy="2584517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13D858C-7AB8-4B44-BCB3-1E5F0348349A}"/>
              </a:ext>
            </a:extLst>
          </p:cNvPr>
          <p:cNvSpPr/>
          <p:nvPr/>
        </p:nvSpPr>
        <p:spPr>
          <a:xfrm>
            <a:off x="439440" y="4504548"/>
            <a:ext cx="4791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latin typeface="font0000000026488f64"/>
              </a:rPr>
              <a:t>Kafowaki</a:t>
            </a:r>
            <a:r>
              <a:rPr lang="cs-CZ" sz="1400" dirty="0">
                <a:solidFill>
                  <a:srgbClr val="666699"/>
                </a:solidFill>
                <a:latin typeface="font0000000026488f64"/>
              </a:rPr>
              <a:t> MH, </a:t>
            </a:r>
            <a:r>
              <a:rPr lang="cs-CZ" sz="1400" dirty="0" err="1">
                <a:solidFill>
                  <a:srgbClr val="666699"/>
                </a:solidFill>
                <a:latin typeface="font0000000026488f64"/>
              </a:rPr>
              <a:t>Lewett</a:t>
            </a:r>
            <a:r>
              <a:rPr lang="cs-CZ" sz="1400" dirty="0">
                <a:solidFill>
                  <a:srgbClr val="666699"/>
                </a:solidFill>
                <a:latin typeface="font0000000026488f64"/>
              </a:rPr>
              <a:t> JM. AnnThoracSurg41:572-578,May1986 </a:t>
            </a:r>
            <a:endParaRPr lang="cs-CZ" sz="1400" dirty="0">
              <a:solidFill>
                <a:srgbClr val="6666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98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65959" y="555526"/>
          <a:ext cx="6598329" cy="389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91269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980023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2723121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434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3434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46493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Biosense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Webster</a:t>
                      </a:r>
                      <a:r>
                        <a:rPr lang="cs-CZ" sz="1100" dirty="0"/>
                        <a:t>, </a:t>
                      </a:r>
                      <a:r>
                        <a:rPr lang="cs-CZ" sz="1100" dirty="0" err="1"/>
                        <a:t>Medtronic</a:t>
                      </a:r>
                      <a:r>
                        <a:rPr lang="cs-CZ" sz="1100" dirty="0"/>
                        <a:t>, St </a:t>
                      </a:r>
                      <a:r>
                        <a:rPr lang="cs-CZ" sz="1100" dirty="0" err="1"/>
                        <a:t>Jude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Medical</a:t>
                      </a:r>
                      <a:r>
                        <a:rPr lang="cs-CZ" sz="1100" dirty="0"/>
                        <a:t>/ </a:t>
                      </a:r>
                      <a:r>
                        <a:rPr lang="cs-CZ" sz="1100" dirty="0" err="1"/>
                        <a:t>Abbott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Bayer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 </a:t>
                      </a:r>
                      <a:r>
                        <a:rPr lang="cs-CZ" sz="1100" baseline="0" dirty="0" err="1"/>
                        <a:t>Boehringer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Ingelheim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 </a:t>
                      </a:r>
                      <a:r>
                        <a:rPr lang="cs-CZ" sz="1100" baseline="0" dirty="0" err="1"/>
                        <a:t>Mylan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Pfizer</a:t>
                      </a:r>
                      <a:r>
                        <a:rPr lang="cs-CZ" sz="1100" baseline="0" dirty="0"/>
                        <a:t>, Pro Med,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/>
                        <a:t>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Boehringer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Ingelheim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/>
                        <a:t>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3434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err="1"/>
                        <a:t>Affera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aseline="0" dirty="0"/>
                        <a:t> Biotronik,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3361" y="-236562"/>
            <a:ext cx="8353537" cy="997538"/>
          </a:xfrm>
        </p:spPr>
        <p:txBody>
          <a:bodyPr/>
          <a:lstStyle/>
          <a:p>
            <a:pPr algn="l"/>
            <a:r>
              <a:rPr lang="cs-CZ" sz="3200" dirty="0"/>
              <a:t>Deklarace konfliktu zájmů</a:t>
            </a:r>
          </a:p>
        </p:txBody>
      </p:sp>
    </p:spTree>
    <p:extLst>
      <p:ext uri="{BB962C8B-B14F-4D97-AF65-F5344CB8AC3E}">
        <p14:creationId xmlns:p14="http://schemas.microsoft.com/office/powerpoint/2010/main" val="317770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233082" y="206375"/>
            <a:ext cx="8229600" cy="857250"/>
          </a:xfrm>
        </p:spPr>
        <p:txBody>
          <a:bodyPr/>
          <a:lstStyle/>
          <a:p>
            <a:pPr algn="l"/>
            <a:r>
              <a:rPr lang="en-US" sz="3600" dirty="0" err="1">
                <a:latin typeface="Arial" charset="0"/>
              </a:rPr>
              <a:t>Levostranná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latin typeface="Arial" charset="0"/>
              </a:rPr>
              <a:t>videothorakoskopická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latin typeface="Arial" charset="0"/>
              </a:rPr>
              <a:t>hrudní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latin typeface="Arial" charset="0"/>
              </a:rPr>
              <a:t>sympatektomie</a:t>
            </a:r>
            <a:endParaRPr lang="en-US" sz="3600" dirty="0">
              <a:latin typeface="Arial" charset="0"/>
            </a:endParaRPr>
          </a:p>
        </p:txBody>
      </p:sp>
      <p:pic>
        <p:nvPicPr>
          <p:cNvPr id="58370" name="Content Placeholder 4" descr="image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8" r="-40797"/>
          <a:stretch/>
        </p:blipFill>
        <p:spPr>
          <a:xfrm>
            <a:off x="0" y="1295400"/>
            <a:ext cx="4241800" cy="3175000"/>
          </a:xfrm>
        </p:spPr>
      </p:pic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292101" y="4602164"/>
            <a:ext cx="2519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800000"/>
                </a:solidFill>
              </a:rPr>
              <a:t>Szarsoy</a:t>
            </a:r>
            <a:r>
              <a:rPr lang="en-US" sz="1800" dirty="0">
                <a:solidFill>
                  <a:srgbClr val="800000"/>
                </a:solidFill>
              </a:rPr>
              <a:t> O. et al. IKEM</a:t>
            </a:r>
          </a:p>
        </p:txBody>
      </p:sp>
      <p:pic>
        <p:nvPicPr>
          <p:cNvPr id="58372" name="Picture 5" descr="Unknown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295400"/>
            <a:ext cx="28194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Unknow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295400"/>
            <a:ext cx="27432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0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c. Szárszoi - video z 3D laparo věže 15.10.2020._1920x1080_6Mb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93" r="4873"/>
          <a:stretch>
            <a:fillRect/>
          </a:stretch>
        </p:blipFill>
        <p:spPr>
          <a:xfrm>
            <a:off x="1907704" y="939998"/>
            <a:ext cx="5235389" cy="326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1761775" y="297194"/>
            <a:ext cx="5620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666699"/>
                </a:solidFill>
              </a:rPr>
              <a:t>Odstranění sympatického plexu</a:t>
            </a:r>
          </a:p>
        </p:txBody>
      </p:sp>
    </p:spTree>
    <p:extLst>
      <p:ext uri="{BB962C8B-B14F-4D97-AF65-F5344CB8AC3E}">
        <p14:creationId xmlns:p14="http://schemas.microsoft.com/office/powerpoint/2010/main" val="19754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AD5745-D028-5C44-B12D-80646F48C8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92062"/>
            <a:ext cx="3690020" cy="1969520"/>
          </a:xfrm>
          <a:prstGeom prst="rect">
            <a:avLst/>
          </a:prstGeom>
        </p:spPr>
      </p:pic>
      <p:pic>
        <p:nvPicPr>
          <p:cNvPr id="1025" name="Picture 1" descr="page4image647579728">
            <a:extLst>
              <a:ext uri="{FF2B5EF4-FFF2-40B4-BE49-F238E27FC236}">
                <a16:creationId xmlns:a16="http://schemas.microsoft.com/office/drawing/2014/main" id="{DA733492-B4AC-CD46-976C-5E418B86D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1" y="1059582"/>
            <a:ext cx="46482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F5856B-195C-C844-B5C0-55ACE0B448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63" y="123478"/>
            <a:ext cx="2329221" cy="212780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F78FDF6-CD6E-FB40-9959-5632A5C82245}"/>
              </a:ext>
            </a:extLst>
          </p:cNvPr>
          <p:cNvSpPr/>
          <p:nvPr/>
        </p:nvSpPr>
        <p:spPr>
          <a:xfrm>
            <a:off x="250075" y="458797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latin typeface="Arial" panose="020B0604020202020204" pitchFamily="34" charset="0"/>
              </a:rPr>
              <a:t>Rathinam</a:t>
            </a:r>
            <a:r>
              <a:rPr lang="cs-CZ" sz="1400" dirty="0">
                <a:solidFill>
                  <a:srgbClr val="666699"/>
                </a:solidFill>
                <a:latin typeface="Arial" panose="020B0604020202020204" pitchFamily="34" charset="0"/>
              </a:rPr>
              <a:t> S, et al. J </a:t>
            </a:r>
            <a:r>
              <a:rPr lang="cs-CZ" sz="1400" dirty="0" err="1">
                <a:solidFill>
                  <a:srgbClr val="666699"/>
                </a:solidFill>
                <a:latin typeface="Arial" panose="020B0604020202020204" pitchFamily="34" charset="0"/>
              </a:rPr>
              <a:t>Cardiothorac</a:t>
            </a:r>
            <a:r>
              <a:rPr lang="cs-CZ" sz="1400" dirty="0">
                <a:solidFill>
                  <a:srgbClr val="666699"/>
                </a:solidFill>
                <a:latin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Arial" panose="020B0604020202020204" pitchFamily="34" charset="0"/>
              </a:rPr>
              <a:t>Surg</a:t>
            </a:r>
            <a:r>
              <a:rPr lang="cs-CZ" sz="1400" dirty="0">
                <a:solidFill>
                  <a:srgbClr val="666699"/>
                </a:solidFill>
                <a:latin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666699"/>
                </a:solidFill>
                <a:latin typeface="ArialMT"/>
              </a:rPr>
              <a:t>2008 </a:t>
            </a:r>
            <a:endParaRPr lang="cs-CZ" sz="1400" dirty="0">
              <a:solidFill>
                <a:srgbClr val="666699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E82007D-4B39-374A-990C-9331D349AF66}"/>
              </a:ext>
            </a:extLst>
          </p:cNvPr>
          <p:cNvSpPr txBox="1">
            <a:spLocks/>
          </p:cNvSpPr>
          <p:nvPr/>
        </p:nvSpPr>
        <p:spPr>
          <a:xfrm>
            <a:off x="131125" y="247749"/>
            <a:ext cx="8784976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9pPr>
          </a:lstStyle>
          <a:p>
            <a:pPr algn="l"/>
            <a:r>
              <a:rPr lang="cs-CZ" sz="2800" kern="0" dirty="0"/>
              <a:t>Video-asistovaná sympatektomie</a:t>
            </a:r>
          </a:p>
        </p:txBody>
      </p:sp>
    </p:spTree>
    <p:extLst>
      <p:ext uri="{BB962C8B-B14F-4D97-AF65-F5344CB8AC3E}">
        <p14:creationId xmlns:p14="http://schemas.microsoft.com/office/powerpoint/2010/main" val="3055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0F194A-5502-9543-9403-9333E4A103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80228"/>
            <a:ext cx="8424936" cy="247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2F17A8-1406-0641-AB11-857F7C7866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" y="3012196"/>
            <a:ext cx="2686525" cy="187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467F18C-AED9-DE4C-AE79-74FA8CE61BC4}"/>
              </a:ext>
            </a:extLst>
          </p:cNvPr>
          <p:cNvSpPr txBox="1">
            <a:spLocks/>
          </p:cNvSpPr>
          <p:nvPr/>
        </p:nvSpPr>
        <p:spPr>
          <a:xfrm>
            <a:off x="358117" y="51470"/>
            <a:ext cx="8784976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pitchFamily="34" charset="0"/>
              </a:defRPr>
            </a:lvl9pPr>
          </a:lstStyle>
          <a:p>
            <a:pPr algn="l"/>
            <a:r>
              <a:rPr lang="cs-CZ" sz="2800" kern="0" dirty="0"/>
              <a:t>Video-asistovaná sympatektomie v léčbě AP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AEB7E20-25A7-F64D-8277-DB15653D2655}"/>
              </a:ext>
            </a:extLst>
          </p:cNvPr>
          <p:cNvSpPr/>
          <p:nvPr/>
        </p:nvSpPr>
        <p:spPr>
          <a:xfrm>
            <a:off x="324908" y="4888499"/>
            <a:ext cx="41120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 err="1">
                <a:solidFill>
                  <a:srgbClr val="666699"/>
                </a:solidFill>
                <a:latin typeface="TrebuchetMS" panose="020B0603020202020204" pitchFamily="34" charset="0"/>
              </a:rPr>
              <a:t>Stritesky</a:t>
            </a:r>
            <a:r>
              <a:rPr lang="cs-CZ" sz="800" dirty="0">
                <a:solidFill>
                  <a:srgbClr val="666699"/>
                </a:solidFill>
                <a:latin typeface="TrebuchetMS" panose="020B0603020202020204" pitchFamily="34" charset="0"/>
              </a:rPr>
              <a:t> M, et al. </a:t>
            </a:r>
            <a:r>
              <a:rPr lang="cs-CZ" sz="800" dirty="0" err="1">
                <a:solidFill>
                  <a:srgbClr val="666699"/>
                </a:solidFill>
                <a:latin typeface="TrebuchetMS" panose="020B0603020202020204" pitchFamily="34" charset="0"/>
              </a:rPr>
              <a:t>Interactive</a:t>
            </a:r>
            <a:r>
              <a:rPr lang="cs-CZ" sz="800" dirty="0">
                <a:solidFill>
                  <a:srgbClr val="666699"/>
                </a:solidFill>
                <a:latin typeface="TrebuchetMS" panose="020B0603020202020204" pitchFamily="34" charset="0"/>
              </a:rPr>
              <a:t> </a:t>
            </a:r>
            <a:r>
              <a:rPr lang="cs-CZ" sz="800" dirty="0" err="1">
                <a:solidFill>
                  <a:srgbClr val="666699"/>
                </a:solidFill>
                <a:latin typeface="TrebuchetMS" panose="020B0603020202020204" pitchFamily="34" charset="0"/>
              </a:rPr>
              <a:t>CardioVascular</a:t>
            </a:r>
            <a:r>
              <a:rPr lang="cs-CZ" sz="800" dirty="0">
                <a:solidFill>
                  <a:srgbClr val="666699"/>
                </a:solidFill>
                <a:latin typeface="TrebuchetMS" panose="020B0603020202020204" pitchFamily="34" charset="0"/>
              </a:rPr>
              <a:t> and </a:t>
            </a:r>
            <a:r>
              <a:rPr lang="cs-CZ" sz="800" dirty="0" err="1">
                <a:solidFill>
                  <a:srgbClr val="666699"/>
                </a:solidFill>
                <a:latin typeface="TrebuchetMS" panose="020B0603020202020204" pitchFamily="34" charset="0"/>
              </a:rPr>
              <a:t>Thoracic</a:t>
            </a:r>
            <a:r>
              <a:rPr lang="cs-CZ" sz="800" dirty="0">
                <a:solidFill>
                  <a:srgbClr val="666699"/>
                </a:solidFill>
                <a:latin typeface="TrebuchetMS" panose="020B0603020202020204" pitchFamily="34" charset="0"/>
              </a:rPr>
              <a:t> </a:t>
            </a:r>
            <a:r>
              <a:rPr lang="cs-CZ" sz="800" dirty="0" err="1">
                <a:solidFill>
                  <a:srgbClr val="666699"/>
                </a:solidFill>
                <a:latin typeface="TrebuchetMS" panose="020B0603020202020204" pitchFamily="34" charset="0"/>
              </a:rPr>
              <a:t>Surgery</a:t>
            </a:r>
            <a:r>
              <a:rPr lang="cs-CZ" sz="800" dirty="0">
                <a:solidFill>
                  <a:srgbClr val="666699"/>
                </a:solidFill>
                <a:latin typeface="TrebuchetMS" panose="020B0603020202020204" pitchFamily="34" charset="0"/>
              </a:rPr>
              <a:t> 5 (2006) 464–468 </a:t>
            </a:r>
            <a:endParaRPr lang="cs-CZ" dirty="0">
              <a:solidFill>
                <a:srgbClr val="666699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C37DA8-DDF8-C74A-841F-FDCC549DB7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13" y="3019034"/>
            <a:ext cx="3295127" cy="135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82D7163-59FF-984F-90A4-86D220B2F98D}"/>
              </a:ext>
            </a:extLst>
          </p:cNvPr>
          <p:cNvSpPr/>
          <p:nvPr/>
        </p:nvSpPr>
        <p:spPr>
          <a:xfrm>
            <a:off x="1337505" y="3122553"/>
            <a:ext cx="193835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00" dirty="0" err="1">
                <a:solidFill>
                  <a:srgbClr val="666699"/>
                </a:solidFill>
                <a:latin typeface="TrebuchetMS" panose="020B0603020202020204" pitchFamily="34" charset="0"/>
              </a:rPr>
              <a:t>plasmatic</a:t>
            </a:r>
            <a:r>
              <a:rPr lang="cs-CZ" sz="500" dirty="0">
                <a:solidFill>
                  <a:srgbClr val="666699"/>
                </a:solidFill>
                <a:latin typeface="TrebuchetMS" panose="020B0603020202020204" pitchFamily="34" charset="0"/>
              </a:rPr>
              <a:t> </a:t>
            </a:r>
            <a:r>
              <a:rPr lang="cs-CZ" sz="500" dirty="0" err="1">
                <a:solidFill>
                  <a:srgbClr val="666699"/>
                </a:solidFill>
                <a:latin typeface="TrebuchetMS" panose="020B0603020202020204" pitchFamily="34" charset="0"/>
              </a:rPr>
              <a:t>norepinephrine</a:t>
            </a:r>
            <a:r>
              <a:rPr lang="cs-CZ" sz="500" dirty="0">
                <a:solidFill>
                  <a:srgbClr val="666699"/>
                </a:solidFill>
                <a:latin typeface="TrebuchetMS" panose="020B0603020202020204" pitchFamily="34" charset="0"/>
              </a:rPr>
              <a:t> </a:t>
            </a:r>
            <a:r>
              <a:rPr lang="cs-CZ" sz="500" dirty="0" err="1">
                <a:solidFill>
                  <a:srgbClr val="666699"/>
                </a:solidFill>
                <a:latin typeface="TrebuchetMS" panose="020B0603020202020204" pitchFamily="34" charset="0"/>
              </a:rPr>
              <a:t>before</a:t>
            </a:r>
            <a:r>
              <a:rPr lang="cs-CZ" sz="500" dirty="0">
                <a:solidFill>
                  <a:srgbClr val="666699"/>
                </a:solidFill>
                <a:latin typeface="TrebuchetMS" panose="020B0603020202020204" pitchFamily="34" charset="0"/>
              </a:rPr>
              <a:t> and </a:t>
            </a:r>
            <a:r>
              <a:rPr lang="cs-CZ" sz="500" dirty="0" err="1">
                <a:solidFill>
                  <a:srgbClr val="666699"/>
                </a:solidFill>
                <a:latin typeface="TrebuchetMS" panose="020B0603020202020204" pitchFamily="34" charset="0"/>
              </a:rPr>
              <a:t>six</a:t>
            </a:r>
            <a:r>
              <a:rPr lang="cs-CZ" sz="500" dirty="0">
                <a:solidFill>
                  <a:srgbClr val="666699"/>
                </a:solidFill>
                <a:latin typeface="TrebuchetMS" panose="020B0603020202020204" pitchFamily="34" charset="0"/>
              </a:rPr>
              <a:t> </a:t>
            </a:r>
            <a:r>
              <a:rPr lang="cs-CZ" sz="500" dirty="0" err="1">
                <a:solidFill>
                  <a:srgbClr val="666699"/>
                </a:solidFill>
                <a:latin typeface="TrebuchetMS" panose="020B0603020202020204" pitchFamily="34" charset="0"/>
              </a:rPr>
              <a:t>months</a:t>
            </a:r>
            <a:r>
              <a:rPr lang="cs-CZ" sz="500" dirty="0">
                <a:solidFill>
                  <a:srgbClr val="666699"/>
                </a:solidFill>
                <a:latin typeface="TrebuchetMS" panose="020B0603020202020204" pitchFamily="34" charset="0"/>
              </a:rPr>
              <a:t> </a:t>
            </a:r>
            <a:r>
              <a:rPr lang="cs-CZ" sz="500" dirty="0" err="1">
                <a:solidFill>
                  <a:srgbClr val="666699"/>
                </a:solidFill>
                <a:latin typeface="TrebuchetMS" panose="020B0603020202020204" pitchFamily="34" charset="0"/>
              </a:rPr>
              <a:t>after</a:t>
            </a:r>
            <a:r>
              <a:rPr lang="cs-CZ" sz="500" dirty="0">
                <a:solidFill>
                  <a:srgbClr val="666699"/>
                </a:solidFill>
                <a:latin typeface="TrebuchetMS" panose="020B0603020202020204" pitchFamily="34" charset="0"/>
              </a:rPr>
              <a:t> VTSY. </a:t>
            </a:r>
            <a:endParaRPr lang="cs-CZ" sz="1200" dirty="0">
              <a:solidFill>
                <a:srgbClr val="666699"/>
              </a:solidFill>
              <a:effectLst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8759545-447F-F945-8569-7EE965F7A04C}"/>
              </a:ext>
            </a:extLst>
          </p:cNvPr>
          <p:cNvSpPr/>
          <p:nvPr/>
        </p:nvSpPr>
        <p:spPr>
          <a:xfrm>
            <a:off x="908291" y="3091775"/>
            <a:ext cx="2622256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700" dirty="0" err="1">
                <a:latin typeface="TrebuchetMS" panose="020B0603020202020204" pitchFamily="34" charset="0"/>
              </a:rPr>
              <a:t>plasmatic</a:t>
            </a:r>
            <a:r>
              <a:rPr lang="cs-CZ" sz="700" dirty="0">
                <a:latin typeface="TrebuchetMS" panose="020B0603020202020204" pitchFamily="34" charset="0"/>
              </a:rPr>
              <a:t> </a:t>
            </a:r>
            <a:r>
              <a:rPr lang="cs-CZ" sz="700" dirty="0" err="1">
                <a:latin typeface="TrebuchetMS" panose="020B0603020202020204" pitchFamily="34" charset="0"/>
              </a:rPr>
              <a:t>norepinephrine</a:t>
            </a:r>
            <a:r>
              <a:rPr lang="cs-CZ" sz="700" dirty="0">
                <a:latin typeface="TrebuchetMS" panose="020B0603020202020204" pitchFamily="34" charset="0"/>
              </a:rPr>
              <a:t> </a:t>
            </a:r>
            <a:r>
              <a:rPr lang="cs-CZ" sz="700" dirty="0" err="1">
                <a:latin typeface="TrebuchetMS" panose="020B0603020202020204" pitchFamily="34" charset="0"/>
              </a:rPr>
              <a:t>before</a:t>
            </a:r>
            <a:r>
              <a:rPr lang="cs-CZ" sz="700" dirty="0">
                <a:latin typeface="TrebuchetMS" panose="020B0603020202020204" pitchFamily="34" charset="0"/>
              </a:rPr>
              <a:t> and </a:t>
            </a:r>
            <a:r>
              <a:rPr lang="cs-CZ" sz="700" dirty="0" err="1">
                <a:latin typeface="TrebuchetMS" panose="020B0603020202020204" pitchFamily="34" charset="0"/>
              </a:rPr>
              <a:t>six</a:t>
            </a:r>
            <a:r>
              <a:rPr lang="cs-CZ" sz="700" dirty="0">
                <a:latin typeface="TrebuchetMS" panose="020B0603020202020204" pitchFamily="34" charset="0"/>
              </a:rPr>
              <a:t> </a:t>
            </a:r>
            <a:r>
              <a:rPr lang="cs-CZ" sz="700" dirty="0" err="1">
                <a:latin typeface="TrebuchetMS" panose="020B0603020202020204" pitchFamily="34" charset="0"/>
              </a:rPr>
              <a:t>months</a:t>
            </a:r>
            <a:r>
              <a:rPr lang="cs-CZ" sz="700" dirty="0">
                <a:latin typeface="TrebuchetMS" panose="020B0603020202020204" pitchFamily="34" charset="0"/>
              </a:rPr>
              <a:t> </a:t>
            </a:r>
            <a:r>
              <a:rPr lang="cs-CZ" sz="700" dirty="0" err="1">
                <a:latin typeface="TrebuchetMS" panose="020B0603020202020204" pitchFamily="34" charset="0"/>
              </a:rPr>
              <a:t>after</a:t>
            </a:r>
            <a:r>
              <a:rPr lang="cs-CZ" sz="700" dirty="0">
                <a:latin typeface="TrebuchetMS" panose="020B0603020202020204" pitchFamily="34" charset="0"/>
              </a:rPr>
              <a:t> VTSY. </a:t>
            </a:r>
            <a:endParaRPr lang="cs-CZ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64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 noChangeArrowheads="1"/>
          </p:cNvSpPr>
          <p:nvPr>
            <p:ph type="title"/>
          </p:nvPr>
        </p:nvSpPr>
        <p:spPr>
          <a:xfrm>
            <a:off x="395536" y="28739"/>
            <a:ext cx="8301608" cy="526787"/>
          </a:xfrm>
        </p:spPr>
        <p:txBody>
          <a:bodyPr/>
          <a:lstStyle/>
          <a:p>
            <a:pPr algn="l"/>
            <a:r>
              <a:rPr lang="cs-CZ" sz="3600" dirty="0">
                <a:latin typeface="Arial" charset="0"/>
              </a:rPr>
              <a:t>LQTS – další indikace</a:t>
            </a:r>
          </a:p>
        </p:txBody>
      </p:sp>
      <p:pic>
        <p:nvPicPr>
          <p:cNvPr id="10" name="Obrázek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4"/>
            <a:ext cx="7488237" cy="407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ovéPole 6"/>
          <p:cNvSpPr txBox="1">
            <a:spLocks noChangeArrowheads="1"/>
          </p:cNvSpPr>
          <p:nvPr/>
        </p:nvSpPr>
        <p:spPr bwMode="auto">
          <a:xfrm>
            <a:off x="179512" y="4731990"/>
            <a:ext cx="50276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cs-CZ" sz="1200" dirty="0" err="1">
                <a:solidFill>
                  <a:srgbClr val="666699"/>
                </a:solidFill>
                <a:latin typeface="+mj-lt"/>
              </a:rPr>
              <a:t>Libby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P et al.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Braunwalds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Heart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disease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</a:p>
        </p:txBody>
      </p:sp>
      <p:pic>
        <p:nvPicPr>
          <p:cNvPr id="5" name="Picture 5" descr="TdP">
            <a:extLst>
              <a:ext uri="{FF2B5EF4-FFF2-40B4-BE49-F238E27FC236}">
                <a16:creationId xmlns:a16="http://schemas.microsoft.com/office/drawing/2014/main" id="{42AA798F-C20F-104A-A1A6-A7ABEED6D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9" y="622348"/>
            <a:ext cx="8686800" cy="393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3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F08C0-84C3-0E4E-BBCD-36D14E8B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10" y="25056"/>
            <a:ext cx="8496944" cy="857250"/>
          </a:xfrm>
        </p:spPr>
        <p:txBody>
          <a:bodyPr/>
          <a:lstStyle/>
          <a:p>
            <a:pPr algn="l"/>
            <a:r>
              <a:rPr lang="cs-CZ" sz="2800" dirty="0"/>
              <a:t>Levostranná sympatická denervace u vysoce rizikových </a:t>
            </a:r>
            <a:r>
              <a:rPr lang="cs-CZ" sz="2800" dirty="0" err="1"/>
              <a:t>pts</a:t>
            </a:r>
            <a:r>
              <a:rPr lang="cs-CZ" sz="2800" dirty="0"/>
              <a:t> s LQTS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56A918-0839-B64B-9556-CBD54C806D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3442"/>
            <a:ext cx="5610584" cy="3490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6F3AFD-D416-1A48-B8E4-3DCE549BB5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18" y="1748419"/>
            <a:ext cx="3273770" cy="164666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B77D7BF-9551-C044-810D-D8FA13910CED}"/>
              </a:ext>
            </a:extLst>
          </p:cNvPr>
          <p:cNvSpPr/>
          <p:nvPr/>
        </p:nvSpPr>
        <p:spPr>
          <a:xfrm>
            <a:off x="301788" y="4515966"/>
            <a:ext cx="4472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latin typeface="+mj-lt"/>
              </a:rPr>
              <a:t>Schwartz</a:t>
            </a:r>
            <a:r>
              <a:rPr lang="cs-CZ" sz="1400" dirty="0">
                <a:solidFill>
                  <a:srgbClr val="666699"/>
                </a:solidFill>
                <a:latin typeface="+mj-lt"/>
              </a:rPr>
              <a:t> PJ, et al. </a:t>
            </a:r>
            <a:r>
              <a:rPr lang="cs-CZ" sz="1400" dirty="0" err="1">
                <a:solidFill>
                  <a:srgbClr val="666699"/>
                </a:solidFill>
                <a:latin typeface="+mj-lt"/>
              </a:rPr>
              <a:t>Circulation</a:t>
            </a:r>
            <a:r>
              <a:rPr lang="cs-CZ" sz="1400" dirty="0">
                <a:solidFill>
                  <a:srgbClr val="666699"/>
                </a:solidFill>
                <a:latin typeface="+mj-lt"/>
              </a:rPr>
              <a:t>. 2004;109:1826-1833.) </a:t>
            </a:r>
          </a:p>
        </p:txBody>
      </p:sp>
    </p:spTree>
    <p:extLst>
      <p:ext uri="{BB962C8B-B14F-4D97-AF65-F5344CB8AC3E}">
        <p14:creationId xmlns:p14="http://schemas.microsoft.com/office/powerpoint/2010/main" val="8476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35F03-6760-AA44-B555-50CA5EFF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995686"/>
            <a:ext cx="8229600" cy="857250"/>
          </a:xfrm>
        </p:spPr>
        <p:txBody>
          <a:bodyPr/>
          <a:lstStyle/>
          <a:p>
            <a:r>
              <a:rPr lang="cs-CZ" dirty="0"/>
              <a:t>Někdy je to opravdu těžké…</a:t>
            </a:r>
          </a:p>
        </p:txBody>
      </p:sp>
    </p:spTree>
    <p:extLst>
      <p:ext uri="{BB962C8B-B14F-4D97-AF65-F5344CB8AC3E}">
        <p14:creationId xmlns:p14="http://schemas.microsoft.com/office/powerpoint/2010/main" val="28818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B48E580-B9E8-D247-9061-4B6BAF991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27447" r="21047" b="153"/>
          <a:stretch/>
        </p:blipFill>
        <p:spPr>
          <a:xfrm>
            <a:off x="395536" y="1748874"/>
            <a:ext cx="4824536" cy="3318943"/>
          </a:xfrm>
          <a:prstGeom prst="rect">
            <a:avLst/>
          </a:prstGeom>
        </p:spPr>
      </p:pic>
      <p:pic>
        <p:nvPicPr>
          <p:cNvPr id="6" name="spasmy" descr="spasmy">
            <a:hlinkClick r:id="" action="ppaction://media"/>
            <a:extLst>
              <a:ext uri="{FF2B5EF4-FFF2-40B4-BE49-F238E27FC236}">
                <a16:creationId xmlns:a16="http://schemas.microsoft.com/office/drawing/2014/main" id="{EA7A3AE8-3598-9044-92D5-C5631F690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1795437"/>
            <a:ext cx="2576513" cy="2576513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5C12A8F-A810-7F47-A52F-9CA9CE72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0538"/>
            <a:ext cx="8892480" cy="857250"/>
          </a:xfrm>
        </p:spPr>
        <p:txBody>
          <a:bodyPr/>
          <a:lstStyle/>
          <a:p>
            <a:pPr algn="l"/>
            <a:r>
              <a:rPr lang="cs-CZ" sz="2800" dirty="0"/>
              <a:t>Případ pacientky s refrakterní </a:t>
            </a:r>
            <a:r>
              <a:rPr lang="cs-CZ" sz="2800" dirty="0" err="1"/>
              <a:t>vazospastickou</a:t>
            </a:r>
            <a:r>
              <a:rPr lang="cs-CZ" sz="2800" dirty="0"/>
              <a:t> AP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BF87BFA-C3AD-B047-BDAE-414F75764772}"/>
              </a:ext>
            </a:extLst>
          </p:cNvPr>
          <p:cNvSpPr/>
          <p:nvPr/>
        </p:nvSpPr>
        <p:spPr>
          <a:xfrm>
            <a:off x="346460" y="825544"/>
            <a:ext cx="870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42 letá pacientka, bez pozoruhodností v anamnéze vyjma pozitivní RA pro ICHS</a:t>
            </a:r>
          </a:p>
          <a:p>
            <a:r>
              <a:rPr lang="cs-CZ" dirty="0"/>
              <a:t>26.9.2019 – 	NSTEMI, 2.10.2019 – PCI léze RMS I</a:t>
            </a:r>
          </a:p>
          <a:p>
            <a:r>
              <a:rPr lang="cs-CZ" dirty="0"/>
              <a:t>9.10.2019 – 	recidiva AP, spasmy</a:t>
            </a:r>
          </a:p>
        </p:txBody>
      </p:sp>
    </p:spTree>
    <p:extLst>
      <p:ext uri="{BB962C8B-B14F-4D97-AF65-F5344CB8AC3E}">
        <p14:creationId xmlns:p14="http://schemas.microsoft.com/office/powerpoint/2010/main" val="6019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36D2B-3188-8645-BFE6-3E4815DB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52" y="-3298"/>
            <a:ext cx="7996470" cy="857250"/>
          </a:xfrm>
        </p:spPr>
        <p:txBody>
          <a:bodyPr/>
          <a:lstStyle/>
          <a:p>
            <a:pPr algn="l"/>
            <a:r>
              <a:rPr lang="cs-CZ" sz="4000" dirty="0"/>
              <a:t>Další průběh léčby 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A7B15-5CB8-CA4B-8189-71CF9629E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52" y="895076"/>
            <a:ext cx="5636400" cy="3394472"/>
          </a:xfrm>
        </p:spPr>
        <p:txBody>
          <a:bodyPr/>
          <a:lstStyle/>
          <a:p>
            <a:r>
              <a:rPr lang="cs-CZ" sz="1800" dirty="0"/>
              <a:t>14.10.2019 – 	blokáda </a:t>
            </a:r>
            <a:r>
              <a:rPr lang="cs-CZ" sz="1800" dirty="0" err="1"/>
              <a:t>ggl</a:t>
            </a:r>
            <a:r>
              <a:rPr lang="cs-CZ" sz="1800" dirty="0"/>
              <a:t> </a:t>
            </a:r>
            <a:r>
              <a:rPr lang="cs-CZ" sz="1800" dirty="0" err="1"/>
              <a:t>stellatum</a:t>
            </a:r>
            <a:endParaRPr lang="cs-CZ" sz="1800" dirty="0"/>
          </a:p>
          <a:p>
            <a:r>
              <a:rPr lang="cs-CZ" sz="1800" dirty="0"/>
              <a:t>21.10.2019 – 	levostranná sympatektomie</a:t>
            </a:r>
          </a:p>
          <a:p>
            <a:r>
              <a:rPr lang="cs-CZ" sz="1800" dirty="0"/>
              <a:t>2.1.2020 - 	implantace ICD po epizodě FK</a:t>
            </a:r>
          </a:p>
          <a:p>
            <a:r>
              <a:rPr lang="cs-CZ" sz="1800" dirty="0"/>
              <a:t>20.1.2020 –	pravostranná hrudní 			sympatektomie</a:t>
            </a:r>
          </a:p>
          <a:p>
            <a:r>
              <a:rPr lang="cs-CZ" sz="1800" dirty="0"/>
              <a:t>23.10.2020 – 	elektrická bouře, </a:t>
            </a:r>
            <a:r>
              <a:rPr lang="cs-CZ" sz="1800" dirty="0" err="1"/>
              <a:t>dysfce</a:t>
            </a:r>
            <a:r>
              <a:rPr lang="cs-CZ" sz="1800" dirty="0"/>
              <a:t> LK, PEA</a:t>
            </a:r>
          </a:p>
          <a:p>
            <a:r>
              <a:rPr lang="cs-CZ" sz="1800" dirty="0"/>
              <a:t>24.10.2020 – 	implantace LVAD (HM3)</a:t>
            </a:r>
          </a:p>
          <a:p>
            <a:r>
              <a:rPr lang="cs-CZ" sz="1800" dirty="0"/>
              <a:t>11/2020 – 	uzávěr tepny PDK, operační revize 		opak, </a:t>
            </a:r>
            <a:r>
              <a:rPr lang="cs-CZ" sz="1800" dirty="0" err="1"/>
              <a:t>nekrektomie</a:t>
            </a:r>
            <a:r>
              <a:rPr lang="cs-CZ" sz="1800" dirty="0"/>
              <a:t>, flegmona</a:t>
            </a:r>
          </a:p>
          <a:p>
            <a:r>
              <a:rPr lang="cs-CZ" sz="1800" dirty="0"/>
              <a:t>5.2021 – 	WL pro OTS, bez spazmů koron 		řečiště</a:t>
            </a:r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075EC9-18DC-B04A-83C1-220CC62A2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6" t="4492" b="13693"/>
          <a:stretch/>
        </p:blipFill>
        <p:spPr>
          <a:xfrm>
            <a:off x="5940152" y="853952"/>
            <a:ext cx="2945296" cy="286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1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B5972-AEB0-1648-B78B-F923834D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92" y="0"/>
            <a:ext cx="8229600" cy="857250"/>
          </a:xfrm>
        </p:spPr>
        <p:txBody>
          <a:bodyPr/>
          <a:lstStyle/>
          <a:p>
            <a:pPr algn="l"/>
            <a:r>
              <a:rPr lang="cs-CZ" sz="4000" dirty="0"/>
              <a:t>Závěry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6109E8-8EB9-5949-ABAE-330710EA0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87574"/>
            <a:ext cx="7560840" cy="3394472"/>
          </a:xfrm>
        </p:spPr>
        <p:txBody>
          <a:bodyPr/>
          <a:lstStyle/>
          <a:p>
            <a:r>
              <a:rPr lang="cs-CZ" sz="2000" dirty="0"/>
              <a:t>Ultrazvukem navigovaná blokáda </a:t>
            </a:r>
            <a:r>
              <a:rPr lang="cs-CZ" sz="2000" dirty="0" err="1"/>
              <a:t>ggl</a:t>
            </a:r>
            <a:r>
              <a:rPr lang="cs-CZ" sz="2000" dirty="0"/>
              <a:t> </a:t>
            </a:r>
            <a:r>
              <a:rPr lang="cs-CZ" sz="2000" dirty="0" err="1"/>
              <a:t>stellatum</a:t>
            </a:r>
            <a:r>
              <a:rPr lang="cs-CZ" sz="2000" dirty="0"/>
              <a:t> je účinná a bezpečná metoda potlačení komorových arytmií při elektrické bouři</a:t>
            </a:r>
          </a:p>
          <a:p>
            <a:r>
              <a:rPr lang="cs-CZ" sz="2000" dirty="0"/>
              <a:t>Otvírá v případě elektrické bouře časové okno pro transport pacienta nebo naplánovaní ablace, u anginy pectoris slouží k otestování klinické odpovědi před případnou hrudní sympatektomií</a:t>
            </a:r>
          </a:p>
          <a:p>
            <a:r>
              <a:rPr lang="cs-CZ" sz="2000" dirty="0"/>
              <a:t>Hrudní sympatektomie může ovlivnit rezistentní případy komorových arytmií nebo anginy pectoris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177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3B762-9B90-AC48-8518-4C81BB41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1563638"/>
            <a:ext cx="3384376" cy="857250"/>
          </a:xfrm>
        </p:spPr>
        <p:txBody>
          <a:bodyPr/>
          <a:lstStyle/>
          <a:p>
            <a:pPr algn="l"/>
            <a:r>
              <a:rPr lang="cs-CZ" sz="3600" dirty="0" err="1"/>
              <a:t>Arytmogenní</a:t>
            </a:r>
            <a:r>
              <a:rPr lang="cs-CZ" sz="3600" dirty="0"/>
              <a:t> účinky vegetativního nervového systému na srdce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44C43F-6FF4-9942-A6A0-C951850FE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"/>
            <a:ext cx="5292080" cy="5143345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D746843-9D1A-3148-94D9-E3132091A43D}"/>
              </a:ext>
            </a:extLst>
          </p:cNvPr>
          <p:cNvSpPr/>
          <p:nvPr/>
        </p:nvSpPr>
        <p:spPr>
          <a:xfrm>
            <a:off x="5508104" y="3723878"/>
            <a:ext cx="3409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latin typeface="TimesNewRomanPS"/>
              </a:rPr>
              <a:t>Franciosi</a:t>
            </a:r>
            <a:r>
              <a:rPr lang="cs-CZ" sz="1400" dirty="0">
                <a:solidFill>
                  <a:srgbClr val="666699"/>
                </a:solidFill>
                <a:latin typeface="TimesNewRomanPS"/>
              </a:rPr>
              <a:t> S, et al. </a:t>
            </a:r>
            <a:r>
              <a:rPr lang="cs-CZ" sz="1400" dirty="0" err="1">
                <a:solidFill>
                  <a:srgbClr val="666699"/>
                </a:solidFill>
                <a:latin typeface="TimesNewRomanPS"/>
              </a:rPr>
              <a:t>Autonomic</a:t>
            </a:r>
            <a:r>
              <a:rPr lang="cs-CZ" sz="1400" dirty="0">
                <a:solidFill>
                  <a:srgbClr val="666699"/>
                </a:solidFill>
                <a:latin typeface="TimesNewRomanPS"/>
              </a:rPr>
              <a:t> </a:t>
            </a:r>
            <a:r>
              <a:rPr lang="cs-CZ" sz="1400" dirty="0" err="1">
                <a:solidFill>
                  <a:srgbClr val="666699"/>
                </a:solidFill>
                <a:latin typeface="TimesNewRomanPS"/>
              </a:rPr>
              <a:t>Neuroscience</a:t>
            </a:r>
            <a:r>
              <a:rPr lang="cs-CZ" sz="1400" dirty="0">
                <a:solidFill>
                  <a:srgbClr val="666699"/>
                </a:solidFill>
                <a:latin typeface="TimesNewRomanPS"/>
              </a:rPr>
              <a:t>: </a:t>
            </a:r>
          </a:p>
          <a:p>
            <a:r>
              <a:rPr lang="cs-CZ" sz="1400" dirty="0">
                <a:solidFill>
                  <a:srgbClr val="666699"/>
                </a:solidFill>
                <a:latin typeface="TimesNewRomanPS"/>
              </a:rPr>
              <a:t>Basic and </a:t>
            </a:r>
            <a:r>
              <a:rPr lang="cs-CZ" sz="1400" dirty="0" err="1">
                <a:solidFill>
                  <a:srgbClr val="666699"/>
                </a:solidFill>
                <a:latin typeface="TimesNewRomanPS"/>
              </a:rPr>
              <a:t>Clinical</a:t>
            </a:r>
            <a:r>
              <a:rPr lang="cs-CZ" sz="1400" dirty="0">
                <a:solidFill>
                  <a:srgbClr val="666699"/>
                </a:solidFill>
                <a:latin typeface="TimesNewRomanPS"/>
              </a:rPr>
              <a:t> 2017</a:t>
            </a:r>
            <a:endParaRPr lang="cs-CZ" sz="1400" dirty="0">
              <a:solidFill>
                <a:srgbClr val="6666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73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88F48-D21D-A747-BA8E-F07EEB86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061" y="1085603"/>
            <a:ext cx="2555775" cy="857250"/>
          </a:xfrm>
        </p:spPr>
        <p:txBody>
          <a:bodyPr/>
          <a:lstStyle/>
          <a:p>
            <a:pPr algn="l"/>
            <a:r>
              <a:rPr lang="cs-CZ" sz="2800" dirty="0"/>
              <a:t>Srdeční inervace a místo blokády </a:t>
            </a:r>
            <a:r>
              <a:rPr lang="cs-CZ" sz="2800" dirty="0" err="1"/>
              <a:t>ggl</a:t>
            </a:r>
            <a:r>
              <a:rPr lang="cs-CZ" sz="2800" dirty="0"/>
              <a:t> </a:t>
            </a:r>
            <a:r>
              <a:rPr lang="cs-CZ" sz="2800" dirty="0" err="1"/>
              <a:t>stellatum</a:t>
            </a:r>
            <a:r>
              <a:rPr lang="cs-CZ" sz="2800" dirty="0"/>
              <a:t> (GSB)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E53189-FD75-594B-8B20-919384E4B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5979"/>
            <a:ext cx="6336704" cy="424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9E0863A-2F17-7C4E-991E-8A49C95331EE}"/>
              </a:ext>
            </a:extLst>
          </p:cNvPr>
          <p:cNvSpPr/>
          <p:nvPr/>
        </p:nvSpPr>
        <p:spPr>
          <a:xfrm>
            <a:off x="251521" y="46387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 err="1">
                <a:solidFill>
                  <a:srgbClr val="666699"/>
                </a:solidFill>
                <a:latin typeface="+mj-lt"/>
              </a:rPr>
              <a:t>Adapted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from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Meng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J, et al. JACC </a:t>
            </a:r>
            <a:r>
              <a:rPr lang="cs-CZ" sz="1200" dirty="0" err="1">
                <a:solidFill>
                  <a:srgbClr val="666699"/>
                </a:solidFill>
                <a:latin typeface="+mj-lt"/>
              </a:rPr>
              <a:t>Clin</a:t>
            </a:r>
            <a:r>
              <a:rPr lang="cs-CZ" sz="1200" dirty="0">
                <a:solidFill>
                  <a:srgbClr val="666699"/>
                </a:solidFill>
                <a:latin typeface="+mj-lt"/>
              </a:rPr>
              <a:t> EP. 2017; 3(9):942–949.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BC71D7D-86FB-6C48-8392-96F29AC1619C}"/>
              </a:ext>
            </a:extLst>
          </p:cNvPr>
          <p:cNvSpPr/>
          <p:nvPr/>
        </p:nvSpPr>
        <p:spPr>
          <a:xfrm>
            <a:off x="6660232" y="2750890"/>
            <a:ext cx="22677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</a:rPr>
              <a:t>(GSB přímo ovlivňuje jak eferentní, tak aferentní </a:t>
            </a:r>
            <a:r>
              <a:rPr lang="cs-CZ" dirty="0" err="1">
                <a:latin typeface="+mj-lt"/>
              </a:rPr>
              <a:t>neurotransmisi</a:t>
            </a:r>
            <a:r>
              <a:rPr lang="cs-CZ" dirty="0">
                <a:latin typeface="+mj-lt"/>
              </a:rPr>
              <a:t> k srdci))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52585F-1B31-0C46-A91D-870A64FC6CB7}"/>
              </a:ext>
            </a:extLst>
          </p:cNvPr>
          <p:cNvSpPr txBox="1"/>
          <p:nvPr/>
        </p:nvSpPr>
        <p:spPr>
          <a:xfrm>
            <a:off x="2980865" y="1961473"/>
            <a:ext cx="1619673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</a:rPr>
              <a:t>Switchboard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B4447-8AF4-7B4C-9913-10DA5629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5686"/>
            <a:ext cx="8229600" cy="857250"/>
          </a:xfrm>
        </p:spPr>
        <p:txBody>
          <a:bodyPr/>
          <a:lstStyle/>
          <a:p>
            <a:r>
              <a:rPr lang="cs-CZ" dirty="0"/>
              <a:t>Blokáda </a:t>
            </a:r>
            <a:r>
              <a:rPr lang="cs-CZ" dirty="0" err="1"/>
              <a:t>ggl</a:t>
            </a:r>
            <a:r>
              <a:rPr lang="cs-CZ" dirty="0"/>
              <a:t> </a:t>
            </a:r>
            <a:r>
              <a:rPr lang="cs-CZ" dirty="0" err="1"/>
              <a:t>stellatum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43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99510-F359-804C-839E-E36F9C1A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327" y="1297894"/>
            <a:ext cx="2890664" cy="857250"/>
          </a:xfrm>
        </p:spPr>
        <p:txBody>
          <a:bodyPr/>
          <a:lstStyle/>
          <a:p>
            <a:pPr algn="l"/>
            <a:r>
              <a:rPr lang="cs-CZ" sz="4000" dirty="0"/>
              <a:t>Lokalizace GS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AB715B-21C0-1241-91F3-6FAE4DD5E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980"/>
            <a:ext cx="4831200" cy="3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23025E4-9245-9043-8BB0-E8BDBB246DFF}"/>
              </a:ext>
            </a:extLst>
          </p:cNvPr>
          <p:cNvSpPr/>
          <p:nvPr/>
        </p:nvSpPr>
        <p:spPr>
          <a:xfrm>
            <a:off x="453873" y="4047231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Modified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from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Justins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DM: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Pain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and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autonomic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nerve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block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. In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Wildsmith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JAW,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Armitage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EN,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McClure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JH [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eds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]: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Principles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and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Practice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of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Regional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Anaesthesia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, 3rd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ed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. Edinburgh, Churchill </a:t>
            </a:r>
            <a:r>
              <a:rPr lang="cs-CZ" sz="1200" i="1" dirty="0" err="1">
                <a:solidFill>
                  <a:srgbClr val="666699"/>
                </a:solidFill>
                <a:latin typeface="charis"/>
              </a:rPr>
              <a:t>Livingstone</a:t>
            </a:r>
            <a:r>
              <a:rPr lang="cs-CZ" sz="1200" i="1" dirty="0">
                <a:solidFill>
                  <a:srgbClr val="666699"/>
                </a:solidFill>
                <a:latin typeface="charis"/>
              </a:rPr>
              <a:t>, 2002, pp 291-309.)</a:t>
            </a:r>
            <a:endParaRPr lang="cs-CZ" sz="1200" b="0" i="1" u="none" strike="noStrike" dirty="0">
              <a:solidFill>
                <a:srgbClr val="666699"/>
              </a:solidFill>
              <a:effectLst/>
              <a:latin typeface="chari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ADC481-8954-B142-98B1-A3ADF727817D}"/>
              </a:ext>
            </a:extLst>
          </p:cNvPr>
          <p:cNvSpPr txBox="1"/>
          <p:nvPr/>
        </p:nvSpPr>
        <p:spPr>
          <a:xfrm>
            <a:off x="5599592" y="3068459"/>
            <a:ext cx="329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Blokáda užívána od 30 let minulého století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59FDFB49-E797-B340-B3C6-4304E0173799}"/>
              </a:ext>
            </a:extLst>
          </p:cNvPr>
          <p:cNvSpPr/>
          <p:nvPr/>
        </p:nvSpPr>
        <p:spPr>
          <a:xfrm>
            <a:off x="2771800" y="1453605"/>
            <a:ext cx="1224136" cy="1080120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3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52399" y="32075"/>
            <a:ext cx="8877937" cy="857250"/>
          </a:xfrm>
        </p:spPr>
        <p:txBody>
          <a:bodyPr/>
          <a:lstStyle/>
          <a:p>
            <a:pPr algn="l"/>
            <a:r>
              <a:rPr lang="en-US" sz="3600" dirty="0">
                <a:latin typeface="Arial" charset="0"/>
              </a:rPr>
              <a:t>USG </a:t>
            </a:r>
            <a:r>
              <a:rPr lang="en-US" sz="3600" dirty="0" err="1">
                <a:latin typeface="Arial" charset="0"/>
              </a:rPr>
              <a:t>navigovaná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latin typeface="Arial" charset="0"/>
              </a:rPr>
              <a:t>blokáda</a:t>
            </a:r>
            <a:r>
              <a:rPr lang="en-US" sz="3600" dirty="0">
                <a:latin typeface="Arial" charset="0"/>
              </a:rPr>
              <a:t> GS</a:t>
            </a:r>
          </a:p>
        </p:txBody>
      </p:sp>
      <p:pic>
        <p:nvPicPr>
          <p:cNvPr id="6" name="Content Placeholder 5" descr="image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4784" b="8967"/>
          <a:stretch/>
        </p:blipFill>
        <p:spPr>
          <a:xfrm>
            <a:off x="152400" y="1064780"/>
            <a:ext cx="4267200" cy="310082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9" name="Content Placeholder 6" descr="block ggl.stell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3" b="-9330"/>
          <a:stretch/>
        </p:blipFill>
        <p:spPr>
          <a:xfrm>
            <a:off x="4231467" y="1156905"/>
            <a:ext cx="4532349" cy="3008695"/>
          </a:xfrm>
        </p:spPr>
      </p:pic>
    </p:spTree>
    <p:extLst>
      <p:ext uri="{BB962C8B-B14F-4D97-AF65-F5344CB8AC3E}">
        <p14:creationId xmlns:p14="http://schemas.microsoft.com/office/powerpoint/2010/main" val="25705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4CE6B-75E0-4742-A7B8-1F197356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KEM_Ganglion_dlouha_verze.mp4" descr="IKEM_Ganglion_dlouha_verze.mp4">
            <a:hlinkClick r:id="" action="ppaction://media"/>
            <a:extLst>
              <a:ext uri="{FF2B5EF4-FFF2-40B4-BE49-F238E27FC236}">
                <a16:creationId xmlns:a16="http://schemas.microsoft.com/office/drawing/2014/main" id="{02CAAA93-8291-B841-A488-3E3E7A2107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3" y="0"/>
            <a:ext cx="9144267" cy="5143500"/>
          </a:xfrm>
        </p:spPr>
      </p:pic>
    </p:spTree>
    <p:extLst>
      <p:ext uri="{BB962C8B-B14F-4D97-AF65-F5344CB8AC3E}">
        <p14:creationId xmlns:p14="http://schemas.microsoft.com/office/powerpoint/2010/main" val="23710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B4447-8AF4-7B4C-9913-10DA5629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5686"/>
            <a:ext cx="8229600" cy="857250"/>
          </a:xfrm>
        </p:spPr>
        <p:txBody>
          <a:bodyPr/>
          <a:lstStyle/>
          <a:p>
            <a:r>
              <a:rPr lang="cs-CZ" dirty="0"/>
              <a:t>Klinická data</a:t>
            </a:r>
          </a:p>
        </p:txBody>
      </p:sp>
    </p:spTree>
    <p:extLst>
      <p:ext uri="{BB962C8B-B14F-4D97-AF65-F5344CB8AC3E}">
        <p14:creationId xmlns:p14="http://schemas.microsoft.com/office/powerpoint/2010/main" val="28957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19963</TotalTime>
  <Words>1271</Words>
  <Application>Microsoft Office PowerPoint</Application>
  <PresentationFormat>Předvádění na obrazovce (16:9)</PresentationFormat>
  <Paragraphs>187</Paragraphs>
  <Slides>29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41" baseType="lpstr">
      <vt:lpstr>AdvOT2986fa51</vt:lpstr>
      <vt:lpstr>AdvOT2986fa51+20</vt:lpstr>
      <vt:lpstr>Arial</vt:lpstr>
      <vt:lpstr>ArialMT</vt:lpstr>
      <vt:lpstr>Calibri</vt:lpstr>
      <vt:lpstr>font0000000026488f64</vt:lpstr>
      <vt:lpstr>FrutigerLTStd</vt:lpstr>
      <vt:lpstr>charis</vt:lpstr>
      <vt:lpstr>TimesNewRomanPS</vt:lpstr>
      <vt:lpstr>TrebuchetMS</vt:lpstr>
      <vt:lpstr>Wingdings</vt:lpstr>
      <vt:lpstr>Výchozí návrh</vt:lpstr>
      <vt:lpstr>INTERVENCE SRDEČNÍHO SYMPATICKÉHO NERVOVÉHO SYSTÉMU V LÉČBĚ KT/KF A ANGINY PECTORIS  Josef Kautzner Kardiocentrum a Klinika kardiologie, IKEM, Praha</vt:lpstr>
      <vt:lpstr>Deklarace konfliktu zájmů</vt:lpstr>
      <vt:lpstr>Arytmogenní účinky vegetativního nervového systému na srdce </vt:lpstr>
      <vt:lpstr>Srdeční inervace a místo blokády ggl stellatum (GSB)</vt:lpstr>
      <vt:lpstr>Blokáda ggl stellatum</vt:lpstr>
      <vt:lpstr>Lokalizace GS</vt:lpstr>
      <vt:lpstr>USG navigovaná blokáda GS</vt:lpstr>
      <vt:lpstr>Prezentace aplikace PowerPoint</vt:lpstr>
      <vt:lpstr>Klinická data</vt:lpstr>
      <vt:lpstr>Účinnost GSB v léčbě elektrické bouře </vt:lpstr>
      <vt:lpstr>Účinnost GSB v léčbě elektrické bouře </vt:lpstr>
      <vt:lpstr>Perkutánní GSB u pacientů s elektrickou bouří – zkušenost z jednoho centra </vt:lpstr>
      <vt:lpstr>Perkutánní GSB u pacientů s elektrickou bouří </vt:lpstr>
      <vt:lpstr>Naše zkušenosti</vt:lpstr>
      <vt:lpstr>Management algorithm (IKEM)</vt:lpstr>
      <vt:lpstr>GANSTER Trial: GANGlion Stellate block for Treatment of Electric stoRm  - Design </vt:lpstr>
      <vt:lpstr>Refrakterní AP</vt:lpstr>
      <vt:lpstr>Prezentace aplikace PowerPoint</vt:lpstr>
      <vt:lpstr>Sympatektomie v léčbě anginy pectoris – žádná novinka…</vt:lpstr>
      <vt:lpstr>Levostranná videothorakoskopická hrudní sympatektomie</vt:lpstr>
      <vt:lpstr>Prezentace aplikace PowerPoint</vt:lpstr>
      <vt:lpstr>Prezentace aplikace PowerPoint</vt:lpstr>
      <vt:lpstr>Prezentace aplikace PowerPoint</vt:lpstr>
      <vt:lpstr>LQTS – další indikace</vt:lpstr>
      <vt:lpstr>Levostranná sympatická denervace u vysoce rizikových pts s LQTS</vt:lpstr>
      <vt:lpstr>Někdy je to opravdu těžké…</vt:lpstr>
      <vt:lpstr>Případ pacientky s refrakterní vazospastickou AP</vt:lpstr>
      <vt:lpstr>Další průběh léčby …</vt:lpstr>
      <vt:lpstr>Závěry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Kautzner</dc:creator>
  <cp:lastModifiedBy>Ludmila Klímová</cp:lastModifiedBy>
  <cp:revision>530</cp:revision>
  <dcterms:created xsi:type="dcterms:W3CDTF">2009-04-28T09:15:43Z</dcterms:created>
  <dcterms:modified xsi:type="dcterms:W3CDTF">2021-11-15T13:20:51Z</dcterms:modified>
</cp:coreProperties>
</file>