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76" r:id="rId4"/>
    <p:sldId id="357" r:id="rId5"/>
    <p:sldId id="322" r:id="rId6"/>
    <p:sldId id="275" r:id="rId7"/>
    <p:sldId id="321" r:id="rId8"/>
    <p:sldId id="312" r:id="rId9"/>
    <p:sldId id="334" r:id="rId10"/>
    <p:sldId id="341" r:id="rId11"/>
    <p:sldId id="319" r:id="rId12"/>
    <p:sldId id="335" r:id="rId13"/>
    <p:sldId id="376" r:id="rId14"/>
    <p:sldId id="369" r:id="rId15"/>
    <p:sldId id="375" r:id="rId16"/>
    <p:sldId id="316" r:id="rId17"/>
    <p:sldId id="317" r:id="rId18"/>
    <p:sldId id="324" r:id="rId19"/>
    <p:sldId id="282" r:id="rId20"/>
    <p:sldId id="288" r:id="rId21"/>
    <p:sldId id="348" r:id="rId22"/>
    <p:sldId id="367" r:id="rId23"/>
    <p:sldId id="378" r:id="rId24"/>
    <p:sldId id="377" r:id="rId25"/>
    <p:sldId id="283" r:id="rId26"/>
    <p:sldId id="356" r:id="rId27"/>
    <p:sldId id="284" r:id="rId28"/>
    <p:sldId id="280" r:id="rId29"/>
    <p:sldId id="315" r:id="rId30"/>
    <p:sldId id="309" r:id="rId31"/>
    <p:sldId id="314" r:id="rId32"/>
    <p:sldId id="289" r:id="rId33"/>
    <p:sldId id="298" r:id="rId34"/>
    <p:sldId id="366" r:id="rId35"/>
    <p:sldId id="382" r:id="rId36"/>
    <p:sldId id="381" r:id="rId37"/>
    <p:sldId id="379" r:id="rId38"/>
    <p:sldId id="355" r:id="rId39"/>
    <p:sldId id="320" r:id="rId40"/>
    <p:sldId id="384" r:id="rId41"/>
    <p:sldId id="354" r:id="rId42"/>
    <p:sldId id="337" r:id="rId43"/>
    <p:sldId id="385" r:id="rId44"/>
    <p:sldId id="370" r:id="rId45"/>
    <p:sldId id="325" r:id="rId46"/>
    <p:sldId id="333" r:id="rId47"/>
    <p:sldId id="277" r:id="rId48"/>
    <p:sldId id="371" r:id="rId49"/>
    <p:sldId id="350" r:id="rId50"/>
    <p:sldId id="362" r:id="rId51"/>
    <p:sldId id="340" r:id="rId52"/>
    <p:sldId id="373" r:id="rId53"/>
    <p:sldId id="364" r:id="rId54"/>
    <p:sldId id="361" r:id="rId5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CD48F7-56BF-433A-9A83-8BC301C8C9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0733A26-DF21-46F6-BBA4-3A3AE8D015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F226630-07EC-49C8-86EE-DE3AF5A8E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50421-CC2D-47E4-8B2A-6069FE3352A1}" type="datetimeFigureOut">
              <a:rPr lang="cs-CZ" smtClean="0"/>
              <a:t>04.09.2021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E8C1EFE-685E-4267-AAC7-7C852A2F7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E39D014-1296-4AB1-AC8E-11641D53F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385DA-4F3E-4B6D-96AC-4408246AB0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1250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619C7F-0BA4-45B7-B187-0AA1B6077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A3CB481-8795-4F54-BE0A-1989C9BE63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3436350-8621-4B5E-B7A6-EF1977D25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50421-CC2D-47E4-8B2A-6069FE3352A1}" type="datetimeFigureOut">
              <a:rPr lang="cs-CZ" smtClean="0"/>
              <a:t>04.09.2021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9D29677-2795-4978-B119-040C843C2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DE1DA7E-E614-451F-8462-303D5693B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385DA-4F3E-4B6D-96AC-4408246AB0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4424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3D2C616-64CA-40D8-8DC9-1FFC8260BA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85CD965-B277-4029-847A-02E76A9290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A624649-7DC8-4C6D-9DD5-8F859274A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50421-CC2D-47E4-8B2A-6069FE3352A1}" type="datetimeFigureOut">
              <a:rPr lang="cs-CZ" smtClean="0"/>
              <a:t>04.09.2021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AB4F1A8-4B0A-41BD-937B-FF361B998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D7B4DDC-E431-4473-9EC3-979764392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385DA-4F3E-4B6D-96AC-4408246AB0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3133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C5DB9E-F106-4D9D-8CA5-01609D7E2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2649D1-6E62-47E2-88A1-2941EE8D7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518FB67-111A-4BD8-98CC-816E0C1B1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50421-CC2D-47E4-8B2A-6069FE3352A1}" type="datetimeFigureOut">
              <a:rPr lang="cs-CZ" smtClean="0"/>
              <a:t>04.09.2021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B49B8CA-E250-4503-B32D-C95DE651D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8708A69-7C64-478E-A043-E73E3D126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385DA-4F3E-4B6D-96AC-4408246AB0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5548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833C75-220A-4B77-A8E6-566A8DA62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FD20666-E81E-4393-8297-C5F313C55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34092A-BF7A-4FC3-8039-AAE709B12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50421-CC2D-47E4-8B2A-6069FE3352A1}" type="datetimeFigureOut">
              <a:rPr lang="cs-CZ" smtClean="0"/>
              <a:t>04.09.2021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0E9CD37-967F-4A6E-A625-40FFCC27B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3EDDC6C-72DC-4D12-AC8B-2E3F17A7A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385DA-4F3E-4B6D-96AC-4408246AB0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0614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EABE95-8F81-4C35-9404-E571D0139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529B8E-4BA8-4FD1-9091-208EFE3E35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E3894B0-77BC-48D5-8814-5A24235457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CD7C7D3-362C-4E6B-97BD-D29B23F3E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50421-CC2D-47E4-8B2A-6069FE3352A1}" type="datetimeFigureOut">
              <a:rPr lang="cs-CZ" smtClean="0"/>
              <a:t>04.09.2021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2C514A0-F30E-4132-AE1C-FB6A8F69B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E261BE7-C108-4ECB-9421-988414222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385DA-4F3E-4B6D-96AC-4408246AB0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5509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00BC25-9097-486C-9112-BAEDD84C7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3F748EB-1AC5-4EDC-B71E-47CFCDB39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7E93301-5DA1-4A30-961A-DC5FDB253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252C1ED-C6DE-4117-A636-08ACCB01BE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CDE74A7-B060-450D-B7A4-A48BA69C88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3A3CE67-670D-41D3-8776-B07C87EDE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50421-CC2D-47E4-8B2A-6069FE3352A1}" type="datetimeFigureOut">
              <a:rPr lang="cs-CZ" smtClean="0"/>
              <a:t>04.09.2021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DD80045-E1E3-4BC6-AAF2-899C36144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7A7DD68-9E6F-4FAB-BE3C-4C83C85E6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385DA-4F3E-4B6D-96AC-4408246AB0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6083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537F4C-EC4D-490F-B751-DFD971E1E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89306E7-8E86-47DB-93F5-B63AD3F85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50421-CC2D-47E4-8B2A-6069FE3352A1}" type="datetimeFigureOut">
              <a:rPr lang="cs-CZ" smtClean="0"/>
              <a:t>04.09.2021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C06E7FB-5B5B-4CB6-95D3-805C2ABE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C676256-D607-424F-9928-00A831255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385DA-4F3E-4B6D-96AC-4408246AB0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3353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4D92862-BCF3-4913-9BEA-1810AFFD5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50421-CC2D-47E4-8B2A-6069FE3352A1}" type="datetimeFigureOut">
              <a:rPr lang="cs-CZ" smtClean="0"/>
              <a:t>04.09.2021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CB9ECA7-3D5D-49FA-A308-62C21E39E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F42F604-ED21-4C78-A7F5-E97F25E52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385DA-4F3E-4B6D-96AC-4408246AB0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1721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1D0B32-5D48-47E6-AA14-A03174D38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854328-A414-47B0-9875-17BA64488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71A3484-A179-4F8A-A4B1-ECDE615B7F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8D6A90F-587F-495F-837C-CF3600F0A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50421-CC2D-47E4-8B2A-6069FE3352A1}" type="datetimeFigureOut">
              <a:rPr lang="cs-CZ" smtClean="0"/>
              <a:t>04.09.2021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18FB556-4353-41DE-B28F-DBD69B68F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671A222-57CA-4C7E-9FA5-7BA72F00A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385DA-4F3E-4B6D-96AC-4408246AB0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3285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BE6031-7D57-4A5C-9FD0-10A50054C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88135A5-8EFC-4B79-99DB-6F99FA231C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BEAFBD1-E2C6-484F-9616-4DD08760D6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4E8D110-7176-41A7-A69E-DA254F697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50421-CC2D-47E4-8B2A-6069FE3352A1}" type="datetimeFigureOut">
              <a:rPr lang="cs-CZ" smtClean="0"/>
              <a:t>04.09.2021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6F2E1C5-560F-4FD4-B5E5-8CEBE62D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FA4DA40-1102-439A-835C-B20ED8848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385DA-4F3E-4B6D-96AC-4408246AB0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0978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6EC1610-6FDA-4C8B-A933-F94C7DFE9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0A2E2AE-FEC3-4838-8BF4-5BF1880754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E81196C-5015-4FF4-AA72-38955EF680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50421-CC2D-47E4-8B2A-6069FE3352A1}" type="datetimeFigureOut">
              <a:rPr lang="cs-CZ" smtClean="0"/>
              <a:t>04.09.2021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E25868-1A80-406A-B02A-61D30B54DC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4B13E4-3FD5-488C-9518-FA7D747BF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9385DA-4F3E-4B6D-96AC-4408246AB0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7389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8.wmv"/><Relationship Id="rId7" Type="http://schemas.openxmlformats.org/officeDocument/2006/relationships/image" Target="../media/image32.png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8.wmv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10.wmv"/><Relationship Id="rId7" Type="http://schemas.openxmlformats.org/officeDocument/2006/relationships/image" Target="../media/image38.png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10.wmv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12.wmv"/><Relationship Id="rId7" Type="http://schemas.openxmlformats.org/officeDocument/2006/relationships/image" Target="../media/image42.png"/><Relationship Id="rId2" Type="http://schemas.openxmlformats.org/officeDocument/2006/relationships/video" Target="../media/media11.wmv"/><Relationship Id="rId1" Type="http://schemas.microsoft.com/office/2007/relationships/media" Target="../media/media11.wmv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12.wmv"/><Relationship Id="rId9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media" Target="../media/media14.wmv"/><Relationship Id="rId7" Type="http://schemas.openxmlformats.org/officeDocument/2006/relationships/image" Target="../media/image50.png"/><Relationship Id="rId2" Type="http://schemas.openxmlformats.org/officeDocument/2006/relationships/video" Target="../media/media13.wmv"/><Relationship Id="rId1" Type="http://schemas.microsoft.com/office/2007/relationships/media" Target="../media/media13.wmv"/><Relationship Id="rId6" Type="http://schemas.openxmlformats.org/officeDocument/2006/relationships/image" Target="../media/image49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14.wmv"/><Relationship Id="rId9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video" Target="../media/media18.wmv"/><Relationship Id="rId13" Type="http://schemas.openxmlformats.org/officeDocument/2006/relationships/image" Target="../media/image56.png"/><Relationship Id="rId3" Type="http://schemas.microsoft.com/office/2007/relationships/media" Target="../media/media16.wmv"/><Relationship Id="rId7" Type="http://schemas.microsoft.com/office/2007/relationships/media" Target="../media/media18.wmv"/><Relationship Id="rId12" Type="http://schemas.openxmlformats.org/officeDocument/2006/relationships/image" Target="../media/image55.png"/><Relationship Id="rId2" Type="http://schemas.openxmlformats.org/officeDocument/2006/relationships/video" Target="../media/media15.wmv"/><Relationship Id="rId1" Type="http://schemas.microsoft.com/office/2007/relationships/media" Target="../media/media15.wmv"/><Relationship Id="rId6" Type="http://schemas.openxmlformats.org/officeDocument/2006/relationships/video" Target="../media/media17.wmv"/><Relationship Id="rId11" Type="http://schemas.openxmlformats.org/officeDocument/2006/relationships/image" Target="../media/image54.png"/><Relationship Id="rId5" Type="http://schemas.microsoft.com/office/2007/relationships/media" Target="../media/media17.wmv"/><Relationship Id="rId10" Type="http://schemas.openxmlformats.org/officeDocument/2006/relationships/image" Target="../media/image53.png"/><Relationship Id="rId4" Type="http://schemas.openxmlformats.org/officeDocument/2006/relationships/video" Target="../media/media16.wmv"/><Relationship Id="rId9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20.wmv"/><Relationship Id="rId7" Type="http://schemas.openxmlformats.org/officeDocument/2006/relationships/image" Target="../media/image67.png"/><Relationship Id="rId2" Type="http://schemas.openxmlformats.org/officeDocument/2006/relationships/video" Target="../media/media19.wmv"/><Relationship Id="rId1" Type="http://schemas.microsoft.com/office/2007/relationships/media" Target="../media/media19.wmv"/><Relationship Id="rId6" Type="http://schemas.openxmlformats.org/officeDocument/2006/relationships/image" Target="../media/image6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0.wmv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microsoft.com/office/2007/relationships/media" Target="../media/media22.wmv"/><Relationship Id="rId7" Type="http://schemas.openxmlformats.org/officeDocument/2006/relationships/image" Target="../media/image69.png"/><Relationship Id="rId2" Type="http://schemas.openxmlformats.org/officeDocument/2006/relationships/video" Target="../media/media21.wmv"/><Relationship Id="rId1" Type="http://schemas.microsoft.com/office/2007/relationships/media" Target="../media/media21.wmv"/><Relationship Id="rId6" Type="http://schemas.openxmlformats.org/officeDocument/2006/relationships/image" Target="../media/image68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2.wmv"/><Relationship Id="rId9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microsoft.com/office/2007/relationships/media" Target="../media/media24.wmv"/><Relationship Id="rId7" Type="http://schemas.openxmlformats.org/officeDocument/2006/relationships/image" Target="../media/image73.png"/><Relationship Id="rId2" Type="http://schemas.openxmlformats.org/officeDocument/2006/relationships/video" Target="../media/media23.mp4"/><Relationship Id="rId1" Type="http://schemas.microsoft.com/office/2007/relationships/media" Target="../media/media23.mp4"/><Relationship Id="rId6" Type="http://schemas.openxmlformats.org/officeDocument/2006/relationships/image" Target="../media/image72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4.wm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0.png"/><Relationship Id="rId2" Type="http://schemas.openxmlformats.org/officeDocument/2006/relationships/video" Target="../media/media25.wmv"/><Relationship Id="rId1" Type="http://schemas.microsoft.com/office/2007/relationships/media" Target="../media/media25.wmv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microsoft.com/office/2007/relationships/media" Target="../media/media27.wmv"/><Relationship Id="rId7" Type="http://schemas.openxmlformats.org/officeDocument/2006/relationships/image" Target="../media/image82.png"/><Relationship Id="rId2" Type="http://schemas.openxmlformats.org/officeDocument/2006/relationships/video" Target="../media/media26.wmv"/><Relationship Id="rId1" Type="http://schemas.microsoft.com/office/2007/relationships/media" Target="../media/media26.wmv"/><Relationship Id="rId6" Type="http://schemas.openxmlformats.org/officeDocument/2006/relationships/image" Target="../media/image81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7.wmv"/><Relationship Id="rId9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4.wmv"/><Relationship Id="rId7" Type="http://schemas.openxmlformats.org/officeDocument/2006/relationships/image" Target="../media/image88.png"/><Relationship Id="rId2" Type="http://schemas.openxmlformats.org/officeDocument/2006/relationships/video" Target="../media/media28.wmv"/><Relationship Id="rId1" Type="http://schemas.microsoft.com/office/2007/relationships/media" Target="../media/media28.wmv"/><Relationship Id="rId6" Type="http://schemas.openxmlformats.org/officeDocument/2006/relationships/image" Target="../media/image87.png"/><Relationship Id="rId11" Type="http://schemas.openxmlformats.org/officeDocument/2006/relationships/image" Target="../media/image90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14.png"/><Relationship Id="rId4" Type="http://schemas.openxmlformats.org/officeDocument/2006/relationships/video" Target="../media/media4.wmv"/><Relationship Id="rId9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microsoft.com/office/2007/relationships/media" Target="../media/media30.wmv"/><Relationship Id="rId7" Type="http://schemas.openxmlformats.org/officeDocument/2006/relationships/image" Target="../media/image92.png"/><Relationship Id="rId2" Type="http://schemas.openxmlformats.org/officeDocument/2006/relationships/video" Target="../media/media29.wmv"/><Relationship Id="rId1" Type="http://schemas.microsoft.com/office/2007/relationships/media" Target="../media/media29.wmv"/><Relationship Id="rId6" Type="http://schemas.openxmlformats.org/officeDocument/2006/relationships/image" Target="../media/image91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30.wmv"/><Relationship Id="rId9" Type="http://schemas.openxmlformats.org/officeDocument/2006/relationships/image" Target="../media/image9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1.wmv"/><Relationship Id="rId1" Type="http://schemas.microsoft.com/office/2007/relationships/media" Target="../media/media31.wmv"/><Relationship Id="rId4" Type="http://schemas.openxmlformats.org/officeDocument/2006/relationships/image" Target="../media/image9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2.wmv"/><Relationship Id="rId1" Type="http://schemas.microsoft.com/office/2007/relationships/media" Target="../media/media32.wmv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3.wmv"/><Relationship Id="rId1" Type="http://schemas.microsoft.com/office/2007/relationships/media" Target="../media/media33.wmv"/><Relationship Id="rId4" Type="http://schemas.openxmlformats.org/officeDocument/2006/relationships/image" Target="../media/image10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wmv"/><Relationship Id="rId7" Type="http://schemas.openxmlformats.org/officeDocument/2006/relationships/slideLayout" Target="../slideLayouts/slideLayout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video" Target="../media/media3.wmv"/><Relationship Id="rId5" Type="http://schemas.microsoft.com/office/2007/relationships/media" Target="../media/media3.wmv"/><Relationship Id="rId10" Type="http://schemas.openxmlformats.org/officeDocument/2006/relationships/image" Target="../media/image8.png"/><Relationship Id="rId4" Type="http://schemas.openxmlformats.org/officeDocument/2006/relationships/video" Target="../media/media2.wmv"/><Relationship Id="rId9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microsoft.com/office/2007/relationships/media" Target="../media/media35.wmv"/><Relationship Id="rId7" Type="http://schemas.openxmlformats.org/officeDocument/2006/relationships/image" Target="../media/image110.png"/><Relationship Id="rId2" Type="http://schemas.openxmlformats.org/officeDocument/2006/relationships/video" Target="../media/media34.wmv"/><Relationship Id="rId1" Type="http://schemas.microsoft.com/office/2007/relationships/media" Target="../media/media34.wmv"/><Relationship Id="rId6" Type="http://schemas.openxmlformats.org/officeDocument/2006/relationships/image" Target="../media/image109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35.wmv"/><Relationship Id="rId9" Type="http://schemas.openxmlformats.org/officeDocument/2006/relationships/image" Target="../media/image11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7C0A94-20C9-4770-8E7F-A713EC73BF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cs-CZ" sz="6700" dirty="0"/>
            </a:br>
            <a:br>
              <a:rPr lang="cs-CZ" sz="6700" dirty="0"/>
            </a:br>
            <a:br>
              <a:rPr lang="cs-CZ" sz="6700" dirty="0"/>
            </a:br>
            <a:br>
              <a:rPr lang="cs-CZ" sz="6700" dirty="0"/>
            </a:br>
            <a:r>
              <a:rPr lang="cs-CZ" sz="6700" dirty="0"/>
              <a:t>MRI srdce </a:t>
            </a:r>
            <a:br>
              <a:rPr lang="cs-CZ" dirty="0"/>
            </a:br>
            <a:r>
              <a:rPr lang="cs-CZ" sz="4000" dirty="0"/>
              <a:t>  </a:t>
            </a:r>
            <a:br>
              <a:rPr lang="cs-CZ" sz="4000" dirty="0"/>
            </a:br>
            <a:r>
              <a:rPr lang="cs-CZ" sz="4000" dirty="0"/>
              <a:t> přehled praktického využití pro ambulantní praxi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81B2AE1-5225-4767-AD16-FD8415E51E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25003"/>
            <a:ext cx="9144000" cy="1655762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endParaRPr lang="cs-CZ" sz="3200" dirty="0"/>
          </a:p>
          <a:p>
            <a:pPr>
              <a:defRPr/>
            </a:pPr>
            <a:r>
              <a:rPr lang="cs-CZ" sz="2600" dirty="0"/>
              <a:t>Pleva Martin</a:t>
            </a:r>
          </a:p>
          <a:p>
            <a:pPr>
              <a:defRPr/>
            </a:pPr>
            <a:r>
              <a:rPr lang="cs-CZ" sz="2200" dirty="0"/>
              <a:t>Nemocnice Podlesí, a.s., Třinec</a:t>
            </a:r>
          </a:p>
          <a:p>
            <a:pPr>
              <a:defRPr/>
            </a:pPr>
            <a:r>
              <a:rPr lang="cs-CZ" sz="2200" dirty="0"/>
              <a:t>Vítkovická nemocnice, a.s., Ostrava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63419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B4CB28-82BB-42AA-A40F-4B16892DB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cs-CZ" sz="5400"/>
              <a:t>Plán</a:t>
            </a:r>
          </a:p>
        </p:txBody>
      </p:sp>
      <p:grpSp>
        <p:nvGrpSpPr>
          <p:cNvPr id="2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2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A25824-0967-440D-A8C9-4A34A45E3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cs-CZ" sz="2200" dirty="0"/>
              <a:t>kardiomyopatie</a:t>
            </a:r>
          </a:p>
          <a:p>
            <a:r>
              <a:rPr lang="cs-CZ" sz="2200" dirty="0"/>
              <a:t>ICHS</a:t>
            </a:r>
          </a:p>
          <a:p>
            <a:r>
              <a:rPr lang="cs-CZ" sz="2200" dirty="0"/>
              <a:t>chlopenní vady</a:t>
            </a:r>
          </a:p>
          <a:p>
            <a:r>
              <a:rPr lang="cs-CZ" sz="2200" dirty="0"/>
              <a:t>VSV</a:t>
            </a:r>
          </a:p>
          <a:p>
            <a:r>
              <a:rPr lang="cs-CZ" sz="2200" dirty="0"/>
              <a:t>angiografie</a:t>
            </a:r>
          </a:p>
          <a:p>
            <a:r>
              <a:rPr lang="cs-CZ" sz="2200" dirty="0"/>
              <a:t>patologické útvary</a:t>
            </a:r>
          </a:p>
          <a:p>
            <a:r>
              <a:rPr lang="cs-CZ" sz="2200" dirty="0"/>
              <a:t>onemocnění perikardu</a:t>
            </a:r>
          </a:p>
          <a:p>
            <a:r>
              <a:rPr lang="cs-CZ" sz="2200" dirty="0"/>
              <a:t>„</a:t>
            </a:r>
            <a:r>
              <a:rPr lang="cs-CZ" sz="2200" dirty="0" err="1"/>
              <a:t>arytmologické</a:t>
            </a:r>
            <a:r>
              <a:rPr lang="cs-CZ" sz="2200" dirty="0"/>
              <a:t>“ indikace</a:t>
            </a:r>
          </a:p>
        </p:txBody>
      </p:sp>
    </p:spTree>
    <p:extLst>
      <p:ext uri="{BB962C8B-B14F-4D97-AF65-F5344CB8AC3E}">
        <p14:creationId xmlns:p14="http://schemas.microsoft.com/office/powerpoint/2010/main" val="824622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8151" y="158392"/>
            <a:ext cx="6910465" cy="6629607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9147E5FF-C1B5-47BA-A14D-195F2E7C0829}"/>
              </a:ext>
            </a:extLst>
          </p:cNvPr>
          <p:cNvSpPr/>
          <p:nvPr/>
        </p:nvSpPr>
        <p:spPr>
          <a:xfrm>
            <a:off x="3021496" y="158392"/>
            <a:ext cx="4479234" cy="7427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4216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340C1B9-DDAE-4DAE-967E-F7DD80685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HKMP – riziková stratifikace</a:t>
            </a:r>
          </a:p>
        </p:txBody>
      </p:sp>
      <p:sp>
        <p:nvSpPr>
          <p:cNvPr id="26" name="sketch line">
            <a:extLst>
              <a:ext uri="{FF2B5EF4-FFF2-40B4-BE49-F238E27FC236}">
                <a16:creationId xmlns:a16="http://schemas.microsoft.com/office/drawing/2014/main" id="{4B030A0D-0DAD-4A99-89BB-419527D6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1800088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Zástupný symbol pro obsah 5" descr="pien3_Sl4_It1.png">
            <a:extLst>
              <a:ext uri="{FF2B5EF4-FFF2-40B4-BE49-F238E27FC236}">
                <a16:creationId xmlns:a16="http://schemas.microsoft.com/office/drawing/2014/main" id="{615A8D57-CBE1-456C-843C-7E59405A497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77284" y="3070764"/>
            <a:ext cx="3758184" cy="2546169"/>
          </a:xfrm>
          <a:prstGeom prst="rect">
            <a:avLst/>
          </a:prstGeom>
        </p:spPr>
      </p:pic>
      <p:pic>
        <p:nvPicPr>
          <p:cNvPr id="6" name="Zástupný symbol pro obsah 4" descr="kalk1.png">
            <a:extLst>
              <a:ext uri="{FF2B5EF4-FFF2-40B4-BE49-F238E27FC236}">
                <a16:creationId xmlns:a16="http://schemas.microsoft.com/office/drawing/2014/main" id="{5D50574A-171B-4996-A824-503FC8E1C1F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0500" y="3084856"/>
            <a:ext cx="3758184" cy="2536774"/>
          </a:xfrm>
          <a:prstGeom prst="rect">
            <a:avLst/>
          </a:prstGeom>
        </p:spPr>
      </p:pic>
      <p:pic>
        <p:nvPicPr>
          <p:cNvPr id="5" name="OLapik3" descr="Obsah obrázku text&#10;&#10;Popis byl vytvořen automaticky">
            <a:hlinkClick r:id="" action="ppaction://media"/>
            <a:extLst>
              <a:ext uri="{FF2B5EF4-FFF2-40B4-BE49-F238E27FC236}">
                <a16:creationId xmlns:a16="http://schemas.microsoft.com/office/drawing/2014/main" id="{46B36205-BB51-4A96-AEB8-C7C92D1E3A39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64068" y="3070764"/>
            <a:ext cx="3758184" cy="252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25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5D1DF86D-9F98-4896-AAED-8AC0A7A6D5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35" t="10870" r="981" b="25763"/>
          <a:stretch/>
        </p:blipFill>
        <p:spPr>
          <a:xfrm>
            <a:off x="1996095" y="914400"/>
            <a:ext cx="8282734" cy="5380383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0C54ECC2-DBDE-4DD6-9751-E3E597B1726B}"/>
              </a:ext>
            </a:extLst>
          </p:cNvPr>
          <p:cNvSpPr/>
          <p:nvPr/>
        </p:nvSpPr>
        <p:spPr>
          <a:xfrm>
            <a:off x="2862470" y="1351722"/>
            <a:ext cx="7354956" cy="8083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0793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942FFB5-31E8-4EE5-9740-06B0E12ED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Hypertrofie?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4B030A0D-0DAD-4A99-89BB-419527D6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1800088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A5D453A9-9B5B-4514-BD3E-1A5A003B01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930" y="3151417"/>
            <a:ext cx="3758184" cy="2546169"/>
          </a:xfrm>
          <a:prstGeom prst="rect">
            <a:avLst/>
          </a:prstGeom>
        </p:spPr>
      </p:pic>
      <p:pic>
        <p:nvPicPr>
          <p:cNvPr id="7" name="Zástupný obsah 6" descr="Obsah obrázku text&#10;&#10;Popis byl vytvořen automaticky">
            <a:extLst>
              <a:ext uri="{FF2B5EF4-FFF2-40B4-BE49-F238E27FC236}">
                <a16:creationId xmlns:a16="http://schemas.microsoft.com/office/drawing/2014/main" id="{D6C955B0-6C8D-4742-B449-104CE6847E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908" y="3151417"/>
            <a:ext cx="3758184" cy="2536774"/>
          </a:xfrm>
          <a:prstGeom prst="rect">
            <a:avLst/>
          </a:prstGeom>
        </p:spPr>
      </p:pic>
      <p:pic>
        <p:nvPicPr>
          <p:cNvPr id="5" name="OLFhyp2">
            <a:hlinkClick r:id="" action="ppaction://media"/>
            <a:extLst>
              <a:ext uri="{FF2B5EF4-FFF2-40B4-BE49-F238E27FC236}">
                <a16:creationId xmlns:a16="http://schemas.microsoft.com/office/drawing/2014/main" id="{FDDA5DF6-A0E5-463B-BF7A-7EB6DAD9AF4D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0886" y="3170208"/>
            <a:ext cx="3758184" cy="252737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6407BEC3-56A6-49DC-80D3-1CAD1B5C7A8F}"/>
              </a:ext>
            </a:extLst>
          </p:cNvPr>
          <p:cNvSpPr txBox="1"/>
          <p:nvPr/>
        </p:nvSpPr>
        <p:spPr>
          <a:xfrm>
            <a:off x="2923082" y="5951095"/>
            <a:ext cx="7749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/>
              <a:t>        hraniční </a:t>
            </a:r>
            <a:r>
              <a:rPr lang="cs-CZ" sz="4000" dirty="0"/>
              <a:t>diametr stěn LK</a:t>
            </a:r>
          </a:p>
        </p:txBody>
      </p:sp>
    </p:spTree>
    <p:extLst>
      <p:ext uri="{BB962C8B-B14F-4D97-AF65-F5344CB8AC3E}">
        <p14:creationId xmlns:p14="http://schemas.microsoft.com/office/powerpoint/2010/main" val="361228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5435" t="10870" r="981" b="25763"/>
          <a:stretch/>
        </p:blipFill>
        <p:spPr>
          <a:xfrm>
            <a:off x="1957232" y="954157"/>
            <a:ext cx="8241932" cy="5353878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8740FD79-2A5C-41FE-9D3F-6F32CE7867D4}"/>
              </a:ext>
            </a:extLst>
          </p:cNvPr>
          <p:cNvSpPr/>
          <p:nvPr/>
        </p:nvSpPr>
        <p:spPr>
          <a:xfrm>
            <a:off x="2756452" y="2173357"/>
            <a:ext cx="7478316" cy="34455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7572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5" name="Rectangle 87">
            <a:extLst>
              <a:ext uri="{FF2B5EF4-FFF2-40B4-BE49-F238E27FC236}">
                <a16:creationId xmlns:a16="http://schemas.microsoft.com/office/drawing/2014/main" id="{6C9ECD1F-1B32-4E48-9736-A1BC9A323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730E800-27B7-4A0B-BD16-981B40522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467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Dif. dg. </a:t>
            </a:r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hypertrofie</a:t>
            </a:r>
            <a:endParaRPr lang="en-US" sz="37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22480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042549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283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1" descr="E:\tvar septa nekont_In1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9" b="1"/>
          <a:stretch/>
        </p:blipFill>
        <p:spPr bwMode="auto">
          <a:xfrm>
            <a:off x="4054251" y="883463"/>
            <a:ext cx="3721608" cy="2542032"/>
          </a:xfrm>
          <a:prstGeom prst="rect">
            <a:avLst/>
          </a:prstGeom>
        </p:spPr>
      </p:pic>
      <p:pic>
        <p:nvPicPr>
          <p:cNvPr id="3" name="Zástupný symbol pro obsah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3" b="1"/>
          <a:stretch/>
        </p:blipFill>
        <p:spPr>
          <a:xfrm>
            <a:off x="7910946" y="883463"/>
            <a:ext cx="3719192" cy="2542032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" r="1" b="1"/>
          <a:stretch/>
        </p:blipFill>
        <p:spPr bwMode="auto">
          <a:xfrm>
            <a:off x="4054251" y="3548348"/>
            <a:ext cx="3721608" cy="254203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3" r="-1" b="11032"/>
          <a:stretch/>
        </p:blipFill>
        <p:spPr>
          <a:xfrm>
            <a:off x="7916372" y="3548347"/>
            <a:ext cx="3719192" cy="254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3818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855A890-B60B-4670-9DC2-69DC05015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Nadpis 3">
            <a:extLst>
              <a:ext uri="{FF2B5EF4-FFF2-40B4-BE49-F238E27FC236}">
                <a16:creationId xmlns:a16="http://schemas.microsoft.com/office/drawing/2014/main" id="{08EB3D7E-EECA-4CBB-80A2-4375878CF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467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/>
              <a:t>Dif. dg. </a:t>
            </a:r>
            <a:r>
              <a:rPr lang="en-US" sz="3700" dirty="0" err="1"/>
              <a:t>hypertrofie</a:t>
            </a:r>
            <a:endParaRPr lang="en-US" sz="37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22480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042549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283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186" y="3740903"/>
            <a:ext cx="3231904" cy="2523744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720" y="3737103"/>
            <a:ext cx="3011078" cy="2520942"/>
          </a:xfrm>
          <a:prstGeom prst="rect">
            <a:avLst/>
          </a:prstGeom>
        </p:spPr>
      </p:pic>
      <p:pic>
        <p:nvPicPr>
          <p:cNvPr id="4" name="Zástupný symbol pro obsah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291" y="610637"/>
            <a:ext cx="3042507" cy="2444507"/>
          </a:xfrm>
          <a:prstGeom prst="rect">
            <a:avLst/>
          </a:prstGeom>
        </p:spPr>
      </p:pic>
      <p:pic>
        <p:nvPicPr>
          <p:cNvPr id="5" name="Zástupný symbol pro obsah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247" y="664176"/>
            <a:ext cx="3218843" cy="248963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2FC56137-878E-4509-A13B-95CACDB3E925}"/>
              </a:ext>
            </a:extLst>
          </p:cNvPr>
          <p:cNvSpPr txBox="1"/>
          <p:nvPr/>
        </p:nvSpPr>
        <p:spPr>
          <a:xfrm>
            <a:off x="4895536" y="3198374"/>
            <a:ext cx="5906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     Hypertenze                                                           HKMP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87C3C53-E111-46AB-99CE-D1CFDEC58767}"/>
              </a:ext>
            </a:extLst>
          </p:cNvPr>
          <p:cNvSpPr txBox="1"/>
          <p:nvPr/>
        </p:nvSpPr>
        <p:spPr>
          <a:xfrm>
            <a:off x="4796852" y="6376339"/>
            <a:ext cx="6520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       Amyloidóza                                                     </a:t>
            </a:r>
            <a:r>
              <a:rPr lang="cs-CZ" dirty="0" err="1"/>
              <a:t>Fabryho</a:t>
            </a:r>
            <a:r>
              <a:rPr lang="cs-CZ" dirty="0"/>
              <a:t> choroba</a:t>
            </a:r>
          </a:p>
        </p:txBody>
      </p:sp>
    </p:spTree>
    <p:extLst>
      <p:ext uri="{BB962C8B-B14F-4D97-AF65-F5344CB8AC3E}">
        <p14:creationId xmlns:p14="http://schemas.microsoft.com/office/powerpoint/2010/main" val="2940921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855A890-B60B-4670-9DC2-69DC05015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DE95BE4-5544-4BE9-BBF6-B1E89402A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467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/>
              <a:t>        </a:t>
            </a:r>
            <a:r>
              <a:rPr lang="cs-CZ" sz="3700" dirty="0" err="1"/>
              <a:t>Dovyšetření</a:t>
            </a:r>
            <a:r>
              <a:rPr lang="cs-CZ" sz="3700" dirty="0"/>
              <a:t> přímých příbuzných</a:t>
            </a:r>
            <a:endParaRPr lang="en-US" sz="37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22480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042549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283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ázek 7" descr="Obsah obrázku členovci, lupenonožci&#10;&#10;Popis byl vytvořen automaticky">
            <a:extLst>
              <a:ext uri="{FF2B5EF4-FFF2-40B4-BE49-F238E27FC236}">
                <a16:creationId xmlns:a16="http://schemas.microsoft.com/office/drawing/2014/main" id="{464E1AF8-A082-4E13-A9A7-F3B82F9531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055" y="3581604"/>
            <a:ext cx="3703320" cy="2508998"/>
          </a:xfrm>
          <a:prstGeom prst="rect">
            <a:avLst/>
          </a:prstGeom>
        </p:spPr>
      </p:pic>
      <p:pic>
        <p:nvPicPr>
          <p:cNvPr id="10" name="Obrázek 9" descr="Obsah obrázku text, savci, zavřít, zírající&#10;&#10;Popis byl vytvořen automaticky">
            <a:extLst>
              <a:ext uri="{FF2B5EF4-FFF2-40B4-BE49-F238E27FC236}">
                <a16:creationId xmlns:a16="http://schemas.microsoft.com/office/drawing/2014/main" id="{09468C59-B3C4-4867-B8B8-1555384E25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081" y="3590559"/>
            <a:ext cx="3703320" cy="2508998"/>
          </a:xfrm>
          <a:prstGeom prst="rect">
            <a:avLst/>
          </a:prstGeom>
        </p:spPr>
      </p:pic>
      <p:pic>
        <p:nvPicPr>
          <p:cNvPr id="6" name="hkmpde1">
            <a:hlinkClick r:id="" action="ppaction://media"/>
            <a:extLst>
              <a:ext uri="{FF2B5EF4-FFF2-40B4-BE49-F238E27FC236}">
                <a16:creationId xmlns:a16="http://schemas.microsoft.com/office/drawing/2014/main" id="{AFAEF0B6-5436-4D1B-B138-BBF70D8DC89A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15081" y="850633"/>
            <a:ext cx="3703320" cy="2490482"/>
          </a:xfrm>
          <a:prstGeom prst="rect">
            <a:avLst/>
          </a:prstGeom>
        </p:spPr>
      </p:pic>
      <p:pic>
        <p:nvPicPr>
          <p:cNvPr id="5" name="hkmpde5">
            <a:hlinkClick r:id="" action="ppaction://media"/>
            <a:extLst>
              <a:ext uri="{FF2B5EF4-FFF2-40B4-BE49-F238E27FC236}">
                <a16:creationId xmlns:a16="http://schemas.microsoft.com/office/drawing/2014/main" id="{5CAC601A-8CCA-4149-8225-1230AF5FDEBC}"/>
              </a:ext>
            </a:extLst>
          </p:cNvPr>
          <p:cNvPicPr>
            <a:picLocks noGrp="1" noChangeAspect="1"/>
          </p:cNvPicPr>
          <p:nvPr>
            <p:ph sz="half"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49715" y="864686"/>
            <a:ext cx="3703320" cy="2490482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0D9AA067-E99F-4CDB-B406-581B32EBDFED}"/>
              </a:ext>
            </a:extLst>
          </p:cNvPr>
          <p:cNvSpPr txBox="1"/>
          <p:nvPr/>
        </p:nvSpPr>
        <p:spPr>
          <a:xfrm>
            <a:off x="4796852" y="6411006"/>
            <a:ext cx="6385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          matka                                                                syn</a:t>
            </a:r>
          </a:p>
        </p:txBody>
      </p:sp>
    </p:spTree>
    <p:extLst>
      <p:ext uri="{BB962C8B-B14F-4D97-AF65-F5344CB8AC3E}">
        <p14:creationId xmlns:p14="http://schemas.microsoft.com/office/powerpoint/2010/main" val="416675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9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video>
              <p:cMediaNode vol="80000">
                <p:cTn id="1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4294967295"/>
          </p:nvPr>
        </p:nvSpPr>
        <p:spPr>
          <a:xfrm>
            <a:off x="0" y="1825625"/>
            <a:ext cx="10515600" cy="4351338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2024861" y="3788229"/>
            <a:ext cx="98624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2000" b="1" dirty="0"/>
              <a:t>Kombinace KG a MRI = rozlišení ischemické a neischemické etiologie</a:t>
            </a:r>
          </a:p>
          <a:p>
            <a:endParaRPr lang="cs-CZ" alt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2000" dirty="0"/>
              <a:t>normální </a:t>
            </a:r>
            <a:r>
              <a:rPr lang="cs-CZ" altLang="cs-CZ" sz="2000" dirty="0" err="1"/>
              <a:t>koronarogram</a:t>
            </a:r>
            <a:r>
              <a:rPr lang="cs-CZ" altLang="cs-CZ" sz="2000" dirty="0"/>
              <a:t> nevylučuje ischemickou etiologii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2000" dirty="0"/>
              <a:t>obstruktivní ateroskleróza nepotvrzuje ischemickou etiologii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2000" dirty="0"/>
              <a:t>nepřítomnost pozdního sycení myokardu nevylučuje ischemickou etiologii regionální dysfunkce LK (hibernace)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002" y="1054245"/>
            <a:ext cx="10122690" cy="226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255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097" y="247397"/>
            <a:ext cx="8436654" cy="633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98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ovéPole 2"/>
          <p:cNvSpPr txBox="1">
            <a:spLocks noChangeArrowheads="1"/>
          </p:cNvSpPr>
          <p:nvPr/>
        </p:nvSpPr>
        <p:spPr bwMode="auto">
          <a:xfrm>
            <a:off x="978768" y="3409868"/>
            <a:ext cx="4991629" cy="58292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cs-CZ" sz="1000" dirty="0" err="1">
                <a:latin typeface="+mn-lt"/>
                <a:cs typeface="+mn-cs"/>
              </a:rPr>
              <a:t>Assomull</a:t>
            </a:r>
            <a:r>
              <a:rPr lang="en-US" altLang="cs-CZ" sz="1000" dirty="0">
                <a:latin typeface="+mn-lt"/>
                <a:cs typeface="+mn-cs"/>
              </a:rPr>
              <a:t> RG et </a:t>
            </a:r>
            <a:r>
              <a:rPr lang="en-US" altLang="cs-CZ" sz="1000" dirty="0" err="1">
                <a:latin typeface="+mn-lt"/>
                <a:cs typeface="+mn-cs"/>
              </a:rPr>
              <a:t>al.Role</a:t>
            </a:r>
            <a:r>
              <a:rPr lang="en-US" altLang="cs-CZ" sz="1000" dirty="0">
                <a:latin typeface="+mn-lt"/>
                <a:cs typeface="+mn-cs"/>
              </a:rPr>
              <a:t> of Cardiovascular Magnetic Resonance as a Gatekeeper to Invasive Coronary Angiography in Patients Presenting With Heart Failure of Unknown Etiology, </a:t>
            </a:r>
            <a:r>
              <a:rPr lang="en-US" sz="1000" dirty="0">
                <a:latin typeface="+mn-lt"/>
                <a:cs typeface="+mn-cs"/>
              </a:rPr>
              <a:t>(Circulation. 2011;124:1351-1360..</a:t>
            </a:r>
            <a:endParaRPr lang="en-US" altLang="cs-CZ" sz="1000" dirty="0">
              <a:latin typeface="+mn-lt"/>
              <a:cs typeface="+mn-cs"/>
            </a:endParaRPr>
          </a:p>
        </p:txBody>
      </p:sp>
      <p:pic>
        <p:nvPicPr>
          <p:cNvPr id="5122" name="Picture 2" descr="http://circ.ahajournals.org/content/124/12/1351/F2.larg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6" b="3897"/>
          <a:stretch/>
        </p:blipFill>
        <p:spPr bwMode="auto">
          <a:xfrm>
            <a:off x="6788383" y="613147"/>
            <a:ext cx="4565417" cy="559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C7A7B9F-FCE4-4C97-8CB9-D2E8AFD398A2}"/>
              </a:ext>
            </a:extLst>
          </p:cNvPr>
          <p:cNvSpPr txBox="1"/>
          <p:nvPr/>
        </p:nvSpPr>
        <p:spPr>
          <a:xfrm>
            <a:off x="838200" y="2234325"/>
            <a:ext cx="4859215" cy="902767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spcAft>
                <a:spcPts val="600"/>
              </a:spcAft>
            </a:pPr>
            <a:r>
              <a:rPr lang="cs-CZ" sz="2800" dirty="0">
                <a:solidFill>
                  <a:srgbClr val="FFFFFF"/>
                </a:solidFill>
              </a:rPr>
              <a:t>potvrzení neischemické etiologie systolické dysfunkce</a:t>
            </a:r>
          </a:p>
        </p:txBody>
      </p:sp>
    </p:spTree>
    <p:extLst>
      <p:ext uri="{BB962C8B-B14F-4D97-AF65-F5344CB8AC3E}">
        <p14:creationId xmlns:p14="http://schemas.microsoft.com/office/powerpoint/2010/main" val="14459844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C5422E-82ED-4866-B85B-07AD3AA6F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DKMP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518321-88B7-4342-A12F-E4552F081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Vyloučení jiné neischemické etiologie systolické dysfunkce</a:t>
            </a:r>
          </a:p>
          <a:p>
            <a:r>
              <a:rPr lang="cs-CZ" dirty="0"/>
              <a:t>AKMP s dominantním postižením LK (LVAC)</a:t>
            </a:r>
          </a:p>
          <a:p>
            <a:r>
              <a:rPr lang="cs-CZ" dirty="0"/>
              <a:t>srdeční sarkoidóza</a:t>
            </a:r>
          </a:p>
          <a:p>
            <a:r>
              <a:rPr lang="cs-CZ" dirty="0"/>
              <a:t>amyloidóza</a:t>
            </a:r>
          </a:p>
          <a:p>
            <a:r>
              <a:rPr lang="cs-CZ" dirty="0"/>
              <a:t>„end-</a:t>
            </a:r>
            <a:r>
              <a:rPr lang="cs-CZ" dirty="0" err="1"/>
              <a:t>stage</a:t>
            </a:r>
            <a:r>
              <a:rPr lang="cs-CZ" dirty="0"/>
              <a:t>“ HKMP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b="1" dirty="0"/>
              <a:t>Etiologie „pravé“ DKMP a její prognóza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292857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855A890-B60B-4670-9DC2-69DC05015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B78A2BB-1C6D-42D9-8A51-62C8F8E8E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467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4800" dirty="0"/>
              <a:t>    </a:t>
            </a:r>
            <a:r>
              <a:rPr lang="en-US" sz="4800" dirty="0"/>
              <a:t>LVAC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22480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042549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283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Zástupný obsah 7" descr="Obsah obrázku interiér, zavřít&#10;&#10;Popis byl vytvořen automaticky">
            <a:extLst>
              <a:ext uri="{FF2B5EF4-FFF2-40B4-BE49-F238E27FC236}">
                <a16:creationId xmlns:a16="http://schemas.microsoft.com/office/drawing/2014/main" id="{35AD73AC-6F19-47B5-B329-03736B38BB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729" y="3614681"/>
            <a:ext cx="3703320" cy="2508998"/>
          </a:xfrm>
          <a:prstGeom prst="rect">
            <a:avLst/>
          </a:prstGeom>
        </p:spPr>
      </p:pic>
      <p:pic>
        <p:nvPicPr>
          <p:cNvPr id="7" name="Zástupný obsah 5" descr="Obsah obrázku interiér, zavřít&#10;&#10;Popis byl vytvořen automaticky">
            <a:extLst>
              <a:ext uri="{FF2B5EF4-FFF2-40B4-BE49-F238E27FC236}">
                <a16:creationId xmlns:a16="http://schemas.microsoft.com/office/drawing/2014/main" id="{32BB5BED-AE57-4394-B8F7-18E313295F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543" y="3613405"/>
            <a:ext cx="3703320" cy="2499740"/>
          </a:xfrm>
          <a:prstGeom prst="rect">
            <a:avLst/>
          </a:prstGeom>
        </p:spPr>
      </p:pic>
      <p:pic>
        <p:nvPicPr>
          <p:cNvPr id="5" name="OLLVAKMP1">
            <a:hlinkClick r:id="" action="ppaction://media"/>
            <a:extLst>
              <a:ext uri="{FF2B5EF4-FFF2-40B4-BE49-F238E27FC236}">
                <a16:creationId xmlns:a16="http://schemas.microsoft.com/office/drawing/2014/main" id="{CEEF5A43-A85F-42A7-A6AE-6EE97F689051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65229" y="882853"/>
            <a:ext cx="3703320" cy="2490482"/>
          </a:xfrm>
          <a:prstGeom prst="rect">
            <a:avLst/>
          </a:prstGeom>
        </p:spPr>
      </p:pic>
      <p:pic>
        <p:nvPicPr>
          <p:cNvPr id="6" name="OLLVAKMP2">
            <a:hlinkClick r:id="" action="ppaction://media"/>
            <a:extLst>
              <a:ext uri="{FF2B5EF4-FFF2-40B4-BE49-F238E27FC236}">
                <a16:creationId xmlns:a16="http://schemas.microsoft.com/office/drawing/2014/main" id="{5AD3BE4F-4B96-48E9-BB8B-3B1A6E475224}"/>
              </a:ext>
            </a:extLst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52143" y="882853"/>
            <a:ext cx="3703320" cy="249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31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video>
              <p:cMediaNode vol="80000">
                <p:cTn id="1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855A890-B60B-4670-9DC2-69DC05015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1DA7D0A-A5AC-4A83-A5F2-0E87B63F6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467" y="2023110"/>
            <a:ext cx="2945626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4800" dirty="0"/>
              <a:t>„end-</a:t>
            </a:r>
            <a:r>
              <a:rPr lang="cs-CZ" sz="4800" dirty="0" err="1"/>
              <a:t>stage</a:t>
            </a:r>
            <a:r>
              <a:rPr lang="cs-CZ" sz="4800" dirty="0"/>
              <a:t>“               HKMP   </a:t>
            </a:r>
            <a:endParaRPr lang="en-US" sz="48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22480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042549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283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Zástupný obsah 7" descr="Obsah obrázku text&#10;&#10;Popis byl vytvořen automaticky">
            <a:extLst>
              <a:ext uri="{FF2B5EF4-FFF2-40B4-BE49-F238E27FC236}">
                <a16:creationId xmlns:a16="http://schemas.microsoft.com/office/drawing/2014/main" id="{899200F3-170E-4DB4-8620-67CEDF5923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72" y="3572347"/>
            <a:ext cx="3703320" cy="2508998"/>
          </a:xfrm>
          <a:prstGeom prst="rect">
            <a:avLst/>
          </a:prstGeom>
        </p:spPr>
      </p:pic>
      <p:pic>
        <p:nvPicPr>
          <p:cNvPr id="15" name="Zástupný obsah 5" descr="Obsah obrázku text, kámen&#10;&#10;Popis byl vytvořen automaticky">
            <a:extLst>
              <a:ext uri="{FF2B5EF4-FFF2-40B4-BE49-F238E27FC236}">
                <a16:creationId xmlns:a16="http://schemas.microsoft.com/office/drawing/2014/main" id="{ADE52CDC-70E1-42FE-A112-F07865E98A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768" y="3572347"/>
            <a:ext cx="3703320" cy="2508998"/>
          </a:xfrm>
          <a:prstGeom prst="rect">
            <a:avLst/>
          </a:prstGeom>
        </p:spPr>
      </p:pic>
      <p:pic>
        <p:nvPicPr>
          <p:cNvPr id="14" name="OLendhcm1">
            <a:hlinkClick r:id="" action="ppaction://media"/>
            <a:extLst>
              <a:ext uri="{FF2B5EF4-FFF2-40B4-BE49-F238E27FC236}">
                <a16:creationId xmlns:a16="http://schemas.microsoft.com/office/drawing/2014/main" id="{3CC90386-0B76-448F-92D4-21CD396F5C01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27572" y="895394"/>
            <a:ext cx="3703320" cy="2490482"/>
          </a:xfrm>
          <a:prstGeom prst="rect">
            <a:avLst/>
          </a:prstGeom>
        </p:spPr>
      </p:pic>
      <p:pic>
        <p:nvPicPr>
          <p:cNvPr id="13" name="OLendhcm2">
            <a:hlinkClick r:id="" action="ppaction://media"/>
            <a:extLst>
              <a:ext uri="{FF2B5EF4-FFF2-40B4-BE49-F238E27FC236}">
                <a16:creationId xmlns:a16="http://schemas.microsoft.com/office/drawing/2014/main" id="{82FBBC34-BD14-4CF2-8A88-EF67B399BE37}"/>
              </a:ext>
            </a:extLst>
          </p:cNvPr>
          <p:cNvPicPr>
            <a:picLocks noGrp="1" noChangeAspect="1"/>
          </p:cNvPicPr>
          <p:nvPr>
            <p:ph sz="half"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56215" y="924916"/>
            <a:ext cx="3703320" cy="249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13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9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video>
              <p:cMediaNode vol="80000">
                <p:cTn id="1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570CC06-DB21-401C-BCF8-AAC5FF550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783DA5B-D6DA-47E8-AD0B-E37C26CCE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3566160" cy="35803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 err="1"/>
              <a:t>Zánětlivá</a:t>
            </a:r>
            <a:r>
              <a:rPr lang="en-US" sz="5400" dirty="0"/>
              <a:t> KMP</a:t>
            </a:r>
          </a:p>
        </p:txBody>
      </p:sp>
      <p:pic>
        <p:nvPicPr>
          <p:cNvPr id="5" name="Zástupný symbol pro obsah 5" descr="bbronazkmp4_Sl6_It1.png">
            <a:extLst>
              <a:ext uri="{FF2B5EF4-FFF2-40B4-BE49-F238E27FC236}">
                <a16:creationId xmlns:a16="http://schemas.microsoft.com/office/drawing/2014/main" id="{863E9E41-D286-4E29-9A73-882CFD89A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86216" y="3933865"/>
            <a:ext cx="3300984" cy="232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symbol pro obsah 5" descr="bbronzkmp2.png">
            <a:extLst>
              <a:ext uri="{FF2B5EF4-FFF2-40B4-BE49-F238E27FC236}">
                <a16:creationId xmlns:a16="http://schemas.microsoft.com/office/drawing/2014/main" id="{93ADC5D7-39CE-4EBE-825B-9E045D768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2" y="3933865"/>
            <a:ext cx="3438144" cy="2320747"/>
          </a:xfrm>
          <a:prstGeom prst="rect">
            <a:avLst/>
          </a:prstGeom>
        </p:spPr>
      </p:pic>
      <p:sp>
        <p:nvSpPr>
          <p:cNvPr id="13" name="sketch line">
            <a:extLst>
              <a:ext uri="{FF2B5EF4-FFF2-40B4-BE49-F238E27FC236}">
                <a16:creationId xmlns:a16="http://schemas.microsoft.com/office/drawing/2014/main" id="{15B998FC-4B98-4A07-B159-9E629180A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4409267"/>
            <a:ext cx="3566160" cy="18288"/>
          </a:xfrm>
          <a:custGeom>
            <a:avLst/>
            <a:gdLst>
              <a:gd name="connsiteX0" fmla="*/ 0 w 3566160"/>
              <a:gd name="connsiteY0" fmla="*/ 0 h 18288"/>
              <a:gd name="connsiteX1" fmla="*/ 665683 w 3566160"/>
              <a:gd name="connsiteY1" fmla="*/ 0 h 18288"/>
              <a:gd name="connsiteX2" fmla="*/ 1331366 w 3566160"/>
              <a:gd name="connsiteY2" fmla="*/ 0 h 18288"/>
              <a:gd name="connsiteX3" fmla="*/ 1818742 w 3566160"/>
              <a:gd name="connsiteY3" fmla="*/ 0 h 18288"/>
              <a:gd name="connsiteX4" fmla="*/ 2413102 w 3566160"/>
              <a:gd name="connsiteY4" fmla="*/ 0 h 18288"/>
              <a:gd name="connsiteX5" fmla="*/ 2936138 w 3566160"/>
              <a:gd name="connsiteY5" fmla="*/ 0 h 18288"/>
              <a:gd name="connsiteX6" fmla="*/ 3566160 w 3566160"/>
              <a:gd name="connsiteY6" fmla="*/ 0 h 18288"/>
              <a:gd name="connsiteX7" fmla="*/ 3566160 w 3566160"/>
              <a:gd name="connsiteY7" fmla="*/ 18288 h 18288"/>
              <a:gd name="connsiteX8" fmla="*/ 2971800 w 3566160"/>
              <a:gd name="connsiteY8" fmla="*/ 18288 h 18288"/>
              <a:gd name="connsiteX9" fmla="*/ 2448763 w 3566160"/>
              <a:gd name="connsiteY9" fmla="*/ 18288 h 18288"/>
              <a:gd name="connsiteX10" fmla="*/ 1854403 w 3566160"/>
              <a:gd name="connsiteY10" fmla="*/ 18288 h 18288"/>
              <a:gd name="connsiteX11" fmla="*/ 1295705 w 3566160"/>
              <a:gd name="connsiteY11" fmla="*/ 18288 h 18288"/>
              <a:gd name="connsiteX12" fmla="*/ 772668 w 3566160"/>
              <a:gd name="connsiteY12" fmla="*/ 18288 h 18288"/>
              <a:gd name="connsiteX13" fmla="*/ 0 w 3566160"/>
              <a:gd name="connsiteY13" fmla="*/ 18288 h 18288"/>
              <a:gd name="connsiteX14" fmla="*/ 0 w 356616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66160" h="18288" fill="none" extrusionOk="0">
                <a:moveTo>
                  <a:pt x="0" y="0"/>
                </a:moveTo>
                <a:cubicBezTo>
                  <a:pt x="222644" y="15773"/>
                  <a:pt x="447078" y="-30288"/>
                  <a:pt x="665683" y="0"/>
                </a:cubicBezTo>
                <a:cubicBezTo>
                  <a:pt x="884288" y="30288"/>
                  <a:pt x="1132425" y="-6167"/>
                  <a:pt x="1331366" y="0"/>
                </a:cubicBezTo>
                <a:cubicBezTo>
                  <a:pt x="1530307" y="6167"/>
                  <a:pt x="1680942" y="17562"/>
                  <a:pt x="1818742" y="0"/>
                </a:cubicBezTo>
                <a:cubicBezTo>
                  <a:pt x="1956542" y="-17562"/>
                  <a:pt x="2130227" y="23032"/>
                  <a:pt x="2413102" y="0"/>
                </a:cubicBezTo>
                <a:cubicBezTo>
                  <a:pt x="2695977" y="-23032"/>
                  <a:pt x="2679988" y="-13260"/>
                  <a:pt x="2936138" y="0"/>
                </a:cubicBezTo>
                <a:cubicBezTo>
                  <a:pt x="3192288" y="13260"/>
                  <a:pt x="3378668" y="16268"/>
                  <a:pt x="3566160" y="0"/>
                </a:cubicBezTo>
                <a:cubicBezTo>
                  <a:pt x="3566199" y="7328"/>
                  <a:pt x="3566779" y="9982"/>
                  <a:pt x="3566160" y="18288"/>
                </a:cubicBezTo>
                <a:cubicBezTo>
                  <a:pt x="3315478" y="45899"/>
                  <a:pt x="3188272" y="-7574"/>
                  <a:pt x="2971800" y="18288"/>
                </a:cubicBezTo>
                <a:cubicBezTo>
                  <a:pt x="2755328" y="44150"/>
                  <a:pt x="2598570" y="34692"/>
                  <a:pt x="2448763" y="18288"/>
                </a:cubicBezTo>
                <a:cubicBezTo>
                  <a:pt x="2298956" y="1884"/>
                  <a:pt x="2011344" y="-7043"/>
                  <a:pt x="1854403" y="18288"/>
                </a:cubicBezTo>
                <a:cubicBezTo>
                  <a:pt x="1697462" y="43619"/>
                  <a:pt x="1444994" y="618"/>
                  <a:pt x="1295705" y="18288"/>
                </a:cubicBezTo>
                <a:cubicBezTo>
                  <a:pt x="1146416" y="35958"/>
                  <a:pt x="965401" y="42167"/>
                  <a:pt x="772668" y="18288"/>
                </a:cubicBezTo>
                <a:cubicBezTo>
                  <a:pt x="579935" y="-5591"/>
                  <a:pt x="352420" y="-19381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566160" h="18288" stroke="0" extrusionOk="0">
                <a:moveTo>
                  <a:pt x="0" y="0"/>
                </a:moveTo>
                <a:cubicBezTo>
                  <a:pt x="169947" y="-5008"/>
                  <a:pt x="340602" y="-17518"/>
                  <a:pt x="594360" y="0"/>
                </a:cubicBezTo>
                <a:cubicBezTo>
                  <a:pt x="848118" y="17518"/>
                  <a:pt x="997921" y="8866"/>
                  <a:pt x="1224382" y="0"/>
                </a:cubicBezTo>
                <a:cubicBezTo>
                  <a:pt x="1450843" y="-8866"/>
                  <a:pt x="1572343" y="8392"/>
                  <a:pt x="1783080" y="0"/>
                </a:cubicBezTo>
                <a:cubicBezTo>
                  <a:pt x="1993817" y="-8392"/>
                  <a:pt x="2266728" y="2126"/>
                  <a:pt x="2448763" y="0"/>
                </a:cubicBezTo>
                <a:cubicBezTo>
                  <a:pt x="2630798" y="-2126"/>
                  <a:pt x="2815508" y="-13843"/>
                  <a:pt x="3043123" y="0"/>
                </a:cubicBezTo>
                <a:cubicBezTo>
                  <a:pt x="3270738" y="13843"/>
                  <a:pt x="3420568" y="2184"/>
                  <a:pt x="3566160" y="0"/>
                </a:cubicBezTo>
                <a:cubicBezTo>
                  <a:pt x="3566487" y="8595"/>
                  <a:pt x="3566088" y="13110"/>
                  <a:pt x="3566160" y="18288"/>
                </a:cubicBezTo>
                <a:cubicBezTo>
                  <a:pt x="3421748" y="9323"/>
                  <a:pt x="3176383" y="-3939"/>
                  <a:pt x="2971800" y="18288"/>
                </a:cubicBezTo>
                <a:cubicBezTo>
                  <a:pt x="2767217" y="40515"/>
                  <a:pt x="2590769" y="4336"/>
                  <a:pt x="2306117" y="18288"/>
                </a:cubicBezTo>
                <a:cubicBezTo>
                  <a:pt x="2021465" y="32240"/>
                  <a:pt x="1860727" y="-9280"/>
                  <a:pt x="1676095" y="18288"/>
                </a:cubicBezTo>
                <a:cubicBezTo>
                  <a:pt x="1491463" y="45856"/>
                  <a:pt x="1329173" y="5765"/>
                  <a:pt x="1153058" y="18288"/>
                </a:cubicBezTo>
                <a:cubicBezTo>
                  <a:pt x="976943" y="30811"/>
                  <a:pt x="895178" y="4751"/>
                  <a:pt x="665683" y="18288"/>
                </a:cubicBezTo>
                <a:cubicBezTo>
                  <a:pt x="436189" y="31825"/>
                  <a:pt x="302924" y="2002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symbol pro obsah 5" descr="brozkmp4_Sl3_It1.png">
            <a:extLst>
              <a:ext uri="{FF2B5EF4-FFF2-40B4-BE49-F238E27FC236}">
                <a16:creationId xmlns:a16="http://schemas.microsoft.com/office/drawing/2014/main" id="{17F3C800-9F37-436E-BF1D-134F81E26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56057" y="820798"/>
            <a:ext cx="3431143" cy="236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ástupný symbol pro obsah 5" descr="brozkmp2_Sl2.png">
            <a:extLst>
              <a:ext uri="{FF2B5EF4-FFF2-40B4-BE49-F238E27FC236}">
                <a16:creationId xmlns:a16="http://schemas.microsoft.com/office/drawing/2014/main" id="{126A59B7-A8AB-4573-94DF-993F591733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4" y="820798"/>
            <a:ext cx="3438141" cy="236113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059FA44-47BC-484F-AB26-F87396E92D78}"/>
              </a:ext>
            </a:extLst>
          </p:cNvPr>
          <p:cNvSpPr txBox="1"/>
          <p:nvPr/>
        </p:nvSpPr>
        <p:spPr>
          <a:xfrm>
            <a:off x="7434469" y="3292654"/>
            <a:ext cx="3299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zánětlivé změny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D86A02B-91FE-4739-B739-7BE35C52C2D4}"/>
              </a:ext>
            </a:extLst>
          </p:cNvPr>
          <p:cNvSpPr txBox="1"/>
          <p:nvPr/>
        </p:nvSpPr>
        <p:spPr>
          <a:xfrm>
            <a:off x="7434469" y="6327746"/>
            <a:ext cx="3485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pozánětlivé</a:t>
            </a:r>
            <a:r>
              <a:rPr lang="cs-CZ" dirty="0"/>
              <a:t> změny</a:t>
            </a:r>
          </a:p>
        </p:txBody>
      </p:sp>
    </p:spTree>
    <p:extLst>
      <p:ext uri="{BB962C8B-B14F-4D97-AF65-F5344CB8AC3E}">
        <p14:creationId xmlns:p14="http://schemas.microsoft.com/office/powerpoint/2010/main" val="19848484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8372" y="1067204"/>
            <a:ext cx="9519621" cy="2268423"/>
          </a:xfrm>
          <a:prstGeom prst="rect">
            <a:avLst/>
          </a:prstGeom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 flipV="1">
            <a:off x="838200" y="305350"/>
            <a:ext cx="10515600" cy="59776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2525" y="396607"/>
            <a:ext cx="8366949" cy="563160"/>
          </a:xfrm>
          <a:prstGeom prst="rect">
            <a:avLst/>
          </a:prstGeom>
        </p:spPr>
      </p:pic>
      <p:pic>
        <p:nvPicPr>
          <p:cNvPr id="11" name="AKMPI1">
            <a:hlinkClick r:id="" action="ppaction://media"/>
            <a:extLst>
              <a:ext uri="{FF2B5EF4-FFF2-40B4-BE49-F238E27FC236}">
                <a16:creationId xmlns:a16="http://schemas.microsoft.com/office/drawing/2014/main" id="{7A5114CA-A066-46A0-AE3A-A9B9E1B879E2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11965" y="3493310"/>
            <a:ext cx="4707835" cy="3163077"/>
          </a:xfrm>
        </p:spPr>
      </p:pic>
      <p:pic>
        <p:nvPicPr>
          <p:cNvPr id="12" name="AKMPI2">
            <a:hlinkClick r:id="" action="ppaction://media"/>
            <a:extLst>
              <a:ext uri="{FF2B5EF4-FFF2-40B4-BE49-F238E27FC236}">
                <a16:creationId xmlns:a16="http://schemas.microsoft.com/office/drawing/2014/main" id="{5199D604-3634-4BA4-8507-E8C4925C6AC9}"/>
              </a:ext>
            </a:extLst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78182" y="3493310"/>
            <a:ext cx="4707835" cy="3163077"/>
          </a:xfrm>
        </p:spPr>
      </p:pic>
    </p:spTree>
    <p:extLst>
      <p:ext uri="{BB962C8B-B14F-4D97-AF65-F5344CB8AC3E}">
        <p14:creationId xmlns:p14="http://schemas.microsoft.com/office/powerpoint/2010/main" val="108140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video>
              <p:cMediaNode vol="80000">
                <p:cTn id="1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855A890-B60B-4670-9DC2-69DC05015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6DE057C-4D01-4797-B868-11C3F9668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467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 err="1"/>
              <a:t>Pozitivita</a:t>
            </a:r>
            <a:r>
              <a:rPr lang="en-US" sz="3700" dirty="0"/>
              <a:t> </a:t>
            </a:r>
            <a:r>
              <a:rPr lang="cs-CZ" sz="3700" dirty="0"/>
              <a:t>PKP2</a:t>
            </a:r>
            <a:endParaRPr lang="en-US" sz="37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22480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042549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283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KMPM4">
            <a:hlinkClick r:id="" action="ppaction://media"/>
            <a:extLst>
              <a:ext uri="{FF2B5EF4-FFF2-40B4-BE49-F238E27FC236}">
                <a16:creationId xmlns:a16="http://schemas.microsoft.com/office/drawing/2014/main" id="{85A9905F-C0D4-406F-A807-65AD80E909F9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54251" y="890836"/>
            <a:ext cx="3703320" cy="2508998"/>
          </a:xfrm>
          <a:prstGeom prst="rect">
            <a:avLst/>
          </a:prstGeom>
        </p:spPr>
      </p:pic>
      <p:pic>
        <p:nvPicPr>
          <p:cNvPr id="5" name="AKMPM1">
            <a:hlinkClick r:id="" action="ppaction://media"/>
            <a:extLst>
              <a:ext uri="{FF2B5EF4-FFF2-40B4-BE49-F238E27FC236}">
                <a16:creationId xmlns:a16="http://schemas.microsoft.com/office/drawing/2014/main" id="{F9A68D1B-BEF7-4B2B-BAB7-6D46541F4D75}"/>
              </a:ext>
            </a:extLst>
          </p:cNvPr>
          <p:cNvPicPr>
            <a:picLocks noGrp="1" noChangeAspect="1"/>
          </p:cNvPicPr>
          <p:nvPr>
            <p:ph sz="half"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927572" y="900094"/>
            <a:ext cx="3703320" cy="2490482"/>
          </a:xfrm>
          <a:prstGeom prst="rect">
            <a:avLst/>
          </a:prstGeom>
        </p:spPr>
      </p:pic>
      <p:pic>
        <p:nvPicPr>
          <p:cNvPr id="8" name="AKMPS2">
            <a:hlinkClick r:id="" action="ppaction://media"/>
            <a:extLst>
              <a:ext uri="{FF2B5EF4-FFF2-40B4-BE49-F238E27FC236}">
                <a16:creationId xmlns:a16="http://schemas.microsoft.com/office/drawing/2014/main" id="{8098345E-0463-4CAF-A2DD-04B447ED3737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54251" y="3581605"/>
            <a:ext cx="3703320" cy="2490482"/>
          </a:xfrm>
          <a:prstGeom prst="rect">
            <a:avLst/>
          </a:prstGeom>
        </p:spPr>
      </p:pic>
      <p:pic>
        <p:nvPicPr>
          <p:cNvPr id="7" name="AKMPS1">
            <a:hlinkClick r:id="" action="ppaction://media"/>
            <a:extLst>
              <a:ext uri="{FF2B5EF4-FFF2-40B4-BE49-F238E27FC236}">
                <a16:creationId xmlns:a16="http://schemas.microsoft.com/office/drawing/2014/main" id="{43A90E3D-F020-4B78-A690-02D07927DCA6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932998" y="3581604"/>
            <a:ext cx="3703320" cy="2490482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A0241CAB-7F99-45B4-8C99-E9D982058A39}"/>
              </a:ext>
            </a:extLst>
          </p:cNvPr>
          <p:cNvSpPr txBox="1"/>
          <p:nvPr/>
        </p:nvSpPr>
        <p:spPr>
          <a:xfrm>
            <a:off x="6565692" y="434715"/>
            <a:ext cx="2593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       bratr </a:t>
            </a:r>
            <a:r>
              <a:rPr lang="cs-CZ" dirty="0" err="1"/>
              <a:t>pozit</a:t>
            </a:r>
            <a:r>
              <a:rPr lang="cs-CZ" dirty="0"/>
              <a:t>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E544D69-12F0-4581-BB42-CA08ED494F66}"/>
              </a:ext>
            </a:extLst>
          </p:cNvPr>
          <p:cNvSpPr txBox="1"/>
          <p:nvPr/>
        </p:nvSpPr>
        <p:spPr>
          <a:xfrm>
            <a:off x="4467069" y="6238619"/>
            <a:ext cx="6775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              syn </a:t>
            </a:r>
            <a:r>
              <a:rPr lang="cs-CZ" dirty="0" err="1"/>
              <a:t>negat</a:t>
            </a:r>
            <a:r>
              <a:rPr lang="cs-CZ" dirty="0"/>
              <a:t>.                                                     syn </a:t>
            </a:r>
            <a:r>
              <a:rPr lang="cs-CZ" dirty="0" err="1"/>
              <a:t>pozit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967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65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331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video>
              <p:cMediaNode vol="80000">
                <p:cTn id="1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vide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video>
              <p:cMediaNode vol="80000">
                <p:cTn id="1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969" y="4638786"/>
            <a:ext cx="3711766" cy="47103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1278" y="5235195"/>
            <a:ext cx="9043342" cy="92091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969" y="574766"/>
            <a:ext cx="9082256" cy="25093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1278" y="3273004"/>
            <a:ext cx="9393802" cy="102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2423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063" y="1585173"/>
            <a:ext cx="7974237" cy="505075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9876" y="776434"/>
            <a:ext cx="4200613" cy="56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9700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87690C80-476F-4F98-A898-DC5ECBBAC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Trombus v levé komoře</a:t>
            </a:r>
          </a:p>
        </p:txBody>
      </p:sp>
      <p:pic>
        <p:nvPicPr>
          <p:cNvPr id="5" name="Zástupný symbol pro obsah 5" descr="PR2ZKMP2_Sl0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66" y="1987825"/>
            <a:ext cx="5646515" cy="3816627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4294967295"/>
          </p:nvPr>
        </p:nvSpPr>
        <p:spPr>
          <a:xfrm>
            <a:off x="6607175" y="1825625"/>
            <a:ext cx="5584825" cy="4351338"/>
          </a:xfrm>
        </p:spPr>
        <p:txBody>
          <a:bodyPr/>
          <a:lstStyle/>
          <a:p>
            <a:endParaRPr lang="cs-CZ" dirty="0"/>
          </a:p>
          <a:p>
            <a:pPr marL="0" indent="0">
              <a:buNone/>
            </a:pPr>
            <a:r>
              <a:rPr lang="cs-CZ" dirty="0"/>
              <a:t>MRI:</a:t>
            </a:r>
          </a:p>
          <a:p>
            <a:r>
              <a:rPr lang="cs-CZ" dirty="0"/>
              <a:t>senzitivita: 88 %, specificita: 99 %</a:t>
            </a:r>
          </a:p>
          <a:p>
            <a:pPr marL="0" indent="0">
              <a:buNone/>
            </a:pPr>
            <a:r>
              <a:rPr lang="cs-CZ" dirty="0"/>
              <a:t>TEE:</a:t>
            </a:r>
          </a:p>
          <a:p>
            <a:r>
              <a:rPr lang="cs-CZ" dirty="0"/>
              <a:t>senzitivita: 40 %, specificita 96 %</a:t>
            </a:r>
          </a:p>
          <a:p>
            <a:pPr marL="0" indent="0">
              <a:buNone/>
            </a:pPr>
            <a:r>
              <a:rPr lang="cs-CZ" dirty="0"/>
              <a:t>TTE:  </a:t>
            </a:r>
          </a:p>
          <a:p>
            <a:r>
              <a:rPr lang="cs-CZ" dirty="0"/>
              <a:t>senzitivita: 23 %, specificita 96 %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45745" y="6311899"/>
            <a:ext cx="11870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Srichai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MB</a:t>
            </a:r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 et al.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dirty="0"/>
              <a:t>Clinical, imaging, and pathological characteristics of left ventricular thrombus: a comparison of contrast-enhanced magnetic resonance imaging, transthoracic echocardiography, and transesophageal echocardiography with surgical or pathological validation. 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Am Heart J. 2006 Jul;152(1):75-84</a:t>
            </a:r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900" dirty="0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93FB6CB3-98A4-48EB-85B1-9E7E7A4F14E2}"/>
              </a:ext>
            </a:extLst>
          </p:cNvPr>
          <p:cNvSpPr txBox="1">
            <a:spLocks/>
          </p:cNvSpPr>
          <p:nvPr/>
        </p:nvSpPr>
        <p:spPr>
          <a:xfrm>
            <a:off x="1023881" y="543286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i="1" dirty="0"/>
              <a:t>K vyloučení trombu v oušku LS MR nevhodné!</a:t>
            </a:r>
          </a:p>
        </p:txBody>
      </p:sp>
    </p:spTree>
    <p:extLst>
      <p:ext uri="{BB962C8B-B14F-4D97-AF65-F5344CB8AC3E}">
        <p14:creationId xmlns:p14="http://schemas.microsoft.com/office/powerpoint/2010/main" val="228561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497" y="-90153"/>
            <a:ext cx="9648825" cy="38862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660" y="3523586"/>
            <a:ext cx="5078568" cy="333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6700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C7366973-4DA3-439C-8076-50ACEAC27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Viabilita</a:t>
            </a:r>
            <a:r>
              <a:rPr lang="cs-CZ" dirty="0"/>
              <a:t> – LGE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dirty="0" err="1"/>
              <a:t>Cutt-off</a:t>
            </a:r>
            <a:r>
              <a:rPr lang="cs-CZ" altLang="cs-CZ" dirty="0"/>
              <a:t> hodnota IT = 50 %</a:t>
            </a:r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</p:txBody>
      </p:sp>
      <p:sp>
        <p:nvSpPr>
          <p:cNvPr id="5124" name="TextovéPole 3"/>
          <p:cNvSpPr txBox="1">
            <a:spLocks noChangeArrowheads="1"/>
          </p:cNvSpPr>
          <p:nvPr/>
        </p:nvSpPr>
        <p:spPr bwMode="auto">
          <a:xfrm>
            <a:off x="1809751" y="6286500"/>
            <a:ext cx="842962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cs-CZ" sz="900" dirty="0">
                <a:latin typeface="Calibri" panose="020F0502020204030204" pitchFamily="34" charset="0"/>
              </a:rPr>
              <a:t>.</a:t>
            </a:r>
            <a:endParaRPr lang="cs-CZ" altLang="cs-CZ" sz="900" dirty="0">
              <a:latin typeface="Calibri" panose="020F0502020204030204" pitchFamily="34" charset="0"/>
            </a:endParaRPr>
          </a:p>
        </p:txBody>
      </p:sp>
      <p:pic>
        <p:nvPicPr>
          <p:cNvPr id="5125" name="Zástupný symbol pro obsah 5" descr="syceni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783" y="2576221"/>
            <a:ext cx="4000500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3500" y="1884006"/>
            <a:ext cx="5076717" cy="420917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82880" y="6286500"/>
            <a:ext cx="11811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err="1">
                <a:latin typeface="Arial" panose="020B0604020202020204" pitchFamily="34" charset="0"/>
                <a:cs typeface="Arial" panose="020B0604020202020204" pitchFamily="34" charset="0"/>
              </a:rPr>
              <a:t>Selvanayagam</a:t>
            </a:r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 JB et al. </a:t>
            </a:r>
            <a:r>
              <a:rPr lang="cs-CZ" sz="900" dirty="0" err="1"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9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900" dirty="0" err="1">
                <a:latin typeface="Arial" panose="020B0604020202020204" pitchFamily="34" charset="0"/>
                <a:cs typeface="Arial" panose="020B0604020202020204" pitchFamily="34" charset="0"/>
              </a:rPr>
              <a:t>delayed-enhancement</a:t>
            </a:r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900" dirty="0" err="1">
                <a:latin typeface="Arial" panose="020B0604020202020204" pitchFamily="34" charset="0"/>
                <a:cs typeface="Arial" panose="020B0604020202020204" pitchFamily="34" charset="0"/>
              </a:rPr>
              <a:t>cardiovascular</a:t>
            </a:r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900" dirty="0" err="1">
                <a:latin typeface="Arial" panose="020B0604020202020204" pitchFamily="34" charset="0"/>
                <a:cs typeface="Arial" panose="020B0604020202020204" pitchFamily="34" charset="0"/>
              </a:rPr>
              <a:t>magnetic</a:t>
            </a:r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 resonance </a:t>
            </a:r>
            <a:r>
              <a:rPr lang="cs-CZ" sz="900" dirty="0" err="1">
                <a:latin typeface="Arial" panose="020B0604020202020204" pitchFamily="34" charset="0"/>
                <a:cs typeface="Arial" panose="020B0604020202020204" pitchFamily="34" charset="0"/>
              </a:rPr>
              <a:t>imaging</a:t>
            </a:r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900" dirty="0" err="1">
                <a:latin typeface="Arial" panose="020B0604020202020204" pitchFamily="34" charset="0"/>
                <a:cs typeface="Arial" panose="020B0604020202020204" pitchFamily="34" charset="0"/>
              </a:rPr>
              <a:t>predicting</a:t>
            </a:r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900" dirty="0" err="1">
                <a:latin typeface="Arial" panose="020B0604020202020204" pitchFamily="34" charset="0"/>
                <a:cs typeface="Arial" panose="020B0604020202020204" pitchFamily="34" charset="0"/>
              </a:rPr>
              <a:t>myocardial</a:t>
            </a:r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900" dirty="0" err="1">
                <a:latin typeface="Arial" panose="020B0604020202020204" pitchFamily="34" charset="0"/>
                <a:cs typeface="Arial" panose="020B0604020202020204" pitchFamily="34" charset="0"/>
              </a:rPr>
              <a:t>viability</a:t>
            </a:r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900" dirty="0" err="1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900" dirty="0" err="1">
                <a:latin typeface="Arial" panose="020B0604020202020204" pitchFamily="34" charset="0"/>
                <a:cs typeface="Arial" panose="020B0604020202020204" pitchFamily="34" charset="0"/>
              </a:rPr>
              <a:t>surgical</a:t>
            </a:r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900" dirty="0" err="1">
                <a:latin typeface="Arial" panose="020B0604020202020204" pitchFamily="34" charset="0"/>
                <a:cs typeface="Arial" panose="020B0604020202020204" pitchFamily="34" charset="0"/>
              </a:rPr>
              <a:t>revascularization</a:t>
            </a:r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900" dirty="0" err="1">
                <a:latin typeface="Arial" panose="020B0604020202020204" pitchFamily="34" charset="0"/>
                <a:cs typeface="Arial" panose="020B0604020202020204" pitchFamily="34" charset="0"/>
              </a:rPr>
              <a:t>Circulation</a:t>
            </a:r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. 2004;110:1535-1541.</a:t>
            </a:r>
          </a:p>
        </p:txBody>
      </p:sp>
    </p:spTree>
    <p:extLst>
      <p:ext uri="{BB962C8B-B14F-4D97-AF65-F5344CB8AC3E}">
        <p14:creationId xmlns:p14="http://schemas.microsoft.com/office/powerpoint/2010/main" val="13858704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AEE4410-C60A-4BF6-818F-D8139585A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Viabilita</a:t>
            </a:r>
            <a:r>
              <a:rPr lang="cs-CZ" dirty="0"/>
              <a:t> – kontraktilní rezerva</a:t>
            </a:r>
          </a:p>
        </p:txBody>
      </p:sp>
      <p:pic>
        <p:nvPicPr>
          <p:cNvPr id="7" name="p3viab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435" y="2260600"/>
            <a:ext cx="5181600" cy="3481388"/>
          </a:xfrm>
        </p:spPr>
      </p:pic>
      <p:pic>
        <p:nvPicPr>
          <p:cNvPr id="8" name="p3 viab4">
            <a:hlinkClick r:id="" action="ppaction://media"/>
          </p:cNvPr>
          <p:cNvPicPr>
            <a:picLocks noGrp="1" noChangeAspect="1"/>
          </p:cNvPicPr>
          <p:nvPr>
            <p:ph sz="half" idx="4294967295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0557" y="2260600"/>
            <a:ext cx="5181600" cy="3481388"/>
          </a:xfrm>
        </p:spPr>
      </p:pic>
      <p:sp>
        <p:nvSpPr>
          <p:cNvPr id="3" name="TextovéPole 2"/>
          <p:cNvSpPr txBox="1"/>
          <p:nvPr/>
        </p:nvSpPr>
        <p:spPr>
          <a:xfrm>
            <a:off x="2923504" y="6053070"/>
            <a:ext cx="6375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                                    </a:t>
            </a:r>
            <a:r>
              <a:rPr lang="cs-CZ" sz="2400" dirty="0"/>
              <a:t>DSMRI (</a:t>
            </a:r>
            <a:r>
              <a:rPr lang="cs-CZ" sz="2400" dirty="0" err="1"/>
              <a:t>low</a:t>
            </a:r>
            <a:r>
              <a:rPr lang="cs-CZ" sz="2400" dirty="0"/>
              <a:t>-dose) </a:t>
            </a:r>
          </a:p>
        </p:txBody>
      </p:sp>
    </p:spTree>
    <p:extLst>
      <p:ext uri="{BB962C8B-B14F-4D97-AF65-F5344CB8AC3E}">
        <p14:creationId xmlns:p14="http://schemas.microsoft.com/office/powerpoint/2010/main" val="374729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video>
              <p:cMediaNode vol="80000">
                <p:cTn id="1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ECB1EF8C-F7D3-4D2A-88FE-7258AE023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ICHS – indikace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                                           </a:t>
            </a:r>
            <a:r>
              <a:rPr lang="cs-CZ" sz="3600" dirty="0"/>
              <a:t>SKG + ECHO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                                 shoda                       neshoda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  </a:t>
            </a:r>
            <a:r>
              <a:rPr lang="cs-CZ" sz="2400" dirty="0"/>
              <a:t>komplikace IM                               </a:t>
            </a:r>
            <a:r>
              <a:rPr lang="cs-CZ" sz="3600" dirty="0"/>
              <a:t>MRI </a:t>
            </a:r>
            <a:r>
              <a:rPr lang="cs-CZ" dirty="0"/>
              <a:t>                           </a:t>
            </a:r>
            <a:r>
              <a:rPr lang="cs-CZ" sz="3600" dirty="0"/>
              <a:t>MRI   </a:t>
            </a:r>
            <a:r>
              <a:rPr lang="cs-CZ" dirty="0"/>
              <a:t>                                            </a:t>
            </a:r>
          </a:p>
          <a:p>
            <a:pPr marL="0" indent="0">
              <a:buNone/>
            </a:pPr>
            <a:r>
              <a:rPr lang="cs-CZ" dirty="0"/>
              <a:t>  </a:t>
            </a:r>
            <a:r>
              <a:rPr lang="cs-CZ" sz="2400" dirty="0"/>
              <a:t>EF LK („zlatý standard“)                                                         (etiologie?)</a:t>
            </a:r>
          </a:p>
          <a:p>
            <a:pPr marL="0" indent="0">
              <a:buNone/>
            </a:pPr>
            <a:r>
              <a:rPr lang="cs-CZ" dirty="0"/>
              <a:t>  </a:t>
            </a:r>
            <a:r>
              <a:rPr lang="cs-CZ" sz="2400" dirty="0" err="1"/>
              <a:t>viabilita</a:t>
            </a:r>
            <a:endParaRPr lang="cs-CZ" sz="2400" dirty="0"/>
          </a:p>
          <a:p>
            <a:pPr marL="0" indent="0">
              <a:buNone/>
            </a:pPr>
            <a:r>
              <a:rPr lang="cs-CZ" sz="2400" dirty="0"/>
              <a:t>  trombus</a:t>
            </a:r>
          </a:p>
        </p:txBody>
      </p:sp>
      <p:cxnSp>
        <p:nvCxnSpPr>
          <p:cNvPr id="5" name="Přímá spojnice se šipkou 4"/>
          <p:cNvCxnSpPr/>
          <p:nvPr/>
        </p:nvCxnSpPr>
        <p:spPr>
          <a:xfrm flipH="1">
            <a:off x="4367284" y="2402006"/>
            <a:ext cx="873456" cy="5186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>
            <a:off x="5240740" y="2402006"/>
            <a:ext cx="982639" cy="5322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H="1">
            <a:off x="2792409" y="3439236"/>
            <a:ext cx="859809" cy="464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>
            <a:off x="7108146" y="3439236"/>
            <a:ext cx="1080511" cy="464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/>
          <p:cNvCxnSpPr/>
          <p:nvPr/>
        </p:nvCxnSpPr>
        <p:spPr>
          <a:xfrm>
            <a:off x="4491540" y="3439236"/>
            <a:ext cx="888642" cy="464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Násobení 14"/>
          <p:cNvSpPr/>
          <p:nvPr/>
        </p:nvSpPr>
        <p:spPr>
          <a:xfrm>
            <a:off x="5240740" y="4038197"/>
            <a:ext cx="567632" cy="37003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0157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855A890-B60B-4670-9DC2-69DC05015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4467" y="2023110"/>
            <a:ext cx="2669302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/>
              <a:t>Dif. dg. </a:t>
            </a:r>
            <a:r>
              <a:rPr lang="en-US" sz="3700" dirty="0" err="1"/>
              <a:t>dysfunkce</a:t>
            </a:r>
            <a:r>
              <a:rPr lang="en-US" sz="3700" dirty="0"/>
              <a:t> </a:t>
            </a:r>
            <a:r>
              <a:rPr lang="cs-CZ" sz="3700" dirty="0"/>
              <a:t>levé komory</a:t>
            </a:r>
            <a:endParaRPr lang="en-US" sz="37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22480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042549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283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Zástupný symbol pro obsah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251" y="890836"/>
            <a:ext cx="3703320" cy="2508998"/>
          </a:xfrm>
          <a:prstGeom prst="rect">
            <a:avLst/>
          </a:prstGeom>
        </p:spPr>
      </p:pic>
      <p:pic>
        <p:nvPicPr>
          <p:cNvPr id="5" name="Viab22">
            <a:hlinkClick r:id="" action="ppaction://media"/>
            <a:extLst>
              <a:ext uri="{FF2B5EF4-FFF2-40B4-BE49-F238E27FC236}">
                <a16:creationId xmlns:a16="http://schemas.microsoft.com/office/drawing/2014/main" id="{49F5CAA1-91AF-4BC8-A7D1-6725B0AAF56D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34213" y="3572347"/>
            <a:ext cx="3703320" cy="2508998"/>
          </a:xfrm>
          <a:prstGeom prst="rect">
            <a:avLst/>
          </a:prstGeom>
        </p:spPr>
      </p:pic>
      <p:pic>
        <p:nvPicPr>
          <p:cNvPr id="8" name="Zástupný symbol pro obsah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251" y="3572347"/>
            <a:ext cx="3703320" cy="2508998"/>
          </a:xfrm>
          <a:prstGeom prst="rect">
            <a:avLst/>
          </a:prstGeom>
        </p:spPr>
      </p:pic>
      <p:pic>
        <p:nvPicPr>
          <p:cNvPr id="3" name="Viab21">
            <a:hlinkClick r:id="" action="ppaction://media"/>
            <a:extLst>
              <a:ext uri="{FF2B5EF4-FFF2-40B4-BE49-F238E27FC236}">
                <a16:creationId xmlns:a16="http://schemas.microsoft.com/office/drawing/2014/main" id="{54AF0BAB-8B73-4A31-9925-FDBB10D7008D}"/>
              </a:ext>
            </a:extLst>
          </p:cNvPr>
          <p:cNvPicPr>
            <a:picLocks noGrp="1" noChangeAspect="1"/>
          </p:cNvPicPr>
          <p:nvPr>
            <p:ph sz="half"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04539" y="900094"/>
            <a:ext cx="3703320" cy="249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9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 vol="80000">
                <p:cTn id="1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05">
            <a:hlinkClick r:id="" action="ppaction://media"/>
            <a:extLst>
              <a:ext uri="{FF2B5EF4-FFF2-40B4-BE49-F238E27FC236}">
                <a16:creationId xmlns:a16="http://schemas.microsoft.com/office/drawing/2014/main" id="{73AB798F-96A4-4744-8CF7-C058FDAFE69E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" y="2391452"/>
            <a:ext cx="5181600" cy="3519488"/>
          </a:xfrm>
        </p:spPr>
      </p:pic>
      <p:pic>
        <p:nvPicPr>
          <p:cNvPr id="6" name="satan">
            <a:hlinkClick r:id="" action="ppaction://media"/>
            <a:extLst>
              <a:ext uri="{FF2B5EF4-FFF2-40B4-BE49-F238E27FC236}">
                <a16:creationId xmlns:a16="http://schemas.microsoft.com/office/drawing/2014/main" id="{331502B8-9DF5-4CC3-BFEB-7137F4E6979B}"/>
              </a:ext>
            </a:extLst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30780" y="2389026"/>
            <a:ext cx="4467069" cy="3500846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36ABC41-4120-4BF9-A43F-514398C7BBB9}"/>
              </a:ext>
            </a:extLst>
          </p:cNvPr>
          <p:cNvSpPr txBox="1"/>
          <p:nvPr/>
        </p:nvSpPr>
        <p:spPr>
          <a:xfrm>
            <a:off x="1948721" y="6115987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                   </a:t>
            </a:r>
            <a:r>
              <a:rPr lang="cs-CZ" sz="2400" dirty="0" err="1"/>
              <a:t>Semikvantitativní</a:t>
            </a:r>
            <a:r>
              <a:rPr lang="cs-CZ" sz="2400" dirty="0"/>
              <a:t> MR hodnocení nevalidní</a:t>
            </a:r>
          </a:p>
        </p:txBody>
      </p:sp>
      <p:sp>
        <p:nvSpPr>
          <p:cNvPr id="9" name="Nadpis 8">
            <a:extLst>
              <a:ext uri="{FF2B5EF4-FFF2-40B4-BE49-F238E27FC236}">
                <a16:creationId xmlns:a16="http://schemas.microsoft.com/office/drawing/2014/main" id="{74F8BCF7-30A3-4C5E-B4E4-28098CC84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3940A4E-CF8E-4D1C-B97C-FCAFD8D9E0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9393" y="365824"/>
            <a:ext cx="8633214" cy="152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44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12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video>
              <p:cMediaNode vol="80000">
                <p:cTn id="1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8A4036-FCBD-42C7-B330-E304F971B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Regurgitace na A-V chlopních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F19DAB-BA19-41D4-BC97-F1C2718A96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RO = SV (volumetrie LK/PK) – průtok v </a:t>
            </a:r>
            <a:r>
              <a:rPr lang="cs-CZ" dirty="0" err="1"/>
              <a:t>asc</a:t>
            </a:r>
            <a:r>
              <a:rPr lang="cs-CZ" dirty="0"/>
              <a:t>. aortě/plicnici (PC-MRI)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0B46EC4A-44B6-4615-8D1C-3D102D66C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298" y="2491909"/>
            <a:ext cx="3138133" cy="4239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C200678-5DD5-49E2-B2BC-FE1B97D22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068" y="2491908"/>
            <a:ext cx="3041232" cy="4239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40028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3BCECD-87BE-4A34-81F5-E9FC7A90F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Ao</a:t>
            </a:r>
            <a:r>
              <a:rPr lang="cs-CZ" dirty="0"/>
              <a:t> </a:t>
            </a:r>
            <a:r>
              <a:rPr lang="cs-CZ" dirty="0" err="1"/>
              <a:t>stenosa</a:t>
            </a:r>
            <a:endParaRPr lang="cs-CZ" dirty="0"/>
          </a:p>
        </p:txBody>
      </p:sp>
      <p:pic>
        <p:nvPicPr>
          <p:cNvPr id="5" name="as2">
            <a:hlinkClick r:id="" action="ppaction://media"/>
            <a:extLst>
              <a:ext uri="{FF2B5EF4-FFF2-40B4-BE49-F238E27FC236}">
                <a16:creationId xmlns:a16="http://schemas.microsoft.com/office/drawing/2014/main" id="{9962D518-932F-4AD2-A3A6-6E48700A4417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603" y="3073957"/>
            <a:ext cx="3895714" cy="2682266"/>
          </a:xfrm>
        </p:spPr>
      </p:pic>
      <p:pic>
        <p:nvPicPr>
          <p:cNvPr id="7" name="Zástupný obsah 6" descr="Obsah obrázku zbraň&#10;&#10;Popis byl vytvořen automaticky">
            <a:extLst>
              <a:ext uri="{FF2B5EF4-FFF2-40B4-BE49-F238E27FC236}">
                <a16:creationId xmlns:a16="http://schemas.microsoft.com/office/drawing/2014/main" id="{81B31D86-A6AE-4315-8DA8-2ED97AF3CC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527" y="3073957"/>
            <a:ext cx="3968285" cy="2682266"/>
          </a:xfr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39BA68F-2F27-4237-974F-ECF4373291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" r="5710"/>
          <a:stretch/>
        </p:blipFill>
        <p:spPr>
          <a:xfrm>
            <a:off x="8211329" y="488864"/>
            <a:ext cx="3757068" cy="2908092"/>
          </a:xfrm>
          <a:prstGeom prst="rect">
            <a:avLst/>
          </a:prstGeom>
        </p:spPr>
      </p:pic>
      <p:pic>
        <p:nvPicPr>
          <p:cNvPr id="9" name="Obrázek 8" descr="Obsah obrázku text, účtenka, snímek obrazovky&#10;&#10;Popis byl vytvořen automaticky">
            <a:extLst>
              <a:ext uri="{FF2B5EF4-FFF2-40B4-BE49-F238E27FC236}">
                <a16:creationId xmlns:a16="http://schemas.microsoft.com/office/drawing/2014/main" id="{74CEFEA1-D5EC-4587-94F3-E69BD79A73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329" y="3772239"/>
            <a:ext cx="3841985" cy="259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6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CE5D6D-7752-48C5-8E5E-37EDDFC24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Pulmonární</a:t>
            </a:r>
            <a:r>
              <a:rPr lang="cs-CZ" dirty="0"/>
              <a:t> regurgitace</a:t>
            </a:r>
          </a:p>
        </p:txBody>
      </p:sp>
      <p:pic>
        <p:nvPicPr>
          <p:cNvPr id="5" name="OLpulm4">
            <a:hlinkClick r:id="" action="ppaction://media"/>
            <a:extLst>
              <a:ext uri="{FF2B5EF4-FFF2-40B4-BE49-F238E27FC236}">
                <a16:creationId xmlns:a16="http://schemas.microsoft.com/office/drawing/2014/main" id="{8540B6B0-42CD-41CB-AEDD-07FC11D8D9A1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3825" y="2586274"/>
            <a:ext cx="4141541" cy="2805437"/>
          </a:xfrm>
        </p:spPr>
      </p:pic>
      <p:pic>
        <p:nvPicPr>
          <p:cNvPr id="6" name="OLpulm3">
            <a:hlinkClick r:id="" action="ppaction://media"/>
            <a:extLst>
              <a:ext uri="{FF2B5EF4-FFF2-40B4-BE49-F238E27FC236}">
                <a16:creationId xmlns:a16="http://schemas.microsoft.com/office/drawing/2014/main" id="{512CFD69-9991-45A4-8833-5CBAA45DC026}"/>
              </a:ext>
            </a:extLst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50204" y="2934090"/>
            <a:ext cx="3114613" cy="2109807"/>
          </a:xfrm>
        </p:spPr>
      </p:pic>
      <p:pic>
        <p:nvPicPr>
          <p:cNvPr id="7" name="Zástupný obsah 5">
            <a:extLst>
              <a:ext uri="{FF2B5EF4-FFF2-40B4-BE49-F238E27FC236}">
                <a16:creationId xmlns:a16="http://schemas.microsoft.com/office/drawing/2014/main" id="{0A580622-DDC1-4B1E-BA28-9B73ED99661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r="5435"/>
          <a:stretch/>
        </p:blipFill>
        <p:spPr>
          <a:xfrm>
            <a:off x="8292533" y="853714"/>
            <a:ext cx="3680791" cy="2805437"/>
          </a:xfrm>
          <a:prstGeom prst="rect">
            <a:avLst/>
          </a:prstGeom>
        </p:spPr>
      </p:pic>
      <p:pic>
        <p:nvPicPr>
          <p:cNvPr id="8" name="Zástupný obsah 7" descr="Obsah obrázku text, účtenka, snímek obrazovky&#10;&#10;Popis byl vytvořen automaticky">
            <a:extLst>
              <a:ext uri="{FF2B5EF4-FFF2-40B4-BE49-F238E27FC236}">
                <a16:creationId xmlns:a16="http://schemas.microsoft.com/office/drawing/2014/main" id="{0DE69290-D852-4E46-A986-546BF5E6DC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533" y="3988994"/>
            <a:ext cx="3729605" cy="264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38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4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video>
              <p:cMediaNode vol="80000">
                <p:cTn id="1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2F873A94-07A3-40A8-8357-5388F603E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726" y="374423"/>
            <a:ext cx="8738547" cy="305457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1A89D55-6D60-46B9-9AAE-9B30F5524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325" y="3429000"/>
            <a:ext cx="8973172" cy="261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8954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" name="Qflow2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78880" y="225083"/>
            <a:ext cx="5181600" cy="3481388"/>
          </a:xfrm>
        </p:spPr>
      </p:pic>
      <p:pic>
        <p:nvPicPr>
          <p:cNvPr id="11" name="Qflow1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9490" y="225083"/>
            <a:ext cx="5181600" cy="3481388"/>
          </a:xfrm>
        </p:spPr>
      </p:pic>
      <p:pic>
        <p:nvPicPr>
          <p:cNvPr id="13" name="Zástupný symbol pro obsah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82" y="4227225"/>
            <a:ext cx="3284937" cy="2224719"/>
          </a:xfrm>
          <a:prstGeom prst="rect">
            <a:avLst/>
          </a:prstGeom>
        </p:spPr>
      </p:pic>
      <p:pic>
        <p:nvPicPr>
          <p:cNvPr id="14" name="Zástupný symbol pro obsah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938" y="4227225"/>
            <a:ext cx="3284938" cy="2224720"/>
          </a:xfrm>
          <a:prstGeom prst="rect">
            <a:avLst/>
          </a:prstGeom>
        </p:spPr>
      </p:pic>
      <p:pic>
        <p:nvPicPr>
          <p:cNvPr id="15" name="Zástupný symbol pro obsah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580" y="4183385"/>
            <a:ext cx="2332219" cy="1694898"/>
          </a:xfrm>
          <a:prstGeom prst="rect">
            <a:avLst/>
          </a:prstGeom>
        </p:spPr>
      </p:pic>
      <p:pic>
        <p:nvPicPr>
          <p:cNvPr id="16" name="Zástupný symbol pro obsah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722" y="4155583"/>
            <a:ext cx="2548652" cy="17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81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3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video>
              <p:cMediaNode vol="80000">
                <p:cTn id="1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279" y="1116878"/>
            <a:ext cx="7225259" cy="566871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3886" y="239842"/>
            <a:ext cx="6336340" cy="102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97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855A890-B60B-4670-9DC2-69DC05015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9591E79-867B-4266-AADD-76376BF1B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467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3700" dirty="0"/>
              <a:t>       </a:t>
            </a:r>
            <a:r>
              <a:rPr lang="en-US" sz="3700" dirty="0"/>
              <a:t>DSK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22480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042549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283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Obrázek 9" descr="Obsah obrázku text, účtenka, snímek obrazovky&#10;&#10;Popis byl vytvořen automaticky">
            <a:extLst>
              <a:ext uri="{FF2B5EF4-FFF2-40B4-BE49-F238E27FC236}">
                <a16:creationId xmlns:a16="http://schemas.microsoft.com/office/drawing/2014/main" id="{715DA53B-9878-4A85-98AF-7F8AFCD1D6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91" r="36320"/>
          <a:stretch/>
        </p:blipFill>
        <p:spPr>
          <a:xfrm>
            <a:off x="4142694" y="810102"/>
            <a:ext cx="3407070" cy="2490482"/>
          </a:xfrm>
          <a:prstGeom prst="rect">
            <a:avLst/>
          </a:prstGeom>
        </p:spPr>
      </p:pic>
      <p:pic>
        <p:nvPicPr>
          <p:cNvPr id="12" name="Obrázek 11" descr="Obsah obrázku text&#10;&#10;Popis byl vytvořen automaticky">
            <a:extLst>
              <a:ext uri="{FF2B5EF4-FFF2-40B4-BE49-F238E27FC236}">
                <a16:creationId xmlns:a16="http://schemas.microsoft.com/office/drawing/2014/main" id="{AF5AB806-F89C-403E-B21C-8D17F64A6E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0" r="36423"/>
          <a:stretch/>
        </p:blipFill>
        <p:spPr>
          <a:xfrm>
            <a:off x="7932998" y="832644"/>
            <a:ext cx="3527307" cy="2467940"/>
          </a:xfrm>
          <a:prstGeom prst="rect">
            <a:avLst/>
          </a:prstGeom>
        </p:spPr>
      </p:pic>
      <p:pic>
        <p:nvPicPr>
          <p:cNvPr id="5" name="OLDSK1">
            <a:hlinkClick r:id="" action="ppaction://media"/>
            <a:extLst>
              <a:ext uri="{FF2B5EF4-FFF2-40B4-BE49-F238E27FC236}">
                <a16:creationId xmlns:a16="http://schemas.microsoft.com/office/drawing/2014/main" id="{C510AB83-4D9F-4CAB-AB8A-0A07E3067B08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53039" y="3581604"/>
            <a:ext cx="3804532" cy="2558547"/>
          </a:xfrm>
          <a:prstGeom prst="rect">
            <a:avLst/>
          </a:prstGeom>
        </p:spPr>
      </p:pic>
      <p:pic>
        <p:nvPicPr>
          <p:cNvPr id="6" name="OLDSK2">
            <a:hlinkClick r:id="" action="ppaction://media"/>
            <a:extLst>
              <a:ext uri="{FF2B5EF4-FFF2-40B4-BE49-F238E27FC236}">
                <a16:creationId xmlns:a16="http://schemas.microsoft.com/office/drawing/2014/main" id="{D1B6986A-2163-449C-B636-9C672B14F0CE}"/>
              </a:ext>
            </a:extLst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32997" y="3581603"/>
            <a:ext cx="3804535" cy="255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61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video>
              <p:cMediaNode vol="80000">
                <p:cTn id="1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42730D-89D9-4840-ACB9-E3BE888DB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Komplexní VSV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8A351A-676E-4EA0-97F3-5295C52A5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35726"/>
            <a:ext cx="10515599" cy="42062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                     diagnostika a dlouhodobé sledování</a:t>
            </a:r>
          </a:p>
        </p:txBody>
      </p:sp>
      <p:pic>
        <p:nvPicPr>
          <p:cNvPr id="4" name="OLVSV1">
            <a:hlinkClick r:id="" action="ppaction://media"/>
            <a:extLst>
              <a:ext uri="{FF2B5EF4-FFF2-40B4-BE49-F238E27FC236}">
                <a16:creationId xmlns:a16="http://schemas.microsoft.com/office/drawing/2014/main" id="{9578331F-519E-4EBC-ABA1-58637BCDA6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94330" y="1863801"/>
            <a:ext cx="6603339" cy="444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5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708" y="339634"/>
            <a:ext cx="7550727" cy="222954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919" y="2736651"/>
            <a:ext cx="7928756" cy="392092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6708" y="2401705"/>
            <a:ext cx="2408019" cy="33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170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Akutní perikarditida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edém </a:t>
            </a:r>
            <a:r>
              <a:rPr lang="cs-CZ" dirty="0" err="1"/>
              <a:t>perikardiálních</a:t>
            </a:r>
            <a:r>
              <a:rPr lang="cs-CZ" dirty="0"/>
              <a:t> listů + pozdní sycení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 </a:t>
            </a:r>
          </a:p>
        </p:txBody>
      </p:sp>
      <p:pic>
        <p:nvPicPr>
          <p:cNvPr id="4" name="Zástupný symbol pro obsa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354" y="2936903"/>
            <a:ext cx="4051524" cy="2738529"/>
          </a:xfrm>
          <a:prstGeom prst="rect">
            <a:avLst/>
          </a:prstGeom>
        </p:spPr>
      </p:pic>
      <p:pic>
        <p:nvPicPr>
          <p:cNvPr id="5" name="Zástupný symbol pro obsah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265" y="2931401"/>
            <a:ext cx="4236480" cy="273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5348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2ACEA29-5E0B-483B-A8C2-B5397D7B6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Perikarditida?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4B030A0D-0DAD-4A99-89BB-419527D6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1800088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Zástupný obsah 6" descr="Obsah obrázku text, kočka&#10;&#10;Popis byl vytvořen automaticky">
            <a:extLst>
              <a:ext uri="{FF2B5EF4-FFF2-40B4-BE49-F238E27FC236}">
                <a16:creationId xmlns:a16="http://schemas.microsoft.com/office/drawing/2014/main" id="{13481A53-55AA-455A-9B3B-47A31B630DA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232" y="3089554"/>
            <a:ext cx="3758184" cy="2546169"/>
          </a:xfrm>
          <a:prstGeom prst="rect">
            <a:avLst/>
          </a:prstGeom>
        </p:spPr>
      </p:pic>
      <p:pic>
        <p:nvPicPr>
          <p:cNvPr id="8" name="Zástupný obsah 5" descr="Obsah obrázku text, savci&#10;&#10;Popis byl vytvořen automaticky">
            <a:extLst>
              <a:ext uri="{FF2B5EF4-FFF2-40B4-BE49-F238E27FC236}">
                <a16:creationId xmlns:a16="http://schemas.microsoft.com/office/drawing/2014/main" id="{7E32667B-53A3-471B-BCA2-D993775BA3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027" y="3098950"/>
            <a:ext cx="3758184" cy="2536774"/>
          </a:xfrm>
          <a:prstGeom prst="rect">
            <a:avLst/>
          </a:prstGeom>
        </p:spPr>
      </p:pic>
      <p:pic>
        <p:nvPicPr>
          <p:cNvPr id="5" name="OLperi2">
            <a:hlinkClick r:id="" action="ppaction://media"/>
            <a:extLst>
              <a:ext uri="{FF2B5EF4-FFF2-40B4-BE49-F238E27FC236}">
                <a16:creationId xmlns:a16="http://schemas.microsoft.com/office/drawing/2014/main" id="{0EB61EEE-CD3B-463E-927E-A7AC25E7B633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7438" y="3098950"/>
            <a:ext cx="3758184" cy="252737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E913DEC-ECA1-445F-9647-95B5B439DE6F}"/>
              </a:ext>
            </a:extLst>
          </p:cNvPr>
          <p:cNvSpPr txBox="1"/>
          <p:nvPr/>
        </p:nvSpPr>
        <p:spPr>
          <a:xfrm>
            <a:off x="4861160" y="5951095"/>
            <a:ext cx="25739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/>
              <a:t>       NE</a:t>
            </a:r>
          </a:p>
        </p:txBody>
      </p:sp>
    </p:spTree>
    <p:extLst>
      <p:ext uri="{BB962C8B-B14F-4D97-AF65-F5344CB8AC3E}">
        <p14:creationId xmlns:p14="http://schemas.microsoft.com/office/powerpoint/2010/main" val="14198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861" y="666206"/>
            <a:ext cx="8314183" cy="500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2959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2D94D4DF-C366-4E9D-9197-4BD6DE70D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Komorové arytmie před RF ablací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err="1"/>
              <a:t>Arytmogenní</a:t>
            </a:r>
            <a:r>
              <a:rPr lang="cs-CZ" dirty="0"/>
              <a:t> substrát:</a:t>
            </a:r>
          </a:p>
          <a:p>
            <a:r>
              <a:rPr lang="cs-CZ" dirty="0"/>
              <a:t>lokalizace</a:t>
            </a:r>
          </a:p>
          <a:p>
            <a:r>
              <a:rPr lang="cs-CZ" dirty="0"/>
              <a:t>množství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138" y="1966302"/>
            <a:ext cx="3748087" cy="2533650"/>
          </a:xfrm>
        </p:spPr>
      </p:pic>
      <p:pic>
        <p:nvPicPr>
          <p:cNvPr id="6" name="Zástupný symbol pro obsa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766" y="3587443"/>
            <a:ext cx="4022832" cy="272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7763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265" y="1764407"/>
            <a:ext cx="8411132" cy="459172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661" y="415947"/>
            <a:ext cx="6336340" cy="102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31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ED8E54F9-849C-4865-8C5E-FD967B81D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91AE6B3-1D2D-4C67-A4DB-888635B527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054983"/>
          </a:xfrm>
          <a:custGeom>
            <a:avLst/>
            <a:gdLst>
              <a:gd name="connsiteX0" fmla="*/ 6788003 w 12188952"/>
              <a:gd name="connsiteY0" fmla="*/ 5986774 h 6054983"/>
              <a:gd name="connsiteX1" fmla="*/ 6787005 w 12188952"/>
              <a:gd name="connsiteY1" fmla="*/ 5986852 h 6054983"/>
              <a:gd name="connsiteX2" fmla="*/ 6786779 w 12188952"/>
              <a:gd name="connsiteY2" fmla="*/ 5987386 h 6054983"/>
              <a:gd name="connsiteX3" fmla="*/ 0 w 12188952"/>
              <a:gd name="connsiteY3" fmla="*/ 0 h 6054983"/>
              <a:gd name="connsiteX4" fmla="*/ 12188952 w 12188952"/>
              <a:gd name="connsiteY4" fmla="*/ 0 h 6054983"/>
              <a:gd name="connsiteX5" fmla="*/ 12188952 w 12188952"/>
              <a:gd name="connsiteY5" fmla="*/ 5092539 h 6054983"/>
              <a:gd name="connsiteX6" fmla="*/ 12058081 w 12188952"/>
              <a:gd name="connsiteY6" fmla="*/ 5131579 h 6054983"/>
              <a:gd name="connsiteX7" fmla="*/ 11673881 w 12188952"/>
              <a:gd name="connsiteY7" fmla="*/ 5235154 h 6054983"/>
              <a:gd name="connsiteX8" fmla="*/ 10422749 w 12188952"/>
              <a:gd name="connsiteY8" fmla="*/ 5518693 h 6054983"/>
              <a:gd name="connsiteX9" fmla="*/ 9421666 w 12188952"/>
              <a:gd name="connsiteY9" fmla="*/ 5693855 h 6054983"/>
              <a:gd name="connsiteX10" fmla="*/ 8456304 w 12188952"/>
              <a:gd name="connsiteY10" fmla="*/ 5827556 h 6054983"/>
              <a:gd name="connsiteX11" fmla="*/ 7714041 w 12188952"/>
              <a:gd name="connsiteY11" fmla="*/ 5907503 h 6054983"/>
              <a:gd name="connsiteX12" fmla="*/ 6949978 w 12188952"/>
              <a:gd name="connsiteY12" fmla="*/ 5973283 h 6054983"/>
              <a:gd name="connsiteX13" fmla="*/ 6934569 w 12188952"/>
              <a:gd name="connsiteY13" fmla="*/ 5975354 h 6054983"/>
              <a:gd name="connsiteX14" fmla="*/ 6788750 w 12188952"/>
              <a:gd name="connsiteY14" fmla="*/ 5986715 h 6054983"/>
              <a:gd name="connsiteX15" fmla="*/ 6798241 w 12188952"/>
              <a:gd name="connsiteY15" fmla="*/ 5988535 h 6054983"/>
              <a:gd name="connsiteX16" fmla="*/ 6833723 w 12188952"/>
              <a:gd name="connsiteY16" fmla="*/ 5986828 h 6054983"/>
              <a:gd name="connsiteX17" fmla="*/ 6882282 w 12188952"/>
              <a:gd name="connsiteY17" fmla="*/ 5983850 h 6054983"/>
              <a:gd name="connsiteX18" fmla="*/ 7576876 w 12188952"/>
              <a:gd name="connsiteY18" fmla="*/ 5951323 h 6054983"/>
              <a:gd name="connsiteX19" fmla="*/ 8621689 w 12188952"/>
              <a:gd name="connsiteY19" fmla="*/ 5864426 h 6054983"/>
              <a:gd name="connsiteX20" fmla="*/ 9477600 w 12188952"/>
              <a:gd name="connsiteY20" fmla="*/ 5760520 h 6054983"/>
              <a:gd name="connsiteX21" fmla="*/ 10626651 w 12188952"/>
              <a:gd name="connsiteY21" fmla="*/ 5566363 h 6054983"/>
              <a:gd name="connsiteX22" fmla="*/ 11995498 w 12188952"/>
              <a:gd name="connsiteY22" fmla="*/ 5240369 h 6054983"/>
              <a:gd name="connsiteX23" fmla="*/ 12188952 w 12188952"/>
              <a:gd name="connsiteY23" fmla="*/ 5183370 h 6054983"/>
              <a:gd name="connsiteX24" fmla="*/ 12188952 w 12188952"/>
              <a:gd name="connsiteY24" fmla="*/ 5238107 h 6054983"/>
              <a:gd name="connsiteX25" fmla="*/ 11826300 w 12188952"/>
              <a:gd name="connsiteY25" fmla="*/ 5343406 h 6054983"/>
              <a:gd name="connsiteX26" fmla="*/ 10936448 w 12188952"/>
              <a:gd name="connsiteY26" fmla="*/ 5557921 h 6054983"/>
              <a:gd name="connsiteX27" fmla="*/ 9983034 w 12188952"/>
              <a:gd name="connsiteY27" fmla="*/ 5737926 h 6054983"/>
              <a:gd name="connsiteX28" fmla="*/ 9184585 w 12188952"/>
              <a:gd name="connsiteY28" fmla="*/ 5853873 h 6054983"/>
              <a:gd name="connsiteX29" fmla="*/ 8576053 w 12188952"/>
              <a:gd name="connsiteY29" fmla="*/ 5923392 h 6054983"/>
              <a:gd name="connsiteX30" fmla="*/ 7862392 w 12188952"/>
              <a:gd name="connsiteY30" fmla="*/ 5984843 h 6054983"/>
              <a:gd name="connsiteX31" fmla="*/ 6933768 w 12188952"/>
              <a:gd name="connsiteY31" fmla="*/ 6036237 h 6054983"/>
              <a:gd name="connsiteX32" fmla="*/ 6476130 w 12188952"/>
              <a:gd name="connsiteY32" fmla="*/ 6050140 h 6054983"/>
              <a:gd name="connsiteX33" fmla="*/ 6360703 w 12188952"/>
              <a:gd name="connsiteY33" fmla="*/ 6054983 h 6054983"/>
              <a:gd name="connsiteX34" fmla="*/ 6055614 w 12188952"/>
              <a:gd name="connsiteY34" fmla="*/ 6054983 h 6054983"/>
              <a:gd name="connsiteX35" fmla="*/ 5976289 w 12188952"/>
              <a:gd name="connsiteY35" fmla="*/ 6050389 h 6054983"/>
              <a:gd name="connsiteX36" fmla="*/ 5263770 w 12188952"/>
              <a:gd name="connsiteY36" fmla="*/ 6014140 h 6054983"/>
              <a:gd name="connsiteX37" fmla="*/ 4345190 w 12188952"/>
              <a:gd name="connsiteY37" fmla="*/ 5952070 h 6054983"/>
              <a:gd name="connsiteX38" fmla="*/ 3372201 w 12188952"/>
              <a:gd name="connsiteY38" fmla="*/ 5853501 h 6054983"/>
              <a:gd name="connsiteX39" fmla="*/ 2361582 w 12188952"/>
              <a:gd name="connsiteY39" fmla="*/ 5734574 h 6054983"/>
              <a:gd name="connsiteX40" fmla="*/ 1232869 w 12188952"/>
              <a:gd name="connsiteY40" fmla="*/ 5561398 h 6054983"/>
              <a:gd name="connsiteX41" fmla="*/ 68483 w 12188952"/>
              <a:gd name="connsiteY41" fmla="*/ 5321691 h 6054983"/>
              <a:gd name="connsiteX42" fmla="*/ 0 w 12188952"/>
              <a:gd name="connsiteY42" fmla="*/ 5304336 h 6054983"/>
              <a:gd name="connsiteX43" fmla="*/ 0 w 12188952"/>
              <a:gd name="connsiteY43" fmla="*/ 5247847 h 6054983"/>
              <a:gd name="connsiteX44" fmla="*/ 72423 w 12188952"/>
              <a:gd name="connsiteY44" fmla="*/ 5266624 h 6054983"/>
              <a:gd name="connsiteX45" fmla="*/ 600566 w 12188952"/>
              <a:gd name="connsiteY45" fmla="*/ 5384994 h 6054983"/>
              <a:gd name="connsiteX46" fmla="*/ 1769069 w 12188952"/>
              <a:gd name="connsiteY46" fmla="*/ 5595162 h 6054983"/>
              <a:gd name="connsiteX47" fmla="*/ 2612900 w 12188952"/>
              <a:gd name="connsiteY47" fmla="*/ 5712104 h 6054983"/>
              <a:gd name="connsiteX48" fmla="*/ 2580488 w 12188952"/>
              <a:gd name="connsiteY48" fmla="*/ 5702173 h 6054983"/>
              <a:gd name="connsiteX49" fmla="*/ 1112357 w 12188952"/>
              <a:gd name="connsiteY49" fmla="*/ 5369476 h 6054983"/>
              <a:gd name="connsiteX50" fmla="*/ 420307 w 12188952"/>
              <a:gd name="connsiteY50" fmla="*/ 5170043 h 6054983"/>
              <a:gd name="connsiteX51" fmla="*/ 0 w 12188952"/>
              <a:gd name="connsiteY51" fmla="*/ 5031126 h 6054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88952" h="6054983">
                <a:moveTo>
                  <a:pt x="6788003" y="5986774"/>
                </a:moveTo>
                <a:lnTo>
                  <a:pt x="6787005" y="5986852"/>
                </a:lnTo>
                <a:lnTo>
                  <a:pt x="6786779" y="5987386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5092539"/>
                </a:lnTo>
                <a:lnTo>
                  <a:pt x="12058081" y="5131579"/>
                </a:lnTo>
                <a:cubicBezTo>
                  <a:pt x="11930517" y="5167793"/>
                  <a:pt x="11802439" y="5202322"/>
                  <a:pt x="11673881" y="5235154"/>
                </a:cubicBezTo>
                <a:cubicBezTo>
                  <a:pt x="11259973" y="5342661"/>
                  <a:pt x="10842632" y="5436263"/>
                  <a:pt x="10422749" y="5518693"/>
                </a:cubicBezTo>
                <a:cubicBezTo>
                  <a:pt x="10090287" y="5583904"/>
                  <a:pt x="9756593" y="5642301"/>
                  <a:pt x="9421666" y="5693855"/>
                </a:cubicBezTo>
                <a:cubicBezTo>
                  <a:pt x="9100721" y="5743512"/>
                  <a:pt x="8778938" y="5788079"/>
                  <a:pt x="8456304" y="5827556"/>
                </a:cubicBezTo>
                <a:cubicBezTo>
                  <a:pt x="8209307" y="5857722"/>
                  <a:pt x="7961801" y="5883295"/>
                  <a:pt x="7714041" y="5907503"/>
                </a:cubicBezTo>
                <a:lnTo>
                  <a:pt x="6949978" y="5973283"/>
                </a:lnTo>
                <a:lnTo>
                  <a:pt x="6934569" y="5975354"/>
                </a:lnTo>
                <a:lnTo>
                  <a:pt x="6788750" y="5986715"/>
                </a:lnTo>
                <a:lnTo>
                  <a:pt x="6798241" y="5988535"/>
                </a:lnTo>
                <a:cubicBezTo>
                  <a:pt x="6809920" y="5989001"/>
                  <a:pt x="6822028" y="5986828"/>
                  <a:pt x="6833723" y="5986828"/>
                </a:cubicBezTo>
                <a:cubicBezTo>
                  <a:pt x="6849867" y="5986828"/>
                  <a:pt x="6866012" y="5984221"/>
                  <a:pt x="6882282" y="5983850"/>
                </a:cubicBezTo>
                <a:cubicBezTo>
                  <a:pt x="7114026" y="5978388"/>
                  <a:pt x="7345514" y="5966221"/>
                  <a:pt x="7576876" y="5951323"/>
                </a:cubicBezTo>
                <a:cubicBezTo>
                  <a:pt x="7925570" y="5928855"/>
                  <a:pt x="8274011" y="5900676"/>
                  <a:pt x="8621689" y="5864426"/>
                </a:cubicBezTo>
                <a:cubicBezTo>
                  <a:pt x="8907712" y="5835128"/>
                  <a:pt x="9193011" y="5800493"/>
                  <a:pt x="9477600" y="5760520"/>
                </a:cubicBezTo>
                <a:cubicBezTo>
                  <a:pt x="9862435" y="5706146"/>
                  <a:pt x="10245452" y="5641432"/>
                  <a:pt x="10626651" y="5566363"/>
                </a:cubicBezTo>
                <a:cubicBezTo>
                  <a:pt x="11087341" y="5475243"/>
                  <a:pt x="11544088" y="5367737"/>
                  <a:pt x="11995498" y="5240369"/>
                </a:cubicBezTo>
                <a:lnTo>
                  <a:pt x="12188952" y="5183370"/>
                </a:lnTo>
                <a:lnTo>
                  <a:pt x="12188952" y="5238107"/>
                </a:lnTo>
                <a:lnTo>
                  <a:pt x="11826300" y="5343406"/>
                </a:lnTo>
                <a:cubicBezTo>
                  <a:pt x="11531885" y="5423103"/>
                  <a:pt x="11235310" y="5493989"/>
                  <a:pt x="10936448" y="5557921"/>
                </a:cubicBezTo>
                <a:cubicBezTo>
                  <a:pt x="10620168" y="5625703"/>
                  <a:pt x="10302365" y="5685700"/>
                  <a:pt x="9983034" y="5737926"/>
                </a:cubicBezTo>
                <a:cubicBezTo>
                  <a:pt x="9717606" y="5781375"/>
                  <a:pt x="9451451" y="5820020"/>
                  <a:pt x="9184585" y="5853873"/>
                </a:cubicBezTo>
                <a:cubicBezTo>
                  <a:pt x="8981951" y="5879447"/>
                  <a:pt x="8779319" y="5903530"/>
                  <a:pt x="8576053" y="5923392"/>
                </a:cubicBezTo>
                <a:cubicBezTo>
                  <a:pt x="8338462" y="5946112"/>
                  <a:pt x="8100618" y="5967587"/>
                  <a:pt x="7862392" y="5984843"/>
                </a:cubicBezTo>
                <a:cubicBezTo>
                  <a:pt x="7553105" y="6007187"/>
                  <a:pt x="7243690" y="6025065"/>
                  <a:pt x="6933768" y="6036237"/>
                </a:cubicBezTo>
                <a:cubicBezTo>
                  <a:pt x="6781221" y="6041700"/>
                  <a:pt x="6628676" y="6045548"/>
                  <a:pt x="6476130" y="6050140"/>
                </a:cubicBezTo>
                <a:cubicBezTo>
                  <a:pt x="6437585" y="6048056"/>
                  <a:pt x="6398929" y="6049681"/>
                  <a:pt x="6360703" y="6054983"/>
                </a:cubicBezTo>
                <a:lnTo>
                  <a:pt x="6055614" y="6054983"/>
                </a:lnTo>
                <a:lnTo>
                  <a:pt x="5976289" y="6050389"/>
                </a:lnTo>
                <a:cubicBezTo>
                  <a:pt x="5738826" y="6037976"/>
                  <a:pt x="5501363" y="6024197"/>
                  <a:pt x="5263770" y="6014140"/>
                </a:cubicBezTo>
                <a:cubicBezTo>
                  <a:pt x="4957027" y="6001724"/>
                  <a:pt x="4650663" y="5981244"/>
                  <a:pt x="4345190" y="5952070"/>
                </a:cubicBezTo>
                <a:cubicBezTo>
                  <a:pt x="4020648" y="5921158"/>
                  <a:pt x="3696870" y="5886523"/>
                  <a:pt x="3372201" y="5853501"/>
                </a:cubicBezTo>
                <a:cubicBezTo>
                  <a:pt x="3034653" y="5819239"/>
                  <a:pt x="2697781" y="5779600"/>
                  <a:pt x="2361582" y="5734574"/>
                </a:cubicBezTo>
                <a:cubicBezTo>
                  <a:pt x="1984196" y="5684421"/>
                  <a:pt x="1607962" y="5626695"/>
                  <a:pt x="1232869" y="5561398"/>
                </a:cubicBezTo>
                <a:cubicBezTo>
                  <a:pt x="841970" y="5492685"/>
                  <a:pt x="453644" y="5414197"/>
                  <a:pt x="68483" y="5321691"/>
                </a:cubicBezTo>
                <a:lnTo>
                  <a:pt x="0" y="5304336"/>
                </a:lnTo>
                <a:lnTo>
                  <a:pt x="0" y="5247847"/>
                </a:lnTo>
                <a:lnTo>
                  <a:pt x="72423" y="5266624"/>
                </a:lnTo>
                <a:cubicBezTo>
                  <a:pt x="247899" y="5308802"/>
                  <a:pt x="424058" y="5348062"/>
                  <a:pt x="600566" y="5384994"/>
                </a:cubicBezTo>
                <a:cubicBezTo>
                  <a:pt x="988032" y="5465808"/>
                  <a:pt x="1377788" y="5534706"/>
                  <a:pt x="1769069" y="5595162"/>
                </a:cubicBezTo>
                <a:cubicBezTo>
                  <a:pt x="2051913" y="5638738"/>
                  <a:pt x="2335141" y="5678835"/>
                  <a:pt x="2612900" y="5712104"/>
                </a:cubicBezTo>
                <a:cubicBezTo>
                  <a:pt x="2604892" y="5714711"/>
                  <a:pt x="2593962" y="5704655"/>
                  <a:pt x="2580488" y="5702173"/>
                </a:cubicBezTo>
                <a:cubicBezTo>
                  <a:pt x="2086656" y="5610221"/>
                  <a:pt x="1597284" y="5499328"/>
                  <a:pt x="1112357" y="5369476"/>
                </a:cubicBezTo>
                <a:cubicBezTo>
                  <a:pt x="880233" y="5307405"/>
                  <a:pt x="649550" y="5240927"/>
                  <a:pt x="420307" y="5170043"/>
                </a:cubicBezTo>
                <a:lnTo>
                  <a:pt x="0" y="503112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69DAF90-C89F-48D4-8DAE-10A373676469}"/>
              </a:ext>
            </a:extLst>
          </p:cNvPr>
          <p:cNvSpPr txBox="1"/>
          <p:nvPr/>
        </p:nvSpPr>
        <p:spPr>
          <a:xfrm>
            <a:off x="1524000" y="929452"/>
            <a:ext cx="9144000" cy="252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„Off</a:t>
            </a:r>
            <a:r>
              <a:rPr lang="cs-CZ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-</a:t>
            </a:r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label“ </a:t>
            </a:r>
            <a:r>
              <a:rPr lang="en-US" sz="6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indikace</a:t>
            </a:r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MRI </a:t>
            </a:r>
            <a:r>
              <a:rPr lang="en-US" sz="6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srdce</a:t>
            </a:r>
            <a:endParaRPr lang="en-US" sz="6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6D080EC2-42B5-4E04-BBF7-F0BC5CB7C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3566566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2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809D305-4542-4256-8E78-D1A918BEC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cs-CZ" sz="5400"/>
              <a:t>EKG změny</a:t>
            </a:r>
          </a:p>
        </p:txBody>
      </p:sp>
      <p:sp>
        <p:nvSpPr>
          <p:cNvPr id="41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D32D44-7158-45D5-87BD-22BADA6D5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200" dirty="0"/>
              <a:t>četné KES/běhy </a:t>
            </a:r>
            <a:r>
              <a:rPr lang="cs-CZ" sz="2200" dirty="0" err="1"/>
              <a:t>nsKT</a:t>
            </a:r>
            <a:r>
              <a:rPr lang="cs-CZ" sz="2200" dirty="0"/>
              <a:t> bez indikace k RF ablaci k vyloučení strukturálních změn myokardu komor</a:t>
            </a:r>
          </a:p>
          <a:p>
            <a:r>
              <a:rPr lang="cs-CZ" sz="2200" dirty="0"/>
              <a:t>změny na klidové </a:t>
            </a:r>
            <a:r>
              <a:rPr lang="cs-CZ" sz="2200" dirty="0" err="1"/>
              <a:t>ekg</a:t>
            </a:r>
            <a:r>
              <a:rPr lang="cs-CZ" sz="2200" dirty="0"/>
              <a:t> křivce? </a:t>
            </a:r>
          </a:p>
          <a:p>
            <a:r>
              <a:rPr lang="cs-CZ" sz="2000" i="1" dirty="0"/>
              <a:t>LBBB u mladších jedinců (nově zjištěný)?</a:t>
            </a:r>
          </a:p>
          <a:p>
            <a:r>
              <a:rPr lang="cs-CZ" sz="2000" i="1" dirty="0" err="1"/>
              <a:t>negat</a:t>
            </a:r>
            <a:r>
              <a:rPr lang="cs-CZ" sz="2000" i="1" dirty="0"/>
              <a:t> T vlny </a:t>
            </a:r>
            <a:r>
              <a:rPr lang="cs-CZ" sz="2000" i="1" dirty="0" err="1"/>
              <a:t>anterolaterálně</a:t>
            </a:r>
            <a:r>
              <a:rPr lang="cs-CZ" sz="2000" i="1" dirty="0"/>
              <a:t>?</a:t>
            </a:r>
          </a:p>
          <a:p>
            <a:pPr marL="0" indent="0">
              <a:buNone/>
            </a:pPr>
            <a:endParaRPr lang="cs-CZ" sz="2200" dirty="0"/>
          </a:p>
        </p:txBody>
      </p:sp>
      <p:pic>
        <p:nvPicPr>
          <p:cNvPr id="11" name="OLapik1">
            <a:hlinkClick r:id="" action="ppaction://media"/>
            <a:extLst>
              <a:ext uri="{FF2B5EF4-FFF2-40B4-BE49-F238E27FC236}">
                <a16:creationId xmlns:a16="http://schemas.microsoft.com/office/drawing/2014/main" id="{5180F08D-F177-41F9-8E3D-13721656F0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9048" y="1593422"/>
            <a:ext cx="5458968" cy="367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3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BB405C-D7EC-4B92-95FC-067B295AB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Dynamické sekvence</a:t>
            </a:r>
            <a:endParaRPr lang="cs-CZ" dirty="0"/>
          </a:p>
        </p:txBody>
      </p:sp>
      <p:pic>
        <p:nvPicPr>
          <p:cNvPr id="5" name="preddob1">
            <a:hlinkClick r:id="" action="ppaction://media"/>
            <a:extLst>
              <a:ext uri="{FF2B5EF4-FFF2-40B4-BE49-F238E27FC236}">
                <a16:creationId xmlns:a16="http://schemas.microsoft.com/office/drawing/2014/main" id="{64D53D03-EA68-48F8-8D42-DFA72E3B2F7A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1032" y="2489409"/>
            <a:ext cx="3670852" cy="2515894"/>
          </a:xfrm>
        </p:spPr>
      </p:pic>
      <p:pic>
        <p:nvPicPr>
          <p:cNvPr id="6" name="predob2">
            <a:hlinkClick r:id="" action="ppaction://media"/>
            <a:extLst>
              <a:ext uri="{FF2B5EF4-FFF2-40B4-BE49-F238E27FC236}">
                <a16:creationId xmlns:a16="http://schemas.microsoft.com/office/drawing/2014/main" id="{25170DAB-4B01-4CE3-A25E-6A5C726C9D45}"/>
              </a:ext>
            </a:extLst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0574" y="2471734"/>
            <a:ext cx="3670852" cy="2486597"/>
          </a:xfrm>
        </p:spPr>
      </p:pic>
      <p:pic>
        <p:nvPicPr>
          <p:cNvPr id="7" name="preddob3">
            <a:hlinkClick r:id="" action="ppaction://media"/>
            <a:extLst>
              <a:ext uri="{FF2B5EF4-FFF2-40B4-BE49-F238E27FC236}">
                <a16:creationId xmlns:a16="http://schemas.microsoft.com/office/drawing/2014/main" id="{C7FF3107-582C-417C-B26F-FB219B56E9C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30116" y="2471734"/>
            <a:ext cx="3700411" cy="248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39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3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3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vide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vide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55FE677-3573-4583-90E3-43D92A963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cs-CZ" sz="4800"/>
              <a:t>Varia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2F4F55-5D32-4824-8C33-E5186EBED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/>
          </a:bodyPr>
          <a:lstStyle/>
          <a:p>
            <a:r>
              <a:rPr lang="cs-CZ" sz="2400" dirty="0"/>
              <a:t>MR srdce automaticky u všech pacientů s </a:t>
            </a:r>
            <a:r>
              <a:rPr lang="cs-CZ" sz="2400" dirty="0" err="1"/>
              <a:t>extrakardiální</a:t>
            </a:r>
            <a:r>
              <a:rPr lang="cs-CZ" sz="2400" dirty="0"/>
              <a:t> sarkoidózou</a:t>
            </a:r>
          </a:p>
          <a:p>
            <a:r>
              <a:rPr lang="cs-CZ" sz="2400" dirty="0"/>
              <a:t>T1 </a:t>
            </a:r>
            <a:r>
              <a:rPr lang="cs-CZ" sz="2400" dirty="0" err="1"/>
              <a:t>mapping</a:t>
            </a:r>
            <a:r>
              <a:rPr lang="cs-CZ" sz="2400" dirty="0"/>
              <a:t> během léčby amyloidózy (AL)</a:t>
            </a:r>
          </a:p>
          <a:p>
            <a:r>
              <a:rPr lang="cs-CZ" sz="2400" dirty="0"/>
              <a:t>MR řízená terapie perikarditidy (akutní/rekurentní/chronické)</a:t>
            </a:r>
          </a:p>
          <a:p>
            <a:r>
              <a:rPr lang="cs-CZ" sz="2400" dirty="0"/>
              <a:t>………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41470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855A890-B60B-4670-9DC2-69DC05015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F77FA17-C521-4ADF-9B13-3150A78BD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466" y="2023110"/>
            <a:ext cx="2597690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3700" dirty="0"/>
              <a:t>MR řízená terapie perikarditidy</a:t>
            </a:r>
            <a:endParaRPr lang="en-US" sz="37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22480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042549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283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F6E19C6B-EDAE-4F27-9A4C-FB2EBCB04B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356" y="3581605"/>
            <a:ext cx="3703320" cy="2508998"/>
          </a:xfrm>
          <a:prstGeom prst="rect">
            <a:avLst/>
          </a:prstGeom>
        </p:spPr>
      </p:pic>
      <p:pic>
        <p:nvPicPr>
          <p:cNvPr id="8" name="Obrázek 7" descr="Obsah obrázku text, zavřít&#10;&#10;Popis byl vytvořen automaticky">
            <a:extLst>
              <a:ext uri="{FF2B5EF4-FFF2-40B4-BE49-F238E27FC236}">
                <a16:creationId xmlns:a16="http://schemas.microsoft.com/office/drawing/2014/main" id="{77535419-67EA-4096-A76E-A40E5320BE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356" y="932077"/>
            <a:ext cx="3703320" cy="2508998"/>
          </a:xfrm>
          <a:prstGeom prst="rect">
            <a:avLst/>
          </a:prstGeom>
        </p:spPr>
      </p:pic>
      <p:pic>
        <p:nvPicPr>
          <p:cNvPr id="6" name="maz5" descr="Obsah obrázku zavřít, zírající&#10;&#10;Popis byl vytvořen automaticky">
            <a:hlinkClick r:id="" action="ppaction://media"/>
            <a:extLst>
              <a:ext uri="{FF2B5EF4-FFF2-40B4-BE49-F238E27FC236}">
                <a16:creationId xmlns:a16="http://schemas.microsoft.com/office/drawing/2014/main" id="{34C6135A-32F4-4BF5-9CD2-110649E5D3AD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54251" y="3581605"/>
            <a:ext cx="3703320" cy="2490482"/>
          </a:xfrm>
          <a:prstGeom prst="rect">
            <a:avLst/>
          </a:prstGeom>
        </p:spPr>
      </p:pic>
      <p:pic>
        <p:nvPicPr>
          <p:cNvPr id="5" name="maz1" descr="Obsah obrázku interiér&#10;&#10;Popis byl vytvořen automaticky">
            <a:hlinkClick r:id="" action="ppaction://media"/>
            <a:extLst>
              <a:ext uri="{FF2B5EF4-FFF2-40B4-BE49-F238E27FC236}">
                <a16:creationId xmlns:a16="http://schemas.microsoft.com/office/drawing/2014/main" id="{8F3D5914-8A0E-427D-823C-E8D168B27690}"/>
              </a:ext>
            </a:extLst>
          </p:cNvPr>
          <p:cNvPicPr>
            <a:picLocks noGrp="1" noChangeAspect="1"/>
          </p:cNvPicPr>
          <p:nvPr>
            <p:ph sz="half"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38367" y="941335"/>
            <a:ext cx="3703320" cy="249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60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9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video>
              <p:cMediaNode vol="80000">
                <p:cTn id="1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89ED1AA-8684-4D37-B208-8777E1A77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raphic 33">
            <a:extLst>
              <a:ext uri="{FF2B5EF4-FFF2-40B4-BE49-F238E27FC236}">
                <a16:creationId xmlns:a16="http://schemas.microsoft.com/office/drawing/2014/main" id="{4180E01B-B1F4-437C-807D-1C930718E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10784" y="0"/>
            <a:ext cx="9570431" cy="6858000"/>
          </a:xfrm>
          <a:custGeom>
            <a:avLst/>
            <a:gdLst>
              <a:gd name="connsiteX0" fmla="*/ 7178288 w 7187261"/>
              <a:gd name="connsiteY0" fmla="*/ 2604802 h 5150263"/>
              <a:gd name="connsiteX1" fmla="*/ 7169335 w 7187261"/>
              <a:gd name="connsiteY1" fmla="*/ 2328577 h 5150263"/>
              <a:gd name="connsiteX2" fmla="*/ 7060845 w 7187261"/>
              <a:gd name="connsiteY2" fmla="*/ 1661160 h 5150263"/>
              <a:gd name="connsiteX3" fmla="*/ 6212263 w 7187261"/>
              <a:gd name="connsiteY3" fmla="*/ 243840 h 5150263"/>
              <a:gd name="connsiteX4" fmla="*/ 5953564 w 7187261"/>
              <a:gd name="connsiteY4" fmla="*/ 0 h 5150263"/>
              <a:gd name="connsiteX5" fmla="*/ 1408615 w 7187261"/>
              <a:gd name="connsiteY5" fmla="*/ 0 h 5150263"/>
              <a:gd name="connsiteX6" fmla="*/ 805111 w 7187261"/>
              <a:gd name="connsiteY6" fmla="*/ 676275 h 5150263"/>
              <a:gd name="connsiteX7" fmla="*/ 104928 w 7187261"/>
              <a:gd name="connsiteY7" fmla="*/ 2183035 h 5150263"/>
              <a:gd name="connsiteX8" fmla="*/ 51588 w 7187261"/>
              <a:gd name="connsiteY8" fmla="*/ 2400014 h 5150263"/>
              <a:gd name="connsiteX9" fmla="*/ 41301 w 7187261"/>
              <a:gd name="connsiteY9" fmla="*/ 2424208 h 5150263"/>
              <a:gd name="connsiteX10" fmla="*/ 119692 w 7187261"/>
              <a:gd name="connsiteY10" fmla="*/ 1834801 h 5150263"/>
              <a:gd name="connsiteX11" fmla="*/ 870071 w 7187261"/>
              <a:gd name="connsiteY11" fmla="*/ 462248 h 5150263"/>
              <a:gd name="connsiteX12" fmla="*/ 1389279 w 7187261"/>
              <a:gd name="connsiteY12" fmla="*/ 476 h 5150263"/>
              <a:gd name="connsiteX13" fmla="*/ 1320223 w 7187261"/>
              <a:gd name="connsiteY13" fmla="*/ 476 h 5150263"/>
              <a:gd name="connsiteX14" fmla="*/ 423158 w 7187261"/>
              <a:gd name="connsiteY14" fmla="*/ 989743 h 5150263"/>
              <a:gd name="connsiteX15" fmla="*/ 25585 w 7187261"/>
              <a:gd name="connsiteY15" fmla="*/ 2113693 h 5150263"/>
              <a:gd name="connsiteX16" fmla="*/ 2344 w 7187261"/>
              <a:gd name="connsiteY16" fmla="*/ 2725865 h 5150263"/>
              <a:gd name="connsiteX17" fmla="*/ 447256 w 7187261"/>
              <a:gd name="connsiteY17" fmla="*/ 4210717 h 5150263"/>
              <a:gd name="connsiteX18" fmla="*/ 1138962 w 7187261"/>
              <a:gd name="connsiteY18" fmla="*/ 4988910 h 5150263"/>
              <a:gd name="connsiteX19" fmla="*/ 1348512 w 7187261"/>
              <a:gd name="connsiteY19" fmla="*/ 5146834 h 5150263"/>
              <a:gd name="connsiteX20" fmla="*/ 1422712 w 7187261"/>
              <a:gd name="connsiteY20" fmla="*/ 5146834 h 5150263"/>
              <a:gd name="connsiteX21" fmla="*/ 480594 w 7187261"/>
              <a:gd name="connsiteY21" fmla="*/ 4187952 h 5150263"/>
              <a:gd name="connsiteX22" fmla="*/ 398679 w 7187261"/>
              <a:gd name="connsiteY22" fmla="*/ 4046125 h 5150263"/>
              <a:gd name="connsiteX23" fmla="*/ 411823 w 7187261"/>
              <a:gd name="connsiteY23" fmla="*/ 4053078 h 5150263"/>
              <a:gd name="connsiteX24" fmla="*/ 1439380 w 7187261"/>
              <a:gd name="connsiteY24" fmla="*/ 5147405 h 5150263"/>
              <a:gd name="connsiteX25" fmla="*/ 5710010 w 7187261"/>
              <a:gd name="connsiteY25" fmla="*/ 5150263 h 5150263"/>
              <a:gd name="connsiteX26" fmla="*/ 5999665 w 7187261"/>
              <a:gd name="connsiteY26" fmla="*/ 4910900 h 5150263"/>
              <a:gd name="connsiteX27" fmla="*/ 6954165 w 7187261"/>
              <a:gd name="connsiteY27" fmla="*/ 3545777 h 5150263"/>
              <a:gd name="connsiteX28" fmla="*/ 7137712 w 7187261"/>
              <a:gd name="connsiteY28" fmla="*/ 2799207 h 5150263"/>
              <a:gd name="connsiteX29" fmla="*/ 7142951 w 7187261"/>
              <a:gd name="connsiteY29" fmla="*/ 2754535 h 5150263"/>
              <a:gd name="connsiteX30" fmla="*/ 7149428 w 7187261"/>
              <a:gd name="connsiteY30" fmla="*/ 2774823 h 5150263"/>
              <a:gd name="connsiteX31" fmla="*/ 7066465 w 7187261"/>
              <a:gd name="connsiteY31" fmla="*/ 3465672 h 5150263"/>
              <a:gd name="connsiteX32" fmla="*/ 6452578 w 7187261"/>
              <a:gd name="connsiteY32" fmla="*/ 4552760 h 5150263"/>
              <a:gd name="connsiteX33" fmla="*/ 5752110 w 7187261"/>
              <a:gd name="connsiteY33" fmla="*/ 5150263 h 5150263"/>
              <a:gd name="connsiteX34" fmla="*/ 5827643 w 7187261"/>
              <a:gd name="connsiteY34" fmla="*/ 5150263 h 5150263"/>
              <a:gd name="connsiteX35" fmla="*/ 6642793 w 7187261"/>
              <a:gd name="connsiteY35" fmla="*/ 4389406 h 5150263"/>
              <a:gd name="connsiteX36" fmla="*/ 7102469 w 7187261"/>
              <a:gd name="connsiteY36" fmla="*/ 3490817 h 5150263"/>
              <a:gd name="connsiteX37" fmla="*/ 7187242 w 7187261"/>
              <a:gd name="connsiteY37" fmla="*/ 2990183 h 5150263"/>
              <a:gd name="connsiteX38" fmla="*/ 7178288 w 7187261"/>
              <a:gd name="connsiteY38" fmla="*/ 2604802 h 5150263"/>
              <a:gd name="connsiteX39" fmla="*/ 6342565 w 7187261"/>
              <a:gd name="connsiteY39" fmla="*/ 441389 h 5150263"/>
              <a:gd name="connsiteX40" fmla="*/ 7126567 w 7187261"/>
              <a:gd name="connsiteY40" fmla="*/ 2355056 h 5150263"/>
              <a:gd name="connsiteX41" fmla="*/ 6342565 w 7187261"/>
              <a:gd name="connsiteY41" fmla="*/ 441389 h 51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187261" h="5150263">
                <a:moveTo>
                  <a:pt x="7178288" y="2604802"/>
                </a:moveTo>
                <a:cubicBezTo>
                  <a:pt x="7168763" y="2513076"/>
                  <a:pt x="7174478" y="2420684"/>
                  <a:pt x="7169335" y="2328577"/>
                </a:cubicBezTo>
                <a:cubicBezTo>
                  <a:pt x="7156952" y="2102882"/>
                  <a:pt x="7120586" y="1879149"/>
                  <a:pt x="7060845" y="1661160"/>
                </a:cubicBezTo>
                <a:cubicBezTo>
                  <a:pt x="6910588" y="1121007"/>
                  <a:pt x="6617428" y="631374"/>
                  <a:pt x="6212263" y="243840"/>
                </a:cubicBezTo>
                <a:cubicBezTo>
                  <a:pt x="6126538" y="162496"/>
                  <a:pt x="6040813" y="80201"/>
                  <a:pt x="5953564" y="0"/>
                </a:cubicBezTo>
                <a:lnTo>
                  <a:pt x="1408615" y="0"/>
                </a:lnTo>
                <a:cubicBezTo>
                  <a:pt x="1180967" y="200316"/>
                  <a:pt x="978332" y="427387"/>
                  <a:pt x="805111" y="676275"/>
                </a:cubicBezTo>
                <a:cubicBezTo>
                  <a:pt x="481261" y="1136523"/>
                  <a:pt x="252089" y="1640872"/>
                  <a:pt x="104928" y="2183035"/>
                </a:cubicBezTo>
                <a:cubicBezTo>
                  <a:pt x="85878" y="2254853"/>
                  <a:pt x="69495" y="2327720"/>
                  <a:pt x="51588" y="2400014"/>
                </a:cubicBezTo>
                <a:cubicBezTo>
                  <a:pt x="49683" y="2407634"/>
                  <a:pt x="51588" y="2416969"/>
                  <a:pt x="41301" y="2424208"/>
                </a:cubicBezTo>
                <a:cubicBezTo>
                  <a:pt x="45900" y="2225469"/>
                  <a:pt x="72186" y="2027834"/>
                  <a:pt x="119692" y="1834801"/>
                </a:cubicBezTo>
                <a:cubicBezTo>
                  <a:pt x="247993" y="1310926"/>
                  <a:pt x="506121" y="857726"/>
                  <a:pt x="870071" y="462248"/>
                </a:cubicBezTo>
                <a:cubicBezTo>
                  <a:pt x="1027729" y="291823"/>
                  <a:pt x="1201617" y="137169"/>
                  <a:pt x="1389279" y="476"/>
                </a:cubicBezTo>
                <a:lnTo>
                  <a:pt x="1320223" y="476"/>
                </a:lnTo>
                <a:cubicBezTo>
                  <a:pt x="960844" y="274320"/>
                  <a:pt x="656330" y="599123"/>
                  <a:pt x="423158" y="989743"/>
                </a:cubicBezTo>
                <a:cubicBezTo>
                  <a:pt x="215608" y="1337596"/>
                  <a:pt x="80258" y="1711357"/>
                  <a:pt x="25585" y="2113693"/>
                </a:cubicBezTo>
                <a:cubicBezTo>
                  <a:pt x="-2705" y="2316480"/>
                  <a:pt x="-2228" y="2521077"/>
                  <a:pt x="2344" y="2725865"/>
                </a:cubicBezTo>
                <a:cubicBezTo>
                  <a:pt x="14155" y="3261932"/>
                  <a:pt x="170650" y="3754565"/>
                  <a:pt x="447256" y="4210717"/>
                </a:cubicBezTo>
                <a:cubicBezTo>
                  <a:pt x="629851" y="4511612"/>
                  <a:pt x="866356" y="4767167"/>
                  <a:pt x="1138962" y="4988910"/>
                </a:cubicBezTo>
                <a:cubicBezTo>
                  <a:pt x="1207161" y="5044345"/>
                  <a:pt x="1277008" y="5096990"/>
                  <a:pt x="1348512" y="5146834"/>
                </a:cubicBezTo>
                <a:lnTo>
                  <a:pt x="1422712" y="5146834"/>
                </a:lnTo>
                <a:cubicBezTo>
                  <a:pt x="1043426" y="4892802"/>
                  <a:pt x="724720" y="4577334"/>
                  <a:pt x="480594" y="4187952"/>
                </a:cubicBezTo>
                <a:cubicBezTo>
                  <a:pt x="452019" y="4141851"/>
                  <a:pt x="423444" y="4095179"/>
                  <a:pt x="398679" y="4046125"/>
                </a:cubicBezTo>
                <a:cubicBezTo>
                  <a:pt x="407442" y="4043267"/>
                  <a:pt x="409156" y="4048982"/>
                  <a:pt x="411823" y="4053078"/>
                </a:cubicBezTo>
                <a:cubicBezTo>
                  <a:pt x="683572" y="4484656"/>
                  <a:pt x="1033139" y="4842701"/>
                  <a:pt x="1439380" y="5147405"/>
                </a:cubicBezTo>
                <a:lnTo>
                  <a:pt x="5710010" y="5150263"/>
                </a:lnTo>
                <a:cubicBezTo>
                  <a:pt x="5810594" y="5075482"/>
                  <a:pt x="5907272" y="4995587"/>
                  <a:pt x="5999665" y="4910900"/>
                </a:cubicBezTo>
                <a:cubicBezTo>
                  <a:pt x="6418765" y="4526661"/>
                  <a:pt x="6746901" y="4078129"/>
                  <a:pt x="6954165" y="3545777"/>
                </a:cubicBezTo>
                <a:cubicBezTo>
                  <a:pt x="7048234" y="3306175"/>
                  <a:pt x="7109956" y="3055115"/>
                  <a:pt x="7137712" y="2799207"/>
                </a:cubicBezTo>
                <a:cubicBezTo>
                  <a:pt x="7139236" y="2784920"/>
                  <a:pt x="7141046" y="2770632"/>
                  <a:pt x="7142951" y="2754535"/>
                </a:cubicBezTo>
                <a:cubicBezTo>
                  <a:pt x="7151714" y="2760440"/>
                  <a:pt x="7149237" y="2768441"/>
                  <a:pt x="7149428" y="2774823"/>
                </a:cubicBezTo>
                <a:cubicBezTo>
                  <a:pt x="7156743" y="3007967"/>
                  <a:pt x="7128777" y="3240881"/>
                  <a:pt x="7066465" y="3465672"/>
                </a:cubicBezTo>
                <a:cubicBezTo>
                  <a:pt x="6952165" y="3878580"/>
                  <a:pt x="6737948" y="4235863"/>
                  <a:pt x="6452578" y="4552760"/>
                </a:cubicBezTo>
                <a:cubicBezTo>
                  <a:pt x="6244553" y="4783836"/>
                  <a:pt x="6008809" y="4980242"/>
                  <a:pt x="5752110" y="5150263"/>
                </a:cubicBezTo>
                <a:lnTo>
                  <a:pt x="5827643" y="5150263"/>
                </a:lnTo>
                <a:cubicBezTo>
                  <a:pt x="6136539" y="4938904"/>
                  <a:pt x="6412192" y="4689348"/>
                  <a:pt x="6642793" y="4389406"/>
                </a:cubicBezTo>
                <a:cubicBezTo>
                  <a:pt x="6851295" y="4118324"/>
                  <a:pt x="7009125" y="3820859"/>
                  <a:pt x="7102469" y="3490817"/>
                </a:cubicBezTo>
                <a:cubicBezTo>
                  <a:pt x="7148646" y="3327473"/>
                  <a:pt x="7177069" y="3159624"/>
                  <a:pt x="7187242" y="2990183"/>
                </a:cubicBezTo>
                <a:cubicBezTo>
                  <a:pt x="7187623" y="2984087"/>
                  <a:pt x="7182384" y="2642330"/>
                  <a:pt x="7178288" y="2604802"/>
                </a:cubicBezTo>
                <a:close/>
                <a:moveTo>
                  <a:pt x="6342565" y="441389"/>
                </a:moveTo>
                <a:cubicBezTo>
                  <a:pt x="6829797" y="986533"/>
                  <a:pt x="7091135" y="1624422"/>
                  <a:pt x="7126567" y="2355056"/>
                </a:cubicBezTo>
                <a:cubicBezTo>
                  <a:pt x="7001123" y="1661827"/>
                  <a:pt x="6756426" y="1017365"/>
                  <a:pt x="6342565" y="441389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71DCFF2-CE4B-4861-9371-CDE9D51B81B5}"/>
              </a:ext>
            </a:extLst>
          </p:cNvPr>
          <p:cNvSpPr txBox="1"/>
          <p:nvPr/>
        </p:nvSpPr>
        <p:spPr>
          <a:xfrm>
            <a:off x="2558716" y="955309"/>
            <a:ext cx="7074568" cy="28989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Indikace MRI srdce na podkladě jiných guidelines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41F77738-2AF0-4750-A0C7-F97C2C175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17349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DFC032A-7240-4F91-8F43-DD428B2DB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630" y="3900328"/>
            <a:ext cx="7849700" cy="290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6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Kontraindikace MRI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9800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sz="3300" b="1" dirty="0"/>
              <a:t>Kontraindikace celého vyšetření</a:t>
            </a:r>
            <a:r>
              <a:rPr lang="cs-CZ" sz="3300" dirty="0"/>
              <a:t>:</a:t>
            </a:r>
          </a:p>
          <a:p>
            <a:r>
              <a:rPr lang="cs-CZ" sz="3300" dirty="0"/>
              <a:t>nekompatibilní kovové implantáty</a:t>
            </a:r>
          </a:p>
          <a:p>
            <a:r>
              <a:rPr lang="cs-CZ" sz="3300" dirty="0"/>
              <a:t>první trimestr těhotenství</a:t>
            </a:r>
          </a:p>
          <a:p>
            <a:pPr marL="0" indent="0">
              <a:buNone/>
            </a:pPr>
            <a:endParaRPr lang="cs-CZ" sz="3300" dirty="0"/>
          </a:p>
          <a:p>
            <a:pPr marL="0" indent="0">
              <a:buNone/>
            </a:pPr>
            <a:r>
              <a:rPr lang="cs-CZ" sz="3300" b="1" dirty="0"/>
              <a:t>Kontraindikace podání kontrastní látky</a:t>
            </a:r>
            <a:r>
              <a:rPr lang="cs-CZ" sz="3300" dirty="0"/>
              <a:t>: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sz="3300" dirty="0"/>
              <a:t>těhotenství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sz="3300" i="1" dirty="0"/>
              <a:t>relativní KI – těžká renální insuficience (</a:t>
            </a:r>
            <a:r>
              <a:rPr lang="cs-CZ" sz="3300" i="1" dirty="0" err="1"/>
              <a:t>eGFR</a:t>
            </a:r>
            <a:r>
              <a:rPr lang="cs-CZ" sz="3300" i="1" dirty="0"/>
              <a:t> &lt; 30ml/min/1,73m2) – riziko </a:t>
            </a:r>
            <a:r>
              <a:rPr lang="cs-CZ" sz="3300" i="1" dirty="0" err="1"/>
              <a:t>nefrogenní</a:t>
            </a:r>
            <a:r>
              <a:rPr lang="cs-CZ" sz="3300" i="1" dirty="0"/>
              <a:t> systémové fibrózy </a:t>
            </a:r>
          </a:p>
          <a:p>
            <a:pPr marL="0" indent="0">
              <a:buNone/>
            </a:pPr>
            <a:endParaRPr lang="cs-CZ" sz="3300" dirty="0"/>
          </a:p>
          <a:p>
            <a:pPr marL="0" indent="0">
              <a:buNone/>
            </a:pPr>
            <a:r>
              <a:rPr lang="cs-CZ" sz="3300" dirty="0"/>
              <a:t>Nemožnost provést vyšetření: </a:t>
            </a:r>
            <a:r>
              <a:rPr lang="cs-CZ" sz="3300" i="1" dirty="0"/>
              <a:t>klaustrofobie</a:t>
            </a:r>
            <a:r>
              <a:rPr lang="cs-CZ" sz="3300" dirty="0"/>
              <a:t>, konstituce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90003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DA718D0-4865-4629-8134-44F68D41D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167ED7-6315-43AB-B1B6-C326D5FD8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4D8839-FB03-487D-ACC8-8BFEDD4FE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EF75023-9A3B-42FC-B704-61A8F7BE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C3FE974-496E-477D-A7FA-0DA9A3780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963" y="1238080"/>
            <a:ext cx="9849751" cy="1349671"/>
          </a:xfrm>
        </p:spPr>
        <p:txBody>
          <a:bodyPr anchor="b">
            <a:normAutofit/>
          </a:bodyPr>
          <a:lstStyle/>
          <a:p>
            <a:r>
              <a:rPr lang="cs-CZ" sz="5400" dirty="0"/>
              <a:t>MRI </a:t>
            </a:r>
            <a:r>
              <a:rPr lang="cs-CZ" sz="5400"/>
              <a:t>srdce – závěr </a:t>
            </a:r>
            <a:endParaRPr lang="cs-CZ" sz="5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048840-4E5D-4034-9DBC-FBE824FEA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304" y="2902913"/>
            <a:ext cx="9849751" cy="2957151"/>
          </a:xfrm>
        </p:spPr>
        <p:txBody>
          <a:bodyPr anchor="ctr">
            <a:normAutofit/>
          </a:bodyPr>
          <a:lstStyle/>
          <a:p>
            <a:r>
              <a:rPr lang="cs-CZ" sz="2000" dirty="0"/>
              <a:t>standardní metoda dostupná ve všech kardiocentrech v ČR</a:t>
            </a:r>
          </a:p>
          <a:p>
            <a:r>
              <a:rPr lang="cs-CZ" sz="2000" dirty="0"/>
              <a:t>jasná indikační kritéria</a:t>
            </a:r>
          </a:p>
          <a:p>
            <a:r>
              <a:rPr lang="cs-CZ" sz="2000" dirty="0"/>
              <a:t>součást portfolia kardiovaskulárních zobrazovacích metod včetně ambulantní péče</a:t>
            </a:r>
          </a:p>
          <a:p>
            <a:endParaRPr lang="cs-CZ" sz="2000" dirty="0"/>
          </a:p>
          <a:p>
            <a:endParaRPr lang="cs-CZ" sz="2000" dirty="0"/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6D08090A-9CE4-4F87-B69A-C14CC05587E8}"/>
              </a:ext>
            </a:extLst>
          </p:cNvPr>
          <p:cNvSpPr txBox="1">
            <a:spLocks/>
          </p:cNvSpPr>
          <p:nvPr/>
        </p:nvSpPr>
        <p:spPr>
          <a:xfrm>
            <a:off x="838199" y="479655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/>
              <a:t>                        Děkuji za pozornost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34957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Tkáňová charakteristika myokardu 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91" y="2983352"/>
            <a:ext cx="3745475" cy="2556058"/>
          </a:xfrm>
        </p:spPr>
      </p:pic>
      <p:sp>
        <p:nvSpPr>
          <p:cNvPr id="7" name="TextovéPole 6"/>
          <p:cNvSpPr txBox="1"/>
          <p:nvPr/>
        </p:nvSpPr>
        <p:spPr>
          <a:xfrm>
            <a:off x="313899" y="6005015"/>
            <a:ext cx="11641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/>
              <a:t>                 T1W                                        T2W                                       LGE</a:t>
            </a:r>
            <a:endParaRPr lang="cs-CZ" sz="2800" dirty="0"/>
          </a:p>
        </p:txBody>
      </p:sp>
      <p:pic>
        <p:nvPicPr>
          <p:cNvPr id="6" name="Zástupný symbol pro obsah 4" descr="MYOK1003CEpr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73217" y="2983352"/>
            <a:ext cx="3565759" cy="2554596"/>
          </a:xfrm>
          <a:prstGeom prst="rect">
            <a:avLst/>
          </a:prstGeom>
        </p:spPr>
      </p:pic>
      <p:pic>
        <p:nvPicPr>
          <p:cNvPr id="8" name="Zástupný symbol pro obsah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58" y="2981034"/>
            <a:ext cx="3808616" cy="257937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59466" y="1992209"/>
            <a:ext cx="8804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/>
              <a:t>         Standardní („neparametrické“) sekvence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619393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7A802191-BFBD-4DCA-964A-60237E55A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Průtoková měření</a:t>
            </a:r>
          </a:p>
        </p:txBody>
      </p:sp>
      <p:pic>
        <p:nvPicPr>
          <p:cNvPr id="8" name="QFLOW1">
            <a:hlinkClick r:id="" action="ppaction://media"/>
            <a:extLst>
              <a:ext uri="{FF2B5EF4-FFF2-40B4-BE49-F238E27FC236}">
                <a16:creationId xmlns:a16="http://schemas.microsoft.com/office/drawing/2014/main" id="{B59FC2F4-CC6E-4B02-91AD-EA04530C5171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9991" y="2273852"/>
            <a:ext cx="5181600" cy="3481388"/>
          </a:xfrm>
        </p:spPr>
      </p:pic>
      <p:pic>
        <p:nvPicPr>
          <p:cNvPr id="9" name="Zástupný symbol pro obsah 4">
            <a:extLst>
              <a:ext uri="{FF2B5EF4-FFF2-40B4-BE49-F238E27FC236}">
                <a16:creationId xmlns:a16="http://schemas.microsoft.com/office/drawing/2014/main" id="{9190066C-44B9-469B-9DF3-1A891333F9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170" y="681036"/>
            <a:ext cx="4282363" cy="2900224"/>
          </a:xfrm>
          <a:prstGeom prst="rect">
            <a:avLst/>
          </a:prstGeom>
        </p:spPr>
      </p:pic>
      <p:pic>
        <p:nvPicPr>
          <p:cNvPr id="10" name="Zástupný symbol pro obsah 4">
            <a:extLst>
              <a:ext uri="{FF2B5EF4-FFF2-40B4-BE49-F238E27FC236}">
                <a16:creationId xmlns:a16="http://schemas.microsoft.com/office/drawing/2014/main" id="{8B7A7E52-B28D-4F73-82AD-6BCF365587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171" y="3744910"/>
            <a:ext cx="4289166" cy="290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8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Angiografie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hrudní aorty, plicních žil, …</a:t>
            </a:r>
          </a:p>
          <a:p>
            <a:r>
              <a:rPr lang="cs-CZ" dirty="0"/>
              <a:t>CE-MRA – podání </a:t>
            </a:r>
            <a:r>
              <a:rPr lang="cs-CZ" dirty="0" err="1"/>
              <a:t>k.l</a:t>
            </a:r>
            <a:r>
              <a:rPr lang="cs-CZ" dirty="0"/>
              <a:t>.</a:t>
            </a:r>
          </a:p>
          <a:p>
            <a:r>
              <a:rPr lang="cs-CZ" dirty="0"/>
              <a:t>3D BTFE WH – bez podání </a:t>
            </a:r>
            <a:r>
              <a:rPr lang="cs-CZ" dirty="0" err="1"/>
              <a:t>k.l</a:t>
            </a:r>
            <a:r>
              <a:rPr lang="cs-CZ" dirty="0"/>
              <a:t>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907" y="2158584"/>
            <a:ext cx="5879794" cy="3974305"/>
          </a:xfrm>
        </p:spPr>
      </p:pic>
    </p:spTree>
    <p:extLst>
      <p:ext uri="{BB962C8B-B14F-4D97-AF65-F5344CB8AC3E}">
        <p14:creationId xmlns:p14="http://schemas.microsoft.com/office/powerpoint/2010/main" val="2324397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279" y="1116878"/>
            <a:ext cx="7225259" cy="566871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3886" y="239842"/>
            <a:ext cx="6336340" cy="102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8368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2056</TotalTime>
  <Words>643</Words>
  <Application>Microsoft Office PowerPoint</Application>
  <PresentationFormat>Širokoúhlá obrazovka</PresentationFormat>
  <Paragraphs>133</Paragraphs>
  <Slides>54</Slides>
  <Notes>0</Notes>
  <HiddenSlides>0</HiddenSlides>
  <MMClips>36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54</vt:i4>
      </vt:variant>
    </vt:vector>
  </HeadingPairs>
  <TitlesOfParts>
    <vt:vector size="58" baseType="lpstr">
      <vt:lpstr>Arial</vt:lpstr>
      <vt:lpstr>Calibri</vt:lpstr>
      <vt:lpstr>Calibri Light</vt:lpstr>
      <vt:lpstr>Motiv Office</vt:lpstr>
      <vt:lpstr>    MRI srdce      přehled praktického využití pro ambulantní praxi</vt:lpstr>
      <vt:lpstr>Prezentace aplikace PowerPoint</vt:lpstr>
      <vt:lpstr>Prezentace aplikace PowerPoint</vt:lpstr>
      <vt:lpstr>Prezentace aplikace PowerPoint</vt:lpstr>
      <vt:lpstr>Dynamické sekvence</vt:lpstr>
      <vt:lpstr>Tkáňová charakteristika myokardu </vt:lpstr>
      <vt:lpstr>Průtoková měření</vt:lpstr>
      <vt:lpstr>Angiografie</vt:lpstr>
      <vt:lpstr>Prezentace aplikace PowerPoint</vt:lpstr>
      <vt:lpstr>Plán</vt:lpstr>
      <vt:lpstr>Prezentace aplikace PowerPoint</vt:lpstr>
      <vt:lpstr>HKMP – riziková stratifikace</vt:lpstr>
      <vt:lpstr>Prezentace aplikace PowerPoint</vt:lpstr>
      <vt:lpstr>Hypertrofie?</vt:lpstr>
      <vt:lpstr>Prezentace aplikace PowerPoint</vt:lpstr>
      <vt:lpstr>Dif. dg. hypertrofie</vt:lpstr>
      <vt:lpstr>Dif. dg. hypertrofie</vt:lpstr>
      <vt:lpstr>        Dovyšetření přímých příbuzných</vt:lpstr>
      <vt:lpstr>Prezentace aplikace PowerPoint</vt:lpstr>
      <vt:lpstr>Prezentace aplikace PowerPoint</vt:lpstr>
      <vt:lpstr>DKMP</vt:lpstr>
      <vt:lpstr>    LVAC</vt:lpstr>
      <vt:lpstr>„end-stage“               HKMP   </vt:lpstr>
      <vt:lpstr>Zánětlivá KMP</vt:lpstr>
      <vt:lpstr>Prezentace aplikace PowerPoint</vt:lpstr>
      <vt:lpstr>Pozitivita PKP2</vt:lpstr>
      <vt:lpstr>Prezentace aplikace PowerPoint</vt:lpstr>
      <vt:lpstr>Prezentace aplikace PowerPoint</vt:lpstr>
      <vt:lpstr>Trombus v levé komoře</vt:lpstr>
      <vt:lpstr>Viabilita – LGE</vt:lpstr>
      <vt:lpstr>Viabilita – kontraktilní rezerva</vt:lpstr>
      <vt:lpstr>ICHS – indikace</vt:lpstr>
      <vt:lpstr>Dif. dg. dysfunkce levé komory</vt:lpstr>
      <vt:lpstr>Prezentace aplikace PowerPoint</vt:lpstr>
      <vt:lpstr>Regurgitace na A-V chlopních</vt:lpstr>
      <vt:lpstr>Ao stenosa</vt:lpstr>
      <vt:lpstr>Pulmonární regurgitace</vt:lpstr>
      <vt:lpstr>Prezentace aplikace PowerPoint</vt:lpstr>
      <vt:lpstr>Prezentace aplikace PowerPoint</vt:lpstr>
      <vt:lpstr>       DSK</vt:lpstr>
      <vt:lpstr>Komplexní VSV</vt:lpstr>
      <vt:lpstr>Prezentace aplikace PowerPoint</vt:lpstr>
      <vt:lpstr>Akutní perikarditida</vt:lpstr>
      <vt:lpstr>Perikarditida?</vt:lpstr>
      <vt:lpstr>Prezentace aplikace PowerPoint</vt:lpstr>
      <vt:lpstr>Komorové arytmie před RF ablací</vt:lpstr>
      <vt:lpstr>Prezentace aplikace PowerPoint</vt:lpstr>
      <vt:lpstr>Prezentace aplikace PowerPoint</vt:lpstr>
      <vt:lpstr>EKG změny</vt:lpstr>
      <vt:lpstr>Varia</vt:lpstr>
      <vt:lpstr>MR řízená terapie perikarditidy</vt:lpstr>
      <vt:lpstr>Prezentace aplikace PowerPoint</vt:lpstr>
      <vt:lpstr>Kontraindikace MRI </vt:lpstr>
      <vt:lpstr>MRI srdce – závěr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MRI srdce   přehled praktického využití</dc:title>
  <dc:creator>Ilona Plevová</dc:creator>
  <cp:lastModifiedBy>Ilona Plevová</cp:lastModifiedBy>
  <cp:revision>73</cp:revision>
  <dcterms:created xsi:type="dcterms:W3CDTF">2021-08-24T13:19:59Z</dcterms:created>
  <dcterms:modified xsi:type="dcterms:W3CDTF">2021-09-04T05:49:47Z</dcterms:modified>
</cp:coreProperties>
</file>