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57" r:id="rId4"/>
    <p:sldId id="263" r:id="rId5"/>
    <p:sldId id="258" r:id="rId6"/>
    <p:sldId id="267" r:id="rId7"/>
    <p:sldId id="264" r:id="rId8"/>
    <p:sldId id="265" r:id="rId9"/>
    <p:sldId id="266" r:id="rId10"/>
    <p:sldId id="261" r:id="rId11"/>
    <p:sldId id="259" r:id="rId12"/>
    <p:sldId id="260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Štýl s motívom 1 - zvýrazneni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Štýl s motívom 1 - zvýrazneni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Štýl s motívom 1 - zvýrazneni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Štýl s motívom 1 - zvýrazneni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>
      <p:cViewPr varScale="1">
        <p:scale>
          <a:sx n="63" d="100"/>
          <a:sy n="63" d="100"/>
        </p:scale>
        <p:origin x="100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762CB-D187-443C-A8DA-4B1258861285}" type="datetimeFigureOut">
              <a:rPr lang="sk-SK" smtClean="0"/>
              <a:pPr/>
              <a:t>7. 11. 2021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35FF7-4FC4-421E-B1C4-6871F569E99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35FF7-4FC4-421E-B1C4-6871F569E997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Získané parametry byly podrobeny </a:t>
            </a:r>
            <a:r>
              <a:rPr lang="cs-CZ" dirty="0" err="1"/>
              <a:t>univariantní</a:t>
            </a:r>
            <a:r>
              <a:rPr lang="cs-CZ" dirty="0"/>
              <a:t> logistické regresi a parametry s p&lt;0,05 byly následně analyzovány v </a:t>
            </a:r>
            <a:r>
              <a:rPr lang="cs-CZ" dirty="0" err="1"/>
              <a:t>multivariantním</a:t>
            </a:r>
            <a:r>
              <a:rPr lang="cs-CZ" dirty="0"/>
              <a:t> modelu. Postupným odebíráním nejméně signifikantních parametrů byl model zjednodušen. Výkonnost původního a zjednodušeného modelu byla posouzena pomocí </a:t>
            </a:r>
            <a:r>
              <a:rPr lang="cs-CZ" dirty="0" err="1"/>
              <a:t>Akaike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Criterion</a:t>
            </a:r>
            <a:r>
              <a:rPr lang="cs-CZ" dirty="0"/>
              <a:t> (AIC).</a:t>
            </a:r>
            <a:endParaRPr lang="sk-SK" dirty="0"/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35FF7-4FC4-421E-B1C4-6871F569E997}" type="slidenum">
              <a:rPr lang="sk-SK" smtClean="0"/>
              <a:pPr/>
              <a:t>11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6C3F-E8D0-4C77-8F7C-B313B54F8957}" type="datetimeFigureOut">
              <a:rPr lang="sk-SK" smtClean="0"/>
              <a:pPr/>
              <a:t>7. 11. 2021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F0F0-0F02-497C-B0D1-ED9C565B747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6C3F-E8D0-4C77-8F7C-B313B54F8957}" type="datetimeFigureOut">
              <a:rPr lang="sk-SK" smtClean="0"/>
              <a:pPr/>
              <a:t>7. 11. 2021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F0F0-0F02-497C-B0D1-ED9C565B747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6C3F-E8D0-4C77-8F7C-B313B54F8957}" type="datetimeFigureOut">
              <a:rPr lang="sk-SK" smtClean="0"/>
              <a:pPr/>
              <a:t>7. 11. 2021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F0F0-0F02-497C-B0D1-ED9C565B747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6C3F-E8D0-4C77-8F7C-B313B54F8957}" type="datetimeFigureOut">
              <a:rPr lang="sk-SK" smtClean="0"/>
              <a:pPr/>
              <a:t>7. 11. 2021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F0F0-0F02-497C-B0D1-ED9C565B747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6C3F-E8D0-4C77-8F7C-B313B54F8957}" type="datetimeFigureOut">
              <a:rPr lang="sk-SK" smtClean="0"/>
              <a:pPr/>
              <a:t>7. 11. 2021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F0F0-0F02-497C-B0D1-ED9C565B747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6C3F-E8D0-4C77-8F7C-B313B54F8957}" type="datetimeFigureOut">
              <a:rPr lang="sk-SK" smtClean="0"/>
              <a:pPr/>
              <a:t>7. 11. 2021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F0F0-0F02-497C-B0D1-ED9C565B747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6C3F-E8D0-4C77-8F7C-B313B54F8957}" type="datetimeFigureOut">
              <a:rPr lang="sk-SK" smtClean="0"/>
              <a:pPr/>
              <a:t>7. 11. 2021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F0F0-0F02-497C-B0D1-ED9C565B747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6C3F-E8D0-4C77-8F7C-B313B54F8957}" type="datetimeFigureOut">
              <a:rPr lang="sk-SK" smtClean="0"/>
              <a:pPr/>
              <a:t>7. 11. 2021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F0F0-0F02-497C-B0D1-ED9C565B747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6C3F-E8D0-4C77-8F7C-B313B54F8957}" type="datetimeFigureOut">
              <a:rPr lang="sk-SK" smtClean="0"/>
              <a:pPr/>
              <a:t>7. 11. 2021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F0F0-0F02-497C-B0D1-ED9C565B747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6C3F-E8D0-4C77-8F7C-B313B54F8957}" type="datetimeFigureOut">
              <a:rPr lang="sk-SK" smtClean="0"/>
              <a:pPr/>
              <a:t>7. 11. 2021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F0F0-0F02-497C-B0D1-ED9C565B747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6C3F-E8D0-4C77-8F7C-B313B54F8957}" type="datetimeFigureOut">
              <a:rPr lang="sk-SK" smtClean="0"/>
              <a:pPr/>
              <a:t>7. 11. 2021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F0F0-0F02-497C-B0D1-ED9C565B747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16C3F-E8D0-4C77-8F7C-B313B54F8957}" type="datetimeFigureOut">
              <a:rPr lang="sk-SK" smtClean="0"/>
              <a:pPr/>
              <a:t>7. 11. 2021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8F0F0-0F02-497C-B0D1-ED9C565B747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25717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latin typeface="Times New Roman" pitchFamily="18" charset="0"/>
                <a:cs typeface="Times New Roman" pitchFamily="18" charset="0"/>
              </a:rPr>
              <a:t>Predikce recidivy fibrilace síní po izolaci plicních žil pomocí </a:t>
            </a:r>
            <a:r>
              <a:rPr lang="cs-CZ" sz="3600" b="1" dirty="0" err="1">
                <a:latin typeface="Times New Roman" pitchFamily="18" charset="0"/>
                <a:cs typeface="Times New Roman" pitchFamily="18" charset="0"/>
              </a:rPr>
              <a:t>vektorkardiografických</a:t>
            </a:r>
            <a:r>
              <a:rPr lang="cs-CZ" sz="3600" b="1" dirty="0">
                <a:latin typeface="Times New Roman" pitchFamily="18" charset="0"/>
                <a:cs typeface="Times New Roman" pitchFamily="18" charset="0"/>
              </a:rPr>
              <a:t> parametrů získaných analýzou digitálního EKG před zákrokem</a:t>
            </a:r>
            <a:br>
              <a:rPr lang="sk-SK" dirty="0"/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2976" y="4500570"/>
            <a:ext cx="6915176" cy="1495420"/>
          </a:xfrm>
        </p:spPr>
        <p:txBody>
          <a:bodyPr>
            <a:normAutofit/>
          </a:bodyPr>
          <a:lstStyle/>
          <a:p>
            <a:r>
              <a:rPr lang="sk-SK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Čarná</a:t>
            </a:r>
            <a:r>
              <a:rPr lang="sk-SK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 Z.</a:t>
            </a:r>
            <a:r>
              <a:rPr lang="sk-SK" sz="2400" i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k-SK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Plešinger</a:t>
            </a:r>
            <a:r>
              <a:rPr lang="sk-SK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 F.</a:t>
            </a:r>
            <a:r>
              <a:rPr lang="sk-SK" sz="2400" i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Smíšek</a:t>
            </a:r>
            <a:r>
              <a:rPr lang="sk-SK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 R.</a:t>
            </a:r>
            <a:r>
              <a:rPr lang="sk-SK" sz="2400" i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Jurák</a:t>
            </a:r>
            <a:r>
              <a:rPr lang="sk-SK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 P.</a:t>
            </a:r>
            <a:r>
              <a:rPr lang="sk-SK" sz="2400" i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Hassouna</a:t>
            </a:r>
            <a:r>
              <a:rPr lang="sk-SK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 S.</a:t>
            </a:r>
            <a:r>
              <a:rPr lang="sk-SK" sz="2400" i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k-SK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Osmančík</a:t>
            </a:r>
            <a:r>
              <a:rPr lang="sk-SK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 P.</a:t>
            </a:r>
            <a:r>
              <a:rPr lang="sk-SK" sz="2400" i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sk-SK" sz="24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0" y="5643578"/>
            <a:ext cx="8929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i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k-SK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 Kardiologická klinika 3. LF UK a Fakultní nemocnice </a:t>
            </a:r>
            <a:r>
              <a:rPr lang="sk-SK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Královské</a:t>
            </a:r>
            <a:r>
              <a:rPr lang="sk-SK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Vinohrady, Praha, </a:t>
            </a:r>
            <a:r>
              <a:rPr lang="sk-SK" sz="1400" i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 Ústav </a:t>
            </a:r>
            <a:r>
              <a:rPr lang="sk-SK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přístrojové</a:t>
            </a:r>
            <a:r>
              <a:rPr lang="sk-SK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techniky, Brno</a:t>
            </a:r>
            <a:endParaRPr lang="sk-SK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ok 5" descr="stažený soub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1" y="142853"/>
            <a:ext cx="1000131" cy="969426"/>
          </a:xfrm>
          <a:prstGeom prst="rect">
            <a:avLst/>
          </a:prstGeom>
        </p:spPr>
      </p:pic>
      <p:pic>
        <p:nvPicPr>
          <p:cNvPr id="7" name="Obrázok 6" descr="Znak 3. LF UK barevn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142851"/>
            <a:ext cx="973948" cy="972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image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857364"/>
            <a:ext cx="4085076" cy="4085076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/>
          <a:lstStyle/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Vektorkardiografické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parametry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ok 5" descr="stažený soub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1" y="142853"/>
            <a:ext cx="1000131" cy="969426"/>
          </a:xfrm>
          <a:prstGeom prst="rect">
            <a:avLst/>
          </a:prstGeom>
        </p:spPr>
      </p:pic>
      <p:pic>
        <p:nvPicPr>
          <p:cNvPr id="7" name="Obrázok 6" descr="Znak 3. LF UK barevn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6710" y="142851"/>
            <a:ext cx="973948" cy="972000"/>
          </a:xfrm>
          <a:prstGeom prst="rect">
            <a:avLst/>
          </a:prstGeom>
        </p:spPr>
      </p:pic>
      <p:graphicFrame>
        <p:nvGraphicFramePr>
          <p:cNvPr id="8" name="Tabuľ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585304"/>
              </p:ext>
            </p:extLst>
          </p:nvPr>
        </p:nvGraphicFramePr>
        <p:xfrm>
          <a:off x="4929190" y="3143248"/>
          <a:ext cx="3718426" cy="1070713"/>
        </p:xfrm>
        <a:graphic>
          <a:graphicData uri="http://schemas.openxmlformats.org/drawingml/2006/table">
            <a:tbl>
              <a:tblPr/>
              <a:tblGrid>
                <a:gridCol w="1596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0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335">
                <a:tc>
                  <a:txBody>
                    <a:bodyPr/>
                    <a:lstStyle/>
                    <a:p>
                      <a:pPr algn="ctr" fontAlgn="b"/>
                      <a:endParaRPr lang="sk-SK" sz="18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33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VVAT (s)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043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expPArea</a:t>
                      </a:r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cs-CZ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</a:t>
                      </a:r>
                      <a:r>
                        <a:rPr lang="cs-CZ" sz="1800" b="1" kern="1200" baseline="30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cs-CZ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.n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Predikce udržení SR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758138" cy="254317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Prediktory udržení SR (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univariantní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analýza)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věk (OR 0,5; 95% CI 0.3-1,1)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mužské pohlaví (OR 2,4; 95% CI 1,1-5,4)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CHA2DS2-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VASc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skóre (OR 0,5; 95% CI 0,2-1,1)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HAS-BLED skóre (OR 0,4; 95% CI 0,2-0,9)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VVAT (OR 0,3; 95% CI 0,1-0,6) </a:t>
            </a:r>
          </a:p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expPArea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(OR 2,8; 95% CI 1,3-6,1). 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  <a:p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half" idx="2"/>
          </p:nvPr>
        </p:nvSpPr>
        <p:spPr>
          <a:xfrm>
            <a:off x="285721" y="4581128"/>
            <a:ext cx="8001055" cy="1739501"/>
          </a:xfrm>
        </p:spPr>
        <p:txBody>
          <a:bodyPr>
            <a:normAutofit fontScale="77500" lnSpcReduction="20000"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multivariantním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modelu byly nezávislými prediktory udržení SR již jen 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VVAT (OR 0,3; 95% CI 0,1-0,6)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Mužské pohlaví (OR 2,4; 95% CI 1,1-5,4)</a:t>
            </a:r>
          </a:p>
          <a:p>
            <a:pPr marL="0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Obrázok 8" descr="stažený soub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1" y="142853"/>
            <a:ext cx="1000131" cy="969426"/>
          </a:xfrm>
          <a:prstGeom prst="rect">
            <a:avLst/>
          </a:prstGeom>
        </p:spPr>
      </p:pic>
      <p:pic>
        <p:nvPicPr>
          <p:cNvPr id="10" name="Obrázok 9" descr="Znak 3. LF UK barevn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6710" y="142851"/>
            <a:ext cx="973948" cy="972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Závěr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Dva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vektorkardiografické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parametry (VVAT,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expPArea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) získané analýzou digitálního EKG před ablací byly schopny predikovat recidivu FS u pacientů podstupujících katetrizační ablaci. </a:t>
            </a:r>
          </a:p>
          <a:p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Vzhledem k tomu, že se jednalo o retrospektivní analýzu u omezeného počtu pacientů je nutno prediktivní sílu těchto parametrů ověřit na prospektivních datech. </a:t>
            </a:r>
            <a:endParaRPr lang="sk-SK" sz="2400" dirty="0">
              <a:latin typeface="Times New Roman" pitchFamily="18" charset="0"/>
              <a:cs typeface="Times New Roman" pitchFamily="18" charset="0"/>
            </a:endParaRPr>
          </a:p>
          <a:p>
            <a:endParaRPr lang="sk-SK" dirty="0"/>
          </a:p>
        </p:txBody>
      </p:sp>
      <p:pic>
        <p:nvPicPr>
          <p:cNvPr id="6" name="Obrázok 5" descr="stažený soub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1" y="142853"/>
            <a:ext cx="1000131" cy="969426"/>
          </a:xfrm>
          <a:prstGeom prst="rect">
            <a:avLst/>
          </a:prstGeom>
        </p:spPr>
      </p:pic>
      <p:pic>
        <p:nvPicPr>
          <p:cNvPr id="7" name="Obrázok 6" descr="Znak 3. LF UK barevn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142851"/>
            <a:ext cx="973948" cy="972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1836" t="17708" r="13672" b="9375"/>
          <a:stretch>
            <a:fillRect/>
          </a:stretch>
        </p:blipFill>
        <p:spPr bwMode="auto">
          <a:xfrm>
            <a:off x="500034" y="428604"/>
            <a:ext cx="8143932" cy="612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Úvod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3757625"/>
          </a:xfrm>
        </p:spPr>
        <p:txBody>
          <a:bodyPr>
            <a:normAutofit fontScale="92500" lnSpcReduction="10000"/>
          </a:bodyPr>
          <a:lstStyle/>
          <a:p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Fibrilace síní (FS) je nejčastěji se vyskytující srdeční arytmie u dospělých s prevalencí přibližně 2-4% v běžné populaci. (1) </a:t>
            </a:r>
          </a:p>
          <a:p>
            <a:endParaRPr lang="cs-CZ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I přes pokroky v katetrizační léčbě FS je recidiva FS po </a:t>
            </a:r>
            <a:r>
              <a:rPr lang="cs-CZ" sz="2200" dirty="0" err="1">
                <a:latin typeface="Times New Roman" pitchFamily="18" charset="0"/>
                <a:cs typeface="Times New Roman" pitchFamily="18" charset="0"/>
              </a:rPr>
              <a:t>radiofrekvenční</a:t>
            </a:r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 ablaci pozorována až u 50 % pacientů během 3 měsíců. (2) </a:t>
            </a:r>
          </a:p>
          <a:p>
            <a:endParaRPr lang="cs-CZ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Časné a mnohočetné recidivy predikují pozdní recidivy do 1 roku, které se vyskytují u 20 - 50 % pacientů. (2)</a:t>
            </a:r>
          </a:p>
          <a:p>
            <a:pPr algn="just"/>
            <a:endParaRPr lang="cs-CZ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Mezi faktory recidivy FS se řadí mimo jiné velikost levé síně, doba trvání FS, věk, pohlaví, srdeční selhání či strukturální onemocnění srdce (3,4)</a:t>
            </a:r>
          </a:p>
          <a:p>
            <a:endParaRPr lang="cs-CZ" dirty="0"/>
          </a:p>
        </p:txBody>
      </p:sp>
      <p:sp>
        <p:nvSpPr>
          <p:cNvPr id="5" name="BlokTextu 4"/>
          <p:cNvSpPr txBox="1"/>
          <p:nvPr/>
        </p:nvSpPr>
        <p:spPr>
          <a:xfrm>
            <a:off x="571472" y="5286388"/>
            <a:ext cx="800105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(1) Benjamin, </a:t>
            </a:r>
            <a:r>
              <a:rPr lang="cs-CZ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Emelia</a:t>
            </a:r>
            <a:r>
              <a:rPr lang="cs-CZ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 </a:t>
            </a:r>
            <a:r>
              <a:rPr lang="cs-CZ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et</a:t>
            </a:r>
            <a:r>
              <a:rPr lang="cs-CZ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</a:t>
            </a:r>
            <a:r>
              <a:rPr lang="cs-CZ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“</a:t>
            </a:r>
            <a:r>
              <a:rPr lang="cs-CZ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Heart</a:t>
            </a:r>
            <a:r>
              <a:rPr lang="cs-CZ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Disease</a:t>
            </a:r>
            <a:r>
              <a:rPr lang="cs-CZ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cs-CZ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Stroke</a:t>
            </a:r>
            <a:r>
              <a:rPr lang="cs-CZ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Statistics</a:t>
            </a:r>
            <a:r>
              <a:rPr lang="cs-CZ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-2019 Update: A Report </a:t>
            </a:r>
            <a:r>
              <a:rPr lang="cs-CZ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cs-CZ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cs-CZ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American</a:t>
            </a:r>
            <a:r>
              <a:rPr lang="cs-CZ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Heart</a:t>
            </a:r>
            <a:r>
              <a:rPr lang="cs-CZ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Association</a:t>
            </a:r>
            <a:r>
              <a:rPr lang="cs-CZ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.” </a:t>
            </a:r>
            <a:r>
              <a:rPr lang="sk-SK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Circulation</a:t>
            </a:r>
            <a:r>
              <a:rPr lang="sk-SK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sk-SK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vol</a:t>
            </a:r>
            <a:r>
              <a:rPr lang="sk-SK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139,10 (2019)</a:t>
            </a:r>
          </a:p>
          <a:p>
            <a:r>
              <a:rPr lang="cs-CZ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(2) </a:t>
            </a:r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Cherian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Tharian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S, and David J </a:t>
            </a:r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Callans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“Recurrent Atrial Fibrillation After Radiofrequency </a:t>
            </a:r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Abl</a:t>
            </a:r>
            <a:r>
              <a:rPr lang="cs-CZ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tion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What to Expect.” Cardiac electrophysiology clinics vol. 12,2 (2020)</a:t>
            </a:r>
            <a:endParaRPr lang="cs-CZ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cs-CZ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(3) </a:t>
            </a:r>
            <a:r>
              <a:rPr lang="sk-SK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Scherr</a:t>
            </a:r>
            <a:r>
              <a:rPr lang="sk-SK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Daniel </a:t>
            </a:r>
            <a:r>
              <a:rPr lang="sk-SK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et</a:t>
            </a:r>
            <a:r>
              <a:rPr lang="sk-SK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al. “</a:t>
            </a:r>
            <a:r>
              <a:rPr lang="sk-SK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Five-year</a:t>
            </a:r>
            <a:r>
              <a:rPr lang="sk-SK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k-SK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outcome</a:t>
            </a:r>
            <a:r>
              <a:rPr lang="sk-SK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k-SK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sk-SK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k-SK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catheter</a:t>
            </a:r>
            <a:r>
              <a:rPr lang="sk-SK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k-SK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ablation</a:t>
            </a:r>
            <a:r>
              <a:rPr lang="sk-SK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k-SK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sk-SK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k-SK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persistent</a:t>
            </a:r>
            <a:r>
              <a:rPr lang="sk-SK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atrial </a:t>
            </a:r>
            <a:r>
              <a:rPr lang="sk-SK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fibrillation</a:t>
            </a:r>
            <a:r>
              <a:rPr lang="sk-SK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k-SK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using</a:t>
            </a:r>
            <a:r>
              <a:rPr lang="sk-SK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k-SK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termination</a:t>
            </a:r>
            <a:r>
              <a:rPr lang="sk-SK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k-SK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sk-SK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k-SK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atrial</a:t>
            </a:r>
            <a:r>
              <a:rPr lang="sk-SK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k-SK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fibrillation</a:t>
            </a:r>
            <a:r>
              <a:rPr lang="sk-SK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k-SK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as</a:t>
            </a:r>
            <a:r>
              <a:rPr lang="sk-SK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sk-SK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procedural</a:t>
            </a:r>
            <a:r>
              <a:rPr lang="sk-SK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k-SK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endpoint</a:t>
            </a:r>
            <a:r>
              <a:rPr lang="sk-SK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.” </a:t>
            </a:r>
            <a:r>
              <a:rPr lang="sk-SK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Circulation</a:t>
            </a:r>
            <a:r>
              <a:rPr lang="sk-SK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sk-SK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Arrhythmia</a:t>
            </a:r>
            <a:r>
              <a:rPr lang="sk-SK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sk-SK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electrophysiology</a:t>
            </a:r>
            <a:r>
              <a:rPr lang="sk-SK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sk-SK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vol</a:t>
            </a:r>
            <a:r>
              <a:rPr lang="sk-SK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8,1 (2015)</a:t>
            </a:r>
          </a:p>
          <a:p>
            <a:r>
              <a:rPr lang="cs-CZ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(4) 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Kim, </a:t>
            </a:r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Yun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Gi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al. “Clinical and </a:t>
            </a:r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Echocardiographic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Risk Factors Predict Late Recurrence after Radiofrequency Catheter Ablation of Atrial Fibrillation.” Scientific reports vol. 9,1 6890. 3 May. 2019</a:t>
            </a:r>
            <a:endParaRPr lang="sk-SK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cs-CZ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cs-CZ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sk-SK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sk-SK" dirty="0"/>
          </a:p>
        </p:txBody>
      </p:sp>
      <p:pic>
        <p:nvPicPr>
          <p:cNvPr id="8" name="Obrázok 7" descr="stažený soub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1" y="142853"/>
            <a:ext cx="1000131" cy="969426"/>
          </a:xfrm>
          <a:prstGeom prst="rect">
            <a:avLst/>
          </a:prstGeom>
        </p:spPr>
      </p:pic>
      <p:pic>
        <p:nvPicPr>
          <p:cNvPr id="9" name="Obrázok 8" descr="Znak 3. LF UK barevn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142851"/>
            <a:ext cx="973948" cy="972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Cíl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71472" y="2357430"/>
            <a:ext cx="7715304" cy="3000396"/>
          </a:xfrm>
        </p:spPr>
        <p:txBody>
          <a:bodyPr/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Cílem práce byla predikce recidivy FS u pacientů, kteří podstoupili katetrizační ablaci pomocí demografických parametrů a pokročilých elektrokardiografických metod  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dirty="0"/>
          </a:p>
        </p:txBody>
      </p:sp>
      <p:pic>
        <p:nvPicPr>
          <p:cNvPr id="6" name="Obrázok 5" descr="stažený soub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1" y="142853"/>
            <a:ext cx="1000131" cy="969426"/>
          </a:xfrm>
          <a:prstGeom prst="rect">
            <a:avLst/>
          </a:prstGeom>
        </p:spPr>
      </p:pic>
      <p:pic>
        <p:nvPicPr>
          <p:cNvPr id="7" name="Obrázok 6" descr="Znak 3. LF UK barevn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142851"/>
            <a:ext cx="973948" cy="972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Metodika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Retrospektivní analýza 113 pacientů podstupujících </a:t>
            </a:r>
            <a:r>
              <a:rPr lang="cs-CZ" sz="2000" dirty="0" err="1">
                <a:latin typeface="Times New Roman" pitchFamily="18" charset="0"/>
                <a:cs typeface="Times New Roman" pitchFamily="18" charset="0"/>
              </a:rPr>
              <a:t>radiofrekvenční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ablaci pro FS v letech 2017-2019</a:t>
            </a: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Vstupní kritéria: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přítomnost sinusového rytmu před výkonem a dostatečně dlouhé sledování po ablaci (tzn. alespoň 3 </a:t>
            </a:r>
            <a:r>
              <a:rPr lang="cs-CZ" sz="2000" dirty="0" err="1">
                <a:latin typeface="Times New Roman" pitchFamily="18" charset="0"/>
                <a:cs typeface="Times New Roman" pitchFamily="18" charset="0"/>
              </a:rPr>
              <a:t>Holterovské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monitorace a 3 ambulantní kontroly v následujícím roce po ablaci) </a:t>
            </a:r>
          </a:p>
          <a:p>
            <a:pPr marL="514350" indent="-514350">
              <a:buFont typeface="Wingdings" pitchFamily="2" charset="2"/>
              <a:buChar char="Ø"/>
            </a:pP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Dle udržení sinusového rytmu dvě skupiny: 56 pacientů bez recidivy FS a 57 pacientů s recidivou FS</a:t>
            </a: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Kromě základních klinických parametrů byly hodnoceny digitální záznamy EKG z elektrofyziologického záznamového zařízení BARD (Boston </a:t>
            </a:r>
            <a:r>
              <a:rPr lang="cs-CZ" sz="2000" dirty="0" err="1">
                <a:latin typeface="Times New Roman" pitchFamily="18" charset="0"/>
                <a:cs typeface="Times New Roman" pitchFamily="18" charset="0"/>
              </a:rPr>
              <a:t>Scientific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) při vzorkovací frekvenci 2000Hz, z doby těsně před ablací, konkrétně aktivační doba QRS komplexu z </a:t>
            </a:r>
            <a:r>
              <a:rPr lang="cs-CZ" sz="2000" dirty="0" err="1">
                <a:latin typeface="Times New Roman" pitchFamily="18" charset="0"/>
                <a:cs typeface="Times New Roman" pitchFamily="18" charset="0"/>
              </a:rPr>
              <a:t>vektorkardiografických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svodů (VVAT) a elektrická aktivita EKG signálu z oblasti před vznikem QRS komplexu (</a:t>
            </a:r>
            <a:r>
              <a:rPr lang="cs-CZ" sz="2000" dirty="0" err="1">
                <a:latin typeface="Times New Roman" pitchFamily="18" charset="0"/>
                <a:cs typeface="Times New Roman" pitchFamily="18" charset="0"/>
              </a:rPr>
              <a:t>expPArea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)</a:t>
            </a:r>
            <a:endParaRPr lang="sk-SK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ok 5" descr="stažený soub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1" y="142853"/>
            <a:ext cx="1000131" cy="969426"/>
          </a:xfrm>
          <a:prstGeom prst="rect">
            <a:avLst/>
          </a:prstGeom>
        </p:spPr>
      </p:pic>
      <p:pic>
        <p:nvPicPr>
          <p:cNvPr id="7" name="Obrázok 6" descr="Znak 3. LF UK barevn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6710" y="142851"/>
            <a:ext cx="973948" cy="972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067DE6-5124-424A-8C51-C5F54D390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6" y="1857364"/>
            <a:ext cx="3857652" cy="4643470"/>
          </a:xfrm>
        </p:spPr>
        <p:txBody>
          <a:bodyPr>
            <a:normAutofit fontScale="55000" lnSpcReduction="20000"/>
          </a:bodyPr>
          <a:lstStyle/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Vektorkardiografické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měření na rozdíl od konvenčního přístupu využívá mnohočetné informace týkající se malých amplitud napětí, které jsou obvykle neviditelné na standardním milimetrovém papíru. 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V důsledku toho jsou začátek a konec sledovány s větší přesností.</a:t>
            </a:r>
            <a:endParaRPr lang="cs-CZ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Po diferenciaci a transformaci signálů ze třech rovin (X, Y, Z), je nalezen začátek a konec elektrické aktivity komor.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 err="1">
                <a:latin typeface="Times New Roman" pitchFamily="18" charset="0"/>
                <a:cs typeface="Times New Roman" pitchFamily="18" charset="0"/>
              </a:rPr>
              <a:t>Korelace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 oblasti QRS r = 0,62 (5)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CD876285-B86F-4470-A8C1-85FEBAC70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85794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latin typeface="Times New Roman" pitchFamily="18" charset="0"/>
                <a:cs typeface="Times New Roman" pitchFamily="18" charset="0"/>
              </a:rPr>
              <a:t>Měření aktivační doby QRS komplexu (VVAT)</a:t>
            </a:r>
            <a:endParaRPr lang="sk-SK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Fig.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3743179" cy="4637072"/>
          </a:xfrm>
          <a:prstGeom prst="rect">
            <a:avLst/>
          </a:prstGeom>
          <a:noFill/>
        </p:spPr>
      </p:pic>
      <p:pic>
        <p:nvPicPr>
          <p:cNvPr id="5" name="Obrázok 4" descr="stažený soub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1" y="142853"/>
            <a:ext cx="1000131" cy="969426"/>
          </a:xfrm>
          <a:prstGeom prst="rect">
            <a:avLst/>
          </a:prstGeom>
        </p:spPr>
      </p:pic>
      <p:pic>
        <p:nvPicPr>
          <p:cNvPr id="6" name="Obrázok 5" descr="Znak 3. LF UK barevn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6710" y="142851"/>
            <a:ext cx="973948" cy="972000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142844" y="6215082"/>
            <a:ext cx="8858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(5) </a:t>
            </a:r>
            <a:r>
              <a:rPr lang="en-US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Plesinger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Filip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al. “Fully automated QRS area measurement for predicting response to cardiac resynchronization therapy.” Journal of </a:t>
            </a:r>
            <a:r>
              <a:rPr lang="en-US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electrocardiology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vol. 63 (202</a:t>
            </a:r>
            <a:r>
              <a:rPr lang="cs-CZ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0)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sk-SK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502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Times New Roman" pitchFamily="18" charset="0"/>
                <a:cs typeface="Times New Roman" pitchFamily="18" charset="0"/>
              </a:rPr>
              <a:t>Porovnání VVAT a QRS komplexu</a:t>
            </a:r>
            <a:endParaRPr lang="sk-SK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Zástupný symbol obsahu 4" descr="vvat-01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599" y="2559842"/>
            <a:ext cx="2221527" cy="3226612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214282" y="321468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1.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285720" y="4214818"/>
            <a:ext cx="35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2.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285720" y="5286388"/>
            <a:ext cx="35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3.</a:t>
            </a:r>
            <a:endParaRPr lang="sk-SK" dirty="0"/>
          </a:p>
        </p:txBody>
      </p:sp>
      <p:pic>
        <p:nvPicPr>
          <p:cNvPr id="15" name="Obrázok 14" descr="stažený soub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1" y="142853"/>
            <a:ext cx="1000131" cy="969426"/>
          </a:xfrm>
          <a:prstGeom prst="rect">
            <a:avLst/>
          </a:prstGeom>
        </p:spPr>
      </p:pic>
      <p:pic>
        <p:nvPicPr>
          <p:cNvPr id="16" name="Obrázok 15" descr="Znak 3. LF UK barevn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6710" y="142851"/>
            <a:ext cx="973948" cy="972000"/>
          </a:xfrm>
          <a:prstGeom prst="rect">
            <a:avLst/>
          </a:prstGeom>
        </p:spPr>
      </p:pic>
      <p:sp>
        <p:nvSpPr>
          <p:cNvPr id="13" name="Zástupný symbol obsahu 10">
            <a:extLst>
              <a:ext uri="{FF2B5EF4-FFF2-40B4-BE49-F238E27FC236}">
                <a16:creationId xmlns:a16="http://schemas.microsoft.com/office/drawing/2014/main" id="{ADA6409E-AB27-4FFC-B4D5-BF574A28651A}"/>
              </a:ext>
            </a:extLst>
          </p:cNvPr>
          <p:cNvSpPr txBox="1">
            <a:spLocks/>
          </p:cNvSpPr>
          <p:nvPr/>
        </p:nvSpPr>
        <p:spPr>
          <a:xfrm>
            <a:off x="3310056" y="2250269"/>
            <a:ext cx="5833944" cy="2091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4214810" y="314324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1.</a:t>
            </a:r>
            <a:endParaRPr lang="sk-SK" dirty="0"/>
          </a:p>
        </p:txBody>
      </p:sp>
      <p:sp>
        <p:nvSpPr>
          <p:cNvPr id="20" name="BlokTextu 19"/>
          <p:cNvSpPr txBox="1"/>
          <p:nvPr/>
        </p:nvSpPr>
        <p:spPr>
          <a:xfrm>
            <a:off x="4214810" y="414338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2.</a:t>
            </a:r>
            <a:endParaRPr lang="sk-SK" dirty="0"/>
          </a:p>
        </p:txBody>
      </p:sp>
      <p:sp>
        <p:nvSpPr>
          <p:cNvPr id="21" name="BlokTextu 20"/>
          <p:cNvSpPr txBox="1"/>
          <p:nvPr/>
        </p:nvSpPr>
        <p:spPr>
          <a:xfrm>
            <a:off x="4214810" y="5143512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3.</a:t>
            </a:r>
            <a:endParaRPr lang="sk-SK" dirty="0"/>
          </a:p>
        </p:txBody>
      </p:sp>
      <p:cxnSp>
        <p:nvCxnSpPr>
          <p:cNvPr id="23" name="Rovná spojnica 22"/>
          <p:cNvCxnSpPr/>
          <p:nvPr/>
        </p:nvCxnSpPr>
        <p:spPr>
          <a:xfrm rot="5400000">
            <a:off x="5393537" y="2964653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Obrázok 26" descr="Obrázok, na ktorom je text&#10;&#10;Automaticky generovaný popis"/>
          <p:cNvPicPr>
            <a:picLocks noChangeAspect="1"/>
          </p:cNvPicPr>
          <p:nvPr/>
        </p:nvPicPr>
        <p:blipFill rotWithShape="1">
          <a:blip r:embed="rId5" cstate="print"/>
          <a:srcRect l="1851" t="27985" r="61641" b="43091"/>
          <a:stretch/>
        </p:blipFill>
        <p:spPr bwMode="auto">
          <a:xfrm>
            <a:off x="4857753" y="2539470"/>
            <a:ext cx="2143140" cy="9552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Obrázok 27"/>
          <p:cNvPicPr>
            <a:picLocks noChangeAspect="1"/>
          </p:cNvPicPr>
          <p:nvPr/>
        </p:nvPicPr>
        <p:blipFill rotWithShape="1">
          <a:blip r:embed="rId6" cstate="print"/>
          <a:srcRect l="2249" t="25397" r="65344" b="44739"/>
          <a:stretch/>
        </p:blipFill>
        <p:spPr bwMode="auto">
          <a:xfrm>
            <a:off x="4857752" y="3571876"/>
            <a:ext cx="2143140" cy="11109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Obrázok 28"/>
          <p:cNvPicPr>
            <a:picLocks noChangeAspect="1"/>
          </p:cNvPicPr>
          <p:nvPr/>
        </p:nvPicPr>
        <p:blipFill rotWithShape="1">
          <a:blip r:embed="rId7" cstate="print"/>
          <a:srcRect l="917" t="22606" r="63542" b="44335"/>
          <a:stretch/>
        </p:blipFill>
        <p:spPr bwMode="auto">
          <a:xfrm>
            <a:off x="4857752" y="4714884"/>
            <a:ext cx="2143140" cy="11213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7416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7473225" cy="1143000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Charakteristika pacientů (1) 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811341"/>
              </p:ext>
            </p:extLst>
          </p:nvPr>
        </p:nvGraphicFramePr>
        <p:xfrm>
          <a:off x="785786" y="1428736"/>
          <a:ext cx="7215237" cy="4572029"/>
        </p:xfrm>
        <a:graphic>
          <a:graphicData uri="http://schemas.openxmlformats.org/drawingml/2006/table">
            <a:tbl>
              <a:tblPr>
                <a:solidFill>
                  <a:schemeClr val="accent1">
                    <a:lumMod val="20000"/>
                    <a:lumOff val="80000"/>
                  </a:schemeClr>
                </a:solidFill>
              </a:tblPr>
              <a:tblGrid>
                <a:gridCol w="2434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4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76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1109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Vybrané </a:t>
                      </a:r>
                      <a:r>
                        <a:rPr lang="sk-SK" sz="2000" b="1" i="0" u="none" strike="noStrike" dirty="0" err="1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parametry</a:t>
                      </a:r>
                      <a:endParaRPr lang="sk-SK" sz="20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109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Věk</a:t>
                      </a:r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(roky)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61,48±9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65,42±8,9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109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Mužské pohlaví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(76,8%)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(54,4%)</a:t>
                      </a:r>
                      <a:endParaRPr lang="sk-SK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109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BMI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29,59±4,67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29,82±4,91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10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Výška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175,09±9,05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175,44±8,67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0,83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10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Hmotnost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91,04±17,05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91,41±16,82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0,91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093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Arteriální</a:t>
                      </a:r>
                      <a:r>
                        <a:rPr lang="cs-CZ" sz="18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hypertenze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(66,1%)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(71,9%)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10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Diabetes</a:t>
                      </a:r>
                      <a:r>
                        <a:rPr lang="cs-CZ" sz="18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800" b="0" i="0" u="none" strike="noStrike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mellitus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(21,4%)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(22,8%)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0,85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10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CMP/TIA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(7,1%)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(12,3%)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0,36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10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CHA2DS2-</a:t>
                      </a:r>
                      <a:r>
                        <a:rPr lang="cs-CZ" sz="18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VASc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skóre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2,07±1,56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2,89±1,65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0,007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110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HAS-BLED skóre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1,2±0,88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1,5±0,91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7" name="Obrázok 6" descr="stažený soub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1" y="142853"/>
            <a:ext cx="1000131" cy="969426"/>
          </a:xfrm>
          <a:prstGeom prst="rect">
            <a:avLst/>
          </a:prstGeom>
        </p:spPr>
      </p:pic>
      <p:pic>
        <p:nvPicPr>
          <p:cNvPr id="8" name="Obrázok 7" descr="Znak 3. LF UK barevn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142851"/>
            <a:ext cx="973948" cy="972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Charakteristika pacientů (2) 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/>
        </p:nvGraphicFramePr>
        <p:xfrm>
          <a:off x="928663" y="1500175"/>
          <a:ext cx="7215239" cy="4658224"/>
        </p:xfrm>
        <a:graphic>
          <a:graphicData uri="http://schemas.openxmlformats.org/drawingml/2006/table">
            <a:tbl>
              <a:tblPr/>
              <a:tblGrid>
                <a:gridCol w="2399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4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7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954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Vybrané </a:t>
                      </a:r>
                      <a:r>
                        <a:rPr lang="cs-CZ" sz="1800" b="1" i="0" u="none" strike="noStrike" noProof="0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parametry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56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Srdeční </a:t>
                      </a:r>
                      <a:r>
                        <a:rPr lang="sk-SK" sz="18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selhání</a:t>
                      </a:r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(17,9%)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sk-SK" sz="18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(14%)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56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ICHS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(7,1%)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(26,3%)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150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Akutní</a:t>
                      </a:r>
                      <a:r>
                        <a:rPr lang="cs-CZ" sz="18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koronární syndrom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(1,8%)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(8,8%)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0,09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497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Tyreopatie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(26,8%)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(26,3%)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56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Renální</a:t>
                      </a:r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sk-SK" sz="18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insuficience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(8,9%)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(3,5%)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67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Kardiostimulátor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(1,8%)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(8,8%)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0,09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567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ICD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(1,8%)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(1,8%)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0,99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497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EF LK (%)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57,27±8,54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57,63±5,98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497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Velikost</a:t>
                      </a:r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LS (mm)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43,18±5,06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44,3±5,41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49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LVED </a:t>
                      </a:r>
                      <a:r>
                        <a:rPr lang="cs-CZ" sz="18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(mm)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52,93±5,31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52,4±5,65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Obrázok 6" descr="stažený soub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1" y="142853"/>
            <a:ext cx="1000131" cy="969426"/>
          </a:xfrm>
          <a:prstGeom prst="rect">
            <a:avLst/>
          </a:prstGeom>
        </p:spPr>
      </p:pic>
      <p:pic>
        <p:nvPicPr>
          <p:cNvPr id="8" name="Obrázok 7" descr="Znak 3. LF UK barevn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142851"/>
            <a:ext cx="973948" cy="972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992</Words>
  <Application>Microsoft Office PowerPoint</Application>
  <PresentationFormat>On-screen Show (4:3)</PresentationFormat>
  <Paragraphs>161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Motív Office</vt:lpstr>
      <vt:lpstr>Predikce recidivy fibrilace síní po izolaci plicních žil pomocí vektorkardiografických parametrů získaných analýzou digitálního EKG před zákrokem </vt:lpstr>
      <vt:lpstr>PowerPoint Presentation</vt:lpstr>
      <vt:lpstr>Úvod</vt:lpstr>
      <vt:lpstr>Cíl</vt:lpstr>
      <vt:lpstr>Metodika</vt:lpstr>
      <vt:lpstr>Měření aktivační doby QRS komplexu (VVAT)</vt:lpstr>
      <vt:lpstr>Porovnání VVAT a QRS komplexu</vt:lpstr>
      <vt:lpstr>Charakteristika pacientů (1) </vt:lpstr>
      <vt:lpstr>Charakteristika pacientů (2) </vt:lpstr>
      <vt:lpstr>Vektorkardiografické parametry</vt:lpstr>
      <vt:lpstr>Predikce udržení SR</vt:lpstr>
      <vt:lpstr>Závěr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hp</dc:creator>
  <cp:lastModifiedBy>GT3</cp:lastModifiedBy>
  <cp:revision>94</cp:revision>
  <dcterms:created xsi:type="dcterms:W3CDTF">2021-10-31T17:41:34Z</dcterms:created>
  <dcterms:modified xsi:type="dcterms:W3CDTF">2021-11-07T09:26:13Z</dcterms:modified>
  <cp:contentStatus>Finálna verzia</cp:contentStatus>
</cp:coreProperties>
</file>