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notesMasterIdLst>
    <p:notesMasterId r:id="rId38"/>
  </p:notesMasterIdLst>
  <p:sldIdLst>
    <p:sldId id="256" r:id="rId2"/>
    <p:sldId id="324" r:id="rId3"/>
    <p:sldId id="327" r:id="rId4"/>
    <p:sldId id="326" r:id="rId5"/>
    <p:sldId id="325" r:id="rId6"/>
    <p:sldId id="330" r:id="rId7"/>
    <p:sldId id="329" r:id="rId8"/>
    <p:sldId id="328" r:id="rId9"/>
    <p:sldId id="260" r:id="rId10"/>
    <p:sldId id="331" r:id="rId11"/>
    <p:sldId id="336" r:id="rId12"/>
    <p:sldId id="323" r:id="rId13"/>
    <p:sldId id="333" r:id="rId14"/>
    <p:sldId id="334" r:id="rId15"/>
    <p:sldId id="297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332" r:id="rId25"/>
    <p:sldId id="318" r:id="rId26"/>
    <p:sldId id="292" r:id="rId27"/>
    <p:sldId id="302" r:id="rId28"/>
    <p:sldId id="311" r:id="rId29"/>
    <p:sldId id="320" r:id="rId30"/>
    <p:sldId id="301" r:id="rId31"/>
    <p:sldId id="298" r:id="rId32"/>
    <p:sldId id="322" r:id="rId33"/>
    <p:sldId id="321" r:id="rId34"/>
    <p:sldId id="337" r:id="rId35"/>
    <p:sldId id="335" r:id="rId36"/>
    <p:sldId id="316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00"/>
    <a:srgbClr val="FF3300"/>
    <a:srgbClr val="989CBA"/>
    <a:srgbClr val="E9E6E7"/>
    <a:srgbClr val="E5FFFE"/>
    <a:srgbClr val="FF505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911" autoAdjust="0"/>
  </p:normalViewPr>
  <p:slideViewPr>
    <p:cSldViewPr snapToGrid="0">
      <p:cViewPr>
        <p:scale>
          <a:sx n="85" d="100"/>
          <a:sy n="85" d="100"/>
        </p:scale>
        <p:origin x="-87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25B107-7646-4E28-AF87-F2D45CDE3FCE}" type="datetimeFigureOut">
              <a:rPr lang="sk-SK"/>
              <a:pPr>
                <a:defRPr/>
              </a:pPr>
              <a:t>19. 10. 2019</a:t>
            </a:fld>
            <a:endParaRPr lang="sk-SK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34EC9B-DB2C-4AE6-9028-C9A3C740885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cs-CZ" smtClean="0"/>
              <a:t>V súčasnom </a:t>
            </a:r>
            <a:r>
              <a:rPr lang="cs-CZ" i="1" smtClean="0"/>
              <a:t>manažmente</a:t>
            </a:r>
            <a:r>
              <a:rPr lang="cs-CZ" smtClean="0"/>
              <a:t> pacienta s DPS založeného na výsledkoch medicíny dôkazov sa akceptuje názor, že DPS s hemodynamicky významným ľavo-pravým skratom bez ohľadu na to, či vyvolá symptómy alebo nie, by sa mal uzavrieť. Štúdie totiž dokázali, že korekcia defektu  predĺži prežívanie, zlepší výkonnosť a predchádza ďalšiemu funkčnému zhoršeniu. Uzavretie DPS sa kontraindikuje v malej skupine pacientov, u ktorých sa vyvinie ťažká pľúcna hypertenzia.</a:t>
            </a:r>
            <a:endParaRPr lang="sk-SK" smtClean="0"/>
          </a:p>
          <a:p>
            <a:pPr eaLnBrk="1" hangingPunct="1"/>
            <a:r>
              <a:rPr lang="sk-SK" smtClean="0"/>
              <a:t>Konzervatívny postup sa nateraz volí aj v skupine asymptomatických pacientov a nevýznamným L-P skratom, i keď i o tejto problematike sa vedú diskusie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cs-CZ" smtClean="0"/>
              <a:t>Ak klesne PVR významne pri vazodilatačnom teste pod 7 W.j. – možná OP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 smtClean="0"/>
              <a:t>Zdá sa, že PH predstavuje najvážnejší RF, hovori aj o tom práca, kde...</a:t>
            </a:r>
          </a:p>
          <a:p>
            <a:pPr eaLnBrk="1" hangingPunct="1"/>
            <a:r>
              <a:rPr lang="sk-SK" smtClean="0"/>
              <a:t>To s dôvody, prečo sa indikuje riešenie -  aby sa predišlo...</a:t>
            </a:r>
          </a:p>
          <a:p>
            <a:pPr eaLnBrk="1" hangingPunct="1"/>
            <a:r>
              <a:rPr lang="sk-SK" smtClean="0"/>
              <a:t>A pre preživanie sa indikuje aj vo vyššom veku </a:t>
            </a:r>
          </a:p>
          <a:p>
            <a:pPr eaLnBrk="1" hangingPunct="1"/>
            <a:r>
              <a:rPr lang="sk-SK" b="1" smtClean="0"/>
              <a:t>Je zdaleka najčastejšie poddiagnostikovanou VCHS v dospelom veku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 smtClean="0"/>
              <a:t>A nasvedčuje pre to aj prirodzený priebeh, kde PH sa rozbieha s vekom. </a:t>
            </a:r>
          </a:p>
          <a:p>
            <a:pPr eaLnBrk="1" hangingPunct="1"/>
            <a:r>
              <a:rPr lang="sk-SK" smtClean="0"/>
              <a:t>To s dôvody, prečo sa indikuje riešenie -  aby sa predišlo...</a:t>
            </a:r>
          </a:p>
          <a:p>
            <a:pPr eaLnBrk="1" hangingPunct="1"/>
            <a:r>
              <a:rPr lang="sk-SK" smtClean="0"/>
              <a:t>A pre preživanie sa indikuje aj vo vyššom veku </a:t>
            </a:r>
          </a:p>
          <a:p>
            <a:pPr eaLnBrk="1" hangingPunct="1"/>
            <a:r>
              <a:rPr lang="sk-SK" b="1" smtClean="0"/>
              <a:t>Je zdaleka najčastejšie poddiagnostikovanou VCHS v dospelom veku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sk-SK" smtClean="0"/>
              <a:t>Záverom mi dovoľte zhrnuť prínos DPS</a:t>
            </a:r>
          </a:p>
          <a:p>
            <a:pPr eaLnBrk="1" hangingPunct="1"/>
            <a:r>
              <a:rPr lang="sk-SK" smtClean="0"/>
              <a:t>Klinické štúdie ukázali, že chirurgická korekcia DPS tým, že koriguje hemodynamiku znižuje mortalitu , zlepší sa výkonnosť ústup znakov objemového preťaženia pravej komory, </a:t>
            </a:r>
          </a:p>
          <a:p>
            <a:pPr eaLnBrk="1" hangingPunct="1"/>
            <a:r>
              <a:rPr lang="sk-SK" smtClean="0"/>
              <a:t>Navyše  </a:t>
            </a:r>
            <a:r>
              <a:rPr lang="sk-SK" i="1" smtClean="0"/>
              <a:t>u nechirurgicky t.j. transkatetrovo</a:t>
            </a:r>
            <a:r>
              <a:rPr lang="sk-SK" smtClean="0"/>
              <a:t> riešených tým, že sa </a:t>
            </a:r>
          </a:p>
          <a:p>
            <a:pPr eaLnBrk="1" hangingPunct="1">
              <a:buFontTx/>
              <a:buChar char="•"/>
            </a:pPr>
            <a:r>
              <a:rPr lang="sk-SK" smtClean="0"/>
              <a:t>pacient vyhne operácii, nie je odrozený negatívnami a rizikami s ňou spojenými , </a:t>
            </a:r>
          </a:p>
          <a:p>
            <a:pPr eaLnBrk="1" hangingPunct="1">
              <a:buFontTx/>
              <a:buChar char="•"/>
            </a:pPr>
            <a:r>
              <a:rPr lang="sk-SK" smtClean="0"/>
              <a:t>priaznivé účinky upravenej hemodynamiky a funkčné zlepšenie sa dostavia prakticky okamžite. </a:t>
            </a:r>
          </a:p>
          <a:p>
            <a:pPr eaLnBrk="1" hangingPunct="1">
              <a:buFontTx/>
              <a:buChar char="•"/>
            </a:pPr>
            <a:r>
              <a:rPr lang="sk-SK" smtClean="0"/>
              <a:t>významne skráti pobyt v nemocnici a rekonvalescencia, čo znamená sociálny a ekonomický benefit. </a:t>
            </a:r>
          </a:p>
          <a:p>
            <a:pPr eaLnBrk="1" hangingPunct="1">
              <a:buFontTx/>
              <a:buChar char="•"/>
            </a:pPr>
            <a:r>
              <a:rPr lang="sk-SK" smtClean="0"/>
              <a:t>Nezanedbateľným je i priaznivý kozmetický efekt.</a:t>
            </a:r>
          </a:p>
          <a:p>
            <a:pPr eaLnBrk="1" hangingPunct="1"/>
            <a:r>
              <a:rPr lang="sk-SK" smtClean="0"/>
              <a:t> Hoci sú skúsenosti s transvenóznou korekciou DPS len niekoľkoročné, tieto sú natoľko povzbudivé, že metóda sa už dnes považuje za rovnocennú alternatívu chirurgickej liečby.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cs-CZ" smtClean="0"/>
              <a:t>V súčasnom </a:t>
            </a:r>
            <a:r>
              <a:rPr lang="cs-CZ" i="1" smtClean="0"/>
              <a:t>manažmente</a:t>
            </a:r>
            <a:r>
              <a:rPr lang="cs-CZ" smtClean="0"/>
              <a:t> pacienta s DPS založeného na výsledkoch medicíny dôkazov sa akceptuje názor, že DPS s hemodynamicky významným ľavo-pravým skratom bez ohľadu na to, či vyvolá symptómy alebo nie, by sa mal uzavrieť. Štúdie totiž dokázali, že korekcia defektu  predĺži prežívanie, zlepší výkonnosť a predchádza ďalšiemu funkčnému zhoršeniu. Uzavretie DPS sa kontraindikuje v malej skupine pacientov, u ktorých sa vyvinie ťažká pľúcna hypertenzia.</a:t>
            </a:r>
            <a:endParaRPr lang="sk-SK" smtClean="0"/>
          </a:p>
          <a:p>
            <a:pPr eaLnBrk="1" hangingPunct="1"/>
            <a:r>
              <a:rPr lang="sk-SK" smtClean="0"/>
              <a:t>Konzervatívny postup sa nateraz volí aj v skupine asymptomatických pacientov a nevýznamným L-P skratom, i keď i o tejto problematike sa vedú diskusie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cs-CZ" smtClean="0"/>
              <a:t>V súčasnom </a:t>
            </a:r>
            <a:r>
              <a:rPr lang="cs-CZ" i="1" smtClean="0"/>
              <a:t>manažmente</a:t>
            </a:r>
            <a:r>
              <a:rPr lang="cs-CZ" smtClean="0"/>
              <a:t> pacienta s DPS založeného na výsledkoch medicíny dôkazov sa akceptuje názor, že DPS s hemodynamicky významným ľavo-pravým skratom bez ohľadu na to, či vyvolá symptómy alebo nie, by sa mal uzavrieť. Štúdie totiž dokázali, že korekcia defektu  predĺži prežívanie, zlepší výkonnosť a predchádza ďalšiemu funkčnému zhoršeniu. Uzavretie DPS sa kontraindikuje v malej skupine pacientov, u ktorých sa vyvinie ťažká pľúcna hypertenzia.</a:t>
            </a:r>
            <a:endParaRPr lang="sk-SK" smtClean="0"/>
          </a:p>
          <a:p>
            <a:pPr eaLnBrk="1" hangingPunct="1"/>
            <a:r>
              <a:rPr lang="sk-SK" smtClean="0"/>
              <a:t>Konzervatívny postup sa nateraz volí aj v skupine asymptomatických pacientov a nevýznamným L-P skratom, i keď i o tejto problematike sa vedú diskusie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k-SK" b="1" smtClean="0"/>
              <a:t>PAP 65/17/36 mmHg</a:t>
            </a:r>
            <a:r>
              <a:rPr lang="sk-SK" smtClean="0"/>
              <a:t>, PCWP 7 mmHg, systém. TK 122/79 mmHg, systém. O</a:t>
            </a:r>
            <a:r>
              <a:rPr lang="sk-SK" baseline="-25000" smtClean="0"/>
              <a:t>2</a:t>
            </a:r>
            <a:r>
              <a:rPr lang="sk-SK" smtClean="0"/>
              <a:t> sat.  97%, </a:t>
            </a:r>
            <a:r>
              <a:rPr lang="sk-SK" b="1" smtClean="0"/>
              <a:t>Qp/Qs 1.5, PVR 8.3 W.j. (4.7 W.j./m</a:t>
            </a:r>
            <a:r>
              <a:rPr lang="sk-SK" b="1" baseline="30000" smtClean="0"/>
              <a:t>2</a:t>
            </a:r>
            <a:r>
              <a:rPr lang="sk-SK" b="1" smtClean="0"/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A22A-3320-4C05-A647-1F3F18F96587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2772-67B0-489B-9544-4B0F4EC1E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8DDF-AEC6-4E4A-B9D8-7C00F1ECCD65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ECE3-E6D6-4236-B947-4D26637DE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DD0D-0E70-4800-A02F-7EE53B681E41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B15D-0626-4FC9-B67B-B572387D9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E177-221E-47AE-A438-CECAC18EACA6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CF0F-4A4F-46E0-ADFD-9C430C0BA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6B2D-E25C-416C-9CC6-98F5168F018F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CBF1-F07E-406F-B1CA-961DDBF1C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0F7C-F1B5-40FF-BBD3-B240FA7FE86C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963F-B7DC-4681-A58A-836ABA936D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7B46-0A56-416D-B154-EE1C34480BD1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37F1-D96A-43C1-8DA0-2588F324A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80DB-D4A0-41D2-A40F-ADB168F3C107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7619-6E85-48C3-8C82-74348135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08FA-3F0E-47DE-9724-2FBB42B47E7C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8715-DCC1-4E71-8FAC-B8C3EF5BA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7EA5-C942-4D6F-BB57-1B59DEC783D8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2CF3-2514-429B-83CC-CA35CFEDC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A8BE86-E5DF-4A16-B236-A24FDC12C119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C5E626-39F2-4029-9E60-3B8B6E8DB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ABD6-7085-4D42-8161-98C980E0F599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7159-131A-4487-8077-CC9D2B64D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3CECEE-BC9E-4580-965B-3BDBEFB28A68}" type="datetimeFigureOut">
              <a:rPr lang="en-US"/>
              <a:pPr>
                <a:defRPr/>
              </a:pPr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4A548-02FE-4991-A1BE-79895B887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8" r:id="rId2"/>
    <p:sldLayoutId id="2147483845" r:id="rId3"/>
    <p:sldLayoutId id="2147483839" r:id="rId4"/>
    <p:sldLayoutId id="2147483840" r:id="rId5"/>
    <p:sldLayoutId id="2147483841" r:id="rId6"/>
    <p:sldLayoutId id="2147483846" r:id="rId7"/>
    <p:sldLayoutId id="2147483847" r:id="rId8"/>
    <p:sldLayoutId id="2147483848" r:id="rId9"/>
    <p:sldLayoutId id="2147483842" r:id="rId10"/>
    <p:sldLayoutId id="2147483849" r:id="rId11"/>
    <p:sldLayoutId id="2147483843" r:id="rId12"/>
  </p:sldLayoutIdLst>
  <p:transition>
    <p:pull dir="d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80000">
              <a:srgbClr val="F1EFF0"/>
            </a:gs>
            <a:gs pos="91000">
              <a:schemeClr val="accent5">
                <a:lumMod val="40000"/>
                <a:lumOff val="60000"/>
              </a:schemeClr>
            </a:gs>
            <a:gs pos="100000">
              <a:schemeClr val="accent5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574925"/>
            <a:ext cx="8458200" cy="15811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sk-SK" sz="6000" b="1" smtClean="0">
                <a:solidFill>
                  <a:srgbClr val="312323"/>
                </a:solidFill>
                <a:latin typeface="Segoe Print" pitchFamily="2" charset="0"/>
                <a:cs typeface="Estrangelo Edessa" pitchFamily="66" charset="0"/>
              </a:rPr>
              <a:t>Korekcia vrodenej skratovej chyby –kedy je riziková</a:t>
            </a:r>
            <a:endParaRPr lang="sk-SK" sz="4600" b="1" smtClean="0">
              <a:solidFill>
                <a:srgbClr val="312323"/>
              </a:solidFill>
              <a:latin typeface="Segoe Print" pitchFamily="2" charset="0"/>
              <a:cs typeface="Estrangelo Edess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8363" y="4810125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sz="2000" b="1" cap="none" smtClean="0">
                <a:latin typeface="Segoe Print" pitchFamily="2" charset="0"/>
              </a:rPr>
              <a:t>I. ŠIMKOVÁ, M. KALDARÁROVÁ, T. VALKOVIČOVÁ, 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sk-SK" sz="1600" b="1" cap="none" smtClean="0">
                <a:latin typeface="Segoe Print" pitchFamily="2" charset="0"/>
              </a:rPr>
              <a:t>(Klinika kadiológie a angiológie LF SZU a NÚSCH - BRATISLAVA, SK)</a:t>
            </a:r>
          </a:p>
        </p:txBody>
      </p:sp>
      <p:sp>
        <p:nvSpPr>
          <p:cNvPr id="4" name="Obdĺžnik 3"/>
          <p:cNvSpPr/>
          <p:nvPr/>
        </p:nvSpPr>
        <p:spPr>
          <a:xfrm>
            <a:off x="1082675" y="6462713"/>
            <a:ext cx="7921625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sk-SK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13. Sympozium  PS Plícní cirkulace, Lednice 2019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sk-SK" smtClean="0"/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42875"/>
            <a:ext cx="63881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850" y="5243513"/>
            <a:ext cx="361315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5649913" y="2416175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sk-SK">
                <a:solidFill>
                  <a:srgbClr val="FF3300"/>
                </a:solidFill>
              </a:rPr>
              <a:t>malé defekty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5665788" y="1331913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FF3300"/>
                </a:solidFill>
              </a:rPr>
              <a:t>korigované defekty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4859338" y="51435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FF3300"/>
                </a:solidFill>
              </a:rPr>
              <a:t>L-P skraty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4741863" y="77788"/>
            <a:ext cx="376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FF3300"/>
                </a:solidFill>
              </a:rPr>
              <a:t>Eisenmengerov syndróm</a:t>
            </a:r>
          </a:p>
        </p:txBody>
      </p:sp>
      <p:sp>
        <p:nvSpPr>
          <p:cNvPr id="16" name="Rectangle 1"/>
          <p:cNvSpPr/>
          <p:nvPr/>
        </p:nvSpPr>
        <p:spPr>
          <a:xfrm>
            <a:off x="215495" y="5332607"/>
            <a:ext cx="4697424" cy="145424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30263" y="5665788"/>
            <a:ext cx="7881937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sk-SK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DPS s PAH </a:t>
            </a:r>
          </a:p>
          <a:p>
            <a:pPr>
              <a:defRPr/>
            </a:pPr>
            <a:r>
              <a:rPr lang="sk-SK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prežívanie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sk-SK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30723" name="Picture 4" descr="Graf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03313"/>
            <a:ext cx="8789987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Nadpis 1"/>
          <p:cNvSpPr txBox="1">
            <a:spLocks/>
          </p:cNvSpPr>
          <p:nvPr/>
        </p:nvSpPr>
        <p:spPr bwMode="auto">
          <a:xfrm>
            <a:off x="-55563" y="77788"/>
            <a:ext cx="9394826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algn="ctr" defTabSz="914400"/>
            <a:r>
              <a:rPr lang="sk-SK" sz="3600" b="1">
                <a:latin typeface="Segoe Print" pitchFamily="2" charset="0"/>
              </a:rPr>
              <a:t> PAH – VCC </a:t>
            </a:r>
            <a:r>
              <a:rPr lang="sk-SK" sz="2000" b="1">
                <a:latin typeface="Segoe Print" pitchFamily="2" charset="0"/>
              </a:rPr>
              <a:t>Centrum pre VCHSD NÚSCH a.s.</a:t>
            </a:r>
            <a:endParaRPr lang="sk-SK" sz="34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410200" y="4767263"/>
            <a:ext cx="1208088" cy="4905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204913" y="4772025"/>
            <a:ext cx="2928937" cy="4905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289425" y="6519863"/>
            <a:ext cx="3875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sk-SK" sz="14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Kaldarárová et al. 2019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51374" y="137925"/>
            <a:ext cx="9078559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8" name="Nadpis 1"/>
          <p:cNvSpPr txBox="1">
            <a:spLocks/>
          </p:cNvSpPr>
          <p:nvPr/>
        </p:nvSpPr>
        <p:spPr bwMode="auto">
          <a:xfrm>
            <a:off x="-55563" y="77788"/>
            <a:ext cx="9394826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latin typeface="Segoe Print" pitchFamily="2" charset="0"/>
              </a:rPr>
              <a:t> </a:t>
            </a:r>
            <a:r>
              <a:rPr lang="sk-SK" sz="3400" b="1">
                <a:solidFill>
                  <a:schemeClr val="bg2"/>
                </a:solidFill>
                <a:latin typeface="Segoe Print" pitchFamily="2" charset="0"/>
              </a:rPr>
              <a:t>Akú evidenciu máme pre neskorý úzáver</a:t>
            </a:r>
            <a:endParaRPr lang="sk-SK" sz="34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7550" y="1225550"/>
            <a:ext cx="8002588" cy="16954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Clr>
                <a:srgbClr val="A28E6A"/>
              </a:buClr>
            </a:pPr>
            <a:r>
              <a:rPr lang="sk-SK" sz="2200" smtClean="0"/>
              <a:t>Systematický review a metaanalýza v čase prípravy 2018 ACC/AHA guidelines for GUCH:</a:t>
            </a:r>
          </a:p>
          <a:p>
            <a:pPr eaLnBrk="1" hangingPunct="1">
              <a:lnSpc>
                <a:spcPct val="60000"/>
              </a:lnSpc>
              <a:buClr>
                <a:srgbClr val="A28E6A"/>
              </a:buClr>
            </a:pPr>
            <a:r>
              <a:rPr lang="sk-SK" sz="2800" b="1" smtClean="0"/>
              <a:t>JE PROGNÓZA PO UZÁVERE LEPŠIA?</a:t>
            </a:r>
            <a:endParaRPr lang="sk-SK" sz="1900" smtClean="0"/>
          </a:p>
        </p:txBody>
      </p:sp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2343150"/>
            <a:ext cx="5402263" cy="19177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4487863"/>
            <a:ext cx="8531225" cy="13430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79388" y="6343650"/>
            <a:ext cx="8964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sk-SK" sz="1400" i="1"/>
              <a:t>Osler et al. Circulation 2018</a:t>
            </a:r>
            <a:endParaRPr kumimoji="1" lang="cs-CZ" sz="16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3" name="Line 13"/>
          <p:cNvSpPr>
            <a:spLocks noChangeShapeType="1"/>
          </p:cNvSpPr>
          <p:nvPr/>
        </p:nvSpPr>
        <p:spPr bwMode="auto">
          <a:xfrm>
            <a:off x="5159375" y="5127625"/>
            <a:ext cx="3625850" cy="206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1754" name="Line 14"/>
          <p:cNvSpPr>
            <a:spLocks noChangeShapeType="1"/>
          </p:cNvSpPr>
          <p:nvPr/>
        </p:nvSpPr>
        <p:spPr bwMode="auto">
          <a:xfrm>
            <a:off x="455613" y="5354638"/>
            <a:ext cx="3625850" cy="206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1755" name="Line 15"/>
          <p:cNvSpPr>
            <a:spLocks noChangeShapeType="1"/>
          </p:cNvSpPr>
          <p:nvPr/>
        </p:nvSpPr>
        <p:spPr bwMode="auto">
          <a:xfrm>
            <a:off x="2838450" y="5603875"/>
            <a:ext cx="3625850" cy="206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 flipV="1">
            <a:off x="412750" y="5811838"/>
            <a:ext cx="2025650" cy="111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388859" y="71250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637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06375" y="188913"/>
            <a:ext cx="8772525" cy="701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cs-CZ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Manažment ASD s PAH</a:t>
            </a:r>
            <a:endParaRPr lang="sk-SK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12775" y="5645150"/>
            <a:ext cx="4197350" cy="73501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40000"/>
              </a:spcBef>
              <a:defRPr/>
            </a:pPr>
            <a:r>
              <a:rPr lang="cs-CZ" sz="2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reevaluácia:</a:t>
            </a:r>
          </a:p>
          <a:p>
            <a:pPr eaLnBrk="0" hangingPunct="0">
              <a:lnSpc>
                <a:spcPct val="65000"/>
              </a:lnSpc>
              <a:spcBef>
                <a:spcPct val="40000"/>
              </a:spcBef>
              <a:defRPr/>
            </a:pPr>
            <a:r>
              <a:rPr lang="cs-CZ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↓ </a:t>
            </a: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PVR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&lt;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5 WU + </a:t>
            </a: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Qp:Qs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&gt;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1.5-2</a:t>
            </a:r>
            <a:endParaRPr lang="cs-CZ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68313" y="1978025"/>
            <a:ext cx="3024187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Qp:Qs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&gt;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1.5 - 2</a:t>
            </a:r>
            <a:endParaRPr lang="cs-CZ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 rot="16200000" flipH="1">
            <a:off x="4838700" y="2970213"/>
            <a:ext cx="431800" cy="1860550"/>
          </a:xfrm>
          <a:prstGeom prst="line">
            <a:avLst/>
          </a:prstGeom>
          <a:noFill/>
          <a:ln w="57150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0" y="3228975"/>
            <a:ext cx="4067175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vazoreaktivita → PVR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&lt;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5 WU</a:t>
            </a:r>
            <a:endParaRPr lang="cs-CZ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586163" y="981075"/>
            <a:ext cx="1909762" cy="45402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44550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PVR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 WU</a:t>
            </a:r>
            <a:endParaRPr lang="sk-SK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013450" y="1978025"/>
            <a:ext cx="2087563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Uzáver DPS</a:t>
            </a:r>
            <a:endParaRPr lang="en-US" sz="16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6013450" y="3284538"/>
            <a:ext cx="2159000" cy="1509712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Fenestrovaný uzáver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sk-SK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Careful periinterv. management</a:t>
            </a:r>
          </a:p>
        </p:txBody>
      </p:sp>
      <p:sp>
        <p:nvSpPr>
          <p:cNvPr id="32780" name="Line 23"/>
          <p:cNvSpPr>
            <a:spLocks noChangeShapeType="1"/>
          </p:cNvSpPr>
          <p:nvPr/>
        </p:nvSpPr>
        <p:spPr bwMode="auto">
          <a:xfrm>
            <a:off x="1979613" y="2570163"/>
            <a:ext cx="0" cy="638175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32781" name="Line 25"/>
          <p:cNvSpPr>
            <a:spLocks noChangeShapeType="1"/>
          </p:cNvSpPr>
          <p:nvPr/>
        </p:nvSpPr>
        <p:spPr bwMode="auto">
          <a:xfrm flipH="1">
            <a:off x="2124075" y="1412875"/>
            <a:ext cx="1152525" cy="503238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32782" name="Line 26"/>
          <p:cNvSpPr>
            <a:spLocks noChangeShapeType="1"/>
          </p:cNvSpPr>
          <p:nvPr/>
        </p:nvSpPr>
        <p:spPr bwMode="auto">
          <a:xfrm>
            <a:off x="5795963" y="1412875"/>
            <a:ext cx="1223962" cy="503238"/>
          </a:xfrm>
          <a:prstGeom prst="line">
            <a:avLst/>
          </a:prstGeom>
          <a:noFill/>
          <a:ln w="57150">
            <a:solidFill>
              <a:srgbClr val="00CC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512763" y="6454775"/>
            <a:ext cx="8250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sk-SK" sz="1600" i="1">
                <a:effectLst>
                  <a:outerShdw blurRad="38100" dist="38100" dir="2700000" algn="tl">
                    <a:srgbClr val="C0C0C0"/>
                  </a:outerShdw>
                </a:effectLst>
              </a:rPr>
              <a:t>Baumgartner H.: „Close or not to close ASD with PAH“ ESC Congress 1.9.2019, Paris </a:t>
            </a:r>
          </a:p>
        </p:txBody>
      </p:sp>
      <p:sp>
        <p:nvSpPr>
          <p:cNvPr id="32784" name="Line 30"/>
          <p:cNvSpPr>
            <a:spLocks noChangeShapeType="1"/>
          </p:cNvSpPr>
          <p:nvPr/>
        </p:nvSpPr>
        <p:spPr bwMode="auto">
          <a:xfrm rot="10800000" flipH="1">
            <a:off x="4294188" y="4221163"/>
            <a:ext cx="1641475" cy="1371600"/>
          </a:xfrm>
          <a:prstGeom prst="line">
            <a:avLst/>
          </a:prstGeom>
          <a:noFill/>
          <a:ln w="57150">
            <a:solidFill>
              <a:srgbClr val="00CC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636588" y="4476750"/>
            <a:ext cx="2981325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PAH špecifická liečba</a:t>
            </a: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32786" name="Group 53"/>
          <p:cNvGrpSpPr>
            <a:grpSpLocks/>
          </p:cNvGrpSpPr>
          <p:nvPr/>
        </p:nvGrpSpPr>
        <p:grpSpPr bwMode="auto">
          <a:xfrm>
            <a:off x="2439988" y="1120775"/>
            <a:ext cx="457200" cy="457200"/>
            <a:chOff x="1537" y="706"/>
            <a:chExt cx="288" cy="288"/>
          </a:xfrm>
        </p:grpSpPr>
        <p:sp>
          <p:nvSpPr>
            <p:cNvPr id="32818" name="Oval 33"/>
            <p:cNvSpPr>
              <a:spLocks noChangeArrowheads="1"/>
            </p:cNvSpPr>
            <p:nvPr/>
          </p:nvSpPr>
          <p:spPr bwMode="auto">
            <a:xfrm>
              <a:off x="1537" y="706"/>
              <a:ext cx="288" cy="288"/>
            </a:xfrm>
            <a:prstGeom prst="ellipse">
              <a:avLst/>
            </a:prstGeom>
            <a:solidFill>
              <a:srgbClr val="4D4D4D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19" name="Line 34"/>
            <p:cNvSpPr>
              <a:spLocks noChangeShapeType="1"/>
            </p:cNvSpPr>
            <p:nvPr/>
          </p:nvSpPr>
          <p:spPr bwMode="auto">
            <a:xfrm>
              <a:off x="1633" y="850"/>
              <a:ext cx="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32787" name="Group 41"/>
          <p:cNvGrpSpPr>
            <a:grpSpLocks/>
          </p:cNvGrpSpPr>
          <p:nvPr/>
        </p:nvGrpSpPr>
        <p:grpSpPr bwMode="auto">
          <a:xfrm>
            <a:off x="6421438" y="1169988"/>
            <a:ext cx="457200" cy="457200"/>
            <a:chOff x="1957" y="2675"/>
            <a:chExt cx="288" cy="288"/>
          </a:xfrm>
        </p:grpSpPr>
        <p:sp>
          <p:nvSpPr>
            <p:cNvPr id="32815" name="Oval 42"/>
            <p:cNvSpPr>
              <a:spLocks noChangeArrowheads="1"/>
            </p:cNvSpPr>
            <p:nvPr/>
          </p:nvSpPr>
          <p:spPr bwMode="auto">
            <a:xfrm>
              <a:off x="1957" y="2675"/>
              <a:ext cx="288" cy="288"/>
            </a:xfrm>
            <a:prstGeom prst="ellipse">
              <a:avLst/>
            </a:prstGeom>
            <a:solidFill>
              <a:srgbClr val="4D4D4D"/>
            </a:solidFill>
            <a:ln w="952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16" name="Line 43"/>
            <p:cNvSpPr>
              <a:spLocks noChangeShapeType="1"/>
            </p:cNvSpPr>
            <p:nvPr/>
          </p:nvSpPr>
          <p:spPr bwMode="auto">
            <a:xfrm>
              <a:off x="2053" y="2819"/>
              <a:ext cx="96" cy="0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17" name="Line 44"/>
            <p:cNvSpPr>
              <a:spLocks noChangeShapeType="1"/>
            </p:cNvSpPr>
            <p:nvPr/>
          </p:nvSpPr>
          <p:spPr bwMode="auto">
            <a:xfrm rot="16175235" flipH="1">
              <a:off x="2062" y="2809"/>
              <a:ext cx="85" cy="7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2788" name="Line 45"/>
          <p:cNvSpPr>
            <a:spLocks noChangeShapeType="1"/>
          </p:cNvSpPr>
          <p:nvPr/>
        </p:nvSpPr>
        <p:spPr bwMode="auto">
          <a:xfrm rot="16200000" flipH="1">
            <a:off x="4418012" y="1647826"/>
            <a:ext cx="703263" cy="2468562"/>
          </a:xfrm>
          <a:prstGeom prst="line">
            <a:avLst/>
          </a:prstGeom>
          <a:noFill/>
          <a:ln w="57150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32789" name="Oval 46"/>
          <p:cNvSpPr>
            <a:spLocks noChangeArrowheads="1"/>
          </p:cNvSpPr>
          <p:nvPr/>
        </p:nvSpPr>
        <p:spPr bwMode="auto">
          <a:xfrm>
            <a:off x="2166938" y="2614613"/>
            <a:ext cx="457200" cy="457200"/>
          </a:xfrm>
          <a:prstGeom prst="ellipse">
            <a:avLst/>
          </a:prstGeom>
          <a:solidFill>
            <a:srgbClr val="4D4D4D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2790" name="Line 47"/>
          <p:cNvSpPr>
            <a:spLocks noChangeShapeType="1"/>
          </p:cNvSpPr>
          <p:nvPr/>
        </p:nvSpPr>
        <p:spPr bwMode="auto">
          <a:xfrm>
            <a:off x="2319338" y="2843213"/>
            <a:ext cx="152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grpSp>
        <p:nvGrpSpPr>
          <p:cNvPr id="32791" name="Group 48"/>
          <p:cNvGrpSpPr>
            <a:grpSpLocks/>
          </p:cNvGrpSpPr>
          <p:nvPr/>
        </p:nvGrpSpPr>
        <p:grpSpPr bwMode="auto">
          <a:xfrm>
            <a:off x="4581525" y="3330575"/>
            <a:ext cx="457200" cy="457200"/>
            <a:chOff x="1957" y="2675"/>
            <a:chExt cx="288" cy="288"/>
          </a:xfrm>
        </p:grpSpPr>
        <p:sp>
          <p:nvSpPr>
            <p:cNvPr id="32812" name="Oval 49"/>
            <p:cNvSpPr>
              <a:spLocks noChangeArrowheads="1"/>
            </p:cNvSpPr>
            <p:nvPr/>
          </p:nvSpPr>
          <p:spPr bwMode="auto">
            <a:xfrm>
              <a:off x="1957" y="2675"/>
              <a:ext cx="288" cy="288"/>
            </a:xfrm>
            <a:prstGeom prst="ellipse">
              <a:avLst/>
            </a:prstGeom>
            <a:solidFill>
              <a:srgbClr val="4D4D4D"/>
            </a:solidFill>
            <a:ln w="952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13" name="Line 50"/>
            <p:cNvSpPr>
              <a:spLocks noChangeShapeType="1"/>
            </p:cNvSpPr>
            <p:nvPr/>
          </p:nvSpPr>
          <p:spPr bwMode="auto">
            <a:xfrm>
              <a:off x="2053" y="2819"/>
              <a:ext cx="96" cy="0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14" name="Line 51"/>
            <p:cNvSpPr>
              <a:spLocks noChangeShapeType="1"/>
            </p:cNvSpPr>
            <p:nvPr/>
          </p:nvSpPr>
          <p:spPr bwMode="auto">
            <a:xfrm rot="16175235" flipH="1">
              <a:off x="2062" y="2809"/>
              <a:ext cx="85" cy="7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2792" name="Line 52"/>
          <p:cNvSpPr>
            <a:spLocks noChangeShapeType="1"/>
          </p:cNvSpPr>
          <p:nvPr/>
        </p:nvSpPr>
        <p:spPr bwMode="auto">
          <a:xfrm>
            <a:off x="1995488" y="3741738"/>
            <a:ext cx="0" cy="638175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grpSp>
        <p:nvGrpSpPr>
          <p:cNvPr id="32793" name="Group 54"/>
          <p:cNvGrpSpPr>
            <a:grpSpLocks/>
          </p:cNvGrpSpPr>
          <p:nvPr/>
        </p:nvGrpSpPr>
        <p:grpSpPr bwMode="auto">
          <a:xfrm>
            <a:off x="2176463" y="3771900"/>
            <a:ext cx="457200" cy="457200"/>
            <a:chOff x="1537" y="706"/>
            <a:chExt cx="288" cy="288"/>
          </a:xfrm>
        </p:grpSpPr>
        <p:sp>
          <p:nvSpPr>
            <p:cNvPr id="32810" name="Oval 55"/>
            <p:cNvSpPr>
              <a:spLocks noChangeArrowheads="1"/>
            </p:cNvSpPr>
            <p:nvPr/>
          </p:nvSpPr>
          <p:spPr bwMode="auto">
            <a:xfrm>
              <a:off x="1537" y="706"/>
              <a:ext cx="288" cy="288"/>
            </a:xfrm>
            <a:prstGeom prst="ellipse">
              <a:avLst/>
            </a:prstGeom>
            <a:solidFill>
              <a:srgbClr val="4D4D4D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11" name="Line 56"/>
            <p:cNvSpPr>
              <a:spLocks noChangeShapeType="1"/>
            </p:cNvSpPr>
            <p:nvPr/>
          </p:nvSpPr>
          <p:spPr bwMode="auto">
            <a:xfrm>
              <a:off x="1633" y="850"/>
              <a:ext cx="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2794" name="Line 57"/>
          <p:cNvSpPr>
            <a:spLocks noChangeShapeType="1"/>
          </p:cNvSpPr>
          <p:nvPr/>
        </p:nvSpPr>
        <p:spPr bwMode="auto">
          <a:xfrm>
            <a:off x="2011363" y="4991100"/>
            <a:ext cx="0" cy="638175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grpSp>
        <p:nvGrpSpPr>
          <p:cNvPr id="32795" name="Group 58"/>
          <p:cNvGrpSpPr>
            <a:grpSpLocks/>
          </p:cNvGrpSpPr>
          <p:nvPr/>
        </p:nvGrpSpPr>
        <p:grpSpPr bwMode="auto">
          <a:xfrm>
            <a:off x="4559300" y="4570413"/>
            <a:ext cx="457200" cy="457200"/>
            <a:chOff x="1957" y="2675"/>
            <a:chExt cx="288" cy="288"/>
          </a:xfrm>
        </p:grpSpPr>
        <p:sp>
          <p:nvSpPr>
            <p:cNvPr id="32807" name="Oval 59"/>
            <p:cNvSpPr>
              <a:spLocks noChangeArrowheads="1"/>
            </p:cNvSpPr>
            <p:nvPr/>
          </p:nvSpPr>
          <p:spPr bwMode="auto">
            <a:xfrm>
              <a:off x="1957" y="2675"/>
              <a:ext cx="288" cy="288"/>
            </a:xfrm>
            <a:prstGeom prst="ellipse">
              <a:avLst/>
            </a:prstGeom>
            <a:solidFill>
              <a:srgbClr val="4D4D4D"/>
            </a:solidFill>
            <a:ln w="952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08" name="Line 60"/>
            <p:cNvSpPr>
              <a:spLocks noChangeShapeType="1"/>
            </p:cNvSpPr>
            <p:nvPr/>
          </p:nvSpPr>
          <p:spPr bwMode="auto">
            <a:xfrm>
              <a:off x="2053" y="2819"/>
              <a:ext cx="96" cy="0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09" name="Line 61"/>
            <p:cNvSpPr>
              <a:spLocks noChangeShapeType="1"/>
            </p:cNvSpPr>
            <p:nvPr/>
          </p:nvSpPr>
          <p:spPr bwMode="auto">
            <a:xfrm rot="16175235" flipH="1">
              <a:off x="2062" y="2809"/>
              <a:ext cx="85" cy="7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2796" name="Line 64"/>
          <p:cNvSpPr>
            <a:spLocks noChangeShapeType="1"/>
          </p:cNvSpPr>
          <p:nvPr/>
        </p:nvSpPr>
        <p:spPr bwMode="auto">
          <a:xfrm flipV="1">
            <a:off x="971550" y="4984750"/>
            <a:ext cx="0" cy="63817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grpSp>
        <p:nvGrpSpPr>
          <p:cNvPr id="32797" name="Group 65"/>
          <p:cNvGrpSpPr>
            <a:grpSpLocks/>
          </p:cNvGrpSpPr>
          <p:nvPr/>
        </p:nvGrpSpPr>
        <p:grpSpPr bwMode="auto">
          <a:xfrm>
            <a:off x="2203450" y="5087938"/>
            <a:ext cx="457200" cy="457200"/>
            <a:chOff x="1537" y="706"/>
            <a:chExt cx="288" cy="288"/>
          </a:xfrm>
        </p:grpSpPr>
        <p:sp>
          <p:nvSpPr>
            <p:cNvPr id="32805" name="Oval 66"/>
            <p:cNvSpPr>
              <a:spLocks noChangeArrowheads="1"/>
            </p:cNvSpPr>
            <p:nvPr/>
          </p:nvSpPr>
          <p:spPr bwMode="auto">
            <a:xfrm>
              <a:off x="1537" y="706"/>
              <a:ext cx="288" cy="288"/>
            </a:xfrm>
            <a:prstGeom prst="ellipse">
              <a:avLst/>
            </a:prstGeom>
            <a:solidFill>
              <a:srgbClr val="4D4D4D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06" name="Line 67"/>
            <p:cNvSpPr>
              <a:spLocks noChangeShapeType="1"/>
            </p:cNvSpPr>
            <p:nvPr/>
          </p:nvSpPr>
          <p:spPr bwMode="auto">
            <a:xfrm>
              <a:off x="1633" y="850"/>
              <a:ext cx="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32798" name="Group 68"/>
          <p:cNvGrpSpPr>
            <a:grpSpLocks/>
          </p:cNvGrpSpPr>
          <p:nvPr/>
        </p:nvGrpSpPr>
        <p:grpSpPr bwMode="auto">
          <a:xfrm>
            <a:off x="292100" y="5086350"/>
            <a:ext cx="457200" cy="457200"/>
            <a:chOff x="1537" y="706"/>
            <a:chExt cx="288" cy="288"/>
          </a:xfrm>
        </p:grpSpPr>
        <p:sp>
          <p:nvSpPr>
            <p:cNvPr id="32803" name="Oval 69"/>
            <p:cNvSpPr>
              <a:spLocks noChangeArrowheads="1"/>
            </p:cNvSpPr>
            <p:nvPr/>
          </p:nvSpPr>
          <p:spPr bwMode="auto">
            <a:xfrm>
              <a:off x="1537" y="706"/>
              <a:ext cx="288" cy="288"/>
            </a:xfrm>
            <a:prstGeom prst="ellipse">
              <a:avLst/>
            </a:prstGeom>
            <a:solidFill>
              <a:srgbClr val="4D4D4D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04" name="Line 70"/>
            <p:cNvSpPr>
              <a:spLocks noChangeShapeType="1"/>
            </p:cNvSpPr>
            <p:nvPr/>
          </p:nvSpPr>
          <p:spPr bwMode="auto">
            <a:xfrm>
              <a:off x="1633" y="850"/>
              <a:ext cx="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32799" name="Group 71"/>
          <p:cNvGrpSpPr>
            <a:grpSpLocks/>
          </p:cNvGrpSpPr>
          <p:nvPr/>
        </p:nvGrpSpPr>
        <p:grpSpPr bwMode="auto">
          <a:xfrm>
            <a:off x="4589463" y="2355850"/>
            <a:ext cx="457200" cy="457200"/>
            <a:chOff x="1957" y="2675"/>
            <a:chExt cx="288" cy="288"/>
          </a:xfrm>
        </p:grpSpPr>
        <p:sp>
          <p:nvSpPr>
            <p:cNvPr id="32800" name="Oval 72"/>
            <p:cNvSpPr>
              <a:spLocks noChangeArrowheads="1"/>
            </p:cNvSpPr>
            <p:nvPr/>
          </p:nvSpPr>
          <p:spPr bwMode="auto">
            <a:xfrm>
              <a:off x="1957" y="2675"/>
              <a:ext cx="288" cy="288"/>
            </a:xfrm>
            <a:prstGeom prst="ellipse">
              <a:avLst/>
            </a:prstGeom>
            <a:solidFill>
              <a:srgbClr val="4D4D4D"/>
            </a:solidFill>
            <a:ln w="952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01" name="Line 73"/>
            <p:cNvSpPr>
              <a:spLocks noChangeShapeType="1"/>
            </p:cNvSpPr>
            <p:nvPr/>
          </p:nvSpPr>
          <p:spPr bwMode="auto">
            <a:xfrm>
              <a:off x="2053" y="2819"/>
              <a:ext cx="96" cy="0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2802" name="Line 74"/>
            <p:cNvSpPr>
              <a:spLocks noChangeShapeType="1"/>
            </p:cNvSpPr>
            <p:nvPr/>
          </p:nvSpPr>
          <p:spPr bwMode="auto">
            <a:xfrm rot="16175235" flipH="1">
              <a:off x="2062" y="2809"/>
              <a:ext cx="85" cy="7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388859" y="71250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68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06375" y="188913"/>
            <a:ext cx="8772525" cy="701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cs-CZ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Manažment ASD s PAH</a:t>
            </a:r>
            <a:endParaRPr lang="sk-SK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12775" y="5645150"/>
            <a:ext cx="4197350" cy="73501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40000"/>
              </a:spcBef>
              <a:defRPr/>
            </a:pPr>
            <a:r>
              <a:rPr lang="cs-CZ" sz="2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reevaluácia:</a:t>
            </a:r>
          </a:p>
          <a:p>
            <a:pPr eaLnBrk="0" hangingPunct="0">
              <a:lnSpc>
                <a:spcPct val="65000"/>
              </a:lnSpc>
              <a:spcBef>
                <a:spcPct val="40000"/>
              </a:spcBef>
              <a:defRPr/>
            </a:pPr>
            <a:r>
              <a:rPr lang="cs-CZ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↓ </a:t>
            </a: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PVR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&lt;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5 WU + </a:t>
            </a: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Qp:Qs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&gt;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1.5-2</a:t>
            </a:r>
            <a:endParaRPr lang="cs-CZ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68313" y="1978025"/>
            <a:ext cx="3024187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Qp:Qs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&gt;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1.5 - 2</a:t>
            </a:r>
            <a:endParaRPr lang="cs-CZ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rot="16200000" flipH="1">
            <a:off x="4838700" y="2970213"/>
            <a:ext cx="431800" cy="1860550"/>
          </a:xfrm>
          <a:prstGeom prst="line">
            <a:avLst/>
          </a:prstGeom>
          <a:noFill/>
          <a:ln w="57150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0" y="3228975"/>
            <a:ext cx="4067175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vazoreaktivita → PVR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&lt;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5 WU</a:t>
            </a:r>
            <a:endParaRPr lang="cs-CZ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586163" y="981075"/>
            <a:ext cx="1909762" cy="45402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44550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PVR </a:t>
            </a:r>
            <a:r>
              <a:rPr 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 WU</a:t>
            </a:r>
            <a:endParaRPr lang="sk-SK" sz="24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013450" y="1978025"/>
            <a:ext cx="2087563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Uzáver DPS</a:t>
            </a:r>
            <a:endParaRPr lang="en-US" sz="16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6013450" y="3284538"/>
            <a:ext cx="2159000" cy="1509712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Fenestrovaný uzáver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sk-SK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Careful periinterv. management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1979613" y="2570163"/>
            <a:ext cx="0" cy="638175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H="1">
            <a:off x="2124075" y="1412875"/>
            <a:ext cx="1152525" cy="503238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5795963" y="1412875"/>
            <a:ext cx="1223962" cy="503238"/>
          </a:xfrm>
          <a:prstGeom prst="line">
            <a:avLst/>
          </a:prstGeom>
          <a:noFill/>
          <a:ln w="57150">
            <a:solidFill>
              <a:srgbClr val="00CC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512763" y="6454775"/>
            <a:ext cx="8250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sk-SK" sz="1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Baumgartner H.: „Close or not to close ASD with PAH“ ESC Congress 1.9.2019, Paris 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rot="10800000" flipH="1">
            <a:off x="4294188" y="4221163"/>
            <a:ext cx="1641475" cy="1371600"/>
          </a:xfrm>
          <a:prstGeom prst="line">
            <a:avLst/>
          </a:prstGeom>
          <a:noFill/>
          <a:ln w="57150">
            <a:solidFill>
              <a:srgbClr val="00CC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36588" y="4476750"/>
            <a:ext cx="2981325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PAH špecifická liečba</a:t>
            </a: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71699" name="Group 19"/>
          <p:cNvGrpSpPr>
            <a:grpSpLocks/>
          </p:cNvGrpSpPr>
          <p:nvPr/>
        </p:nvGrpSpPr>
        <p:grpSpPr bwMode="auto">
          <a:xfrm>
            <a:off x="2439988" y="1120775"/>
            <a:ext cx="457200" cy="457200"/>
            <a:chOff x="1537" y="706"/>
            <a:chExt cx="288" cy="288"/>
          </a:xfrm>
        </p:grpSpPr>
        <p:sp>
          <p:nvSpPr>
            <p:cNvPr id="34867" name="Oval 20"/>
            <p:cNvSpPr>
              <a:spLocks noChangeArrowheads="1"/>
            </p:cNvSpPr>
            <p:nvPr/>
          </p:nvSpPr>
          <p:spPr bwMode="auto">
            <a:xfrm>
              <a:off x="1537" y="706"/>
              <a:ext cx="288" cy="288"/>
            </a:xfrm>
            <a:prstGeom prst="ellipse">
              <a:avLst/>
            </a:prstGeom>
            <a:solidFill>
              <a:srgbClr val="4D4D4D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68" name="Line 21"/>
            <p:cNvSpPr>
              <a:spLocks noChangeShapeType="1"/>
            </p:cNvSpPr>
            <p:nvPr/>
          </p:nvSpPr>
          <p:spPr bwMode="auto">
            <a:xfrm>
              <a:off x="1633" y="850"/>
              <a:ext cx="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6421438" y="1169988"/>
            <a:ext cx="457200" cy="457200"/>
            <a:chOff x="1957" y="2675"/>
            <a:chExt cx="288" cy="288"/>
          </a:xfrm>
        </p:grpSpPr>
        <p:sp>
          <p:nvSpPr>
            <p:cNvPr id="34864" name="Oval 23"/>
            <p:cNvSpPr>
              <a:spLocks noChangeArrowheads="1"/>
            </p:cNvSpPr>
            <p:nvPr/>
          </p:nvSpPr>
          <p:spPr bwMode="auto">
            <a:xfrm>
              <a:off x="1957" y="2675"/>
              <a:ext cx="288" cy="288"/>
            </a:xfrm>
            <a:prstGeom prst="ellipse">
              <a:avLst/>
            </a:prstGeom>
            <a:solidFill>
              <a:srgbClr val="4D4D4D"/>
            </a:solidFill>
            <a:ln w="952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65" name="Line 24"/>
            <p:cNvSpPr>
              <a:spLocks noChangeShapeType="1"/>
            </p:cNvSpPr>
            <p:nvPr/>
          </p:nvSpPr>
          <p:spPr bwMode="auto">
            <a:xfrm>
              <a:off x="2053" y="2819"/>
              <a:ext cx="96" cy="0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66" name="Line 25"/>
            <p:cNvSpPr>
              <a:spLocks noChangeShapeType="1"/>
            </p:cNvSpPr>
            <p:nvPr/>
          </p:nvSpPr>
          <p:spPr bwMode="auto">
            <a:xfrm rot="16175235" flipH="1">
              <a:off x="2062" y="2809"/>
              <a:ext cx="85" cy="7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71706" name="Line 26"/>
          <p:cNvSpPr>
            <a:spLocks noChangeShapeType="1"/>
          </p:cNvSpPr>
          <p:nvPr/>
        </p:nvSpPr>
        <p:spPr bwMode="auto">
          <a:xfrm rot="16200000" flipH="1">
            <a:off x="4418012" y="1647826"/>
            <a:ext cx="703263" cy="2468562"/>
          </a:xfrm>
          <a:prstGeom prst="line">
            <a:avLst/>
          </a:prstGeom>
          <a:noFill/>
          <a:ln w="57150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2166938" y="2614613"/>
            <a:ext cx="457200" cy="457200"/>
          </a:xfrm>
          <a:prstGeom prst="ellipse">
            <a:avLst/>
          </a:prstGeom>
          <a:solidFill>
            <a:srgbClr val="4D4D4D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2319338" y="2843213"/>
            <a:ext cx="152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grpSp>
        <p:nvGrpSpPr>
          <p:cNvPr id="71709" name="Group 29"/>
          <p:cNvGrpSpPr>
            <a:grpSpLocks/>
          </p:cNvGrpSpPr>
          <p:nvPr/>
        </p:nvGrpSpPr>
        <p:grpSpPr bwMode="auto">
          <a:xfrm>
            <a:off x="4581525" y="3330575"/>
            <a:ext cx="457200" cy="457200"/>
            <a:chOff x="1957" y="2675"/>
            <a:chExt cx="288" cy="288"/>
          </a:xfrm>
        </p:grpSpPr>
        <p:sp>
          <p:nvSpPr>
            <p:cNvPr id="34861" name="Oval 30"/>
            <p:cNvSpPr>
              <a:spLocks noChangeArrowheads="1"/>
            </p:cNvSpPr>
            <p:nvPr/>
          </p:nvSpPr>
          <p:spPr bwMode="auto">
            <a:xfrm>
              <a:off x="1957" y="2675"/>
              <a:ext cx="288" cy="288"/>
            </a:xfrm>
            <a:prstGeom prst="ellipse">
              <a:avLst/>
            </a:prstGeom>
            <a:solidFill>
              <a:srgbClr val="4D4D4D"/>
            </a:solidFill>
            <a:ln w="952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62" name="Line 31"/>
            <p:cNvSpPr>
              <a:spLocks noChangeShapeType="1"/>
            </p:cNvSpPr>
            <p:nvPr/>
          </p:nvSpPr>
          <p:spPr bwMode="auto">
            <a:xfrm>
              <a:off x="2053" y="2819"/>
              <a:ext cx="96" cy="0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63" name="Line 32"/>
            <p:cNvSpPr>
              <a:spLocks noChangeShapeType="1"/>
            </p:cNvSpPr>
            <p:nvPr/>
          </p:nvSpPr>
          <p:spPr bwMode="auto">
            <a:xfrm rot="16175235" flipH="1">
              <a:off x="2062" y="2809"/>
              <a:ext cx="85" cy="7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1995488" y="3741738"/>
            <a:ext cx="0" cy="638175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grpSp>
        <p:nvGrpSpPr>
          <p:cNvPr id="71714" name="Group 34"/>
          <p:cNvGrpSpPr>
            <a:grpSpLocks/>
          </p:cNvGrpSpPr>
          <p:nvPr/>
        </p:nvGrpSpPr>
        <p:grpSpPr bwMode="auto">
          <a:xfrm>
            <a:off x="2176463" y="3771900"/>
            <a:ext cx="457200" cy="457200"/>
            <a:chOff x="1537" y="706"/>
            <a:chExt cx="288" cy="288"/>
          </a:xfrm>
        </p:grpSpPr>
        <p:sp>
          <p:nvSpPr>
            <p:cNvPr id="34859" name="Oval 35"/>
            <p:cNvSpPr>
              <a:spLocks noChangeArrowheads="1"/>
            </p:cNvSpPr>
            <p:nvPr/>
          </p:nvSpPr>
          <p:spPr bwMode="auto">
            <a:xfrm>
              <a:off x="1537" y="706"/>
              <a:ext cx="288" cy="288"/>
            </a:xfrm>
            <a:prstGeom prst="ellipse">
              <a:avLst/>
            </a:prstGeom>
            <a:solidFill>
              <a:srgbClr val="4D4D4D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60" name="Line 36"/>
            <p:cNvSpPr>
              <a:spLocks noChangeShapeType="1"/>
            </p:cNvSpPr>
            <p:nvPr/>
          </p:nvSpPr>
          <p:spPr bwMode="auto">
            <a:xfrm>
              <a:off x="1633" y="850"/>
              <a:ext cx="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71717" name="Line 37"/>
          <p:cNvSpPr>
            <a:spLocks noChangeShapeType="1"/>
          </p:cNvSpPr>
          <p:nvPr/>
        </p:nvSpPr>
        <p:spPr bwMode="auto">
          <a:xfrm>
            <a:off x="2011363" y="4991100"/>
            <a:ext cx="0" cy="638175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grpSp>
        <p:nvGrpSpPr>
          <p:cNvPr id="71718" name="Group 38"/>
          <p:cNvGrpSpPr>
            <a:grpSpLocks/>
          </p:cNvGrpSpPr>
          <p:nvPr/>
        </p:nvGrpSpPr>
        <p:grpSpPr bwMode="auto">
          <a:xfrm>
            <a:off x="4559300" y="4570413"/>
            <a:ext cx="457200" cy="457200"/>
            <a:chOff x="1957" y="2675"/>
            <a:chExt cx="288" cy="288"/>
          </a:xfrm>
        </p:grpSpPr>
        <p:sp>
          <p:nvSpPr>
            <p:cNvPr id="34856" name="Oval 39"/>
            <p:cNvSpPr>
              <a:spLocks noChangeArrowheads="1"/>
            </p:cNvSpPr>
            <p:nvPr/>
          </p:nvSpPr>
          <p:spPr bwMode="auto">
            <a:xfrm>
              <a:off x="1957" y="2675"/>
              <a:ext cx="288" cy="288"/>
            </a:xfrm>
            <a:prstGeom prst="ellipse">
              <a:avLst/>
            </a:prstGeom>
            <a:solidFill>
              <a:srgbClr val="4D4D4D"/>
            </a:solidFill>
            <a:ln w="952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57" name="Line 40"/>
            <p:cNvSpPr>
              <a:spLocks noChangeShapeType="1"/>
            </p:cNvSpPr>
            <p:nvPr/>
          </p:nvSpPr>
          <p:spPr bwMode="auto">
            <a:xfrm>
              <a:off x="2053" y="2819"/>
              <a:ext cx="96" cy="0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58" name="Line 41"/>
            <p:cNvSpPr>
              <a:spLocks noChangeShapeType="1"/>
            </p:cNvSpPr>
            <p:nvPr/>
          </p:nvSpPr>
          <p:spPr bwMode="auto">
            <a:xfrm rot="16175235" flipH="1">
              <a:off x="2062" y="2809"/>
              <a:ext cx="85" cy="7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71722" name="Line 42"/>
          <p:cNvSpPr>
            <a:spLocks noChangeShapeType="1"/>
          </p:cNvSpPr>
          <p:nvPr/>
        </p:nvSpPr>
        <p:spPr bwMode="auto">
          <a:xfrm flipV="1">
            <a:off x="971550" y="4984750"/>
            <a:ext cx="0" cy="63817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grpSp>
        <p:nvGrpSpPr>
          <p:cNvPr id="71723" name="Group 43"/>
          <p:cNvGrpSpPr>
            <a:grpSpLocks/>
          </p:cNvGrpSpPr>
          <p:nvPr/>
        </p:nvGrpSpPr>
        <p:grpSpPr bwMode="auto">
          <a:xfrm>
            <a:off x="2203450" y="5087938"/>
            <a:ext cx="457200" cy="457200"/>
            <a:chOff x="1537" y="706"/>
            <a:chExt cx="288" cy="288"/>
          </a:xfrm>
        </p:grpSpPr>
        <p:sp>
          <p:nvSpPr>
            <p:cNvPr id="34854" name="Oval 44"/>
            <p:cNvSpPr>
              <a:spLocks noChangeArrowheads="1"/>
            </p:cNvSpPr>
            <p:nvPr/>
          </p:nvSpPr>
          <p:spPr bwMode="auto">
            <a:xfrm>
              <a:off x="1537" y="706"/>
              <a:ext cx="288" cy="288"/>
            </a:xfrm>
            <a:prstGeom prst="ellipse">
              <a:avLst/>
            </a:prstGeom>
            <a:solidFill>
              <a:srgbClr val="4D4D4D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55" name="Line 45"/>
            <p:cNvSpPr>
              <a:spLocks noChangeShapeType="1"/>
            </p:cNvSpPr>
            <p:nvPr/>
          </p:nvSpPr>
          <p:spPr bwMode="auto">
            <a:xfrm>
              <a:off x="1633" y="850"/>
              <a:ext cx="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71726" name="Group 46"/>
          <p:cNvGrpSpPr>
            <a:grpSpLocks/>
          </p:cNvGrpSpPr>
          <p:nvPr/>
        </p:nvGrpSpPr>
        <p:grpSpPr bwMode="auto">
          <a:xfrm>
            <a:off x="292100" y="5086350"/>
            <a:ext cx="457200" cy="457200"/>
            <a:chOff x="1537" y="706"/>
            <a:chExt cx="288" cy="288"/>
          </a:xfrm>
        </p:grpSpPr>
        <p:sp>
          <p:nvSpPr>
            <p:cNvPr id="34852" name="Oval 47"/>
            <p:cNvSpPr>
              <a:spLocks noChangeArrowheads="1"/>
            </p:cNvSpPr>
            <p:nvPr/>
          </p:nvSpPr>
          <p:spPr bwMode="auto">
            <a:xfrm>
              <a:off x="1537" y="706"/>
              <a:ext cx="288" cy="288"/>
            </a:xfrm>
            <a:prstGeom prst="ellipse">
              <a:avLst/>
            </a:prstGeom>
            <a:solidFill>
              <a:srgbClr val="4D4D4D"/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53" name="Line 48"/>
            <p:cNvSpPr>
              <a:spLocks noChangeShapeType="1"/>
            </p:cNvSpPr>
            <p:nvPr/>
          </p:nvSpPr>
          <p:spPr bwMode="auto">
            <a:xfrm>
              <a:off x="1633" y="850"/>
              <a:ext cx="9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71729" name="Group 49"/>
          <p:cNvGrpSpPr>
            <a:grpSpLocks/>
          </p:cNvGrpSpPr>
          <p:nvPr/>
        </p:nvGrpSpPr>
        <p:grpSpPr bwMode="auto">
          <a:xfrm>
            <a:off x="4589463" y="2355850"/>
            <a:ext cx="457200" cy="457200"/>
            <a:chOff x="1957" y="2675"/>
            <a:chExt cx="288" cy="288"/>
          </a:xfrm>
        </p:grpSpPr>
        <p:sp>
          <p:nvSpPr>
            <p:cNvPr id="34849" name="Oval 50"/>
            <p:cNvSpPr>
              <a:spLocks noChangeArrowheads="1"/>
            </p:cNvSpPr>
            <p:nvPr/>
          </p:nvSpPr>
          <p:spPr bwMode="auto">
            <a:xfrm>
              <a:off x="1957" y="2675"/>
              <a:ext cx="288" cy="288"/>
            </a:xfrm>
            <a:prstGeom prst="ellipse">
              <a:avLst/>
            </a:prstGeom>
            <a:solidFill>
              <a:srgbClr val="4D4D4D"/>
            </a:solidFill>
            <a:ln w="952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50" name="Line 51"/>
            <p:cNvSpPr>
              <a:spLocks noChangeShapeType="1"/>
            </p:cNvSpPr>
            <p:nvPr/>
          </p:nvSpPr>
          <p:spPr bwMode="auto">
            <a:xfrm>
              <a:off x="2053" y="2819"/>
              <a:ext cx="96" cy="0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851" name="Line 52"/>
            <p:cNvSpPr>
              <a:spLocks noChangeShapeType="1"/>
            </p:cNvSpPr>
            <p:nvPr/>
          </p:nvSpPr>
          <p:spPr bwMode="auto">
            <a:xfrm rot="16175235" flipH="1">
              <a:off x="2062" y="2809"/>
              <a:ext cx="85" cy="7"/>
            </a:xfrm>
            <a:prstGeom prst="line">
              <a:avLst/>
            </a:prstGeom>
            <a:noFill/>
            <a:ln w="28575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4848" name="Rectangle 53"/>
          <p:cNvSpPr>
            <a:spLocks noChangeArrowheads="1"/>
          </p:cNvSpPr>
          <p:nvPr/>
        </p:nvSpPr>
        <p:spPr bwMode="auto">
          <a:xfrm>
            <a:off x="468313" y="6465888"/>
            <a:ext cx="8108950" cy="3921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7" grpId="0" animBg="1"/>
      <p:bldP spid="71698" grpId="0" animBg="1"/>
      <p:bldP spid="71706" grpId="0" animBg="1"/>
      <p:bldP spid="71707" grpId="0" animBg="1"/>
      <p:bldP spid="71708" grpId="0" animBg="1"/>
      <p:bldP spid="71713" grpId="0" animBg="1"/>
      <p:bldP spid="71717" grpId="0" animBg="1"/>
      <p:bldP spid="717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263" y="588963"/>
            <a:ext cx="8402637" cy="5692775"/>
          </a:xfrm>
          <a:prstGeom prst="rect">
            <a:avLst/>
          </a:prstGeom>
          <a:noFill/>
          <a:ln w="63500" cmpd="thickThin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sz="1100" b="1" dirty="0" smtClean="0">
              <a:latin typeface="Segoe Print" panose="02000600000000000000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endParaRPr lang="sk-SK" sz="2400" cap="none" dirty="0" smtClean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r>
              <a:rPr lang="sk-SK" sz="2400" cap="none" dirty="0" smtClean="0">
                <a:latin typeface="Calibri" panose="020F0502020204030204" pitchFamily="34" charset="0"/>
              </a:rPr>
              <a:t>	</a:t>
            </a: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endParaRPr lang="sk-SK" sz="2400" cap="none" dirty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 smtClean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8" name="Obdĺžnik 7"/>
          <p:cNvSpPr/>
          <p:nvPr/>
        </p:nvSpPr>
        <p:spPr>
          <a:xfrm>
            <a:off x="1965325" y="1943100"/>
            <a:ext cx="5114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800" b="1" cap="all" dirty="0">
                <a:solidFill>
                  <a:srgbClr val="C00000"/>
                </a:solidFill>
                <a:latin typeface="Segoe Print" panose="02000600000000000000" pitchFamily="2" charset="0"/>
                <a:cs typeface="+mn-cs"/>
              </a:rPr>
              <a:t>pľúcna hypertenzia ? 	</a:t>
            </a:r>
          </a:p>
        </p:txBody>
      </p:sp>
      <p:pic>
        <p:nvPicPr>
          <p:cNvPr id="36867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3473450" y="2754313"/>
            <a:ext cx="210026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3"/>
          <p:cNvSpPr txBox="1">
            <a:spLocks noChangeArrowheads="1"/>
          </p:cNvSpPr>
          <p:nvPr/>
        </p:nvSpPr>
        <p:spPr bwMode="auto">
          <a:xfrm>
            <a:off x="6226175" y="5794375"/>
            <a:ext cx="1889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600" b="1">
                <a:latin typeface="Calibri" pitchFamily="34" charset="0"/>
              </a:rPr>
              <a:t>27-r. ♀  DPS II. 6mm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296341" y="30077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egoe Print" panose="02000600000000000000" pitchFamily="2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454150" y="482600"/>
            <a:ext cx="60864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Defekt predsieňového </a:t>
            </a:r>
            <a:r>
              <a:rPr lang="sk-SK" sz="3200" b="1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septa</a:t>
            </a:r>
            <a:endParaRPr lang="en-US" sz="3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642257" y="3716659"/>
            <a:ext cx="2387294" cy="1893551"/>
            <a:chOff x="3910" y="1191"/>
            <a:chExt cx="929" cy="892"/>
          </a:xfr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8" descr="ASD_RV_palkov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34343" t="10948" r="17917" b="29707"/>
            <a:stretch/>
          </p:blipFill>
          <p:spPr bwMode="auto">
            <a:xfrm>
              <a:off x="3910" y="1191"/>
              <a:ext cx="929" cy="8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4103" y="1731"/>
              <a:ext cx="91" cy="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6874" name="TextBox 35"/>
          <p:cNvSpPr txBox="1">
            <a:spLocks noChangeArrowheads="1"/>
          </p:cNvSpPr>
          <p:nvPr/>
        </p:nvSpPr>
        <p:spPr bwMode="auto">
          <a:xfrm>
            <a:off x="855663" y="5794375"/>
            <a:ext cx="1960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600" b="1">
                <a:latin typeface="Calibri" pitchFamily="34" charset="0"/>
              </a:rPr>
              <a:t>34-r. ♀, DPS II. 13mm</a:t>
            </a:r>
            <a:endParaRPr lang="en-US" sz="1600" b="1">
              <a:latin typeface="Calibri" pitchFamily="34" charset="0"/>
            </a:endParaRPr>
          </a:p>
        </p:txBody>
      </p:sp>
      <p:grpSp>
        <p:nvGrpSpPr>
          <p:cNvPr id="36875" name="Skupina 15"/>
          <p:cNvGrpSpPr>
            <a:grpSpLocks/>
          </p:cNvGrpSpPr>
          <p:nvPr/>
        </p:nvGrpSpPr>
        <p:grpSpPr bwMode="auto">
          <a:xfrm>
            <a:off x="5922963" y="3740150"/>
            <a:ext cx="2395537" cy="1909763"/>
            <a:chOff x="5923129" y="3739485"/>
            <a:chExt cx="2395387" cy="1910687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4"/>
            <a:srcRect l="35694" t="19346" r="31325" b="33470"/>
            <a:stretch>
              <a:fillRect/>
            </a:stretch>
          </p:blipFill>
          <p:spPr bwMode="auto">
            <a:xfrm>
              <a:off x="5923129" y="3739485"/>
              <a:ext cx="2395387" cy="191068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54000" dist="38100" dir="2700000" algn="tl" rotWithShape="0">
                <a:srgbClr val="333333">
                  <a:alpha val="40000"/>
                </a:srgbClr>
              </a:outerShdw>
            </a:effectLst>
          </p:spPr>
        </p:pic>
        <p:sp>
          <p:nvSpPr>
            <p:cNvPr id="36877" name="Line 10"/>
            <p:cNvSpPr>
              <a:spLocks noChangeShapeType="1"/>
            </p:cNvSpPr>
            <p:nvPr/>
          </p:nvSpPr>
          <p:spPr bwMode="auto">
            <a:xfrm flipH="1">
              <a:off x="6550924" y="4947140"/>
              <a:ext cx="268871" cy="11617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6878" name="Line 10"/>
            <p:cNvSpPr>
              <a:spLocks noChangeShapeType="1"/>
            </p:cNvSpPr>
            <p:nvPr/>
          </p:nvSpPr>
          <p:spPr bwMode="auto">
            <a:xfrm flipH="1">
              <a:off x="6607833" y="5193101"/>
              <a:ext cx="34506" cy="1552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sk-SK" sz="3600" b="1">
                <a:latin typeface="Segoe Print" pitchFamily="2" charset="0"/>
              </a:rPr>
              <a:t>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7550" y="1736725"/>
            <a:ext cx="8002588" cy="1695450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Clr>
                <a:srgbClr val="A28E6A"/>
              </a:buClr>
            </a:pPr>
            <a:r>
              <a:rPr lang="sk-SK" sz="2200" smtClean="0"/>
              <a:t>na materskej dovolenke, 2 deti</a:t>
            </a:r>
          </a:p>
          <a:p>
            <a:pPr eaLnBrk="1" hangingPunct="1">
              <a:lnSpc>
                <a:spcPct val="60000"/>
              </a:lnSpc>
              <a:spcBef>
                <a:spcPts val="240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2800" b="1" smtClean="0"/>
              <a:t>ANAMNÉZA: </a:t>
            </a:r>
          </a:p>
          <a:p>
            <a:pPr eaLnBrk="1" hangingPunct="1">
              <a:lnSpc>
                <a:spcPct val="60000"/>
              </a:lnSpc>
              <a:buClr>
                <a:srgbClr val="A28E6A"/>
              </a:buClr>
              <a:buSzPct val="80000"/>
            </a:pPr>
            <a:r>
              <a:rPr lang="sk-SK" sz="1900" b="1" smtClean="0"/>
              <a:t>časté infekcie dýchacích ciest, </a:t>
            </a:r>
            <a:r>
              <a:rPr lang="sk-SK" sz="1900" smtClean="0"/>
              <a:t>hypercholesterolémia, hyperurikémia</a:t>
            </a:r>
          </a:p>
          <a:p>
            <a:pPr eaLnBrk="1" hangingPunct="1">
              <a:lnSpc>
                <a:spcPct val="60000"/>
              </a:lnSpc>
              <a:buClr>
                <a:srgbClr val="A28E6A"/>
              </a:buClr>
              <a:buSzPct val="80000"/>
            </a:pPr>
            <a:r>
              <a:rPr lang="sk-SK" sz="1900" b="1" smtClean="0"/>
              <a:t>hormonál. antikoncepcia</a:t>
            </a:r>
            <a:endParaRPr lang="sk-SK" sz="190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58813" y="3544888"/>
            <a:ext cx="77073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CC66"/>
              </a:buClr>
              <a:buSzPct val="100000"/>
            </a:pPr>
            <a:r>
              <a:rPr lang="sk-SK" sz="2200" b="1">
                <a:solidFill>
                  <a:srgbClr val="404040"/>
                </a:solidFill>
                <a:latin typeface="Calibri" pitchFamily="34" charset="0"/>
              </a:rPr>
              <a:t>TO: 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sk-SK">
                <a:solidFill>
                  <a:srgbClr val="404040"/>
                </a:solidFill>
                <a:latin typeface="Calibri" pitchFamily="34" charset="0"/>
              </a:rPr>
              <a:t> ťažkosti asi 3 mes. (od 08/2011) - 1 mes. po úraze s imobilizáciou 	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sk-SK" b="1">
                <a:solidFill>
                  <a:srgbClr val="404040"/>
                </a:solidFill>
                <a:latin typeface="Calibri" pitchFamily="34" charset="0"/>
              </a:rPr>
              <a:t> progresívne dyspnoe po minim. námahe,</a:t>
            </a:r>
            <a:r>
              <a:rPr lang="sk-SK">
                <a:solidFill>
                  <a:srgbClr val="404040"/>
                </a:solidFill>
                <a:latin typeface="Calibri" pitchFamily="34" charset="0"/>
              </a:rPr>
              <a:t> vertigo, </a:t>
            </a:r>
            <a:r>
              <a:rPr lang="sk-SK" b="1">
                <a:solidFill>
                  <a:srgbClr val="404040"/>
                </a:solidFill>
                <a:latin typeface="Calibri" pitchFamily="34" charset="0"/>
              </a:rPr>
              <a:t>pre-synkopa</a:t>
            </a:r>
            <a:r>
              <a:rPr lang="sk-SK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00000"/>
              <a:buFont typeface="Arial" charset="0"/>
              <a:buNone/>
            </a:pPr>
            <a:endParaRPr lang="sk-SK" sz="2200" b="1">
              <a:solidFill>
                <a:srgbClr val="404040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100000"/>
              <a:buFont typeface="Arial" charset="0"/>
              <a:buNone/>
            </a:pPr>
            <a:r>
              <a:rPr lang="sk-SK" sz="2200" b="1">
                <a:solidFill>
                  <a:srgbClr val="404040"/>
                </a:solidFill>
                <a:latin typeface="Calibri" pitchFamily="34" charset="0"/>
              </a:rPr>
              <a:t>HOSPITAL. V RAJÓNNEJ NEMOCNICI (11/2011):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sk-SK">
                <a:solidFill>
                  <a:srgbClr val="404040"/>
                </a:solidFill>
                <a:latin typeface="Calibri" pitchFamily="34" charset="0"/>
              </a:rPr>
              <a:t> vylúčený tromboembolizmus </a:t>
            </a:r>
          </a:p>
          <a:p>
            <a:pPr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 novodg.: defekt predsieňového septa (DPS II.), so stredne závaž. PAH</a:t>
            </a:r>
            <a:endParaRPr lang="sk-SK" sz="28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Monika\Desktop\JAAA_2013\2013_SKS\MK\priprava\PALKOVA\palkova_EKG\P1080380_EKG-pred2.JPG"/>
          <p:cNvPicPr>
            <a:picLocks noChangeAspect="1" noChangeArrowheads="1"/>
          </p:cNvPicPr>
          <p:nvPr/>
        </p:nvPicPr>
        <p:blipFill>
          <a:blip r:embed="rId2">
            <a:lum bright="12000" contrast="-14000"/>
          </a:blip>
          <a:srcRect/>
          <a:stretch>
            <a:fillRect/>
          </a:stretch>
        </p:blipFill>
        <p:spPr bwMode="auto">
          <a:xfrm>
            <a:off x="3967163" y="4149725"/>
            <a:ext cx="4926012" cy="23987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8488" y="1646238"/>
            <a:ext cx="7848600" cy="44656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CC66"/>
              </a:buClr>
              <a:buFont typeface="Wingdings" pitchFamily="2" charset="2"/>
              <a:buNone/>
            </a:pPr>
            <a:r>
              <a:rPr lang="sk-SK" sz="2800" b="1" smtClean="0"/>
              <a:t>HOSPIT. - NÚSCH 2/2012:</a:t>
            </a:r>
          </a:p>
          <a:p>
            <a:pPr marL="0" indent="0" eaLnBrk="1" hangingPunct="1">
              <a:buClr>
                <a:srgbClr val="FFCC66"/>
              </a:buClr>
              <a:buFont typeface="Calibri" pitchFamily="34" charset="0"/>
              <a:buNone/>
            </a:pPr>
            <a:r>
              <a:rPr lang="sk-SK" sz="2400" b="1" smtClean="0"/>
              <a:t>OBJ.:</a:t>
            </a:r>
            <a:r>
              <a:rPr lang="sk-SK" sz="2400" smtClean="0"/>
              <a:t>  </a:t>
            </a:r>
            <a:r>
              <a:rPr lang="sk-SK" sz="1800" smtClean="0"/>
              <a:t>170cm/65kg, BMI 22.5, BSA 1.75m</a:t>
            </a:r>
            <a:r>
              <a:rPr lang="sk-SK" sz="1800" baseline="30000" smtClean="0"/>
              <a:t>2</a:t>
            </a:r>
            <a:r>
              <a:rPr lang="sk-SK" sz="1800" smtClean="0"/>
              <a:t>,         </a:t>
            </a:r>
          </a:p>
          <a:p>
            <a:pPr marL="0" indent="0" eaLnBrk="1" hangingPunct="1">
              <a:spcBef>
                <a:spcPct val="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1800" smtClean="0"/>
              <a:t>TK: 120/85mmHg, P: 80/min. </a:t>
            </a:r>
            <a:r>
              <a:rPr lang="sk-SK" sz="1800" b="1" smtClean="0"/>
              <a:t>Dyspnoická pri minim. aktivite, </a:t>
            </a:r>
            <a:r>
              <a:rPr lang="sk-SK" sz="1800" smtClean="0"/>
              <a:t>bez šelestu, </a:t>
            </a:r>
            <a:r>
              <a:rPr lang="sk-SK" sz="1800" b="1" smtClean="0"/>
              <a:t>akcent. P2</a:t>
            </a:r>
            <a:r>
              <a:rPr lang="sk-SK" sz="1800" smtClean="0"/>
              <a:t>, inak negat. nález</a:t>
            </a:r>
          </a:p>
          <a:p>
            <a:pPr marL="0" indent="0" eaLnBrk="1" hangingPunct="1">
              <a:buClr>
                <a:srgbClr val="FFCC66"/>
              </a:buClr>
              <a:buFont typeface="Calibri" pitchFamily="34" charset="0"/>
              <a:buNone/>
            </a:pPr>
            <a:r>
              <a:rPr lang="sk-SK" sz="2400" b="1" smtClean="0"/>
              <a:t>LAB.:</a:t>
            </a:r>
            <a:r>
              <a:rPr lang="sk-SK" sz="2400" smtClean="0"/>
              <a:t>  </a:t>
            </a:r>
            <a:r>
              <a:rPr lang="sk-SK" sz="1800" b="1" smtClean="0"/>
              <a:t>NT-pro-BNP 225.4ng/l </a:t>
            </a:r>
            <a:r>
              <a:rPr lang="sk-SK" sz="1800" smtClean="0"/>
              <a:t>(5 - 125);                                 </a:t>
            </a:r>
          </a:p>
          <a:p>
            <a:pPr marL="0" indent="0" eaLnBrk="1" hangingPunct="1">
              <a:spcBef>
                <a:spcPct val="500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1800" smtClean="0"/>
              <a:t>Cholesterol: 6.26 mmol/l (2.9 - 5); kys. močová</a:t>
            </a:r>
            <a:r>
              <a:rPr lang="fi-FI" sz="1800" smtClean="0"/>
              <a:t>: 392</a:t>
            </a:r>
            <a:r>
              <a:rPr lang="sk-SK" sz="1800" smtClean="0"/>
              <a:t> </a:t>
            </a:r>
            <a:r>
              <a:rPr lang="el-GR" sz="1800" smtClean="0"/>
              <a:t>μ</a:t>
            </a:r>
            <a:r>
              <a:rPr lang="fi-FI" sz="1800" smtClean="0"/>
              <a:t>mol/l (143 - 339)</a:t>
            </a:r>
            <a:r>
              <a:rPr lang="sk-SK" sz="1800" smtClean="0"/>
              <a:t> </a:t>
            </a:r>
          </a:p>
          <a:p>
            <a:pPr marL="0" indent="0" eaLnBrk="1" hangingPunct="1">
              <a:spcBef>
                <a:spcPct val="5000"/>
              </a:spcBef>
              <a:buClr>
                <a:srgbClr val="FFCC66"/>
              </a:buClr>
              <a:buFont typeface="Calibri" pitchFamily="34" charset="0"/>
              <a:buNone/>
            </a:pPr>
            <a:endParaRPr lang="sk-SK" sz="1800" smtClean="0"/>
          </a:p>
          <a:p>
            <a:pPr marL="0" lvl="1" indent="0" eaLnBrk="1" hangingPunct="1">
              <a:spcBef>
                <a:spcPct val="4000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2200" b="1" smtClean="0"/>
              <a:t>EKG:</a:t>
            </a:r>
            <a:r>
              <a:rPr lang="sk-SK" sz="2200" smtClean="0"/>
              <a:t> </a:t>
            </a:r>
            <a:r>
              <a:rPr lang="sk-SK" smtClean="0"/>
              <a:t>SR, 78/min, </a:t>
            </a:r>
            <a:r>
              <a:rPr lang="sk-SK" b="1" smtClean="0"/>
              <a:t>P pulmonale, </a:t>
            </a:r>
          </a:p>
          <a:p>
            <a:pPr marL="0" lvl="1" indent="0" eaLnBrk="1" hangingPunct="1">
              <a:spcBef>
                <a:spcPct val="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mtClean="0"/>
              <a:t>PQ 0,18s, QRS 0,08s, </a:t>
            </a:r>
          </a:p>
          <a:p>
            <a:pPr marL="0" lvl="1" indent="0" eaLnBrk="1" hangingPunct="1">
              <a:spcBef>
                <a:spcPct val="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b="1" smtClean="0"/>
              <a:t>negat. T </a:t>
            </a:r>
            <a:r>
              <a:rPr lang="sk-SK" smtClean="0"/>
              <a:t>v III, aVF, V1-4, </a:t>
            </a:r>
          </a:p>
          <a:p>
            <a:pPr marL="0" lvl="1" indent="0" eaLnBrk="1" hangingPunct="1">
              <a:spcBef>
                <a:spcPct val="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mtClean="0"/>
              <a:t>bez extrasystólie</a:t>
            </a:r>
          </a:p>
        </p:txBody>
      </p:sp>
      <p:pic>
        <p:nvPicPr>
          <p:cNvPr id="38915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sk-SK" sz="3600" b="1">
                <a:latin typeface="Segoe Print" pitchFamily="2" charset="0"/>
              </a:rPr>
              <a:t>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617663"/>
            <a:ext cx="7775575" cy="4349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CC66"/>
              </a:buClr>
              <a:buFont typeface="Wingdings" pitchFamily="2" charset="2"/>
              <a:buNone/>
            </a:pPr>
            <a:r>
              <a:rPr lang="sk-SK" sz="2800" b="1" smtClean="0"/>
              <a:t>HOSPIT. - NÚSCH 2/2012:</a:t>
            </a:r>
            <a:endParaRPr lang="sk-SK" b="1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8313" y="2185988"/>
            <a:ext cx="8135937" cy="2303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100000"/>
              <a:defRPr/>
            </a:pPr>
            <a:r>
              <a:rPr lang="sk-SK" sz="2400" b="1">
                <a:solidFill>
                  <a:srgbClr val="404040"/>
                </a:solidFill>
                <a:latin typeface="Calibri" pitchFamily="34" charset="0"/>
              </a:rPr>
              <a:t>ECHO:</a:t>
            </a:r>
          </a:p>
          <a:p>
            <a:pPr>
              <a:spcBef>
                <a:spcPts val="600"/>
              </a:spcBef>
              <a:buClr>
                <a:srgbClr val="717037"/>
              </a:buClr>
              <a:buSzPct val="80000"/>
              <a:buFont typeface="Wingdings" pitchFamily="2" charset="2"/>
              <a:buNone/>
              <a:defRPr/>
            </a:pPr>
            <a:r>
              <a:rPr lang="sk-SK" sz="1200">
                <a:solidFill>
                  <a:srgbClr val="404040"/>
                </a:solidFill>
                <a:latin typeface="Calibri" pitchFamily="34" charset="0"/>
              </a:rPr>
              <a:t>	</a:t>
            </a:r>
            <a:r>
              <a:rPr lang="sk-SK">
                <a:solidFill>
                  <a:srgbClr val="404040"/>
                </a:solidFill>
                <a:latin typeface="Calibri" pitchFamily="34" charset="0"/>
              </a:rPr>
              <a:t>LV nedilated, EF 60%, </a:t>
            </a:r>
            <a:r>
              <a:rPr lang="sk-SK" b="1">
                <a:solidFill>
                  <a:srgbClr val="404040"/>
                </a:solidFill>
                <a:latin typeface="Calibri" pitchFamily="34" charset="0"/>
              </a:rPr>
              <a:t>RV dilat.</a:t>
            </a:r>
            <a:r>
              <a:rPr lang="sk-SK">
                <a:solidFill>
                  <a:srgbClr val="404040"/>
                </a:solidFill>
                <a:latin typeface="Calibri" pitchFamily="34" charset="0"/>
              </a:rPr>
              <a:t> (LAx 39mm, 4CH, RV/LV</a:t>
            </a:r>
            <a:r>
              <a:rPr lang="en-US">
                <a:solidFill>
                  <a:srgbClr val="404040"/>
                </a:solidFill>
                <a:latin typeface="Calibri" pitchFamily="34" charset="0"/>
              </a:rPr>
              <a:t>&gt;</a:t>
            </a:r>
            <a:r>
              <a:rPr lang="sk-SK">
                <a:solidFill>
                  <a:srgbClr val="404040"/>
                </a:solidFill>
                <a:latin typeface="Calibri" pitchFamily="34" charset="0"/>
              </a:rPr>
              <a:t>1), dobrá systolic f. (TAPSE 23mm), </a:t>
            </a:r>
            <a:r>
              <a:rPr lang="sk-SK" b="1">
                <a:solidFill>
                  <a:srgbClr val="404040"/>
                </a:solidFill>
                <a:latin typeface="Calibri" pitchFamily="34" charset="0"/>
              </a:rPr>
              <a:t>TR I.-II.°, regurg. gradient 45 mmHg, </a:t>
            </a:r>
            <a:r>
              <a:rPr lang="sk-SK">
                <a:solidFill>
                  <a:srgbClr val="404040"/>
                </a:solidFill>
                <a:latin typeface="Calibri" pitchFamily="34" charset="0"/>
              </a:rPr>
              <a:t>PR end-diastol. gradient 18mmHg, </a:t>
            </a:r>
            <a:r>
              <a:rPr lang="sk-SK" b="1">
                <a:solidFill>
                  <a:srgbClr val="404040"/>
                </a:solidFill>
                <a:latin typeface="Calibri" pitchFamily="34" charset="0"/>
              </a:rPr>
              <a:t>dilat. PA </a:t>
            </a:r>
            <a:r>
              <a:rPr lang="sk-SK">
                <a:solidFill>
                  <a:srgbClr val="404040"/>
                </a:solidFill>
                <a:latin typeface="Calibri" pitchFamily="34" charset="0"/>
              </a:rPr>
              <a:t>(MPA 32mm, LPA/RPA 17mm)</a:t>
            </a:r>
            <a:r>
              <a:rPr lang="sk-SK" b="1">
                <a:solidFill>
                  <a:srgbClr val="404040"/>
                </a:solidFill>
                <a:latin typeface="Calibri" pitchFamily="34" charset="0"/>
              </a:rPr>
              <a:t>.  DPS II. 13-14mm, L-R skrat.     </a:t>
            </a:r>
          </a:p>
          <a:p>
            <a:pPr>
              <a:spcBef>
                <a:spcPct val="40000"/>
              </a:spcBef>
              <a:buClr>
                <a:srgbClr val="717037"/>
              </a:buClr>
              <a:buSzPct val="80000"/>
              <a:buFont typeface="Wingdings" pitchFamily="2" charset="2"/>
              <a:buNone/>
              <a:defRPr/>
            </a:pPr>
            <a:r>
              <a:rPr lang="sk-SK" sz="20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</a:t>
            </a:r>
            <a:r>
              <a:rPr lang="sk-SK" sz="2000">
                <a:solidFill>
                  <a:srgbClr val="404040"/>
                </a:solidFill>
                <a:latin typeface="Calibri" pitchFamily="34" charset="0"/>
              </a:rPr>
              <a:t>                                                                                                                </a:t>
            </a:r>
            <a:endParaRPr lang="sk-SK" sz="14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spcBef>
                <a:spcPts val="1800"/>
              </a:spcBef>
              <a:buClr>
                <a:srgbClr val="FFCC66"/>
              </a:buClr>
              <a:buSzPct val="100000"/>
              <a:defRPr/>
            </a:pPr>
            <a:r>
              <a:rPr lang="sk-SK" sz="2400" b="1">
                <a:solidFill>
                  <a:srgbClr val="404040"/>
                </a:solidFill>
                <a:latin typeface="Calibri" pitchFamily="34" charset="0"/>
              </a:rPr>
              <a:t>CT angiografia:</a:t>
            </a:r>
          </a:p>
          <a:p>
            <a:pPr>
              <a:spcBef>
                <a:spcPts val="6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sk-SK" sz="12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r>
              <a:rPr lang="sk-SK" b="1">
                <a:solidFill>
                  <a:srgbClr val="404040"/>
                </a:solidFill>
                <a:latin typeface="Calibri" pitchFamily="34" charset="0"/>
              </a:rPr>
              <a:t>DPS II. (13 mm), dilat. pravého srdca,</a:t>
            </a:r>
            <a:r>
              <a:rPr lang="sk-SK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sk-SK" b="1">
                <a:solidFill>
                  <a:srgbClr val="404040"/>
                </a:solidFill>
                <a:latin typeface="Calibri" pitchFamily="34" charset="0"/>
              </a:rPr>
              <a:t>PA dilat. </a:t>
            </a:r>
            <a:r>
              <a:rPr lang="sk-SK">
                <a:solidFill>
                  <a:srgbClr val="404040"/>
                </a:solidFill>
                <a:latin typeface="Calibri" pitchFamily="34" charset="0"/>
              </a:rPr>
              <a:t>(MPA 39mm, RPA 30/LPA 28mm). 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sk-SK">
                <a:solidFill>
                  <a:srgbClr val="404040"/>
                </a:solidFill>
                <a:latin typeface="Calibri" pitchFamily="34" charset="0"/>
              </a:rPr>
              <a:t>Norm. pulm. ven. návrat.  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sk-SK">
                <a:solidFill>
                  <a:srgbClr val="404040"/>
                </a:solidFill>
                <a:latin typeface="Calibri" pitchFamily="34" charset="0"/>
              </a:rPr>
              <a:t>Bez zn. pulm. embolizmu. 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sk-SK">
                <a:solidFill>
                  <a:srgbClr val="404040"/>
                </a:solidFill>
                <a:latin typeface="Calibri" pitchFamily="34" charset="0"/>
              </a:rPr>
              <a:t>Norm. CA anatómia. Perikard. výpotok 0.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sk-SK" sz="2000">
                <a:solidFill>
                  <a:srgbClr val="404040"/>
                </a:solidFill>
                <a:latin typeface="Calibri" pitchFamily="34" charset="0"/>
              </a:rPr>
              <a:t>	</a:t>
            </a:r>
            <a:endParaRPr lang="sk-SK" sz="200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92080" y="3697760"/>
            <a:ext cx="3376770" cy="2743439"/>
            <a:chOff x="3846" y="1191"/>
            <a:chExt cx="993" cy="892"/>
          </a:xfr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151" name="Picture 8" descr="ASD_RV_palkova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 l="31032" t="10948" r="17918" b="29707"/>
            <a:stretch>
              <a:fillRect/>
            </a:stretch>
          </p:blipFill>
          <p:spPr bwMode="auto">
            <a:xfrm>
              <a:off x="3846" y="1191"/>
              <a:ext cx="993" cy="892"/>
            </a:xfrm>
            <a:prstGeom prst="rect">
              <a:avLst/>
            </a:prstGeom>
            <a:noFill/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6152" name="Line 10"/>
            <p:cNvSpPr>
              <a:spLocks noChangeShapeType="1"/>
            </p:cNvSpPr>
            <p:nvPr/>
          </p:nvSpPr>
          <p:spPr bwMode="auto">
            <a:xfrm flipH="1">
              <a:off x="4103" y="1731"/>
              <a:ext cx="91" cy="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9940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sk-SK" sz="3600" b="1">
                <a:latin typeface="Segoe Print" pitchFamily="2" charset="0"/>
              </a:rPr>
              <a:t>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9" descr="Palkova_AKG_Amplatz"/>
          <p:cNvPicPr>
            <a:picLocks noChangeAspect="1" noChangeArrowheads="1"/>
          </p:cNvPicPr>
          <p:nvPr/>
        </p:nvPicPr>
        <p:blipFill>
          <a:blip r:embed="rId2"/>
          <a:srcRect l="3625" t="2765" r="3812" b="3934"/>
          <a:stretch>
            <a:fillRect/>
          </a:stretch>
        </p:blipFill>
        <p:spPr bwMode="auto">
          <a:xfrm>
            <a:off x="468313" y="4581525"/>
            <a:ext cx="1982787" cy="1998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62" name="Picture 10" descr="RTG_palkova_Amplatz"/>
          <p:cNvPicPr>
            <a:picLocks noChangeAspect="1" noChangeArrowheads="1"/>
          </p:cNvPicPr>
          <p:nvPr/>
        </p:nvPicPr>
        <p:blipFill>
          <a:blip r:embed="rId3"/>
          <a:srcRect l="8977" t="11705" r="4408" b="10814"/>
          <a:stretch>
            <a:fillRect/>
          </a:stretch>
        </p:blipFill>
        <p:spPr bwMode="auto">
          <a:xfrm>
            <a:off x="2733675" y="4581525"/>
            <a:ext cx="2008188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11"/>
          <p:cNvSpPr>
            <a:spLocks noChangeArrowheads="1"/>
          </p:cNvSpPr>
          <p:nvPr/>
        </p:nvSpPr>
        <p:spPr bwMode="auto">
          <a:xfrm>
            <a:off x="971550" y="5053013"/>
            <a:ext cx="792163" cy="790575"/>
          </a:xfrm>
          <a:prstGeom prst="roundRect">
            <a:avLst>
              <a:gd name="adj" fmla="val 16667"/>
            </a:avLst>
          </a:prstGeom>
          <a:solidFill>
            <a:schemeClr val="bg2">
              <a:alpha val="2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0964" name="AutoShape 12"/>
          <p:cNvSpPr>
            <a:spLocks noChangeArrowheads="1"/>
          </p:cNvSpPr>
          <p:nvPr/>
        </p:nvSpPr>
        <p:spPr bwMode="auto">
          <a:xfrm>
            <a:off x="3448050" y="5592763"/>
            <a:ext cx="476250" cy="503237"/>
          </a:xfrm>
          <a:prstGeom prst="roundRect">
            <a:avLst>
              <a:gd name="adj" fmla="val 16667"/>
            </a:avLst>
          </a:prstGeom>
          <a:solidFill>
            <a:schemeClr val="bg2">
              <a:alpha val="2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4932363" y="5041900"/>
            <a:ext cx="39354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/>
              <a:t>Hospital. bez komplikácií, </a:t>
            </a:r>
          </a:p>
          <a:p>
            <a:r>
              <a:rPr lang="sk-SK" sz="1600"/>
              <a:t>Pac. stabil., KP kompenzovaná, </a:t>
            </a:r>
          </a:p>
          <a:p>
            <a:r>
              <a:rPr lang="sk-SK" sz="1600"/>
              <a:t>po 2 dňoch prepustená do </a:t>
            </a:r>
          </a:p>
          <a:p>
            <a:r>
              <a:rPr lang="sk-SK" sz="1600"/>
              <a:t>amb. starostlivosti.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1552575"/>
            <a:ext cx="8372475" cy="3176588"/>
          </a:xfrm>
        </p:spPr>
        <p:txBody>
          <a:bodyPr/>
          <a:lstStyle/>
          <a:p>
            <a:pPr marL="0" indent="0" eaLnBrk="1" hangingPunct="1">
              <a:buClr>
                <a:srgbClr val="FFCC66"/>
              </a:buClr>
              <a:buFont typeface="Calibri" pitchFamily="34" charset="0"/>
              <a:buNone/>
            </a:pPr>
            <a:r>
              <a:rPr lang="sk-SK" sz="2400" b="1" smtClean="0"/>
              <a:t>Pravostranná katetrizácia: </a:t>
            </a:r>
          </a:p>
          <a:p>
            <a:pPr marL="0" indent="0" eaLnBrk="1" hangingPunct="1">
              <a:spcBef>
                <a:spcPct val="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1800" b="1" smtClean="0"/>
              <a:t>PAP 65/17/36 mmHg</a:t>
            </a:r>
            <a:r>
              <a:rPr lang="sk-SK" sz="1800" smtClean="0"/>
              <a:t>, PCWP 7 mmHg, systém. TK 122/79 mmHg, systém. O</a:t>
            </a:r>
            <a:r>
              <a:rPr lang="sk-SK" sz="1800" baseline="-25000" smtClean="0"/>
              <a:t>2</a:t>
            </a:r>
            <a:r>
              <a:rPr lang="sk-SK" sz="1800" smtClean="0"/>
              <a:t> sat.  97%, </a:t>
            </a:r>
            <a:r>
              <a:rPr lang="sk-SK" sz="1800" b="1" smtClean="0"/>
              <a:t>Qp/Qs 1.5, PVR 8.3 W.j. (4.7 W.j./m</a:t>
            </a:r>
            <a:r>
              <a:rPr lang="sk-SK" sz="1800" b="1" baseline="30000" smtClean="0"/>
              <a:t>2</a:t>
            </a:r>
            <a:r>
              <a:rPr lang="sk-SK" sz="1800" b="1" smtClean="0"/>
              <a:t>)                                </a:t>
            </a:r>
            <a:endParaRPr lang="sk-SK" sz="2200" b="1" smtClean="0"/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sk-SK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→ </a:t>
            </a:r>
            <a:r>
              <a:rPr lang="sk-SK" sz="2400" b="1" smtClean="0">
                <a:solidFill>
                  <a:srgbClr val="C00000"/>
                </a:solidFill>
              </a:rPr>
              <a:t> </a:t>
            </a:r>
            <a:r>
              <a:rPr lang="sk-SK" sz="2200" b="1" smtClean="0">
                <a:solidFill>
                  <a:srgbClr val="C00000"/>
                </a:solidFill>
              </a:rPr>
              <a:t>DPS II., stredne závažná PAH 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sk-SK" sz="2200" b="1" smtClean="0">
                <a:solidFill>
                  <a:srgbClr val="C00000"/>
                </a:solidFill>
              </a:rPr>
              <a:t> implant. Amplatz. septál. oklúder č. 19 mm</a:t>
            </a:r>
          </a:p>
          <a:p>
            <a:pPr marL="0" indent="0" eaLnBrk="1" hangingPunct="1">
              <a:spcBef>
                <a:spcPts val="60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2400" b="1" smtClean="0"/>
              <a:t>ECHO po výkone: </a:t>
            </a:r>
          </a:p>
          <a:p>
            <a:pPr marL="0" indent="0" eaLnBrk="1" hangingPunct="1">
              <a:spcBef>
                <a:spcPct val="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1800" smtClean="0"/>
              <a:t>Amplatz. oklúder v správnej pozícii, bez rezid. skratu, TR II°, </a:t>
            </a:r>
            <a:r>
              <a:rPr lang="sk-SK" sz="1800" b="1" smtClean="0"/>
              <a:t>regurg. gradient 70mmHg</a:t>
            </a:r>
            <a:r>
              <a:rPr lang="sk-SK" sz="1800" smtClean="0"/>
              <a:t>,  bez perikard. výpotku.</a:t>
            </a:r>
          </a:p>
        </p:txBody>
      </p:sp>
      <p:pic>
        <p:nvPicPr>
          <p:cNvPr id="40967" name="Picture 24" descr="http://1.1.1.1/bmi/babyheart.in/wp-content/uploads/2010/08/Nitinol-ASD-device-closure.jpg"/>
          <p:cNvPicPr>
            <a:picLocks noChangeAspect="1" noChangeArrowheads="1"/>
          </p:cNvPicPr>
          <p:nvPr/>
        </p:nvPicPr>
        <p:blipFill>
          <a:blip r:embed="rId4"/>
          <a:srcRect b="31161"/>
          <a:stretch>
            <a:fillRect/>
          </a:stretch>
        </p:blipFill>
        <p:spPr bwMode="auto">
          <a:xfrm>
            <a:off x="6765925" y="2287588"/>
            <a:ext cx="15573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sk-SK" sz="3600" b="1">
                <a:latin typeface="Segoe Print" pitchFamily="2" charset="0"/>
              </a:rPr>
              <a:t>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10100" y="3506788"/>
            <a:ext cx="4356100" cy="2555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5488" indent="-274638">
              <a:spcBef>
                <a:spcPts val="1200"/>
              </a:spcBef>
              <a:buFont typeface="Arial" charset="0"/>
              <a:buChar char="•"/>
              <a:defRPr/>
            </a:pPr>
            <a:endParaRPr lang="sk-SK" sz="500"/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sz="2000" b="1">
                <a:solidFill>
                  <a:srgbClr val="353232"/>
                </a:solidFill>
                <a:latin typeface="Calibri" pitchFamily="34" charset="0"/>
              </a:rPr>
              <a:t>PVR index. &lt; 4 W.j./m</a:t>
            </a:r>
            <a:r>
              <a:rPr lang="sk-SK" sz="2000" b="1" baseline="30000">
                <a:solidFill>
                  <a:srgbClr val="353232"/>
                </a:solidFill>
                <a:latin typeface="Calibri" pitchFamily="34" charset="0"/>
              </a:rPr>
              <a:t>2 </a:t>
            </a:r>
            <a:r>
              <a:rPr lang="sk-SK" sz="2000" b="1">
                <a:solidFill>
                  <a:srgbClr val="353232"/>
                </a:solidFill>
                <a:latin typeface="Calibri" pitchFamily="34" charset="0"/>
              </a:rPr>
              <a:t>	- uzavrieť</a:t>
            </a:r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sz="2000" b="1">
                <a:solidFill>
                  <a:srgbClr val="353232"/>
                </a:solidFill>
                <a:latin typeface="Calibri" pitchFamily="34" charset="0"/>
              </a:rPr>
              <a:t>PVR index. &gt; 8 W.j./m</a:t>
            </a:r>
            <a:r>
              <a:rPr lang="sk-SK" sz="2000" b="1" baseline="30000">
                <a:solidFill>
                  <a:srgbClr val="353232"/>
                </a:solidFill>
                <a:latin typeface="Calibri" pitchFamily="34" charset="0"/>
              </a:rPr>
              <a:t>2 </a:t>
            </a:r>
            <a:r>
              <a:rPr lang="sk-SK" sz="2000" b="1">
                <a:solidFill>
                  <a:srgbClr val="353232"/>
                </a:solidFill>
                <a:latin typeface="Calibri" pitchFamily="34" charset="0"/>
              </a:rPr>
              <a:t>	- neuzavrieť</a:t>
            </a:r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PVR index. 4-8 W.j./m</a:t>
            </a:r>
            <a:r>
              <a:rPr lang="sk-SK" sz="2000" b="1" baseline="30000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	               </a:t>
            </a:r>
          </a:p>
          <a:p>
            <a:pPr marL="725488" indent="-274638">
              <a:buClr>
                <a:schemeClr val="tx2"/>
              </a:buClr>
              <a:defRPr/>
            </a:pP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         - ??? „individ. zhodnotenie“</a:t>
            </a:r>
          </a:p>
          <a:p>
            <a:pPr marL="725488" indent="-274638">
              <a:defRPr/>
            </a:pPr>
            <a:endParaRPr lang="sk-SK" sz="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388859" y="71250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22350" y="188913"/>
            <a:ext cx="6900863" cy="701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cs-CZ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Manažment ASD</a:t>
            </a:r>
            <a:endParaRPr lang="sk-SK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12775" y="5422900"/>
            <a:ext cx="2520950" cy="48895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2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uzavretie ASD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3024187" cy="9144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závažný </a:t>
            </a:r>
            <a:r>
              <a:rPr lang="cs-CZ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= preťaženie PK</a:t>
            </a:r>
            <a:endParaRPr lang="cs-CZ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PVR </a:t>
            </a:r>
            <a:r>
              <a:rPr lang="en-US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&lt;</a:t>
            </a:r>
            <a:r>
              <a:rPr lang="sk-SK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5 WU</a:t>
            </a:r>
            <a:endParaRPr lang="en-US" sz="20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514350" y="4246563"/>
            <a:ext cx="457200" cy="457200"/>
          </a:xfrm>
          <a:prstGeom prst="ellipse">
            <a:avLst/>
          </a:prstGeom>
          <a:solidFill>
            <a:srgbClr val="4D4D4D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>
            <a:off x="666750" y="4475163"/>
            <a:ext cx="152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 flipH="1">
            <a:off x="900113" y="3860800"/>
            <a:ext cx="647700" cy="360363"/>
          </a:xfrm>
          <a:prstGeom prst="line">
            <a:avLst/>
          </a:prstGeom>
          <a:noFill/>
          <a:ln w="57150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rot="16200000" flipH="1">
            <a:off x="2520157" y="3680618"/>
            <a:ext cx="431800" cy="792163"/>
          </a:xfrm>
          <a:prstGeom prst="line">
            <a:avLst/>
          </a:prstGeom>
          <a:noFill/>
          <a:ln w="57150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044575" y="3284538"/>
            <a:ext cx="1800225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symptómy</a:t>
            </a:r>
            <a:r>
              <a:rPr 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</a:t>
            </a:r>
            <a:endParaRPr lang="sk-SK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3106738" y="4246563"/>
            <a:ext cx="457200" cy="457200"/>
          </a:xfrm>
          <a:prstGeom prst="ellipse">
            <a:avLst/>
          </a:prstGeom>
          <a:solidFill>
            <a:srgbClr val="4D4D4D"/>
          </a:solidFill>
          <a:ln w="952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>
            <a:off x="3259138" y="4475163"/>
            <a:ext cx="15240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398" name="Line 12"/>
          <p:cNvSpPr>
            <a:spLocks noChangeShapeType="1"/>
          </p:cNvSpPr>
          <p:nvPr/>
        </p:nvSpPr>
        <p:spPr bwMode="auto">
          <a:xfrm rot="16175235" flipH="1">
            <a:off x="3273425" y="4459288"/>
            <a:ext cx="134938" cy="11112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3433763" y="981075"/>
            <a:ext cx="2233612" cy="45402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44550" eaLnBrk="0" hangingPunct="0">
              <a:defRPr/>
            </a:pPr>
            <a:r>
              <a:rPr lang="sk-SK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ľavo-pravý skrat</a:t>
            </a:r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 flipH="1">
            <a:off x="2630488" y="4797425"/>
            <a:ext cx="501650" cy="4826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 rot="16200000" flipH="1">
            <a:off x="1019175" y="4676775"/>
            <a:ext cx="554038" cy="649288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940425" y="5351463"/>
            <a:ext cx="2303463" cy="82232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konzervatívny postup</a:t>
            </a:r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 flipH="1">
            <a:off x="7092950" y="3933825"/>
            <a:ext cx="0" cy="12954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013450" y="1989138"/>
            <a:ext cx="2087563" cy="823912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nezávažný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bez preťaženia PK</a:t>
            </a:r>
            <a:endParaRPr lang="en-US" sz="1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6013450" y="3284538"/>
            <a:ext cx="2159000" cy="4572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symptómy 0</a:t>
            </a:r>
            <a:r>
              <a:rPr lang="cs-CZ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</a:t>
            </a:r>
            <a:endParaRPr lang="sk-SK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>
            <a:off x="1979613" y="2925763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16407" name="Line 21"/>
          <p:cNvSpPr>
            <a:spLocks noChangeShapeType="1"/>
          </p:cNvSpPr>
          <p:nvPr/>
        </p:nvSpPr>
        <p:spPr bwMode="auto">
          <a:xfrm>
            <a:off x="7092950" y="2924175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 flipH="1">
            <a:off x="2124075" y="1412875"/>
            <a:ext cx="1152525" cy="503238"/>
          </a:xfrm>
          <a:prstGeom prst="line">
            <a:avLst/>
          </a:prstGeom>
          <a:noFill/>
          <a:ln w="57150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16409" name="Line 23"/>
          <p:cNvSpPr>
            <a:spLocks noChangeShapeType="1"/>
          </p:cNvSpPr>
          <p:nvPr/>
        </p:nvSpPr>
        <p:spPr bwMode="auto">
          <a:xfrm>
            <a:off x="5795963" y="1412875"/>
            <a:ext cx="1223962" cy="503238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1333500" y="6453188"/>
            <a:ext cx="6551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sk-SK" sz="1600" i="1">
                <a:effectLst>
                  <a:outerShdw blurRad="38100" dist="38100" dir="2700000" algn="tl">
                    <a:srgbClr val="C0C0C0"/>
                  </a:outerShdw>
                </a:effectLst>
              </a:rPr>
              <a:t>Konstantinides a spol. 1995,  Attle 2001; Odporúčania ESC 2010 </a:t>
            </a:r>
          </a:p>
        </p:txBody>
      </p:sp>
      <p:sp>
        <p:nvSpPr>
          <p:cNvPr id="16411" name="Line 25"/>
          <p:cNvSpPr>
            <a:spLocks noChangeShapeType="1"/>
          </p:cNvSpPr>
          <p:nvPr/>
        </p:nvSpPr>
        <p:spPr bwMode="auto">
          <a:xfrm flipH="1">
            <a:off x="5219700" y="2924175"/>
            <a:ext cx="1873250" cy="288925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3635375" y="3284538"/>
            <a:ext cx="2159000" cy="82232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paradoxná embolizácia</a:t>
            </a:r>
            <a:r>
              <a:rPr lang="cs-CZ" sz="2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cs-CZ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</a:t>
            </a:r>
            <a:endParaRPr lang="sk-SK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413" name="Line 27"/>
          <p:cNvSpPr>
            <a:spLocks noChangeShapeType="1"/>
          </p:cNvSpPr>
          <p:nvPr/>
        </p:nvSpPr>
        <p:spPr bwMode="auto">
          <a:xfrm flipH="1">
            <a:off x="3203575" y="4221163"/>
            <a:ext cx="1293813" cy="1152525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1258888" y="4365625"/>
            <a:ext cx="1511300" cy="39687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Trieda I B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4213225" y="4581525"/>
            <a:ext cx="1654175" cy="39687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Trieda IIa C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493963"/>
            <a:ext cx="8369300" cy="1655762"/>
          </a:xfrm>
        </p:spPr>
        <p:txBody>
          <a:bodyPr/>
          <a:lstStyle/>
          <a:p>
            <a:pPr marL="0" indent="0" eaLnBrk="1" hangingPunct="1">
              <a:buClr>
                <a:srgbClr val="FFCC66"/>
              </a:buClr>
              <a:buFont typeface="Calibri" pitchFamily="34" charset="0"/>
              <a:buNone/>
            </a:pPr>
            <a:r>
              <a:rPr lang="sk-SK" sz="2400" b="1" smtClean="0">
                <a:solidFill>
                  <a:srgbClr val="353232"/>
                </a:solidFill>
              </a:rPr>
              <a:t>SUBJ.: </a:t>
            </a:r>
            <a:r>
              <a:rPr lang="sk-SK" sz="1800" smtClean="0">
                <a:solidFill>
                  <a:srgbClr val="353232"/>
                </a:solidFill>
              </a:rPr>
              <a:t>zlepšenie tolerancie námahy (</a:t>
            </a:r>
            <a:r>
              <a:rPr lang="sk-SK" sz="1800" smtClean="0">
                <a:solidFill>
                  <a:srgbClr val="FF3300"/>
                </a:solidFill>
              </a:rPr>
              <a:t>FC I</a:t>
            </a:r>
            <a:r>
              <a:rPr lang="sk-SK" sz="1800" smtClean="0">
                <a:solidFill>
                  <a:srgbClr val="353232"/>
                </a:solidFill>
              </a:rPr>
              <a:t>), </a:t>
            </a:r>
            <a:r>
              <a:rPr lang="sk-SK" sz="1800" b="1" smtClean="0">
                <a:solidFill>
                  <a:srgbClr val="353232"/>
                </a:solidFill>
              </a:rPr>
              <a:t>... ale </a:t>
            </a:r>
            <a:r>
              <a:rPr lang="sk-SK" sz="1800" smtClean="0">
                <a:solidFill>
                  <a:srgbClr val="FF3300"/>
                </a:solidFill>
              </a:rPr>
              <a:t>edémy DK</a:t>
            </a:r>
            <a:r>
              <a:rPr lang="sk-SK" sz="1800" smtClean="0">
                <a:solidFill>
                  <a:srgbClr val="353232"/>
                </a:solidFill>
              </a:rPr>
              <a:t>, palpitácie, izolované KES </a:t>
            </a:r>
          </a:p>
          <a:p>
            <a:pPr marL="0" indent="0" eaLnBrk="1" hangingPunct="1">
              <a:spcBef>
                <a:spcPct val="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2400" b="1" smtClean="0">
                <a:solidFill>
                  <a:srgbClr val="353232"/>
                </a:solidFill>
              </a:rPr>
              <a:t>ECHO: </a:t>
            </a:r>
          </a:p>
          <a:p>
            <a:pPr marL="0" indent="0" eaLnBrk="1" hangingPunct="1">
              <a:spcBef>
                <a:spcPct val="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1800" smtClean="0">
                <a:solidFill>
                  <a:srgbClr val="353232"/>
                </a:solidFill>
              </a:rPr>
              <a:t>oklúder v správnej pozícii, bez rezid.skratu, </a:t>
            </a:r>
            <a:r>
              <a:rPr lang="sk-SK" sz="1800" b="1" smtClean="0">
                <a:solidFill>
                  <a:srgbClr val="353232"/>
                </a:solidFill>
              </a:rPr>
              <a:t>dilat. RV </a:t>
            </a:r>
            <a:r>
              <a:rPr lang="sk-SK" sz="1800" smtClean="0">
                <a:solidFill>
                  <a:srgbClr val="353232"/>
                </a:solidFill>
              </a:rPr>
              <a:t>(LAx 46mm, 4CH: 52-49-75mm),</a:t>
            </a:r>
            <a:r>
              <a:rPr lang="sk-SK" sz="1800" b="1" smtClean="0">
                <a:solidFill>
                  <a:srgbClr val="353232"/>
                </a:solidFill>
              </a:rPr>
              <a:t> </a:t>
            </a:r>
            <a:r>
              <a:rPr lang="sk-SK" sz="1800" b="1" smtClean="0">
                <a:solidFill>
                  <a:srgbClr val="FF3300"/>
                </a:solidFill>
              </a:rPr>
              <a:t>hraničná systolic f. PK</a:t>
            </a:r>
            <a:r>
              <a:rPr lang="sk-SK" sz="1800" b="1" smtClean="0">
                <a:solidFill>
                  <a:srgbClr val="353232"/>
                </a:solidFill>
              </a:rPr>
              <a:t> (TAPSE 20mm, FAC 35%), závažná TR, </a:t>
            </a:r>
            <a:r>
              <a:rPr lang="sk-SK" sz="1800" b="1" smtClean="0">
                <a:solidFill>
                  <a:srgbClr val="FF3300"/>
                </a:solidFill>
              </a:rPr>
              <a:t>regurg. grad. 105mmHg</a:t>
            </a:r>
            <a:r>
              <a:rPr lang="sk-SK" sz="1800" b="1" smtClean="0">
                <a:solidFill>
                  <a:srgbClr val="353232"/>
                </a:solidFill>
              </a:rPr>
              <a:t>,        </a:t>
            </a:r>
            <a:r>
              <a:rPr lang="sk-SK" sz="1800" smtClean="0">
                <a:solidFill>
                  <a:srgbClr val="353232"/>
                </a:solidFill>
              </a:rPr>
              <a:t>PR II°, grad. 45/15mmHg,  </a:t>
            </a:r>
            <a:r>
              <a:rPr lang="sk-SK" sz="1800" smtClean="0">
                <a:solidFill>
                  <a:srgbClr val="FF3300"/>
                </a:solidFill>
              </a:rPr>
              <a:t>malý PE.</a:t>
            </a:r>
          </a:p>
        </p:txBody>
      </p:sp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755650" y="4872038"/>
            <a:ext cx="80645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CC66"/>
              </a:buClr>
              <a:buSzPct val="100000"/>
              <a:buFont typeface="Wingdings" pitchFamily="2" charset="2"/>
              <a:buNone/>
            </a:pPr>
            <a:r>
              <a:rPr lang="sk-SK" sz="2400" b="1">
                <a:solidFill>
                  <a:srgbClr val="353232"/>
                </a:solidFill>
                <a:latin typeface="Calibri" pitchFamily="34" charset="0"/>
              </a:rPr>
              <a:t>SUBJ.: 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zhoršenie tolerancie námahy, dyspnoe</a:t>
            </a:r>
          </a:p>
          <a:p>
            <a:pPr>
              <a:spcBef>
                <a:spcPct val="20000"/>
              </a:spcBef>
              <a:buClr>
                <a:srgbClr val="FFCC66"/>
              </a:buClr>
              <a:buSzPct val="100000"/>
              <a:buFont typeface="Wingdings" pitchFamily="2" charset="2"/>
              <a:buNone/>
            </a:pPr>
            <a:r>
              <a:rPr lang="sk-SK" sz="2400" b="1">
                <a:solidFill>
                  <a:srgbClr val="353232"/>
                </a:solidFill>
                <a:latin typeface="Calibri" pitchFamily="34" charset="0"/>
              </a:rPr>
              <a:t>ECHO: </a:t>
            </a:r>
          </a:p>
          <a:p>
            <a:pPr>
              <a:buClr>
                <a:srgbClr val="FFCC66"/>
              </a:buClr>
              <a:buSzPct val="100000"/>
              <a:buFont typeface="Wingdings" pitchFamily="2" charset="2"/>
              <a:buNone/>
            </a:pPr>
            <a:r>
              <a:rPr lang="sk-SK">
                <a:solidFill>
                  <a:srgbClr val="353232"/>
                </a:solidFill>
                <a:latin typeface="Calibri" pitchFamily="34" charset="0"/>
              </a:rPr>
              <a:t>Oklúder v správnej pozícii, bez rezid.skratu,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progres. dilat.  RV  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(LAx 56mm),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závaž. TR, regurg, grad. 100mmHg.</a:t>
            </a: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395288" y="2057400"/>
            <a:ext cx="7775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sk-SK" sz="2400" b="1">
                <a:solidFill>
                  <a:srgbClr val="353232"/>
                </a:solidFill>
                <a:latin typeface="Calibri" pitchFamily="34" charset="0"/>
              </a:rPr>
              <a:t>AMB. VYŠETRENIE </a:t>
            </a:r>
            <a:r>
              <a:rPr lang="sk-SK" sz="2400" b="1">
                <a:solidFill>
                  <a:srgbClr val="FF3300"/>
                </a:solidFill>
                <a:latin typeface="Calibri" pitchFamily="34" charset="0"/>
              </a:rPr>
              <a:t>3</a:t>
            </a:r>
            <a:r>
              <a:rPr lang="sk-SK" sz="2400" b="1">
                <a:solidFill>
                  <a:srgbClr val="353232"/>
                </a:solidFill>
                <a:latin typeface="Calibri" pitchFamily="34" charset="0"/>
              </a:rPr>
              <a:t> mesiacoch po uzávere:</a:t>
            </a:r>
            <a:endParaRPr lang="sk-SK" b="1">
              <a:solidFill>
                <a:srgbClr val="353232"/>
              </a:solidFill>
              <a:latin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92113" y="1420813"/>
            <a:ext cx="7775575" cy="4349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SzPct val="100000"/>
              <a:buFont typeface="Wingdings" pitchFamily="2" charset="2"/>
              <a:buNone/>
              <a:defRPr/>
            </a:pPr>
            <a:r>
              <a:rPr lang="sk-SK" sz="2800" b="1" cap="small" dirty="0" smtClean="0">
                <a:solidFill>
                  <a:schemeClr val="tx2">
                    <a:lumMod val="50000"/>
                  </a:schemeClr>
                </a:solidFill>
                <a:cs typeface="Calibri" pitchFamily="34" charset="0"/>
              </a:rPr>
              <a:t>Sledovanie 5-11/2012:</a:t>
            </a:r>
            <a:endParaRPr lang="sk-SK" sz="2000" b="1" cap="small" dirty="0">
              <a:solidFill>
                <a:schemeClr val="tx2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41989" name="Rectangle 3"/>
          <p:cNvSpPr txBox="1">
            <a:spLocks noChangeArrowheads="1"/>
          </p:cNvSpPr>
          <p:nvPr/>
        </p:nvSpPr>
        <p:spPr bwMode="auto">
          <a:xfrm>
            <a:off x="395288" y="4508500"/>
            <a:ext cx="7775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sk-SK" sz="2400" b="1">
                <a:solidFill>
                  <a:srgbClr val="353232"/>
                </a:solidFill>
                <a:latin typeface="Calibri" pitchFamily="34" charset="0"/>
              </a:rPr>
              <a:t>AMB. VYŠETRENIE  </a:t>
            </a:r>
            <a:r>
              <a:rPr lang="sk-SK" sz="2400" b="1">
                <a:solidFill>
                  <a:srgbClr val="FF3300"/>
                </a:solidFill>
                <a:latin typeface="Calibri" pitchFamily="34" charset="0"/>
              </a:rPr>
              <a:t>9</a:t>
            </a:r>
            <a:r>
              <a:rPr lang="sk-SK" sz="2400" b="1">
                <a:solidFill>
                  <a:srgbClr val="353232"/>
                </a:solidFill>
                <a:latin typeface="Calibri" pitchFamily="34" charset="0"/>
              </a:rPr>
              <a:t> mesiacoch po uzávere:</a:t>
            </a:r>
            <a:endParaRPr lang="sk-SK" b="1">
              <a:solidFill>
                <a:srgbClr val="353232"/>
              </a:solidFill>
              <a:latin typeface="Calibri" pitchFamily="34" charset="0"/>
            </a:endParaRPr>
          </a:p>
        </p:txBody>
      </p:sp>
      <p:pic>
        <p:nvPicPr>
          <p:cNvPr id="41990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sk-SK" sz="3600" b="1">
                <a:latin typeface="Segoe Print" pitchFamily="2" charset="0"/>
              </a:rPr>
              <a:t>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8463" y="2224088"/>
            <a:ext cx="6330950" cy="4321175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2400" b="1" smtClean="0">
                <a:solidFill>
                  <a:srgbClr val="353232"/>
                </a:solidFill>
              </a:rPr>
              <a:t>SUBJ.: </a:t>
            </a:r>
            <a:r>
              <a:rPr lang="sk-SK" sz="1600" b="1" smtClean="0">
                <a:solidFill>
                  <a:srgbClr val="FF3300"/>
                </a:solidFill>
              </a:rPr>
              <a:t>dyspnoe</a:t>
            </a:r>
            <a:r>
              <a:rPr lang="sk-SK" sz="1600" b="1" smtClean="0">
                <a:solidFill>
                  <a:srgbClr val="353232"/>
                </a:solidFill>
              </a:rPr>
              <a:t> pri minim. námahe, edémy DK, FC III. </a:t>
            </a:r>
          </a:p>
          <a:p>
            <a:pPr marL="0" indent="0" eaLnBrk="1" hangingPunct="1">
              <a:spcBef>
                <a:spcPts val="180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2200" b="1" smtClean="0">
                <a:solidFill>
                  <a:srgbClr val="353232"/>
                </a:solidFill>
              </a:rPr>
              <a:t>LAB.:</a:t>
            </a:r>
            <a:r>
              <a:rPr lang="sk-SK" sz="2200" smtClean="0">
                <a:solidFill>
                  <a:srgbClr val="353232"/>
                </a:solidFill>
              </a:rPr>
              <a:t> </a:t>
            </a:r>
            <a:r>
              <a:rPr lang="sk-SK" sz="1600" b="1" smtClean="0">
                <a:solidFill>
                  <a:srgbClr val="353232"/>
                </a:solidFill>
              </a:rPr>
              <a:t>NT-proBNP </a:t>
            </a:r>
            <a:r>
              <a:rPr lang="sk-SK" sz="1600" b="1" smtClean="0">
                <a:solidFill>
                  <a:srgbClr val="FF3300"/>
                </a:solidFill>
              </a:rPr>
              <a:t>2368ng/l</a:t>
            </a:r>
            <a:r>
              <a:rPr lang="sk-SK" sz="1600" b="1" smtClean="0">
                <a:solidFill>
                  <a:srgbClr val="353232"/>
                </a:solidFill>
              </a:rPr>
              <a:t> </a:t>
            </a:r>
            <a:r>
              <a:rPr lang="sk-SK" sz="1600" smtClean="0">
                <a:solidFill>
                  <a:srgbClr val="353232"/>
                </a:solidFill>
              </a:rPr>
              <a:t>(225.4 pred)</a:t>
            </a:r>
            <a:endParaRPr lang="sk-SK" sz="1600" b="1" smtClean="0">
              <a:solidFill>
                <a:srgbClr val="353232"/>
              </a:solidFill>
            </a:endParaRPr>
          </a:p>
          <a:p>
            <a:pPr marL="0" indent="0" eaLnBrk="1" hangingPunct="1">
              <a:buClr>
                <a:srgbClr val="FFCC66"/>
              </a:buClr>
              <a:buFont typeface="Calibri" pitchFamily="34" charset="0"/>
              <a:buNone/>
            </a:pPr>
            <a:r>
              <a:rPr lang="sk-SK" sz="2200" b="1" smtClean="0">
                <a:solidFill>
                  <a:srgbClr val="353232"/>
                </a:solidFill>
              </a:rPr>
              <a:t>6MWT: </a:t>
            </a:r>
            <a:r>
              <a:rPr lang="sk-SK" sz="1800" b="1" smtClean="0">
                <a:solidFill>
                  <a:srgbClr val="FF3300"/>
                </a:solidFill>
              </a:rPr>
              <a:t>345m, Borg 9,</a:t>
            </a:r>
            <a:r>
              <a:rPr lang="sk-SK" sz="1800" b="1" smtClean="0">
                <a:solidFill>
                  <a:srgbClr val="353232"/>
                </a:solidFill>
              </a:rPr>
              <a:t> </a:t>
            </a:r>
            <a:r>
              <a:rPr lang="sk-SK" sz="1800" smtClean="0">
                <a:solidFill>
                  <a:srgbClr val="353232"/>
                </a:solidFill>
              </a:rPr>
              <a:t>bez</a:t>
            </a:r>
            <a:r>
              <a:rPr lang="sk-SK" sz="1800" baseline="-25000" smtClean="0">
                <a:solidFill>
                  <a:srgbClr val="353232"/>
                </a:solidFill>
              </a:rPr>
              <a:t> </a:t>
            </a:r>
            <a:r>
              <a:rPr lang="sk-SK" sz="1800" smtClean="0">
                <a:solidFill>
                  <a:srgbClr val="353232"/>
                </a:solidFill>
              </a:rPr>
              <a:t>desaturácie</a:t>
            </a:r>
          </a:p>
          <a:p>
            <a:pPr marL="0" indent="0" eaLnBrk="1" hangingPunct="1">
              <a:buClr>
                <a:srgbClr val="FFCC66"/>
              </a:buClr>
              <a:buFont typeface="Calibri" pitchFamily="34" charset="0"/>
              <a:buNone/>
            </a:pPr>
            <a:r>
              <a:rPr lang="sk-SK" sz="2200" b="1" smtClean="0">
                <a:solidFill>
                  <a:srgbClr val="353232"/>
                </a:solidFill>
              </a:rPr>
              <a:t>EKG</a:t>
            </a:r>
            <a:r>
              <a:rPr lang="sk-SK" sz="2200" smtClean="0">
                <a:solidFill>
                  <a:srgbClr val="353232"/>
                </a:solidFill>
              </a:rPr>
              <a:t>: </a:t>
            </a:r>
            <a:r>
              <a:rPr lang="sk-SK" sz="1600" smtClean="0">
                <a:solidFill>
                  <a:srgbClr val="353232"/>
                </a:solidFill>
              </a:rPr>
              <a:t>SR, 77/min., HPK s preťažením</a:t>
            </a:r>
          </a:p>
          <a:p>
            <a:pPr marL="0" indent="0" eaLnBrk="1" hangingPunct="1">
              <a:buClr>
                <a:srgbClr val="FFCC66"/>
              </a:buClr>
              <a:buFont typeface="Calibri" pitchFamily="34" charset="0"/>
              <a:buNone/>
            </a:pPr>
            <a:r>
              <a:rPr lang="sk-SK" sz="2200" b="1" smtClean="0">
                <a:solidFill>
                  <a:srgbClr val="353232"/>
                </a:solidFill>
              </a:rPr>
              <a:t>SPIRO: </a:t>
            </a:r>
          </a:p>
          <a:p>
            <a:pPr marL="0" indent="0" eaLnBrk="1" hangingPunct="1">
              <a:spcBef>
                <a:spcPct val="0"/>
              </a:spcBef>
              <a:buClr>
                <a:srgbClr val="FFCC66"/>
              </a:buClr>
              <a:buFont typeface="Calibri" pitchFamily="34" charset="0"/>
              <a:buNone/>
            </a:pPr>
            <a:r>
              <a:rPr lang="sk-SK" sz="1600" smtClean="0">
                <a:solidFill>
                  <a:srgbClr val="353232"/>
                </a:solidFill>
              </a:rPr>
              <a:t>mierna reštr. ventil. porucha, mierne </a:t>
            </a:r>
            <a:r>
              <a:rPr lang="sk-SK" sz="1600" smtClean="0">
                <a:solidFill>
                  <a:srgbClr val="353232"/>
                </a:solidFill>
                <a:latin typeface="Arial" charset="0"/>
                <a:cs typeface="Arial" charset="0"/>
              </a:rPr>
              <a:t>↓</a:t>
            </a:r>
            <a:r>
              <a:rPr lang="sk-SK" sz="1600" smtClean="0">
                <a:solidFill>
                  <a:srgbClr val="353232"/>
                </a:solidFill>
              </a:rPr>
              <a:t> DlCO</a:t>
            </a:r>
          </a:p>
          <a:p>
            <a:pPr marL="0" indent="0" eaLnBrk="1" hangingPunct="1">
              <a:buClr>
                <a:srgbClr val="FFCC66"/>
              </a:buClr>
              <a:buFont typeface="Calibri" pitchFamily="34" charset="0"/>
              <a:buNone/>
            </a:pPr>
            <a:r>
              <a:rPr lang="sk-SK" sz="2400" b="1" smtClean="0">
                <a:solidFill>
                  <a:srgbClr val="353232"/>
                </a:solidFill>
              </a:rPr>
              <a:t>CT ANGIOGRAFIA:</a:t>
            </a:r>
            <a:endParaRPr lang="sk-SK" sz="2400" smtClean="0">
              <a:solidFill>
                <a:srgbClr val="353232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1700" smtClean="0">
                <a:solidFill>
                  <a:srgbClr val="353232"/>
                </a:solidFill>
              </a:rPr>
              <a:t>mozaikové perfúz. defekty, air trapping, vazokonstr.,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1700" smtClean="0">
                <a:solidFill>
                  <a:srgbClr val="353232"/>
                </a:solidFill>
                <a:latin typeface="Arial" charset="0"/>
                <a:cs typeface="Arial" charset="0"/>
              </a:rPr>
              <a:t>↓</a:t>
            </a:r>
            <a:r>
              <a:rPr lang="sk-SK" sz="1700" smtClean="0">
                <a:solidFill>
                  <a:srgbClr val="353232"/>
                </a:solidFill>
              </a:rPr>
              <a:t> perif. vaskulatúra, PA dilat. (MPA 36mm, LPA/RPA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1700" smtClean="0">
                <a:solidFill>
                  <a:srgbClr val="353232"/>
                </a:solidFill>
              </a:rPr>
              <a:t>24/29), perikard. výpotok 8-11mm.</a:t>
            </a:r>
          </a:p>
        </p:txBody>
      </p:sp>
      <p:grpSp>
        <p:nvGrpSpPr>
          <p:cNvPr id="43010" name="Group 1"/>
          <p:cNvGrpSpPr>
            <a:grpSpLocks/>
          </p:cNvGrpSpPr>
          <p:nvPr/>
        </p:nvGrpSpPr>
        <p:grpSpPr bwMode="auto">
          <a:xfrm>
            <a:off x="5222875" y="4797425"/>
            <a:ext cx="1797050" cy="1944688"/>
            <a:chOff x="4355976" y="4784839"/>
            <a:chExt cx="2060149" cy="1883976"/>
          </a:xfrm>
        </p:grpSpPr>
        <p:pic>
          <p:nvPicPr>
            <p:cNvPr id="43018" name="Picture 1" descr="D:\MOJEJE\2013_PAC NA pred\PAC\PALKOVA\Palkova_obr_vyber\image__.jpg"/>
            <p:cNvPicPr>
              <a:picLocks noChangeAspect="1" noChangeArrowheads="1"/>
            </p:cNvPicPr>
            <p:nvPr/>
          </p:nvPicPr>
          <p:blipFill>
            <a:blip r:embed="rId2"/>
            <a:srcRect l="28729" t="25333" r="19125" b="26981"/>
            <a:stretch>
              <a:fillRect/>
            </a:stretch>
          </p:blipFill>
          <p:spPr bwMode="auto">
            <a:xfrm>
              <a:off x="4355976" y="4784839"/>
              <a:ext cx="2060149" cy="1883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9" name="AutoShape 11"/>
            <p:cNvSpPr>
              <a:spLocks noChangeArrowheads="1"/>
            </p:cNvSpPr>
            <p:nvPr/>
          </p:nvSpPr>
          <p:spPr bwMode="auto">
            <a:xfrm>
              <a:off x="4788024" y="5518745"/>
              <a:ext cx="648072" cy="790575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2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43011" name="Group 9"/>
          <p:cNvGrpSpPr>
            <a:grpSpLocks/>
          </p:cNvGrpSpPr>
          <p:nvPr/>
        </p:nvGrpSpPr>
        <p:grpSpPr bwMode="auto">
          <a:xfrm>
            <a:off x="6970713" y="4797425"/>
            <a:ext cx="2105025" cy="1944688"/>
            <a:chOff x="6466235" y="4794163"/>
            <a:chExt cx="2354237" cy="1874651"/>
          </a:xfrm>
        </p:grpSpPr>
        <p:pic>
          <p:nvPicPr>
            <p:cNvPr id="43016" name="Picture 2" descr="D:\MOJEJE\2013_PAC NA pred\PAC\PALKOVA\Palkova_obr_vyber\ASD_AP_palkova.jpg"/>
            <p:cNvPicPr>
              <a:picLocks noChangeAspect="1" noChangeArrowheads="1"/>
            </p:cNvPicPr>
            <p:nvPr/>
          </p:nvPicPr>
          <p:blipFill>
            <a:blip r:embed="rId3"/>
            <a:srcRect l="29958" t="21838" r="22844" b="27930"/>
            <a:stretch>
              <a:fillRect/>
            </a:stretch>
          </p:blipFill>
          <p:spPr bwMode="auto">
            <a:xfrm>
              <a:off x="6466235" y="4794163"/>
              <a:ext cx="2354237" cy="187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7597191" y="5374157"/>
              <a:ext cx="610752" cy="35350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52" name="Picture 12" descr="C:\Documents and Settings\Monika\Desktop\JAAA_2013\2013_SKS\MK\priprava\PALKOVA\palkova_EKG\P1080395_EKG-p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75" y="2781300"/>
            <a:ext cx="3852863" cy="18684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3013" name="Rectangle 3"/>
          <p:cNvSpPr txBox="1">
            <a:spLocks noChangeArrowheads="1"/>
          </p:cNvSpPr>
          <p:nvPr/>
        </p:nvSpPr>
        <p:spPr bwMode="auto">
          <a:xfrm>
            <a:off x="296863" y="1643063"/>
            <a:ext cx="77755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A28E6A"/>
              </a:buClr>
              <a:buSzPct val="100000"/>
              <a:buFont typeface="Wingdings" pitchFamily="2" charset="2"/>
              <a:buNone/>
            </a:pPr>
            <a:r>
              <a:rPr lang="sk-SK" sz="2400" b="1">
                <a:solidFill>
                  <a:srgbClr val="353232"/>
                </a:solidFill>
                <a:latin typeface="Calibri" pitchFamily="34" charset="0"/>
              </a:rPr>
              <a:t>NÚSCH  2/2013 – </a:t>
            </a:r>
            <a:r>
              <a:rPr lang="sk-SK" sz="2400" b="1">
                <a:solidFill>
                  <a:srgbClr val="FF3300"/>
                </a:solidFill>
                <a:latin typeface="Calibri" pitchFamily="34" charset="0"/>
              </a:rPr>
              <a:t>1 rok</a:t>
            </a:r>
            <a:r>
              <a:rPr lang="sk-SK" sz="2400" b="1">
                <a:solidFill>
                  <a:srgbClr val="353232"/>
                </a:solidFill>
                <a:latin typeface="Calibri" pitchFamily="34" charset="0"/>
              </a:rPr>
              <a:t> po uzávere DPS:</a:t>
            </a:r>
            <a:endParaRPr lang="sk-SK" b="1">
              <a:solidFill>
                <a:srgbClr val="353232"/>
              </a:solidFill>
              <a:latin typeface="Calibri" pitchFamily="34" charset="0"/>
            </a:endParaRPr>
          </a:p>
        </p:txBody>
      </p:sp>
      <p:pic>
        <p:nvPicPr>
          <p:cNvPr id="43014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latin typeface="Segoe Print" pitchFamily="2" charset="0"/>
              </a:rPr>
              <a:t> 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27038" y="2155825"/>
            <a:ext cx="8064500" cy="2357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  <a:buClr>
                <a:srgbClr val="717037"/>
              </a:buClr>
              <a:buSzPct val="65000"/>
              <a:buFont typeface="Wingdings" pitchFamily="2" charset="2"/>
              <a:buNone/>
              <a:defRPr/>
            </a:pPr>
            <a:r>
              <a:rPr lang="sk-SK" sz="2400" b="1">
                <a:solidFill>
                  <a:srgbClr val="353232"/>
                </a:solidFill>
                <a:latin typeface="Calibri" pitchFamily="34" charset="0"/>
              </a:rPr>
              <a:t>ECHO:  </a:t>
            </a:r>
          </a:p>
          <a:p>
            <a:pPr>
              <a:buClr>
                <a:srgbClr val="717037"/>
              </a:buClr>
              <a:buSzPct val="65000"/>
              <a:buFont typeface="Wingdings" pitchFamily="2" charset="2"/>
              <a:buNone/>
              <a:defRPr/>
            </a:pPr>
            <a:r>
              <a:rPr lang="sk-SK">
                <a:solidFill>
                  <a:srgbClr val="353232"/>
                </a:solidFill>
                <a:latin typeface="Calibri" pitchFamily="34" charset="0"/>
              </a:rPr>
              <a:t>oklúder v správnej pozícii, bez rezid. skratu,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dilat. RV 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(LAx  48mm / before 39mm, 4CH 55-55-78mm), hranič./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mierne </a:t>
            </a:r>
            <a:r>
              <a:rPr lang="sk-SK" b="1">
                <a:solidFill>
                  <a:srgbClr val="353232"/>
                </a:solidFill>
              </a:rPr>
              <a:t>↓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 systol. RV f.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  (TAPSE 18mm, FAC 32%),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závažná TR, gradient 103mmHg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, PR II°, grad. 45/25mmHg, PE.</a:t>
            </a:r>
          </a:p>
          <a:p>
            <a:pPr>
              <a:spcBef>
                <a:spcPts val="1800"/>
              </a:spcBef>
              <a:buClr>
                <a:srgbClr val="FFCC66"/>
              </a:buClr>
              <a:buSzPct val="100000"/>
              <a:buFont typeface="Wingdings" pitchFamily="2" charset="2"/>
              <a:buNone/>
              <a:defRPr/>
            </a:pPr>
            <a:endParaRPr lang="sk-SK" sz="1400">
              <a:solidFill>
                <a:srgbClr val="35323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44034" name="Group 5"/>
          <p:cNvGrpSpPr>
            <a:grpSpLocks/>
          </p:cNvGrpSpPr>
          <p:nvPr/>
        </p:nvGrpSpPr>
        <p:grpSpPr bwMode="auto">
          <a:xfrm>
            <a:off x="3754438" y="3735388"/>
            <a:ext cx="2201862" cy="1882775"/>
            <a:chOff x="3779913" y="3058638"/>
            <a:chExt cx="2202386" cy="1882529"/>
          </a:xfrm>
        </p:grpSpPr>
        <p:pic>
          <p:nvPicPr>
            <p:cNvPr id="44052" name="Picture 4" descr="D:\MOJEJE\2013_PAC NA pred\PAC\PALKOVA\palkova_echo obr\Image_2.bmp"/>
            <p:cNvPicPr>
              <a:picLocks noChangeAspect="1" noChangeArrowheads="1"/>
            </p:cNvPicPr>
            <p:nvPr/>
          </p:nvPicPr>
          <p:blipFill>
            <a:blip r:embed="rId2"/>
            <a:srcRect l="22313" t="24461" r="22092" b="12178"/>
            <a:stretch>
              <a:fillRect/>
            </a:stretch>
          </p:blipFill>
          <p:spPr bwMode="auto">
            <a:xfrm>
              <a:off x="3779913" y="3058638"/>
              <a:ext cx="2202386" cy="188252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44053" name="TextBox 15"/>
            <p:cNvSpPr txBox="1">
              <a:spLocks noChangeArrowheads="1"/>
            </p:cNvSpPr>
            <p:nvPr/>
          </p:nvSpPr>
          <p:spPr bwMode="auto">
            <a:xfrm>
              <a:off x="3872759" y="3140968"/>
              <a:ext cx="4491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>
                  <a:solidFill>
                    <a:schemeClr val="bg1"/>
                  </a:solidFill>
                </a:rPr>
                <a:t>LAx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4054" name="TextBox 16"/>
            <p:cNvSpPr txBox="1">
              <a:spLocks noChangeArrowheads="1"/>
            </p:cNvSpPr>
            <p:nvPr/>
          </p:nvSpPr>
          <p:spPr bwMode="auto">
            <a:xfrm>
              <a:off x="4393925" y="3519547"/>
              <a:ext cx="397961" cy="27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 b="1">
                  <a:solidFill>
                    <a:srgbClr val="FF0000"/>
                  </a:solidFill>
                </a:rPr>
                <a:t>PK</a:t>
              </a:r>
              <a:endParaRPr lang="en-US" sz="1200" b="1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810445" y="3247525"/>
              <a:ext cx="0" cy="830155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5" name="Group 18"/>
          <p:cNvGrpSpPr>
            <a:grpSpLocks/>
          </p:cNvGrpSpPr>
          <p:nvPr/>
        </p:nvGrpSpPr>
        <p:grpSpPr bwMode="auto">
          <a:xfrm>
            <a:off x="871538" y="3735388"/>
            <a:ext cx="2665412" cy="3006725"/>
            <a:chOff x="611560" y="3086893"/>
            <a:chExt cx="2664296" cy="3006403"/>
          </a:xfrm>
        </p:grpSpPr>
        <p:pic>
          <p:nvPicPr>
            <p:cNvPr id="44045" name="Picture 2" descr="C:\Documents and Settings\Monika\Desktop\JAAA_2013\2013_SKS\MK\priprava\PALKOVA\Palkova_01_0001.jpeg"/>
            <p:cNvPicPr>
              <a:picLocks noChangeAspect="1" noChangeArrowheads="1"/>
            </p:cNvPicPr>
            <p:nvPr/>
          </p:nvPicPr>
          <p:blipFill>
            <a:blip r:embed="rId3"/>
            <a:srcRect l="26234" t="14740" r="23701" b="9937"/>
            <a:stretch>
              <a:fillRect/>
            </a:stretch>
          </p:blipFill>
          <p:spPr bwMode="auto">
            <a:xfrm>
              <a:off x="611560" y="3086893"/>
              <a:ext cx="2664296" cy="300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AutoShape 11"/>
            <p:cNvSpPr>
              <a:spLocks noChangeArrowheads="1"/>
            </p:cNvSpPr>
            <p:nvPr/>
          </p:nvSpPr>
          <p:spPr bwMode="auto">
            <a:xfrm>
              <a:off x="1582481" y="5041176"/>
              <a:ext cx="792163" cy="790575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2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4047" name="TextBox 1"/>
            <p:cNvSpPr txBox="1">
              <a:spLocks noChangeArrowheads="1"/>
            </p:cNvSpPr>
            <p:nvPr/>
          </p:nvSpPr>
          <p:spPr bwMode="auto">
            <a:xfrm>
              <a:off x="1731480" y="3824782"/>
              <a:ext cx="397699" cy="276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 b="1">
                  <a:solidFill>
                    <a:srgbClr val="FF0000"/>
                  </a:solidFill>
                </a:rPr>
                <a:t>PK</a:t>
              </a:r>
              <a:endParaRPr lang="en-US" sz="1200" b="1">
                <a:solidFill>
                  <a:srgbClr val="FF0000"/>
                </a:solidFill>
              </a:endParaRPr>
            </a:p>
          </p:txBody>
        </p:sp>
        <p:sp>
          <p:nvSpPr>
            <p:cNvPr id="44048" name="TextBox 14"/>
            <p:cNvSpPr txBox="1">
              <a:spLocks noChangeArrowheads="1"/>
            </p:cNvSpPr>
            <p:nvPr/>
          </p:nvSpPr>
          <p:spPr bwMode="auto">
            <a:xfrm>
              <a:off x="678760" y="3168652"/>
              <a:ext cx="4908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>
                  <a:solidFill>
                    <a:schemeClr val="bg1"/>
                  </a:solidFill>
                </a:rPr>
                <a:t>4CH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81233" y="4101196"/>
              <a:ext cx="1139348" cy="682552"/>
            </a:xfrm>
            <a:prstGeom prst="line">
              <a:avLst/>
            </a:prstGeom>
            <a:ln w="1270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76385" y="3825001"/>
              <a:ext cx="1009227" cy="638107"/>
            </a:xfrm>
            <a:prstGeom prst="line">
              <a:avLst/>
            </a:prstGeom>
            <a:ln w="1270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977825" y="3580552"/>
              <a:ext cx="685513" cy="1252404"/>
            </a:xfrm>
            <a:prstGeom prst="line">
              <a:avLst/>
            </a:prstGeom>
            <a:ln w="1270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036" name="Picture 5" descr="D:\MOJEJE\2013_PAC NA pred\PAC\PALKOVA\palkova_echo obr\TI15.bmp"/>
          <p:cNvPicPr>
            <a:picLocks noChangeAspect="1" noChangeArrowheads="1"/>
          </p:cNvPicPr>
          <p:nvPr/>
        </p:nvPicPr>
        <p:blipFill>
          <a:blip r:embed="rId4"/>
          <a:srcRect l="35614" t="39333" b="13577"/>
          <a:stretch>
            <a:fillRect/>
          </a:stretch>
        </p:blipFill>
        <p:spPr bwMode="auto">
          <a:xfrm>
            <a:off x="3754438" y="5572125"/>
            <a:ext cx="22018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7" name="Group 1"/>
          <p:cNvGrpSpPr>
            <a:grpSpLocks/>
          </p:cNvGrpSpPr>
          <p:nvPr/>
        </p:nvGrpSpPr>
        <p:grpSpPr bwMode="auto">
          <a:xfrm>
            <a:off x="6134100" y="3735388"/>
            <a:ext cx="2470150" cy="3006725"/>
            <a:chOff x="6134298" y="3734643"/>
            <a:chExt cx="2470150" cy="3006725"/>
          </a:xfrm>
        </p:grpSpPr>
        <p:grpSp>
          <p:nvGrpSpPr>
            <p:cNvPr id="44041" name="Group 21"/>
            <p:cNvGrpSpPr>
              <a:grpSpLocks/>
            </p:cNvGrpSpPr>
            <p:nvPr/>
          </p:nvGrpSpPr>
          <p:grpSpPr bwMode="auto">
            <a:xfrm>
              <a:off x="6134298" y="3734643"/>
              <a:ext cx="2470150" cy="3006725"/>
              <a:chOff x="5874447" y="3086893"/>
              <a:chExt cx="2470158" cy="3006404"/>
            </a:xfrm>
          </p:grpSpPr>
          <p:pic>
            <p:nvPicPr>
              <p:cNvPr id="44043" name="Picture 3" descr="C:\Documents and Settings\Monika\Desktop\JAAA_2013\2013_SKS\MK\priprava\PALKOVA\Palkova_02_0001.jpeg"/>
              <p:cNvPicPr>
                <a:picLocks noChangeAspect="1" noChangeArrowheads="1"/>
              </p:cNvPicPr>
              <p:nvPr/>
            </p:nvPicPr>
            <p:blipFill>
              <a:blip r:embed="rId5"/>
              <a:srcRect l="23311" t="16827" r="26234" b="4739"/>
              <a:stretch>
                <a:fillRect/>
              </a:stretch>
            </p:blipFill>
            <p:spPr bwMode="auto">
              <a:xfrm>
                <a:off x="5874447" y="3086893"/>
                <a:ext cx="2470158" cy="3006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H="1">
                <a:off x="7109526" y="3825001"/>
                <a:ext cx="198439" cy="51588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42" name="TextBox 14"/>
            <p:cNvSpPr txBox="1">
              <a:spLocks noChangeArrowheads="1"/>
            </p:cNvSpPr>
            <p:nvPr/>
          </p:nvSpPr>
          <p:spPr bwMode="auto">
            <a:xfrm>
              <a:off x="6300192" y="3789040"/>
              <a:ext cx="491046" cy="27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>
                  <a:solidFill>
                    <a:schemeClr val="bg1"/>
                  </a:solidFill>
                </a:rPr>
                <a:t>4CH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06400" y="1706563"/>
            <a:ext cx="7775575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Clr>
                <a:schemeClr val="accent3"/>
              </a:buClr>
              <a:buSzPct val="100000"/>
              <a:buFont typeface="Wingdings" pitchFamily="2" charset="2"/>
              <a:buNone/>
              <a:defRPr/>
            </a:pPr>
            <a:r>
              <a:rPr lang="sk-SK" sz="2400" b="1" cap="small" dirty="0" smtClean="0"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NÚSCH  2/2013 – 1r. PO uzávere DPS:</a:t>
            </a:r>
            <a:endParaRPr lang="sk-SK" sz="1800" b="1" cap="small" dirty="0">
              <a:solidFill>
                <a:schemeClr val="tx2">
                  <a:lumMod val="50000"/>
                </a:schemeClr>
              </a:solidFill>
              <a:effectLst/>
              <a:cs typeface="Calibri" pitchFamily="34" charset="0"/>
            </a:endParaRPr>
          </a:p>
        </p:txBody>
      </p:sp>
      <p:pic>
        <p:nvPicPr>
          <p:cNvPr id="44039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latin typeface="Segoe Print" pitchFamily="2" charset="0"/>
              </a:rPr>
              <a:t> 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38"/>
          <p:cNvGrpSpPr>
            <a:grpSpLocks/>
          </p:cNvGrpSpPr>
          <p:nvPr/>
        </p:nvGrpSpPr>
        <p:grpSpPr bwMode="auto">
          <a:xfrm>
            <a:off x="798513" y="3527425"/>
            <a:ext cx="7448550" cy="3157538"/>
            <a:chOff x="647700" y="2734918"/>
            <a:chExt cx="8101013" cy="3778631"/>
          </a:xfrm>
        </p:grpSpPr>
        <p:sp>
          <p:nvSpPr>
            <p:cNvPr id="36" name="Rectangle 35"/>
            <p:cNvSpPr/>
            <p:nvPr/>
          </p:nvSpPr>
          <p:spPr>
            <a:xfrm>
              <a:off x="4717198" y="2780512"/>
              <a:ext cx="4031515" cy="37140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47700" y="2780512"/>
              <a:ext cx="4031514" cy="3733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5067" name="Group 18"/>
            <p:cNvGrpSpPr>
              <a:grpSpLocks/>
            </p:cNvGrpSpPr>
            <p:nvPr/>
          </p:nvGrpSpPr>
          <p:grpSpPr bwMode="auto">
            <a:xfrm>
              <a:off x="5135563" y="2987675"/>
              <a:ext cx="3397250" cy="3146425"/>
              <a:chOff x="5135670" y="2987178"/>
              <a:chExt cx="3396770" cy="3147291"/>
            </a:xfrm>
          </p:grpSpPr>
          <p:pic>
            <p:nvPicPr>
              <p:cNvPr id="45081" name="Picture 20" descr="http://1.1.1.5/bmi/www.heart.org/idc/groups/heart-public/@wcm/@private/@hcm/documents/image/ucm_307313.jpg"/>
              <p:cNvPicPr>
                <a:picLocks noChangeAspect="1" noChangeArrowheads="1"/>
              </p:cNvPicPr>
              <p:nvPr/>
            </p:nvPicPr>
            <p:blipFill>
              <a:blip r:embed="rId2"/>
              <a:srcRect l="5882" t="11258" r="5879" b="4308"/>
              <a:stretch>
                <a:fillRect/>
              </a:stretch>
            </p:blipFill>
            <p:spPr bwMode="auto">
              <a:xfrm>
                <a:off x="5135670" y="3088902"/>
                <a:ext cx="2460279" cy="304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" name="Straight Arrow Connector 2"/>
              <p:cNvCxnSpPr/>
              <p:nvPr/>
            </p:nvCxnSpPr>
            <p:spPr>
              <a:xfrm flipV="1">
                <a:off x="6642206" y="3861222"/>
                <a:ext cx="861431" cy="144422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83" name="TextBox 6"/>
              <p:cNvSpPr txBox="1">
                <a:spLocks noChangeArrowheads="1"/>
              </p:cNvSpPr>
              <p:nvPr/>
            </p:nvSpPr>
            <p:spPr bwMode="auto">
              <a:xfrm>
                <a:off x="7549479" y="3666510"/>
                <a:ext cx="98296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600" b="1">
                    <a:solidFill>
                      <a:srgbClr val="002060"/>
                    </a:solidFill>
                  </a:rPr>
                  <a:t>90/32/54</a:t>
                </a:r>
                <a:endParaRPr lang="en-US" sz="16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084" name="TextBox 10"/>
              <p:cNvSpPr txBox="1">
                <a:spLocks noChangeArrowheads="1"/>
              </p:cNvSpPr>
              <p:nvPr/>
            </p:nvSpPr>
            <p:spPr bwMode="auto">
              <a:xfrm>
                <a:off x="7242333" y="2987178"/>
                <a:ext cx="97975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400" b="1">
                    <a:solidFill>
                      <a:srgbClr val="C00000"/>
                    </a:solidFill>
                  </a:rPr>
                  <a:t>101/77/85</a:t>
                </a:r>
                <a:endParaRPr lang="en-US" sz="14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837279" y="3294937"/>
                <a:ext cx="757853" cy="3496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2" name="Straight Arrow Connector 11"/>
              <p:cNvCxnSpPr>
                <a:endCxn id="45084" idx="1"/>
              </p:cNvCxnSpPr>
              <p:nvPr/>
            </p:nvCxnSpPr>
            <p:spPr>
              <a:xfrm flipV="1">
                <a:off x="6403975" y="3141013"/>
                <a:ext cx="837262" cy="42756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87" name="TextBox 16"/>
              <p:cNvSpPr txBox="1">
                <a:spLocks noChangeArrowheads="1"/>
              </p:cNvSpPr>
              <p:nvPr/>
            </p:nvSpPr>
            <p:spPr bwMode="auto">
              <a:xfrm>
                <a:off x="7503645" y="4372336"/>
                <a:ext cx="80182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400" b="1">
                    <a:solidFill>
                      <a:srgbClr val="C00000"/>
                    </a:solidFill>
                  </a:rPr>
                  <a:t>Mean 9</a:t>
                </a:r>
                <a:endParaRPr lang="en-US" sz="1400" b="1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7286121" y="4296387"/>
                <a:ext cx="217516" cy="1615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68" name="Group 30"/>
            <p:cNvGrpSpPr>
              <a:grpSpLocks/>
            </p:cNvGrpSpPr>
            <p:nvPr/>
          </p:nvGrpSpPr>
          <p:grpSpPr bwMode="auto">
            <a:xfrm>
              <a:off x="898525" y="2916238"/>
              <a:ext cx="3673475" cy="3127375"/>
              <a:chOff x="611560" y="3068959"/>
              <a:chExt cx="3672408" cy="3045567"/>
            </a:xfrm>
          </p:grpSpPr>
          <p:pic>
            <p:nvPicPr>
              <p:cNvPr id="45073" name="Picture 22" descr="ASD"/>
              <p:cNvPicPr>
                <a:picLocks noChangeAspect="1" noChangeArrowheads="1"/>
              </p:cNvPicPr>
              <p:nvPr/>
            </p:nvPicPr>
            <p:blipFill>
              <a:blip r:embed="rId3"/>
              <a:srcRect l="21291" t="12123" r="4080" b="6030"/>
              <a:stretch>
                <a:fillRect/>
              </a:stretch>
            </p:blipFill>
            <p:spPr bwMode="auto">
              <a:xfrm>
                <a:off x="800971" y="3068959"/>
                <a:ext cx="2644388" cy="3045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11086" y="4204082"/>
                <a:ext cx="431514" cy="377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075" name="TextBox 24"/>
              <p:cNvSpPr txBox="1">
                <a:spLocks noChangeArrowheads="1"/>
              </p:cNvSpPr>
              <p:nvPr/>
            </p:nvSpPr>
            <p:spPr bwMode="auto">
              <a:xfrm>
                <a:off x="3301007" y="3645024"/>
                <a:ext cx="98296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600" b="1">
                    <a:solidFill>
                      <a:srgbClr val="002060"/>
                    </a:solidFill>
                  </a:rPr>
                  <a:t>65/17/35</a:t>
                </a:r>
                <a:endParaRPr lang="en-US" sz="1600" b="1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2394103" y="3835918"/>
                <a:ext cx="907906" cy="17020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77" name="TextBox 26"/>
              <p:cNvSpPr txBox="1">
                <a:spLocks noChangeArrowheads="1"/>
              </p:cNvSpPr>
              <p:nvPr/>
            </p:nvSpPr>
            <p:spPr bwMode="auto">
              <a:xfrm>
                <a:off x="2663685" y="3185860"/>
                <a:ext cx="73129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400" b="1">
                    <a:solidFill>
                      <a:srgbClr val="C00000"/>
                    </a:solidFill>
                  </a:rPr>
                  <a:t>122/79</a:t>
                </a:r>
                <a:endParaRPr lang="en-US" sz="1400" b="1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8" name="Straight Arrow Connector 27"/>
              <p:cNvCxnSpPr>
                <a:endCxn id="45077" idx="1"/>
              </p:cNvCxnSpPr>
              <p:nvPr/>
            </p:nvCxnSpPr>
            <p:spPr>
              <a:xfrm flipV="1">
                <a:off x="2219771" y="3338250"/>
                <a:ext cx="443597" cy="32191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2982688" y="4257733"/>
                <a:ext cx="281348" cy="22940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80" name="TextBox 31"/>
              <p:cNvSpPr txBox="1">
                <a:spLocks noChangeArrowheads="1"/>
              </p:cNvSpPr>
              <p:nvPr/>
            </p:nvSpPr>
            <p:spPr bwMode="auto">
              <a:xfrm>
                <a:off x="3285088" y="4370847"/>
                <a:ext cx="80182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400" b="1">
                    <a:solidFill>
                      <a:srgbClr val="C00000"/>
                    </a:solidFill>
                  </a:rPr>
                  <a:t>Mean 7</a:t>
                </a:r>
                <a:endParaRPr lang="en-US" sz="1400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5069" name="AutoShape 11"/>
            <p:cNvSpPr>
              <a:spLocks noChangeArrowheads="1"/>
            </p:cNvSpPr>
            <p:nvPr/>
          </p:nvSpPr>
          <p:spPr bwMode="auto">
            <a:xfrm>
              <a:off x="3648290" y="3413046"/>
              <a:ext cx="951145" cy="53498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20000"/>
              </a:schemeClr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5070" name="AutoShape 11"/>
            <p:cNvSpPr>
              <a:spLocks noChangeArrowheads="1"/>
            </p:cNvSpPr>
            <p:nvPr/>
          </p:nvSpPr>
          <p:spPr bwMode="auto">
            <a:xfrm>
              <a:off x="7596188" y="3586488"/>
              <a:ext cx="1051578" cy="534987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20000"/>
              </a:schemeClr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649426" y="2734918"/>
              <a:ext cx="818389" cy="4787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2000" b="1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PRED</a:t>
              </a:r>
              <a:endPara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4751729" y="2790012"/>
              <a:ext cx="536960" cy="4787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2000" b="1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PO</a:t>
              </a:r>
              <a:endPara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400050" y="2219325"/>
            <a:ext cx="82978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800"/>
              </a:spcBef>
              <a:buClr>
                <a:srgbClr val="FFCC66"/>
              </a:buClr>
              <a:buSzPct val="100000"/>
              <a:buFont typeface="Wingdings" pitchFamily="2" charset="2"/>
              <a:buNone/>
            </a:pPr>
            <a:r>
              <a:rPr lang="sk-SK" sz="2200" b="1">
                <a:solidFill>
                  <a:srgbClr val="353232"/>
                </a:solidFill>
                <a:latin typeface="Calibri" pitchFamily="34" charset="0"/>
              </a:rPr>
              <a:t>Pravostranná katetrizácia: </a:t>
            </a:r>
          </a:p>
          <a:p>
            <a:pPr>
              <a:buClr>
                <a:srgbClr val="FFCC66"/>
              </a:buClr>
              <a:buSzPct val="100000"/>
              <a:buFont typeface="Wingdings" pitchFamily="2" charset="2"/>
              <a:buNone/>
            </a:pP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PAP 90/32/54mmHg, 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PCWP 9mmHg, TK a. radialis 101/77/85 mmHg, O2 sat. 88.6%,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 PVR 12.7 W.j. (7.3 W.j./m</a:t>
            </a:r>
            <a:r>
              <a:rPr lang="sk-SK" b="1" baseline="30000">
                <a:solidFill>
                  <a:srgbClr val="353232"/>
                </a:solidFill>
                <a:latin typeface="Calibri" pitchFamily="34" charset="0"/>
              </a:rPr>
              <a:t>2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), CI 1.93 l/min./m</a:t>
            </a:r>
            <a:r>
              <a:rPr lang="sk-SK" b="1" baseline="30000">
                <a:solidFill>
                  <a:srgbClr val="353232"/>
                </a:solidFill>
                <a:latin typeface="Calibri" pitchFamily="34" charset="0"/>
              </a:rPr>
              <a:t>2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  </a:t>
            </a:r>
          </a:p>
          <a:p>
            <a:pPr>
              <a:lnSpc>
                <a:spcPct val="70000"/>
              </a:lnSpc>
              <a:buClr>
                <a:srgbClr val="FFCC66"/>
              </a:buClr>
              <a:buSzPct val="100000"/>
              <a:buFont typeface="Wingdings" pitchFamily="2" charset="2"/>
              <a:buNone/>
            </a:pPr>
            <a:r>
              <a:rPr lang="sk-SK" b="1">
                <a:solidFill>
                  <a:srgbClr val="353232"/>
                </a:solidFill>
                <a:latin typeface="Calibri" pitchFamily="34" charset="0"/>
                <a:sym typeface="Symbol" pitchFamily="18" charset="2"/>
              </a:rPr>
              <a:t>                                                                               </a:t>
            </a:r>
            <a:r>
              <a:rPr lang="sk-SK" b="1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  </a:t>
            </a:r>
            <a:r>
              <a:rPr lang="sk-SK" sz="2800" b="1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 ťažká PAH</a:t>
            </a:r>
            <a:endParaRPr lang="sk-SK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5059" name="TextBox 14"/>
          <p:cNvSpPr txBox="1">
            <a:spLocks noChangeArrowheads="1"/>
          </p:cNvSpPr>
          <p:nvPr/>
        </p:nvSpPr>
        <p:spPr bwMode="auto">
          <a:xfrm>
            <a:off x="5343525" y="633095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solidFill>
                  <a:srgbClr val="FF3300"/>
                </a:solidFill>
              </a:rPr>
              <a:t>PVR 12.7 W.j. (7.3 W.j./m</a:t>
            </a:r>
            <a:r>
              <a:rPr lang="sk-SK" sz="1600" b="1" baseline="30000">
                <a:solidFill>
                  <a:srgbClr val="FF3300"/>
                </a:solidFill>
              </a:rPr>
              <a:t>2</a:t>
            </a:r>
            <a:r>
              <a:rPr lang="sk-SK" sz="1600" b="1">
                <a:solidFill>
                  <a:srgbClr val="FF3300"/>
                </a:solidFill>
              </a:rPr>
              <a:t>) </a:t>
            </a:r>
            <a:endParaRPr lang="en-US" sz="1600" b="1" baseline="30000">
              <a:solidFill>
                <a:srgbClr val="FF3300"/>
              </a:solidFill>
            </a:endParaRPr>
          </a:p>
        </p:txBody>
      </p:sp>
      <p:sp>
        <p:nvSpPr>
          <p:cNvPr id="45060" name="TextBox 32"/>
          <p:cNvSpPr txBox="1">
            <a:spLocks noChangeArrowheads="1"/>
          </p:cNvSpPr>
          <p:nvPr/>
        </p:nvSpPr>
        <p:spPr bwMode="auto">
          <a:xfrm>
            <a:off x="1300163" y="6346825"/>
            <a:ext cx="2628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solidFill>
                  <a:srgbClr val="FF3300"/>
                </a:solidFill>
              </a:rPr>
              <a:t>PVR 8.3 W.j. (4.7 W.j./m</a:t>
            </a:r>
            <a:r>
              <a:rPr lang="sk-SK" sz="1600" b="1" baseline="30000">
                <a:solidFill>
                  <a:srgbClr val="FF3300"/>
                </a:solidFill>
              </a:rPr>
              <a:t>2</a:t>
            </a:r>
            <a:r>
              <a:rPr lang="sk-SK" sz="1600" b="1">
                <a:solidFill>
                  <a:srgbClr val="FF3300"/>
                </a:solidFill>
              </a:rPr>
              <a:t>)</a:t>
            </a:r>
            <a:r>
              <a:rPr lang="sk-SK" sz="1600" b="1"/>
              <a:t> </a:t>
            </a:r>
            <a:endParaRPr lang="en-US" sz="1600" b="1" baseline="30000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400050" y="1684338"/>
            <a:ext cx="7775575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Clr>
                <a:schemeClr val="accent3"/>
              </a:buClr>
              <a:buSzPct val="100000"/>
              <a:buFont typeface="Wingdings" pitchFamily="2" charset="2"/>
              <a:buNone/>
              <a:defRPr/>
            </a:pPr>
            <a:r>
              <a:rPr lang="sk-SK" sz="2400" b="1" cap="small" dirty="0" smtClean="0"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NÚSCH  2/2013 – 1r. PO uzávere DPS:</a:t>
            </a:r>
            <a:endParaRPr lang="sk-SK" sz="1800" b="1" cap="small" dirty="0">
              <a:solidFill>
                <a:schemeClr val="tx2">
                  <a:lumMod val="50000"/>
                </a:schemeClr>
              </a:solidFill>
              <a:effectLst/>
              <a:cs typeface="Calibri" pitchFamily="34" charset="0"/>
            </a:endParaRPr>
          </a:p>
        </p:txBody>
      </p:sp>
      <p:pic>
        <p:nvPicPr>
          <p:cNvPr id="45062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latin typeface="Segoe Print" pitchFamily="2" charset="0"/>
              </a:rPr>
              <a:t> 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250825" y="1512888"/>
            <a:ext cx="8642350" cy="1604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11200" indent="-711200" algn="ctr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alibri" pitchFamily="34" charset="0"/>
              <a:buNone/>
              <a:defRPr/>
            </a:pPr>
            <a:endParaRPr lang="sk-SK" sz="24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711200" indent="-711200" algn="ctr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alibri" pitchFamily="34" charset="0"/>
              <a:buNone/>
              <a:defRPr/>
            </a:pPr>
            <a:r>
              <a:rPr lang="sk-SK" sz="2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Iniciovaná špecifická liečba ERA</a:t>
            </a:r>
            <a:r>
              <a:rPr lang="sk-SK" sz="280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  <a:endParaRPr lang="en-US" sz="2800">
              <a:solidFill>
                <a:srgbClr val="404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/>
          <a:srcRect l="1418" r="6552" b="2652"/>
          <a:stretch>
            <a:fillRect/>
          </a:stretch>
        </p:blipFill>
        <p:spPr bwMode="auto">
          <a:xfrm>
            <a:off x="474663" y="1916113"/>
            <a:ext cx="36099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6426200"/>
            <a:ext cx="4183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000" b="1" i="1">
                <a:latin typeface="Calibri" pitchFamily="34" charset="0"/>
              </a:rPr>
              <a:t>ESC Odp.pre „GUCH“ - Baumgartner H. </a:t>
            </a:r>
            <a:r>
              <a:rPr lang="en-US" sz="1000" b="1" i="1">
                <a:latin typeface="Calibri" pitchFamily="34" charset="0"/>
              </a:rPr>
              <a:t>Eur Heart J</a:t>
            </a:r>
            <a:r>
              <a:rPr lang="sk-SK" sz="1000" b="1" i="1">
                <a:latin typeface="Calibri" pitchFamily="34" charset="0"/>
              </a:rPr>
              <a:t> </a:t>
            </a:r>
            <a:r>
              <a:rPr lang="en-US" sz="1000" b="1" i="1">
                <a:latin typeface="Calibri" pitchFamily="34" charset="0"/>
              </a:rPr>
              <a:t>2010</a:t>
            </a:r>
            <a:r>
              <a:rPr lang="sk-SK" sz="1000" b="1" i="1">
                <a:latin typeface="Calibri" pitchFamily="34" charset="0"/>
              </a:rPr>
              <a:t>;</a:t>
            </a:r>
            <a:r>
              <a:rPr lang="en-US" sz="1000" b="1" i="1">
                <a:latin typeface="Calibri" pitchFamily="34" charset="0"/>
              </a:rPr>
              <a:t> 31</a:t>
            </a:r>
            <a:r>
              <a:rPr lang="sk-SK" sz="1000" b="1" i="1">
                <a:latin typeface="Calibri" pitchFamily="34" charset="0"/>
              </a:rPr>
              <a:t>:</a:t>
            </a:r>
            <a:r>
              <a:rPr lang="en-US" sz="1000" b="1" i="1">
                <a:latin typeface="Calibri" pitchFamily="34" charset="0"/>
              </a:rPr>
              <a:t> 2915–2957</a:t>
            </a:r>
            <a:r>
              <a:rPr lang="sk-SK" sz="1000" b="1" i="1">
                <a:latin typeface="Calibri" pitchFamily="34" charset="0"/>
              </a:rPr>
              <a:t>.</a:t>
            </a:r>
            <a:endParaRPr lang="en-US" sz="1100" b="1" i="1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2450" y="2878138"/>
            <a:ext cx="3490913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sk-SK" sz="300" b="1">
              <a:solidFill>
                <a:srgbClr val="855D5D"/>
              </a:solidFill>
              <a:latin typeface="Calibri" pitchFamily="34" charset="0"/>
            </a:endParaRPr>
          </a:p>
          <a:p>
            <a:pPr>
              <a:defRPr/>
            </a:pPr>
            <a:r>
              <a:rPr lang="sk-SK" b="1">
                <a:solidFill>
                  <a:schemeClr val="tx2"/>
                </a:solidFill>
                <a:latin typeface="Calibri" pitchFamily="34" charset="0"/>
              </a:rPr>
              <a:t>ak je signif. skrat a PVR &lt; 5W.j.    </a:t>
            </a:r>
            <a:r>
              <a:rPr lang="sk-SK" b="1">
                <a:solidFill>
                  <a:srgbClr val="33CC33"/>
                </a:solidFill>
                <a:latin typeface="Calibri" pitchFamily="34" charset="0"/>
              </a:rPr>
              <a:t>I</a:t>
            </a:r>
          </a:p>
          <a:p>
            <a:pPr algn="ctr">
              <a:defRPr/>
            </a:pPr>
            <a:endParaRPr lang="en-US" sz="900" b="1">
              <a:solidFill>
                <a:srgbClr val="855D5D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2450" y="4652963"/>
            <a:ext cx="3490913" cy="1152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sk-S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ak signif. L-P skrat </a:t>
            </a:r>
          </a:p>
          <a:p>
            <a:pPr>
              <a:defRPr/>
            </a:pPr>
            <a:r>
              <a:rPr lang="sk-S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(Qp:Qs &gt; 1.5) a PVR ≥ 5 WU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k-SK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ale ...   PVR &lt; 2/3 SVR </a:t>
            </a:r>
          </a:p>
          <a:p>
            <a:pPr>
              <a:lnSpc>
                <a:spcPct val="90000"/>
              </a:lnSpc>
              <a:defRPr/>
            </a:pPr>
            <a:r>
              <a:rPr lang="sk-SK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alebo PAP &lt; 2/3 sTK                    </a:t>
            </a:r>
            <a:r>
              <a:rPr lang="sk-SK"/>
              <a:t> </a:t>
            </a:r>
            <a:r>
              <a:rPr lang="sk-SK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IIb</a:t>
            </a:r>
            <a:r>
              <a:rPr lang="sk-SK"/>
              <a:t> </a:t>
            </a: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2450" y="5802313"/>
            <a:ext cx="349091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sk-SK" b="1">
                <a:solidFill>
                  <a:srgbClr val="C00000"/>
                </a:solidFill>
                <a:latin typeface="Calibri" pitchFamily="34" charset="0"/>
              </a:rPr>
              <a:t>KI uzáver pri Eisenmenger. sy.     III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663" y="1763713"/>
            <a:ext cx="3654425" cy="65563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sk-SK" b="1" smtClean="0">
                <a:solidFill>
                  <a:srgbClr val="C00000"/>
                </a:solidFill>
                <a:latin typeface="Segoe Print" pitchFamily="2" charset="0"/>
              </a:rPr>
              <a:t>INDIKÁCIA PRE UZÁVER DPS </a:t>
            </a:r>
            <a:r>
              <a:rPr lang="sk-SK" sz="1600" b="1" smtClean="0">
                <a:solidFill>
                  <a:srgbClr val="C00000"/>
                </a:solidFill>
                <a:latin typeface="Segoe Print" pitchFamily="2" charset="0"/>
              </a:rPr>
              <a:t>(odp.ESC GUCH 2010)</a:t>
            </a:r>
            <a:endParaRPr lang="sk-SK" b="1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33913" y="3203575"/>
            <a:ext cx="4356100" cy="2897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5488" indent="-274638">
              <a:spcBef>
                <a:spcPts val="1200"/>
              </a:spcBef>
              <a:buFont typeface="Arial" charset="0"/>
              <a:buChar char="•"/>
              <a:defRPr/>
            </a:pPr>
            <a:endParaRPr lang="sk-SK"/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b="1">
                <a:solidFill>
                  <a:srgbClr val="353232"/>
                </a:solidFill>
              </a:rPr>
              <a:t>PVR index. &lt; 4 W.j./m</a:t>
            </a:r>
            <a:r>
              <a:rPr lang="sk-SK" b="1" baseline="30000">
                <a:solidFill>
                  <a:srgbClr val="353232"/>
                </a:solidFill>
              </a:rPr>
              <a:t>2 </a:t>
            </a:r>
            <a:r>
              <a:rPr lang="sk-SK" b="1">
                <a:solidFill>
                  <a:srgbClr val="353232"/>
                </a:solidFill>
              </a:rPr>
              <a:t>	- uzavrieť</a:t>
            </a:r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b="1">
                <a:solidFill>
                  <a:srgbClr val="C00000"/>
                </a:solidFill>
              </a:rPr>
              <a:t>PVR index. 4-8 W.j./m</a:t>
            </a:r>
            <a:r>
              <a:rPr lang="sk-SK" b="1" baseline="30000">
                <a:solidFill>
                  <a:srgbClr val="C00000"/>
                </a:solidFill>
              </a:rPr>
              <a:t>2 </a:t>
            </a:r>
            <a:r>
              <a:rPr lang="sk-SK" b="1">
                <a:solidFill>
                  <a:srgbClr val="C00000"/>
                </a:solidFill>
              </a:rPr>
              <a:t>	               </a:t>
            </a:r>
          </a:p>
          <a:p>
            <a:pPr marL="725488" indent="-274638">
              <a:buClr>
                <a:schemeClr val="tx2"/>
              </a:buClr>
              <a:defRPr/>
            </a:pPr>
            <a:r>
              <a:rPr lang="sk-SK" b="1">
                <a:solidFill>
                  <a:srgbClr val="C00000"/>
                </a:solidFill>
              </a:rPr>
              <a:t>         - ??? „individ. zhodnotenie“</a:t>
            </a:r>
          </a:p>
          <a:p>
            <a:pPr marL="725488" indent="-274638">
              <a:buClr>
                <a:schemeClr val="tx2"/>
              </a:buClr>
              <a:defRPr/>
            </a:pPr>
            <a:endParaRPr lang="sk-SK" b="1">
              <a:solidFill>
                <a:srgbClr val="C00000"/>
              </a:solidFill>
            </a:endParaRPr>
          </a:p>
          <a:p>
            <a:pPr marL="725488" indent="-274638">
              <a:buClr>
                <a:schemeClr val="tx2"/>
              </a:buClr>
              <a:buFontTx/>
              <a:buChar char="•"/>
              <a:defRPr/>
            </a:pPr>
            <a:r>
              <a:rPr lang="sk-SK" b="1">
                <a:solidFill>
                  <a:srgbClr val="353232"/>
                </a:solidFill>
              </a:rPr>
              <a:t>PVR index. &gt; 8 W.j./m</a:t>
            </a:r>
            <a:r>
              <a:rPr lang="sk-SK" b="1" baseline="30000">
                <a:solidFill>
                  <a:srgbClr val="353232"/>
                </a:solidFill>
              </a:rPr>
              <a:t>2 </a:t>
            </a:r>
            <a:r>
              <a:rPr lang="sk-SK" b="1">
                <a:solidFill>
                  <a:srgbClr val="353232"/>
                </a:solidFill>
              </a:rPr>
              <a:t>	- neuzavrieť</a:t>
            </a:r>
            <a:endParaRPr lang="sk-SK" b="1">
              <a:solidFill>
                <a:srgbClr val="C00000"/>
              </a:solidFill>
            </a:endParaRPr>
          </a:p>
          <a:p>
            <a:pPr marL="725488" indent="-274638">
              <a:defRPr/>
            </a:pPr>
            <a:endParaRPr lang="sk-SK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8" name="Rectangle 20"/>
          <p:cNvSpPr>
            <a:spLocks noChangeArrowheads="1"/>
          </p:cNvSpPr>
          <p:nvPr/>
        </p:nvSpPr>
        <p:spPr bwMode="auto">
          <a:xfrm>
            <a:off x="4503738" y="6405563"/>
            <a:ext cx="596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000" b="1" i="1">
                <a:latin typeface="Calibri" pitchFamily="34" charset="0"/>
              </a:rPr>
              <a:t>Odp. ESC pre PH. Galié N. Eur Heart J 2015 ; Lopes AA. Cardiol Young </a:t>
            </a:r>
            <a:r>
              <a:rPr lang="en-US" sz="1000" b="1" i="1">
                <a:latin typeface="Calibri" pitchFamily="34" charset="0"/>
              </a:rPr>
              <a:t>200</a:t>
            </a:r>
            <a:r>
              <a:rPr lang="sk-SK" sz="1000" b="1" i="1">
                <a:latin typeface="Calibri" pitchFamily="34" charset="0"/>
              </a:rPr>
              <a:t>9;</a:t>
            </a:r>
            <a:r>
              <a:rPr lang="en-US" sz="1000" b="1" i="1">
                <a:latin typeface="Calibri" pitchFamily="34" charset="0"/>
              </a:rPr>
              <a:t> </a:t>
            </a:r>
            <a:r>
              <a:rPr lang="sk-SK" sz="1000" b="1" i="1">
                <a:latin typeface="Calibri" pitchFamily="34" charset="0"/>
              </a:rPr>
              <a:t>19:</a:t>
            </a:r>
            <a:r>
              <a:rPr lang="en-US" sz="1000" b="1" i="1">
                <a:latin typeface="Calibri" pitchFamily="34" charset="0"/>
              </a:rPr>
              <a:t> </a:t>
            </a:r>
            <a:r>
              <a:rPr lang="sk-SK" sz="1000" b="1" i="1">
                <a:latin typeface="Calibri" pitchFamily="34" charset="0"/>
              </a:rPr>
              <a:t>8</a:t>
            </a:r>
            <a:r>
              <a:rPr lang="en-US" sz="1000" b="1" i="1">
                <a:latin typeface="Calibri" pitchFamily="34" charset="0"/>
              </a:rPr>
              <a:t>–</a:t>
            </a:r>
            <a:r>
              <a:rPr lang="sk-SK" sz="1000" b="1" i="1">
                <a:latin typeface="Calibri" pitchFamily="34" charset="0"/>
              </a:rPr>
              <a:t>12, </a:t>
            </a:r>
          </a:p>
          <a:p>
            <a:r>
              <a:rPr lang="sk-SK" sz="1000" b="1" i="1">
                <a:latin typeface="Calibri" pitchFamily="34" charset="0"/>
              </a:rPr>
              <a:t>Lopes AA. Pulm Circ 2012; 2: 273-274, Beghetti M. Congenit Heart Dis 2012; 7:3-11 </a:t>
            </a:r>
          </a:p>
        </p:txBody>
      </p:sp>
      <p:sp>
        <p:nvSpPr>
          <p:cNvPr id="22" name="Down Arrow 21"/>
          <p:cNvSpPr>
            <a:spLocks noChangeArrowheads="1"/>
          </p:cNvSpPr>
          <p:nvPr/>
        </p:nvSpPr>
        <p:spPr bwMode="auto">
          <a:xfrm>
            <a:off x="6419850" y="2840038"/>
            <a:ext cx="690563" cy="2873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1587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322184" y="49025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2613" y="73025"/>
            <a:ext cx="7881937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+mn-cs"/>
              </a:rPr>
              <a:t>PAH - VCHS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84763" y="1797050"/>
            <a:ext cx="3654425" cy="65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000" b="1">
                <a:solidFill>
                  <a:srgbClr val="C00000"/>
                </a:solidFill>
                <a:latin typeface="Segoe Print" pitchFamily="2" charset="0"/>
              </a:rPr>
              <a:t>INDIKÁCIA PRE UZÁVER DPS </a:t>
            </a:r>
            <a:r>
              <a:rPr lang="sk-SK" sz="1600" b="1">
                <a:solidFill>
                  <a:srgbClr val="C00000"/>
                </a:solidFill>
                <a:latin typeface="Segoe Print" pitchFamily="2" charset="0"/>
              </a:rPr>
              <a:t>(odp.ESC PH 2015)</a:t>
            </a:r>
            <a:endParaRPr lang="sk-SK" sz="2000" b="1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6095" name="TextBox 32"/>
          <p:cNvSpPr txBox="1">
            <a:spLocks noChangeArrowheads="1"/>
          </p:cNvSpPr>
          <p:nvPr/>
        </p:nvSpPr>
        <p:spPr bwMode="auto">
          <a:xfrm>
            <a:off x="1203325" y="1019175"/>
            <a:ext cx="714375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5050"/>
                </a:solidFill>
              </a:rPr>
              <a:t>PAP 65/17/36 mmHg</a:t>
            </a:r>
            <a:r>
              <a:rPr lang="sk-SK" sz="2000">
                <a:solidFill>
                  <a:srgbClr val="FF5050"/>
                </a:solidFill>
              </a:rPr>
              <a:t>; </a:t>
            </a:r>
            <a:r>
              <a:rPr lang="sk-SK" sz="2000" b="1">
                <a:solidFill>
                  <a:srgbClr val="FF5050"/>
                </a:solidFill>
              </a:rPr>
              <a:t>PVR 8.3 W.j. (4.7 W.j./m</a:t>
            </a:r>
            <a:r>
              <a:rPr lang="sk-SK" sz="2000" b="1" baseline="30000">
                <a:solidFill>
                  <a:srgbClr val="FF5050"/>
                </a:solidFill>
              </a:rPr>
              <a:t>2</a:t>
            </a:r>
            <a:r>
              <a:rPr lang="sk-SK" sz="2000" b="1">
                <a:solidFill>
                  <a:srgbClr val="FF5050"/>
                </a:solidFill>
              </a:rPr>
              <a:t>); Qp/Qs 1.5</a:t>
            </a:r>
            <a:r>
              <a:rPr lang="sk-SK" sz="2000">
                <a:solidFill>
                  <a:srgbClr val="FF5050"/>
                </a:solidFill>
              </a:rPr>
              <a:t> </a:t>
            </a:r>
            <a:endParaRPr lang="sk-SK" sz="2000" b="1">
              <a:solidFill>
                <a:srgbClr val="FF5050"/>
              </a:solidFill>
            </a:endParaRPr>
          </a:p>
          <a:p>
            <a:r>
              <a:rPr lang="sk-SK" sz="2000" b="1">
                <a:solidFill>
                  <a:srgbClr val="FF5050"/>
                </a:solidFill>
              </a:rPr>
              <a:t>sTK 122/80 mmHg;    SVR 14W.j.</a:t>
            </a:r>
            <a:endParaRPr lang="en-US" sz="2000" b="1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263" y="588963"/>
            <a:ext cx="8402637" cy="5692775"/>
          </a:xfrm>
          <a:prstGeom prst="rect">
            <a:avLst/>
          </a:prstGeom>
          <a:noFill/>
          <a:ln w="63500" cmpd="thickThin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sz="1100" b="1" dirty="0" smtClean="0">
              <a:latin typeface="Segoe Print" panose="02000600000000000000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endParaRPr lang="sk-SK" sz="2400" cap="none" dirty="0" smtClean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r>
              <a:rPr lang="sk-SK" sz="2400" cap="none" dirty="0" smtClean="0">
                <a:latin typeface="Calibri" panose="020F0502020204030204" pitchFamily="34" charset="0"/>
              </a:rPr>
              <a:t>	</a:t>
            </a: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endParaRPr lang="sk-SK" sz="2400" cap="none" dirty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 smtClean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20" name="Rectangle 11"/>
          <p:cNvSpPr/>
          <p:nvPr/>
        </p:nvSpPr>
        <p:spPr>
          <a:xfrm>
            <a:off x="296341" y="30077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err="1">
                <a:solidFill>
                  <a:schemeClr val="bg1"/>
                </a:solidFill>
                <a:latin typeface="Segoe Print" pitchFamily="2" charset="0"/>
              </a:rPr>
              <a:t>Patofyziologické</a:t>
            </a:r>
            <a:r>
              <a:rPr lang="sk-SK" sz="2400" b="1" dirty="0">
                <a:solidFill>
                  <a:schemeClr val="bg1"/>
                </a:solidFill>
                <a:latin typeface="Segoe Print" pitchFamily="2" charset="0"/>
              </a:rPr>
              <a:t> cesty vzniku a ovplyvnenia PAH</a:t>
            </a:r>
            <a:endParaRPr lang="en-US" sz="24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1449388"/>
            <a:ext cx="83343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Obdĺžnik 25"/>
          <p:cNvSpPr>
            <a:spLocks noChangeArrowheads="1"/>
          </p:cNvSpPr>
          <p:nvPr/>
        </p:nvSpPr>
        <p:spPr bwMode="auto">
          <a:xfrm>
            <a:off x="6673850" y="6513513"/>
            <a:ext cx="2093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800">
                <a:latin typeface="Calibri" pitchFamily="34" charset="0"/>
              </a:rPr>
              <a:t> Begheti M. J Am Coll Cardiol 2009; 53:733–40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5"/>
          <p:cNvGrpSpPr>
            <a:grpSpLocks/>
          </p:cNvGrpSpPr>
          <p:nvPr/>
        </p:nvGrpSpPr>
        <p:grpSpPr bwMode="auto">
          <a:xfrm>
            <a:off x="3570288" y="3544888"/>
            <a:ext cx="2201862" cy="1882775"/>
            <a:chOff x="3779913" y="3058638"/>
            <a:chExt cx="2202386" cy="1882529"/>
          </a:xfrm>
        </p:grpSpPr>
        <p:pic>
          <p:nvPicPr>
            <p:cNvPr id="49172" name="Picture 4" descr="D:\MOJEJE\2013_PAC NA pred\PAC\PALKOVA\palkova_echo obr\Image_2.bmp"/>
            <p:cNvPicPr>
              <a:picLocks noChangeAspect="1" noChangeArrowheads="1"/>
            </p:cNvPicPr>
            <p:nvPr/>
          </p:nvPicPr>
          <p:blipFill>
            <a:blip r:embed="rId2"/>
            <a:srcRect l="22313" t="24461" r="22092" b="12178"/>
            <a:stretch>
              <a:fillRect/>
            </a:stretch>
          </p:blipFill>
          <p:spPr bwMode="auto">
            <a:xfrm>
              <a:off x="3779913" y="3058638"/>
              <a:ext cx="2202386" cy="188252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49173" name="TextBox 15"/>
            <p:cNvSpPr txBox="1">
              <a:spLocks noChangeArrowheads="1"/>
            </p:cNvSpPr>
            <p:nvPr/>
          </p:nvSpPr>
          <p:spPr bwMode="auto">
            <a:xfrm>
              <a:off x="3872759" y="3140968"/>
              <a:ext cx="4491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>
                  <a:solidFill>
                    <a:schemeClr val="bg1"/>
                  </a:solidFill>
                </a:rPr>
                <a:t>LAx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9174" name="TextBox 16"/>
            <p:cNvSpPr txBox="1">
              <a:spLocks noChangeArrowheads="1"/>
            </p:cNvSpPr>
            <p:nvPr/>
          </p:nvSpPr>
          <p:spPr bwMode="auto">
            <a:xfrm>
              <a:off x="4317865" y="3519928"/>
              <a:ext cx="397961" cy="27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 b="1">
                  <a:solidFill>
                    <a:srgbClr val="FF0000"/>
                  </a:solidFill>
                </a:rPr>
                <a:t>PK</a:t>
              </a:r>
              <a:endParaRPr lang="en-US" sz="1200" b="1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810445" y="3247525"/>
              <a:ext cx="9527" cy="825392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54" name="Group 18"/>
          <p:cNvGrpSpPr>
            <a:grpSpLocks/>
          </p:cNvGrpSpPr>
          <p:nvPr/>
        </p:nvGrpSpPr>
        <p:grpSpPr bwMode="auto">
          <a:xfrm>
            <a:off x="687388" y="3544888"/>
            <a:ext cx="2663825" cy="3006725"/>
            <a:chOff x="611560" y="3086894"/>
            <a:chExt cx="2664296" cy="3006403"/>
          </a:xfrm>
        </p:grpSpPr>
        <p:pic>
          <p:nvPicPr>
            <p:cNvPr id="49165" name="Picture 2" descr="C:\Documents and Settings\Monika\Desktop\JAAA_2013\2013_SKS\MK\priprava\PALKOVA\Palkova_01_0001.jpeg"/>
            <p:cNvPicPr>
              <a:picLocks noChangeAspect="1" noChangeArrowheads="1"/>
            </p:cNvPicPr>
            <p:nvPr/>
          </p:nvPicPr>
          <p:blipFill>
            <a:blip r:embed="rId3"/>
            <a:srcRect l="26234" t="14740" r="23701" b="9937"/>
            <a:stretch>
              <a:fillRect/>
            </a:stretch>
          </p:blipFill>
          <p:spPr bwMode="auto">
            <a:xfrm>
              <a:off x="611560" y="3086894"/>
              <a:ext cx="2664296" cy="300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6" name="AutoShape 11"/>
            <p:cNvSpPr>
              <a:spLocks noChangeArrowheads="1"/>
            </p:cNvSpPr>
            <p:nvPr/>
          </p:nvSpPr>
          <p:spPr bwMode="auto">
            <a:xfrm>
              <a:off x="1582481" y="5041176"/>
              <a:ext cx="792163" cy="790575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2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9167" name="TextBox 1"/>
            <p:cNvSpPr txBox="1">
              <a:spLocks noChangeArrowheads="1"/>
            </p:cNvSpPr>
            <p:nvPr/>
          </p:nvSpPr>
          <p:spPr bwMode="auto">
            <a:xfrm>
              <a:off x="1731361" y="3824782"/>
              <a:ext cx="397936" cy="276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 b="1">
                  <a:solidFill>
                    <a:srgbClr val="FF0000"/>
                  </a:solidFill>
                </a:rPr>
                <a:t>PK</a:t>
              </a:r>
              <a:endParaRPr lang="en-US" sz="1200" b="1">
                <a:solidFill>
                  <a:srgbClr val="FF0000"/>
                </a:solidFill>
              </a:endParaRPr>
            </a:p>
          </p:txBody>
        </p:sp>
        <p:sp>
          <p:nvSpPr>
            <p:cNvPr id="49168" name="TextBox 14"/>
            <p:cNvSpPr txBox="1">
              <a:spLocks noChangeArrowheads="1"/>
            </p:cNvSpPr>
            <p:nvPr/>
          </p:nvSpPr>
          <p:spPr bwMode="auto">
            <a:xfrm>
              <a:off x="678760" y="3168652"/>
              <a:ext cx="4908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>
                  <a:solidFill>
                    <a:schemeClr val="bg1"/>
                  </a:solidFill>
                </a:rPr>
                <a:t>4CH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81573" y="4101197"/>
              <a:ext cx="1140027" cy="682552"/>
            </a:xfrm>
            <a:prstGeom prst="line">
              <a:avLst/>
            </a:prstGeom>
            <a:ln w="1270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75313" y="3825002"/>
              <a:ext cx="1011416" cy="638107"/>
            </a:xfrm>
            <a:prstGeom prst="line">
              <a:avLst/>
            </a:prstGeom>
            <a:ln w="1270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978639" y="3580553"/>
              <a:ext cx="684334" cy="1252404"/>
            </a:xfrm>
            <a:prstGeom prst="line">
              <a:avLst/>
            </a:prstGeom>
            <a:ln w="1270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155" name="Picture 5" descr="D:\MOJEJE\2013_PAC NA pred\PAC\PALKOVA\palkova_echo obr\TI15.bmp"/>
          <p:cNvPicPr>
            <a:picLocks noChangeAspect="1" noChangeArrowheads="1"/>
          </p:cNvPicPr>
          <p:nvPr/>
        </p:nvPicPr>
        <p:blipFill>
          <a:blip r:embed="rId4"/>
          <a:srcRect l="35614" t="39333" b="13577"/>
          <a:stretch>
            <a:fillRect/>
          </a:stretch>
        </p:blipFill>
        <p:spPr bwMode="auto">
          <a:xfrm>
            <a:off x="3570288" y="5383213"/>
            <a:ext cx="22018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3"/>
          <p:cNvSpPr txBox="1">
            <a:spLocks noChangeArrowheads="1"/>
          </p:cNvSpPr>
          <p:nvPr/>
        </p:nvSpPr>
        <p:spPr bwMode="auto">
          <a:xfrm>
            <a:off x="506413" y="2051050"/>
            <a:ext cx="8291512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717037"/>
              </a:buClr>
              <a:buSzPct val="65000"/>
              <a:buFont typeface="Wingdings" pitchFamily="2" charset="2"/>
              <a:buNone/>
            </a:pPr>
            <a:r>
              <a:rPr lang="sk-SK" sz="2200" b="1">
                <a:solidFill>
                  <a:schemeClr val="tx2"/>
                </a:solidFill>
                <a:latin typeface="Calibri" pitchFamily="34" charset="0"/>
              </a:rPr>
              <a:t>ECHO (3 mes po začatí špecif. Th): </a:t>
            </a:r>
            <a:r>
              <a:rPr lang="sk-SK" sz="2200">
                <a:latin typeface="Calibri" pitchFamily="34" charset="0"/>
              </a:rPr>
              <a:t>bez signif.  zmeny</a:t>
            </a:r>
          </a:p>
          <a:p>
            <a:pPr>
              <a:buClr>
                <a:srgbClr val="717037"/>
              </a:buClr>
              <a:buSzPct val="65000"/>
              <a:buFont typeface="Wingdings" pitchFamily="2" charset="2"/>
              <a:buNone/>
            </a:pPr>
            <a:r>
              <a:rPr lang="sk-SK">
                <a:solidFill>
                  <a:srgbClr val="353232"/>
                </a:solidFill>
                <a:latin typeface="Calibri" pitchFamily="34" charset="0"/>
              </a:rPr>
              <a:t>oklúder  v správnej pozícii, bez rezid. skratu, dilat. PP (PP/LP 30/12cm</a:t>
            </a:r>
            <a:r>
              <a:rPr lang="sk-SK" baseline="30000">
                <a:solidFill>
                  <a:srgbClr val="353232"/>
                </a:solidFill>
                <a:latin typeface="Calibri" pitchFamily="34" charset="0"/>
              </a:rPr>
              <a:t>2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),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dilat. PK  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(LAx  51mm, 4CH 56-47-84mm), 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mierne zlepšenie systol. f. PK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 (TAPSE 18mm, FAC 49%), závažná TR, gradient 100mmHg, PR II°, dilat. PA 33mm, PE.</a:t>
            </a:r>
          </a:p>
        </p:txBody>
      </p:sp>
      <p:grpSp>
        <p:nvGrpSpPr>
          <p:cNvPr id="49157" name="Group 1"/>
          <p:cNvGrpSpPr>
            <a:grpSpLocks/>
          </p:cNvGrpSpPr>
          <p:nvPr/>
        </p:nvGrpSpPr>
        <p:grpSpPr bwMode="auto">
          <a:xfrm>
            <a:off x="5949950" y="3544888"/>
            <a:ext cx="2470150" cy="3006725"/>
            <a:chOff x="6162155" y="3789040"/>
            <a:chExt cx="2470150" cy="3006725"/>
          </a:xfrm>
        </p:grpSpPr>
        <p:grpSp>
          <p:nvGrpSpPr>
            <p:cNvPr id="49161" name="Group 21"/>
            <p:cNvGrpSpPr>
              <a:grpSpLocks/>
            </p:cNvGrpSpPr>
            <p:nvPr/>
          </p:nvGrpSpPr>
          <p:grpSpPr bwMode="auto">
            <a:xfrm>
              <a:off x="6162155" y="3789040"/>
              <a:ext cx="2470150" cy="3006725"/>
              <a:chOff x="5874447" y="3086893"/>
              <a:chExt cx="2470158" cy="3006404"/>
            </a:xfrm>
          </p:grpSpPr>
          <p:pic>
            <p:nvPicPr>
              <p:cNvPr id="49163" name="Picture 3" descr="C:\Documents and Settings\Monika\Desktop\JAAA_2013\2013_SKS\MK\priprava\PALKOVA\Palkova_02_0001.jpeg"/>
              <p:cNvPicPr>
                <a:picLocks noChangeAspect="1" noChangeArrowheads="1"/>
              </p:cNvPicPr>
              <p:nvPr/>
            </p:nvPicPr>
            <p:blipFill>
              <a:blip r:embed="rId5"/>
              <a:srcRect l="23311" t="16827" r="26234" b="4739"/>
              <a:stretch>
                <a:fillRect/>
              </a:stretch>
            </p:blipFill>
            <p:spPr bwMode="auto">
              <a:xfrm>
                <a:off x="5874447" y="3086893"/>
                <a:ext cx="2470158" cy="3006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H="1">
                <a:off x="7109526" y="3825001"/>
                <a:ext cx="198439" cy="51588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162" name="TextBox 14"/>
            <p:cNvSpPr txBox="1">
              <a:spLocks noChangeArrowheads="1"/>
            </p:cNvSpPr>
            <p:nvPr/>
          </p:nvSpPr>
          <p:spPr bwMode="auto">
            <a:xfrm>
              <a:off x="6328693" y="3874192"/>
              <a:ext cx="490753" cy="27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>
                  <a:solidFill>
                    <a:schemeClr val="bg1"/>
                  </a:solidFill>
                </a:rPr>
                <a:t>4CH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49158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latin typeface="Segoe Print" pitchFamily="2" charset="0"/>
              </a:rPr>
              <a:t> 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98475" y="1493838"/>
            <a:ext cx="7775575" cy="4349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SzPct val="100000"/>
              <a:buFont typeface="Wingdings" pitchFamily="2" charset="2"/>
              <a:buNone/>
              <a:defRPr/>
            </a:pP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Sledovanie 2013-2017 – na </a:t>
            </a:r>
            <a:r>
              <a:rPr lang="sk-SK" sz="2800" b="1" cap="small" dirty="0" err="1" smtClean="0">
                <a:solidFill>
                  <a:schemeClr val="tx2"/>
                </a:solidFill>
                <a:cs typeface="Calibri" pitchFamily="34" charset="0"/>
              </a:rPr>
              <a:t>PAH-špecific</a:t>
            </a: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. </a:t>
            </a:r>
            <a:r>
              <a:rPr lang="sk-SK" sz="2800" b="1" cap="small" dirty="0" err="1" smtClean="0">
                <a:solidFill>
                  <a:schemeClr val="tx2"/>
                </a:solidFill>
                <a:cs typeface="Calibri" pitchFamily="34" charset="0"/>
              </a:rPr>
              <a:t>Th</a:t>
            </a: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:</a:t>
            </a:r>
            <a:endParaRPr lang="sk-SK" sz="2000" b="1" cap="small" dirty="0">
              <a:solidFill>
                <a:schemeClr val="tx2"/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5"/>
          <p:cNvGrpSpPr>
            <a:grpSpLocks/>
          </p:cNvGrpSpPr>
          <p:nvPr/>
        </p:nvGrpSpPr>
        <p:grpSpPr bwMode="auto">
          <a:xfrm>
            <a:off x="3570288" y="3544888"/>
            <a:ext cx="2201862" cy="1882775"/>
            <a:chOff x="3779913" y="3058638"/>
            <a:chExt cx="2202386" cy="1882529"/>
          </a:xfrm>
        </p:grpSpPr>
        <p:pic>
          <p:nvPicPr>
            <p:cNvPr id="50197" name="Picture 4" descr="D:\MOJEJE\2013_PAC NA pred\PAC\PALKOVA\palkova_echo obr\Image_2.bmp"/>
            <p:cNvPicPr>
              <a:picLocks noChangeAspect="1" noChangeArrowheads="1"/>
            </p:cNvPicPr>
            <p:nvPr/>
          </p:nvPicPr>
          <p:blipFill>
            <a:blip r:embed="rId2"/>
            <a:srcRect l="22313" t="24461" r="22092" b="12178"/>
            <a:stretch>
              <a:fillRect/>
            </a:stretch>
          </p:blipFill>
          <p:spPr bwMode="auto">
            <a:xfrm>
              <a:off x="3779913" y="3058638"/>
              <a:ext cx="2202386" cy="188252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50198" name="TextBox 15"/>
            <p:cNvSpPr txBox="1">
              <a:spLocks noChangeArrowheads="1"/>
            </p:cNvSpPr>
            <p:nvPr/>
          </p:nvSpPr>
          <p:spPr bwMode="auto">
            <a:xfrm>
              <a:off x="3872759" y="3140968"/>
              <a:ext cx="4491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>
                  <a:solidFill>
                    <a:schemeClr val="bg1"/>
                  </a:solidFill>
                </a:rPr>
                <a:t>LAx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0199" name="TextBox 16"/>
            <p:cNvSpPr txBox="1">
              <a:spLocks noChangeArrowheads="1"/>
            </p:cNvSpPr>
            <p:nvPr/>
          </p:nvSpPr>
          <p:spPr bwMode="auto">
            <a:xfrm>
              <a:off x="4317865" y="3519928"/>
              <a:ext cx="397961" cy="27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 b="1">
                  <a:solidFill>
                    <a:srgbClr val="FF0000"/>
                  </a:solidFill>
                </a:rPr>
                <a:t>PK</a:t>
              </a:r>
              <a:endParaRPr lang="en-US" sz="1200" b="1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810445" y="3247525"/>
              <a:ext cx="9527" cy="825392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78" name="Group 18"/>
          <p:cNvGrpSpPr>
            <a:grpSpLocks/>
          </p:cNvGrpSpPr>
          <p:nvPr/>
        </p:nvGrpSpPr>
        <p:grpSpPr bwMode="auto">
          <a:xfrm>
            <a:off x="687388" y="3544888"/>
            <a:ext cx="2663825" cy="3006725"/>
            <a:chOff x="611560" y="3086893"/>
            <a:chExt cx="2664296" cy="3006403"/>
          </a:xfrm>
        </p:grpSpPr>
        <p:pic>
          <p:nvPicPr>
            <p:cNvPr id="50190" name="Picture 2" descr="C:\Documents and Settings\Monika\Desktop\JAAA_2013\2013_SKS\MK\priprava\PALKOVA\Palkova_01_0001.jpeg"/>
            <p:cNvPicPr>
              <a:picLocks noChangeAspect="1" noChangeArrowheads="1"/>
            </p:cNvPicPr>
            <p:nvPr/>
          </p:nvPicPr>
          <p:blipFill>
            <a:blip r:embed="rId3"/>
            <a:srcRect l="26234" t="14740" r="23701" b="9937"/>
            <a:stretch>
              <a:fillRect/>
            </a:stretch>
          </p:blipFill>
          <p:spPr bwMode="auto">
            <a:xfrm>
              <a:off x="611560" y="3086893"/>
              <a:ext cx="2664296" cy="300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1" name="AutoShape 11"/>
            <p:cNvSpPr>
              <a:spLocks noChangeArrowheads="1"/>
            </p:cNvSpPr>
            <p:nvPr/>
          </p:nvSpPr>
          <p:spPr bwMode="auto">
            <a:xfrm>
              <a:off x="1582481" y="5041176"/>
              <a:ext cx="792163" cy="790575"/>
            </a:xfrm>
            <a:prstGeom prst="roundRect">
              <a:avLst>
                <a:gd name="adj" fmla="val 16667"/>
              </a:avLst>
            </a:prstGeom>
            <a:solidFill>
              <a:schemeClr val="bg2">
                <a:alpha val="20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50192" name="TextBox 1"/>
            <p:cNvSpPr txBox="1">
              <a:spLocks noChangeArrowheads="1"/>
            </p:cNvSpPr>
            <p:nvPr/>
          </p:nvSpPr>
          <p:spPr bwMode="auto">
            <a:xfrm>
              <a:off x="1731361" y="3824782"/>
              <a:ext cx="397936" cy="276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 b="1">
                  <a:solidFill>
                    <a:srgbClr val="FF0000"/>
                  </a:solidFill>
                </a:rPr>
                <a:t>PK</a:t>
              </a:r>
              <a:endParaRPr lang="en-US" sz="1200" b="1">
                <a:solidFill>
                  <a:srgbClr val="FF0000"/>
                </a:solidFill>
              </a:endParaRPr>
            </a:p>
          </p:txBody>
        </p:sp>
        <p:sp>
          <p:nvSpPr>
            <p:cNvPr id="50193" name="TextBox 14"/>
            <p:cNvSpPr txBox="1">
              <a:spLocks noChangeArrowheads="1"/>
            </p:cNvSpPr>
            <p:nvPr/>
          </p:nvSpPr>
          <p:spPr bwMode="auto">
            <a:xfrm>
              <a:off x="678760" y="3168652"/>
              <a:ext cx="4908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>
                  <a:solidFill>
                    <a:schemeClr val="bg1"/>
                  </a:solidFill>
                </a:rPr>
                <a:t>4CH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81573" y="4101196"/>
              <a:ext cx="1140027" cy="682552"/>
            </a:xfrm>
            <a:prstGeom prst="line">
              <a:avLst/>
            </a:prstGeom>
            <a:ln w="1270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75313" y="3825001"/>
              <a:ext cx="1011416" cy="638107"/>
            </a:xfrm>
            <a:prstGeom prst="line">
              <a:avLst/>
            </a:prstGeom>
            <a:ln w="1270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978639" y="3580552"/>
              <a:ext cx="684334" cy="1252404"/>
            </a:xfrm>
            <a:prstGeom prst="line">
              <a:avLst/>
            </a:prstGeom>
            <a:ln w="12700">
              <a:solidFill>
                <a:schemeClr val="bg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179" name="Picture 5" descr="D:\MOJEJE\2013_PAC NA pred\PAC\PALKOVA\palkova_echo obr\TI15.bmp"/>
          <p:cNvPicPr>
            <a:picLocks noChangeAspect="1" noChangeArrowheads="1"/>
          </p:cNvPicPr>
          <p:nvPr/>
        </p:nvPicPr>
        <p:blipFill>
          <a:blip r:embed="rId4"/>
          <a:srcRect l="35614" t="39333" b="13577"/>
          <a:stretch>
            <a:fillRect/>
          </a:stretch>
        </p:blipFill>
        <p:spPr bwMode="auto">
          <a:xfrm>
            <a:off x="3570288" y="5383213"/>
            <a:ext cx="22018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3"/>
          <p:cNvSpPr txBox="1">
            <a:spLocks noChangeArrowheads="1"/>
          </p:cNvSpPr>
          <p:nvPr/>
        </p:nvSpPr>
        <p:spPr bwMode="auto">
          <a:xfrm>
            <a:off x="506413" y="2051050"/>
            <a:ext cx="8291512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717037"/>
              </a:buClr>
              <a:buSzPct val="65000"/>
              <a:buFont typeface="Wingdings" pitchFamily="2" charset="2"/>
              <a:buNone/>
            </a:pPr>
            <a:r>
              <a:rPr lang="sk-SK" sz="2200" b="1">
                <a:solidFill>
                  <a:schemeClr val="tx2"/>
                </a:solidFill>
                <a:latin typeface="Calibri" pitchFamily="34" charset="0"/>
              </a:rPr>
              <a:t>ECHO (9/2016): </a:t>
            </a:r>
            <a:r>
              <a:rPr lang="sk-SK" sz="2200" b="1">
                <a:solidFill>
                  <a:srgbClr val="C00000"/>
                </a:solidFill>
                <a:latin typeface="Calibri" pitchFamily="34" charset="0"/>
              </a:rPr>
              <a:t>progresia dilat. / ťažká PH  </a:t>
            </a:r>
            <a:endParaRPr lang="sk-SK" sz="2200">
              <a:solidFill>
                <a:srgbClr val="C00000"/>
              </a:solidFill>
              <a:latin typeface="Calibri" pitchFamily="34" charset="0"/>
            </a:endParaRPr>
          </a:p>
          <a:p>
            <a:pPr>
              <a:buClr>
                <a:srgbClr val="717037"/>
              </a:buClr>
              <a:buSzPct val="65000"/>
              <a:buFont typeface="Wingdings" pitchFamily="2" charset="2"/>
              <a:buNone/>
            </a:pPr>
            <a:r>
              <a:rPr lang="sk-SK">
                <a:solidFill>
                  <a:srgbClr val="353232"/>
                </a:solidFill>
                <a:latin typeface="Calibri" pitchFamily="34" charset="0"/>
              </a:rPr>
              <a:t>oklúder  v správnej pozícii, bez rezid. skratu, dilat. PP (PP/LP 42/16cm</a:t>
            </a:r>
            <a:r>
              <a:rPr lang="sk-SK" baseline="30000">
                <a:solidFill>
                  <a:srgbClr val="353232"/>
                </a:solidFill>
                <a:latin typeface="Calibri" pitchFamily="34" charset="0"/>
              </a:rPr>
              <a:t>2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),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dilat. PK 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(LAx  56mm, 4CH 63-62-77mm,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mierne zlepšenie systol. f. PK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 (TAPSE 18mm, FAC 46%), závažná TR, </a:t>
            </a:r>
            <a:r>
              <a:rPr lang="sk-SK" b="1">
                <a:solidFill>
                  <a:srgbClr val="353232"/>
                </a:solidFill>
                <a:latin typeface="Calibri" pitchFamily="34" charset="0"/>
              </a:rPr>
              <a:t>gradient 103mmHg,</a:t>
            </a:r>
            <a:r>
              <a:rPr lang="sk-SK">
                <a:solidFill>
                  <a:srgbClr val="353232"/>
                </a:solidFill>
                <a:latin typeface="Calibri" pitchFamily="34" charset="0"/>
              </a:rPr>
              <a:t> PR II°, grad. 53/20mmHg, dilat. PA 35mm.</a:t>
            </a:r>
          </a:p>
        </p:txBody>
      </p:sp>
      <p:grpSp>
        <p:nvGrpSpPr>
          <p:cNvPr id="50181" name="Group 1"/>
          <p:cNvGrpSpPr>
            <a:grpSpLocks/>
          </p:cNvGrpSpPr>
          <p:nvPr/>
        </p:nvGrpSpPr>
        <p:grpSpPr bwMode="auto">
          <a:xfrm>
            <a:off x="5949950" y="3544888"/>
            <a:ext cx="2470150" cy="3006725"/>
            <a:chOff x="6162155" y="3789040"/>
            <a:chExt cx="2470150" cy="3006725"/>
          </a:xfrm>
        </p:grpSpPr>
        <p:grpSp>
          <p:nvGrpSpPr>
            <p:cNvPr id="50186" name="Group 21"/>
            <p:cNvGrpSpPr>
              <a:grpSpLocks/>
            </p:cNvGrpSpPr>
            <p:nvPr/>
          </p:nvGrpSpPr>
          <p:grpSpPr bwMode="auto">
            <a:xfrm>
              <a:off x="6162155" y="3789040"/>
              <a:ext cx="2470150" cy="3006725"/>
              <a:chOff x="5874447" y="3086893"/>
              <a:chExt cx="2470158" cy="3006404"/>
            </a:xfrm>
          </p:grpSpPr>
          <p:pic>
            <p:nvPicPr>
              <p:cNvPr id="50188" name="Picture 3" descr="C:\Documents and Settings\Monika\Desktop\JAAA_2013\2013_SKS\MK\priprava\PALKOVA\Palkova_02_0001.jpeg"/>
              <p:cNvPicPr>
                <a:picLocks noChangeAspect="1" noChangeArrowheads="1"/>
              </p:cNvPicPr>
              <p:nvPr/>
            </p:nvPicPr>
            <p:blipFill>
              <a:blip r:embed="rId5"/>
              <a:srcRect l="23311" t="16827" r="26234" b="4739"/>
              <a:stretch>
                <a:fillRect/>
              </a:stretch>
            </p:blipFill>
            <p:spPr bwMode="auto">
              <a:xfrm>
                <a:off x="5874447" y="3086893"/>
                <a:ext cx="2470158" cy="3006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" name="Straight Arrow Connector 20"/>
              <p:cNvCxnSpPr/>
              <p:nvPr/>
            </p:nvCxnSpPr>
            <p:spPr>
              <a:xfrm flipH="1">
                <a:off x="7109526" y="3825001"/>
                <a:ext cx="198439" cy="51588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187" name="TextBox 14"/>
            <p:cNvSpPr txBox="1">
              <a:spLocks noChangeArrowheads="1"/>
            </p:cNvSpPr>
            <p:nvPr/>
          </p:nvSpPr>
          <p:spPr bwMode="auto">
            <a:xfrm>
              <a:off x="6328693" y="3874192"/>
              <a:ext cx="490753" cy="27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k-SK" sz="1200">
                  <a:solidFill>
                    <a:schemeClr val="bg1"/>
                  </a:solidFill>
                </a:rPr>
                <a:t>4CH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50182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latin typeface="Segoe Print" pitchFamily="2" charset="0"/>
              </a:rPr>
              <a:t> 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98475" y="1493838"/>
            <a:ext cx="7775575" cy="4349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SzPct val="100000"/>
              <a:buFont typeface="Wingdings" pitchFamily="2" charset="2"/>
              <a:buNone/>
              <a:defRPr/>
            </a:pP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Sledovanie 2013-2017 – na </a:t>
            </a:r>
            <a:r>
              <a:rPr lang="sk-SK" sz="2800" b="1" cap="small" dirty="0" err="1" smtClean="0">
                <a:solidFill>
                  <a:schemeClr val="tx2"/>
                </a:solidFill>
                <a:cs typeface="Calibri" pitchFamily="34" charset="0"/>
              </a:rPr>
              <a:t>PAH-špecific</a:t>
            </a: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. </a:t>
            </a:r>
            <a:r>
              <a:rPr lang="sk-SK" sz="2800" b="1" cap="small" dirty="0" err="1" smtClean="0">
                <a:solidFill>
                  <a:schemeClr val="tx2"/>
                </a:solidFill>
                <a:cs typeface="Calibri" pitchFamily="34" charset="0"/>
              </a:rPr>
              <a:t>Th</a:t>
            </a: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:</a:t>
            </a:r>
            <a:endParaRPr lang="sk-SK" sz="2000" b="1" cap="small" dirty="0">
              <a:solidFill>
                <a:schemeClr val="tx2"/>
              </a:solidFill>
              <a:cs typeface="Calibri" pitchFamily="34" charset="0"/>
            </a:endParaRPr>
          </a:p>
        </p:txBody>
      </p:sp>
      <p:pic>
        <p:nvPicPr>
          <p:cNvPr id="50185" name="Picture 2" descr="E:\ES\palkova_posl echo_3-17\4CH_FA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5538" y="3243263"/>
            <a:ext cx="148748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 txBox="1">
            <a:spLocks noChangeArrowheads="1"/>
          </p:cNvSpPr>
          <p:nvPr/>
        </p:nvSpPr>
        <p:spPr bwMode="auto">
          <a:xfrm>
            <a:off x="506413" y="2051050"/>
            <a:ext cx="8291512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717037"/>
              </a:buClr>
              <a:buSzPct val="65000"/>
              <a:buFont typeface="Wingdings" pitchFamily="2" charset="2"/>
              <a:buNone/>
            </a:pPr>
            <a:r>
              <a:rPr lang="sk-SK" sz="2200" b="1">
                <a:solidFill>
                  <a:schemeClr val="tx2"/>
                </a:solidFill>
                <a:latin typeface="Calibri" pitchFamily="34" charset="0"/>
              </a:rPr>
              <a:t>ECHO (3/2017): </a:t>
            </a:r>
            <a:r>
              <a:rPr lang="sk-SK" b="1">
                <a:solidFill>
                  <a:srgbClr val="C00000"/>
                </a:solidFill>
                <a:latin typeface="Calibri" pitchFamily="34" charset="0"/>
              </a:rPr>
              <a:t>progresia dysfunkcie PK/ pokles grad. na TR/ perikard. výpotok  </a:t>
            </a:r>
            <a:endParaRPr lang="sk-SK" sz="2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" name="Rectangle 11"/>
          <p:cNvSpPr/>
          <p:nvPr/>
        </p:nvSpPr>
        <p:spPr>
          <a:xfrm>
            <a:off x="296341" y="30077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egoe Print" panose="02000600000000000000" pitchFamily="2" charset="0"/>
            </a:endParaRPr>
          </a:p>
        </p:txBody>
      </p:sp>
      <p:pic>
        <p:nvPicPr>
          <p:cNvPr id="51205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Nadpis 1"/>
          <p:cNvSpPr txBox="1">
            <a:spLocks/>
          </p:cNvSpPr>
          <p:nvPr/>
        </p:nvSpPr>
        <p:spPr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sz="1100" b="1" dirty="0" smtClean="0">
              <a:latin typeface="Segoe Print" panose="02000600000000000000" pitchFamily="2" charset="0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Kazuistika</a:t>
            </a:r>
            <a:r>
              <a:rPr lang="sk-SK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3: 34-</a:t>
            </a:r>
            <a:r>
              <a:rPr lang="sk-SK" sz="3600" b="1" cap="none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</a:t>
            </a:r>
            <a:r>
              <a:rPr lang="sk-SK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. </a:t>
            </a:r>
            <a:r>
              <a:rPr lang="sk-SK" sz="3600" b="1" dirty="0">
                <a:solidFill>
                  <a:schemeClr val="bg1"/>
                </a:solidFill>
                <a:latin typeface="Arial"/>
                <a:cs typeface="Arial"/>
              </a:rPr>
              <a:t>♀</a:t>
            </a:r>
            <a:endParaRPr lang="sk-SK" sz="3600" cap="none" dirty="0" smtClean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endParaRPr lang="sk-SK" sz="2400" cap="none" dirty="0" smtClean="0">
              <a:latin typeface="Calibri" panose="020F050202020403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98475" y="1493838"/>
            <a:ext cx="7775575" cy="4349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SzPct val="100000"/>
              <a:buFont typeface="Wingdings" pitchFamily="2" charset="2"/>
              <a:buNone/>
              <a:defRPr/>
            </a:pP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Sledovanie 2013-2017 – na </a:t>
            </a:r>
            <a:r>
              <a:rPr lang="sk-SK" sz="2800" b="1" cap="small" dirty="0" err="1" smtClean="0">
                <a:solidFill>
                  <a:schemeClr val="tx2"/>
                </a:solidFill>
                <a:cs typeface="Calibri" pitchFamily="34" charset="0"/>
              </a:rPr>
              <a:t>PAH-špecific</a:t>
            </a: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. </a:t>
            </a:r>
            <a:r>
              <a:rPr lang="sk-SK" sz="2800" b="1" cap="small" dirty="0" err="1" smtClean="0">
                <a:solidFill>
                  <a:schemeClr val="tx2"/>
                </a:solidFill>
                <a:cs typeface="Calibri" pitchFamily="34" charset="0"/>
              </a:rPr>
              <a:t>Th</a:t>
            </a: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:</a:t>
            </a:r>
            <a:endParaRPr lang="sk-SK" sz="2000" b="1" cap="small" dirty="0">
              <a:solidFill>
                <a:schemeClr val="tx2"/>
              </a:solidFill>
              <a:cs typeface="Calibri" pitchFamily="34" charset="0"/>
            </a:endParaRPr>
          </a:p>
        </p:txBody>
      </p:sp>
      <p:grpSp>
        <p:nvGrpSpPr>
          <p:cNvPr id="51208" name="Skupina 35"/>
          <p:cNvGrpSpPr>
            <a:grpSpLocks/>
          </p:cNvGrpSpPr>
          <p:nvPr/>
        </p:nvGrpSpPr>
        <p:grpSpPr bwMode="auto">
          <a:xfrm>
            <a:off x="5753100" y="2638425"/>
            <a:ext cx="2908300" cy="2014538"/>
            <a:chOff x="5752383" y="2466615"/>
            <a:chExt cx="2908538" cy="2014051"/>
          </a:xfrm>
        </p:grpSpPr>
        <p:pic>
          <p:nvPicPr>
            <p:cNvPr id="51218" name="Picture 7" descr="E:\ES\palkova_posl echo_3-17\TR gra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52383" y="2466615"/>
              <a:ext cx="2908538" cy="201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9" name="Obdĺžnik 27"/>
            <p:cNvSpPr>
              <a:spLocks noChangeArrowheads="1"/>
            </p:cNvSpPr>
            <p:nvPr/>
          </p:nvSpPr>
          <p:spPr bwMode="auto">
            <a:xfrm>
              <a:off x="5767053" y="2649112"/>
              <a:ext cx="2878545" cy="369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b="1">
                  <a:solidFill>
                    <a:schemeClr val="bg1"/>
                  </a:solidFill>
                  <a:latin typeface="Calibri" pitchFamily="34" charset="0"/>
                </a:rPr>
                <a:t>gradient TR 103 </a:t>
              </a:r>
              <a:r>
                <a:rPr lang="sk-SK" b="1">
                  <a:solidFill>
                    <a:schemeClr val="bg1"/>
                  </a:solidFill>
                  <a:latin typeface="Calibri" pitchFamily="34" charset="0"/>
                  <a:sym typeface="Symbol" pitchFamily="18" charset="2"/>
                </a:rPr>
                <a:t> 55</a:t>
              </a:r>
              <a:r>
                <a:rPr lang="sk-SK" b="1">
                  <a:solidFill>
                    <a:schemeClr val="bg1"/>
                  </a:solidFill>
                  <a:latin typeface="Calibri" pitchFamily="34" charset="0"/>
                </a:rPr>
                <a:t>mmHg</a:t>
              </a:r>
              <a:endParaRPr lang="sk-SK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1209" name="Skupina 32"/>
          <p:cNvGrpSpPr>
            <a:grpSpLocks/>
          </p:cNvGrpSpPr>
          <p:nvPr/>
        </p:nvGrpSpPr>
        <p:grpSpPr bwMode="auto">
          <a:xfrm>
            <a:off x="6211888" y="4684713"/>
            <a:ext cx="2771775" cy="2017712"/>
            <a:chOff x="6212368" y="4606503"/>
            <a:chExt cx="2771414" cy="2018583"/>
          </a:xfrm>
        </p:grpSpPr>
        <p:pic>
          <p:nvPicPr>
            <p:cNvPr id="51216" name="Picture 6" descr="E:\ES\palkova_posl echo_3-17\TAPS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2368" y="4606503"/>
              <a:ext cx="2771414" cy="201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7" name="Obdĺžnik 30"/>
            <p:cNvSpPr>
              <a:spLocks noChangeArrowheads="1"/>
            </p:cNvSpPr>
            <p:nvPr/>
          </p:nvSpPr>
          <p:spPr bwMode="auto">
            <a:xfrm>
              <a:off x="6428411" y="4699324"/>
              <a:ext cx="1993944" cy="6463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b="1">
                  <a:solidFill>
                    <a:schemeClr val="bg1"/>
                  </a:solidFill>
                  <a:latin typeface="Calibri" pitchFamily="34" charset="0"/>
                </a:rPr>
                <a:t>TAPSE 15 </a:t>
              </a:r>
              <a:r>
                <a:rPr lang="sk-SK" b="1">
                  <a:solidFill>
                    <a:schemeClr val="bg1"/>
                  </a:solidFill>
                  <a:latin typeface="Calibri" pitchFamily="34" charset="0"/>
                  <a:sym typeface="Symbol" pitchFamily="18" charset="2"/>
                </a:rPr>
                <a:t> 12</a:t>
              </a:r>
              <a:r>
                <a:rPr lang="sk-SK" b="1">
                  <a:solidFill>
                    <a:schemeClr val="bg1"/>
                  </a:solidFill>
                  <a:latin typeface="Calibri" pitchFamily="34" charset="0"/>
                </a:rPr>
                <a:t>mm</a:t>
              </a:r>
            </a:p>
            <a:p>
              <a:r>
                <a:rPr lang="sk-SK" b="1">
                  <a:solidFill>
                    <a:schemeClr val="bg1"/>
                  </a:solidFill>
                  <a:latin typeface="Calibri" pitchFamily="34" charset="0"/>
                </a:rPr>
                <a:t>FAC 46</a:t>
              </a:r>
              <a:r>
                <a:rPr lang="sk-SK" b="1">
                  <a:solidFill>
                    <a:schemeClr val="bg1"/>
                  </a:solidFill>
                  <a:latin typeface="Calibri" pitchFamily="34" charset="0"/>
                  <a:sym typeface="Symbol" pitchFamily="18" charset="2"/>
                </a:rPr>
                <a:t>  </a:t>
              </a:r>
              <a:r>
                <a:rPr lang="sk-SK" b="1">
                  <a:solidFill>
                    <a:schemeClr val="bg1"/>
                  </a:solidFill>
                  <a:latin typeface="Calibri" pitchFamily="34" charset="0"/>
                </a:rPr>
                <a:t>40%</a:t>
              </a:r>
              <a:endParaRPr lang="sk-SK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1210" name="Skupina 40"/>
          <p:cNvGrpSpPr>
            <a:grpSpLocks/>
          </p:cNvGrpSpPr>
          <p:nvPr/>
        </p:nvGrpSpPr>
        <p:grpSpPr bwMode="auto">
          <a:xfrm>
            <a:off x="419100" y="2924175"/>
            <a:ext cx="5153025" cy="3025775"/>
            <a:chOff x="419191" y="2924355"/>
            <a:chExt cx="5153473" cy="3026268"/>
          </a:xfrm>
        </p:grpSpPr>
        <p:pic>
          <p:nvPicPr>
            <p:cNvPr id="51211" name="Picture 5" descr="E:\ES\palkova_posl echo_3-17\SAx_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11350" y="2926087"/>
              <a:ext cx="2461314" cy="2969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2" name="Picture 4" descr="E:\ES\palkova_posl echo_3-17\LAx_PE_02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191" y="2924355"/>
              <a:ext cx="2617306" cy="2984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Rovná spojovacia šípka 21"/>
            <p:cNvCxnSpPr>
              <a:stCxn id="51215" idx="3"/>
            </p:cNvCxnSpPr>
            <p:nvPr/>
          </p:nvCxnSpPr>
          <p:spPr>
            <a:xfrm flipV="1">
              <a:off x="1484497" y="5520341"/>
              <a:ext cx="103196" cy="24610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ovná spojovacia šípka 25"/>
            <p:cNvCxnSpPr/>
            <p:nvPr/>
          </p:nvCxnSpPr>
          <p:spPr>
            <a:xfrm flipV="1">
              <a:off x="3675437" y="5629896"/>
              <a:ext cx="333404" cy="15877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15" name="BlokTextu 37"/>
            <p:cNvSpPr txBox="1">
              <a:spLocks noChangeArrowheads="1"/>
            </p:cNvSpPr>
            <p:nvPr/>
          </p:nvSpPr>
          <p:spPr bwMode="auto">
            <a:xfrm>
              <a:off x="1069675" y="5581291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>
                  <a:latin typeface="Calibri" pitchFamily="34" charset="0"/>
                </a:rPr>
                <a:t>PE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263" y="588963"/>
            <a:ext cx="8402637" cy="5692775"/>
          </a:xfrm>
          <a:prstGeom prst="rect">
            <a:avLst/>
          </a:prstGeom>
          <a:noFill/>
          <a:ln w="63500" cmpd="thickThin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sz="1100" b="1" dirty="0" smtClean="0">
              <a:latin typeface="Segoe Print" panose="02000600000000000000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endParaRPr lang="sk-SK" sz="2400" cap="none" dirty="0" smtClean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r>
              <a:rPr lang="sk-SK" sz="2400" cap="none" dirty="0" smtClean="0">
                <a:latin typeface="Calibri" panose="020F0502020204030204" pitchFamily="34" charset="0"/>
              </a:rPr>
              <a:t>	</a:t>
            </a: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endParaRPr lang="sk-SK" sz="2400" cap="none" dirty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 smtClean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20" name="Rectangle 11"/>
          <p:cNvSpPr/>
          <p:nvPr/>
        </p:nvSpPr>
        <p:spPr>
          <a:xfrm>
            <a:off x="296341" y="30077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err="1">
                <a:solidFill>
                  <a:schemeClr val="bg1"/>
                </a:solidFill>
                <a:latin typeface="Segoe Print" pitchFamily="2" charset="0"/>
              </a:rPr>
              <a:t>Patofyziologické</a:t>
            </a:r>
            <a:r>
              <a:rPr lang="sk-SK" sz="2400" b="1" dirty="0">
                <a:solidFill>
                  <a:schemeClr val="bg1"/>
                </a:solidFill>
                <a:latin typeface="Segoe Print" pitchFamily="2" charset="0"/>
              </a:rPr>
              <a:t> cesty vzniku a ovplyvnenia PAH</a:t>
            </a:r>
            <a:endParaRPr lang="en-US" sz="24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52229" name="Zástupný symbol obsahu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938" y="1457325"/>
            <a:ext cx="8332787" cy="479742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-14059" y="349063"/>
            <a:ext cx="9297993" cy="89600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1113" y="482600"/>
            <a:ext cx="9324976" cy="701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k-SK" sz="36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Pľúcna hypertenzia a korekcia ASD</a:t>
            </a:r>
            <a:endParaRPr lang="en-US" sz="36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773238"/>
            <a:ext cx="7307262" cy="19431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sk-SK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  <a:r>
              <a:rPr lang="sk-SK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tlak v pľúcnici 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&lt;</a:t>
            </a:r>
            <a:r>
              <a:rPr lang="sk-SK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2/3 systémový tlak</a:t>
            </a:r>
          </a:p>
          <a:p>
            <a:pPr>
              <a:buFont typeface="Wingdings" pitchFamily="2" charset="2"/>
              <a:buNone/>
              <a:defRPr/>
            </a:pPr>
            <a:r>
              <a:rPr lang="sk-SK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PVR 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&lt;</a:t>
            </a:r>
            <a:r>
              <a:rPr lang="sk-SK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2/3 SVR i napriek PVR </a:t>
            </a:r>
            <a:r>
              <a:rPr lang="en-GB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r>
              <a:rPr lang="sk-SK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5 WU</a:t>
            </a:r>
          </a:p>
          <a:p>
            <a:pPr>
              <a:buFont typeface="Wingdings" pitchFamily="2" charset="2"/>
              <a:buNone/>
              <a:defRPr/>
            </a:pPr>
            <a:r>
              <a:rPr lang="sk-SK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endParaRPr lang="en-US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4538"/>
            <a:ext cx="46434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</a:t>
            </a: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</a:t>
            </a:r>
            <a:r>
              <a:rPr lang="sk-SK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čistý</a:t>
            </a:r>
            <a:r>
              <a:rPr lang="sk-SK"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Ľ-P skrat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Qp : Qs 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&gt;</a:t>
            </a: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1,5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</a:t>
            </a:r>
            <a:r>
              <a:rPr lang="sk-SK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korekcia ASD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sa môže zvažovať</a:t>
            </a: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610100" y="3284538"/>
            <a:ext cx="4533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</a:t>
            </a: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bidirekčný skrat/P-Ľ skrat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Qp : Qs ≤ 1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Eisenmengerov syndróm</a:t>
            </a:r>
          </a:p>
          <a:p>
            <a:pPr marL="90488" indent="-90488" defTabSz="91440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</a:t>
            </a:r>
            <a:r>
              <a:rPr lang="sk-SK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konzervatívny postup</a:t>
            </a: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18440" name="Group 6"/>
          <p:cNvGrpSpPr>
            <a:grpSpLocks/>
          </p:cNvGrpSpPr>
          <p:nvPr/>
        </p:nvGrpSpPr>
        <p:grpSpPr bwMode="auto">
          <a:xfrm>
            <a:off x="4714875" y="2884488"/>
            <a:ext cx="847725" cy="473075"/>
            <a:chOff x="3894" y="1904"/>
            <a:chExt cx="534" cy="298"/>
          </a:xfrm>
        </p:grpSpPr>
        <p:sp>
          <p:nvSpPr>
            <p:cNvPr id="18459" name="Freeform 7"/>
            <p:cNvSpPr>
              <a:spLocks/>
            </p:cNvSpPr>
            <p:nvPr/>
          </p:nvSpPr>
          <p:spPr bwMode="auto">
            <a:xfrm>
              <a:off x="3895" y="1904"/>
              <a:ext cx="309" cy="196"/>
            </a:xfrm>
            <a:custGeom>
              <a:avLst/>
              <a:gdLst>
                <a:gd name="T0" fmla="*/ 0 w 309"/>
                <a:gd name="T1" fmla="*/ 0 h 196"/>
                <a:gd name="T2" fmla="*/ 0 w 309"/>
                <a:gd name="T3" fmla="*/ 14 h 196"/>
                <a:gd name="T4" fmla="*/ 22 w 309"/>
                <a:gd name="T5" fmla="*/ 18 h 196"/>
                <a:gd name="T6" fmla="*/ 42 w 309"/>
                <a:gd name="T7" fmla="*/ 23 h 196"/>
                <a:gd name="T8" fmla="*/ 60 w 309"/>
                <a:gd name="T9" fmla="*/ 28 h 196"/>
                <a:gd name="T10" fmla="*/ 80 w 309"/>
                <a:gd name="T11" fmla="*/ 34 h 196"/>
                <a:gd name="T12" fmla="*/ 96 w 309"/>
                <a:gd name="T13" fmla="*/ 40 h 196"/>
                <a:gd name="T14" fmla="*/ 109 w 309"/>
                <a:gd name="T15" fmla="*/ 46 h 196"/>
                <a:gd name="T16" fmla="*/ 122 w 309"/>
                <a:gd name="T17" fmla="*/ 51 h 196"/>
                <a:gd name="T18" fmla="*/ 136 w 309"/>
                <a:gd name="T19" fmla="*/ 58 h 196"/>
                <a:gd name="T20" fmla="*/ 149 w 309"/>
                <a:gd name="T21" fmla="*/ 65 h 196"/>
                <a:gd name="T22" fmla="*/ 164 w 309"/>
                <a:gd name="T23" fmla="*/ 75 h 196"/>
                <a:gd name="T24" fmla="*/ 176 w 309"/>
                <a:gd name="T25" fmla="*/ 83 h 196"/>
                <a:gd name="T26" fmla="*/ 187 w 309"/>
                <a:gd name="T27" fmla="*/ 92 h 196"/>
                <a:gd name="T28" fmla="*/ 198 w 309"/>
                <a:gd name="T29" fmla="*/ 102 h 196"/>
                <a:gd name="T30" fmla="*/ 212 w 309"/>
                <a:gd name="T31" fmla="*/ 114 h 196"/>
                <a:gd name="T32" fmla="*/ 226 w 309"/>
                <a:gd name="T33" fmla="*/ 127 h 196"/>
                <a:gd name="T34" fmla="*/ 234 w 309"/>
                <a:gd name="T35" fmla="*/ 137 h 196"/>
                <a:gd name="T36" fmla="*/ 243 w 309"/>
                <a:gd name="T37" fmla="*/ 147 h 196"/>
                <a:gd name="T38" fmla="*/ 252 w 309"/>
                <a:gd name="T39" fmla="*/ 157 h 196"/>
                <a:gd name="T40" fmla="*/ 260 w 309"/>
                <a:gd name="T41" fmla="*/ 167 h 196"/>
                <a:gd name="T42" fmla="*/ 269 w 309"/>
                <a:gd name="T43" fmla="*/ 182 h 196"/>
                <a:gd name="T44" fmla="*/ 275 w 309"/>
                <a:gd name="T45" fmla="*/ 195 h 196"/>
                <a:gd name="T46" fmla="*/ 308 w 309"/>
                <a:gd name="T47" fmla="*/ 191 h 196"/>
                <a:gd name="T48" fmla="*/ 296 w 309"/>
                <a:gd name="T49" fmla="*/ 170 h 196"/>
                <a:gd name="T50" fmla="*/ 281 w 309"/>
                <a:gd name="T51" fmla="*/ 147 h 196"/>
                <a:gd name="T52" fmla="*/ 264 w 309"/>
                <a:gd name="T53" fmla="*/ 128 h 196"/>
                <a:gd name="T54" fmla="*/ 243 w 309"/>
                <a:gd name="T55" fmla="*/ 108 h 196"/>
                <a:gd name="T56" fmla="*/ 214 w 309"/>
                <a:gd name="T57" fmla="*/ 79 h 196"/>
                <a:gd name="T58" fmla="*/ 182 w 309"/>
                <a:gd name="T59" fmla="*/ 55 h 196"/>
                <a:gd name="T60" fmla="*/ 148 w 309"/>
                <a:gd name="T61" fmla="*/ 34 h 196"/>
                <a:gd name="T62" fmla="*/ 118 w 309"/>
                <a:gd name="T63" fmla="*/ 22 h 196"/>
                <a:gd name="T64" fmla="*/ 80 w 309"/>
                <a:gd name="T65" fmla="*/ 9 h 196"/>
                <a:gd name="T66" fmla="*/ 50 w 309"/>
                <a:gd name="T67" fmla="*/ 4 h 196"/>
                <a:gd name="T68" fmla="*/ 0 w 309"/>
                <a:gd name="T69" fmla="*/ 0 h 1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9"/>
                <a:gd name="T106" fmla="*/ 0 h 196"/>
                <a:gd name="T107" fmla="*/ 309 w 309"/>
                <a:gd name="T108" fmla="*/ 196 h 1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9" h="196">
                  <a:moveTo>
                    <a:pt x="0" y="0"/>
                  </a:moveTo>
                  <a:lnTo>
                    <a:pt x="0" y="14"/>
                  </a:lnTo>
                  <a:lnTo>
                    <a:pt x="22" y="18"/>
                  </a:lnTo>
                  <a:lnTo>
                    <a:pt x="42" y="23"/>
                  </a:lnTo>
                  <a:lnTo>
                    <a:pt x="60" y="28"/>
                  </a:lnTo>
                  <a:lnTo>
                    <a:pt x="80" y="34"/>
                  </a:lnTo>
                  <a:lnTo>
                    <a:pt x="96" y="40"/>
                  </a:lnTo>
                  <a:lnTo>
                    <a:pt x="109" y="46"/>
                  </a:lnTo>
                  <a:lnTo>
                    <a:pt x="122" y="51"/>
                  </a:lnTo>
                  <a:lnTo>
                    <a:pt x="136" y="58"/>
                  </a:lnTo>
                  <a:lnTo>
                    <a:pt x="149" y="65"/>
                  </a:lnTo>
                  <a:lnTo>
                    <a:pt x="164" y="75"/>
                  </a:lnTo>
                  <a:lnTo>
                    <a:pt x="176" y="83"/>
                  </a:lnTo>
                  <a:lnTo>
                    <a:pt x="187" y="92"/>
                  </a:lnTo>
                  <a:lnTo>
                    <a:pt x="198" y="102"/>
                  </a:lnTo>
                  <a:lnTo>
                    <a:pt x="212" y="114"/>
                  </a:lnTo>
                  <a:lnTo>
                    <a:pt x="226" y="127"/>
                  </a:lnTo>
                  <a:lnTo>
                    <a:pt x="234" y="137"/>
                  </a:lnTo>
                  <a:lnTo>
                    <a:pt x="243" y="147"/>
                  </a:lnTo>
                  <a:lnTo>
                    <a:pt x="252" y="157"/>
                  </a:lnTo>
                  <a:lnTo>
                    <a:pt x="260" y="167"/>
                  </a:lnTo>
                  <a:lnTo>
                    <a:pt x="269" y="182"/>
                  </a:lnTo>
                  <a:lnTo>
                    <a:pt x="275" y="195"/>
                  </a:lnTo>
                  <a:lnTo>
                    <a:pt x="308" y="191"/>
                  </a:lnTo>
                  <a:lnTo>
                    <a:pt x="296" y="170"/>
                  </a:lnTo>
                  <a:lnTo>
                    <a:pt x="281" y="147"/>
                  </a:lnTo>
                  <a:lnTo>
                    <a:pt x="264" y="128"/>
                  </a:lnTo>
                  <a:lnTo>
                    <a:pt x="243" y="108"/>
                  </a:lnTo>
                  <a:lnTo>
                    <a:pt x="214" y="79"/>
                  </a:lnTo>
                  <a:lnTo>
                    <a:pt x="182" y="55"/>
                  </a:lnTo>
                  <a:lnTo>
                    <a:pt x="148" y="34"/>
                  </a:lnTo>
                  <a:lnTo>
                    <a:pt x="118" y="22"/>
                  </a:lnTo>
                  <a:lnTo>
                    <a:pt x="80" y="9"/>
                  </a:lnTo>
                  <a:lnTo>
                    <a:pt x="50" y="4"/>
                  </a:lnTo>
                  <a:lnTo>
                    <a:pt x="0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0" name="Freeform 8"/>
            <p:cNvSpPr>
              <a:spLocks/>
            </p:cNvSpPr>
            <p:nvPr/>
          </p:nvSpPr>
          <p:spPr bwMode="auto">
            <a:xfrm>
              <a:off x="4267" y="2061"/>
              <a:ext cx="161" cy="140"/>
            </a:xfrm>
            <a:custGeom>
              <a:avLst/>
              <a:gdLst>
                <a:gd name="T0" fmla="*/ 0 w 161"/>
                <a:gd name="T1" fmla="*/ 107 h 140"/>
                <a:gd name="T2" fmla="*/ 0 w 161"/>
                <a:gd name="T3" fmla="*/ 139 h 140"/>
                <a:gd name="T4" fmla="*/ 6 w 161"/>
                <a:gd name="T5" fmla="*/ 131 h 140"/>
                <a:gd name="T6" fmla="*/ 13 w 161"/>
                <a:gd name="T7" fmla="*/ 123 h 140"/>
                <a:gd name="T8" fmla="*/ 23 w 161"/>
                <a:gd name="T9" fmla="*/ 114 h 140"/>
                <a:gd name="T10" fmla="*/ 35 w 161"/>
                <a:gd name="T11" fmla="*/ 104 h 140"/>
                <a:gd name="T12" fmla="*/ 46 w 161"/>
                <a:gd name="T13" fmla="*/ 93 h 140"/>
                <a:gd name="T14" fmla="*/ 57 w 161"/>
                <a:gd name="T15" fmla="*/ 83 h 140"/>
                <a:gd name="T16" fmla="*/ 68 w 161"/>
                <a:gd name="T17" fmla="*/ 74 h 140"/>
                <a:gd name="T18" fmla="*/ 78 w 161"/>
                <a:gd name="T19" fmla="*/ 66 h 140"/>
                <a:gd name="T20" fmla="*/ 88 w 161"/>
                <a:gd name="T21" fmla="*/ 59 h 140"/>
                <a:gd name="T22" fmla="*/ 100 w 161"/>
                <a:gd name="T23" fmla="*/ 52 h 140"/>
                <a:gd name="T24" fmla="*/ 112 w 161"/>
                <a:gd name="T25" fmla="*/ 45 h 140"/>
                <a:gd name="T26" fmla="*/ 124 w 161"/>
                <a:gd name="T27" fmla="*/ 39 h 140"/>
                <a:gd name="T28" fmla="*/ 136 w 161"/>
                <a:gd name="T29" fmla="*/ 34 h 140"/>
                <a:gd name="T30" fmla="*/ 150 w 161"/>
                <a:gd name="T31" fmla="*/ 28 h 140"/>
                <a:gd name="T32" fmla="*/ 160 w 161"/>
                <a:gd name="T33" fmla="*/ 23 h 140"/>
                <a:gd name="T34" fmla="*/ 160 w 161"/>
                <a:gd name="T35" fmla="*/ 0 h 140"/>
                <a:gd name="T36" fmla="*/ 142 w 161"/>
                <a:gd name="T37" fmla="*/ 4 h 140"/>
                <a:gd name="T38" fmla="*/ 116 w 161"/>
                <a:gd name="T39" fmla="*/ 15 h 140"/>
                <a:gd name="T40" fmla="*/ 84 w 161"/>
                <a:gd name="T41" fmla="*/ 29 h 140"/>
                <a:gd name="T42" fmla="*/ 60 w 161"/>
                <a:gd name="T43" fmla="*/ 43 h 140"/>
                <a:gd name="T44" fmla="*/ 38 w 161"/>
                <a:gd name="T45" fmla="*/ 65 h 140"/>
                <a:gd name="T46" fmla="*/ 16 w 161"/>
                <a:gd name="T47" fmla="*/ 83 h 140"/>
                <a:gd name="T48" fmla="*/ 0 w 161"/>
                <a:gd name="T49" fmla="*/ 99 h 140"/>
                <a:gd name="T50" fmla="*/ 0 w 161"/>
                <a:gd name="T51" fmla="*/ 139 h 140"/>
                <a:gd name="T52" fmla="*/ 0 w 161"/>
                <a:gd name="T53" fmla="*/ 138 h 140"/>
                <a:gd name="T54" fmla="*/ 0 w 161"/>
                <a:gd name="T55" fmla="*/ 107 h 1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1"/>
                <a:gd name="T85" fmla="*/ 0 h 140"/>
                <a:gd name="T86" fmla="*/ 161 w 161"/>
                <a:gd name="T87" fmla="*/ 140 h 1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1" h="140">
                  <a:moveTo>
                    <a:pt x="0" y="107"/>
                  </a:moveTo>
                  <a:lnTo>
                    <a:pt x="0" y="139"/>
                  </a:lnTo>
                  <a:lnTo>
                    <a:pt x="6" y="131"/>
                  </a:lnTo>
                  <a:lnTo>
                    <a:pt x="13" y="123"/>
                  </a:lnTo>
                  <a:lnTo>
                    <a:pt x="23" y="114"/>
                  </a:lnTo>
                  <a:lnTo>
                    <a:pt x="35" y="104"/>
                  </a:lnTo>
                  <a:lnTo>
                    <a:pt x="46" y="93"/>
                  </a:lnTo>
                  <a:lnTo>
                    <a:pt x="57" y="83"/>
                  </a:lnTo>
                  <a:lnTo>
                    <a:pt x="68" y="74"/>
                  </a:lnTo>
                  <a:lnTo>
                    <a:pt x="78" y="66"/>
                  </a:lnTo>
                  <a:lnTo>
                    <a:pt x="88" y="59"/>
                  </a:lnTo>
                  <a:lnTo>
                    <a:pt x="100" y="52"/>
                  </a:lnTo>
                  <a:lnTo>
                    <a:pt x="112" y="45"/>
                  </a:lnTo>
                  <a:lnTo>
                    <a:pt x="124" y="39"/>
                  </a:lnTo>
                  <a:lnTo>
                    <a:pt x="136" y="34"/>
                  </a:lnTo>
                  <a:lnTo>
                    <a:pt x="150" y="28"/>
                  </a:lnTo>
                  <a:lnTo>
                    <a:pt x="160" y="23"/>
                  </a:lnTo>
                  <a:lnTo>
                    <a:pt x="160" y="0"/>
                  </a:lnTo>
                  <a:lnTo>
                    <a:pt x="142" y="4"/>
                  </a:lnTo>
                  <a:lnTo>
                    <a:pt x="116" y="15"/>
                  </a:lnTo>
                  <a:lnTo>
                    <a:pt x="84" y="29"/>
                  </a:lnTo>
                  <a:lnTo>
                    <a:pt x="60" y="43"/>
                  </a:lnTo>
                  <a:lnTo>
                    <a:pt x="38" y="65"/>
                  </a:lnTo>
                  <a:lnTo>
                    <a:pt x="16" y="83"/>
                  </a:lnTo>
                  <a:lnTo>
                    <a:pt x="0" y="99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0" y="107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1" name="Freeform 9"/>
            <p:cNvSpPr>
              <a:spLocks/>
            </p:cNvSpPr>
            <p:nvPr/>
          </p:nvSpPr>
          <p:spPr bwMode="auto">
            <a:xfrm>
              <a:off x="4076" y="2114"/>
              <a:ext cx="191" cy="88"/>
            </a:xfrm>
            <a:custGeom>
              <a:avLst/>
              <a:gdLst>
                <a:gd name="T0" fmla="*/ 0 w 191"/>
                <a:gd name="T1" fmla="*/ 0 h 88"/>
                <a:gd name="T2" fmla="*/ 0 w 191"/>
                <a:gd name="T3" fmla="*/ 27 h 88"/>
                <a:gd name="T4" fmla="*/ 12 w 191"/>
                <a:gd name="T5" fmla="*/ 29 h 88"/>
                <a:gd name="T6" fmla="*/ 24 w 191"/>
                <a:gd name="T7" fmla="*/ 31 h 88"/>
                <a:gd name="T8" fmla="*/ 36 w 191"/>
                <a:gd name="T9" fmla="*/ 34 h 88"/>
                <a:gd name="T10" fmla="*/ 49 w 191"/>
                <a:gd name="T11" fmla="*/ 37 h 88"/>
                <a:gd name="T12" fmla="*/ 63 w 191"/>
                <a:gd name="T13" fmla="*/ 40 h 88"/>
                <a:gd name="T14" fmla="*/ 79 w 191"/>
                <a:gd name="T15" fmla="*/ 44 h 88"/>
                <a:gd name="T16" fmla="*/ 98 w 191"/>
                <a:gd name="T17" fmla="*/ 50 h 88"/>
                <a:gd name="T18" fmla="*/ 117 w 191"/>
                <a:gd name="T19" fmla="*/ 55 h 88"/>
                <a:gd name="T20" fmla="*/ 129 w 191"/>
                <a:gd name="T21" fmla="*/ 59 h 88"/>
                <a:gd name="T22" fmla="*/ 143 w 191"/>
                <a:gd name="T23" fmla="*/ 65 h 88"/>
                <a:gd name="T24" fmla="*/ 159 w 191"/>
                <a:gd name="T25" fmla="*/ 71 h 88"/>
                <a:gd name="T26" fmla="*/ 174 w 191"/>
                <a:gd name="T27" fmla="*/ 78 h 88"/>
                <a:gd name="T28" fmla="*/ 184 w 191"/>
                <a:gd name="T29" fmla="*/ 83 h 88"/>
                <a:gd name="T30" fmla="*/ 190 w 191"/>
                <a:gd name="T31" fmla="*/ 87 h 88"/>
                <a:gd name="T32" fmla="*/ 190 w 191"/>
                <a:gd name="T33" fmla="*/ 54 h 88"/>
                <a:gd name="T34" fmla="*/ 178 w 191"/>
                <a:gd name="T35" fmla="*/ 45 h 88"/>
                <a:gd name="T36" fmla="*/ 154 w 191"/>
                <a:gd name="T37" fmla="*/ 34 h 88"/>
                <a:gd name="T38" fmla="*/ 126 w 191"/>
                <a:gd name="T39" fmla="*/ 22 h 88"/>
                <a:gd name="T40" fmla="*/ 102 w 191"/>
                <a:gd name="T41" fmla="*/ 15 h 88"/>
                <a:gd name="T42" fmla="*/ 73 w 191"/>
                <a:gd name="T43" fmla="*/ 7 h 88"/>
                <a:gd name="T44" fmla="*/ 44 w 191"/>
                <a:gd name="T45" fmla="*/ 2 h 88"/>
                <a:gd name="T46" fmla="*/ 23 w 191"/>
                <a:gd name="T47" fmla="*/ 0 h 88"/>
                <a:gd name="T48" fmla="*/ 0 w 191"/>
                <a:gd name="T49" fmla="*/ 0 h 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88"/>
                <a:gd name="T77" fmla="*/ 191 w 191"/>
                <a:gd name="T78" fmla="*/ 88 h 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88">
                  <a:moveTo>
                    <a:pt x="0" y="0"/>
                  </a:moveTo>
                  <a:lnTo>
                    <a:pt x="0" y="27"/>
                  </a:lnTo>
                  <a:lnTo>
                    <a:pt x="12" y="29"/>
                  </a:lnTo>
                  <a:lnTo>
                    <a:pt x="24" y="31"/>
                  </a:lnTo>
                  <a:lnTo>
                    <a:pt x="36" y="34"/>
                  </a:lnTo>
                  <a:lnTo>
                    <a:pt x="49" y="37"/>
                  </a:lnTo>
                  <a:lnTo>
                    <a:pt x="63" y="40"/>
                  </a:lnTo>
                  <a:lnTo>
                    <a:pt x="79" y="44"/>
                  </a:lnTo>
                  <a:lnTo>
                    <a:pt x="98" y="50"/>
                  </a:lnTo>
                  <a:lnTo>
                    <a:pt x="117" y="55"/>
                  </a:lnTo>
                  <a:lnTo>
                    <a:pt x="129" y="59"/>
                  </a:lnTo>
                  <a:lnTo>
                    <a:pt x="143" y="65"/>
                  </a:lnTo>
                  <a:lnTo>
                    <a:pt x="159" y="71"/>
                  </a:lnTo>
                  <a:lnTo>
                    <a:pt x="174" y="78"/>
                  </a:lnTo>
                  <a:lnTo>
                    <a:pt x="184" y="83"/>
                  </a:lnTo>
                  <a:lnTo>
                    <a:pt x="190" y="87"/>
                  </a:lnTo>
                  <a:lnTo>
                    <a:pt x="190" y="54"/>
                  </a:lnTo>
                  <a:lnTo>
                    <a:pt x="178" y="45"/>
                  </a:lnTo>
                  <a:lnTo>
                    <a:pt x="154" y="34"/>
                  </a:lnTo>
                  <a:lnTo>
                    <a:pt x="126" y="22"/>
                  </a:lnTo>
                  <a:lnTo>
                    <a:pt x="102" y="15"/>
                  </a:lnTo>
                  <a:lnTo>
                    <a:pt x="73" y="7"/>
                  </a:lnTo>
                  <a:lnTo>
                    <a:pt x="44" y="2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62" name="Freeform 10"/>
            <p:cNvSpPr>
              <a:spLocks/>
            </p:cNvSpPr>
            <p:nvPr/>
          </p:nvSpPr>
          <p:spPr bwMode="auto">
            <a:xfrm>
              <a:off x="3894" y="1904"/>
              <a:ext cx="534" cy="266"/>
            </a:xfrm>
            <a:custGeom>
              <a:avLst/>
              <a:gdLst>
                <a:gd name="T0" fmla="*/ 29 w 534"/>
                <a:gd name="T1" fmla="*/ 0 h 266"/>
                <a:gd name="T2" fmla="*/ 61 w 534"/>
                <a:gd name="T3" fmla="*/ 0 h 266"/>
                <a:gd name="T4" fmla="*/ 94 w 534"/>
                <a:gd name="T5" fmla="*/ 1 h 266"/>
                <a:gd name="T6" fmla="*/ 124 w 534"/>
                <a:gd name="T7" fmla="*/ 6 h 266"/>
                <a:gd name="T8" fmla="*/ 160 w 534"/>
                <a:gd name="T9" fmla="*/ 14 h 266"/>
                <a:gd name="T10" fmla="*/ 194 w 534"/>
                <a:gd name="T11" fmla="*/ 24 h 266"/>
                <a:gd name="T12" fmla="*/ 230 w 534"/>
                <a:gd name="T13" fmla="*/ 39 h 266"/>
                <a:gd name="T14" fmla="*/ 262 w 534"/>
                <a:gd name="T15" fmla="*/ 54 h 266"/>
                <a:gd name="T16" fmla="*/ 292 w 534"/>
                <a:gd name="T17" fmla="*/ 69 h 266"/>
                <a:gd name="T18" fmla="*/ 324 w 534"/>
                <a:gd name="T19" fmla="*/ 87 h 266"/>
                <a:gd name="T20" fmla="*/ 353 w 534"/>
                <a:gd name="T21" fmla="*/ 106 h 266"/>
                <a:gd name="T22" fmla="*/ 381 w 534"/>
                <a:gd name="T23" fmla="*/ 128 h 266"/>
                <a:gd name="T24" fmla="*/ 404 w 534"/>
                <a:gd name="T25" fmla="*/ 150 h 266"/>
                <a:gd name="T26" fmla="*/ 420 w 534"/>
                <a:gd name="T27" fmla="*/ 171 h 266"/>
                <a:gd name="T28" fmla="*/ 516 w 534"/>
                <a:gd name="T29" fmla="*/ 164 h 266"/>
                <a:gd name="T30" fmla="*/ 484 w 534"/>
                <a:gd name="T31" fmla="*/ 179 h 266"/>
                <a:gd name="T32" fmla="*/ 460 w 534"/>
                <a:gd name="T33" fmla="*/ 190 h 266"/>
                <a:gd name="T34" fmla="*/ 441 w 534"/>
                <a:gd name="T35" fmla="*/ 202 h 266"/>
                <a:gd name="T36" fmla="*/ 423 w 534"/>
                <a:gd name="T37" fmla="*/ 217 h 266"/>
                <a:gd name="T38" fmla="*/ 401 w 534"/>
                <a:gd name="T39" fmla="*/ 236 h 266"/>
                <a:gd name="T40" fmla="*/ 381 w 534"/>
                <a:gd name="T41" fmla="*/ 256 h 266"/>
                <a:gd name="T42" fmla="*/ 364 w 534"/>
                <a:gd name="T43" fmla="*/ 260 h 266"/>
                <a:gd name="T44" fmla="*/ 345 w 534"/>
                <a:gd name="T45" fmla="*/ 252 h 266"/>
                <a:gd name="T46" fmla="*/ 323 w 534"/>
                <a:gd name="T47" fmla="*/ 242 h 266"/>
                <a:gd name="T48" fmla="*/ 303 w 534"/>
                <a:gd name="T49" fmla="*/ 236 h 266"/>
                <a:gd name="T50" fmla="*/ 280 w 534"/>
                <a:gd name="T51" fmla="*/ 229 h 266"/>
                <a:gd name="T52" fmla="*/ 256 w 534"/>
                <a:gd name="T53" fmla="*/ 224 h 266"/>
                <a:gd name="T54" fmla="*/ 232 w 534"/>
                <a:gd name="T55" fmla="*/ 219 h 266"/>
                <a:gd name="T56" fmla="*/ 211 w 534"/>
                <a:gd name="T57" fmla="*/ 214 h 266"/>
                <a:gd name="T58" fmla="*/ 181 w 534"/>
                <a:gd name="T59" fmla="*/ 209 h 266"/>
                <a:gd name="T60" fmla="*/ 290 w 534"/>
                <a:gd name="T61" fmla="*/ 174 h 266"/>
                <a:gd name="T62" fmla="*/ 264 w 534"/>
                <a:gd name="T63" fmla="*/ 140 h 266"/>
                <a:gd name="T64" fmla="*/ 244 w 534"/>
                <a:gd name="T65" fmla="*/ 121 h 266"/>
                <a:gd name="T66" fmla="*/ 216 w 534"/>
                <a:gd name="T67" fmla="*/ 96 h 266"/>
                <a:gd name="T68" fmla="*/ 192 w 534"/>
                <a:gd name="T69" fmla="*/ 75 h 266"/>
                <a:gd name="T70" fmla="*/ 173 w 534"/>
                <a:gd name="T71" fmla="*/ 60 h 266"/>
                <a:gd name="T72" fmla="*/ 148 w 534"/>
                <a:gd name="T73" fmla="*/ 45 h 266"/>
                <a:gd name="T74" fmla="*/ 124 w 534"/>
                <a:gd name="T75" fmla="*/ 32 h 266"/>
                <a:gd name="T76" fmla="*/ 94 w 534"/>
                <a:gd name="T77" fmla="*/ 22 h 266"/>
                <a:gd name="T78" fmla="*/ 62 w 534"/>
                <a:gd name="T79" fmla="*/ 14 h 266"/>
                <a:gd name="T80" fmla="*/ 28 w 534"/>
                <a:gd name="T81" fmla="*/ 7 h 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4"/>
                <a:gd name="T124" fmla="*/ 0 h 266"/>
                <a:gd name="T125" fmla="*/ 534 w 534"/>
                <a:gd name="T126" fmla="*/ 266 h 2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4" h="266">
                  <a:moveTo>
                    <a:pt x="0" y="1"/>
                  </a:moveTo>
                  <a:lnTo>
                    <a:pt x="29" y="0"/>
                  </a:lnTo>
                  <a:lnTo>
                    <a:pt x="44" y="0"/>
                  </a:lnTo>
                  <a:lnTo>
                    <a:pt x="61" y="0"/>
                  </a:lnTo>
                  <a:lnTo>
                    <a:pt x="77" y="0"/>
                  </a:lnTo>
                  <a:lnTo>
                    <a:pt x="94" y="1"/>
                  </a:lnTo>
                  <a:lnTo>
                    <a:pt x="110" y="4"/>
                  </a:lnTo>
                  <a:lnTo>
                    <a:pt x="124" y="6"/>
                  </a:lnTo>
                  <a:lnTo>
                    <a:pt x="141" y="9"/>
                  </a:lnTo>
                  <a:lnTo>
                    <a:pt x="160" y="14"/>
                  </a:lnTo>
                  <a:lnTo>
                    <a:pt x="178" y="20"/>
                  </a:lnTo>
                  <a:lnTo>
                    <a:pt x="194" y="24"/>
                  </a:lnTo>
                  <a:lnTo>
                    <a:pt x="212" y="32"/>
                  </a:lnTo>
                  <a:lnTo>
                    <a:pt x="230" y="39"/>
                  </a:lnTo>
                  <a:lnTo>
                    <a:pt x="248" y="47"/>
                  </a:lnTo>
                  <a:lnTo>
                    <a:pt x="262" y="54"/>
                  </a:lnTo>
                  <a:lnTo>
                    <a:pt x="279" y="62"/>
                  </a:lnTo>
                  <a:lnTo>
                    <a:pt x="292" y="69"/>
                  </a:lnTo>
                  <a:lnTo>
                    <a:pt x="308" y="78"/>
                  </a:lnTo>
                  <a:lnTo>
                    <a:pt x="324" y="87"/>
                  </a:lnTo>
                  <a:lnTo>
                    <a:pt x="340" y="97"/>
                  </a:lnTo>
                  <a:lnTo>
                    <a:pt x="353" y="106"/>
                  </a:lnTo>
                  <a:lnTo>
                    <a:pt x="368" y="117"/>
                  </a:lnTo>
                  <a:lnTo>
                    <a:pt x="381" y="128"/>
                  </a:lnTo>
                  <a:lnTo>
                    <a:pt x="394" y="139"/>
                  </a:lnTo>
                  <a:lnTo>
                    <a:pt x="404" y="150"/>
                  </a:lnTo>
                  <a:lnTo>
                    <a:pt x="412" y="160"/>
                  </a:lnTo>
                  <a:lnTo>
                    <a:pt x="420" y="171"/>
                  </a:lnTo>
                  <a:lnTo>
                    <a:pt x="533" y="156"/>
                  </a:lnTo>
                  <a:lnTo>
                    <a:pt x="516" y="164"/>
                  </a:lnTo>
                  <a:lnTo>
                    <a:pt x="498" y="172"/>
                  </a:lnTo>
                  <a:lnTo>
                    <a:pt x="484" y="179"/>
                  </a:lnTo>
                  <a:lnTo>
                    <a:pt x="472" y="184"/>
                  </a:lnTo>
                  <a:lnTo>
                    <a:pt x="460" y="190"/>
                  </a:lnTo>
                  <a:lnTo>
                    <a:pt x="451" y="196"/>
                  </a:lnTo>
                  <a:lnTo>
                    <a:pt x="441" y="202"/>
                  </a:lnTo>
                  <a:lnTo>
                    <a:pt x="432" y="209"/>
                  </a:lnTo>
                  <a:lnTo>
                    <a:pt x="423" y="217"/>
                  </a:lnTo>
                  <a:lnTo>
                    <a:pt x="412" y="226"/>
                  </a:lnTo>
                  <a:lnTo>
                    <a:pt x="401" y="236"/>
                  </a:lnTo>
                  <a:lnTo>
                    <a:pt x="392" y="244"/>
                  </a:lnTo>
                  <a:lnTo>
                    <a:pt x="381" y="256"/>
                  </a:lnTo>
                  <a:lnTo>
                    <a:pt x="372" y="265"/>
                  </a:lnTo>
                  <a:lnTo>
                    <a:pt x="364" y="260"/>
                  </a:lnTo>
                  <a:lnTo>
                    <a:pt x="355" y="256"/>
                  </a:lnTo>
                  <a:lnTo>
                    <a:pt x="345" y="252"/>
                  </a:lnTo>
                  <a:lnTo>
                    <a:pt x="335" y="247"/>
                  </a:lnTo>
                  <a:lnTo>
                    <a:pt x="323" y="242"/>
                  </a:lnTo>
                  <a:lnTo>
                    <a:pt x="312" y="239"/>
                  </a:lnTo>
                  <a:lnTo>
                    <a:pt x="303" y="236"/>
                  </a:lnTo>
                  <a:lnTo>
                    <a:pt x="292" y="232"/>
                  </a:lnTo>
                  <a:lnTo>
                    <a:pt x="280" y="229"/>
                  </a:lnTo>
                  <a:lnTo>
                    <a:pt x="267" y="226"/>
                  </a:lnTo>
                  <a:lnTo>
                    <a:pt x="256" y="224"/>
                  </a:lnTo>
                  <a:lnTo>
                    <a:pt x="244" y="220"/>
                  </a:lnTo>
                  <a:lnTo>
                    <a:pt x="232" y="219"/>
                  </a:lnTo>
                  <a:lnTo>
                    <a:pt x="221" y="216"/>
                  </a:lnTo>
                  <a:lnTo>
                    <a:pt x="211" y="214"/>
                  </a:lnTo>
                  <a:lnTo>
                    <a:pt x="198" y="211"/>
                  </a:lnTo>
                  <a:lnTo>
                    <a:pt x="181" y="209"/>
                  </a:lnTo>
                  <a:lnTo>
                    <a:pt x="297" y="189"/>
                  </a:lnTo>
                  <a:lnTo>
                    <a:pt x="290" y="174"/>
                  </a:lnTo>
                  <a:lnTo>
                    <a:pt x="280" y="162"/>
                  </a:lnTo>
                  <a:lnTo>
                    <a:pt x="264" y="140"/>
                  </a:lnTo>
                  <a:lnTo>
                    <a:pt x="255" y="131"/>
                  </a:lnTo>
                  <a:lnTo>
                    <a:pt x="244" y="121"/>
                  </a:lnTo>
                  <a:lnTo>
                    <a:pt x="228" y="105"/>
                  </a:lnTo>
                  <a:lnTo>
                    <a:pt x="216" y="96"/>
                  </a:lnTo>
                  <a:lnTo>
                    <a:pt x="204" y="84"/>
                  </a:lnTo>
                  <a:lnTo>
                    <a:pt x="192" y="75"/>
                  </a:lnTo>
                  <a:lnTo>
                    <a:pt x="183" y="68"/>
                  </a:lnTo>
                  <a:lnTo>
                    <a:pt x="173" y="60"/>
                  </a:lnTo>
                  <a:lnTo>
                    <a:pt x="161" y="52"/>
                  </a:lnTo>
                  <a:lnTo>
                    <a:pt x="148" y="45"/>
                  </a:lnTo>
                  <a:lnTo>
                    <a:pt x="136" y="39"/>
                  </a:lnTo>
                  <a:lnTo>
                    <a:pt x="124" y="32"/>
                  </a:lnTo>
                  <a:lnTo>
                    <a:pt x="108" y="27"/>
                  </a:lnTo>
                  <a:lnTo>
                    <a:pt x="94" y="22"/>
                  </a:lnTo>
                  <a:lnTo>
                    <a:pt x="77" y="18"/>
                  </a:lnTo>
                  <a:lnTo>
                    <a:pt x="62" y="14"/>
                  </a:lnTo>
                  <a:lnTo>
                    <a:pt x="45" y="10"/>
                  </a:lnTo>
                  <a:lnTo>
                    <a:pt x="28" y="7"/>
                  </a:lnTo>
                  <a:lnTo>
                    <a:pt x="0" y="1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18441" name="Group 11"/>
          <p:cNvGrpSpPr>
            <a:grpSpLocks/>
          </p:cNvGrpSpPr>
          <p:nvPr/>
        </p:nvGrpSpPr>
        <p:grpSpPr bwMode="auto">
          <a:xfrm>
            <a:off x="3059113" y="2884488"/>
            <a:ext cx="847725" cy="473075"/>
            <a:chOff x="2013" y="1904"/>
            <a:chExt cx="534" cy="298"/>
          </a:xfrm>
        </p:grpSpPr>
        <p:sp>
          <p:nvSpPr>
            <p:cNvPr id="18455" name="Freeform 12"/>
            <p:cNvSpPr>
              <a:spLocks/>
            </p:cNvSpPr>
            <p:nvPr/>
          </p:nvSpPr>
          <p:spPr bwMode="auto">
            <a:xfrm>
              <a:off x="2238" y="1904"/>
              <a:ext cx="309" cy="196"/>
            </a:xfrm>
            <a:custGeom>
              <a:avLst/>
              <a:gdLst>
                <a:gd name="T0" fmla="*/ 308 w 309"/>
                <a:gd name="T1" fmla="*/ 0 h 196"/>
                <a:gd name="T2" fmla="*/ 308 w 309"/>
                <a:gd name="T3" fmla="*/ 14 h 196"/>
                <a:gd name="T4" fmla="*/ 285 w 309"/>
                <a:gd name="T5" fmla="*/ 18 h 196"/>
                <a:gd name="T6" fmla="*/ 265 w 309"/>
                <a:gd name="T7" fmla="*/ 23 h 196"/>
                <a:gd name="T8" fmla="*/ 247 w 309"/>
                <a:gd name="T9" fmla="*/ 28 h 196"/>
                <a:gd name="T10" fmla="*/ 228 w 309"/>
                <a:gd name="T11" fmla="*/ 34 h 196"/>
                <a:gd name="T12" fmla="*/ 212 w 309"/>
                <a:gd name="T13" fmla="*/ 40 h 196"/>
                <a:gd name="T14" fmla="*/ 198 w 309"/>
                <a:gd name="T15" fmla="*/ 46 h 196"/>
                <a:gd name="T16" fmla="*/ 185 w 309"/>
                <a:gd name="T17" fmla="*/ 51 h 196"/>
                <a:gd name="T18" fmla="*/ 171 w 309"/>
                <a:gd name="T19" fmla="*/ 58 h 196"/>
                <a:gd name="T20" fmla="*/ 158 w 309"/>
                <a:gd name="T21" fmla="*/ 65 h 196"/>
                <a:gd name="T22" fmla="*/ 144 w 309"/>
                <a:gd name="T23" fmla="*/ 75 h 196"/>
                <a:gd name="T24" fmla="*/ 132 w 309"/>
                <a:gd name="T25" fmla="*/ 83 h 196"/>
                <a:gd name="T26" fmla="*/ 120 w 309"/>
                <a:gd name="T27" fmla="*/ 92 h 196"/>
                <a:gd name="T28" fmla="*/ 109 w 309"/>
                <a:gd name="T29" fmla="*/ 102 h 196"/>
                <a:gd name="T30" fmla="*/ 96 w 309"/>
                <a:gd name="T31" fmla="*/ 114 h 196"/>
                <a:gd name="T32" fmla="*/ 81 w 309"/>
                <a:gd name="T33" fmla="*/ 127 h 196"/>
                <a:gd name="T34" fmla="*/ 73 w 309"/>
                <a:gd name="T35" fmla="*/ 137 h 196"/>
                <a:gd name="T36" fmla="*/ 64 w 309"/>
                <a:gd name="T37" fmla="*/ 147 h 196"/>
                <a:gd name="T38" fmla="*/ 56 w 309"/>
                <a:gd name="T39" fmla="*/ 157 h 196"/>
                <a:gd name="T40" fmla="*/ 48 w 309"/>
                <a:gd name="T41" fmla="*/ 167 h 196"/>
                <a:gd name="T42" fmla="*/ 38 w 309"/>
                <a:gd name="T43" fmla="*/ 182 h 196"/>
                <a:gd name="T44" fmla="*/ 32 w 309"/>
                <a:gd name="T45" fmla="*/ 195 h 196"/>
                <a:gd name="T46" fmla="*/ 0 w 309"/>
                <a:gd name="T47" fmla="*/ 191 h 196"/>
                <a:gd name="T48" fmla="*/ 11 w 309"/>
                <a:gd name="T49" fmla="*/ 170 h 196"/>
                <a:gd name="T50" fmla="*/ 26 w 309"/>
                <a:gd name="T51" fmla="*/ 147 h 196"/>
                <a:gd name="T52" fmla="*/ 43 w 309"/>
                <a:gd name="T53" fmla="*/ 128 h 196"/>
                <a:gd name="T54" fmla="*/ 64 w 309"/>
                <a:gd name="T55" fmla="*/ 108 h 196"/>
                <a:gd name="T56" fmla="*/ 93 w 309"/>
                <a:gd name="T57" fmla="*/ 79 h 196"/>
                <a:gd name="T58" fmla="*/ 125 w 309"/>
                <a:gd name="T59" fmla="*/ 55 h 196"/>
                <a:gd name="T60" fmla="*/ 159 w 309"/>
                <a:gd name="T61" fmla="*/ 34 h 196"/>
                <a:gd name="T62" fmla="*/ 189 w 309"/>
                <a:gd name="T63" fmla="*/ 22 h 196"/>
                <a:gd name="T64" fmla="*/ 227 w 309"/>
                <a:gd name="T65" fmla="*/ 9 h 196"/>
                <a:gd name="T66" fmla="*/ 257 w 309"/>
                <a:gd name="T67" fmla="*/ 4 h 196"/>
                <a:gd name="T68" fmla="*/ 308 w 309"/>
                <a:gd name="T69" fmla="*/ 0 h 1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9"/>
                <a:gd name="T106" fmla="*/ 0 h 196"/>
                <a:gd name="T107" fmla="*/ 309 w 309"/>
                <a:gd name="T108" fmla="*/ 196 h 1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9" h="196">
                  <a:moveTo>
                    <a:pt x="308" y="0"/>
                  </a:moveTo>
                  <a:lnTo>
                    <a:pt x="308" y="14"/>
                  </a:lnTo>
                  <a:lnTo>
                    <a:pt x="285" y="18"/>
                  </a:lnTo>
                  <a:lnTo>
                    <a:pt x="265" y="23"/>
                  </a:lnTo>
                  <a:lnTo>
                    <a:pt x="247" y="28"/>
                  </a:lnTo>
                  <a:lnTo>
                    <a:pt x="228" y="34"/>
                  </a:lnTo>
                  <a:lnTo>
                    <a:pt x="212" y="40"/>
                  </a:lnTo>
                  <a:lnTo>
                    <a:pt x="198" y="46"/>
                  </a:lnTo>
                  <a:lnTo>
                    <a:pt x="185" y="51"/>
                  </a:lnTo>
                  <a:lnTo>
                    <a:pt x="171" y="58"/>
                  </a:lnTo>
                  <a:lnTo>
                    <a:pt x="158" y="65"/>
                  </a:lnTo>
                  <a:lnTo>
                    <a:pt x="144" y="75"/>
                  </a:lnTo>
                  <a:lnTo>
                    <a:pt x="132" y="83"/>
                  </a:lnTo>
                  <a:lnTo>
                    <a:pt x="120" y="92"/>
                  </a:lnTo>
                  <a:lnTo>
                    <a:pt x="109" y="102"/>
                  </a:lnTo>
                  <a:lnTo>
                    <a:pt x="96" y="114"/>
                  </a:lnTo>
                  <a:lnTo>
                    <a:pt x="81" y="127"/>
                  </a:lnTo>
                  <a:lnTo>
                    <a:pt x="73" y="137"/>
                  </a:lnTo>
                  <a:lnTo>
                    <a:pt x="64" y="147"/>
                  </a:lnTo>
                  <a:lnTo>
                    <a:pt x="56" y="157"/>
                  </a:lnTo>
                  <a:lnTo>
                    <a:pt x="48" y="167"/>
                  </a:lnTo>
                  <a:lnTo>
                    <a:pt x="38" y="182"/>
                  </a:lnTo>
                  <a:lnTo>
                    <a:pt x="32" y="195"/>
                  </a:lnTo>
                  <a:lnTo>
                    <a:pt x="0" y="191"/>
                  </a:lnTo>
                  <a:lnTo>
                    <a:pt x="11" y="170"/>
                  </a:lnTo>
                  <a:lnTo>
                    <a:pt x="26" y="147"/>
                  </a:lnTo>
                  <a:lnTo>
                    <a:pt x="43" y="128"/>
                  </a:lnTo>
                  <a:lnTo>
                    <a:pt x="64" y="108"/>
                  </a:lnTo>
                  <a:lnTo>
                    <a:pt x="93" y="79"/>
                  </a:lnTo>
                  <a:lnTo>
                    <a:pt x="125" y="55"/>
                  </a:lnTo>
                  <a:lnTo>
                    <a:pt x="159" y="34"/>
                  </a:lnTo>
                  <a:lnTo>
                    <a:pt x="189" y="22"/>
                  </a:lnTo>
                  <a:lnTo>
                    <a:pt x="227" y="9"/>
                  </a:lnTo>
                  <a:lnTo>
                    <a:pt x="257" y="4"/>
                  </a:lnTo>
                  <a:lnTo>
                    <a:pt x="308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6" name="Freeform 13"/>
            <p:cNvSpPr>
              <a:spLocks/>
            </p:cNvSpPr>
            <p:nvPr/>
          </p:nvSpPr>
          <p:spPr bwMode="auto">
            <a:xfrm>
              <a:off x="2014" y="2061"/>
              <a:ext cx="161" cy="140"/>
            </a:xfrm>
            <a:custGeom>
              <a:avLst/>
              <a:gdLst>
                <a:gd name="T0" fmla="*/ 160 w 161"/>
                <a:gd name="T1" fmla="*/ 107 h 140"/>
                <a:gd name="T2" fmla="*/ 160 w 161"/>
                <a:gd name="T3" fmla="*/ 139 h 140"/>
                <a:gd name="T4" fmla="*/ 153 w 161"/>
                <a:gd name="T5" fmla="*/ 131 h 140"/>
                <a:gd name="T6" fmla="*/ 146 w 161"/>
                <a:gd name="T7" fmla="*/ 123 h 140"/>
                <a:gd name="T8" fmla="*/ 136 w 161"/>
                <a:gd name="T9" fmla="*/ 114 h 140"/>
                <a:gd name="T10" fmla="*/ 124 w 161"/>
                <a:gd name="T11" fmla="*/ 104 h 140"/>
                <a:gd name="T12" fmla="*/ 113 w 161"/>
                <a:gd name="T13" fmla="*/ 93 h 140"/>
                <a:gd name="T14" fmla="*/ 102 w 161"/>
                <a:gd name="T15" fmla="*/ 83 h 140"/>
                <a:gd name="T16" fmla="*/ 91 w 161"/>
                <a:gd name="T17" fmla="*/ 74 h 140"/>
                <a:gd name="T18" fmla="*/ 81 w 161"/>
                <a:gd name="T19" fmla="*/ 66 h 140"/>
                <a:gd name="T20" fmla="*/ 71 w 161"/>
                <a:gd name="T21" fmla="*/ 59 h 140"/>
                <a:gd name="T22" fmla="*/ 60 w 161"/>
                <a:gd name="T23" fmla="*/ 52 h 140"/>
                <a:gd name="T24" fmla="*/ 47 w 161"/>
                <a:gd name="T25" fmla="*/ 45 h 140"/>
                <a:gd name="T26" fmla="*/ 35 w 161"/>
                <a:gd name="T27" fmla="*/ 39 h 140"/>
                <a:gd name="T28" fmla="*/ 23 w 161"/>
                <a:gd name="T29" fmla="*/ 34 h 140"/>
                <a:gd name="T30" fmla="*/ 9 w 161"/>
                <a:gd name="T31" fmla="*/ 28 h 140"/>
                <a:gd name="T32" fmla="*/ 0 w 161"/>
                <a:gd name="T33" fmla="*/ 23 h 140"/>
                <a:gd name="T34" fmla="*/ 0 w 161"/>
                <a:gd name="T35" fmla="*/ 0 h 140"/>
                <a:gd name="T36" fmla="*/ 17 w 161"/>
                <a:gd name="T37" fmla="*/ 4 h 140"/>
                <a:gd name="T38" fmla="*/ 43 w 161"/>
                <a:gd name="T39" fmla="*/ 15 h 140"/>
                <a:gd name="T40" fmla="*/ 76 w 161"/>
                <a:gd name="T41" fmla="*/ 29 h 140"/>
                <a:gd name="T42" fmla="*/ 100 w 161"/>
                <a:gd name="T43" fmla="*/ 43 h 140"/>
                <a:gd name="T44" fmla="*/ 121 w 161"/>
                <a:gd name="T45" fmla="*/ 65 h 140"/>
                <a:gd name="T46" fmla="*/ 144 w 161"/>
                <a:gd name="T47" fmla="*/ 83 h 140"/>
                <a:gd name="T48" fmla="*/ 160 w 161"/>
                <a:gd name="T49" fmla="*/ 99 h 140"/>
                <a:gd name="T50" fmla="*/ 160 w 161"/>
                <a:gd name="T51" fmla="*/ 139 h 140"/>
                <a:gd name="T52" fmla="*/ 160 w 161"/>
                <a:gd name="T53" fmla="*/ 138 h 140"/>
                <a:gd name="T54" fmla="*/ 160 w 161"/>
                <a:gd name="T55" fmla="*/ 107 h 1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1"/>
                <a:gd name="T85" fmla="*/ 0 h 140"/>
                <a:gd name="T86" fmla="*/ 161 w 161"/>
                <a:gd name="T87" fmla="*/ 140 h 1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1" h="140">
                  <a:moveTo>
                    <a:pt x="160" y="107"/>
                  </a:moveTo>
                  <a:lnTo>
                    <a:pt x="160" y="139"/>
                  </a:lnTo>
                  <a:lnTo>
                    <a:pt x="153" y="131"/>
                  </a:lnTo>
                  <a:lnTo>
                    <a:pt x="146" y="123"/>
                  </a:lnTo>
                  <a:lnTo>
                    <a:pt x="136" y="114"/>
                  </a:lnTo>
                  <a:lnTo>
                    <a:pt x="124" y="104"/>
                  </a:lnTo>
                  <a:lnTo>
                    <a:pt x="113" y="93"/>
                  </a:lnTo>
                  <a:lnTo>
                    <a:pt x="102" y="83"/>
                  </a:lnTo>
                  <a:lnTo>
                    <a:pt x="91" y="74"/>
                  </a:lnTo>
                  <a:lnTo>
                    <a:pt x="81" y="66"/>
                  </a:lnTo>
                  <a:lnTo>
                    <a:pt x="71" y="59"/>
                  </a:lnTo>
                  <a:lnTo>
                    <a:pt x="60" y="52"/>
                  </a:lnTo>
                  <a:lnTo>
                    <a:pt x="47" y="45"/>
                  </a:lnTo>
                  <a:lnTo>
                    <a:pt x="35" y="39"/>
                  </a:lnTo>
                  <a:lnTo>
                    <a:pt x="23" y="34"/>
                  </a:lnTo>
                  <a:lnTo>
                    <a:pt x="9" y="28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7" y="4"/>
                  </a:lnTo>
                  <a:lnTo>
                    <a:pt x="43" y="15"/>
                  </a:lnTo>
                  <a:lnTo>
                    <a:pt x="76" y="29"/>
                  </a:lnTo>
                  <a:lnTo>
                    <a:pt x="100" y="43"/>
                  </a:lnTo>
                  <a:lnTo>
                    <a:pt x="121" y="65"/>
                  </a:lnTo>
                  <a:lnTo>
                    <a:pt x="144" y="83"/>
                  </a:lnTo>
                  <a:lnTo>
                    <a:pt x="160" y="99"/>
                  </a:lnTo>
                  <a:lnTo>
                    <a:pt x="160" y="139"/>
                  </a:lnTo>
                  <a:lnTo>
                    <a:pt x="160" y="138"/>
                  </a:lnTo>
                  <a:lnTo>
                    <a:pt x="160" y="107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7" name="Freeform 14"/>
            <p:cNvSpPr>
              <a:spLocks/>
            </p:cNvSpPr>
            <p:nvPr/>
          </p:nvSpPr>
          <p:spPr bwMode="auto">
            <a:xfrm>
              <a:off x="2175" y="2114"/>
              <a:ext cx="191" cy="88"/>
            </a:xfrm>
            <a:custGeom>
              <a:avLst/>
              <a:gdLst>
                <a:gd name="T0" fmla="*/ 190 w 191"/>
                <a:gd name="T1" fmla="*/ 0 h 88"/>
                <a:gd name="T2" fmla="*/ 190 w 191"/>
                <a:gd name="T3" fmla="*/ 27 h 88"/>
                <a:gd name="T4" fmla="*/ 177 w 191"/>
                <a:gd name="T5" fmla="*/ 29 h 88"/>
                <a:gd name="T6" fmla="*/ 165 w 191"/>
                <a:gd name="T7" fmla="*/ 31 h 88"/>
                <a:gd name="T8" fmla="*/ 153 w 191"/>
                <a:gd name="T9" fmla="*/ 34 h 88"/>
                <a:gd name="T10" fmla="*/ 140 w 191"/>
                <a:gd name="T11" fmla="*/ 37 h 88"/>
                <a:gd name="T12" fmla="*/ 126 w 191"/>
                <a:gd name="T13" fmla="*/ 40 h 88"/>
                <a:gd name="T14" fmla="*/ 110 w 191"/>
                <a:gd name="T15" fmla="*/ 44 h 88"/>
                <a:gd name="T16" fmla="*/ 91 w 191"/>
                <a:gd name="T17" fmla="*/ 50 h 88"/>
                <a:gd name="T18" fmla="*/ 72 w 191"/>
                <a:gd name="T19" fmla="*/ 55 h 88"/>
                <a:gd name="T20" fmla="*/ 60 w 191"/>
                <a:gd name="T21" fmla="*/ 59 h 88"/>
                <a:gd name="T22" fmla="*/ 46 w 191"/>
                <a:gd name="T23" fmla="*/ 65 h 88"/>
                <a:gd name="T24" fmla="*/ 30 w 191"/>
                <a:gd name="T25" fmla="*/ 71 h 88"/>
                <a:gd name="T26" fmla="*/ 15 w 191"/>
                <a:gd name="T27" fmla="*/ 78 h 88"/>
                <a:gd name="T28" fmla="*/ 5 w 191"/>
                <a:gd name="T29" fmla="*/ 83 h 88"/>
                <a:gd name="T30" fmla="*/ 0 w 191"/>
                <a:gd name="T31" fmla="*/ 87 h 88"/>
                <a:gd name="T32" fmla="*/ 0 w 191"/>
                <a:gd name="T33" fmla="*/ 54 h 88"/>
                <a:gd name="T34" fmla="*/ 11 w 191"/>
                <a:gd name="T35" fmla="*/ 45 h 88"/>
                <a:gd name="T36" fmla="*/ 35 w 191"/>
                <a:gd name="T37" fmla="*/ 34 h 88"/>
                <a:gd name="T38" fmla="*/ 63 w 191"/>
                <a:gd name="T39" fmla="*/ 22 h 88"/>
                <a:gd name="T40" fmla="*/ 87 w 191"/>
                <a:gd name="T41" fmla="*/ 15 h 88"/>
                <a:gd name="T42" fmla="*/ 116 w 191"/>
                <a:gd name="T43" fmla="*/ 7 h 88"/>
                <a:gd name="T44" fmla="*/ 145 w 191"/>
                <a:gd name="T45" fmla="*/ 2 h 88"/>
                <a:gd name="T46" fmla="*/ 166 w 191"/>
                <a:gd name="T47" fmla="*/ 0 h 88"/>
                <a:gd name="T48" fmla="*/ 190 w 191"/>
                <a:gd name="T49" fmla="*/ 0 h 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88"/>
                <a:gd name="T77" fmla="*/ 191 w 191"/>
                <a:gd name="T78" fmla="*/ 88 h 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88">
                  <a:moveTo>
                    <a:pt x="190" y="0"/>
                  </a:moveTo>
                  <a:lnTo>
                    <a:pt x="190" y="27"/>
                  </a:lnTo>
                  <a:lnTo>
                    <a:pt x="177" y="29"/>
                  </a:lnTo>
                  <a:lnTo>
                    <a:pt x="165" y="31"/>
                  </a:lnTo>
                  <a:lnTo>
                    <a:pt x="153" y="34"/>
                  </a:lnTo>
                  <a:lnTo>
                    <a:pt x="140" y="37"/>
                  </a:lnTo>
                  <a:lnTo>
                    <a:pt x="126" y="40"/>
                  </a:lnTo>
                  <a:lnTo>
                    <a:pt x="110" y="44"/>
                  </a:lnTo>
                  <a:lnTo>
                    <a:pt x="91" y="50"/>
                  </a:lnTo>
                  <a:lnTo>
                    <a:pt x="72" y="55"/>
                  </a:lnTo>
                  <a:lnTo>
                    <a:pt x="60" y="59"/>
                  </a:lnTo>
                  <a:lnTo>
                    <a:pt x="46" y="65"/>
                  </a:lnTo>
                  <a:lnTo>
                    <a:pt x="30" y="71"/>
                  </a:lnTo>
                  <a:lnTo>
                    <a:pt x="15" y="78"/>
                  </a:lnTo>
                  <a:lnTo>
                    <a:pt x="5" y="83"/>
                  </a:lnTo>
                  <a:lnTo>
                    <a:pt x="0" y="87"/>
                  </a:lnTo>
                  <a:lnTo>
                    <a:pt x="0" y="54"/>
                  </a:lnTo>
                  <a:lnTo>
                    <a:pt x="11" y="45"/>
                  </a:lnTo>
                  <a:lnTo>
                    <a:pt x="35" y="34"/>
                  </a:lnTo>
                  <a:lnTo>
                    <a:pt x="63" y="22"/>
                  </a:lnTo>
                  <a:lnTo>
                    <a:pt x="87" y="15"/>
                  </a:lnTo>
                  <a:lnTo>
                    <a:pt x="116" y="7"/>
                  </a:lnTo>
                  <a:lnTo>
                    <a:pt x="145" y="2"/>
                  </a:lnTo>
                  <a:lnTo>
                    <a:pt x="166" y="0"/>
                  </a:lnTo>
                  <a:lnTo>
                    <a:pt x="190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8" name="Freeform 15"/>
            <p:cNvSpPr>
              <a:spLocks/>
            </p:cNvSpPr>
            <p:nvPr/>
          </p:nvSpPr>
          <p:spPr bwMode="auto">
            <a:xfrm>
              <a:off x="2013" y="1904"/>
              <a:ext cx="534" cy="266"/>
            </a:xfrm>
            <a:custGeom>
              <a:avLst/>
              <a:gdLst>
                <a:gd name="T0" fmla="*/ 503 w 534"/>
                <a:gd name="T1" fmla="*/ 0 h 266"/>
                <a:gd name="T2" fmla="*/ 471 w 534"/>
                <a:gd name="T3" fmla="*/ 0 h 266"/>
                <a:gd name="T4" fmla="*/ 438 w 534"/>
                <a:gd name="T5" fmla="*/ 1 h 266"/>
                <a:gd name="T6" fmla="*/ 408 w 534"/>
                <a:gd name="T7" fmla="*/ 6 h 266"/>
                <a:gd name="T8" fmla="*/ 372 w 534"/>
                <a:gd name="T9" fmla="*/ 14 h 266"/>
                <a:gd name="T10" fmla="*/ 338 w 534"/>
                <a:gd name="T11" fmla="*/ 24 h 266"/>
                <a:gd name="T12" fmla="*/ 302 w 534"/>
                <a:gd name="T13" fmla="*/ 39 h 266"/>
                <a:gd name="T14" fmla="*/ 270 w 534"/>
                <a:gd name="T15" fmla="*/ 54 h 266"/>
                <a:gd name="T16" fmla="*/ 240 w 534"/>
                <a:gd name="T17" fmla="*/ 69 h 266"/>
                <a:gd name="T18" fmla="*/ 208 w 534"/>
                <a:gd name="T19" fmla="*/ 87 h 266"/>
                <a:gd name="T20" fmla="*/ 179 w 534"/>
                <a:gd name="T21" fmla="*/ 106 h 266"/>
                <a:gd name="T22" fmla="*/ 151 w 534"/>
                <a:gd name="T23" fmla="*/ 128 h 266"/>
                <a:gd name="T24" fmla="*/ 128 w 534"/>
                <a:gd name="T25" fmla="*/ 150 h 266"/>
                <a:gd name="T26" fmla="*/ 112 w 534"/>
                <a:gd name="T27" fmla="*/ 171 h 266"/>
                <a:gd name="T28" fmla="*/ 16 w 534"/>
                <a:gd name="T29" fmla="*/ 164 h 266"/>
                <a:gd name="T30" fmla="*/ 48 w 534"/>
                <a:gd name="T31" fmla="*/ 179 h 266"/>
                <a:gd name="T32" fmla="*/ 72 w 534"/>
                <a:gd name="T33" fmla="*/ 190 h 266"/>
                <a:gd name="T34" fmla="*/ 91 w 534"/>
                <a:gd name="T35" fmla="*/ 202 h 266"/>
                <a:gd name="T36" fmla="*/ 109 w 534"/>
                <a:gd name="T37" fmla="*/ 217 h 266"/>
                <a:gd name="T38" fmla="*/ 131 w 534"/>
                <a:gd name="T39" fmla="*/ 236 h 266"/>
                <a:gd name="T40" fmla="*/ 151 w 534"/>
                <a:gd name="T41" fmla="*/ 256 h 266"/>
                <a:gd name="T42" fmla="*/ 168 w 534"/>
                <a:gd name="T43" fmla="*/ 260 h 266"/>
                <a:gd name="T44" fmla="*/ 187 w 534"/>
                <a:gd name="T45" fmla="*/ 252 h 266"/>
                <a:gd name="T46" fmla="*/ 209 w 534"/>
                <a:gd name="T47" fmla="*/ 242 h 266"/>
                <a:gd name="T48" fmla="*/ 229 w 534"/>
                <a:gd name="T49" fmla="*/ 236 h 266"/>
                <a:gd name="T50" fmla="*/ 252 w 534"/>
                <a:gd name="T51" fmla="*/ 229 h 266"/>
                <a:gd name="T52" fmla="*/ 276 w 534"/>
                <a:gd name="T53" fmla="*/ 224 h 266"/>
                <a:gd name="T54" fmla="*/ 300 w 534"/>
                <a:gd name="T55" fmla="*/ 219 h 266"/>
                <a:gd name="T56" fmla="*/ 321 w 534"/>
                <a:gd name="T57" fmla="*/ 214 h 266"/>
                <a:gd name="T58" fmla="*/ 351 w 534"/>
                <a:gd name="T59" fmla="*/ 209 h 266"/>
                <a:gd name="T60" fmla="*/ 242 w 534"/>
                <a:gd name="T61" fmla="*/ 174 h 266"/>
                <a:gd name="T62" fmla="*/ 268 w 534"/>
                <a:gd name="T63" fmla="*/ 140 h 266"/>
                <a:gd name="T64" fmla="*/ 288 w 534"/>
                <a:gd name="T65" fmla="*/ 121 h 266"/>
                <a:gd name="T66" fmla="*/ 316 w 534"/>
                <a:gd name="T67" fmla="*/ 96 h 266"/>
                <a:gd name="T68" fmla="*/ 340 w 534"/>
                <a:gd name="T69" fmla="*/ 75 h 266"/>
                <a:gd name="T70" fmla="*/ 359 w 534"/>
                <a:gd name="T71" fmla="*/ 60 h 266"/>
                <a:gd name="T72" fmla="*/ 384 w 534"/>
                <a:gd name="T73" fmla="*/ 45 h 266"/>
                <a:gd name="T74" fmla="*/ 408 w 534"/>
                <a:gd name="T75" fmla="*/ 32 h 266"/>
                <a:gd name="T76" fmla="*/ 438 w 534"/>
                <a:gd name="T77" fmla="*/ 22 h 266"/>
                <a:gd name="T78" fmla="*/ 470 w 534"/>
                <a:gd name="T79" fmla="*/ 14 h 266"/>
                <a:gd name="T80" fmla="*/ 504 w 534"/>
                <a:gd name="T81" fmla="*/ 7 h 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4"/>
                <a:gd name="T124" fmla="*/ 0 h 266"/>
                <a:gd name="T125" fmla="*/ 534 w 534"/>
                <a:gd name="T126" fmla="*/ 266 h 2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4" h="266">
                  <a:moveTo>
                    <a:pt x="533" y="1"/>
                  </a:moveTo>
                  <a:lnTo>
                    <a:pt x="503" y="0"/>
                  </a:lnTo>
                  <a:lnTo>
                    <a:pt x="488" y="0"/>
                  </a:lnTo>
                  <a:lnTo>
                    <a:pt x="471" y="0"/>
                  </a:lnTo>
                  <a:lnTo>
                    <a:pt x="455" y="0"/>
                  </a:lnTo>
                  <a:lnTo>
                    <a:pt x="438" y="1"/>
                  </a:lnTo>
                  <a:lnTo>
                    <a:pt x="422" y="4"/>
                  </a:lnTo>
                  <a:lnTo>
                    <a:pt x="408" y="6"/>
                  </a:lnTo>
                  <a:lnTo>
                    <a:pt x="391" y="9"/>
                  </a:lnTo>
                  <a:lnTo>
                    <a:pt x="372" y="14"/>
                  </a:lnTo>
                  <a:lnTo>
                    <a:pt x="354" y="20"/>
                  </a:lnTo>
                  <a:lnTo>
                    <a:pt x="338" y="24"/>
                  </a:lnTo>
                  <a:lnTo>
                    <a:pt x="320" y="32"/>
                  </a:lnTo>
                  <a:lnTo>
                    <a:pt x="302" y="39"/>
                  </a:lnTo>
                  <a:lnTo>
                    <a:pt x="284" y="47"/>
                  </a:lnTo>
                  <a:lnTo>
                    <a:pt x="270" y="54"/>
                  </a:lnTo>
                  <a:lnTo>
                    <a:pt x="253" y="62"/>
                  </a:lnTo>
                  <a:lnTo>
                    <a:pt x="240" y="69"/>
                  </a:lnTo>
                  <a:lnTo>
                    <a:pt x="224" y="78"/>
                  </a:lnTo>
                  <a:lnTo>
                    <a:pt x="208" y="87"/>
                  </a:lnTo>
                  <a:lnTo>
                    <a:pt x="192" y="97"/>
                  </a:lnTo>
                  <a:lnTo>
                    <a:pt x="179" y="106"/>
                  </a:lnTo>
                  <a:lnTo>
                    <a:pt x="164" y="117"/>
                  </a:lnTo>
                  <a:lnTo>
                    <a:pt x="151" y="128"/>
                  </a:lnTo>
                  <a:lnTo>
                    <a:pt x="138" y="139"/>
                  </a:lnTo>
                  <a:lnTo>
                    <a:pt x="128" y="150"/>
                  </a:lnTo>
                  <a:lnTo>
                    <a:pt x="120" y="160"/>
                  </a:lnTo>
                  <a:lnTo>
                    <a:pt x="112" y="171"/>
                  </a:lnTo>
                  <a:lnTo>
                    <a:pt x="0" y="156"/>
                  </a:lnTo>
                  <a:lnTo>
                    <a:pt x="16" y="164"/>
                  </a:lnTo>
                  <a:lnTo>
                    <a:pt x="34" y="172"/>
                  </a:lnTo>
                  <a:lnTo>
                    <a:pt x="48" y="179"/>
                  </a:lnTo>
                  <a:lnTo>
                    <a:pt x="60" y="184"/>
                  </a:lnTo>
                  <a:lnTo>
                    <a:pt x="72" y="190"/>
                  </a:lnTo>
                  <a:lnTo>
                    <a:pt x="81" y="196"/>
                  </a:lnTo>
                  <a:lnTo>
                    <a:pt x="91" y="202"/>
                  </a:lnTo>
                  <a:lnTo>
                    <a:pt x="100" y="209"/>
                  </a:lnTo>
                  <a:lnTo>
                    <a:pt x="109" y="217"/>
                  </a:lnTo>
                  <a:lnTo>
                    <a:pt x="120" y="226"/>
                  </a:lnTo>
                  <a:lnTo>
                    <a:pt x="131" y="236"/>
                  </a:lnTo>
                  <a:lnTo>
                    <a:pt x="140" y="244"/>
                  </a:lnTo>
                  <a:lnTo>
                    <a:pt x="151" y="256"/>
                  </a:lnTo>
                  <a:lnTo>
                    <a:pt x="160" y="265"/>
                  </a:lnTo>
                  <a:lnTo>
                    <a:pt x="168" y="260"/>
                  </a:lnTo>
                  <a:lnTo>
                    <a:pt x="177" y="256"/>
                  </a:lnTo>
                  <a:lnTo>
                    <a:pt x="187" y="252"/>
                  </a:lnTo>
                  <a:lnTo>
                    <a:pt x="197" y="247"/>
                  </a:lnTo>
                  <a:lnTo>
                    <a:pt x="209" y="242"/>
                  </a:lnTo>
                  <a:lnTo>
                    <a:pt x="220" y="239"/>
                  </a:lnTo>
                  <a:lnTo>
                    <a:pt x="229" y="236"/>
                  </a:lnTo>
                  <a:lnTo>
                    <a:pt x="240" y="232"/>
                  </a:lnTo>
                  <a:lnTo>
                    <a:pt x="252" y="229"/>
                  </a:lnTo>
                  <a:lnTo>
                    <a:pt x="265" y="226"/>
                  </a:lnTo>
                  <a:lnTo>
                    <a:pt x="276" y="224"/>
                  </a:lnTo>
                  <a:lnTo>
                    <a:pt x="288" y="220"/>
                  </a:lnTo>
                  <a:lnTo>
                    <a:pt x="300" y="219"/>
                  </a:lnTo>
                  <a:lnTo>
                    <a:pt x="311" y="216"/>
                  </a:lnTo>
                  <a:lnTo>
                    <a:pt x="321" y="214"/>
                  </a:lnTo>
                  <a:lnTo>
                    <a:pt x="334" y="211"/>
                  </a:lnTo>
                  <a:lnTo>
                    <a:pt x="351" y="209"/>
                  </a:lnTo>
                  <a:lnTo>
                    <a:pt x="235" y="189"/>
                  </a:lnTo>
                  <a:lnTo>
                    <a:pt x="242" y="174"/>
                  </a:lnTo>
                  <a:lnTo>
                    <a:pt x="252" y="162"/>
                  </a:lnTo>
                  <a:lnTo>
                    <a:pt x="268" y="140"/>
                  </a:lnTo>
                  <a:lnTo>
                    <a:pt x="277" y="131"/>
                  </a:lnTo>
                  <a:lnTo>
                    <a:pt x="288" y="121"/>
                  </a:lnTo>
                  <a:lnTo>
                    <a:pt x="304" y="105"/>
                  </a:lnTo>
                  <a:lnTo>
                    <a:pt x="316" y="96"/>
                  </a:lnTo>
                  <a:lnTo>
                    <a:pt x="328" y="84"/>
                  </a:lnTo>
                  <a:lnTo>
                    <a:pt x="340" y="75"/>
                  </a:lnTo>
                  <a:lnTo>
                    <a:pt x="349" y="68"/>
                  </a:lnTo>
                  <a:lnTo>
                    <a:pt x="359" y="60"/>
                  </a:lnTo>
                  <a:lnTo>
                    <a:pt x="371" y="52"/>
                  </a:lnTo>
                  <a:lnTo>
                    <a:pt x="384" y="45"/>
                  </a:lnTo>
                  <a:lnTo>
                    <a:pt x="396" y="39"/>
                  </a:lnTo>
                  <a:lnTo>
                    <a:pt x="408" y="32"/>
                  </a:lnTo>
                  <a:lnTo>
                    <a:pt x="424" y="27"/>
                  </a:lnTo>
                  <a:lnTo>
                    <a:pt x="438" y="22"/>
                  </a:lnTo>
                  <a:lnTo>
                    <a:pt x="455" y="18"/>
                  </a:lnTo>
                  <a:lnTo>
                    <a:pt x="470" y="14"/>
                  </a:lnTo>
                  <a:lnTo>
                    <a:pt x="487" y="10"/>
                  </a:lnTo>
                  <a:lnTo>
                    <a:pt x="504" y="7"/>
                  </a:lnTo>
                  <a:lnTo>
                    <a:pt x="533" y="1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1636713" y="4900613"/>
            <a:ext cx="847725" cy="473075"/>
            <a:chOff x="2013" y="1904"/>
            <a:chExt cx="534" cy="298"/>
          </a:xfrm>
        </p:grpSpPr>
        <p:sp>
          <p:nvSpPr>
            <p:cNvPr id="18451" name="Freeform 17"/>
            <p:cNvSpPr>
              <a:spLocks/>
            </p:cNvSpPr>
            <p:nvPr/>
          </p:nvSpPr>
          <p:spPr bwMode="auto">
            <a:xfrm>
              <a:off x="2238" y="1904"/>
              <a:ext cx="309" cy="196"/>
            </a:xfrm>
            <a:custGeom>
              <a:avLst/>
              <a:gdLst>
                <a:gd name="T0" fmla="*/ 308 w 309"/>
                <a:gd name="T1" fmla="*/ 0 h 196"/>
                <a:gd name="T2" fmla="*/ 308 w 309"/>
                <a:gd name="T3" fmla="*/ 14 h 196"/>
                <a:gd name="T4" fmla="*/ 285 w 309"/>
                <a:gd name="T5" fmla="*/ 18 h 196"/>
                <a:gd name="T6" fmla="*/ 265 w 309"/>
                <a:gd name="T7" fmla="*/ 23 h 196"/>
                <a:gd name="T8" fmla="*/ 247 w 309"/>
                <a:gd name="T9" fmla="*/ 28 h 196"/>
                <a:gd name="T10" fmla="*/ 228 w 309"/>
                <a:gd name="T11" fmla="*/ 34 h 196"/>
                <a:gd name="T12" fmla="*/ 212 w 309"/>
                <a:gd name="T13" fmla="*/ 40 h 196"/>
                <a:gd name="T14" fmla="*/ 198 w 309"/>
                <a:gd name="T15" fmla="*/ 46 h 196"/>
                <a:gd name="T16" fmla="*/ 185 w 309"/>
                <a:gd name="T17" fmla="*/ 51 h 196"/>
                <a:gd name="T18" fmla="*/ 171 w 309"/>
                <a:gd name="T19" fmla="*/ 58 h 196"/>
                <a:gd name="T20" fmla="*/ 158 w 309"/>
                <a:gd name="T21" fmla="*/ 65 h 196"/>
                <a:gd name="T22" fmla="*/ 144 w 309"/>
                <a:gd name="T23" fmla="*/ 75 h 196"/>
                <a:gd name="T24" fmla="*/ 132 w 309"/>
                <a:gd name="T25" fmla="*/ 83 h 196"/>
                <a:gd name="T26" fmla="*/ 120 w 309"/>
                <a:gd name="T27" fmla="*/ 92 h 196"/>
                <a:gd name="T28" fmla="*/ 109 w 309"/>
                <a:gd name="T29" fmla="*/ 102 h 196"/>
                <a:gd name="T30" fmla="*/ 96 w 309"/>
                <a:gd name="T31" fmla="*/ 114 h 196"/>
                <a:gd name="T32" fmla="*/ 81 w 309"/>
                <a:gd name="T33" fmla="*/ 127 h 196"/>
                <a:gd name="T34" fmla="*/ 73 w 309"/>
                <a:gd name="T35" fmla="*/ 137 h 196"/>
                <a:gd name="T36" fmla="*/ 64 w 309"/>
                <a:gd name="T37" fmla="*/ 147 h 196"/>
                <a:gd name="T38" fmla="*/ 56 w 309"/>
                <a:gd name="T39" fmla="*/ 157 h 196"/>
                <a:gd name="T40" fmla="*/ 48 w 309"/>
                <a:gd name="T41" fmla="*/ 167 h 196"/>
                <a:gd name="T42" fmla="*/ 38 w 309"/>
                <a:gd name="T43" fmla="*/ 182 h 196"/>
                <a:gd name="T44" fmla="*/ 32 w 309"/>
                <a:gd name="T45" fmla="*/ 195 h 196"/>
                <a:gd name="T46" fmla="*/ 0 w 309"/>
                <a:gd name="T47" fmla="*/ 191 h 196"/>
                <a:gd name="T48" fmla="*/ 11 w 309"/>
                <a:gd name="T49" fmla="*/ 170 h 196"/>
                <a:gd name="T50" fmla="*/ 26 w 309"/>
                <a:gd name="T51" fmla="*/ 147 h 196"/>
                <a:gd name="T52" fmla="*/ 43 w 309"/>
                <a:gd name="T53" fmla="*/ 128 h 196"/>
                <a:gd name="T54" fmla="*/ 64 w 309"/>
                <a:gd name="T55" fmla="*/ 108 h 196"/>
                <a:gd name="T56" fmla="*/ 93 w 309"/>
                <a:gd name="T57" fmla="*/ 79 h 196"/>
                <a:gd name="T58" fmla="*/ 125 w 309"/>
                <a:gd name="T59" fmla="*/ 55 h 196"/>
                <a:gd name="T60" fmla="*/ 159 w 309"/>
                <a:gd name="T61" fmla="*/ 34 h 196"/>
                <a:gd name="T62" fmla="*/ 189 w 309"/>
                <a:gd name="T63" fmla="*/ 22 h 196"/>
                <a:gd name="T64" fmla="*/ 227 w 309"/>
                <a:gd name="T65" fmla="*/ 9 h 196"/>
                <a:gd name="T66" fmla="*/ 257 w 309"/>
                <a:gd name="T67" fmla="*/ 4 h 196"/>
                <a:gd name="T68" fmla="*/ 308 w 309"/>
                <a:gd name="T69" fmla="*/ 0 h 1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9"/>
                <a:gd name="T106" fmla="*/ 0 h 196"/>
                <a:gd name="T107" fmla="*/ 309 w 309"/>
                <a:gd name="T108" fmla="*/ 196 h 1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9" h="196">
                  <a:moveTo>
                    <a:pt x="308" y="0"/>
                  </a:moveTo>
                  <a:lnTo>
                    <a:pt x="308" y="14"/>
                  </a:lnTo>
                  <a:lnTo>
                    <a:pt x="285" y="18"/>
                  </a:lnTo>
                  <a:lnTo>
                    <a:pt x="265" y="23"/>
                  </a:lnTo>
                  <a:lnTo>
                    <a:pt x="247" y="28"/>
                  </a:lnTo>
                  <a:lnTo>
                    <a:pt x="228" y="34"/>
                  </a:lnTo>
                  <a:lnTo>
                    <a:pt x="212" y="40"/>
                  </a:lnTo>
                  <a:lnTo>
                    <a:pt x="198" y="46"/>
                  </a:lnTo>
                  <a:lnTo>
                    <a:pt x="185" y="51"/>
                  </a:lnTo>
                  <a:lnTo>
                    <a:pt x="171" y="58"/>
                  </a:lnTo>
                  <a:lnTo>
                    <a:pt x="158" y="65"/>
                  </a:lnTo>
                  <a:lnTo>
                    <a:pt x="144" y="75"/>
                  </a:lnTo>
                  <a:lnTo>
                    <a:pt x="132" y="83"/>
                  </a:lnTo>
                  <a:lnTo>
                    <a:pt x="120" y="92"/>
                  </a:lnTo>
                  <a:lnTo>
                    <a:pt x="109" y="102"/>
                  </a:lnTo>
                  <a:lnTo>
                    <a:pt x="96" y="114"/>
                  </a:lnTo>
                  <a:lnTo>
                    <a:pt x="81" y="127"/>
                  </a:lnTo>
                  <a:lnTo>
                    <a:pt x="73" y="137"/>
                  </a:lnTo>
                  <a:lnTo>
                    <a:pt x="64" y="147"/>
                  </a:lnTo>
                  <a:lnTo>
                    <a:pt x="56" y="157"/>
                  </a:lnTo>
                  <a:lnTo>
                    <a:pt x="48" y="167"/>
                  </a:lnTo>
                  <a:lnTo>
                    <a:pt x="38" y="182"/>
                  </a:lnTo>
                  <a:lnTo>
                    <a:pt x="32" y="195"/>
                  </a:lnTo>
                  <a:lnTo>
                    <a:pt x="0" y="191"/>
                  </a:lnTo>
                  <a:lnTo>
                    <a:pt x="11" y="170"/>
                  </a:lnTo>
                  <a:lnTo>
                    <a:pt x="26" y="147"/>
                  </a:lnTo>
                  <a:lnTo>
                    <a:pt x="43" y="128"/>
                  </a:lnTo>
                  <a:lnTo>
                    <a:pt x="64" y="108"/>
                  </a:lnTo>
                  <a:lnTo>
                    <a:pt x="93" y="79"/>
                  </a:lnTo>
                  <a:lnTo>
                    <a:pt x="125" y="55"/>
                  </a:lnTo>
                  <a:lnTo>
                    <a:pt x="159" y="34"/>
                  </a:lnTo>
                  <a:lnTo>
                    <a:pt x="189" y="22"/>
                  </a:lnTo>
                  <a:lnTo>
                    <a:pt x="227" y="9"/>
                  </a:lnTo>
                  <a:lnTo>
                    <a:pt x="257" y="4"/>
                  </a:lnTo>
                  <a:lnTo>
                    <a:pt x="308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2" name="Freeform 18"/>
            <p:cNvSpPr>
              <a:spLocks/>
            </p:cNvSpPr>
            <p:nvPr/>
          </p:nvSpPr>
          <p:spPr bwMode="auto">
            <a:xfrm>
              <a:off x="2014" y="2061"/>
              <a:ext cx="161" cy="140"/>
            </a:xfrm>
            <a:custGeom>
              <a:avLst/>
              <a:gdLst>
                <a:gd name="T0" fmla="*/ 160 w 161"/>
                <a:gd name="T1" fmla="*/ 107 h 140"/>
                <a:gd name="T2" fmla="*/ 160 w 161"/>
                <a:gd name="T3" fmla="*/ 139 h 140"/>
                <a:gd name="T4" fmla="*/ 153 w 161"/>
                <a:gd name="T5" fmla="*/ 131 h 140"/>
                <a:gd name="T6" fmla="*/ 146 w 161"/>
                <a:gd name="T7" fmla="*/ 123 h 140"/>
                <a:gd name="T8" fmla="*/ 136 w 161"/>
                <a:gd name="T9" fmla="*/ 114 h 140"/>
                <a:gd name="T10" fmla="*/ 124 w 161"/>
                <a:gd name="T11" fmla="*/ 104 h 140"/>
                <a:gd name="T12" fmla="*/ 113 w 161"/>
                <a:gd name="T13" fmla="*/ 93 h 140"/>
                <a:gd name="T14" fmla="*/ 102 w 161"/>
                <a:gd name="T15" fmla="*/ 83 h 140"/>
                <a:gd name="T16" fmla="*/ 91 w 161"/>
                <a:gd name="T17" fmla="*/ 74 h 140"/>
                <a:gd name="T18" fmla="*/ 81 w 161"/>
                <a:gd name="T19" fmla="*/ 66 h 140"/>
                <a:gd name="T20" fmla="*/ 71 w 161"/>
                <a:gd name="T21" fmla="*/ 59 h 140"/>
                <a:gd name="T22" fmla="*/ 60 w 161"/>
                <a:gd name="T23" fmla="*/ 52 h 140"/>
                <a:gd name="T24" fmla="*/ 47 w 161"/>
                <a:gd name="T25" fmla="*/ 45 h 140"/>
                <a:gd name="T26" fmla="*/ 35 w 161"/>
                <a:gd name="T27" fmla="*/ 39 h 140"/>
                <a:gd name="T28" fmla="*/ 23 w 161"/>
                <a:gd name="T29" fmla="*/ 34 h 140"/>
                <a:gd name="T30" fmla="*/ 9 w 161"/>
                <a:gd name="T31" fmla="*/ 28 h 140"/>
                <a:gd name="T32" fmla="*/ 0 w 161"/>
                <a:gd name="T33" fmla="*/ 23 h 140"/>
                <a:gd name="T34" fmla="*/ 0 w 161"/>
                <a:gd name="T35" fmla="*/ 0 h 140"/>
                <a:gd name="T36" fmla="*/ 17 w 161"/>
                <a:gd name="T37" fmla="*/ 4 h 140"/>
                <a:gd name="T38" fmla="*/ 43 w 161"/>
                <a:gd name="T39" fmla="*/ 15 h 140"/>
                <a:gd name="T40" fmla="*/ 76 w 161"/>
                <a:gd name="T41" fmla="*/ 29 h 140"/>
                <a:gd name="T42" fmla="*/ 100 w 161"/>
                <a:gd name="T43" fmla="*/ 43 h 140"/>
                <a:gd name="T44" fmla="*/ 121 w 161"/>
                <a:gd name="T45" fmla="*/ 65 h 140"/>
                <a:gd name="T46" fmla="*/ 144 w 161"/>
                <a:gd name="T47" fmla="*/ 83 h 140"/>
                <a:gd name="T48" fmla="*/ 160 w 161"/>
                <a:gd name="T49" fmla="*/ 99 h 140"/>
                <a:gd name="T50" fmla="*/ 160 w 161"/>
                <a:gd name="T51" fmla="*/ 139 h 140"/>
                <a:gd name="T52" fmla="*/ 160 w 161"/>
                <a:gd name="T53" fmla="*/ 138 h 140"/>
                <a:gd name="T54" fmla="*/ 160 w 161"/>
                <a:gd name="T55" fmla="*/ 107 h 1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1"/>
                <a:gd name="T85" fmla="*/ 0 h 140"/>
                <a:gd name="T86" fmla="*/ 161 w 161"/>
                <a:gd name="T87" fmla="*/ 140 h 1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1" h="140">
                  <a:moveTo>
                    <a:pt x="160" y="107"/>
                  </a:moveTo>
                  <a:lnTo>
                    <a:pt x="160" y="139"/>
                  </a:lnTo>
                  <a:lnTo>
                    <a:pt x="153" y="131"/>
                  </a:lnTo>
                  <a:lnTo>
                    <a:pt x="146" y="123"/>
                  </a:lnTo>
                  <a:lnTo>
                    <a:pt x="136" y="114"/>
                  </a:lnTo>
                  <a:lnTo>
                    <a:pt x="124" y="104"/>
                  </a:lnTo>
                  <a:lnTo>
                    <a:pt x="113" y="93"/>
                  </a:lnTo>
                  <a:lnTo>
                    <a:pt x="102" y="83"/>
                  </a:lnTo>
                  <a:lnTo>
                    <a:pt x="91" y="74"/>
                  </a:lnTo>
                  <a:lnTo>
                    <a:pt x="81" y="66"/>
                  </a:lnTo>
                  <a:lnTo>
                    <a:pt x="71" y="59"/>
                  </a:lnTo>
                  <a:lnTo>
                    <a:pt x="60" y="52"/>
                  </a:lnTo>
                  <a:lnTo>
                    <a:pt x="47" y="45"/>
                  </a:lnTo>
                  <a:lnTo>
                    <a:pt x="35" y="39"/>
                  </a:lnTo>
                  <a:lnTo>
                    <a:pt x="23" y="34"/>
                  </a:lnTo>
                  <a:lnTo>
                    <a:pt x="9" y="28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7" y="4"/>
                  </a:lnTo>
                  <a:lnTo>
                    <a:pt x="43" y="15"/>
                  </a:lnTo>
                  <a:lnTo>
                    <a:pt x="76" y="29"/>
                  </a:lnTo>
                  <a:lnTo>
                    <a:pt x="100" y="43"/>
                  </a:lnTo>
                  <a:lnTo>
                    <a:pt x="121" y="65"/>
                  </a:lnTo>
                  <a:lnTo>
                    <a:pt x="144" y="83"/>
                  </a:lnTo>
                  <a:lnTo>
                    <a:pt x="160" y="99"/>
                  </a:lnTo>
                  <a:lnTo>
                    <a:pt x="160" y="139"/>
                  </a:lnTo>
                  <a:lnTo>
                    <a:pt x="160" y="138"/>
                  </a:lnTo>
                  <a:lnTo>
                    <a:pt x="160" y="107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3" name="Freeform 19"/>
            <p:cNvSpPr>
              <a:spLocks/>
            </p:cNvSpPr>
            <p:nvPr/>
          </p:nvSpPr>
          <p:spPr bwMode="auto">
            <a:xfrm>
              <a:off x="2175" y="2114"/>
              <a:ext cx="191" cy="88"/>
            </a:xfrm>
            <a:custGeom>
              <a:avLst/>
              <a:gdLst>
                <a:gd name="T0" fmla="*/ 190 w 191"/>
                <a:gd name="T1" fmla="*/ 0 h 88"/>
                <a:gd name="T2" fmla="*/ 190 w 191"/>
                <a:gd name="T3" fmla="*/ 27 h 88"/>
                <a:gd name="T4" fmla="*/ 177 w 191"/>
                <a:gd name="T5" fmla="*/ 29 h 88"/>
                <a:gd name="T6" fmla="*/ 165 w 191"/>
                <a:gd name="T7" fmla="*/ 31 h 88"/>
                <a:gd name="T8" fmla="*/ 153 w 191"/>
                <a:gd name="T9" fmla="*/ 34 h 88"/>
                <a:gd name="T10" fmla="*/ 140 w 191"/>
                <a:gd name="T11" fmla="*/ 37 h 88"/>
                <a:gd name="T12" fmla="*/ 126 w 191"/>
                <a:gd name="T13" fmla="*/ 40 h 88"/>
                <a:gd name="T14" fmla="*/ 110 w 191"/>
                <a:gd name="T15" fmla="*/ 44 h 88"/>
                <a:gd name="T16" fmla="*/ 91 w 191"/>
                <a:gd name="T17" fmla="*/ 50 h 88"/>
                <a:gd name="T18" fmla="*/ 72 w 191"/>
                <a:gd name="T19" fmla="*/ 55 h 88"/>
                <a:gd name="T20" fmla="*/ 60 w 191"/>
                <a:gd name="T21" fmla="*/ 59 h 88"/>
                <a:gd name="T22" fmla="*/ 46 w 191"/>
                <a:gd name="T23" fmla="*/ 65 h 88"/>
                <a:gd name="T24" fmla="*/ 30 w 191"/>
                <a:gd name="T25" fmla="*/ 71 h 88"/>
                <a:gd name="T26" fmla="*/ 15 w 191"/>
                <a:gd name="T27" fmla="*/ 78 h 88"/>
                <a:gd name="T28" fmla="*/ 5 w 191"/>
                <a:gd name="T29" fmla="*/ 83 h 88"/>
                <a:gd name="T30" fmla="*/ 0 w 191"/>
                <a:gd name="T31" fmla="*/ 87 h 88"/>
                <a:gd name="T32" fmla="*/ 0 w 191"/>
                <a:gd name="T33" fmla="*/ 54 h 88"/>
                <a:gd name="T34" fmla="*/ 11 w 191"/>
                <a:gd name="T35" fmla="*/ 45 h 88"/>
                <a:gd name="T36" fmla="*/ 35 w 191"/>
                <a:gd name="T37" fmla="*/ 34 h 88"/>
                <a:gd name="T38" fmla="*/ 63 w 191"/>
                <a:gd name="T39" fmla="*/ 22 h 88"/>
                <a:gd name="T40" fmla="*/ 87 w 191"/>
                <a:gd name="T41" fmla="*/ 15 h 88"/>
                <a:gd name="T42" fmla="*/ 116 w 191"/>
                <a:gd name="T43" fmla="*/ 7 h 88"/>
                <a:gd name="T44" fmla="*/ 145 w 191"/>
                <a:gd name="T45" fmla="*/ 2 h 88"/>
                <a:gd name="T46" fmla="*/ 166 w 191"/>
                <a:gd name="T47" fmla="*/ 0 h 88"/>
                <a:gd name="T48" fmla="*/ 190 w 191"/>
                <a:gd name="T49" fmla="*/ 0 h 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88"/>
                <a:gd name="T77" fmla="*/ 191 w 191"/>
                <a:gd name="T78" fmla="*/ 88 h 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88">
                  <a:moveTo>
                    <a:pt x="190" y="0"/>
                  </a:moveTo>
                  <a:lnTo>
                    <a:pt x="190" y="27"/>
                  </a:lnTo>
                  <a:lnTo>
                    <a:pt x="177" y="29"/>
                  </a:lnTo>
                  <a:lnTo>
                    <a:pt x="165" y="31"/>
                  </a:lnTo>
                  <a:lnTo>
                    <a:pt x="153" y="34"/>
                  </a:lnTo>
                  <a:lnTo>
                    <a:pt x="140" y="37"/>
                  </a:lnTo>
                  <a:lnTo>
                    <a:pt x="126" y="40"/>
                  </a:lnTo>
                  <a:lnTo>
                    <a:pt x="110" y="44"/>
                  </a:lnTo>
                  <a:lnTo>
                    <a:pt x="91" y="50"/>
                  </a:lnTo>
                  <a:lnTo>
                    <a:pt x="72" y="55"/>
                  </a:lnTo>
                  <a:lnTo>
                    <a:pt x="60" y="59"/>
                  </a:lnTo>
                  <a:lnTo>
                    <a:pt x="46" y="65"/>
                  </a:lnTo>
                  <a:lnTo>
                    <a:pt x="30" y="71"/>
                  </a:lnTo>
                  <a:lnTo>
                    <a:pt x="15" y="78"/>
                  </a:lnTo>
                  <a:lnTo>
                    <a:pt x="5" y="83"/>
                  </a:lnTo>
                  <a:lnTo>
                    <a:pt x="0" y="87"/>
                  </a:lnTo>
                  <a:lnTo>
                    <a:pt x="0" y="54"/>
                  </a:lnTo>
                  <a:lnTo>
                    <a:pt x="11" y="45"/>
                  </a:lnTo>
                  <a:lnTo>
                    <a:pt x="35" y="34"/>
                  </a:lnTo>
                  <a:lnTo>
                    <a:pt x="63" y="22"/>
                  </a:lnTo>
                  <a:lnTo>
                    <a:pt x="87" y="15"/>
                  </a:lnTo>
                  <a:lnTo>
                    <a:pt x="116" y="7"/>
                  </a:lnTo>
                  <a:lnTo>
                    <a:pt x="145" y="2"/>
                  </a:lnTo>
                  <a:lnTo>
                    <a:pt x="166" y="0"/>
                  </a:lnTo>
                  <a:lnTo>
                    <a:pt x="190" y="0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454" name="Freeform 20"/>
            <p:cNvSpPr>
              <a:spLocks/>
            </p:cNvSpPr>
            <p:nvPr/>
          </p:nvSpPr>
          <p:spPr bwMode="auto">
            <a:xfrm>
              <a:off x="2013" y="1904"/>
              <a:ext cx="534" cy="266"/>
            </a:xfrm>
            <a:custGeom>
              <a:avLst/>
              <a:gdLst>
                <a:gd name="T0" fmla="*/ 503 w 534"/>
                <a:gd name="T1" fmla="*/ 0 h 266"/>
                <a:gd name="T2" fmla="*/ 471 w 534"/>
                <a:gd name="T3" fmla="*/ 0 h 266"/>
                <a:gd name="T4" fmla="*/ 438 w 534"/>
                <a:gd name="T5" fmla="*/ 1 h 266"/>
                <a:gd name="T6" fmla="*/ 408 w 534"/>
                <a:gd name="T7" fmla="*/ 6 h 266"/>
                <a:gd name="T8" fmla="*/ 372 w 534"/>
                <a:gd name="T9" fmla="*/ 14 h 266"/>
                <a:gd name="T10" fmla="*/ 338 w 534"/>
                <a:gd name="T11" fmla="*/ 24 h 266"/>
                <a:gd name="T12" fmla="*/ 302 w 534"/>
                <a:gd name="T13" fmla="*/ 39 h 266"/>
                <a:gd name="T14" fmla="*/ 270 w 534"/>
                <a:gd name="T15" fmla="*/ 54 h 266"/>
                <a:gd name="T16" fmla="*/ 240 w 534"/>
                <a:gd name="T17" fmla="*/ 69 h 266"/>
                <a:gd name="T18" fmla="*/ 208 w 534"/>
                <a:gd name="T19" fmla="*/ 87 h 266"/>
                <a:gd name="T20" fmla="*/ 179 w 534"/>
                <a:gd name="T21" fmla="*/ 106 h 266"/>
                <a:gd name="T22" fmla="*/ 151 w 534"/>
                <a:gd name="T23" fmla="*/ 128 h 266"/>
                <a:gd name="T24" fmla="*/ 128 w 534"/>
                <a:gd name="T25" fmla="*/ 150 h 266"/>
                <a:gd name="T26" fmla="*/ 112 w 534"/>
                <a:gd name="T27" fmla="*/ 171 h 266"/>
                <a:gd name="T28" fmla="*/ 16 w 534"/>
                <a:gd name="T29" fmla="*/ 164 h 266"/>
                <a:gd name="T30" fmla="*/ 48 w 534"/>
                <a:gd name="T31" fmla="*/ 179 h 266"/>
                <a:gd name="T32" fmla="*/ 72 w 534"/>
                <a:gd name="T33" fmla="*/ 190 h 266"/>
                <a:gd name="T34" fmla="*/ 91 w 534"/>
                <a:gd name="T35" fmla="*/ 202 h 266"/>
                <a:gd name="T36" fmla="*/ 109 w 534"/>
                <a:gd name="T37" fmla="*/ 217 h 266"/>
                <a:gd name="T38" fmla="*/ 131 w 534"/>
                <a:gd name="T39" fmla="*/ 236 h 266"/>
                <a:gd name="T40" fmla="*/ 151 w 534"/>
                <a:gd name="T41" fmla="*/ 256 h 266"/>
                <a:gd name="T42" fmla="*/ 168 w 534"/>
                <a:gd name="T43" fmla="*/ 260 h 266"/>
                <a:gd name="T44" fmla="*/ 187 w 534"/>
                <a:gd name="T45" fmla="*/ 252 h 266"/>
                <a:gd name="T46" fmla="*/ 209 w 534"/>
                <a:gd name="T47" fmla="*/ 242 h 266"/>
                <a:gd name="T48" fmla="*/ 229 w 534"/>
                <a:gd name="T49" fmla="*/ 236 h 266"/>
                <a:gd name="T50" fmla="*/ 252 w 534"/>
                <a:gd name="T51" fmla="*/ 229 h 266"/>
                <a:gd name="T52" fmla="*/ 276 w 534"/>
                <a:gd name="T53" fmla="*/ 224 h 266"/>
                <a:gd name="T54" fmla="*/ 300 w 534"/>
                <a:gd name="T55" fmla="*/ 219 h 266"/>
                <a:gd name="T56" fmla="*/ 321 w 534"/>
                <a:gd name="T57" fmla="*/ 214 h 266"/>
                <a:gd name="T58" fmla="*/ 351 w 534"/>
                <a:gd name="T59" fmla="*/ 209 h 266"/>
                <a:gd name="T60" fmla="*/ 242 w 534"/>
                <a:gd name="T61" fmla="*/ 174 h 266"/>
                <a:gd name="T62" fmla="*/ 268 w 534"/>
                <a:gd name="T63" fmla="*/ 140 h 266"/>
                <a:gd name="T64" fmla="*/ 288 w 534"/>
                <a:gd name="T65" fmla="*/ 121 h 266"/>
                <a:gd name="T66" fmla="*/ 316 w 534"/>
                <a:gd name="T67" fmla="*/ 96 h 266"/>
                <a:gd name="T68" fmla="*/ 340 w 534"/>
                <a:gd name="T69" fmla="*/ 75 h 266"/>
                <a:gd name="T70" fmla="*/ 359 w 534"/>
                <a:gd name="T71" fmla="*/ 60 h 266"/>
                <a:gd name="T72" fmla="*/ 384 w 534"/>
                <a:gd name="T73" fmla="*/ 45 h 266"/>
                <a:gd name="T74" fmla="*/ 408 w 534"/>
                <a:gd name="T75" fmla="*/ 32 h 266"/>
                <a:gd name="T76" fmla="*/ 438 w 534"/>
                <a:gd name="T77" fmla="*/ 22 h 266"/>
                <a:gd name="T78" fmla="*/ 470 w 534"/>
                <a:gd name="T79" fmla="*/ 14 h 266"/>
                <a:gd name="T80" fmla="*/ 504 w 534"/>
                <a:gd name="T81" fmla="*/ 7 h 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4"/>
                <a:gd name="T124" fmla="*/ 0 h 266"/>
                <a:gd name="T125" fmla="*/ 534 w 534"/>
                <a:gd name="T126" fmla="*/ 266 h 2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4" h="266">
                  <a:moveTo>
                    <a:pt x="533" y="1"/>
                  </a:moveTo>
                  <a:lnTo>
                    <a:pt x="503" y="0"/>
                  </a:lnTo>
                  <a:lnTo>
                    <a:pt x="488" y="0"/>
                  </a:lnTo>
                  <a:lnTo>
                    <a:pt x="471" y="0"/>
                  </a:lnTo>
                  <a:lnTo>
                    <a:pt x="455" y="0"/>
                  </a:lnTo>
                  <a:lnTo>
                    <a:pt x="438" y="1"/>
                  </a:lnTo>
                  <a:lnTo>
                    <a:pt x="422" y="4"/>
                  </a:lnTo>
                  <a:lnTo>
                    <a:pt x="408" y="6"/>
                  </a:lnTo>
                  <a:lnTo>
                    <a:pt x="391" y="9"/>
                  </a:lnTo>
                  <a:lnTo>
                    <a:pt x="372" y="14"/>
                  </a:lnTo>
                  <a:lnTo>
                    <a:pt x="354" y="20"/>
                  </a:lnTo>
                  <a:lnTo>
                    <a:pt x="338" y="24"/>
                  </a:lnTo>
                  <a:lnTo>
                    <a:pt x="320" y="32"/>
                  </a:lnTo>
                  <a:lnTo>
                    <a:pt x="302" y="39"/>
                  </a:lnTo>
                  <a:lnTo>
                    <a:pt x="284" y="47"/>
                  </a:lnTo>
                  <a:lnTo>
                    <a:pt x="270" y="54"/>
                  </a:lnTo>
                  <a:lnTo>
                    <a:pt x="253" y="62"/>
                  </a:lnTo>
                  <a:lnTo>
                    <a:pt x="240" y="69"/>
                  </a:lnTo>
                  <a:lnTo>
                    <a:pt x="224" y="78"/>
                  </a:lnTo>
                  <a:lnTo>
                    <a:pt x="208" y="87"/>
                  </a:lnTo>
                  <a:lnTo>
                    <a:pt x="192" y="97"/>
                  </a:lnTo>
                  <a:lnTo>
                    <a:pt x="179" y="106"/>
                  </a:lnTo>
                  <a:lnTo>
                    <a:pt x="164" y="117"/>
                  </a:lnTo>
                  <a:lnTo>
                    <a:pt x="151" y="128"/>
                  </a:lnTo>
                  <a:lnTo>
                    <a:pt x="138" y="139"/>
                  </a:lnTo>
                  <a:lnTo>
                    <a:pt x="128" y="150"/>
                  </a:lnTo>
                  <a:lnTo>
                    <a:pt x="120" y="160"/>
                  </a:lnTo>
                  <a:lnTo>
                    <a:pt x="112" y="171"/>
                  </a:lnTo>
                  <a:lnTo>
                    <a:pt x="0" y="156"/>
                  </a:lnTo>
                  <a:lnTo>
                    <a:pt x="16" y="164"/>
                  </a:lnTo>
                  <a:lnTo>
                    <a:pt x="34" y="172"/>
                  </a:lnTo>
                  <a:lnTo>
                    <a:pt x="48" y="179"/>
                  </a:lnTo>
                  <a:lnTo>
                    <a:pt x="60" y="184"/>
                  </a:lnTo>
                  <a:lnTo>
                    <a:pt x="72" y="190"/>
                  </a:lnTo>
                  <a:lnTo>
                    <a:pt x="81" y="196"/>
                  </a:lnTo>
                  <a:lnTo>
                    <a:pt x="91" y="202"/>
                  </a:lnTo>
                  <a:lnTo>
                    <a:pt x="100" y="209"/>
                  </a:lnTo>
                  <a:lnTo>
                    <a:pt x="109" y="217"/>
                  </a:lnTo>
                  <a:lnTo>
                    <a:pt x="120" y="226"/>
                  </a:lnTo>
                  <a:lnTo>
                    <a:pt x="131" y="236"/>
                  </a:lnTo>
                  <a:lnTo>
                    <a:pt x="140" y="244"/>
                  </a:lnTo>
                  <a:lnTo>
                    <a:pt x="151" y="256"/>
                  </a:lnTo>
                  <a:lnTo>
                    <a:pt x="160" y="265"/>
                  </a:lnTo>
                  <a:lnTo>
                    <a:pt x="168" y="260"/>
                  </a:lnTo>
                  <a:lnTo>
                    <a:pt x="177" y="256"/>
                  </a:lnTo>
                  <a:lnTo>
                    <a:pt x="187" y="252"/>
                  </a:lnTo>
                  <a:lnTo>
                    <a:pt x="197" y="247"/>
                  </a:lnTo>
                  <a:lnTo>
                    <a:pt x="209" y="242"/>
                  </a:lnTo>
                  <a:lnTo>
                    <a:pt x="220" y="239"/>
                  </a:lnTo>
                  <a:lnTo>
                    <a:pt x="229" y="236"/>
                  </a:lnTo>
                  <a:lnTo>
                    <a:pt x="240" y="232"/>
                  </a:lnTo>
                  <a:lnTo>
                    <a:pt x="252" y="229"/>
                  </a:lnTo>
                  <a:lnTo>
                    <a:pt x="265" y="226"/>
                  </a:lnTo>
                  <a:lnTo>
                    <a:pt x="276" y="224"/>
                  </a:lnTo>
                  <a:lnTo>
                    <a:pt x="288" y="220"/>
                  </a:lnTo>
                  <a:lnTo>
                    <a:pt x="300" y="219"/>
                  </a:lnTo>
                  <a:lnTo>
                    <a:pt x="311" y="216"/>
                  </a:lnTo>
                  <a:lnTo>
                    <a:pt x="321" y="214"/>
                  </a:lnTo>
                  <a:lnTo>
                    <a:pt x="334" y="211"/>
                  </a:lnTo>
                  <a:lnTo>
                    <a:pt x="351" y="209"/>
                  </a:lnTo>
                  <a:lnTo>
                    <a:pt x="235" y="189"/>
                  </a:lnTo>
                  <a:lnTo>
                    <a:pt x="242" y="174"/>
                  </a:lnTo>
                  <a:lnTo>
                    <a:pt x="252" y="162"/>
                  </a:lnTo>
                  <a:lnTo>
                    <a:pt x="268" y="140"/>
                  </a:lnTo>
                  <a:lnTo>
                    <a:pt x="277" y="131"/>
                  </a:lnTo>
                  <a:lnTo>
                    <a:pt x="288" y="121"/>
                  </a:lnTo>
                  <a:lnTo>
                    <a:pt x="304" y="105"/>
                  </a:lnTo>
                  <a:lnTo>
                    <a:pt x="316" y="96"/>
                  </a:lnTo>
                  <a:lnTo>
                    <a:pt x="328" y="84"/>
                  </a:lnTo>
                  <a:lnTo>
                    <a:pt x="340" y="75"/>
                  </a:lnTo>
                  <a:lnTo>
                    <a:pt x="349" y="68"/>
                  </a:lnTo>
                  <a:lnTo>
                    <a:pt x="359" y="60"/>
                  </a:lnTo>
                  <a:lnTo>
                    <a:pt x="371" y="52"/>
                  </a:lnTo>
                  <a:lnTo>
                    <a:pt x="384" y="45"/>
                  </a:lnTo>
                  <a:lnTo>
                    <a:pt x="396" y="39"/>
                  </a:lnTo>
                  <a:lnTo>
                    <a:pt x="408" y="32"/>
                  </a:lnTo>
                  <a:lnTo>
                    <a:pt x="424" y="27"/>
                  </a:lnTo>
                  <a:lnTo>
                    <a:pt x="438" y="22"/>
                  </a:lnTo>
                  <a:lnTo>
                    <a:pt x="455" y="18"/>
                  </a:lnTo>
                  <a:lnTo>
                    <a:pt x="470" y="14"/>
                  </a:lnTo>
                  <a:lnTo>
                    <a:pt x="487" y="10"/>
                  </a:lnTo>
                  <a:lnTo>
                    <a:pt x="504" y="7"/>
                  </a:lnTo>
                  <a:lnTo>
                    <a:pt x="533" y="1"/>
                  </a:lnTo>
                </a:path>
              </a:pathLst>
            </a:custGeom>
            <a:solidFill>
              <a:srgbClr val="FFCC00"/>
            </a:solidFill>
            <a:ln w="9525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57365" name="Group 21"/>
          <p:cNvGrpSpPr>
            <a:grpSpLocks/>
          </p:cNvGrpSpPr>
          <p:nvPr/>
        </p:nvGrpSpPr>
        <p:grpSpPr bwMode="auto">
          <a:xfrm>
            <a:off x="3635375" y="3789363"/>
            <a:ext cx="5472113" cy="2663825"/>
            <a:chOff x="2472" y="2296"/>
            <a:chExt cx="3447" cy="1678"/>
          </a:xfrm>
        </p:grpSpPr>
        <p:grpSp>
          <p:nvGrpSpPr>
            <p:cNvPr id="18444" name="Group 22"/>
            <p:cNvGrpSpPr>
              <a:grpSpLocks/>
            </p:cNvGrpSpPr>
            <p:nvPr/>
          </p:nvGrpSpPr>
          <p:grpSpPr bwMode="auto">
            <a:xfrm>
              <a:off x="4024" y="3087"/>
              <a:ext cx="534" cy="298"/>
              <a:chOff x="3894" y="1904"/>
              <a:chExt cx="534" cy="298"/>
            </a:xfrm>
          </p:grpSpPr>
          <p:sp>
            <p:nvSpPr>
              <p:cNvPr id="18447" name="Freeform 23"/>
              <p:cNvSpPr>
                <a:spLocks/>
              </p:cNvSpPr>
              <p:nvPr/>
            </p:nvSpPr>
            <p:spPr bwMode="auto">
              <a:xfrm>
                <a:off x="3895" y="1904"/>
                <a:ext cx="309" cy="196"/>
              </a:xfrm>
              <a:custGeom>
                <a:avLst/>
                <a:gdLst>
                  <a:gd name="T0" fmla="*/ 0 w 309"/>
                  <a:gd name="T1" fmla="*/ 0 h 196"/>
                  <a:gd name="T2" fmla="*/ 0 w 309"/>
                  <a:gd name="T3" fmla="*/ 14 h 196"/>
                  <a:gd name="T4" fmla="*/ 22 w 309"/>
                  <a:gd name="T5" fmla="*/ 18 h 196"/>
                  <a:gd name="T6" fmla="*/ 42 w 309"/>
                  <a:gd name="T7" fmla="*/ 23 h 196"/>
                  <a:gd name="T8" fmla="*/ 60 w 309"/>
                  <a:gd name="T9" fmla="*/ 28 h 196"/>
                  <a:gd name="T10" fmla="*/ 80 w 309"/>
                  <a:gd name="T11" fmla="*/ 34 h 196"/>
                  <a:gd name="T12" fmla="*/ 96 w 309"/>
                  <a:gd name="T13" fmla="*/ 40 h 196"/>
                  <a:gd name="T14" fmla="*/ 109 w 309"/>
                  <a:gd name="T15" fmla="*/ 46 h 196"/>
                  <a:gd name="T16" fmla="*/ 122 w 309"/>
                  <a:gd name="T17" fmla="*/ 51 h 196"/>
                  <a:gd name="T18" fmla="*/ 136 w 309"/>
                  <a:gd name="T19" fmla="*/ 58 h 196"/>
                  <a:gd name="T20" fmla="*/ 149 w 309"/>
                  <a:gd name="T21" fmla="*/ 65 h 196"/>
                  <a:gd name="T22" fmla="*/ 164 w 309"/>
                  <a:gd name="T23" fmla="*/ 75 h 196"/>
                  <a:gd name="T24" fmla="*/ 176 w 309"/>
                  <a:gd name="T25" fmla="*/ 83 h 196"/>
                  <a:gd name="T26" fmla="*/ 187 w 309"/>
                  <a:gd name="T27" fmla="*/ 92 h 196"/>
                  <a:gd name="T28" fmla="*/ 198 w 309"/>
                  <a:gd name="T29" fmla="*/ 102 h 196"/>
                  <a:gd name="T30" fmla="*/ 212 w 309"/>
                  <a:gd name="T31" fmla="*/ 114 h 196"/>
                  <a:gd name="T32" fmla="*/ 226 w 309"/>
                  <a:gd name="T33" fmla="*/ 127 h 196"/>
                  <a:gd name="T34" fmla="*/ 234 w 309"/>
                  <a:gd name="T35" fmla="*/ 137 h 196"/>
                  <a:gd name="T36" fmla="*/ 243 w 309"/>
                  <a:gd name="T37" fmla="*/ 147 h 196"/>
                  <a:gd name="T38" fmla="*/ 252 w 309"/>
                  <a:gd name="T39" fmla="*/ 157 h 196"/>
                  <a:gd name="T40" fmla="*/ 260 w 309"/>
                  <a:gd name="T41" fmla="*/ 167 h 196"/>
                  <a:gd name="T42" fmla="*/ 269 w 309"/>
                  <a:gd name="T43" fmla="*/ 182 h 196"/>
                  <a:gd name="T44" fmla="*/ 275 w 309"/>
                  <a:gd name="T45" fmla="*/ 195 h 196"/>
                  <a:gd name="T46" fmla="*/ 308 w 309"/>
                  <a:gd name="T47" fmla="*/ 191 h 196"/>
                  <a:gd name="T48" fmla="*/ 296 w 309"/>
                  <a:gd name="T49" fmla="*/ 170 h 196"/>
                  <a:gd name="T50" fmla="*/ 281 w 309"/>
                  <a:gd name="T51" fmla="*/ 147 h 196"/>
                  <a:gd name="T52" fmla="*/ 264 w 309"/>
                  <a:gd name="T53" fmla="*/ 128 h 196"/>
                  <a:gd name="T54" fmla="*/ 243 w 309"/>
                  <a:gd name="T55" fmla="*/ 108 h 196"/>
                  <a:gd name="T56" fmla="*/ 214 w 309"/>
                  <a:gd name="T57" fmla="*/ 79 h 196"/>
                  <a:gd name="T58" fmla="*/ 182 w 309"/>
                  <a:gd name="T59" fmla="*/ 55 h 196"/>
                  <a:gd name="T60" fmla="*/ 148 w 309"/>
                  <a:gd name="T61" fmla="*/ 34 h 196"/>
                  <a:gd name="T62" fmla="*/ 118 w 309"/>
                  <a:gd name="T63" fmla="*/ 22 h 196"/>
                  <a:gd name="T64" fmla="*/ 80 w 309"/>
                  <a:gd name="T65" fmla="*/ 9 h 196"/>
                  <a:gd name="T66" fmla="*/ 50 w 309"/>
                  <a:gd name="T67" fmla="*/ 4 h 196"/>
                  <a:gd name="T68" fmla="*/ 0 w 309"/>
                  <a:gd name="T69" fmla="*/ 0 h 1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9"/>
                  <a:gd name="T106" fmla="*/ 0 h 196"/>
                  <a:gd name="T107" fmla="*/ 309 w 309"/>
                  <a:gd name="T108" fmla="*/ 196 h 19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9" h="196">
                    <a:moveTo>
                      <a:pt x="0" y="0"/>
                    </a:moveTo>
                    <a:lnTo>
                      <a:pt x="0" y="14"/>
                    </a:lnTo>
                    <a:lnTo>
                      <a:pt x="22" y="18"/>
                    </a:lnTo>
                    <a:lnTo>
                      <a:pt x="42" y="23"/>
                    </a:lnTo>
                    <a:lnTo>
                      <a:pt x="60" y="28"/>
                    </a:lnTo>
                    <a:lnTo>
                      <a:pt x="80" y="34"/>
                    </a:lnTo>
                    <a:lnTo>
                      <a:pt x="96" y="40"/>
                    </a:lnTo>
                    <a:lnTo>
                      <a:pt x="109" y="46"/>
                    </a:lnTo>
                    <a:lnTo>
                      <a:pt x="122" y="51"/>
                    </a:lnTo>
                    <a:lnTo>
                      <a:pt x="136" y="58"/>
                    </a:lnTo>
                    <a:lnTo>
                      <a:pt x="149" y="65"/>
                    </a:lnTo>
                    <a:lnTo>
                      <a:pt x="164" y="75"/>
                    </a:lnTo>
                    <a:lnTo>
                      <a:pt x="176" y="83"/>
                    </a:lnTo>
                    <a:lnTo>
                      <a:pt x="187" y="92"/>
                    </a:lnTo>
                    <a:lnTo>
                      <a:pt x="198" y="102"/>
                    </a:lnTo>
                    <a:lnTo>
                      <a:pt x="212" y="114"/>
                    </a:lnTo>
                    <a:lnTo>
                      <a:pt x="226" y="127"/>
                    </a:lnTo>
                    <a:lnTo>
                      <a:pt x="234" y="137"/>
                    </a:lnTo>
                    <a:lnTo>
                      <a:pt x="243" y="147"/>
                    </a:lnTo>
                    <a:lnTo>
                      <a:pt x="252" y="157"/>
                    </a:lnTo>
                    <a:lnTo>
                      <a:pt x="260" y="167"/>
                    </a:lnTo>
                    <a:lnTo>
                      <a:pt x="269" y="182"/>
                    </a:lnTo>
                    <a:lnTo>
                      <a:pt x="275" y="195"/>
                    </a:lnTo>
                    <a:lnTo>
                      <a:pt x="308" y="191"/>
                    </a:lnTo>
                    <a:lnTo>
                      <a:pt x="296" y="170"/>
                    </a:lnTo>
                    <a:lnTo>
                      <a:pt x="281" y="147"/>
                    </a:lnTo>
                    <a:lnTo>
                      <a:pt x="264" y="128"/>
                    </a:lnTo>
                    <a:lnTo>
                      <a:pt x="243" y="108"/>
                    </a:lnTo>
                    <a:lnTo>
                      <a:pt x="214" y="79"/>
                    </a:lnTo>
                    <a:lnTo>
                      <a:pt x="182" y="55"/>
                    </a:lnTo>
                    <a:lnTo>
                      <a:pt x="148" y="34"/>
                    </a:lnTo>
                    <a:lnTo>
                      <a:pt x="118" y="22"/>
                    </a:lnTo>
                    <a:lnTo>
                      <a:pt x="80" y="9"/>
                    </a:lnTo>
                    <a:lnTo>
                      <a:pt x="5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00"/>
              </a:solidFill>
              <a:ln w="952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448" name="Freeform 24"/>
              <p:cNvSpPr>
                <a:spLocks/>
              </p:cNvSpPr>
              <p:nvPr/>
            </p:nvSpPr>
            <p:spPr bwMode="auto">
              <a:xfrm>
                <a:off x="4267" y="2061"/>
                <a:ext cx="161" cy="140"/>
              </a:xfrm>
              <a:custGeom>
                <a:avLst/>
                <a:gdLst>
                  <a:gd name="T0" fmla="*/ 0 w 161"/>
                  <a:gd name="T1" fmla="*/ 107 h 140"/>
                  <a:gd name="T2" fmla="*/ 0 w 161"/>
                  <a:gd name="T3" fmla="*/ 139 h 140"/>
                  <a:gd name="T4" fmla="*/ 6 w 161"/>
                  <a:gd name="T5" fmla="*/ 131 h 140"/>
                  <a:gd name="T6" fmla="*/ 13 w 161"/>
                  <a:gd name="T7" fmla="*/ 123 h 140"/>
                  <a:gd name="T8" fmla="*/ 23 w 161"/>
                  <a:gd name="T9" fmla="*/ 114 h 140"/>
                  <a:gd name="T10" fmla="*/ 35 w 161"/>
                  <a:gd name="T11" fmla="*/ 104 h 140"/>
                  <a:gd name="T12" fmla="*/ 46 w 161"/>
                  <a:gd name="T13" fmla="*/ 93 h 140"/>
                  <a:gd name="T14" fmla="*/ 57 w 161"/>
                  <a:gd name="T15" fmla="*/ 83 h 140"/>
                  <a:gd name="T16" fmla="*/ 68 w 161"/>
                  <a:gd name="T17" fmla="*/ 74 h 140"/>
                  <a:gd name="T18" fmla="*/ 78 w 161"/>
                  <a:gd name="T19" fmla="*/ 66 h 140"/>
                  <a:gd name="T20" fmla="*/ 88 w 161"/>
                  <a:gd name="T21" fmla="*/ 59 h 140"/>
                  <a:gd name="T22" fmla="*/ 100 w 161"/>
                  <a:gd name="T23" fmla="*/ 52 h 140"/>
                  <a:gd name="T24" fmla="*/ 112 w 161"/>
                  <a:gd name="T25" fmla="*/ 45 h 140"/>
                  <a:gd name="T26" fmla="*/ 124 w 161"/>
                  <a:gd name="T27" fmla="*/ 39 h 140"/>
                  <a:gd name="T28" fmla="*/ 136 w 161"/>
                  <a:gd name="T29" fmla="*/ 34 h 140"/>
                  <a:gd name="T30" fmla="*/ 150 w 161"/>
                  <a:gd name="T31" fmla="*/ 28 h 140"/>
                  <a:gd name="T32" fmla="*/ 160 w 161"/>
                  <a:gd name="T33" fmla="*/ 23 h 140"/>
                  <a:gd name="T34" fmla="*/ 160 w 161"/>
                  <a:gd name="T35" fmla="*/ 0 h 140"/>
                  <a:gd name="T36" fmla="*/ 142 w 161"/>
                  <a:gd name="T37" fmla="*/ 4 h 140"/>
                  <a:gd name="T38" fmla="*/ 116 w 161"/>
                  <a:gd name="T39" fmla="*/ 15 h 140"/>
                  <a:gd name="T40" fmla="*/ 84 w 161"/>
                  <a:gd name="T41" fmla="*/ 29 h 140"/>
                  <a:gd name="T42" fmla="*/ 60 w 161"/>
                  <a:gd name="T43" fmla="*/ 43 h 140"/>
                  <a:gd name="T44" fmla="*/ 38 w 161"/>
                  <a:gd name="T45" fmla="*/ 65 h 140"/>
                  <a:gd name="T46" fmla="*/ 16 w 161"/>
                  <a:gd name="T47" fmla="*/ 83 h 140"/>
                  <a:gd name="T48" fmla="*/ 0 w 161"/>
                  <a:gd name="T49" fmla="*/ 99 h 140"/>
                  <a:gd name="T50" fmla="*/ 0 w 161"/>
                  <a:gd name="T51" fmla="*/ 139 h 140"/>
                  <a:gd name="T52" fmla="*/ 0 w 161"/>
                  <a:gd name="T53" fmla="*/ 138 h 140"/>
                  <a:gd name="T54" fmla="*/ 0 w 161"/>
                  <a:gd name="T55" fmla="*/ 107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1"/>
                  <a:gd name="T85" fmla="*/ 0 h 140"/>
                  <a:gd name="T86" fmla="*/ 161 w 161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1" h="140">
                    <a:moveTo>
                      <a:pt x="0" y="107"/>
                    </a:moveTo>
                    <a:lnTo>
                      <a:pt x="0" y="139"/>
                    </a:lnTo>
                    <a:lnTo>
                      <a:pt x="6" y="131"/>
                    </a:lnTo>
                    <a:lnTo>
                      <a:pt x="13" y="123"/>
                    </a:lnTo>
                    <a:lnTo>
                      <a:pt x="23" y="114"/>
                    </a:lnTo>
                    <a:lnTo>
                      <a:pt x="35" y="104"/>
                    </a:lnTo>
                    <a:lnTo>
                      <a:pt x="46" y="93"/>
                    </a:lnTo>
                    <a:lnTo>
                      <a:pt x="57" y="83"/>
                    </a:lnTo>
                    <a:lnTo>
                      <a:pt x="68" y="74"/>
                    </a:lnTo>
                    <a:lnTo>
                      <a:pt x="78" y="66"/>
                    </a:lnTo>
                    <a:lnTo>
                      <a:pt x="88" y="59"/>
                    </a:lnTo>
                    <a:lnTo>
                      <a:pt x="100" y="52"/>
                    </a:lnTo>
                    <a:lnTo>
                      <a:pt x="112" y="45"/>
                    </a:lnTo>
                    <a:lnTo>
                      <a:pt x="124" y="39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60" y="23"/>
                    </a:lnTo>
                    <a:lnTo>
                      <a:pt x="160" y="0"/>
                    </a:lnTo>
                    <a:lnTo>
                      <a:pt x="142" y="4"/>
                    </a:lnTo>
                    <a:lnTo>
                      <a:pt x="116" y="15"/>
                    </a:lnTo>
                    <a:lnTo>
                      <a:pt x="84" y="29"/>
                    </a:lnTo>
                    <a:lnTo>
                      <a:pt x="60" y="43"/>
                    </a:lnTo>
                    <a:lnTo>
                      <a:pt x="38" y="65"/>
                    </a:lnTo>
                    <a:lnTo>
                      <a:pt x="16" y="83"/>
                    </a:lnTo>
                    <a:lnTo>
                      <a:pt x="0" y="99"/>
                    </a:lnTo>
                    <a:lnTo>
                      <a:pt x="0" y="139"/>
                    </a:lnTo>
                    <a:lnTo>
                      <a:pt x="0" y="138"/>
                    </a:lnTo>
                    <a:lnTo>
                      <a:pt x="0" y="107"/>
                    </a:lnTo>
                  </a:path>
                </a:pathLst>
              </a:custGeom>
              <a:solidFill>
                <a:srgbClr val="FFCC00"/>
              </a:solidFill>
              <a:ln w="952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449" name="Freeform 25"/>
              <p:cNvSpPr>
                <a:spLocks/>
              </p:cNvSpPr>
              <p:nvPr/>
            </p:nvSpPr>
            <p:spPr bwMode="auto">
              <a:xfrm>
                <a:off x="4076" y="2114"/>
                <a:ext cx="191" cy="88"/>
              </a:xfrm>
              <a:custGeom>
                <a:avLst/>
                <a:gdLst>
                  <a:gd name="T0" fmla="*/ 0 w 191"/>
                  <a:gd name="T1" fmla="*/ 0 h 88"/>
                  <a:gd name="T2" fmla="*/ 0 w 191"/>
                  <a:gd name="T3" fmla="*/ 27 h 88"/>
                  <a:gd name="T4" fmla="*/ 12 w 191"/>
                  <a:gd name="T5" fmla="*/ 29 h 88"/>
                  <a:gd name="T6" fmla="*/ 24 w 191"/>
                  <a:gd name="T7" fmla="*/ 31 h 88"/>
                  <a:gd name="T8" fmla="*/ 36 w 191"/>
                  <a:gd name="T9" fmla="*/ 34 h 88"/>
                  <a:gd name="T10" fmla="*/ 49 w 191"/>
                  <a:gd name="T11" fmla="*/ 37 h 88"/>
                  <a:gd name="T12" fmla="*/ 63 w 191"/>
                  <a:gd name="T13" fmla="*/ 40 h 88"/>
                  <a:gd name="T14" fmla="*/ 79 w 191"/>
                  <a:gd name="T15" fmla="*/ 44 h 88"/>
                  <a:gd name="T16" fmla="*/ 98 w 191"/>
                  <a:gd name="T17" fmla="*/ 50 h 88"/>
                  <a:gd name="T18" fmla="*/ 117 w 191"/>
                  <a:gd name="T19" fmla="*/ 55 h 88"/>
                  <a:gd name="T20" fmla="*/ 129 w 191"/>
                  <a:gd name="T21" fmla="*/ 59 h 88"/>
                  <a:gd name="T22" fmla="*/ 143 w 191"/>
                  <a:gd name="T23" fmla="*/ 65 h 88"/>
                  <a:gd name="T24" fmla="*/ 159 w 191"/>
                  <a:gd name="T25" fmla="*/ 71 h 88"/>
                  <a:gd name="T26" fmla="*/ 174 w 191"/>
                  <a:gd name="T27" fmla="*/ 78 h 88"/>
                  <a:gd name="T28" fmla="*/ 184 w 191"/>
                  <a:gd name="T29" fmla="*/ 83 h 88"/>
                  <a:gd name="T30" fmla="*/ 190 w 191"/>
                  <a:gd name="T31" fmla="*/ 87 h 88"/>
                  <a:gd name="T32" fmla="*/ 190 w 191"/>
                  <a:gd name="T33" fmla="*/ 54 h 88"/>
                  <a:gd name="T34" fmla="*/ 178 w 191"/>
                  <a:gd name="T35" fmla="*/ 45 h 88"/>
                  <a:gd name="T36" fmla="*/ 154 w 191"/>
                  <a:gd name="T37" fmla="*/ 34 h 88"/>
                  <a:gd name="T38" fmla="*/ 126 w 191"/>
                  <a:gd name="T39" fmla="*/ 22 h 88"/>
                  <a:gd name="T40" fmla="*/ 102 w 191"/>
                  <a:gd name="T41" fmla="*/ 15 h 88"/>
                  <a:gd name="T42" fmla="*/ 73 w 191"/>
                  <a:gd name="T43" fmla="*/ 7 h 88"/>
                  <a:gd name="T44" fmla="*/ 44 w 191"/>
                  <a:gd name="T45" fmla="*/ 2 h 88"/>
                  <a:gd name="T46" fmla="*/ 23 w 191"/>
                  <a:gd name="T47" fmla="*/ 0 h 88"/>
                  <a:gd name="T48" fmla="*/ 0 w 191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88"/>
                  <a:gd name="T77" fmla="*/ 191 w 191"/>
                  <a:gd name="T78" fmla="*/ 88 h 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88">
                    <a:moveTo>
                      <a:pt x="0" y="0"/>
                    </a:moveTo>
                    <a:lnTo>
                      <a:pt x="0" y="27"/>
                    </a:lnTo>
                    <a:lnTo>
                      <a:pt x="12" y="29"/>
                    </a:lnTo>
                    <a:lnTo>
                      <a:pt x="24" y="31"/>
                    </a:lnTo>
                    <a:lnTo>
                      <a:pt x="36" y="34"/>
                    </a:lnTo>
                    <a:lnTo>
                      <a:pt x="49" y="37"/>
                    </a:lnTo>
                    <a:lnTo>
                      <a:pt x="63" y="40"/>
                    </a:lnTo>
                    <a:lnTo>
                      <a:pt x="79" y="44"/>
                    </a:lnTo>
                    <a:lnTo>
                      <a:pt x="98" y="50"/>
                    </a:lnTo>
                    <a:lnTo>
                      <a:pt x="117" y="55"/>
                    </a:lnTo>
                    <a:lnTo>
                      <a:pt x="129" y="59"/>
                    </a:lnTo>
                    <a:lnTo>
                      <a:pt x="143" y="65"/>
                    </a:lnTo>
                    <a:lnTo>
                      <a:pt x="159" y="71"/>
                    </a:lnTo>
                    <a:lnTo>
                      <a:pt x="174" y="78"/>
                    </a:lnTo>
                    <a:lnTo>
                      <a:pt x="184" y="83"/>
                    </a:lnTo>
                    <a:lnTo>
                      <a:pt x="190" y="87"/>
                    </a:lnTo>
                    <a:lnTo>
                      <a:pt x="190" y="54"/>
                    </a:lnTo>
                    <a:lnTo>
                      <a:pt x="178" y="45"/>
                    </a:lnTo>
                    <a:lnTo>
                      <a:pt x="154" y="34"/>
                    </a:lnTo>
                    <a:lnTo>
                      <a:pt x="126" y="22"/>
                    </a:lnTo>
                    <a:lnTo>
                      <a:pt x="102" y="15"/>
                    </a:lnTo>
                    <a:lnTo>
                      <a:pt x="73" y="7"/>
                    </a:lnTo>
                    <a:lnTo>
                      <a:pt x="44" y="2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00"/>
              </a:solidFill>
              <a:ln w="952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8450" name="Freeform 26"/>
              <p:cNvSpPr>
                <a:spLocks/>
              </p:cNvSpPr>
              <p:nvPr/>
            </p:nvSpPr>
            <p:spPr bwMode="auto">
              <a:xfrm>
                <a:off x="3894" y="1904"/>
                <a:ext cx="534" cy="266"/>
              </a:xfrm>
              <a:custGeom>
                <a:avLst/>
                <a:gdLst>
                  <a:gd name="T0" fmla="*/ 29 w 534"/>
                  <a:gd name="T1" fmla="*/ 0 h 266"/>
                  <a:gd name="T2" fmla="*/ 61 w 534"/>
                  <a:gd name="T3" fmla="*/ 0 h 266"/>
                  <a:gd name="T4" fmla="*/ 94 w 534"/>
                  <a:gd name="T5" fmla="*/ 1 h 266"/>
                  <a:gd name="T6" fmla="*/ 124 w 534"/>
                  <a:gd name="T7" fmla="*/ 6 h 266"/>
                  <a:gd name="T8" fmla="*/ 160 w 534"/>
                  <a:gd name="T9" fmla="*/ 14 h 266"/>
                  <a:gd name="T10" fmla="*/ 194 w 534"/>
                  <a:gd name="T11" fmla="*/ 24 h 266"/>
                  <a:gd name="T12" fmla="*/ 230 w 534"/>
                  <a:gd name="T13" fmla="*/ 39 h 266"/>
                  <a:gd name="T14" fmla="*/ 262 w 534"/>
                  <a:gd name="T15" fmla="*/ 54 h 266"/>
                  <a:gd name="T16" fmla="*/ 292 w 534"/>
                  <a:gd name="T17" fmla="*/ 69 h 266"/>
                  <a:gd name="T18" fmla="*/ 324 w 534"/>
                  <a:gd name="T19" fmla="*/ 87 h 266"/>
                  <a:gd name="T20" fmla="*/ 353 w 534"/>
                  <a:gd name="T21" fmla="*/ 106 h 266"/>
                  <a:gd name="T22" fmla="*/ 381 w 534"/>
                  <a:gd name="T23" fmla="*/ 128 h 266"/>
                  <a:gd name="T24" fmla="*/ 404 w 534"/>
                  <a:gd name="T25" fmla="*/ 150 h 266"/>
                  <a:gd name="T26" fmla="*/ 420 w 534"/>
                  <a:gd name="T27" fmla="*/ 171 h 266"/>
                  <a:gd name="T28" fmla="*/ 516 w 534"/>
                  <a:gd name="T29" fmla="*/ 164 h 266"/>
                  <a:gd name="T30" fmla="*/ 484 w 534"/>
                  <a:gd name="T31" fmla="*/ 179 h 266"/>
                  <a:gd name="T32" fmla="*/ 460 w 534"/>
                  <a:gd name="T33" fmla="*/ 190 h 266"/>
                  <a:gd name="T34" fmla="*/ 441 w 534"/>
                  <a:gd name="T35" fmla="*/ 202 h 266"/>
                  <a:gd name="T36" fmla="*/ 423 w 534"/>
                  <a:gd name="T37" fmla="*/ 217 h 266"/>
                  <a:gd name="T38" fmla="*/ 401 w 534"/>
                  <a:gd name="T39" fmla="*/ 236 h 266"/>
                  <a:gd name="T40" fmla="*/ 381 w 534"/>
                  <a:gd name="T41" fmla="*/ 256 h 266"/>
                  <a:gd name="T42" fmla="*/ 364 w 534"/>
                  <a:gd name="T43" fmla="*/ 260 h 266"/>
                  <a:gd name="T44" fmla="*/ 345 w 534"/>
                  <a:gd name="T45" fmla="*/ 252 h 266"/>
                  <a:gd name="T46" fmla="*/ 323 w 534"/>
                  <a:gd name="T47" fmla="*/ 242 h 266"/>
                  <a:gd name="T48" fmla="*/ 303 w 534"/>
                  <a:gd name="T49" fmla="*/ 236 h 266"/>
                  <a:gd name="T50" fmla="*/ 280 w 534"/>
                  <a:gd name="T51" fmla="*/ 229 h 266"/>
                  <a:gd name="T52" fmla="*/ 256 w 534"/>
                  <a:gd name="T53" fmla="*/ 224 h 266"/>
                  <a:gd name="T54" fmla="*/ 232 w 534"/>
                  <a:gd name="T55" fmla="*/ 219 h 266"/>
                  <a:gd name="T56" fmla="*/ 211 w 534"/>
                  <a:gd name="T57" fmla="*/ 214 h 266"/>
                  <a:gd name="T58" fmla="*/ 181 w 534"/>
                  <a:gd name="T59" fmla="*/ 209 h 266"/>
                  <a:gd name="T60" fmla="*/ 290 w 534"/>
                  <a:gd name="T61" fmla="*/ 174 h 266"/>
                  <a:gd name="T62" fmla="*/ 264 w 534"/>
                  <a:gd name="T63" fmla="*/ 140 h 266"/>
                  <a:gd name="T64" fmla="*/ 244 w 534"/>
                  <a:gd name="T65" fmla="*/ 121 h 266"/>
                  <a:gd name="T66" fmla="*/ 216 w 534"/>
                  <a:gd name="T67" fmla="*/ 96 h 266"/>
                  <a:gd name="T68" fmla="*/ 192 w 534"/>
                  <a:gd name="T69" fmla="*/ 75 h 266"/>
                  <a:gd name="T70" fmla="*/ 173 w 534"/>
                  <a:gd name="T71" fmla="*/ 60 h 266"/>
                  <a:gd name="T72" fmla="*/ 148 w 534"/>
                  <a:gd name="T73" fmla="*/ 45 h 266"/>
                  <a:gd name="T74" fmla="*/ 124 w 534"/>
                  <a:gd name="T75" fmla="*/ 32 h 266"/>
                  <a:gd name="T76" fmla="*/ 94 w 534"/>
                  <a:gd name="T77" fmla="*/ 22 h 266"/>
                  <a:gd name="T78" fmla="*/ 62 w 534"/>
                  <a:gd name="T79" fmla="*/ 14 h 266"/>
                  <a:gd name="T80" fmla="*/ 28 w 534"/>
                  <a:gd name="T81" fmla="*/ 7 h 2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4"/>
                  <a:gd name="T124" fmla="*/ 0 h 266"/>
                  <a:gd name="T125" fmla="*/ 534 w 534"/>
                  <a:gd name="T126" fmla="*/ 266 h 2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4" h="266">
                    <a:moveTo>
                      <a:pt x="0" y="1"/>
                    </a:moveTo>
                    <a:lnTo>
                      <a:pt x="29" y="0"/>
                    </a:lnTo>
                    <a:lnTo>
                      <a:pt x="44" y="0"/>
                    </a:lnTo>
                    <a:lnTo>
                      <a:pt x="61" y="0"/>
                    </a:lnTo>
                    <a:lnTo>
                      <a:pt x="77" y="0"/>
                    </a:lnTo>
                    <a:lnTo>
                      <a:pt x="94" y="1"/>
                    </a:lnTo>
                    <a:lnTo>
                      <a:pt x="110" y="4"/>
                    </a:lnTo>
                    <a:lnTo>
                      <a:pt x="124" y="6"/>
                    </a:lnTo>
                    <a:lnTo>
                      <a:pt x="141" y="9"/>
                    </a:lnTo>
                    <a:lnTo>
                      <a:pt x="160" y="14"/>
                    </a:lnTo>
                    <a:lnTo>
                      <a:pt x="178" y="20"/>
                    </a:lnTo>
                    <a:lnTo>
                      <a:pt x="194" y="24"/>
                    </a:lnTo>
                    <a:lnTo>
                      <a:pt x="212" y="32"/>
                    </a:lnTo>
                    <a:lnTo>
                      <a:pt x="230" y="39"/>
                    </a:lnTo>
                    <a:lnTo>
                      <a:pt x="248" y="47"/>
                    </a:lnTo>
                    <a:lnTo>
                      <a:pt x="262" y="54"/>
                    </a:lnTo>
                    <a:lnTo>
                      <a:pt x="279" y="62"/>
                    </a:lnTo>
                    <a:lnTo>
                      <a:pt x="292" y="69"/>
                    </a:lnTo>
                    <a:lnTo>
                      <a:pt x="308" y="78"/>
                    </a:lnTo>
                    <a:lnTo>
                      <a:pt x="324" y="87"/>
                    </a:lnTo>
                    <a:lnTo>
                      <a:pt x="340" y="97"/>
                    </a:lnTo>
                    <a:lnTo>
                      <a:pt x="353" y="106"/>
                    </a:lnTo>
                    <a:lnTo>
                      <a:pt x="368" y="117"/>
                    </a:lnTo>
                    <a:lnTo>
                      <a:pt x="381" y="128"/>
                    </a:lnTo>
                    <a:lnTo>
                      <a:pt x="394" y="139"/>
                    </a:lnTo>
                    <a:lnTo>
                      <a:pt x="404" y="150"/>
                    </a:lnTo>
                    <a:lnTo>
                      <a:pt x="412" y="160"/>
                    </a:lnTo>
                    <a:lnTo>
                      <a:pt x="420" y="171"/>
                    </a:lnTo>
                    <a:lnTo>
                      <a:pt x="533" y="156"/>
                    </a:lnTo>
                    <a:lnTo>
                      <a:pt x="516" y="164"/>
                    </a:lnTo>
                    <a:lnTo>
                      <a:pt x="498" y="172"/>
                    </a:lnTo>
                    <a:lnTo>
                      <a:pt x="484" y="179"/>
                    </a:lnTo>
                    <a:lnTo>
                      <a:pt x="472" y="184"/>
                    </a:lnTo>
                    <a:lnTo>
                      <a:pt x="460" y="190"/>
                    </a:lnTo>
                    <a:lnTo>
                      <a:pt x="451" y="196"/>
                    </a:lnTo>
                    <a:lnTo>
                      <a:pt x="441" y="202"/>
                    </a:lnTo>
                    <a:lnTo>
                      <a:pt x="432" y="209"/>
                    </a:lnTo>
                    <a:lnTo>
                      <a:pt x="423" y="217"/>
                    </a:lnTo>
                    <a:lnTo>
                      <a:pt x="412" y="226"/>
                    </a:lnTo>
                    <a:lnTo>
                      <a:pt x="401" y="236"/>
                    </a:lnTo>
                    <a:lnTo>
                      <a:pt x="392" y="244"/>
                    </a:lnTo>
                    <a:lnTo>
                      <a:pt x="381" y="256"/>
                    </a:lnTo>
                    <a:lnTo>
                      <a:pt x="372" y="265"/>
                    </a:lnTo>
                    <a:lnTo>
                      <a:pt x="364" y="260"/>
                    </a:lnTo>
                    <a:lnTo>
                      <a:pt x="355" y="256"/>
                    </a:lnTo>
                    <a:lnTo>
                      <a:pt x="345" y="252"/>
                    </a:lnTo>
                    <a:lnTo>
                      <a:pt x="335" y="247"/>
                    </a:lnTo>
                    <a:lnTo>
                      <a:pt x="323" y="242"/>
                    </a:lnTo>
                    <a:lnTo>
                      <a:pt x="312" y="239"/>
                    </a:lnTo>
                    <a:lnTo>
                      <a:pt x="303" y="236"/>
                    </a:lnTo>
                    <a:lnTo>
                      <a:pt x="292" y="232"/>
                    </a:lnTo>
                    <a:lnTo>
                      <a:pt x="280" y="229"/>
                    </a:lnTo>
                    <a:lnTo>
                      <a:pt x="267" y="226"/>
                    </a:lnTo>
                    <a:lnTo>
                      <a:pt x="256" y="224"/>
                    </a:lnTo>
                    <a:lnTo>
                      <a:pt x="244" y="220"/>
                    </a:lnTo>
                    <a:lnTo>
                      <a:pt x="232" y="219"/>
                    </a:lnTo>
                    <a:lnTo>
                      <a:pt x="221" y="216"/>
                    </a:lnTo>
                    <a:lnTo>
                      <a:pt x="211" y="214"/>
                    </a:lnTo>
                    <a:lnTo>
                      <a:pt x="198" y="211"/>
                    </a:lnTo>
                    <a:lnTo>
                      <a:pt x="181" y="209"/>
                    </a:lnTo>
                    <a:lnTo>
                      <a:pt x="297" y="189"/>
                    </a:lnTo>
                    <a:lnTo>
                      <a:pt x="290" y="174"/>
                    </a:lnTo>
                    <a:lnTo>
                      <a:pt x="280" y="162"/>
                    </a:lnTo>
                    <a:lnTo>
                      <a:pt x="264" y="140"/>
                    </a:lnTo>
                    <a:lnTo>
                      <a:pt x="255" y="131"/>
                    </a:lnTo>
                    <a:lnTo>
                      <a:pt x="244" y="121"/>
                    </a:lnTo>
                    <a:lnTo>
                      <a:pt x="228" y="105"/>
                    </a:lnTo>
                    <a:lnTo>
                      <a:pt x="216" y="96"/>
                    </a:lnTo>
                    <a:lnTo>
                      <a:pt x="204" y="84"/>
                    </a:lnTo>
                    <a:lnTo>
                      <a:pt x="192" y="75"/>
                    </a:lnTo>
                    <a:lnTo>
                      <a:pt x="183" y="68"/>
                    </a:lnTo>
                    <a:lnTo>
                      <a:pt x="173" y="60"/>
                    </a:lnTo>
                    <a:lnTo>
                      <a:pt x="161" y="52"/>
                    </a:lnTo>
                    <a:lnTo>
                      <a:pt x="148" y="45"/>
                    </a:lnTo>
                    <a:lnTo>
                      <a:pt x="136" y="39"/>
                    </a:lnTo>
                    <a:lnTo>
                      <a:pt x="124" y="32"/>
                    </a:lnTo>
                    <a:lnTo>
                      <a:pt x="108" y="27"/>
                    </a:lnTo>
                    <a:lnTo>
                      <a:pt x="94" y="22"/>
                    </a:lnTo>
                    <a:lnTo>
                      <a:pt x="77" y="18"/>
                    </a:lnTo>
                    <a:lnTo>
                      <a:pt x="62" y="14"/>
                    </a:lnTo>
                    <a:lnTo>
                      <a:pt x="45" y="10"/>
                    </a:lnTo>
                    <a:lnTo>
                      <a:pt x="28" y="7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CC00"/>
              </a:solidFill>
              <a:ln w="9525" cap="rnd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57371" name="Rectangle 27"/>
            <p:cNvSpPr>
              <a:spLocks noChangeArrowheads="1"/>
            </p:cNvSpPr>
            <p:nvPr/>
          </p:nvSpPr>
          <p:spPr bwMode="auto">
            <a:xfrm>
              <a:off x="2472" y="2296"/>
              <a:ext cx="3447" cy="167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711200" indent="-711200" defTabSz="914400" eaLnBrk="0" hangingPunc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SzPct val="100000"/>
                <a:buFont typeface="Calibri" pitchFamily="34" charset="0"/>
                <a:buNone/>
                <a:defRPr/>
              </a:pPr>
              <a:endParaRPr lang="sk-SK" sz="2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  <a:p>
              <a:pPr marL="711200" indent="-711200" defTabSz="914400" eaLnBrk="0" hangingPunc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SzPct val="100000"/>
                <a:buFont typeface="Calibri" pitchFamily="34" charset="0"/>
                <a:buNone/>
                <a:defRPr/>
              </a:pPr>
              <a:endParaRPr lang="sk-SK" sz="240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  <a:p>
              <a:pPr marL="711200" indent="-711200" defTabSz="914400" eaLnBrk="0" hangingPunct="0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SzPct val="100000"/>
                <a:buFont typeface="Calibri" pitchFamily="34" charset="0"/>
                <a:buNone/>
                <a:defRPr/>
              </a:pPr>
              <a:endParaRPr lang="en-US" sz="240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18446" name="Picture 28"/>
            <p:cNvPicPr>
              <a:picLocks noChangeAspect="1" noChangeArrowheads="1"/>
            </p:cNvPicPr>
            <p:nvPr/>
          </p:nvPicPr>
          <p:blipFill>
            <a:blip r:embed="rId3">
              <a:lum bright="-12000" contrast="18000"/>
            </a:blip>
            <a:srcRect t="3322" b="1733"/>
            <a:stretch>
              <a:fillRect/>
            </a:stretch>
          </p:blipFill>
          <p:spPr bwMode="auto">
            <a:xfrm>
              <a:off x="2536" y="2478"/>
              <a:ext cx="3338" cy="131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98475" y="1493838"/>
            <a:ext cx="7775575" cy="4349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rgbClr val="FFCC66"/>
              </a:buClr>
              <a:buSzPct val="100000"/>
              <a:buFont typeface="Wingdings" pitchFamily="2" charset="2"/>
              <a:buNone/>
              <a:defRPr/>
            </a:pP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Sledovanie 2013-2017 – na </a:t>
            </a:r>
            <a:r>
              <a:rPr lang="sk-SK" sz="2800" b="1" cap="small" dirty="0" err="1" smtClean="0">
                <a:solidFill>
                  <a:schemeClr val="tx2"/>
                </a:solidFill>
                <a:cs typeface="Calibri" pitchFamily="34" charset="0"/>
              </a:rPr>
              <a:t>PAH-špecific</a:t>
            </a: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. </a:t>
            </a:r>
            <a:r>
              <a:rPr lang="sk-SK" sz="2800" b="1" cap="small" dirty="0" err="1" smtClean="0">
                <a:solidFill>
                  <a:schemeClr val="tx2"/>
                </a:solidFill>
                <a:cs typeface="Calibri" pitchFamily="34" charset="0"/>
              </a:rPr>
              <a:t>Th</a:t>
            </a:r>
            <a:r>
              <a:rPr lang="sk-SK" sz="2800" b="1" cap="small" dirty="0" smtClean="0">
                <a:solidFill>
                  <a:schemeClr val="tx2"/>
                </a:solidFill>
                <a:cs typeface="Calibri" pitchFamily="34" charset="0"/>
              </a:rPr>
              <a:t>:</a:t>
            </a:r>
            <a:endParaRPr lang="sk-SK" sz="2000" b="1" cap="small" dirty="0">
              <a:solidFill>
                <a:schemeClr val="tx2"/>
              </a:solidFill>
              <a:cs typeface="Calibri" pitchFamily="34" charset="0"/>
            </a:endParaRPr>
          </a:p>
        </p:txBody>
      </p:sp>
      <p:pic>
        <p:nvPicPr>
          <p:cNvPr id="29700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462838" y="153988"/>
            <a:ext cx="1404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Nadpis 1"/>
          <p:cNvSpPr txBox="1">
            <a:spLocks/>
          </p:cNvSpPr>
          <p:nvPr/>
        </p:nvSpPr>
        <p:spPr bwMode="auto">
          <a:xfrm>
            <a:off x="550863" y="300038"/>
            <a:ext cx="6742112" cy="936625"/>
          </a:xfrm>
          <a:prstGeom prst="rect">
            <a:avLst/>
          </a:prstGeom>
          <a:noFill/>
          <a:ln w="63500" cmpd="thickThin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endParaRPr lang="sk-SK" sz="1100" b="1">
              <a:latin typeface="Segoe Print" pitchFamily="2" charset="0"/>
            </a:endParaRPr>
          </a:p>
          <a:p>
            <a:pPr defTabSz="914400"/>
            <a:r>
              <a:rPr lang="sk-SK" sz="3600" b="1">
                <a:latin typeface="Segoe Print" pitchFamily="2" charset="0"/>
              </a:rPr>
              <a:t> KAZUISTIKA: 34-r. </a:t>
            </a:r>
            <a:r>
              <a:rPr lang="sk-SK" sz="3600" b="1"/>
              <a:t>♀</a:t>
            </a:r>
            <a:endParaRPr lang="sk-SK" sz="3600">
              <a:latin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endParaRPr lang="sk-SK" sz="2400">
              <a:latin typeface="Calibri" pitchFamily="34" charset="0"/>
            </a:endParaRPr>
          </a:p>
        </p:txBody>
      </p:sp>
      <p:grpSp>
        <p:nvGrpSpPr>
          <p:cNvPr id="29702" name="Skupina 43"/>
          <p:cNvGrpSpPr>
            <a:grpSpLocks/>
          </p:cNvGrpSpPr>
          <p:nvPr/>
        </p:nvGrpSpPr>
        <p:grpSpPr bwMode="auto">
          <a:xfrm>
            <a:off x="493713" y="2014538"/>
            <a:ext cx="8272462" cy="4545012"/>
            <a:chOff x="493743" y="2014304"/>
            <a:chExt cx="8272462" cy="4545013"/>
          </a:xfrm>
        </p:grpSpPr>
        <p:graphicFrame>
          <p:nvGraphicFramePr>
            <p:cNvPr id="29698" name="Object 5"/>
            <p:cNvGraphicFramePr>
              <a:graphicFrameLocks/>
            </p:cNvGraphicFramePr>
            <p:nvPr/>
          </p:nvGraphicFramePr>
          <p:xfrm>
            <a:off x="493743" y="2014304"/>
            <a:ext cx="8272462" cy="4545013"/>
          </p:xfrm>
          <a:graphic>
            <a:graphicData uri="http://schemas.openxmlformats.org/presentationml/2006/ole">
              <p:oleObj spid="_x0000_s29698" name="Worksheet" r:id="rId4" imgW="6476977" imgH="3876660" progId="Excel.Sheet.8">
                <p:embed/>
              </p:oleObj>
            </a:graphicData>
          </a:graphic>
        </p:graphicFrame>
        <p:sp>
          <p:nvSpPr>
            <p:cNvPr id="14342" name="TextBox 4"/>
            <p:cNvSpPr txBox="1">
              <a:spLocks noChangeArrowheads="1"/>
            </p:cNvSpPr>
            <p:nvPr/>
          </p:nvSpPr>
          <p:spPr bwMode="auto">
            <a:xfrm>
              <a:off x="1052543" y="5654442"/>
              <a:ext cx="642937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345m</a:t>
              </a:r>
              <a:endParaRPr 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1031386" y="3367056"/>
              <a:ext cx="5822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>
                  <a:solidFill>
                    <a:srgbClr val="C00000"/>
                  </a:solidFill>
                </a:rPr>
                <a:t>2368</a:t>
              </a:r>
              <a:endParaRPr lang="en-US" sz="1400" b="1">
                <a:solidFill>
                  <a:srgbClr val="C00000"/>
                </a:solidFill>
              </a:endParaRPr>
            </a:p>
          </p:txBody>
        </p:sp>
        <p:sp>
          <p:nvSpPr>
            <p:cNvPr id="14345" name="TextBox 10"/>
            <p:cNvSpPr txBox="1">
              <a:spLocks noChangeArrowheads="1"/>
            </p:cNvSpPr>
            <p:nvPr/>
          </p:nvSpPr>
          <p:spPr bwMode="auto">
            <a:xfrm>
              <a:off x="6475443" y="2106379"/>
              <a:ext cx="2114550" cy="877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C00000"/>
                </a:buClr>
                <a:buSzPct val="200000"/>
                <a:buFont typeface="Wingdings" pitchFamily="2" charset="2"/>
                <a:buChar char="§"/>
                <a:defRPr/>
              </a:pPr>
              <a:r>
                <a:rPr lang="sk-SK" sz="1400" b="1" dirty="0" smtClean="0">
                  <a:cs typeface="+mn-cs"/>
                </a:rPr>
                <a:t>  </a:t>
              </a:r>
              <a:r>
                <a:rPr lang="sk-SK" sz="1600" b="1" dirty="0" err="1" smtClean="0">
                  <a:solidFill>
                    <a:srgbClr val="C00000"/>
                  </a:solidFill>
                  <a:cs typeface="+mn-cs"/>
                </a:rPr>
                <a:t>NT-proBNP</a:t>
              </a:r>
              <a:r>
                <a:rPr lang="sk-SK" sz="1600" b="1" dirty="0" smtClean="0">
                  <a:solidFill>
                    <a:srgbClr val="C00000"/>
                  </a:solidFill>
                  <a:cs typeface="+mn-cs"/>
                </a:rPr>
                <a:t> (</a:t>
              </a:r>
              <a:r>
                <a:rPr lang="sk-SK" sz="1600" b="1" dirty="0" err="1" smtClean="0">
                  <a:solidFill>
                    <a:srgbClr val="C00000"/>
                  </a:solidFill>
                  <a:cs typeface="+mn-cs"/>
                </a:rPr>
                <a:t>ng</a:t>
              </a:r>
              <a:r>
                <a:rPr lang="sk-SK" sz="1600" b="1" dirty="0" smtClean="0">
                  <a:solidFill>
                    <a:srgbClr val="C00000"/>
                  </a:solidFill>
                  <a:cs typeface="+mn-cs"/>
                </a:rPr>
                <a:t>/l) </a:t>
              </a:r>
              <a:endParaRPr lang="en-US" sz="1600" b="1" dirty="0" smtClean="0">
                <a:solidFill>
                  <a:srgbClr val="C00000"/>
                </a:solidFill>
                <a:cs typeface="+mn-cs"/>
              </a:endParaRPr>
            </a:p>
            <a:p>
              <a:pPr marL="180975" indent="-180975"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chemeClr val="accent4"/>
                </a:buClr>
                <a:buSzPct val="200000"/>
                <a:buFont typeface="Wingdings" pitchFamily="2" charset="2"/>
                <a:buChar char="§"/>
                <a:defRPr/>
              </a:pPr>
              <a:r>
                <a:rPr lang="sk-SK" sz="1600" b="1" dirty="0" smtClean="0">
                  <a:cs typeface="+mn-cs"/>
                </a:rPr>
                <a:t> </a:t>
              </a:r>
              <a:r>
                <a:rPr lang="sk-SK" sz="1600" b="1" dirty="0" smtClean="0">
                  <a:solidFill>
                    <a:schemeClr val="accent4"/>
                  </a:solidFill>
                  <a:cs typeface="+mn-cs"/>
                </a:rPr>
                <a:t>6MWT (m</a:t>
              </a:r>
              <a:r>
                <a:rPr lang="sk-SK" sz="1600" b="1" dirty="0" smtClean="0">
                  <a:solidFill>
                    <a:schemeClr val="accent6">
                      <a:lumMod val="75000"/>
                    </a:schemeClr>
                  </a:solidFill>
                  <a:cs typeface="+mn-cs"/>
                </a:rPr>
                <a:t>)</a:t>
              </a:r>
            </a:p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chemeClr val="accent4"/>
                </a:buClr>
                <a:buSzPct val="200000"/>
                <a:defRPr/>
              </a:pPr>
              <a:endParaRPr lang="en-US" sz="1400" b="1" dirty="0" smtClean="0">
                <a:cs typeface="+mn-cs"/>
              </a:endParaRPr>
            </a:p>
          </p:txBody>
        </p:sp>
        <p:sp>
          <p:nvSpPr>
            <p:cNvPr id="14346" name="TextBox 8"/>
            <p:cNvSpPr txBox="1">
              <a:spLocks noChangeArrowheads="1"/>
            </p:cNvSpPr>
            <p:nvPr/>
          </p:nvSpPr>
          <p:spPr bwMode="auto">
            <a:xfrm>
              <a:off x="8016905" y="5548080"/>
              <a:ext cx="642938" cy="3063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500m</a:t>
              </a:r>
              <a:endParaRPr 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9707" name="TextBox 8"/>
            <p:cNvSpPr txBox="1">
              <a:spLocks noChangeArrowheads="1"/>
            </p:cNvSpPr>
            <p:nvPr/>
          </p:nvSpPr>
          <p:spPr bwMode="auto">
            <a:xfrm>
              <a:off x="1417703" y="4476385"/>
              <a:ext cx="5822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>
                  <a:solidFill>
                    <a:srgbClr val="C00000"/>
                  </a:solidFill>
                </a:rPr>
                <a:t>1644</a:t>
              </a:r>
              <a:endParaRPr lang="en-US" sz="1400" b="1">
                <a:solidFill>
                  <a:srgbClr val="C00000"/>
                </a:solidFill>
              </a:endParaRPr>
            </a:p>
          </p:txBody>
        </p:sp>
        <p:sp>
          <p:nvSpPr>
            <p:cNvPr id="29708" name="TextBox 8"/>
            <p:cNvSpPr txBox="1">
              <a:spLocks noChangeArrowheads="1"/>
            </p:cNvSpPr>
            <p:nvPr/>
          </p:nvSpPr>
          <p:spPr bwMode="auto">
            <a:xfrm>
              <a:off x="4522409" y="3040989"/>
              <a:ext cx="5822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>
                  <a:solidFill>
                    <a:srgbClr val="C00000"/>
                  </a:solidFill>
                </a:rPr>
                <a:t>2661</a:t>
              </a:r>
              <a:endParaRPr lang="en-US" sz="1400" b="1">
                <a:solidFill>
                  <a:srgbClr val="C00000"/>
                </a:solidFill>
              </a:endParaRPr>
            </a:p>
          </p:txBody>
        </p:sp>
        <p:sp>
          <p:nvSpPr>
            <p:cNvPr id="29709" name="TextBox 8"/>
            <p:cNvSpPr txBox="1">
              <a:spLocks noChangeArrowheads="1"/>
            </p:cNvSpPr>
            <p:nvPr/>
          </p:nvSpPr>
          <p:spPr bwMode="auto">
            <a:xfrm>
              <a:off x="6159825" y="4689036"/>
              <a:ext cx="5822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>
                  <a:solidFill>
                    <a:srgbClr val="C00000"/>
                  </a:solidFill>
                </a:rPr>
                <a:t>1405</a:t>
              </a:r>
              <a:endParaRPr lang="en-US" sz="1400" b="1">
                <a:solidFill>
                  <a:srgbClr val="C00000"/>
                </a:solidFill>
              </a:endParaRPr>
            </a:p>
          </p:txBody>
        </p:sp>
        <p:sp>
          <p:nvSpPr>
            <p:cNvPr id="29710" name="TextBox 8"/>
            <p:cNvSpPr txBox="1">
              <a:spLocks noChangeArrowheads="1"/>
            </p:cNvSpPr>
            <p:nvPr/>
          </p:nvSpPr>
          <p:spPr bwMode="auto">
            <a:xfrm>
              <a:off x="8073685" y="3997919"/>
              <a:ext cx="5822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>
                  <a:solidFill>
                    <a:srgbClr val="C00000"/>
                  </a:solidFill>
                </a:rPr>
                <a:t>1710</a:t>
              </a:r>
              <a:endParaRPr lang="en-US" sz="1400" b="1">
                <a:solidFill>
                  <a:srgbClr val="C00000"/>
                </a:solidFill>
              </a:endParaRPr>
            </a:p>
          </p:txBody>
        </p:sp>
        <p:cxnSp>
          <p:nvCxnSpPr>
            <p:cNvPr id="22" name="Rovná spojovacia šípka 21"/>
            <p:cNvCxnSpPr/>
            <p:nvPr/>
          </p:nvCxnSpPr>
          <p:spPr>
            <a:xfrm flipH="1">
              <a:off x="1392268" y="2679466"/>
              <a:ext cx="11112" cy="615950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BlokTextu 26"/>
            <p:cNvSpPr txBox="1"/>
            <p:nvPr/>
          </p:nvSpPr>
          <p:spPr>
            <a:xfrm>
              <a:off x="882680" y="2254016"/>
              <a:ext cx="147161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bosentan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p.o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.</a:t>
              </a:r>
            </a:p>
          </p:txBody>
        </p:sp>
        <p:cxnSp>
          <p:nvCxnSpPr>
            <p:cNvPr id="28" name="Rovná spojovacia šípka 27"/>
            <p:cNvCxnSpPr/>
            <p:nvPr/>
          </p:nvCxnSpPr>
          <p:spPr>
            <a:xfrm flipH="1">
              <a:off x="4310093" y="2711216"/>
              <a:ext cx="6350" cy="833438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BlokTextu 30"/>
            <p:cNvSpPr txBox="1"/>
            <p:nvPr/>
          </p:nvSpPr>
          <p:spPr>
            <a:xfrm>
              <a:off x="3522693" y="2277829"/>
              <a:ext cx="1574800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treprostinil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s.c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.</a:t>
              </a:r>
            </a:p>
          </p:txBody>
        </p:sp>
        <p:cxnSp>
          <p:nvCxnSpPr>
            <p:cNvPr id="33" name="Rovná spojovacia šípka 32"/>
            <p:cNvCxnSpPr/>
            <p:nvPr/>
          </p:nvCxnSpPr>
          <p:spPr>
            <a:xfrm>
              <a:off x="7962930" y="3890729"/>
              <a:ext cx="11113" cy="415925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lokTextu 33"/>
            <p:cNvSpPr txBox="1"/>
            <p:nvPr/>
          </p:nvSpPr>
          <p:spPr>
            <a:xfrm>
              <a:off x="6908830" y="2777891"/>
              <a:ext cx="1763713" cy="1477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treprostinil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s.c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+</a:t>
              </a: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macitentan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p.o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+</a:t>
              </a: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sildenafil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p.o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dirty="0" err="1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bosentan</a:t>
              </a:r>
              <a:r>
                <a:rPr lang="sk-SK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 ex.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6" name="TextBox 8"/>
            <p:cNvSpPr txBox="1">
              <a:spLocks noChangeArrowheads="1"/>
            </p:cNvSpPr>
            <p:nvPr/>
          </p:nvSpPr>
          <p:spPr bwMode="auto">
            <a:xfrm>
              <a:off x="6892955" y="5135330"/>
              <a:ext cx="642938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522m</a:t>
              </a:r>
              <a:endParaRPr 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7" name="TextBox 4"/>
            <p:cNvSpPr txBox="1">
              <a:spLocks noChangeArrowheads="1"/>
            </p:cNvSpPr>
            <p:nvPr/>
          </p:nvSpPr>
          <p:spPr bwMode="auto">
            <a:xfrm>
              <a:off x="1470055" y="5189305"/>
              <a:ext cx="642938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450m</a:t>
              </a:r>
              <a:endParaRPr 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3203605" y="5625867"/>
              <a:ext cx="642938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425m</a:t>
              </a:r>
              <a:endParaRPr 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4564093" y="5168667"/>
              <a:ext cx="642937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488m</a:t>
              </a:r>
              <a:endParaRPr 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9721" name="TextBox 8"/>
            <p:cNvSpPr txBox="1">
              <a:spLocks noChangeArrowheads="1"/>
            </p:cNvSpPr>
            <p:nvPr/>
          </p:nvSpPr>
          <p:spPr bwMode="auto">
            <a:xfrm>
              <a:off x="3196884" y="4192850"/>
              <a:ext cx="5822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400" b="1">
                  <a:solidFill>
                    <a:srgbClr val="C00000"/>
                  </a:solidFill>
                </a:rPr>
                <a:t>1915</a:t>
              </a:r>
              <a:endParaRPr lang="en-US" sz="1400" b="1">
                <a:solidFill>
                  <a:srgbClr val="C00000"/>
                </a:solidFill>
              </a:endParaRPr>
            </a:p>
          </p:txBody>
        </p:sp>
        <p:sp>
          <p:nvSpPr>
            <p:cNvPr id="43" name="TextBox 4"/>
            <p:cNvSpPr txBox="1">
              <a:spLocks noChangeArrowheads="1"/>
            </p:cNvSpPr>
            <p:nvPr/>
          </p:nvSpPr>
          <p:spPr bwMode="auto">
            <a:xfrm>
              <a:off x="6130955" y="5128980"/>
              <a:ext cx="642938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502m</a:t>
              </a:r>
              <a:endParaRPr 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263" y="588963"/>
            <a:ext cx="8402637" cy="5692775"/>
          </a:xfrm>
          <a:prstGeom prst="rect">
            <a:avLst/>
          </a:prstGeom>
          <a:noFill/>
          <a:ln w="63500" cmpd="thickThin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sz="1100" b="1" dirty="0" smtClean="0">
              <a:latin typeface="Segoe Print" panose="02000600000000000000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endParaRPr lang="sk-SK" sz="2400" cap="none" dirty="0" smtClean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r>
              <a:rPr lang="sk-SK" sz="2400" cap="none" dirty="0" smtClean="0">
                <a:latin typeface="Calibri" panose="020F0502020204030204" pitchFamily="34" charset="0"/>
              </a:rPr>
              <a:t>	</a:t>
            </a: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endParaRPr lang="sk-SK" sz="2400" cap="none" dirty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 smtClean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8" name="Obdĺžnik 7"/>
          <p:cNvSpPr/>
          <p:nvPr/>
        </p:nvSpPr>
        <p:spPr>
          <a:xfrm>
            <a:off x="1965325" y="1943100"/>
            <a:ext cx="5114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800" b="1" cap="all" dirty="0">
                <a:solidFill>
                  <a:srgbClr val="C00000"/>
                </a:solidFill>
                <a:latin typeface="Segoe Print" panose="02000600000000000000" pitchFamily="2" charset="0"/>
                <a:cs typeface="+mn-cs"/>
              </a:rPr>
              <a:t>pľúcna hypertenzia ? 	</a:t>
            </a:r>
          </a:p>
        </p:txBody>
      </p:sp>
      <p:pic>
        <p:nvPicPr>
          <p:cNvPr id="55299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3473450" y="2754313"/>
            <a:ext cx="210026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1"/>
          <p:cNvSpPr/>
          <p:nvPr/>
        </p:nvSpPr>
        <p:spPr>
          <a:xfrm>
            <a:off x="296341" y="30077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egoe Print" panose="02000600000000000000" pitchFamily="2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454150" y="482600"/>
            <a:ext cx="60864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Defekt predsieňového </a:t>
            </a:r>
            <a:r>
              <a:rPr lang="sk-SK" sz="3200" b="1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septa</a:t>
            </a:r>
            <a:endParaRPr lang="en-US" sz="3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642257" y="3716659"/>
            <a:ext cx="2387294" cy="1893551"/>
            <a:chOff x="3910" y="1191"/>
            <a:chExt cx="929" cy="892"/>
          </a:xfr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8" descr="ASD_RV_palkov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34343" t="10948" r="17917" b="29707"/>
            <a:stretch/>
          </p:blipFill>
          <p:spPr bwMode="auto">
            <a:xfrm>
              <a:off x="3910" y="1191"/>
              <a:ext cx="929" cy="8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4103" y="1731"/>
              <a:ext cx="91" cy="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55305" name="TextBox 35"/>
          <p:cNvSpPr txBox="1">
            <a:spLocks noChangeArrowheads="1"/>
          </p:cNvSpPr>
          <p:nvPr/>
        </p:nvSpPr>
        <p:spPr bwMode="auto">
          <a:xfrm>
            <a:off x="855663" y="5794375"/>
            <a:ext cx="1960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600" b="1">
                <a:latin typeface="Calibri" pitchFamily="34" charset="0"/>
              </a:rPr>
              <a:t>34-r. ♀, DPS II. 13mm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635000" y="2686050"/>
            <a:ext cx="238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000" b="1">
                <a:solidFill>
                  <a:schemeClr val="tx2"/>
                </a:solidFill>
                <a:latin typeface="Calibri" pitchFamily="34" charset="0"/>
              </a:rPr>
              <a:t>3. typ VCHS+PAH </a:t>
            </a:r>
          </a:p>
          <a:p>
            <a:pPr algn="ctr"/>
            <a:r>
              <a:rPr lang="sk-SK" b="1">
                <a:solidFill>
                  <a:srgbClr val="C00000"/>
                </a:solidFill>
                <a:latin typeface="Calibri" pitchFamily="34" charset="0"/>
              </a:rPr>
              <a:t>NAPRIEK malému DPS,</a:t>
            </a:r>
          </a:p>
          <a:p>
            <a:pPr algn="ctr"/>
            <a:r>
              <a:rPr lang="sk-SK" b="1">
                <a:solidFill>
                  <a:srgbClr val="C00000"/>
                </a:solidFill>
                <a:latin typeface="Calibri" pitchFamily="34" charset="0"/>
              </a:rPr>
              <a:t>uzáver = NIE !</a:t>
            </a:r>
          </a:p>
        </p:txBody>
      </p:sp>
      <p:sp>
        <p:nvSpPr>
          <p:cNvPr id="55307" name="TextBox 33"/>
          <p:cNvSpPr txBox="1">
            <a:spLocks noChangeArrowheads="1"/>
          </p:cNvSpPr>
          <p:nvPr/>
        </p:nvSpPr>
        <p:spPr bwMode="auto">
          <a:xfrm>
            <a:off x="6226175" y="5794375"/>
            <a:ext cx="1889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600" b="1">
                <a:latin typeface="Calibri" pitchFamily="34" charset="0"/>
              </a:rPr>
              <a:t>27-r. ♀  DPS II. 6mm</a:t>
            </a:r>
            <a:endParaRPr lang="en-US" sz="1600" b="1">
              <a:latin typeface="Calibri" pitchFamily="34" charset="0"/>
            </a:endParaRPr>
          </a:p>
        </p:txBody>
      </p:sp>
      <p:grpSp>
        <p:nvGrpSpPr>
          <p:cNvPr id="55308" name="Skupina 14"/>
          <p:cNvGrpSpPr>
            <a:grpSpLocks/>
          </p:cNvGrpSpPr>
          <p:nvPr/>
        </p:nvGrpSpPr>
        <p:grpSpPr bwMode="auto">
          <a:xfrm>
            <a:off x="5922963" y="3740150"/>
            <a:ext cx="2395537" cy="1909763"/>
            <a:chOff x="5923129" y="3739485"/>
            <a:chExt cx="2395387" cy="1910687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/>
            <a:srcRect l="35694" t="19346" r="31325" b="33470"/>
            <a:stretch>
              <a:fillRect/>
            </a:stretch>
          </p:blipFill>
          <p:spPr bwMode="auto">
            <a:xfrm>
              <a:off x="5923129" y="3739485"/>
              <a:ext cx="2395387" cy="191068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54000" dist="38100" dir="2700000" algn="tl" rotWithShape="0">
                <a:srgbClr val="333333">
                  <a:alpha val="40000"/>
                </a:srgbClr>
              </a:outerShdw>
            </a:effectLst>
          </p:spPr>
        </p:pic>
        <p:sp>
          <p:nvSpPr>
            <p:cNvPr id="55310" name="Line 10"/>
            <p:cNvSpPr>
              <a:spLocks noChangeShapeType="1"/>
            </p:cNvSpPr>
            <p:nvPr/>
          </p:nvSpPr>
          <p:spPr bwMode="auto">
            <a:xfrm flipH="1">
              <a:off x="6550924" y="4947140"/>
              <a:ext cx="268871" cy="11617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5311" name="Line 10"/>
            <p:cNvSpPr>
              <a:spLocks noChangeShapeType="1"/>
            </p:cNvSpPr>
            <p:nvPr/>
          </p:nvSpPr>
          <p:spPr bwMode="auto">
            <a:xfrm flipH="1">
              <a:off x="6607833" y="5193101"/>
              <a:ext cx="34506" cy="1552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263" y="588963"/>
            <a:ext cx="8402637" cy="5692775"/>
          </a:xfrm>
          <a:prstGeom prst="rect">
            <a:avLst/>
          </a:prstGeom>
          <a:noFill/>
          <a:ln w="63500" cmpd="thickThin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sz="1100" b="1" dirty="0" smtClean="0">
              <a:latin typeface="Segoe Print" panose="02000600000000000000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endParaRPr lang="sk-SK" sz="2400" cap="none" dirty="0" smtClean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r>
              <a:rPr lang="sk-SK" sz="2400" cap="none" dirty="0" smtClean="0">
                <a:latin typeface="Calibri" panose="020F0502020204030204" pitchFamily="34" charset="0"/>
              </a:rPr>
              <a:t>	</a:t>
            </a: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endParaRPr lang="sk-SK" sz="2400" cap="none" dirty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 smtClean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20" name="Rectangle 11"/>
          <p:cNvSpPr/>
          <p:nvPr/>
        </p:nvSpPr>
        <p:spPr>
          <a:xfrm>
            <a:off x="296341" y="30077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egoe Print" panose="02000600000000000000" pitchFamily="2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103438" y="482600"/>
            <a:ext cx="47879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Záver – VCHS + PAH</a:t>
            </a:r>
            <a:endParaRPr lang="en-US" sz="3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pic>
        <p:nvPicPr>
          <p:cNvPr id="56326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173913" y="112713"/>
            <a:ext cx="142557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Obdĺžnik 25"/>
          <p:cNvSpPr>
            <a:spLocks noChangeArrowheads="1"/>
          </p:cNvSpPr>
          <p:nvPr/>
        </p:nvSpPr>
        <p:spPr bwMode="auto">
          <a:xfrm>
            <a:off x="828675" y="2238375"/>
            <a:ext cx="7797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276225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sk-SK" sz="2400">
                <a:solidFill>
                  <a:srgbClr val="C00000"/>
                </a:solidFill>
              </a:rPr>
              <a:t>4. typ (po uzávere) </a:t>
            </a:r>
            <a:r>
              <a:rPr lang="sk-SK" sz="2400">
                <a:solidFill>
                  <a:srgbClr val="312323"/>
                </a:solidFill>
              </a:rPr>
              <a:t>– otázka správnej indikácie korekcie VCHS → fenestrovaný patch/oklúzor</a:t>
            </a:r>
          </a:p>
          <a:p>
            <a:pPr marL="361950" indent="-276225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sk-SK" sz="2400">
                <a:solidFill>
                  <a:srgbClr val="312323"/>
                </a:solidFill>
              </a:rPr>
              <a:t>k indikácii uzáveru DPS nevyhnutné kompletné hemodynam. vyšetrenie: preferenčne PVR a Qp/Qs</a:t>
            </a:r>
          </a:p>
          <a:p>
            <a:pPr marL="361950" indent="-276225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sk-SK" sz="2400">
                <a:solidFill>
                  <a:srgbClr val="312323"/>
                </a:solidFill>
              </a:rPr>
              <a:t>špecifická liečba PAH je indikovaná a môže spomaliť progresiu PAH a stabilizovať stav pacienta, asi len prechodne</a:t>
            </a:r>
          </a:p>
          <a:p>
            <a:pPr marL="361950" indent="-276225">
              <a:buClr>
                <a:schemeClr val="tx1"/>
              </a:buClr>
              <a:buFont typeface="Wingdings" pitchFamily="2" charset="2"/>
              <a:buChar char="§"/>
            </a:pPr>
            <a:r>
              <a:rPr lang="sk-SK" sz="2400">
                <a:solidFill>
                  <a:srgbClr val="312323"/>
                </a:solidFill>
              </a:rPr>
              <a:t>pri vývoji a progresii PAH prispievajú aj ďalšie spúšťače PAH (genetika?...)</a:t>
            </a:r>
          </a:p>
          <a:p>
            <a:pPr marL="361950" indent="-276225" algn="ctr">
              <a:buClr>
                <a:schemeClr val="tx1"/>
              </a:buClr>
              <a:buFont typeface="Wingdings" pitchFamily="2" charset="2"/>
              <a:buChar char="§"/>
            </a:pPr>
            <a:endParaRPr lang="sk-SK" sz="2400">
              <a:solidFill>
                <a:srgbClr val="312323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/>
          </p:cNvSpPr>
          <p:nvPr>
            <p:ph type="body" idx="1"/>
          </p:nvPr>
        </p:nvSpPr>
        <p:spPr>
          <a:xfrm>
            <a:off x="735013" y="1668463"/>
            <a:ext cx="8153400" cy="4610100"/>
          </a:xfrm>
        </p:spPr>
        <p:txBody>
          <a:bodyPr/>
          <a:lstStyle/>
          <a:p>
            <a:pPr>
              <a:lnSpc>
                <a:spcPct val="115000"/>
              </a:lnSpc>
              <a:buFont typeface="Wingdings" pitchFamily="2" charset="2"/>
              <a:buNone/>
            </a:pPr>
            <a:endParaRPr lang="sk-SK" sz="24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sk-SK" sz="2400" smtClean="0">
                <a:solidFill>
                  <a:schemeClr val="tx1"/>
                </a:solidFill>
                <a:latin typeface="Arial" charset="0"/>
              </a:rPr>
              <a:t> Pacienti s PAH vyžadujú starostlivé zhodnotenie s cieľom:</a:t>
            </a:r>
            <a:endParaRPr lang="sk-SK" smtClean="0">
              <a:solidFill>
                <a:schemeClr val="tx1"/>
              </a:solidFill>
              <a:latin typeface="Arial" charset="0"/>
            </a:endParaRPr>
          </a:p>
          <a:p>
            <a:pPr lvl="2">
              <a:lnSpc>
                <a:spcPct val="115000"/>
              </a:lnSpc>
              <a:buFont typeface="Wingdings" pitchFamily="2" charset="2"/>
              <a:buChar char="§"/>
            </a:pPr>
            <a:r>
              <a:rPr lang="sk-SK" sz="2000" smtClean="0">
                <a:solidFill>
                  <a:schemeClr val="tx1"/>
                </a:solidFill>
                <a:latin typeface="Arial" charset="0"/>
              </a:rPr>
              <a:t>identifikácie tých pacientov, ktorí by mohli profitovať z uzáveru (fenestrovaný okluzor / patch)</a:t>
            </a:r>
          </a:p>
          <a:p>
            <a:pPr lvl="2">
              <a:lnSpc>
                <a:spcPct val="115000"/>
              </a:lnSpc>
              <a:buFont typeface="Wingdings" pitchFamily="2" charset="2"/>
              <a:buChar char="§"/>
            </a:pPr>
            <a:r>
              <a:rPr lang="sk-SK" sz="2000" smtClean="0">
                <a:solidFill>
                  <a:schemeClr val="tx1"/>
                </a:solidFill>
                <a:latin typeface="Arial" charset="0"/>
              </a:rPr>
              <a:t>predídenia rizika zhoršenia ich prognózy intervenciou (PVR </a:t>
            </a:r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&gt;</a:t>
            </a:r>
            <a:r>
              <a:rPr lang="sk-SK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5WU </a:t>
            </a:r>
            <a:r>
              <a:rPr lang="sk-SK" sz="1200" i="1" smtClean="0">
                <a:solidFill>
                  <a:schemeClr val="tx1"/>
                </a:solidFill>
                <a:latin typeface="Arial" charset="0"/>
                <a:cs typeface="Arial" charset="0"/>
              </a:rPr>
              <a:t>Baumgartner, 2019</a:t>
            </a:r>
            <a:r>
              <a:rPr lang="sk-SK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&gt;</a:t>
            </a:r>
            <a:r>
              <a:rPr lang="sk-SK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4,8 WU „</a:t>
            </a:r>
            <a:r>
              <a:rPr lang="sk-SK" sz="2000" smtClean="0">
                <a:solidFill>
                  <a:srgbClr val="FF3300"/>
                </a:solidFill>
                <a:latin typeface="Arial" charset="0"/>
                <a:cs typeface="Arial" charset="0"/>
              </a:rPr>
              <a:t>no touch“</a:t>
            </a:r>
            <a:r>
              <a:rPr lang="sk-SK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) 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sk-SK" sz="24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sk-SK" sz="2400" smtClean="0">
                <a:solidFill>
                  <a:srgbClr val="FF3300"/>
                </a:solidFill>
                <a:latin typeface="Arial" charset="0"/>
              </a:rPr>
              <a:t>U pacienta bez PAH</a:t>
            </a:r>
            <a:r>
              <a:rPr lang="sk-SK" sz="2400" smtClean="0">
                <a:solidFill>
                  <a:schemeClr val="tx1"/>
                </a:solidFill>
                <a:latin typeface="Arial" charset="0"/>
              </a:rPr>
              <a:t> je dostatok observačných dát na </a:t>
            </a:r>
            <a:r>
              <a:rPr lang="sk-SK" sz="2400" smtClean="0">
                <a:solidFill>
                  <a:srgbClr val="FF3300"/>
                </a:solidFill>
                <a:latin typeface="Arial" charset="0"/>
              </a:rPr>
              <a:t>podporu indikácie uzáveru DPS </a:t>
            </a:r>
            <a:r>
              <a:rPr lang="sk-SK" sz="2400" smtClean="0">
                <a:solidFill>
                  <a:schemeClr val="tx1"/>
                </a:solidFill>
                <a:latin typeface="Arial" charset="0"/>
              </a:rPr>
              <a:t>v akomkoľvek veku, najmä keď je procedurálne riziko malé, aj keď nemáme silnú EBM z RCT</a:t>
            </a:r>
            <a:endParaRPr lang="en-US" sz="2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512241" y="51667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egoe Print" panose="02000600000000000000" pitchFamily="2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319338" y="698500"/>
            <a:ext cx="47879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Záver – VCHS + PAH</a:t>
            </a:r>
            <a:endParaRPr lang="en-US" sz="3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pic>
        <p:nvPicPr>
          <p:cNvPr id="57350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389813" y="328613"/>
            <a:ext cx="142557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822325" y="957263"/>
            <a:ext cx="7543800" cy="4022725"/>
          </a:xfrm>
        </p:spPr>
        <p:txBody>
          <a:bodyPr/>
          <a:lstStyle/>
          <a:p>
            <a:endParaRPr lang="sk-SK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969963"/>
            <a:ext cx="908843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3330575"/>
            <a:ext cx="9159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5451475"/>
            <a:ext cx="92313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5981700"/>
            <a:ext cx="91233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36" name="Rectangle 48"/>
          <p:cNvSpPr>
            <a:spLocks noChangeArrowheads="1"/>
          </p:cNvSpPr>
          <p:nvPr/>
        </p:nvSpPr>
        <p:spPr bwMode="auto">
          <a:xfrm>
            <a:off x="2409825" y="2546350"/>
            <a:ext cx="6734175" cy="4619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4921250" y="1668463"/>
            <a:ext cx="1403350" cy="3524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" name="Rectangle 48"/>
          <p:cNvSpPr>
            <a:spLocks noChangeArrowheads="1"/>
          </p:cNvSpPr>
          <p:nvPr/>
        </p:nvSpPr>
        <p:spPr bwMode="auto">
          <a:xfrm>
            <a:off x="2459038" y="5695950"/>
            <a:ext cx="6734175" cy="7778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" name="Rectangle 11"/>
          <p:cNvSpPr/>
          <p:nvPr/>
        </p:nvSpPr>
        <p:spPr>
          <a:xfrm>
            <a:off x="347141" y="-45298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egoe Print" panose="02000600000000000000" pitchFamily="2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827338" y="136525"/>
            <a:ext cx="3633787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sk-SK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A</a:t>
            </a:r>
            <a:r>
              <a:rPr lang="sk-SK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HA/ACC 2018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 animBg="1"/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xfrm>
            <a:off x="822325" y="1608138"/>
            <a:ext cx="7543800" cy="14493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sk-SK" sz="6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????</a:t>
            </a:r>
          </a:p>
        </p:txBody>
      </p:sp>
      <p:sp>
        <p:nvSpPr>
          <p:cNvPr id="20" name="Rectangle 11"/>
          <p:cNvSpPr/>
          <p:nvPr/>
        </p:nvSpPr>
        <p:spPr>
          <a:xfrm>
            <a:off x="563041" y="170602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egoe Print" panose="02000600000000000000" pitchFamily="2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322388" y="352425"/>
            <a:ext cx="7083425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sk-SK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ESC Guidelines on GUCH </a:t>
            </a:r>
            <a:r>
              <a:rPr lang="sk-SK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2020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2263" y="588963"/>
            <a:ext cx="8402637" cy="5692775"/>
          </a:xfrm>
          <a:prstGeom prst="rect">
            <a:avLst/>
          </a:prstGeom>
          <a:noFill/>
          <a:ln w="63500" cmpd="thickThin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k-SK" sz="1100" b="1" dirty="0" smtClean="0">
              <a:latin typeface="Segoe Print" panose="02000600000000000000" pitchFamily="2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endParaRPr lang="sk-SK" sz="2400" cap="none" dirty="0" smtClean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>
                <a:latin typeface="Calibri" panose="020F0502020204030204" pitchFamily="34" charset="0"/>
              </a:rPr>
              <a:t>	</a:t>
            </a:r>
            <a:r>
              <a:rPr lang="sk-SK" sz="2400" cap="none" dirty="0" smtClean="0">
                <a:latin typeface="Calibri" panose="020F0502020204030204" pitchFamily="34" charset="0"/>
              </a:rPr>
              <a:t>	</a:t>
            </a: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endParaRPr lang="sk-SK" sz="2400" cap="none" dirty="0">
              <a:latin typeface="Calibri" panose="020F0502020204030204" pitchFamily="34" charset="0"/>
            </a:endParaRPr>
          </a:p>
          <a:p>
            <a:pPr marL="533400" indent="-5334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cap="none" dirty="0" smtClean="0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20" name="Rectangle 11"/>
          <p:cNvSpPr/>
          <p:nvPr/>
        </p:nvSpPr>
        <p:spPr>
          <a:xfrm>
            <a:off x="296341" y="30077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egoe Print" panose="02000600000000000000" pitchFamily="2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103438" y="482600"/>
            <a:ext cx="47879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Záver – VCHS + PAH</a:t>
            </a:r>
            <a:endParaRPr lang="en-US" sz="3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pic>
        <p:nvPicPr>
          <p:cNvPr id="59398" name="Picture 6" descr="https://upload.wikimedia.org/wikipedia/commons/0/09/Asd-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rcRect l="2797" t="9174" r="5267" b="14128"/>
          <a:stretch>
            <a:fillRect/>
          </a:stretch>
        </p:blipFill>
        <p:spPr bwMode="auto">
          <a:xfrm>
            <a:off x="7173913" y="112713"/>
            <a:ext cx="142557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dĺžnik 25"/>
          <p:cNvSpPr/>
          <p:nvPr/>
        </p:nvSpPr>
        <p:spPr>
          <a:xfrm>
            <a:off x="828675" y="1716088"/>
            <a:ext cx="7797800" cy="4984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276225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2400" b="1" dirty="0">
                <a:solidFill>
                  <a:srgbClr val="C00000"/>
                </a:solidFill>
                <a:latin typeface="+mn-lt"/>
                <a:cs typeface="+mn-cs"/>
              </a:rPr>
              <a:t>3. typ - 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NAPRIEK malému defektu je prítomná ťažká PAH, preto uzáver  defektu </a:t>
            </a:r>
            <a:r>
              <a:rPr lang="sk-SK" sz="2400" b="1" dirty="0">
                <a:solidFill>
                  <a:srgbClr val="C00000"/>
                </a:solidFill>
                <a:latin typeface="+mn-lt"/>
                <a:cs typeface="+mn-cs"/>
              </a:rPr>
              <a:t>= NIE ! 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 vývoju PAH prispievajú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v.s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aj iné faktory ( genetika...)</a:t>
            </a:r>
          </a:p>
          <a:p>
            <a:pPr marL="361950" indent="-276225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2400" b="1" dirty="0">
                <a:solidFill>
                  <a:srgbClr val="C00000"/>
                </a:solidFill>
                <a:latin typeface="+mn-lt"/>
                <a:cs typeface="+mn-cs"/>
              </a:rPr>
              <a:t>4. typ (po uzávere) 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aj otázka správnej indikácie korekcie VCHS,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fenestrovaný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patch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/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oklúzor</a:t>
            </a:r>
            <a:endParaRPr lang="sk-SK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 indikácii uzáveru DPS je nevyhnutné kompletné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hemodynam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vyš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(aj s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Qp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/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Qs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 PVR)</a:t>
            </a:r>
          </a:p>
          <a:p>
            <a:pPr marL="361950" indent="-276225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špecifická liečba PAH môže spomaliť progresiu PAH                 a stabilizovať klin. stav pac.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podľa klin. stavu zvážiť sekvenčnú, resp. „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upfront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“ kombinačnú liečbu</a:t>
            </a:r>
          </a:p>
          <a:p>
            <a:pPr marL="361950" indent="-27622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l="1418" r="6552" b="2652"/>
          <a:stretch>
            <a:fillRect/>
          </a:stretch>
        </p:blipFill>
        <p:spPr bwMode="auto">
          <a:xfrm>
            <a:off x="474663" y="1916113"/>
            <a:ext cx="36099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6426200"/>
            <a:ext cx="4183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000" b="1" i="1">
                <a:latin typeface="Calibri" pitchFamily="34" charset="0"/>
              </a:rPr>
              <a:t>ESC Odp.pre „GUCH“ - Baumgartner H. </a:t>
            </a:r>
            <a:r>
              <a:rPr lang="en-US" sz="1000" b="1" i="1">
                <a:latin typeface="Calibri" pitchFamily="34" charset="0"/>
              </a:rPr>
              <a:t>Eur Heart J</a:t>
            </a:r>
            <a:r>
              <a:rPr lang="sk-SK" sz="1000" b="1" i="1">
                <a:latin typeface="Calibri" pitchFamily="34" charset="0"/>
              </a:rPr>
              <a:t> </a:t>
            </a:r>
            <a:r>
              <a:rPr lang="en-US" sz="1000" b="1" i="1">
                <a:latin typeface="Calibri" pitchFamily="34" charset="0"/>
              </a:rPr>
              <a:t>2010</a:t>
            </a:r>
            <a:r>
              <a:rPr lang="sk-SK" sz="1000" b="1" i="1">
                <a:latin typeface="Calibri" pitchFamily="34" charset="0"/>
              </a:rPr>
              <a:t>;</a:t>
            </a:r>
            <a:r>
              <a:rPr lang="en-US" sz="1000" b="1" i="1">
                <a:latin typeface="Calibri" pitchFamily="34" charset="0"/>
              </a:rPr>
              <a:t> 31</a:t>
            </a:r>
            <a:r>
              <a:rPr lang="sk-SK" sz="1000" b="1" i="1">
                <a:latin typeface="Calibri" pitchFamily="34" charset="0"/>
              </a:rPr>
              <a:t>:</a:t>
            </a:r>
            <a:r>
              <a:rPr lang="en-US" sz="1000" b="1" i="1">
                <a:latin typeface="Calibri" pitchFamily="34" charset="0"/>
              </a:rPr>
              <a:t> 2915–2957</a:t>
            </a:r>
            <a:r>
              <a:rPr lang="sk-SK" sz="1000" b="1" i="1">
                <a:latin typeface="Calibri" pitchFamily="34" charset="0"/>
              </a:rPr>
              <a:t>.</a:t>
            </a:r>
            <a:endParaRPr lang="en-US" sz="1100" b="1" i="1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2450" y="2878138"/>
            <a:ext cx="3490913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sk-SK" sz="300" b="1">
              <a:solidFill>
                <a:srgbClr val="855D5D"/>
              </a:solidFill>
              <a:latin typeface="Calibri" pitchFamily="34" charset="0"/>
            </a:endParaRPr>
          </a:p>
          <a:p>
            <a:pPr>
              <a:defRPr/>
            </a:pPr>
            <a:r>
              <a:rPr lang="sk-SK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ak je signif. skrat a PVR &lt; 5W.j.    </a:t>
            </a:r>
            <a:r>
              <a:rPr lang="sk-SK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</a:t>
            </a:r>
          </a:p>
          <a:p>
            <a:pPr algn="ctr">
              <a:defRPr/>
            </a:pPr>
            <a:endParaRPr lang="en-US" sz="900" b="1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2450" y="4652963"/>
            <a:ext cx="3490913" cy="1152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sk-S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ak signif. L-P skrat </a:t>
            </a:r>
          </a:p>
          <a:p>
            <a:pPr>
              <a:defRPr/>
            </a:pPr>
            <a:r>
              <a:rPr lang="sk-S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(Qp:Qs &gt; 1.5) a </a:t>
            </a:r>
            <a:r>
              <a:rPr lang="sk-SK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PVR ≥ 5 WU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k-SK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ale ...   PVR &lt; 2/3 SVR </a:t>
            </a:r>
          </a:p>
          <a:p>
            <a:pPr>
              <a:lnSpc>
                <a:spcPct val="90000"/>
              </a:lnSpc>
              <a:defRPr/>
            </a:pPr>
            <a:r>
              <a:rPr lang="sk-SK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alebo PAP &lt; 2/3 sTK                    </a:t>
            </a:r>
            <a:r>
              <a:rPr lang="sk-SK"/>
              <a:t> </a:t>
            </a:r>
            <a:r>
              <a:rPr lang="sk-SK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IIb</a:t>
            </a:r>
            <a:r>
              <a:rPr lang="sk-SK"/>
              <a:t> </a:t>
            </a: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2450" y="5802313"/>
            <a:ext cx="349091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sk-SK" b="1">
                <a:solidFill>
                  <a:srgbClr val="C00000"/>
                </a:solidFill>
                <a:latin typeface="Calibri" pitchFamily="34" charset="0"/>
              </a:rPr>
              <a:t>KI uzáver pri Eisenmenger. sy.     III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663" y="1763713"/>
            <a:ext cx="3654425" cy="65563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sk-SK" b="1" smtClean="0">
                <a:solidFill>
                  <a:srgbClr val="C00000"/>
                </a:solidFill>
                <a:latin typeface="Segoe Print" pitchFamily="2" charset="0"/>
              </a:rPr>
              <a:t>INDIKÁCIA PRE UZÁVER DPS </a:t>
            </a:r>
            <a:r>
              <a:rPr lang="sk-SK" sz="1600" b="1" smtClean="0">
                <a:solidFill>
                  <a:srgbClr val="C00000"/>
                </a:solidFill>
                <a:latin typeface="Segoe Print" pitchFamily="2" charset="0"/>
              </a:rPr>
              <a:t>(odp.ESC GUCH 2010)</a:t>
            </a:r>
            <a:endParaRPr lang="sk-SK" b="1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33913" y="3203575"/>
            <a:ext cx="4356100" cy="2574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5488" indent="-274638">
              <a:spcBef>
                <a:spcPts val="1200"/>
              </a:spcBef>
              <a:buFont typeface="Arial" charset="0"/>
              <a:buChar char="•"/>
              <a:defRPr/>
            </a:pPr>
            <a:endParaRPr lang="sk-SK" sz="500"/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PVR index. &gt; 8 W.j./m</a:t>
            </a:r>
            <a:r>
              <a:rPr lang="sk-SK" sz="20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 </a:t>
            </a:r>
            <a:r>
              <a:rPr lang="sk-SK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- neuzavrieť</a:t>
            </a:r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PVR index. &lt; 4 W.j./m</a:t>
            </a:r>
            <a:r>
              <a:rPr lang="sk-SK" sz="20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 </a:t>
            </a:r>
            <a:r>
              <a:rPr lang="sk-SK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- uzavrieť</a:t>
            </a:r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PVR index. 4-8 W.j./m</a:t>
            </a:r>
            <a:r>
              <a:rPr lang="sk-SK" sz="2000" b="1" baseline="30000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	               </a:t>
            </a:r>
          </a:p>
          <a:p>
            <a:pPr marL="725488" indent="-274638">
              <a:buClr>
                <a:schemeClr val="tx2"/>
              </a:buClr>
              <a:defRPr/>
            </a:pP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         - ??? „individ. zhodnotenie“</a:t>
            </a:r>
          </a:p>
          <a:p>
            <a:pPr marL="725488" indent="-274638">
              <a:defRPr/>
            </a:pPr>
            <a:endParaRPr lang="sk-SK" sz="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8" name="Rectangle 20"/>
          <p:cNvSpPr>
            <a:spLocks noChangeArrowheads="1"/>
          </p:cNvSpPr>
          <p:nvPr/>
        </p:nvSpPr>
        <p:spPr bwMode="auto">
          <a:xfrm>
            <a:off x="4503738" y="6405563"/>
            <a:ext cx="596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000" b="1" i="1">
                <a:latin typeface="Calibri" pitchFamily="34" charset="0"/>
              </a:rPr>
              <a:t>Odp. ESC pre PH. Galié N. Eur Heart J 2015 ; Lopes AA. Cardiol Young </a:t>
            </a:r>
            <a:r>
              <a:rPr lang="en-US" sz="1000" b="1" i="1">
                <a:latin typeface="Calibri" pitchFamily="34" charset="0"/>
              </a:rPr>
              <a:t>200</a:t>
            </a:r>
            <a:r>
              <a:rPr lang="sk-SK" sz="1000" b="1" i="1">
                <a:latin typeface="Calibri" pitchFamily="34" charset="0"/>
              </a:rPr>
              <a:t>9;</a:t>
            </a:r>
            <a:r>
              <a:rPr lang="en-US" sz="1000" b="1" i="1">
                <a:latin typeface="Calibri" pitchFamily="34" charset="0"/>
              </a:rPr>
              <a:t> </a:t>
            </a:r>
            <a:r>
              <a:rPr lang="sk-SK" sz="1000" b="1" i="1">
                <a:latin typeface="Calibri" pitchFamily="34" charset="0"/>
              </a:rPr>
              <a:t>19:</a:t>
            </a:r>
            <a:r>
              <a:rPr lang="en-US" sz="1000" b="1" i="1">
                <a:latin typeface="Calibri" pitchFamily="34" charset="0"/>
              </a:rPr>
              <a:t> </a:t>
            </a:r>
            <a:r>
              <a:rPr lang="sk-SK" sz="1000" b="1" i="1">
                <a:latin typeface="Calibri" pitchFamily="34" charset="0"/>
              </a:rPr>
              <a:t>8</a:t>
            </a:r>
            <a:r>
              <a:rPr lang="en-US" sz="1000" b="1" i="1">
                <a:latin typeface="Calibri" pitchFamily="34" charset="0"/>
              </a:rPr>
              <a:t>–</a:t>
            </a:r>
            <a:r>
              <a:rPr lang="sk-SK" sz="1000" b="1" i="1">
                <a:latin typeface="Calibri" pitchFamily="34" charset="0"/>
              </a:rPr>
              <a:t>12, </a:t>
            </a:r>
          </a:p>
          <a:p>
            <a:r>
              <a:rPr lang="sk-SK" sz="1000" b="1" i="1">
                <a:latin typeface="Calibri" pitchFamily="34" charset="0"/>
              </a:rPr>
              <a:t>Lopes AA. Pulm Circ 2012; 2: 273-274, Beghetti M. Congenit Heart Dis 2012; 7:3-11 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6419850" y="2840038"/>
            <a:ext cx="690563" cy="28733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"/>
          <p:cNvSpPr/>
          <p:nvPr/>
        </p:nvSpPr>
        <p:spPr>
          <a:xfrm>
            <a:off x="322184" y="360175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2613" y="428625"/>
            <a:ext cx="7881937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+mn-cs"/>
              </a:rPr>
              <a:t>PAH - VCHS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84763" y="1797050"/>
            <a:ext cx="3654425" cy="65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000" b="1">
                <a:solidFill>
                  <a:srgbClr val="C00000"/>
                </a:solidFill>
                <a:latin typeface="Segoe Print" pitchFamily="2" charset="0"/>
              </a:rPr>
              <a:t>INDIKÁCIA PRE UZÁVER DPS </a:t>
            </a:r>
            <a:r>
              <a:rPr lang="sk-SK" sz="1600" b="1">
                <a:solidFill>
                  <a:srgbClr val="C00000"/>
                </a:solidFill>
                <a:latin typeface="Segoe Print" pitchFamily="2" charset="0"/>
              </a:rPr>
              <a:t>(odp.ESC PH 2015)</a:t>
            </a:r>
            <a:endParaRPr lang="sk-SK" sz="2000" b="1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 l="1418" r="6552" b="2652"/>
          <a:stretch>
            <a:fillRect/>
          </a:stretch>
        </p:blipFill>
        <p:spPr bwMode="auto">
          <a:xfrm>
            <a:off x="4999038" y="1700213"/>
            <a:ext cx="3609975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4232275" y="6457950"/>
            <a:ext cx="4924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000" b="1" i="1">
                <a:latin typeface="Calibri" pitchFamily="34" charset="0"/>
              </a:rPr>
              <a:t> ESC Odp.pre „GUCH“ - Baumgartner H. </a:t>
            </a:r>
            <a:r>
              <a:rPr lang="en-US" sz="1000" b="1" i="1">
                <a:latin typeface="Calibri" pitchFamily="34" charset="0"/>
              </a:rPr>
              <a:t>Eur Heart J</a:t>
            </a:r>
            <a:r>
              <a:rPr lang="sk-SK" sz="1000" b="1" i="1">
                <a:latin typeface="Calibri" pitchFamily="34" charset="0"/>
              </a:rPr>
              <a:t> </a:t>
            </a:r>
            <a:r>
              <a:rPr lang="en-US" sz="1000" b="1" i="1">
                <a:latin typeface="Calibri" pitchFamily="34" charset="0"/>
              </a:rPr>
              <a:t>2010</a:t>
            </a:r>
            <a:r>
              <a:rPr lang="sk-SK" sz="1000" b="1" i="1">
                <a:latin typeface="Calibri" pitchFamily="34" charset="0"/>
              </a:rPr>
              <a:t>;</a:t>
            </a:r>
            <a:r>
              <a:rPr lang="en-US" sz="1000" b="1" i="1">
                <a:latin typeface="Calibri" pitchFamily="34" charset="0"/>
              </a:rPr>
              <a:t> 31</a:t>
            </a:r>
            <a:r>
              <a:rPr lang="sk-SK" sz="1000" b="1" i="1">
                <a:latin typeface="Calibri" pitchFamily="34" charset="0"/>
              </a:rPr>
              <a:t>:</a:t>
            </a:r>
            <a:r>
              <a:rPr lang="en-US" sz="1000" b="1" i="1">
                <a:latin typeface="Calibri" pitchFamily="34" charset="0"/>
              </a:rPr>
              <a:t> 2915–2957</a:t>
            </a:r>
            <a:r>
              <a:rPr lang="sk-SK" sz="1000" b="1" i="1">
                <a:latin typeface="Calibri" pitchFamily="34" charset="0"/>
              </a:rPr>
              <a:t>.</a:t>
            </a:r>
            <a:endParaRPr lang="en-US" sz="1100" b="1" i="1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6825" y="2662238"/>
            <a:ext cx="3490913" cy="554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300" b="1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ak je </a:t>
            </a:r>
            <a:r>
              <a:rPr lang="sk-SK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signif</a:t>
            </a:r>
            <a:r>
              <a:rPr lang="sk-SK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sk-SK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krat a </a:t>
            </a:r>
            <a:r>
              <a:rPr lang="sk-SK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PVR &lt; </a:t>
            </a:r>
            <a:r>
              <a:rPr lang="sk-SK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5W.j.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76825" y="4437063"/>
            <a:ext cx="3490913" cy="1160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ak signif. L-P skrat </a:t>
            </a:r>
          </a:p>
          <a:p>
            <a:pPr algn="ctr">
              <a:defRPr/>
            </a:pPr>
            <a:r>
              <a:rPr lang="sk-S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(Qp:Qs &gt; 1.5) a PVR ≥ 5 W.j.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sk-SK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ale ...   PVR &lt; 2/3 SVR </a:t>
            </a:r>
          </a:p>
          <a:p>
            <a:pPr algn="ctr">
              <a:lnSpc>
                <a:spcPct val="90000"/>
              </a:lnSpc>
              <a:defRPr/>
            </a:pPr>
            <a:r>
              <a:rPr lang="sk-SK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alebo PAP &lt; 2/3 systém. tlaku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76825" y="5586413"/>
            <a:ext cx="3490913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KI uzáver pri </a:t>
            </a:r>
            <a:r>
              <a:rPr lang="sk-SK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Eisenmenger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sk-SK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99038" y="1547813"/>
            <a:ext cx="3654425" cy="65563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sk-SK" b="1" smtClean="0">
                <a:solidFill>
                  <a:srgbClr val="C00000"/>
                </a:solidFill>
                <a:latin typeface="Segoe Print" pitchFamily="2" charset="0"/>
              </a:rPr>
              <a:t>INDIKÁCIA PRE UZÁVER DPS </a:t>
            </a:r>
            <a:r>
              <a:rPr lang="sk-SK" sz="1600" b="1" smtClean="0">
                <a:solidFill>
                  <a:srgbClr val="C00000"/>
                </a:solidFill>
                <a:latin typeface="Segoe Print" pitchFamily="2" charset="0"/>
              </a:rPr>
              <a:t>(odp.ESC GUCH 2010)</a:t>
            </a:r>
            <a:endParaRPr lang="sk-SK" b="1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813" y="3365500"/>
            <a:ext cx="4356100" cy="25463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725488" indent="-274638">
              <a:spcBef>
                <a:spcPts val="1200"/>
              </a:spcBef>
              <a:buFont typeface="Arial" charset="0"/>
              <a:buChar char="•"/>
              <a:defRPr/>
            </a:pPr>
            <a:endParaRPr lang="sk-SK" sz="500"/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sz="2000" b="1">
                <a:solidFill>
                  <a:srgbClr val="353232"/>
                </a:solidFill>
                <a:latin typeface="Calibri" pitchFamily="34" charset="0"/>
              </a:rPr>
              <a:t>PVR index. &lt; 4 W.j./m</a:t>
            </a:r>
            <a:r>
              <a:rPr lang="sk-SK" sz="2000" b="1" baseline="30000">
                <a:solidFill>
                  <a:srgbClr val="353232"/>
                </a:solidFill>
                <a:latin typeface="Calibri" pitchFamily="34" charset="0"/>
              </a:rPr>
              <a:t>2 </a:t>
            </a:r>
            <a:r>
              <a:rPr lang="sk-SK" sz="2000" b="1">
                <a:solidFill>
                  <a:srgbClr val="353232"/>
                </a:solidFill>
                <a:latin typeface="Calibri" pitchFamily="34" charset="0"/>
              </a:rPr>
              <a:t>	- uzavrieť</a:t>
            </a:r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sz="2000" b="1">
                <a:solidFill>
                  <a:srgbClr val="353232"/>
                </a:solidFill>
                <a:latin typeface="Calibri" pitchFamily="34" charset="0"/>
              </a:rPr>
              <a:t>PVR index. &gt; 8 W.j./m</a:t>
            </a:r>
            <a:r>
              <a:rPr lang="sk-SK" sz="2000" b="1" baseline="30000">
                <a:solidFill>
                  <a:srgbClr val="353232"/>
                </a:solidFill>
                <a:latin typeface="Calibri" pitchFamily="34" charset="0"/>
              </a:rPr>
              <a:t>2 </a:t>
            </a:r>
            <a:r>
              <a:rPr lang="sk-SK" sz="2000" b="1">
                <a:solidFill>
                  <a:srgbClr val="353232"/>
                </a:solidFill>
                <a:latin typeface="Calibri" pitchFamily="34" charset="0"/>
              </a:rPr>
              <a:t>	- neuzavrieť</a:t>
            </a:r>
          </a:p>
          <a:p>
            <a:pPr marL="725488" indent="-274638">
              <a:spcBef>
                <a:spcPts val="1200"/>
              </a:spcBef>
              <a:buClr>
                <a:schemeClr val="tx2"/>
              </a:buClr>
              <a:buFont typeface="Arial" charset="0"/>
              <a:buChar char="•"/>
              <a:defRPr/>
            </a:pP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PVR index. 4-8 W.j./m</a:t>
            </a:r>
            <a:r>
              <a:rPr lang="sk-SK" sz="2000" b="1" baseline="30000">
                <a:solidFill>
                  <a:srgbClr val="C00000"/>
                </a:solidFill>
                <a:latin typeface="Calibri" pitchFamily="34" charset="0"/>
              </a:rPr>
              <a:t>2 </a:t>
            </a: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	               </a:t>
            </a:r>
          </a:p>
          <a:p>
            <a:pPr marL="725488" indent="-274638">
              <a:buClr>
                <a:schemeClr val="tx2"/>
              </a:buClr>
              <a:defRPr/>
            </a:pPr>
            <a:r>
              <a:rPr lang="sk-SK" sz="2000" b="1">
                <a:solidFill>
                  <a:srgbClr val="C00000"/>
                </a:solidFill>
                <a:latin typeface="Calibri" pitchFamily="34" charset="0"/>
              </a:rPr>
              <a:t>         - ??? „individ. zhodnotenie“</a:t>
            </a:r>
          </a:p>
          <a:p>
            <a:pPr marL="725488" indent="-274638">
              <a:defRPr/>
            </a:pPr>
            <a:endParaRPr lang="sk-SK" sz="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2" name="Rectangle 20"/>
          <p:cNvSpPr>
            <a:spLocks noChangeArrowheads="1"/>
          </p:cNvSpPr>
          <p:nvPr/>
        </p:nvSpPr>
        <p:spPr bwMode="auto">
          <a:xfrm>
            <a:off x="344488" y="6415088"/>
            <a:ext cx="596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000" b="1" i="1">
                <a:latin typeface="Calibri" pitchFamily="34" charset="0"/>
              </a:rPr>
              <a:t>Odp. ESC pre PH. Galié N. Eur Heart J 2015 ; Lopes AA. Cardiol Young </a:t>
            </a:r>
            <a:r>
              <a:rPr lang="en-US" sz="1000" b="1" i="1">
                <a:latin typeface="Calibri" pitchFamily="34" charset="0"/>
              </a:rPr>
              <a:t>200</a:t>
            </a:r>
            <a:r>
              <a:rPr lang="sk-SK" sz="1000" b="1" i="1">
                <a:latin typeface="Calibri" pitchFamily="34" charset="0"/>
              </a:rPr>
              <a:t>9;</a:t>
            </a:r>
            <a:r>
              <a:rPr lang="en-US" sz="1000" b="1" i="1">
                <a:latin typeface="Calibri" pitchFamily="34" charset="0"/>
              </a:rPr>
              <a:t> </a:t>
            </a:r>
            <a:r>
              <a:rPr lang="sk-SK" sz="1000" b="1" i="1">
                <a:latin typeface="Calibri" pitchFamily="34" charset="0"/>
              </a:rPr>
              <a:t>19:</a:t>
            </a:r>
            <a:r>
              <a:rPr lang="en-US" sz="1000" b="1" i="1">
                <a:latin typeface="Calibri" pitchFamily="34" charset="0"/>
              </a:rPr>
              <a:t> </a:t>
            </a:r>
            <a:r>
              <a:rPr lang="sk-SK" sz="1000" b="1" i="1">
                <a:latin typeface="Calibri" pitchFamily="34" charset="0"/>
              </a:rPr>
              <a:t>8</a:t>
            </a:r>
            <a:r>
              <a:rPr lang="en-US" sz="1000" b="1" i="1">
                <a:latin typeface="Calibri" pitchFamily="34" charset="0"/>
              </a:rPr>
              <a:t>–</a:t>
            </a:r>
            <a:r>
              <a:rPr lang="sk-SK" sz="1000" b="1" i="1">
                <a:latin typeface="Calibri" pitchFamily="34" charset="0"/>
              </a:rPr>
              <a:t>12, </a:t>
            </a:r>
          </a:p>
          <a:p>
            <a:r>
              <a:rPr lang="sk-SK" sz="1000" b="1" i="1">
                <a:latin typeface="Calibri" pitchFamily="34" charset="0"/>
              </a:rPr>
              <a:t>Lopes AA. Pulm Circ 2012; 2: 273-274, Beghetti M. Congenit Heart Dis 2012; 7:3-11 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2063750" y="3046413"/>
            <a:ext cx="690563" cy="28733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"/>
          <p:cNvSpPr/>
          <p:nvPr/>
        </p:nvSpPr>
        <p:spPr>
          <a:xfrm>
            <a:off x="322184" y="360175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82613" y="428625"/>
            <a:ext cx="7881937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+mn-cs"/>
              </a:rPr>
              <a:t>PAH - VCHS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8663" y="2003425"/>
            <a:ext cx="3654425" cy="65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0" rIns="0" anchor="ctr"/>
          <a:lstStyle/>
          <a:p>
            <a:pPr algn="ctr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/>
            </a:pPr>
            <a:r>
              <a:rPr lang="sk-SK" sz="2000" b="1">
                <a:solidFill>
                  <a:srgbClr val="C00000"/>
                </a:solidFill>
                <a:latin typeface="Segoe Print" pitchFamily="2" charset="0"/>
              </a:rPr>
              <a:t>INDIKÁCIA PRE UZÁVER DPS </a:t>
            </a:r>
            <a:r>
              <a:rPr lang="sk-SK" sz="1600" b="1">
                <a:solidFill>
                  <a:srgbClr val="C00000"/>
                </a:solidFill>
                <a:latin typeface="Segoe Print" pitchFamily="2" charset="0"/>
              </a:rPr>
              <a:t>(odp.ESC PH 2015)</a:t>
            </a:r>
            <a:endParaRPr lang="sk-SK" sz="2000" b="1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304496" y="111243"/>
            <a:ext cx="8642714" cy="101764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-82550" y="-34925"/>
            <a:ext cx="8869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914400" eaLnBrk="0" hangingPunct="0">
              <a:lnSpc>
                <a:spcPct val="85000"/>
              </a:lnSpc>
              <a:defRPr/>
            </a:pPr>
            <a:r>
              <a:rPr lang="sk-SK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Prediktory nepriaznivého priebehu </a:t>
            </a:r>
            <a:br>
              <a:rPr lang="sk-SK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</a:br>
            <a:r>
              <a:rPr lang="sk-SK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po uzávere DPS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68313" y="6477000"/>
            <a:ext cx="84963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sk-SK" sz="1600" i="1">
                <a:solidFill>
                  <a:schemeClr val="bg2"/>
                </a:solidFill>
              </a:rPr>
              <a:t>Gabriel at al.  EHJ 2011</a:t>
            </a:r>
          </a:p>
        </p:txBody>
      </p:sp>
      <p:graphicFrame>
        <p:nvGraphicFramePr>
          <p:cNvPr id="63539" name="Group 51"/>
          <p:cNvGraphicFramePr>
            <a:graphicFrameLocks noGrp="1"/>
          </p:cNvGraphicFramePr>
          <p:nvPr>
            <p:ph idx="4294967295"/>
          </p:nvPr>
        </p:nvGraphicFramePr>
        <p:xfrm>
          <a:off x="2705100" y="1298575"/>
          <a:ext cx="3841750" cy="3360738"/>
        </p:xfrm>
        <a:graphic>
          <a:graphicData uri="http://schemas.openxmlformats.org/drawingml/2006/table">
            <a:tbl>
              <a:tblPr/>
              <a:tblGrid>
                <a:gridCol w="2049463"/>
                <a:gridCol w="1792287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Vek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</a:t>
                      </a: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Symptómy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</a:t>
                      </a: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sPAP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</a:t>
                      </a: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Veľkosť PK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</a:t>
                      </a: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Qp/Qs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Veľkosť DPS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3536" name="Rectangle 48"/>
          <p:cNvSpPr>
            <a:spLocks noChangeArrowheads="1"/>
          </p:cNvSpPr>
          <p:nvPr/>
        </p:nvSpPr>
        <p:spPr bwMode="auto">
          <a:xfrm>
            <a:off x="2776538" y="2479675"/>
            <a:ext cx="3548062" cy="4619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37" name="Rectangle 49"/>
          <p:cNvSpPr>
            <a:spLocks noChangeArrowheads="1"/>
          </p:cNvSpPr>
          <p:nvPr/>
        </p:nvSpPr>
        <p:spPr bwMode="auto">
          <a:xfrm>
            <a:off x="2747963" y="1317625"/>
            <a:ext cx="3548062" cy="4619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457200" y="5006975"/>
            <a:ext cx="8501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Prítomnosť PH predikuje horšiu dlhodobú prognózu (morbidita a mortalita)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 animBg="1"/>
      <p:bldP spid="63537" grpId="0" animBg="1"/>
      <p:bldP spid="635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24655" y="246690"/>
            <a:ext cx="4356922" cy="8818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50825" y="1196975"/>
            <a:ext cx="89296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/>
            </a:pP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 vekom kontinuálny nárast 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/>
            </a:pPr>
            <a:endParaRPr lang="sk-SK" sz="24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   tlaku AP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sk-SK" sz="24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   symptomatických pacientov, 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prelom 3. - 4. decénium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palpitácie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znížená výkonnosť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dýchavica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zlyhanie PK, pľúcne infekty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embolické príhody (aFib, paradoxná)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SzPct val="100000"/>
              <a:defRPr/>
            </a:pPr>
            <a:endParaRPr lang="sk-SK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SzPct val="100000"/>
              <a:defRPr/>
            </a:pP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Prežívanie všeobecne kratšie, </a:t>
            </a:r>
          </a:p>
          <a:p>
            <a:pPr marL="711200" indent="-711200" defTabSz="91440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SzPct val="100000"/>
              <a:defRPr/>
            </a:pPr>
            <a:r>
              <a:rPr lang="sk-SK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aj keď lepšie ako sa kedysi predpokladalo </a:t>
            </a:r>
            <a:r>
              <a:rPr lang="sk-SK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-338138" y="-34925"/>
            <a:ext cx="49498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914400" eaLnBrk="0" hangingPunct="0">
              <a:lnSpc>
                <a:spcPct val="85000"/>
              </a:lnSpc>
              <a:defRPr/>
            </a:pPr>
            <a:r>
              <a:rPr lang="sk-SK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Prirodzený priebeh 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468313" y="6477000"/>
            <a:ext cx="84963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sk-SK" sz="1600" i="1">
                <a:solidFill>
                  <a:schemeClr val="bg2"/>
                </a:solidFill>
              </a:rPr>
              <a:t>Humenberger et al, EHJ 2011, Berger, EHJ 2011</a:t>
            </a:r>
          </a:p>
        </p:txBody>
      </p:sp>
      <p:graphicFrame>
        <p:nvGraphicFramePr>
          <p:cNvPr id="61480" name="Group 40"/>
          <p:cNvGraphicFramePr>
            <a:graphicFrameLocks noGrp="1"/>
          </p:cNvGraphicFramePr>
          <p:nvPr>
            <p:ph idx="4294967295"/>
          </p:nvPr>
        </p:nvGraphicFramePr>
        <p:xfrm>
          <a:off x="4460875" y="333375"/>
          <a:ext cx="4603750" cy="3403600"/>
        </p:xfrm>
        <a:graphic>
          <a:graphicData uri="http://schemas.openxmlformats.org/drawingml/2006/table">
            <a:tbl>
              <a:tblPr/>
              <a:tblGrid>
                <a:gridCol w="1671638"/>
                <a:gridCol w="1462087"/>
                <a:gridCol w="1470025"/>
              </a:tblGrid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Vekové dekády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sPAP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mean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sPAP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35mmHg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4. dekáda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33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43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5. dekáda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35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6. dekáda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7. dekáda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8. dekáda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±</a:t>
                      </a: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322184" y="1568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74613"/>
            <a:ext cx="9144000" cy="6413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Prínos uzavretia ASD, ak PVR </a:t>
            </a:r>
            <a:r>
              <a:rPr lang="en-US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&lt;</a:t>
            </a:r>
            <a:r>
              <a:rPr lang="sk-SK" sz="32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</a:rPr>
              <a:t> 5WU</a:t>
            </a:r>
            <a:endParaRPr lang="en-US" sz="32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55650" y="1771650"/>
            <a:ext cx="792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cs-CZ" sz="24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2263" y="1052513"/>
            <a:ext cx="968216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defTabSz="9144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kumimoji="1" lang="sk-S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regreduje PAP a preťaženie  PK </a:t>
            </a:r>
          </a:p>
          <a:p>
            <a:pPr marL="457200" indent="-457200" defTabSz="9144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kumimoji="1" lang="sk-S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redukcia rizika paradoxnej embolizácie, IE, PVD </a:t>
            </a:r>
          </a:p>
          <a:p>
            <a:pPr marL="457200" indent="-457200" defTabSz="9144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kumimoji="1" lang="sk-S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zlepšia sa symptómy, FC a výkonnosť pacienta </a:t>
            </a:r>
          </a:p>
          <a:p>
            <a:pPr marL="457200" indent="-457200" defTabSz="9144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kumimoji="1" lang="sk-S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predĺži prežívanie</a:t>
            </a:r>
          </a:p>
          <a:p>
            <a:pPr marL="457200" indent="-457200" defTabSz="9144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kumimoji="1" lang="sk-S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predíde sa problémom: </a:t>
            </a:r>
            <a:r>
              <a:rPr kumimoji="1" lang="sk-SK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vek, PAH, poruchy rytmu, dysfunkcia ĽK</a:t>
            </a:r>
          </a:p>
          <a:p>
            <a:pPr marL="457200" indent="-457200" defTabSz="9144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kumimoji="1" lang="sk-SK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79388" y="6343650"/>
            <a:ext cx="8964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sk-SK" sz="1400" i="1"/>
              <a:t>Murphy 1990, Konstantinides a spol. 1995, Berger 1999, Brandt 2002, Bialkowski 2004; Šimková I, Fridrich V et al. EHJ 1999, JACC 2002, EJE 2003, Fridrich V, Mizera S, Šimková I. Kardiol. prax, 4, 2006: </a:t>
            </a:r>
            <a:endParaRPr kumimoji="1" lang="cs-CZ" sz="16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55650" y="3876675"/>
            <a:ext cx="72723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2425" indent="-352425" defTabSz="914400" eaLnBrk="0" hangingPunct="0">
              <a:spcBef>
                <a:spcPct val="50000"/>
              </a:spcBef>
              <a:buFontTx/>
              <a:buChar char="•"/>
              <a:defRPr/>
            </a:pPr>
            <a:r>
              <a:rPr kumimoji="1" lang="sk-SK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nie sú negatíva a riziká  operácie srdca </a:t>
            </a:r>
          </a:p>
          <a:p>
            <a:pPr marL="352425" indent="-352425" defTabSz="914400" eaLnBrk="0" hangingPunct="0">
              <a:spcBef>
                <a:spcPct val="50000"/>
              </a:spcBef>
              <a:buFontTx/>
              <a:buChar char="•"/>
              <a:defRPr/>
            </a:pPr>
            <a:r>
              <a:rPr kumimoji="1" lang="sk-SK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je okamžité funkčné zlepšenie</a:t>
            </a:r>
          </a:p>
          <a:p>
            <a:pPr marL="352425" indent="-352425" defTabSz="914400" eaLnBrk="0" hangingPunct="0">
              <a:spcBef>
                <a:spcPct val="50000"/>
              </a:spcBef>
              <a:buFontTx/>
              <a:buChar char="•"/>
              <a:defRPr/>
            </a:pPr>
            <a:r>
              <a:rPr kumimoji="1" lang="sk-SK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rekonvalescencia je krátka</a:t>
            </a:r>
          </a:p>
          <a:p>
            <a:pPr marL="352425" indent="-352425" defTabSz="914400" eaLnBrk="0" hangingPunct="0">
              <a:spcBef>
                <a:spcPct val="50000"/>
              </a:spcBef>
              <a:buFontTx/>
              <a:buChar char="•"/>
              <a:defRPr/>
            </a:pPr>
            <a:r>
              <a:rPr kumimoji="1" lang="sk-SK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sociálny, ekonomický  a  kozmetický benefit</a:t>
            </a:r>
          </a:p>
          <a:p>
            <a:pPr marL="352425" indent="-352425" defTabSz="914400" eaLnBrk="0" hangingPunct="0">
              <a:defRPr/>
            </a:pPr>
            <a:endParaRPr kumimoji="1" lang="sk-SK" sz="20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6948488" y="3860800"/>
            <a:ext cx="0" cy="1944688"/>
          </a:xfrm>
          <a:prstGeom prst="line">
            <a:avLst/>
          </a:prstGeom>
          <a:noFill/>
          <a:ln w="6667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k-SK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985000" y="4437063"/>
            <a:ext cx="2195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transvenózny uzáver</a:t>
            </a:r>
            <a:endParaRPr kumimoji="1" lang="cs-CZ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95288" y="5734050"/>
            <a:ext cx="8748712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sk-SK" sz="2600" b="1">
                <a:solidFill>
                  <a:srgbClr val="FF3300"/>
                </a:solidFill>
              </a:rPr>
              <a:t>7. </a:t>
            </a:r>
            <a:r>
              <a:rPr kumimoji="1" lang="sk-SK" sz="2400" b="1" i="1">
                <a:solidFill>
                  <a:srgbClr val="FF3300"/>
                </a:solidFill>
              </a:rPr>
              <a:t> </a:t>
            </a:r>
            <a:r>
              <a:rPr kumimoji="1" lang="sk-SK" sz="2400" b="1">
                <a:solidFill>
                  <a:srgbClr val="FF3300"/>
                </a:solidFill>
              </a:rPr>
              <a:t>..uzavrieť akýkoľvek defekt je prednosťou chirurgie</a:t>
            </a:r>
            <a:endParaRPr kumimoji="1" lang="en-GB" sz="2600" b="1">
              <a:solidFill>
                <a:srgbClr val="FF3300"/>
              </a:solidFill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179388" y="812800"/>
            <a:ext cx="8964612" cy="5040313"/>
            <a:chOff x="68" y="527"/>
            <a:chExt cx="5647" cy="3175"/>
          </a:xfrm>
        </p:grpSpPr>
        <p:sp>
          <p:nvSpPr>
            <p:cNvPr id="4" name="Text Box 1"/>
            <p:cNvSpPr txBox="1">
              <a:spLocks noChangeArrowheads="1"/>
            </p:cNvSpPr>
            <p:nvPr/>
          </p:nvSpPr>
          <p:spPr bwMode="auto">
            <a:xfrm>
              <a:off x="68" y="527"/>
              <a:ext cx="5647" cy="3175"/>
            </a:xfrm>
            <a:prstGeom prst="rect">
              <a:avLst/>
            </a:prstGeom>
            <a:solidFill>
              <a:srgbClr val="292929"/>
            </a:solidFill>
            <a:ln w="38100" cmpd="dbl">
              <a:noFill/>
              <a:round/>
              <a:headEnd/>
              <a:tailEnd/>
            </a:ln>
          </p:spPr>
          <p:txBody>
            <a:bodyPr lIns="92160" tIns="46080" rIns="92160" bIns="46080"/>
            <a:lstStyle/>
            <a:p>
              <a:pPr marL="341313" indent="-341313" algn="ctr" defTabSz="449263" eaLnBrk="0" hangingPunct="0">
                <a:spcBef>
                  <a:spcPts val="700"/>
                </a:spcBef>
                <a:buClr>
                  <a:srgbClr val="FF3300"/>
                </a:buClr>
                <a:buSzPct val="100000"/>
                <a:buFont typeface="Wingdings" pitchFamily="2" charset="2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endParaRPr lang="sk-SK" sz="400" b="1">
                <a:solidFill>
                  <a:srgbClr val="DDDDDD"/>
                </a:solidFill>
              </a:endParaRPr>
            </a:p>
            <a:p>
              <a:pPr marL="341313" indent="-341313" algn="ctr" defTabSz="449263" eaLnBrk="0" hangingPunct="0">
                <a:spcBef>
                  <a:spcPts val="700"/>
                </a:spcBef>
                <a:buClr>
                  <a:srgbClr val="FF3300"/>
                </a:buClr>
                <a:buSzPct val="100000"/>
                <a:buFont typeface="Wingdings" pitchFamily="2" charset="2"/>
                <a:buNone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endParaRPr lang="sk-SK" sz="800" b="1">
                <a:solidFill>
                  <a:srgbClr val="DDDDDD"/>
                </a:solidFill>
              </a:endParaRPr>
            </a:p>
            <a:p>
              <a:pPr marL="341313" indent="-341313" defTabSz="449263" eaLnBrk="0" hangingPunct="0"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endParaRPr lang="cs-CZ" sz="24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marL="341313" indent="-341313" defTabSz="449263" eaLnBrk="0" hangingPunct="0"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cs-CZ" sz="2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</a:t>
              </a:r>
              <a:endParaRPr lang="cs-CZ" sz="26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26638" name="Picture 12" descr="srdc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5" y="618"/>
              <a:ext cx="2392" cy="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9" grpId="0" animBg="1"/>
      <p:bldP spid="59400" grpId="0"/>
      <p:bldP spid="594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273800" y="6488113"/>
            <a:ext cx="2865438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ESC </a:t>
            </a:r>
            <a:r>
              <a:rPr lang="sk-SK" sz="1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Guidelines</a:t>
            </a:r>
            <a:r>
              <a:rPr lang="sk-SK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- PH. </a:t>
            </a:r>
            <a:r>
              <a:rPr lang="sk-SK" sz="1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Galié</a:t>
            </a:r>
            <a:r>
              <a:rPr lang="sk-SK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N. Eur </a:t>
            </a:r>
            <a:r>
              <a:rPr lang="sk-SK" sz="1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Heart</a:t>
            </a:r>
            <a:r>
              <a:rPr lang="sk-SK" sz="1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J 2015 </a:t>
            </a:r>
            <a:endParaRPr lang="en-US" sz="1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296341" y="300777"/>
            <a:ext cx="8402093" cy="89600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638" y="482600"/>
            <a:ext cx="71755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+mn-cs"/>
              </a:rPr>
              <a:t>Klasifikácia Pľúcnej Hypertenzie</a:t>
            </a:r>
            <a:endParaRPr lang="en-US" sz="3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1755775" y="1325563"/>
            <a:ext cx="56800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cap="small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... pri VCHS (skratovej chybe)</a:t>
            </a:r>
            <a:endParaRPr lang="en-US" sz="2800" b="1" cap="small" dirty="0">
              <a:solidFill>
                <a:schemeClr val="accent2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7" name="Šípka nadol 16"/>
          <p:cNvSpPr/>
          <p:nvPr/>
        </p:nvSpPr>
        <p:spPr>
          <a:xfrm rot="16200000">
            <a:off x="4299744" y="-1845468"/>
            <a:ext cx="795337" cy="7804150"/>
          </a:xfrm>
          <a:prstGeom prst="downArrow">
            <a:avLst/>
          </a:prstGeom>
          <a:gradFill>
            <a:gsLst>
              <a:gs pos="0">
                <a:srgbClr val="E5FFFE"/>
              </a:gs>
              <a:gs pos="29000">
                <a:srgbClr val="E9E6E7"/>
              </a:gs>
              <a:gs pos="42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8680" name="BlokTextu 2"/>
          <p:cNvSpPr txBox="1">
            <a:spLocks noChangeArrowheads="1"/>
          </p:cNvSpPr>
          <p:nvPr/>
        </p:nvSpPr>
        <p:spPr bwMode="auto">
          <a:xfrm>
            <a:off x="1927225" y="2332038"/>
            <a:ext cx="1771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008080"/>
                </a:solidFill>
                <a:latin typeface="Calibri" pitchFamily="34" charset="0"/>
              </a:rPr>
              <a:t>VCHS operabilná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357813" y="2332038"/>
            <a:ext cx="2079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VCHS </a:t>
            </a:r>
            <a:r>
              <a:rPr lang="sk-SK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inoperabilná</a:t>
            </a: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!</a:t>
            </a:r>
          </a:p>
        </p:txBody>
      </p:sp>
      <p:sp>
        <p:nvSpPr>
          <p:cNvPr id="19" name="BlokTextu 18"/>
          <p:cNvSpPr txBox="1"/>
          <p:nvPr/>
        </p:nvSpPr>
        <p:spPr>
          <a:xfrm>
            <a:off x="911225" y="1893888"/>
            <a:ext cx="1631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PH neprítomná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2794000" y="1893888"/>
            <a:ext cx="4868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PH mierna      -       PH stredná       </a:t>
            </a:r>
            <a:r>
              <a:rPr lang="sk-SK" b="1" dirty="0">
                <a:solidFill>
                  <a:schemeClr val="bg1"/>
                </a:solidFill>
                <a:latin typeface="+mn-lt"/>
                <a:cs typeface="+mn-cs"/>
              </a:rPr>
              <a:t>-     PH  závažná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 l="6503" t="17412" r="5746" b="1498"/>
          <a:stretch>
            <a:fillRect/>
          </a:stretch>
        </p:blipFill>
        <p:spPr bwMode="auto">
          <a:xfrm>
            <a:off x="6167438" y="2809875"/>
            <a:ext cx="2936875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307492" y="2856980"/>
            <a:ext cx="583697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Eisenmengerov</a:t>
            </a:r>
            <a:r>
              <a:rPr 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sy</a:t>
            </a:r>
            <a:r>
              <a:rPr 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.  	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						   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(veľký defekt, ťažká PAH + 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↑↑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PVR, skrat už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bidirekčný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/ obrátený,  zn.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cyanózy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a jej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sekund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. dôsledkov, uzáver defektu KI !)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PAH so </a:t>
            </a:r>
            <a:r>
              <a:rPr 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signif</a:t>
            </a:r>
            <a:r>
              <a:rPr 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. L-P skratom 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korigovateľný</a:t>
            </a:r>
            <a:endParaRPr lang="sk-SK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lvl="6" indent="-2386013" defTabSz="457200">
              <a:defRPr/>
            </a:pP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		</a:t>
            </a:r>
            <a:r>
              <a:rPr 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sk-SK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nekorigovateľný</a:t>
            </a:r>
            <a:r>
              <a:rPr lang="sk-SK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                                          </a:t>
            </a:r>
          </a:p>
          <a:p>
            <a:pPr marL="357188" lvl="6" defTabSz="457200">
              <a:defRPr/>
            </a:pP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(stredný-veľký defekt, mierne 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PVR, L-P skrat, bez zn. </a:t>
            </a:r>
            <a:r>
              <a:rPr lang="sk-SK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cyanózy</a:t>
            </a:r>
            <a:r>
              <a:rPr lang="sk-SK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)</a:t>
            </a:r>
          </a:p>
          <a:p>
            <a:pPr marL="358775" lvl="6" indent="-358775" defTabSz="457200">
              <a:spcBef>
                <a:spcPts val="1200"/>
              </a:spcBef>
              <a:buFontTx/>
              <a:buAutoNum type="arabicPeriod" startAt="3"/>
              <a:defRPr/>
            </a:pPr>
            <a:r>
              <a:rPr lang="sk-SK" b="1" dirty="0">
                <a:solidFill>
                  <a:srgbClr val="C00000"/>
                </a:solidFill>
                <a:latin typeface="+mn-lt"/>
                <a:cs typeface="+mn-cs"/>
              </a:rPr>
              <a:t>PAH s malým defektom </a:t>
            </a:r>
            <a:r>
              <a:rPr lang="sk-SK" dirty="0">
                <a:latin typeface="+mn-lt"/>
                <a:cs typeface="+mn-cs"/>
              </a:rPr>
              <a:t>(DPS </a:t>
            </a:r>
            <a:r>
              <a:rPr lang="sk-SK" dirty="0">
                <a:latin typeface="Calibri" panose="020F0502020204030204" pitchFamily="34" charset="0"/>
                <a:cs typeface="+mn-cs"/>
              </a:rPr>
              <a:t>&lt; </a:t>
            </a:r>
            <a:r>
              <a:rPr lang="sk-SK" dirty="0">
                <a:latin typeface="+mn-lt"/>
                <a:cs typeface="+mn-cs"/>
              </a:rPr>
              <a:t>2cm / DKS </a:t>
            </a:r>
            <a:r>
              <a:rPr lang="sk-SK" dirty="0">
                <a:latin typeface="Calibri" panose="020F0502020204030204" pitchFamily="34" charset="0"/>
                <a:cs typeface="+mn-cs"/>
              </a:rPr>
              <a:t>&lt; </a:t>
            </a:r>
            <a:r>
              <a:rPr lang="sk-SK" dirty="0">
                <a:latin typeface="+mn-lt"/>
                <a:cs typeface="+mn-cs"/>
              </a:rPr>
              <a:t>1cm)                                             </a:t>
            </a:r>
            <a:r>
              <a:rPr lang="sk-SK" sz="1600" dirty="0">
                <a:latin typeface="+mn-lt"/>
                <a:cs typeface="+mn-cs"/>
              </a:rPr>
              <a:t>(závažnosť PAH neadekvátna veľkosti defektu, klinika podobná ako pri IPAH, uzáver defektu kontraindikovaný !)</a:t>
            </a:r>
          </a:p>
          <a:p>
            <a:pPr marL="358775" lvl="6" indent="-358775" defTabSz="457200">
              <a:spcBef>
                <a:spcPts val="1200"/>
              </a:spcBef>
              <a:buFontTx/>
              <a:buAutoNum type="arabicPeriod" startAt="3"/>
              <a:defRPr/>
            </a:pPr>
            <a:r>
              <a:rPr lang="sk-SK" b="1" dirty="0">
                <a:solidFill>
                  <a:srgbClr val="C00000"/>
                </a:solidFill>
                <a:latin typeface="+mn-lt"/>
                <a:cs typeface="+mn-cs"/>
              </a:rPr>
              <a:t>PAH po korekcii defektu                                                    </a:t>
            </a:r>
            <a:r>
              <a:rPr lang="sk-SK" sz="1600" dirty="0">
                <a:latin typeface="+mn-lt"/>
                <a:cs typeface="+mn-cs"/>
              </a:rPr>
              <a:t>(PAH sa prejaví bezprostredne alebo neskôr po uzávere defektu)</a:t>
            </a:r>
          </a:p>
        </p:txBody>
      </p:sp>
      <p:sp>
        <p:nvSpPr>
          <p:cNvPr id="5" name="Obdĺžnik 4"/>
          <p:cNvSpPr/>
          <p:nvPr/>
        </p:nvSpPr>
        <p:spPr>
          <a:xfrm>
            <a:off x="122238" y="4714875"/>
            <a:ext cx="5999162" cy="15367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trospektíva">
  <a:themeElements>
    <a:clrScheme name="Vlastné 10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34545"/>
      </a:accent1>
      <a:accent2>
        <a:srgbClr val="918485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í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10124</TotalTime>
  <Words>2284</Words>
  <Application>Microsoft Office PowerPoint</Application>
  <PresentationFormat>On-screen Show (4:3)</PresentationFormat>
  <Paragraphs>451</Paragraphs>
  <Slides>36</Slides>
  <Notes>8</Notes>
  <HiddenSlides>9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Calibri Light</vt:lpstr>
      <vt:lpstr>Calibri</vt:lpstr>
      <vt:lpstr>Segoe Print</vt:lpstr>
      <vt:lpstr>Estrangelo Edessa</vt:lpstr>
      <vt:lpstr>Segoe Script</vt:lpstr>
      <vt:lpstr>Wingdings</vt:lpstr>
      <vt:lpstr>Tahoma</vt:lpstr>
      <vt:lpstr>Symbol</vt:lpstr>
      <vt:lpstr>Retrospektíva</vt:lpstr>
      <vt:lpstr>Retrospektíva</vt:lpstr>
      <vt:lpstr>Retrospektíva</vt:lpstr>
      <vt:lpstr>Retrospektíva</vt:lpstr>
      <vt:lpstr>Retrospektíva</vt:lpstr>
      <vt:lpstr>Retrospektíva</vt:lpstr>
      <vt:lpstr>Retrospektíva</vt:lpstr>
      <vt:lpstr>Worksheet</vt:lpstr>
      <vt:lpstr>Korekcia vrodenej skratovej chyby –kedy je riziková</vt:lpstr>
      <vt:lpstr>     Manažment ASD</vt:lpstr>
      <vt:lpstr>Pľúcna hypertenzia a korekcia ASD</vt:lpstr>
      <vt:lpstr>Slide 4</vt:lpstr>
      <vt:lpstr>Slide 5</vt:lpstr>
      <vt:lpstr>Slide 6</vt:lpstr>
      <vt:lpstr>Slide 7</vt:lpstr>
      <vt:lpstr> Prínos uzavretia ASD, ak PVR &lt; 5WU</vt:lpstr>
      <vt:lpstr>Slide 9</vt:lpstr>
      <vt:lpstr>Slide 10</vt:lpstr>
      <vt:lpstr>Slide 11</vt:lpstr>
      <vt:lpstr>Slide 12</vt:lpstr>
      <vt:lpstr>     Manažment ASD s PAH</vt:lpstr>
      <vt:lpstr>     Manažment ASD s PAH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????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KAZUISTIKY</dc:title>
  <dc:creator>ofv uzivatel</dc:creator>
  <cp:lastModifiedBy>MG Lenovo</cp:lastModifiedBy>
  <cp:revision>139</cp:revision>
  <dcterms:created xsi:type="dcterms:W3CDTF">2017-02-26T16:31:07Z</dcterms:created>
  <dcterms:modified xsi:type="dcterms:W3CDTF">2019-10-19T09:06:57Z</dcterms:modified>
</cp:coreProperties>
</file>