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emovePersonalInfoOnSave="1" saveSubsetFonts="1">
  <p:sldMasterIdLst>
    <p:sldMasterId id="2147483648" r:id="rId1"/>
  </p:sldMasterIdLst>
  <p:notesMasterIdLst>
    <p:notesMasterId r:id="rId19"/>
  </p:notesMasterIdLst>
  <p:sldIdLst>
    <p:sldId id="256" r:id="rId2"/>
    <p:sldId id="260" r:id="rId3"/>
    <p:sldId id="638" r:id="rId4"/>
    <p:sldId id="658" r:id="rId5"/>
    <p:sldId id="659" r:id="rId6"/>
    <p:sldId id="657" r:id="rId7"/>
    <p:sldId id="646" r:id="rId8"/>
    <p:sldId id="662" r:id="rId9"/>
    <p:sldId id="663" r:id="rId10"/>
    <p:sldId id="664" r:id="rId11"/>
    <p:sldId id="661" r:id="rId12"/>
    <p:sldId id="665" r:id="rId13"/>
    <p:sldId id="666" r:id="rId14"/>
    <p:sldId id="667" r:id="rId15"/>
    <p:sldId id="668" r:id="rId16"/>
    <p:sldId id="656" r:id="rId17"/>
    <p:sldId id="577" r:id="rId18"/>
  </p:sldIdLst>
  <p:sldSz cx="9144000" cy="6858000" type="screen4x3"/>
  <p:notesSz cx="6858000" cy="9144000"/>
  <p:defaultTextStyle>
    <a:defPPr>
      <a:defRPr lang="cs-CZ"/>
    </a:defPPr>
    <a:lvl1pPr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20000"/>
      </a:spcBef>
      <a:spcAft>
        <a:spcPct val="0"/>
      </a:spcAft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4400" b="1" kern="1200">
        <a:solidFill>
          <a:srgbClr val="FF9933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CC00"/>
    <a:srgbClr val="FF9933"/>
    <a:srgbClr val="C0C0C0"/>
    <a:srgbClr val="B08600"/>
    <a:srgbClr val="990000"/>
    <a:srgbClr val="FF0000"/>
    <a:srgbClr val="800000"/>
    <a:srgbClr val="DDDDDD"/>
    <a:srgbClr val="FFFF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řední styl 2 – zvýraznění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174" autoAdjust="0"/>
    <p:restoredTop sz="89858" autoAdjust="0"/>
  </p:normalViewPr>
  <p:slideViewPr>
    <p:cSldViewPr>
      <p:cViewPr>
        <p:scale>
          <a:sx n="61" d="100"/>
          <a:sy n="61" d="100"/>
        </p:scale>
        <p:origin x="580" y="5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816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75F21CC-312D-4387-8209-60DBFFC46385}" type="datetimeFigureOut">
              <a:rPr lang="cs-CZ" smtClean="0"/>
              <a:pPr/>
              <a:t>03.11.2021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70CE047-6821-43A8-A7BF-4335359599F1}" type="slidenum">
              <a:rPr lang="cs-CZ" smtClean="0"/>
              <a:pPr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03500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/>
              <a:t>Kliknutím lze upravit styl předlohy.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6C2F7DD-8068-4635-8776-57FE1237A0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03218251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D40A552-FBF0-44B3-87A1-DE791FC5E05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944507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20FB50B-3205-4CEB-8B39-0F8A4F968A4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34796960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/>
          </p:nvPr>
        </p:nvSpPr>
        <p:spPr>
          <a:xfrm>
            <a:off x="685800" y="609600"/>
            <a:ext cx="7772400" cy="54864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371377-116F-4A55-B2D3-7FD49051BD0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5006911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Nadpis, 1 velký a 2 malé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C9938B7-CF7C-4B5A-93A9-76BFEE0CB5F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7306226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AndTwoObj" preserve="1">
  <p:cSld name="Nadpis, text a 2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685800" y="609600"/>
            <a:ext cx="7772400" cy="1143000"/>
          </a:xfrm>
        </p:spPr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quarter" idx="2"/>
          </p:nvPr>
        </p:nvSpPr>
        <p:spPr>
          <a:xfrm>
            <a:off x="4648200" y="19812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obsah 4"/>
          <p:cNvSpPr>
            <a:spLocks noGrp="1"/>
          </p:cNvSpPr>
          <p:nvPr>
            <p:ph sz="quarter" idx="3"/>
          </p:nvPr>
        </p:nvSpPr>
        <p:spPr>
          <a:xfrm>
            <a:off x="4648200" y="4114800"/>
            <a:ext cx="3810000" cy="1981200"/>
          </a:xfrm>
        </p:spPr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6039A73-353C-45C6-952E-8094F52CC26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01717232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917417-928B-4F0E-A2CD-3692515E4B9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68479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E6FEA38-0C09-41B9-8D50-90F47880C0EE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7737927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5C4A868-E2E8-40A7-BCD9-AB6B9520E26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2039614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89C6B6B-14DD-4F10-A4D8-FDEEC3F39E31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426131318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Kliknutím lze upravit styl.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02DAEAE-AC59-4381-98DC-6DBD705523F8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1623764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EAC890-EA04-4A3B-B4E4-4B3BCCBEAB3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114751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9CA6DD4-DF84-47E0-B690-5A2A170B2609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151934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Kliknutím lze upravit styl.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Kliknutím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4EC625-9150-474E-87B5-24E87F62192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792215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>
            <a:alpha val="84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spcBef>
                <a:spcPct val="0"/>
              </a:spcBef>
              <a:defRPr sz="14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3B24A039-E9F2-460F-95DF-014D102ACF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61" r:id="rId13"/>
    <p:sldLayoutId id="2147483662" r:id="rId14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206748" y="685800"/>
            <a:ext cx="8730504" cy="2743200"/>
          </a:xfrm>
        </p:spPr>
        <p:txBody>
          <a:bodyPr/>
          <a:lstStyle/>
          <a:p>
            <a:pPr eaLnBrk="1" hangingPunct="1"/>
            <a:r>
              <a:rPr lang="en-US" sz="3600" b="1" kern="1200" dirty="0" err="1">
                <a:solidFill>
                  <a:srgbClr val="E1253B"/>
                </a:solidFill>
              </a:rPr>
              <a:t>Srovnání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cs-CZ" sz="3600" b="1" kern="1200" dirty="0">
                <a:solidFill>
                  <a:srgbClr val="E1253B"/>
                </a:solidFill>
              </a:rPr>
              <a:t>akutní úspešnosti u </a:t>
            </a:r>
            <a:r>
              <a:rPr lang="en-US" sz="3600" b="1" kern="1200" dirty="0" err="1">
                <a:solidFill>
                  <a:srgbClr val="E1253B"/>
                </a:solidFill>
              </a:rPr>
              <a:t>katétrové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ablace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klasických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pravosíňových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arytmií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řešených</a:t>
            </a:r>
            <a:r>
              <a:rPr lang="en-US" sz="3600" b="1" kern="1200" dirty="0">
                <a:solidFill>
                  <a:srgbClr val="E1253B"/>
                </a:solidFill>
              </a:rPr>
              <a:t> v </a:t>
            </a:r>
            <a:r>
              <a:rPr lang="en-US" sz="3600" b="1" kern="1200" dirty="0" err="1">
                <a:solidFill>
                  <a:srgbClr val="E1253B"/>
                </a:solidFill>
              </a:rPr>
              <a:t>rámci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jednodenní</a:t>
            </a:r>
            <a:r>
              <a:rPr lang="en-US" sz="3600" b="1" kern="1200" dirty="0">
                <a:solidFill>
                  <a:srgbClr val="E1253B"/>
                </a:solidFill>
              </a:rPr>
              <a:t> a </a:t>
            </a:r>
            <a:r>
              <a:rPr lang="en-US" sz="3600" b="1" kern="1200" dirty="0" err="1">
                <a:solidFill>
                  <a:srgbClr val="E1253B"/>
                </a:solidFill>
              </a:rPr>
              <a:t>vícedenní</a:t>
            </a:r>
            <a:r>
              <a:rPr lang="en-US" sz="3600" b="1" kern="1200" dirty="0">
                <a:solidFill>
                  <a:srgbClr val="E1253B"/>
                </a:solidFill>
              </a:rPr>
              <a:t> </a:t>
            </a:r>
            <a:r>
              <a:rPr lang="en-US" sz="3600" b="1" kern="1200" dirty="0" err="1">
                <a:solidFill>
                  <a:srgbClr val="E1253B"/>
                </a:solidFill>
              </a:rPr>
              <a:t>hospitalizace</a:t>
            </a:r>
            <a:endParaRPr lang="cs-CZ" sz="3600" b="1" kern="1200" dirty="0">
              <a:solidFill>
                <a:srgbClr val="E1253B"/>
              </a:solidFill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575048" y="3582888"/>
            <a:ext cx="7957392" cy="854224"/>
          </a:xfrm>
        </p:spPr>
        <p:txBody>
          <a:bodyPr/>
          <a:lstStyle/>
          <a:p>
            <a:pPr eaLnBrk="1" hangingPunct="1"/>
            <a:r>
              <a:rPr lang="cs-CZ" sz="2400" dirty="0">
                <a:solidFill>
                  <a:srgbClr val="FFFFCC"/>
                </a:solidFill>
              </a:rPr>
              <a:t>E. Kubalová, Z. Stárek, F. </a:t>
            </a:r>
            <a:r>
              <a:rPr lang="cs-CZ" sz="2400" dirty="0" err="1">
                <a:solidFill>
                  <a:srgbClr val="FFFFCC"/>
                </a:solidFill>
              </a:rPr>
              <a:t>Lehar</a:t>
            </a:r>
            <a:r>
              <a:rPr lang="cs-CZ" sz="2400" dirty="0">
                <a:solidFill>
                  <a:srgbClr val="FFFFCC"/>
                </a:solidFill>
              </a:rPr>
              <a:t>, J. Jez, M. Pešl, F. Souček, T. Kulík, </a:t>
            </a:r>
          </a:p>
          <a:p>
            <a:pPr eaLnBrk="1" hangingPunct="1"/>
            <a:r>
              <a:rPr lang="cs-CZ" sz="2400" dirty="0">
                <a:solidFill>
                  <a:srgbClr val="FFFFCC"/>
                </a:solidFill>
              </a:rPr>
              <a:t>I. Jordánová, A. Širůčková</a:t>
            </a:r>
            <a:endParaRPr lang="cs-CZ" sz="2400" baseline="30000" dirty="0">
              <a:solidFill>
                <a:srgbClr val="FFFFCC"/>
              </a:solidFill>
            </a:endParaRPr>
          </a:p>
        </p:txBody>
      </p:sp>
      <p:sp>
        <p:nvSpPr>
          <p:cNvPr id="2052" name="Rectangle 4"/>
          <p:cNvSpPr>
            <a:spLocks noChangeArrowheads="1"/>
          </p:cNvSpPr>
          <p:nvPr/>
        </p:nvSpPr>
        <p:spPr bwMode="auto">
          <a:xfrm>
            <a:off x="206748" y="4797152"/>
            <a:ext cx="8937252" cy="9615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r>
              <a:rPr lang="en-US" sz="1600" b="0" dirty="0">
                <a:solidFill>
                  <a:srgbClr val="FFFFCC"/>
                </a:solidFill>
              </a:rPr>
              <a:t>Interventional Cardiac Electrophysiology Group, International Clinical Research Center, St. Anne's University Hospital Brno, Czech Republic</a:t>
            </a:r>
          </a:p>
          <a:p>
            <a:r>
              <a:rPr lang="en-US" sz="1600" b="0" dirty="0">
                <a:solidFill>
                  <a:srgbClr val="FFFFCC"/>
                </a:solidFill>
              </a:rPr>
              <a:t>1st Department of Internal Medicine - </a:t>
            </a:r>
            <a:r>
              <a:rPr lang="en-US" sz="1600" b="0" dirty="0" err="1">
                <a:solidFill>
                  <a:srgbClr val="FFFFCC"/>
                </a:solidFill>
              </a:rPr>
              <a:t>Cardioangiology</a:t>
            </a:r>
            <a:r>
              <a:rPr lang="en-US" sz="1600" b="0" dirty="0">
                <a:solidFill>
                  <a:srgbClr val="FFFFCC"/>
                </a:solidFill>
              </a:rPr>
              <a:t>, St. Anne's University Hospital Brno</a:t>
            </a:r>
            <a:endParaRPr lang="cs-CZ" sz="1600" b="0" dirty="0">
              <a:solidFill>
                <a:srgbClr val="FFFFCC"/>
              </a:solidFill>
            </a:endParaRPr>
          </a:p>
        </p:txBody>
      </p:sp>
      <p:pic>
        <p:nvPicPr>
          <p:cNvPr id="5" name="Picture 2" descr="F:\FNUSA - ICRC\povinná publicita\Povinná publicita\Loga ICRC, FNUSA, OP VK, OP VaVpI + pravidla\Logo ICRC + manual\format PNG\ICRC_logo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51520" y="188640"/>
            <a:ext cx="1825303" cy="64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Picture 6" descr="E:\FNUSA - ICRC\povinná publicita\Povinná publicita\Loga ICRC, FNUSA, OP VK, OP VaVpI + pravidla\Publicita OP VaVpI - loga, manual, pravidla\Loga_EU_OP VaVpI_transparentní\logolink_en_rgb_neg_trans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50" r="-359" b="38055"/>
          <a:stretch>
            <a:fillRect/>
          </a:stretch>
        </p:blipFill>
        <p:spPr bwMode="auto">
          <a:xfrm>
            <a:off x="4427983" y="5758726"/>
            <a:ext cx="4752529" cy="11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období od 11.1.2021 do 26.5.2021 bylo provedeno celkem 56 katétrových ablací v rámci 1D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období od 3.1.2020 do 14.12.2020 bylo provedeno celkem 83 katétrových ablací v rámci VD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charakteristiky obou souborů se lišily ve věku pacientů, zastoupením jednotlivých arytmií a s tím související mírou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antikoagulace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blíže  viz tab. 1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B014B54-2B27-4681-B074-11B210902CFF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00142499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16880"/>
            <a:ext cx="83521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základní charakteristika souboru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C6171C31-C919-40DA-A846-7AB1F88B883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529173"/>
              </p:ext>
            </p:extLst>
          </p:nvPr>
        </p:nvGraphicFramePr>
        <p:xfrm>
          <a:off x="755576" y="1412776"/>
          <a:ext cx="7775575" cy="5148038"/>
        </p:xfrm>
        <a:graphic>
          <a:graphicData uri="http://schemas.openxmlformats.org/drawingml/2006/table">
            <a:tbl>
              <a:tblPr/>
              <a:tblGrid>
                <a:gridCol w="27363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973002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17448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13925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723975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Tabulka 1</a:t>
                      </a:r>
                    </a:p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        </a:t>
                      </a:r>
                    </a:p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Základní charakteristiky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(56)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%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(83)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%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>
                      <a:noFill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4" marR="9524" marT="9525" marB="0" anchor="b">
                    <a:lnL>
                      <a:noFill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Pohlaví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24/32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42,9/ 57,1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43/40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51,8 / 48,2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Věk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58,6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Ischemická choroba srdeční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10,7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10,8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Hypertenze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33,9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41,0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Diabetes </a:t>
                      </a:r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mellitus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14,5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0,98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5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Body Mass Index (BMI)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28,8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0,32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6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Antiarytmika</a:t>
                      </a:r>
                      <a:endParaRPr lang="cs-CZ" sz="1800" b="1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69,6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63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75,9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0,41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7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Antikoagulace</a:t>
                      </a:r>
                      <a:endParaRPr lang="cs-CZ" sz="1800" b="1" i="0" u="none" strike="noStrike" dirty="0">
                        <a:solidFill>
                          <a:srgbClr val="FF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17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30,4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51,8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0,01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8"/>
                  </a:ext>
                </a:extLst>
              </a:tr>
              <a:tr h="415181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Supraventrikulární</a:t>
                      </a:r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tachykardie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41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73,2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50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60,2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9"/>
                  </a:ext>
                </a:extLst>
              </a:tr>
              <a:tr h="435940">
                <a:tc>
                  <a:txBody>
                    <a:bodyPr/>
                    <a:lstStyle/>
                    <a:p>
                      <a:pPr algn="l" fontAlgn="b"/>
                      <a:r>
                        <a:rPr lang="cs-CZ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T</a:t>
                      </a:r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ypický flutt</a:t>
                      </a:r>
                      <a:r>
                        <a:rPr lang="cs-CZ" sz="1800" b="1" i="0" u="none" strike="noStrike" dirty="0" err="1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er</a:t>
                      </a:r>
                      <a:r>
                        <a:rPr lang="pt-BR" sz="1800" b="1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 síní</a:t>
                      </a:r>
                    </a:p>
                  </a:txBody>
                  <a:tcPr marL="9524" marR="9524" marT="9525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15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26,8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33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39,8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FF0000"/>
                          </a:solidFill>
                          <a:effectLst/>
                          <a:latin typeface="Calibri" panose="020F0502020204030204" pitchFamily="34" charset="0"/>
                        </a:rPr>
                        <a:t>0,11</a:t>
                      </a:r>
                    </a:p>
                  </a:txBody>
                  <a:tcPr marL="9524" marR="9524" marT="9525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10"/>
                  </a:ext>
                </a:extLst>
              </a:tr>
            </a:tbl>
          </a:graphicData>
        </a:graphic>
      </p:graphicFrame>
      <p:sp>
        <p:nvSpPr>
          <p:cNvPr id="8" name="Nadpis 1">
            <a:extLst>
              <a:ext uri="{FF2B5EF4-FFF2-40B4-BE49-F238E27FC236}">
                <a16:creationId xmlns:a16="http://schemas.microsoft.com/office/drawing/2014/main" id="{E4983BA8-9E8A-46EA-B376-B293738E0A29}"/>
              </a:ext>
            </a:extLst>
          </p:cNvPr>
          <p:cNvSpPr txBox="1">
            <a:spLocks/>
          </p:cNvSpPr>
          <p:nvPr/>
        </p:nvSpPr>
        <p:spPr>
          <a:xfrm>
            <a:off x="0" y="-6201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04513748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</a:t>
            </a:r>
          </a:p>
        </p:txBody>
      </p:sp>
      <p:graphicFrame>
        <p:nvGraphicFramePr>
          <p:cNvPr id="6" name="Zástupný symbol pro obsah 5">
            <a:extLst>
              <a:ext uri="{FF2B5EF4-FFF2-40B4-BE49-F238E27FC236}">
                <a16:creationId xmlns:a16="http://schemas.microsoft.com/office/drawing/2014/main" id="{EEE1DE53-AFFD-4061-AB4E-450DEC90996D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8401778"/>
              </p:ext>
            </p:extLst>
          </p:nvPr>
        </p:nvGraphicFramePr>
        <p:xfrm>
          <a:off x="611560" y="1844824"/>
          <a:ext cx="8135936" cy="2084388"/>
        </p:xfrm>
        <a:graphic>
          <a:graphicData uri="http://schemas.openxmlformats.org/drawingml/2006/table">
            <a:tbl>
              <a:tblPr firstRow="1" bandRow="1"/>
              <a:tblGrid>
                <a:gridCol w="2711979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3"/>
                    </a:ext>
                  </a:extLst>
                </a:gridCol>
                <a:gridCol w="1169236">
                  <a:extLst>
                    <a:ext uri="{9D8B030D-6E8A-4147-A177-3AD203B41FA5}">
                      <a16:colId xmlns:a16="http://schemas.microsoft.com/office/drawing/2014/main" val="20004"/>
                    </a:ext>
                  </a:extLst>
                </a:gridCol>
                <a:gridCol w="747013">
                  <a:extLst>
                    <a:ext uri="{9D8B030D-6E8A-4147-A177-3AD203B41FA5}">
                      <a16:colId xmlns:a16="http://schemas.microsoft.com/office/drawing/2014/main" val="20005"/>
                    </a:ext>
                  </a:extLst>
                </a:gridCol>
              </a:tblGrid>
              <a:tr h="177286"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cs-CZ" sz="1100" b="0" i="0" u="none" strike="noStrike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4" marR="9524" marT="9531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464257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 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 (56)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1D 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(83)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VD (%)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442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Akutní úspěšnost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55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81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98%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0,80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442150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Komplikace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3,56%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4,80%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0,72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3"/>
                  </a:ext>
                </a:extLst>
              </a:tr>
              <a:tr h="558545"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1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Průměrná délka hospitalizace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1 deň</a:t>
                      </a:r>
                    </a:p>
                  </a:txBody>
                  <a:tcPr marL="9524" marR="9524" marT="9531" marB="0" anchor="b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 dni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cs-CZ" sz="18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-</a:t>
                      </a:r>
                    </a:p>
                  </a:txBody>
                  <a:tcPr marL="9524" marR="9524" marT="9531" marB="0" anchor="b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004"/>
                  </a:ext>
                </a:extLst>
              </a:tr>
            </a:tbl>
          </a:graphicData>
        </a:graphic>
      </p:graphicFrame>
      <p:sp>
        <p:nvSpPr>
          <p:cNvPr id="8" name="Nadpis 1">
            <a:extLst>
              <a:ext uri="{FF2B5EF4-FFF2-40B4-BE49-F238E27FC236}">
                <a16:creationId xmlns:a16="http://schemas.microsoft.com/office/drawing/2014/main" id="{80B57BC1-89E9-437E-AED8-B80C575C8927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97832695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Komplikace u jednodenní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2x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přechodne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 blokáda na sále v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průbehu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výkonu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Komplikace u vícedenní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přechodne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AV blokáda na sále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nevýznamný výpotek bez nutnosti intervence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50405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- komplikace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553258894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5 pacientů (8,9%) s nutností prodloužení 1D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přechodná AV blokáda III. st. v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průbehu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výkonu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1x elektrická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kardioverze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během protrahovaného výkonu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3x diagnostikována arytmie vyžadující komplexní RFA a vícedenní hospitalizaci stran bezpečnosti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Atypický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levé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fokální síňová	tachykardie z levé síně, atypický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z pravé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síne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864096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přechod na VD </a:t>
            </a:r>
            <a:r>
              <a:rPr lang="cs-CZ" sz="3200" dirty="0" err="1">
                <a:solidFill>
                  <a:schemeClr val="tx1"/>
                </a:solidFill>
              </a:rPr>
              <a:t>hosp</a:t>
            </a:r>
            <a:r>
              <a:rPr lang="cs-CZ" sz="3200" dirty="0">
                <a:solidFill>
                  <a:schemeClr val="tx1"/>
                </a:solidFill>
              </a:rPr>
              <a:t>. u 1D skupiny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526426252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neplánovaně hospitalizován po 24 hodinách pro AV blokádu II.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stupne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vyšetřen po 14 dnech na nízkoprahovém příjmu pro recidivu SVT, bez nutnosti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 pacient vyšetřen po 24 hod. na nízkoprahovém příjmu pro hematom v třísle, bez nutnosti hospitalizace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7504" y="683985"/>
            <a:ext cx="8928992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Výsledky – subakutní komplikace do 30D po RFA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EF505014-3910-4712-AB54-323AB643A13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20751114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687694" cy="43204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Radiofrekvenční katétrová ablace klasických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pravosíňových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arytmií řešená v režimu jednodenní hospitalizace je srovnatelně úspěšná a bezpečná jako RFA těchto arytmií s vícedenní hospitalizací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podmínkách DRG systému České republiky jsou tyto výkony hůře placené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 klasických, ale i některých komplexních arytmií jsou budoucností srdeční elektrofyziologie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Závěr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070C029D-4337-4657-9804-CEE8E065788C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26109648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Nadpis 1"/>
          <p:cNvSpPr txBox="1">
            <a:spLocks/>
          </p:cNvSpPr>
          <p:nvPr/>
        </p:nvSpPr>
        <p:spPr bwMode="auto">
          <a:xfrm>
            <a:off x="2339752" y="836712"/>
            <a:ext cx="7401198" cy="194421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anchor="ctr">
            <a:normAutofit fontScale="97500"/>
          </a:bodyPr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lang="cs-CZ" sz="3600" kern="1200" dirty="0" smtClean="0">
                <a:solidFill>
                  <a:srgbClr val="E1253B"/>
                </a:solidFill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3600">
                <a:solidFill>
                  <a:srgbClr val="E1253B"/>
                </a:solidFill>
                <a:latin typeface="Calibri" pitchFamily="34" charset="0"/>
              </a:defRPr>
            </a:lvl9pPr>
          </a:lstStyle>
          <a:p>
            <a:pPr eaLnBrk="1" fontAlgn="auto" hangingPunct="1">
              <a:spcAft>
                <a:spcPts val="0"/>
              </a:spcAft>
              <a:defRPr/>
            </a:pPr>
            <a:r>
              <a:rPr lang="cs-CZ" sz="4400" dirty="0"/>
              <a:t>Děkuji za pozornost</a:t>
            </a:r>
            <a:endParaRPr lang="en-US" sz="4400" dirty="0"/>
          </a:p>
        </p:txBody>
      </p:sp>
      <p:sp>
        <p:nvSpPr>
          <p:cNvPr id="5" name="Nadpis 1"/>
          <p:cNvSpPr txBox="1">
            <a:spLocks/>
          </p:cNvSpPr>
          <p:nvPr/>
        </p:nvSpPr>
        <p:spPr>
          <a:xfrm>
            <a:off x="3924300" y="2636838"/>
            <a:ext cx="4894263" cy="576262"/>
          </a:xfrm>
          <a:prstGeom prst="rect">
            <a:avLst/>
          </a:prstGeom>
        </p:spPr>
        <p:txBody>
          <a:bodyPr anchor="ctr">
            <a:normAutofit fontScale="97500"/>
          </a:bodyPr>
          <a:lstStyle/>
          <a:p>
            <a:pPr algn="r" eaLnBrk="1" fontAlgn="auto" hangingPunct="1">
              <a:spcAft>
                <a:spcPts val="0"/>
              </a:spcAft>
              <a:defRPr/>
            </a:pPr>
            <a:r>
              <a:rPr lang="cs-CZ" sz="2000">
                <a:solidFill>
                  <a:srgbClr val="E1253B"/>
                </a:solidFill>
                <a:latin typeface="+mj-lt"/>
                <a:ea typeface="+mj-ea"/>
                <a:cs typeface="+mj-cs"/>
              </a:rPr>
              <a:t>eva.kubalova@</a:t>
            </a:r>
            <a:r>
              <a:rPr lang="cs-CZ" sz="2000" dirty="0">
                <a:solidFill>
                  <a:srgbClr val="E1253B"/>
                </a:solidFill>
                <a:latin typeface="+mj-lt"/>
                <a:ea typeface="+mj-ea"/>
                <a:cs typeface="+mj-cs"/>
              </a:rPr>
              <a:t>fnusa.cz</a:t>
            </a:r>
            <a:endParaRPr lang="en-US" sz="2000" dirty="0">
              <a:solidFill>
                <a:srgbClr val="E1253B"/>
              </a:solidFill>
              <a:latin typeface="+mj-lt"/>
              <a:ea typeface="+mj-ea"/>
              <a:cs typeface="+mj-cs"/>
            </a:endParaRPr>
          </a:p>
        </p:txBody>
      </p:sp>
      <p:sp>
        <p:nvSpPr>
          <p:cNvPr id="6" name="Podnadpis 2"/>
          <p:cNvSpPr txBox="1">
            <a:spLocks/>
          </p:cNvSpPr>
          <p:nvPr/>
        </p:nvSpPr>
        <p:spPr>
          <a:xfrm>
            <a:off x="3438525" y="3263900"/>
            <a:ext cx="5321300" cy="266541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r">
              <a:lnSpc>
                <a:spcPct val="80000"/>
              </a:lnSpc>
              <a:buNone/>
            </a:pPr>
            <a:r>
              <a:rPr lang="cs-CZ" altLang="cs-CZ" sz="1800" dirty="0">
                <a:solidFill>
                  <a:schemeClr val="bg1"/>
                </a:solidFill>
              </a:rPr>
              <a:t>St. Anne</a:t>
            </a:r>
            <a:r>
              <a:rPr lang="en-US" altLang="cs-CZ" sz="1800" dirty="0">
                <a:solidFill>
                  <a:schemeClr val="bg1"/>
                </a:solidFill>
              </a:rPr>
              <a:t>’</a:t>
            </a:r>
            <a:r>
              <a:rPr lang="cs-CZ" altLang="cs-CZ" sz="1800" dirty="0">
                <a:solidFill>
                  <a:schemeClr val="bg1"/>
                </a:solidFill>
              </a:rPr>
              <a:t>s University </a:t>
            </a:r>
            <a:r>
              <a:rPr lang="cs-CZ" altLang="cs-CZ" sz="1800" dirty="0" err="1">
                <a:solidFill>
                  <a:schemeClr val="bg1"/>
                </a:solidFill>
              </a:rPr>
              <a:t>Hospital</a:t>
            </a:r>
            <a:r>
              <a:rPr lang="cs-CZ" altLang="cs-CZ" sz="1800" dirty="0">
                <a:solidFill>
                  <a:schemeClr val="bg1"/>
                </a:solidFill>
              </a:rPr>
              <a:t> Brno</a:t>
            </a:r>
            <a:r>
              <a:rPr lang="en-US" altLang="cs-CZ" sz="1800" dirty="0">
                <a:solidFill>
                  <a:schemeClr val="bg1"/>
                </a:solidFill>
              </a:rPr>
              <a:t> </a:t>
            </a:r>
            <a:endParaRPr lang="cs-CZ" altLang="cs-CZ" sz="1800" dirty="0">
              <a:solidFill>
                <a:schemeClr val="bg1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cs-CZ" altLang="cs-CZ" sz="1800" dirty="0">
                <a:solidFill>
                  <a:schemeClr val="bg1"/>
                </a:solidFill>
              </a:rPr>
              <a:t>International </a:t>
            </a:r>
            <a:r>
              <a:rPr lang="cs-CZ" altLang="cs-CZ" sz="1800" dirty="0" err="1">
                <a:solidFill>
                  <a:schemeClr val="bg1"/>
                </a:solidFill>
              </a:rPr>
              <a:t>Clinical</a:t>
            </a:r>
            <a:r>
              <a:rPr lang="cs-CZ" altLang="cs-CZ" sz="1800" dirty="0">
                <a:solidFill>
                  <a:schemeClr val="bg1"/>
                </a:solidFill>
              </a:rPr>
              <a:t> </a:t>
            </a:r>
            <a:r>
              <a:rPr lang="cs-CZ" altLang="cs-CZ" sz="1800" dirty="0" err="1">
                <a:solidFill>
                  <a:schemeClr val="bg1"/>
                </a:solidFill>
              </a:rPr>
              <a:t>Research</a:t>
            </a:r>
            <a:r>
              <a:rPr lang="cs-CZ" altLang="cs-CZ" sz="1800" dirty="0">
                <a:solidFill>
                  <a:schemeClr val="bg1"/>
                </a:solidFill>
              </a:rPr>
              <a:t> Center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 err="1">
                <a:solidFill>
                  <a:schemeClr val="bg1"/>
                </a:solidFill>
              </a:rPr>
              <a:t>Pekařská</a:t>
            </a:r>
            <a:r>
              <a:rPr lang="en-US" altLang="cs-CZ" sz="1800" dirty="0">
                <a:solidFill>
                  <a:schemeClr val="bg1"/>
                </a:solidFill>
              </a:rPr>
              <a:t> 53</a:t>
            </a: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>
                <a:solidFill>
                  <a:schemeClr val="bg1"/>
                </a:solidFill>
              </a:rPr>
              <a:t>656 91  Brno, </a:t>
            </a:r>
            <a:r>
              <a:rPr lang="cs-CZ" altLang="cs-CZ" sz="1800" dirty="0">
                <a:solidFill>
                  <a:schemeClr val="bg1"/>
                </a:solidFill>
              </a:rPr>
              <a:t>Czech Republic</a:t>
            </a:r>
            <a:endParaRPr lang="en-US" altLang="cs-CZ" sz="1800" dirty="0">
              <a:solidFill>
                <a:schemeClr val="bg1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en-US" altLang="cs-CZ" sz="1800" dirty="0">
                <a:solidFill>
                  <a:schemeClr val="bg1"/>
                </a:solidFill>
              </a:rPr>
              <a:t>Tel:  + 420 543 181 111</a:t>
            </a:r>
            <a:endParaRPr lang="cs-CZ" altLang="cs-CZ" sz="1800" dirty="0">
              <a:solidFill>
                <a:schemeClr val="bg1"/>
              </a:solidFill>
            </a:endParaRPr>
          </a:p>
          <a:p>
            <a:pPr algn="r">
              <a:lnSpc>
                <a:spcPct val="80000"/>
              </a:lnSpc>
            </a:pPr>
            <a:endParaRPr lang="cs-CZ" altLang="cs-CZ" sz="1200" dirty="0">
              <a:solidFill>
                <a:srgbClr val="595959"/>
              </a:solidFill>
            </a:endParaRPr>
          </a:p>
          <a:p>
            <a:pPr marL="0" indent="0" algn="r">
              <a:lnSpc>
                <a:spcPct val="80000"/>
              </a:lnSpc>
              <a:buNone/>
            </a:pPr>
            <a:r>
              <a:rPr lang="cs-CZ" altLang="cs-CZ" sz="2000" dirty="0">
                <a:solidFill>
                  <a:srgbClr val="E1253B"/>
                </a:solidFill>
              </a:rPr>
              <a:t>www.fnusa-icrc.org</a:t>
            </a:r>
          </a:p>
        </p:txBody>
      </p:sp>
      <p:pic>
        <p:nvPicPr>
          <p:cNvPr id="7" name="Picture 6" descr="E:\FNUSA - ICRC\povinná publicita\Povinná publicita\Loga ICRC, FNUSA, OP VK, OP VaVpI + pravidla\Publicita OP VaVpI - loga, manual, pravidla\Loga_EU_OP VaVpI_transparentní\logolink_en_rgb_neg_trans.pn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8150" r="-359" b="38055"/>
          <a:stretch>
            <a:fillRect/>
          </a:stretch>
        </p:blipFill>
        <p:spPr bwMode="auto">
          <a:xfrm>
            <a:off x="4427983" y="5731342"/>
            <a:ext cx="4752529" cy="11266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F:\FNUSA - ICRC\povinná publicita\Povinná publicita\Loga ICRC, FNUSA, OP VK, OP VaVpI + pravidla\Logo ICRC + manual\format PNG\ICRC_logo.png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544" y="337575"/>
            <a:ext cx="1825303" cy="64999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12791322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Tabulka 1">
            <a:extLst>
              <a:ext uri="{FF2B5EF4-FFF2-40B4-BE49-F238E27FC236}">
                <a16:creationId xmlns:a16="http://schemas.microsoft.com/office/drawing/2014/main" id="{61B159FC-0F09-40ED-8CF7-230EBE3B35C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06531574"/>
              </p:ext>
            </p:extLst>
          </p:nvPr>
        </p:nvGraphicFramePr>
        <p:xfrm>
          <a:off x="827584" y="1484784"/>
          <a:ext cx="7245184" cy="504571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76841">
                  <a:extLst>
                    <a:ext uri="{9D8B030D-6E8A-4147-A177-3AD203B41FA5}">
                      <a16:colId xmlns:a16="http://schemas.microsoft.com/office/drawing/2014/main" val="3906957397"/>
                    </a:ext>
                  </a:extLst>
                </a:gridCol>
                <a:gridCol w="1002168">
                  <a:extLst>
                    <a:ext uri="{9D8B030D-6E8A-4147-A177-3AD203B41FA5}">
                      <a16:colId xmlns:a16="http://schemas.microsoft.com/office/drawing/2014/main" val="517683055"/>
                    </a:ext>
                  </a:extLst>
                </a:gridCol>
                <a:gridCol w="1076098">
                  <a:extLst>
                    <a:ext uri="{9D8B030D-6E8A-4147-A177-3AD203B41FA5}">
                      <a16:colId xmlns:a16="http://schemas.microsoft.com/office/drawing/2014/main" val="728487569"/>
                    </a:ext>
                  </a:extLst>
                </a:gridCol>
                <a:gridCol w="2990077">
                  <a:extLst>
                    <a:ext uri="{9D8B030D-6E8A-4147-A177-3AD203B41FA5}">
                      <a16:colId xmlns:a16="http://schemas.microsoft.com/office/drawing/2014/main" val="1216515480"/>
                    </a:ext>
                  </a:extLst>
                </a:gridCol>
              </a:tblGrid>
              <a:tr h="1007877">
                <a:tc>
                  <a:txBody>
                    <a:bodyPr/>
                    <a:lstStyle/>
                    <a:p>
                      <a:pPr algn="l"/>
                      <a:endParaRPr lang="cs-CZ" sz="1400" dirty="0"/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0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  <a:r>
                        <a:rPr lang="cs-CZ" sz="1400" b="1" i="0" u="none" strike="noStrike" kern="1200" baseline="0" dirty="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rPr>
                        <a:t>Nemám konflikt </a:t>
                      </a:r>
                      <a:endParaRPr lang="cs-CZ" sz="1400" b="0" i="0" u="none" strike="noStrike" kern="1200" baseline="0" dirty="0">
                        <a:solidFill>
                          <a:schemeClr val="tx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Mám konflikt zájmů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dirty="0">
                          <a:solidFill>
                            <a:schemeClr val="tx1"/>
                          </a:solidFill>
                        </a:rPr>
                        <a:t>Specifikace konfliktu (vyjmenujte subjekty, firmy či instituce, se kterými Vaše spolupráce může vést ke konfliktu zájmů)</a:t>
                      </a:r>
                    </a:p>
                  </a:txBody>
                  <a:tcPr marL="68580" marR="68580" marT="34290" marB="34290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32067838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b="0" dirty="0"/>
                        <a:t>Zaměstnanecký poměr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marL="0" indent="0" algn="ctr">
                        <a:buFont typeface="Wingdings" panose="05000000000000000000" pitchFamily="2" charset="2"/>
                        <a:buNone/>
                      </a:pPr>
                      <a:r>
                        <a:rPr lang="en-US" sz="1400" b="1" dirty="0"/>
                        <a:t>X</a:t>
                      </a:r>
                      <a:endParaRPr lang="cs-CZ" sz="1400" b="1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231484910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Vlastník / akcionář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107545113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Konzultant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23498532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Přednášková činnost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57319712"/>
                  </a:ext>
                </a:extLst>
              </a:tr>
              <a:tr h="592258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Člen poradních sborů (</a:t>
                      </a:r>
                      <a:r>
                        <a:rPr lang="cs-CZ" sz="1400" dirty="0" err="1"/>
                        <a:t>advisory</a:t>
                      </a:r>
                      <a:r>
                        <a:rPr lang="cs-CZ" sz="1400" dirty="0"/>
                        <a:t> </a:t>
                      </a:r>
                      <a:r>
                        <a:rPr lang="cs-CZ" sz="1400" dirty="0" err="1"/>
                        <a:t>boards</a:t>
                      </a:r>
                      <a:r>
                        <a:rPr lang="cs-CZ" sz="1400" dirty="0"/>
                        <a:t>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24211609"/>
                  </a:ext>
                </a:extLst>
              </a:tr>
              <a:tr h="570664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Podpora výzkumu / granty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CE4D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93121771"/>
                  </a:ext>
                </a:extLst>
              </a:tr>
              <a:tr h="592258">
                <a:tc>
                  <a:txBody>
                    <a:bodyPr/>
                    <a:lstStyle/>
                    <a:p>
                      <a:pPr algn="l"/>
                      <a:r>
                        <a:rPr lang="cs-CZ" sz="1400" dirty="0"/>
                        <a:t>Jiné honoráře (např. za klinické studie či registry)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cs-CZ" sz="1400" b="1" dirty="0"/>
                        <a:t>X</a:t>
                      </a:r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cs-CZ" sz="1400" dirty="0"/>
                    </a:p>
                  </a:txBody>
                  <a:tcPr marL="68580" marR="68580" marT="34290" marB="34290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8CBAD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48542458"/>
                  </a:ext>
                </a:extLst>
              </a:tr>
            </a:tbl>
          </a:graphicData>
        </a:graphic>
      </p:graphicFrame>
      <p:sp>
        <p:nvSpPr>
          <p:cNvPr id="3" name="Rectangle 66">
            <a:extLst>
              <a:ext uri="{FF2B5EF4-FFF2-40B4-BE49-F238E27FC236}">
                <a16:creationId xmlns:a16="http://schemas.microsoft.com/office/drawing/2014/main" id="{F7B0F10D-EE36-4B59-A63F-7DFAA5DBE28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691680" y="620688"/>
            <a:ext cx="5515970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Deklarace konflikt zájmů</a:t>
            </a:r>
          </a:p>
        </p:txBody>
      </p:sp>
    </p:spTree>
    <p:extLst>
      <p:ext uri="{BB962C8B-B14F-4D97-AF65-F5344CB8AC3E}">
        <p14:creationId xmlns:p14="http://schemas.microsoft.com/office/powerpoint/2010/main" val="10601754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412776"/>
            <a:ext cx="8111630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Katetrová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radiofrekvenční ablace (RFA) je v současnosti nejúčinnější metodou v léčbě arytmií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 „klasických“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supraventriklárních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tachykardií (SVT), jako je AVNRT, akcesorní dráhy či typický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je RFA metodou první volby s úspěšností 90-99%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Standardním režimem je RFA za vícedenní (na našem pracovišti dvoudenní) hospitalizace.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6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Výkon za jednodenní hospitalizace „ambulantní RFA“ je celosvětově ověřenou bezpečnou a účinnou metodou v </a:t>
            </a:r>
            <a:r>
              <a:rPr lang="cs-CZ" altLang="cs-CZ" sz="26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katetrové</a:t>
            </a:r>
            <a:r>
              <a:rPr lang="cs-CZ" altLang="cs-CZ" sz="26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léčbě SVT a paroxyzmální fibrilace síní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7448088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412776"/>
            <a:ext cx="839966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České republice tradičně vícedenní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limitace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úhradou zdravotní pojišťovny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obavami stran bezpečnosti výkonu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Úhrada pojišťovny v rámci DRG systému od 1.1.2021 118000 (VD)/97350 (1D)Kč, ztráta 20650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Cena jednoho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lůžkodne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na standardním odd. cca 14000 Kč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Úspora ve Velké Británii 407 USD</a:t>
            </a:r>
            <a:r>
              <a:rPr lang="cs-CZ" altLang="cs-CZ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TextovéPole 4">
            <a:extLst>
              <a:ext uri="{FF2B5EF4-FFF2-40B4-BE49-F238E27FC236}">
                <a16:creationId xmlns:a16="http://schemas.microsoft.com/office/drawing/2014/main" id="{DBB6B673-2DFC-4271-A136-CF6892EFFB2C}"/>
              </a:ext>
            </a:extLst>
          </p:cNvPr>
          <p:cNvSpPr txBox="1"/>
          <p:nvPr/>
        </p:nvSpPr>
        <p:spPr>
          <a:xfrm>
            <a:off x="179512" y="6536377"/>
            <a:ext cx="343761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3 </a:t>
            </a:r>
            <a:r>
              <a:rPr lang="cs-CZ" sz="1200" dirty="0" err="1">
                <a:solidFill>
                  <a:schemeClr val="bg1"/>
                </a:solidFill>
              </a:rPr>
              <a:t>Theodoreson</a:t>
            </a:r>
            <a:r>
              <a:rPr lang="cs-CZ" sz="1200" dirty="0">
                <a:solidFill>
                  <a:schemeClr val="bg1"/>
                </a:solidFill>
              </a:rPr>
              <a:t>, HeartRhythm2015;12:1756–1761</a:t>
            </a:r>
          </a:p>
        </p:txBody>
      </p:sp>
    </p:spTree>
    <p:extLst>
      <p:ext uri="{BB962C8B-B14F-4D97-AF65-F5344CB8AC3E}">
        <p14:creationId xmlns:p14="http://schemas.microsoft.com/office/powerpoint/2010/main" val="260138268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750487"/>
            <a:ext cx="8399662" cy="534280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 České republice tradičně vícedenní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., limitace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2">
                    <a:lumMod val="50000"/>
                  </a:schemeClr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úhradou zdravotní pojišťovny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obavami stran bezpečnosti výkonu</a:t>
            </a:r>
            <a:endParaRPr lang="cs-CZ" altLang="cs-CZ" b="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Data ze studií stran komplikací 1D vs VD RFA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fibrilace síní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Do 30D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0.37%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vs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0.36% (p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0.999)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N=3054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Kompl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2.7% vs 2.8%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p =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0</a:t>
            </a:r>
            <a:r>
              <a:rPr lang="en-US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.884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, N = 6247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SVT – 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úspěšnost 96%, přechod do vícedenní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hosp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10,3%,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rehospitalizace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1,8%, N = 883 pac.</a:t>
            </a:r>
            <a:r>
              <a:rPr lang="cs-CZ" altLang="cs-CZ" sz="2000" b="0" baseline="3000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</a:t>
            </a:r>
          </a:p>
        </p:txBody>
      </p:sp>
      <p:sp>
        <p:nvSpPr>
          <p:cNvPr id="2" name="TextovéPole 1">
            <a:extLst>
              <a:ext uri="{FF2B5EF4-FFF2-40B4-BE49-F238E27FC236}">
                <a16:creationId xmlns:a16="http://schemas.microsoft.com/office/drawing/2014/main" id="{5786D732-A7CC-4911-A2EC-19D04AE22746}"/>
              </a:ext>
            </a:extLst>
          </p:cNvPr>
          <p:cNvSpPr txBox="1"/>
          <p:nvPr/>
        </p:nvSpPr>
        <p:spPr>
          <a:xfrm>
            <a:off x="179512" y="6248345"/>
            <a:ext cx="324036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1 </a:t>
            </a:r>
            <a:r>
              <a:rPr lang="cs-CZ" sz="1200" dirty="0" err="1">
                <a:solidFill>
                  <a:schemeClr val="bg1"/>
                </a:solidFill>
              </a:rPr>
              <a:t>Deyell</a:t>
            </a:r>
            <a:r>
              <a:rPr lang="cs-CZ" sz="1200" dirty="0">
                <a:solidFill>
                  <a:schemeClr val="bg1"/>
                </a:solidFill>
              </a:rPr>
              <a:t>, </a:t>
            </a:r>
            <a:r>
              <a:rPr lang="en-US" sz="1200" dirty="0">
                <a:solidFill>
                  <a:schemeClr val="bg1"/>
                </a:solidFill>
              </a:rPr>
              <a:t>J Am Coll </a:t>
            </a:r>
            <a:r>
              <a:rPr lang="en-US" sz="1200" dirty="0" err="1">
                <a:solidFill>
                  <a:schemeClr val="bg1"/>
                </a:solidFill>
              </a:rPr>
              <a:t>Cardiol</a:t>
            </a:r>
            <a:r>
              <a:rPr lang="en-US" sz="1200" dirty="0">
                <a:solidFill>
                  <a:schemeClr val="bg1"/>
                </a:solidFill>
              </a:rPr>
              <a:t> EP 2020;6:609–19</a:t>
            </a:r>
            <a:endParaRPr lang="cs-CZ" sz="1200" dirty="0">
              <a:solidFill>
                <a:schemeClr val="bg1"/>
              </a:solidFill>
            </a:endParaRPr>
          </a:p>
        </p:txBody>
      </p:sp>
      <p:sp>
        <p:nvSpPr>
          <p:cNvPr id="6" name="TextovéPole 5">
            <a:extLst>
              <a:ext uri="{FF2B5EF4-FFF2-40B4-BE49-F238E27FC236}">
                <a16:creationId xmlns:a16="http://schemas.microsoft.com/office/drawing/2014/main" id="{20C21B7A-42CE-4046-A892-19B2B30EB38F}"/>
              </a:ext>
            </a:extLst>
          </p:cNvPr>
          <p:cNvSpPr txBox="1"/>
          <p:nvPr/>
        </p:nvSpPr>
        <p:spPr>
          <a:xfrm>
            <a:off x="3870694" y="6525344"/>
            <a:ext cx="3149578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2 </a:t>
            </a:r>
            <a:r>
              <a:rPr lang="cs-CZ" sz="1200" dirty="0" err="1">
                <a:solidFill>
                  <a:schemeClr val="bg1"/>
                </a:solidFill>
              </a:rPr>
              <a:t>Field</a:t>
            </a:r>
            <a:r>
              <a:rPr lang="cs-CZ" sz="1200" dirty="0">
                <a:solidFill>
                  <a:schemeClr val="bg1"/>
                </a:solidFill>
              </a:rPr>
              <a:t>, </a:t>
            </a:r>
            <a:r>
              <a:rPr lang="cs-CZ" sz="1200" dirty="0" err="1">
                <a:solidFill>
                  <a:schemeClr val="bg1"/>
                </a:solidFill>
              </a:rPr>
              <a:t>Heart</a:t>
            </a:r>
            <a:r>
              <a:rPr lang="cs-CZ" sz="1200" dirty="0">
                <a:solidFill>
                  <a:schemeClr val="bg1"/>
                </a:solidFill>
              </a:rPr>
              <a:t> Rhythm</a:t>
            </a:r>
            <a:r>
              <a:rPr lang="pt-BR" sz="1200" dirty="0">
                <a:solidFill>
                  <a:schemeClr val="bg1"/>
                </a:solidFill>
              </a:rPr>
              <a:t>O2, 4,</a:t>
            </a:r>
            <a:r>
              <a:rPr lang="cs-CZ" sz="1200" dirty="0">
                <a:solidFill>
                  <a:schemeClr val="bg1"/>
                </a:solidFill>
              </a:rPr>
              <a:t> 2021;2:333–340</a:t>
            </a:r>
          </a:p>
        </p:txBody>
      </p:sp>
      <p:sp>
        <p:nvSpPr>
          <p:cNvPr id="10" name="TextovéPole 9">
            <a:extLst>
              <a:ext uri="{FF2B5EF4-FFF2-40B4-BE49-F238E27FC236}">
                <a16:creationId xmlns:a16="http://schemas.microsoft.com/office/drawing/2014/main" id="{FD466026-E20C-44FC-88D2-D1C1F9B996A0}"/>
              </a:ext>
            </a:extLst>
          </p:cNvPr>
          <p:cNvSpPr txBox="1"/>
          <p:nvPr/>
        </p:nvSpPr>
        <p:spPr>
          <a:xfrm>
            <a:off x="179512" y="6536377"/>
            <a:ext cx="3437610" cy="276999"/>
          </a:xfrm>
          <a:prstGeom prst="rect">
            <a:avLst/>
          </a:prstGeom>
          <a:noFill/>
          <a:ln w="25400">
            <a:solidFill>
              <a:schemeClr val="bg1"/>
            </a:solidFill>
          </a:ln>
        </p:spPr>
        <p:txBody>
          <a:bodyPr wrap="square" rtlCol="0">
            <a:spAutoFit/>
          </a:bodyPr>
          <a:lstStyle/>
          <a:p>
            <a:r>
              <a:rPr lang="cs-CZ" sz="1200" dirty="0">
                <a:solidFill>
                  <a:schemeClr val="bg1"/>
                </a:solidFill>
              </a:rPr>
              <a:t>3 </a:t>
            </a:r>
            <a:r>
              <a:rPr lang="cs-CZ" sz="1200" dirty="0" err="1">
                <a:solidFill>
                  <a:schemeClr val="bg1"/>
                </a:solidFill>
              </a:rPr>
              <a:t>Theodoreson</a:t>
            </a:r>
            <a:r>
              <a:rPr lang="cs-CZ" sz="1200" dirty="0">
                <a:solidFill>
                  <a:schemeClr val="bg1"/>
                </a:solidFill>
              </a:rPr>
              <a:t>, HeartRhythm2015;12:1756–1761</a:t>
            </a:r>
          </a:p>
        </p:txBody>
      </p:sp>
    </p:spTree>
    <p:extLst>
      <p:ext uri="{BB962C8B-B14F-4D97-AF65-F5344CB8AC3E}">
        <p14:creationId xmlns:p14="http://schemas.microsoft.com/office/powerpoint/2010/main" val="403358002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Nadpis 1">
            <a:extLst>
              <a:ext uri="{FF2B5EF4-FFF2-40B4-BE49-F238E27FC236}">
                <a16:creationId xmlns:a16="http://schemas.microsoft.com/office/drawing/2014/main" id="{E0B6E409-F321-446F-B46F-C89FC819E52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sp>
        <p:nvSpPr>
          <p:cNvPr id="8" name="Rectangle 66">
            <a:extLst>
              <a:ext uri="{FF2B5EF4-FFF2-40B4-BE49-F238E27FC236}">
                <a16:creationId xmlns:a16="http://schemas.microsoft.com/office/drawing/2014/main" id="{B5BE8289-3CA0-4976-8ED3-B8631B1D44D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8802" y="683985"/>
            <a:ext cx="1702918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Úvod</a:t>
            </a:r>
          </a:p>
        </p:txBody>
      </p:sp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348802" y="1700808"/>
            <a:ext cx="8399662" cy="511256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Problémy s lůžkovou kapacitou nemocnic v rámci pandemie COVID 19 vedly k nutnosti omezit hospitalizace pac. léčených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katetrovou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ablací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Cílem naší práce je srovnat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katetrové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ablace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supraventrikulárních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tachykardií a typického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prováděných v rámci jednodenní a vícedenní hospitalizace na našem pracovišti</a:t>
            </a:r>
          </a:p>
        </p:txBody>
      </p:sp>
    </p:spTree>
    <p:extLst>
      <p:ext uri="{BB962C8B-B14F-4D97-AF65-F5344CB8AC3E}">
        <p14:creationId xmlns:p14="http://schemas.microsoft.com/office/powerpoint/2010/main" val="17089471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654681" y="1556792"/>
            <a:ext cx="8399662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Srovnání skupiny pacientů s SVT a typickým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flutterem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 řešených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katetrovou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ablací v režimu 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jednodenní hospitalizace (1D)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 (VD), kontrolní skupinou z období před covid krizí 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	</a:t>
            </a: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Srovnání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Základní charakteristiky souboru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Délka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úspešnost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Akutní komplikace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Rehospitalizace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či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amb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vyš.  do 30 dnů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u="sng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A1430D62-839B-4C28-9CD7-E9E319133F9E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91551534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654681" y="1556792"/>
            <a:ext cx="8399662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pacientů s SVT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Dekapolární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kvadrupolání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diagnostický katetr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Nechlazený ablační katétr se 4mm tipem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RTG kontrolou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RFA pac. s typickým </a:t>
            </a:r>
            <a:r>
              <a:rPr lang="cs-CZ" altLang="cs-CZ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flutterem</a:t>
            </a:r>
            <a:r>
              <a:rPr lang="cs-CZ" altLang="cs-CZ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síní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Dekapolární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a 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duodekaolární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(</a:t>
            </a:r>
            <a:r>
              <a:rPr lang="cs-CZ" altLang="cs-CZ" sz="24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Hallo</a:t>
            </a: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) katetr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Ablační katetr s chlazeným 4mm hrotem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Pod RTG kontrolou</a:t>
            </a: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8DCBA8F3-FC0D-436B-A642-78B03357F848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11227677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Zástupný symbol pro obsah 2">
            <a:extLst>
              <a:ext uri="{FF2B5EF4-FFF2-40B4-BE49-F238E27FC236}">
                <a16:creationId xmlns:a16="http://schemas.microsoft.com/office/drawing/2014/main" id="{4F5D0E00-5735-4C1B-8ECA-B0498D7923E4}"/>
              </a:ext>
            </a:extLst>
          </p:cNvPr>
          <p:cNvSpPr txBox="1">
            <a:spLocks/>
          </p:cNvSpPr>
          <p:nvPr/>
        </p:nvSpPr>
        <p:spPr bwMode="auto">
          <a:xfrm>
            <a:off x="510665" y="1556792"/>
            <a:ext cx="8093783" cy="509138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342900" indent="-342900">
              <a:spcBef>
                <a:spcPct val="20000"/>
              </a:spcBef>
              <a:buClr>
                <a:srgbClr val="E1253B"/>
              </a:buClr>
              <a:buFont typeface="Wingdings" pitchFamily="2" charset="2"/>
              <a:buChar char="§"/>
              <a:defRPr sz="2800">
                <a:solidFill>
                  <a:srgbClr val="595959"/>
                </a:solidFill>
                <a:latin typeface="Calibri" pitchFamily="34" charset="0"/>
              </a:defRPr>
            </a:lvl1pPr>
            <a:lvl2pPr marL="742950" indent="-28575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800">
                <a:solidFill>
                  <a:srgbClr val="595959"/>
                </a:solidFill>
                <a:latin typeface="Calibri" pitchFamily="34" charset="0"/>
              </a:defRPr>
            </a:lvl2pPr>
            <a:lvl3pPr marL="11430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•"/>
              <a:defRPr sz="2400">
                <a:solidFill>
                  <a:srgbClr val="595959"/>
                </a:solidFill>
                <a:latin typeface="Calibri" pitchFamily="34" charset="0"/>
              </a:defRPr>
            </a:lvl3pPr>
            <a:lvl4pPr marL="16002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–"/>
              <a:defRPr sz="2000">
                <a:solidFill>
                  <a:srgbClr val="595959"/>
                </a:solidFill>
                <a:latin typeface="Calibri" pitchFamily="34" charset="0"/>
              </a:defRPr>
            </a:lvl4pPr>
            <a:lvl5pPr marL="2057400" indent="-228600">
              <a:spcBef>
                <a:spcPct val="20000"/>
              </a:spcBef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lr>
                <a:srgbClr val="E1253B"/>
              </a:buClr>
              <a:buFont typeface="Arial" charset="0"/>
              <a:buChar char="»"/>
              <a:defRPr sz="2000">
                <a:solidFill>
                  <a:srgbClr val="595959"/>
                </a:solidFill>
                <a:latin typeface="Calibri" pitchFamily="34" charset="0"/>
              </a:defRPr>
            </a:lvl9pPr>
          </a:lstStyle>
          <a:p>
            <a:pPr>
              <a:spcBef>
                <a:spcPct val="0"/>
              </a:spcBef>
              <a:spcAft>
                <a:spcPts val="600"/>
              </a:spcAft>
            </a:pPr>
            <a:r>
              <a:rPr lang="cs-CZ" altLang="cs-CZ" sz="28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Obě skupiny se lišily délkou hospitalizace</a:t>
            </a: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1denní hospitalizace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pac. byl přijat formálně na lůžkové oddělení, po výkonu byl na lůžku přímo na EP sále sledován za kontinuální monitorace rytmu, 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ko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TK každých 60 min., po 6 hodinách kontrola třísla, ex komprese, převaz  a po 30 min.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dimise</a:t>
            </a: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s doprovodem rodiny. V případě potřeby byl pacient přijat na lůžkové oddělení a standardně hospitalizován</a:t>
            </a:r>
            <a:endParaRPr lang="cs-CZ" altLang="cs-CZ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spcBef>
                <a:spcPct val="0"/>
              </a:spcBef>
              <a:spcAft>
                <a:spcPts val="600"/>
              </a:spcAft>
            </a:pPr>
            <a:r>
              <a:rPr lang="cs-CZ" altLang="cs-CZ" sz="24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Vícedenní hospitalizace</a:t>
            </a:r>
          </a:p>
          <a:p>
            <a:pPr lvl="2">
              <a:spcBef>
                <a:spcPct val="0"/>
              </a:spcBef>
              <a:spcAft>
                <a:spcPts val="600"/>
              </a:spcAft>
            </a:pPr>
            <a:r>
              <a:rPr lang="cs-CZ" altLang="cs-CZ" sz="2000" b="0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pac. byl standardně přijat na lůžkové oddělení, po výkonu převoz na odd., monitorace rytmu na lůžku, kontrola třísla po 6 hod. s odstraněním komprese, druhý den ráno převaz třísla a </a:t>
            </a:r>
            <a:r>
              <a:rPr lang="cs-CZ" altLang="cs-CZ" sz="2000" b="0" dirty="0" err="1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dimise</a:t>
            </a:r>
            <a:endParaRPr lang="cs-CZ" altLang="cs-CZ" sz="20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457200" lvl="1" indent="0">
              <a:spcBef>
                <a:spcPct val="0"/>
              </a:spcBef>
              <a:spcAft>
                <a:spcPts val="600"/>
              </a:spcAft>
              <a:buNone/>
            </a:pPr>
            <a:endParaRPr lang="cs-CZ" altLang="cs-CZ" sz="2400" b="0" dirty="0">
              <a:solidFill>
                <a:schemeClr val="bg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Rectangle 66">
            <a:extLst>
              <a:ext uri="{FF2B5EF4-FFF2-40B4-BE49-F238E27FC236}">
                <a16:creationId xmlns:a16="http://schemas.microsoft.com/office/drawing/2014/main" id="{B152BD6A-0A9F-403F-AE90-8FE1029578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323528" y="683985"/>
            <a:ext cx="2016224" cy="584775"/>
          </a:xfrm>
          <a:prstGeom prst="rect">
            <a:avLst/>
          </a:prstGeom>
          <a:solidFill>
            <a:srgbClr val="FFCC00"/>
          </a:solidFill>
          <a:ln w="50800">
            <a:solidFill>
              <a:schemeClr val="bg1">
                <a:lumMod val="50000"/>
              </a:schemeClr>
            </a:solidFill>
            <a:miter lim="800000"/>
            <a:headEnd/>
            <a:tailEnd/>
          </a:ln>
        </p:spPr>
        <p:txBody>
          <a:bodyPr wrap="square" anchorCtr="1">
            <a:spAutoFit/>
          </a:bodyPr>
          <a:lstStyle/>
          <a:p>
            <a:pPr marL="342900" indent="-342900"/>
            <a:r>
              <a:rPr lang="cs-CZ" sz="3200" dirty="0">
                <a:solidFill>
                  <a:schemeClr val="tx1"/>
                </a:solidFill>
              </a:rPr>
              <a:t>Metodika</a:t>
            </a:r>
          </a:p>
        </p:txBody>
      </p:sp>
      <p:sp>
        <p:nvSpPr>
          <p:cNvPr id="6" name="Nadpis 1">
            <a:extLst>
              <a:ext uri="{FF2B5EF4-FFF2-40B4-BE49-F238E27FC236}">
                <a16:creationId xmlns:a16="http://schemas.microsoft.com/office/drawing/2014/main" id="{4050938A-2B9B-463A-BB38-912EEE05FA4B}"/>
              </a:ext>
            </a:extLst>
          </p:cNvPr>
          <p:cNvSpPr txBox="1">
            <a:spLocks/>
          </p:cNvSpPr>
          <p:nvPr/>
        </p:nvSpPr>
        <p:spPr>
          <a:xfrm>
            <a:off x="0" y="13255"/>
            <a:ext cx="9036496" cy="482873"/>
          </a:xfrm>
          <a:prstGeom prst="rect">
            <a:avLst/>
          </a:prstGeom>
        </p:spPr>
        <p:txBody>
          <a:bodyPr/>
          <a:lstStyle/>
          <a:p>
            <a:pPr lvl="0" algn="ctr">
              <a:spcBef>
                <a:spcPct val="0"/>
              </a:spcBef>
              <a:defRPr/>
            </a:pPr>
            <a:r>
              <a:rPr lang="cs-CZ" sz="2400" dirty="0">
                <a:solidFill>
                  <a:srgbClr val="E1253B"/>
                </a:solidFill>
              </a:rPr>
              <a:t>Srovnání RFA klasik v rámci jednodenní a vícedenní hospitalizace </a:t>
            </a:r>
            <a:endParaRPr kumimoji="0" lang="cs-CZ" sz="2400" b="1" i="0" u="none" strike="noStrike" kern="1200" cap="none" spc="0" normalizeH="0" baseline="0" noProof="0" dirty="0">
              <a:ln>
                <a:noFill/>
              </a:ln>
              <a:solidFill>
                <a:srgbClr val="E1253B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  <p:extLst>
      <p:ext uri="{BB962C8B-B14F-4D97-AF65-F5344CB8AC3E}">
        <p14:creationId xmlns:p14="http://schemas.microsoft.com/office/powerpoint/2010/main" val="3887190291"/>
      </p:ext>
    </p:extLst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1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9933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noFill/>
        <a:ln w="38100" cap="flat" cmpd="sng" algn="ctr">
          <a:solidFill>
            <a:srgbClr val="FF0000"/>
          </a:solidFill>
          <a:prstDash val="solid"/>
          <a:round/>
          <a:headEnd type="none" w="med" len="med"/>
          <a:tailEnd type="stealth" w="lg" len="lg"/>
        </a:ln>
        <a:effectLst/>
        <a:extLst>
          <a:ext uri="{909E8E84-426E-40DD-AFC4-6F175D3DCCD1}">
            <a14:hiddenFill xmlns:a14="http://schemas.microsoft.com/office/drawing/2010/main">
              <a:solidFill>
                <a:schemeClr val="accent1"/>
              </a:solidFill>
            </a14:hiddenFill>
          </a:ex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1" compatLnSpc="1">
        <a:prstTxWarp prst="textNoShape">
          <a:avLst/>
        </a:prstTxWarp>
        <a:spAutoFit/>
      </a:bodyPr>
      <a:lstStyle>
        <a:defPPr marL="342900" marR="0" indent="-342900" algn="l" defTabSz="914400" rtl="0" eaLnBrk="1" fontAlgn="base" latinLnBrk="0" hangingPunct="1">
          <a:lnSpc>
            <a:spcPct val="100000"/>
          </a:lnSpc>
          <a:spcBef>
            <a:spcPct val="20000"/>
          </a:spcBef>
          <a:spcAft>
            <a:spcPct val="0"/>
          </a:spcAft>
          <a:buClrTx/>
          <a:buSzTx/>
          <a:buFontTx/>
          <a:buNone/>
          <a:tabLst/>
          <a:defRPr kumimoji="0" lang="cs-CZ" sz="4400" b="1" i="0" u="none" strike="noStrike" cap="none" normalizeH="0" baseline="0" smtClean="0">
            <a:ln>
              <a:noFill/>
            </a:ln>
            <a:solidFill>
              <a:srgbClr val="FF9933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ystému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1223</Words>
  <Application>Microsoft Office PowerPoint</Application>
  <PresentationFormat>Předvádění na obrazovce (4:3)</PresentationFormat>
  <Paragraphs>224</Paragraphs>
  <Slides>17</Slides>
  <Notes>0</Notes>
  <HiddenSlides>0</HiddenSlides>
  <MMClips>0</MMClips>
  <ScaleCrop>false</ScaleCrop>
  <HeadingPairs>
    <vt:vector size="6" baseType="variant">
      <vt:variant>
        <vt:lpstr>Použitá písma</vt:lpstr>
      </vt:variant>
      <vt:variant>
        <vt:i4>4</vt:i4>
      </vt:variant>
      <vt:variant>
        <vt:lpstr>Motiv</vt:lpstr>
      </vt:variant>
      <vt:variant>
        <vt:i4>1</vt:i4>
      </vt:variant>
      <vt:variant>
        <vt:lpstr>Nadpisy snímků</vt:lpstr>
      </vt:variant>
      <vt:variant>
        <vt:i4>17</vt:i4>
      </vt:variant>
    </vt:vector>
  </HeadingPairs>
  <TitlesOfParts>
    <vt:vector size="22" baseType="lpstr">
      <vt:lpstr>Arial</vt:lpstr>
      <vt:lpstr>Calibri</vt:lpstr>
      <vt:lpstr>Times New Roman</vt:lpstr>
      <vt:lpstr>Wingdings</vt:lpstr>
      <vt:lpstr>Default Design</vt:lpstr>
      <vt:lpstr>Srovnání akutní úspešnosti u katétrové ablace klasických pravosíňových arytmií řešených v rámci jednodenní a vícedenní hospitalizace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  <vt:lpstr>Prezentace aplikace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/>
  <cp:lastModifiedBy/>
  <cp:revision>1</cp:revision>
  <dcterms:created xsi:type="dcterms:W3CDTF">2013-02-20T11:50:05Z</dcterms:created>
  <dcterms:modified xsi:type="dcterms:W3CDTF">2021-11-08T10:55:06Z</dcterms:modified>
</cp:coreProperties>
</file>