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85" r:id="rId2"/>
    <p:sldId id="931" r:id="rId3"/>
    <p:sldId id="615" r:id="rId4"/>
    <p:sldId id="314" r:id="rId5"/>
    <p:sldId id="406" r:id="rId6"/>
    <p:sldId id="316" r:id="rId7"/>
    <p:sldId id="407" r:id="rId8"/>
    <p:sldId id="408" r:id="rId9"/>
    <p:sldId id="616" r:id="rId10"/>
    <p:sldId id="258" r:id="rId11"/>
    <p:sldId id="264" r:id="rId12"/>
    <p:sldId id="268" r:id="rId13"/>
    <p:sldId id="923" r:id="rId14"/>
    <p:sldId id="926" r:id="rId15"/>
    <p:sldId id="272" r:id="rId16"/>
    <p:sldId id="803" r:id="rId17"/>
    <p:sldId id="915" r:id="rId18"/>
    <p:sldId id="917" r:id="rId19"/>
    <p:sldId id="505" r:id="rId20"/>
    <p:sldId id="918" r:id="rId21"/>
    <p:sldId id="516" r:id="rId22"/>
    <p:sldId id="919" r:id="rId23"/>
    <p:sldId id="553" r:id="rId24"/>
    <p:sldId id="606" r:id="rId25"/>
    <p:sldId id="599" r:id="rId26"/>
    <p:sldId id="597" r:id="rId27"/>
    <p:sldId id="601" r:id="rId28"/>
    <p:sldId id="517" r:id="rId29"/>
    <p:sldId id="467" r:id="rId30"/>
    <p:sldId id="921" r:id="rId31"/>
    <p:sldId id="618" r:id="rId32"/>
    <p:sldId id="273" r:id="rId33"/>
    <p:sldId id="275" r:id="rId34"/>
    <p:sldId id="277" r:id="rId35"/>
    <p:sldId id="278" r:id="rId36"/>
    <p:sldId id="284" r:id="rId37"/>
    <p:sldId id="286" r:id="rId38"/>
    <p:sldId id="289" r:id="rId39"/>
    <p:sldId id="619" r:id="rId40"/>
    <p:sldId id="928" r:id="rId41"/>
    <p:sldId id="930" r:id="rId42"/>
    <p:sldId id="626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FF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-32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TIMI%20Analyses\Efficacy\Landmark\Landmark2\KM%20listings%20mss%20edi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998\Dropbox%20(Partners%20HealthCare)\FOURIER\TIMI%20Analyses\Efficacy\Landmark\Landmark2\KM%20listings%20mss%20edi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13236283196496E-2"/>
          <c:y val="6.3025681341719084E-2"/>
          <c:w val="0.91512020195392829"/>
          <c:h val="0.90722955974842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Ali FH I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C49-47B3-9C72-16AA0FB2712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C49-47B3-9C72-16AA0FB2712E}"/>
              </c:ext>
            </c:extLst>
          </c:dPt>
          <c:dLbls>
            <c:dLbl>
              <c:idx val="0"/>
              <c:layout>
                <c:manualLayout>
                  <c:x val="-1.5432098765432098E-3"/>
                  <c:y val="-2.754399387911247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>
                        <a:solidFill>
                          <a:srgbClr val="FF0000"/>
                        </a:solidFill>
                      </a:rPr>
                      <a:t>-48.8%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49-47B3-9C72-16AA0FB2712E}"/>
                </c:ext>
              </c:extLst>
            </c:dLbl>
            <c:dLbl>
              <c:idx val="1"/>
              <c:layout>
                <c:manualLayout>
                  <c:x val="0"/>
                  <c:y val="-2.4483550114766529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>
                        <a:solidFill>
                          <a:srgbClr val="FF0000"/>
                        </a:solidFill>
                      </a:rPr>
                      <a:t>-48.7%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49-47B3-9C72-16AA0FB27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Sheet1!$E$2:$E$2</c:f>
                <c:numCache>
                  <c:formatCode>General</c:formatCode>
                  <c:ptCount val="1"/>
                  <c:pt idx="0">
                    <c:v>1.6</c:v>
                  </c:pt>
                </c:numCache>
              </c:numRef>
            </c:plus>
            <c:minus>
              <c:numRef>
                <c:f>Sheet1!$E$2:$E$2</c:f>
                <c:numCache>
                  <c:formatCode>General</c:formatCode>
                  <c:ptCount val="1"/>
                  <c:pt idx="0">
                    <c:v>1.6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cat>
            <c:strRef>
              <c:f>Sheet1!$A$2:$A$3</c:f>
              <c:strCache>
                <c:ptCount val="2"/>
                <c:pt idx="0">
                  <c:v>FH I</c:v>
                </c:pt>
                <c:pt idx="1">
                  <c:v>FH II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-48.8</c:v>
                </c:pt>
                <c:pt idx="1">
                  <c:v>-48.7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49-47B3-9C72-16AA0FB271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 FH 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C49-47B3-9C72-16AA0FB2712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C49-47B3-9C72-16AA0FB2712E}"/>
              </c:ext>
            </c:extLst>
          </c:dPt>
          <c:dLbls>
            <c:dLbl>
              <c:idx val="0"/>
              <c:layout>
                <c:manualLayout>
                  <c:x val="-1.5432098765432098E-3"/>
                  <c:y val="-5.20275439938791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9.1%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49-47B3-9C72-16AA0FB2712E}"/>
                </c:ext>
              </c:extLst>
            </c:dLbl>
            <c:dLbl>
              <c:idx val="1"/>
              <c:layout>
                <c:manualLayout>
                  <c:x val="0"/>
                  <c:y val="-3.67253251721499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49-47B3-9C72-16AA0FB27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Sheet1!$F$2:$F$2</c:f>
                <c:numCache>
                  <c:formatCode>General</c:formatCode>
                  <c:ptCount val="1"/>
                  <c:pt idx="0">
                    <c:v>2.2000000000000002</c:v>
                  </c:pt>
                </c:numCache>
              </c:numRef>
            </c:plus>
            <c:minus>
              <c:numRef>
                <c:f>Sheet1!$F$2:$F$2</c:f>
                <c:numCache>
                  <c:formatCode>General</c:formatCode>
                  <c:ptCount val="1"/>
                  <c:pt idx="0">
                    <c:v>2.2000000000000002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cat>
            <c:strRef>
              <c:f>Sheet1!$A$2:$A$3</c:f>
              <c:strCache>
                <c:ptCount val="2"/>
                <c:pt idx="0">
                  <c:v>FH I</c:v>
                </c:pt>
                <c:pt idx="1">
                  <c:v>FH II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9.1</c:v>
                </c:pt>
                <c:pt idx="1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C49-47B3-9C72-16AA0FB27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619328"/>
        <c:axId val="221620864"/>
      </c:barChart>
      <c:catAx>
        <c:axId val="22161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25410">
            <a:solidFill>
              <a:schemeClr val="bg1"/>
            </a:solidFill>
          </a:ln>
        </c:spPr>
        <c:crossAx val="221620864"/>
        <c:crosses val="autoZero"/>
        <c:auto val="1"/>
        <c:lblAlgn val="ctr"/>
        <c:lblOffset val="100"/>
        <c:noMultiLvlLbl val="0"/>
      </c:catAx>
      <c:valAx>
        <c:axId val="221620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25410">
            <a:solidFill>
              <a:schemeClr val="bg1"/>
            </a:solidFill>
          </a:ln>
        </c:spPr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en-US"/>
          </a:p>
        </c:txPr>
        <c:crossAx val="221619328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18601676346"/>
          <c:y val="2.799013240312849E-2"/>
          <c:w val="0.86247626229326968"/>
          <c:h val="0.95166972878390199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solidFill>
                <a:srgbClr val="003161"/>
              </a:solidFill>
            </a:ln>
          </c:spPr>
          <c:marker>
            <c:symbol val="none"/>
          </c:marker>
          <c:xVal>
            <c:numRef>
              <c:f>'MI stroke'!$A$4:$A$369</c:f>
              <c:numCache>
                <c:formatCode>General</c:formatCode>
                <c:ptCount val="3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</c:numCache>
            </c:numRef>
          </c:xVal>
          <c:yVal>
            <c:numRef>
              <c:f>'MI stroke'!$B$4:$B$369</c:f>
              <c:numCache>
                <c:formatCode>General</c:formatCode>
                <c:ptCount val="366"/>
                <c:pt idx="0">
                  <c:v>0</c:v>
                </c:pt>
                <c:pt idx="1">
                  <c:v>1.0000000000000051E-4</c:v>
                </c:pt>
                <c:pt idx="2">
                  <c:v>3.0000000000000138E-4</c:v>
                </c:pt>
                <c:pt idx="3">
                  <c:v>3.0000000000000138E-4</c:v>
                </c:pt>
                <c:pt idx="4">
                  <c:v>4.0000000000000051E-4</c:v>
                </c:pt>
                <c:pt idx="5">
                  <c:v>4.0000000000000051E-4</c:v>
                </c:pt>
                <c:pt idx="6">
                  <c:v>6.0000000000000277E-4</c:v>
                </c:pt>
                <c:pt idx="7">
                  <c:v>7.0000000000000314E-4</c:v>
                </c:pt>
                <c:pt idx="8">
                  <c:v>7.0000000000000314E-4</c:v>
                </c:pt>
                <c:pt idx="9">
                  <c:v>7.0000000000000314E-4</c:v>
                </c:pt>
                <c:pt idx="10">
                  <c:v>8.0000000000000286E-4</c:v>
                </c:pt>
                <c:pt idx="11">
                  <c:v>8.0000000000000286E-4</c:v>
                </c:pt>
                <c:pt idx="12">
                  <c:v>9.0000000000000269E-4</c:v>
                </c:pt>
                <c:pt idx="13">
                  <c:v>9.0000000000000269E-4</c:v>
                </c:pt>
                <c:pt idx="14">
                  <c:v>1.2000000000000001E-3</c:v>
                </c:pt>
                <c:pt idx="15">
                  <c:v>1.2000000000000001E-3</c:v>
                </c:pt>
                <c:pt idx="16">
                  <c:v>1.500000000000005E-3</c:v>
                </c:pt>
                <c:pt idx="17">
                  <c:v>1.500000000000005E-3</c:v>
                </c:pt>
                <c:pt idx="18">
                  <c:v>1.6000000000000079E-3</c:v>
                </c:pt>
                <c:pt idx="19">
                  <c:v>1.6000000000000079E-3</c:v>
                </c:pt>
                <c:pt idx="20">
                  <c:v>1.6000000000000079E-3</c:v>
                </c:pt>
                <c:pt idx="21">
                  <c:v>1.6000000000000079E-3</c:v>
                </c:pt>
                <c:pt idx="22">
                  <c:v>1.6000000000000079E-3</c:v>
                </c:pt>
                <c:pt idx="23">
                  <c:v>1.7000000000000062E-3</c:v>
                </c:pt>
                <c:pt idx="24">
                  <c:v>1.7000000000000062E-3</c:v>
                </c:pt>
                <c:pt idx="25">
                  <c:v>1.7000000000000062E-3</c:v>
                </c:pt>
                <c:pt idx="26">
                  <c:v>1.7000000000000062E-3</c:v>
                </c:pt>
                <c:pt idx="27">
                  <c:v>1.9000000000000098E-3</c:v>
                </c:pt>
                <c:pt idx="28">
                  <c:v>2.0000000000000052E-3</c:v>
                </c:pt>
                <c:pt idx="29">
                  <c:v>2.2000000000000092E-3</c:v>
                </c:pt>
                <c:pt idx="30">
                  <c:v>2.3000000000000052E-3</c:v>
                </c:pt>
                <c:pt idx="31">
                  <c:v>2.6000000000000012E-3</c:v>
                </c:pt>
                <c:pt idx="32">
                  <c:v>2.7000000000000114E-3</c:v>
                </c:pt>
                <c:pt idx="33">
                  <c:v>2.8000000000000052E-3</c:v>
                </c:pt>
                <c:pt idx="34">
                  <c:v>2.8000000000000052E-3</c:v>
                </c:pt>
                <c:pt idx="35">
                  <c:v>2.8000000000000052E-3</c:v>
                </c:pt>
                <c:pt idx="36">
                  <c:v>2.9000000000000002E-3</c:v>
                </c:pt>
                <c:pt idx="37">
                  <c:v>2.9000000000000002E-3</c:v>
                </c:pt>
                <c:pt idx="38">
                  <c:v>3.0000000000000092E-3</c:v>
                </c:pt>
                <c:pt idx="39">
                  <c:v>3.2000000000000158E-3</c:v>
                </c:pt>
                <c:pt idx="40">
                  <c:v>3.3000000000000056E-3</c:v>
                </c:pt>
                <c:pt idx="41">
                  <c:v>3.3000000000000056E-3</c:v>
                </c:pt>
                <c:pt idx="42">
                  <c:v>3.3000000000000056E-3</c:v>
                </c:pt>
                <c:pt idx="43">
                  <c:v>3.5000000000000118E-3</c:v>
                </c:pt>
                <c:pt idx="44">
                  <c:v>3.6000000000000138E-3</c:v>
                </c:pt>
                <c:pt idx="45">
                  <c:v>3.9000000000000115E-3</c:v>
                </c:pt>
                <c:pt idx="46">
                  <c:v>4.1000000000000003E-3</c:v>
                </c:pt>
                <c:pt idx="47">
                  <c:v>4.3000000000000104E-3</c:v>
                </c:pt>
                <c:pt idx="48">
                  <c:v>4.3000000000000104E-3</c:v>
                </c:pt>
                <c:pt idx="49">
                  <c:v>4.4000000000000133E-3</c:v>
                </c:pt>
                <c:pt idx="50">
                  <c:v>4.6000000000000034E-3</c:v>
                </c:pt>
                <c:pt idx="51">
                  <c:v>4.9000000000000224E-3</c:v>
                </c:pt>
                <c:pt idx="52">
                  <c:v>4.9000000000000224E-3</c:v>
                </c:pt>
                <c:pt idx="53">
                  <c:v>4.9000000000000224E-3</c:v>
                </c:pt>
                <c:pt idx="54">
                  <c:v>5.0000000000000122E-3</c:v>
                </c:pt>
                <c:pt idx="55">
                  <c:v>5.1000000000000012E-3</c:v>
                </c:pt>
                <c:pt idx="56">
                  <c:v>5.1000000000000012E-3</c:v>
                </c:pt>
                <c:pt idx="57">
                  <c:v>5.3000000000000104E-3</c:v>
                </c:pt>
                <c:pt idx="58">
                  <c:v>5.4000000000000133E-3</c:v>
                </c:pt>
                <c:pt idx="59">
                  <c:v>5.4000000000000133E-3</c:v>
                </c:pt>
                <c:pt idx="60">
                  <c:v>5.4000000000000133E-3</c:v>
                </c:pt>
                <c:pt idx="61">
                  <c:v>5.4000000000000133E-3</c:v>
                </c:pt>
                <c:pt idx="62">
                  <c:v>5.6000000000000034E-3</c:v>
                </c:pt>
                <c:pt idx="63">
                  <c:v>5.7000000000000132E-3</c:v>
                </c:pt>
                <c:pt idx="64">
                  <c:v>5.9000000000000241E-3</c:v>
                </c:pt>
                <c:pt idx="65">
                  <c:v>6.0000000000000123E-3</c:v>
                </c:pt>
                <c:pt idx="66">
                  <c:v>6.0000000000000123E-3</c:v>
                </c:pt>
                <c:pt idx="67">
                  <c:v>6.0000000000000123E-3</c:v>
                </c:pt>
                <c:pt idx="68">
                  <c:v>6.0000000000000123E-3</c:v>
                </c:pt>
                <c:pt idx="69">
                  <c:v>6.2000000000000232E-3</c:v>
                </c:pt>
                <c:pt idx="70">
                  <c:v>6.2000000000000232E-3</c:v>
                </c:pt>
                <c:pt idx="71">
                  <c:v>6.2000000000000232E-3</c:v>
                </c:pt>
                <c:pt idx="72">
                  <c:v>6.3000000000000122E-3</c:v>
                </c:pt>
                <c:pt idx="73">
                  <c:v>6.4000000000000281E-3</c:v>
                </c:pt>
                <c:pt idx="74">
                  <c:v>6.5000000000000223E-3</c:v>
                </c:pt>
                <c:pt idx="75">
                  <c:v>6.6000000000000052E-3</c:v>
                </c:pt>
                <c:pt idx="76">
                  <c:v>6.6000000000000052E-3</c:v>
                </c:pt>
                <c:pt idx="77">
                  <c:v>6.6000000000000052E-3</c:v>
                </c:pt>
                <c:pt idx="78">
                  <c:v>6.7000000000000236E-3</c:v>
                </c:pt>
                <c:pt idx="79">
                  <c:v>6.9000000000000242E-3</c:v>
                </c:pt>
                <c:pt idx="80">
                  <c:v>7.1000000000000021E-3</c:v>
                </c:pt>
                <c:pt idx="81">
                  <c:v>7.1000000000000021E-3</c:v>
                </c:pt>
                <c:pt idx="82">
                  <c:v>7.1000000000000021E-3</c:v>
                </c:pt>
                <c:pt idx="83">
                  <c:v>7.1000000000000021E-3</c:v>
                </c:pt>
                <c:pt idx="84">
                  <c:v>7.3000000000000122E-3</c:v>
                </c:pt>
                <c:pt idx="85">
                  <c:v>7.3000000000000122E-3</c:v>
                </c:pt>
                <c:pt idx="86">
                  <c:v>7.6000000000000113E-3</c:v>
                </c:pt>
                <c:pt idx="87">
                  <c:v>7.7000000000000297E-3</c:v>
                </c:pt>
                <c:pt idx="88">
                  <c:v>7.9000000000000355E-3</c:v>
                </c:pt>
                <c:pt idx="89">
                  <c:v>7.9000000000000355E-3</c:v>
                </c:pt>
                <c:pt idx="90">
                  <c:v>7.9000000000000355E-3</c:v>
                </c:pt>
                <c:pt idx="91">
                  <c:v>7.9000000000000355E-3</c:v>
                </c:pt>
                <c:pt idx="92">
                  <c:v>8.1000000000000048E-3</c:v>
                </c:pt>
                <c:pt idx="93">
                  <c:v>8.2000000000000007E-3</c:v>
                </c:pt>
                <c:pt idx="94">
                  <c:v>8.4000000000000064E-3</c:v>
                </c:pt>
                <c:pt idx="95">
                  <c:v>8.5000000000000023E-3</c:v>
                </c:pt>
                <c:pt idx="96">
                  <c:v>8.5000000000000023E-3</c:v>
                </c:pt>
                <c:pt idx="97">
                  <c:v>8.6000000000000208E-3</c:v>
                </c:pt>
                <c:pt idx="98">
                  <c:v>8.7000000000000046E-3</c:v>
                </c:pt>
                <c:pt idx="99">
                  <c:v>8.9000000000000225E-3</c:v>
                </c:pt>
                <c:pt idx="100">
                  <c:v>9.1000000000000022E-3</c:v>
                </c:pt>
                <c:pt idx="101">
                  <c:v>9.2000000000000068E-3</c:v>
                </c:pt>
                <c:pt idx="102">
                  <c:v>9.2000000000000068E-3</c:v>
                </c:pt>
                <c:pt idx="103">
                  <c:v>9.3000000000000478E-3</c:v>
                </c:pt>
                <c:pt idx="104">
                  <c:v>9.3000000000000478E-3</c:v>
                </c:pt>
                <c:pt idx="105">
                  <c:v>9.4000000000000264E-3</c:v>
                </c:pt>
                <c:pt idx="106">
                  <c:v>9.5000000000000102E-3</c:v>
                </c:pt>
                <c:pt idx="107">
                  <c:v>9.5000000000000102E-3</c:v>
                </c:pt>
                <c:pt idx="108">
                  <c:v>9.700000000000002E-3</c:v>
                </c:pt>
                <c:pt idx="109">
                  <c:v>9.700000000000002E-3</c:v>
                </c:pt>
                <c:pt idx="110">
                  <c:v>9.700000000000002E-3</c:v>
                </c:pt>
                <c:pt idx="111">
                  <c:v>9.9000000000000268E-3</c:v>
                </c:pt>
                <c:pt idx="112">
                  <c:v>1.0100000000000001E-2</c:v>
                </c:pt>
                <c:pt idx="113">
                  <c:v>1.0300000000000009E-2</c:v>
                </c:pt>
                <c:pt idx="114">
                  <c:v>1.0300000000000009E-2</c:v>
                </c:pt>
                <c:pt idx="115">
                  <c:v>1.0300000000000009E-2</c:v>
                </c:pt>
                <c:pt idx="116">
                  <c:v>1.0400000000000003E-2</c:v>
                </c:pt>
                <c:pt idx="117">
                  <c:v>1.0400000000000003E-2</c:v>
                </c:pt>
                <c:pt idx="118">
                  <c:v>1.0400000000000003E-2</c:v>
                </c:pt>
                <c:pt idx="119">
                  <c:v>1.0500000000000023E-2</c:v>
                </c:pt>
                <c:pt idx="120">
                  <c:v>1.0500000000000023E-2</c:v>
                </c:pt>
                <c:pt idx="121">
                  <c:v>1.0500000000000023E-2</c:v>
                </c:pt>
                <c:pt idx="122">
                  <c:v>1.0600000000000024E-2</c:v>
                </c:pt>
                <c:pt idx="123">
                  <c:v>1.0699999999999998E-2</c:v>
                </c:pt>
                <c:pt idx="124">
                  <c:v>1.0699999999999998E-2</c:v>
                </c:pt>
                <c:pt idx="125">
                  <c:v>1.0800000000000025E-2</c:v>
                </c:pt>
                <c:pt idx="126">
                  <c:v>1.0800000000000025E-2</c:v>
                </c:pt>
                <c:pt idx="127">
                  <c:v>1.0800000000000025E-2</c:v>
                </c:pt>
                <c:pt idx="128">
                  <c:v>1.0900000000000007E-2</c:v>
                </c:pt>
                <c:pt idx="129">
                  <c:v>1.1100000000000049E-2</c:v>
                </c:pt>
                <c:pt idx="130">
                  <c:v>1.1100000000000049E-2</c:v>
                </c:pt>
                <c:pt idx="131">
                  <c:v>1.1200000000000052E-2</c:v>
                </c:pt>
                <c:pt idx="132">
                  <c:v>1.1200000000000052E-2</c:v>
                </c:pt>
                <c:pt idx="133">
                  <c:v>1.1299999999999998E-2</c:v>
                </c:pt>
                <c:pt idx="134">
                  <c:v>1.1400000000000058E-2</c:v>
                </c:pt>
                <c:pt idx="135">
                  <c:v>1.1400000000000058E-2</c:v>
                </c:pt>
                <c:pt idx="136">
                  <c:v>1.1500000000000061E-2</c:v>
                </c:pt>
                <c:pt idx="137">
                  <c:v>1.1599999999999996E-2</c:v>
                </c:pt>
                <c:pt idx="138">
                  <c:v>1.1599999999999996E-2</c:v>
                </c:pt>
                <c:pt idx="139">
                  <c:v>1.1599999999999996E-2</c:v>
                </c:pt>
                <c:pt idx="140">
                  <c:v>1.1700000000000063E-2</c:v>
                </c:pt>
                <c:pt idx="141">
                  <c:v>1.2000000000000004E-2</c:v>
                </c:pt>
                <c:pt idx="142">
                  <c:v>1.2300000000000007E-2</c:v>
                </c:pt>
                <c:pt idx="143">
                  <c:v>1.2400000000000003E-2</c:v>
                </c:pt>
                <c:pt idx="144">
                  <c:v>1.2400000000000003E-2</c:v>
                </c:pt>
                <c:pt idx="145">
                  <c:v>1.2600000000000009E-2</c:v>
                </c:pt>
                <c:pt idx="146">
                  <c:v>1.2800000000000023E-2</c:v>
                </c:pt>
                <c:pt idx="147">
                  <c:v>1.2800000000000023E-2</c:v>
                </c:pt>
                <c:pt idx="148">
                  <c:v>1.2999999999999998E-2</c:v>
                </c:pt>
                <c:pt idx="149">
                  <c:v>1.2999999999999998E-2</c:v>
                </c:pt>
                <c:pt idx="150">
                  <c:v>1.3299999999999998E-2</c:v>
                </c:pt>
                <c:pt idx="151">
                  <c:v>1.3299999999999998E-2</c:v>
                </c:pt>
                <c:pt idx="152">
                  <c:v>1.3500000000000054E-2</c:v>
                </c:pt>
                <c:pt idx="153">
                  <c:v>1.3700000000000058E-2</c:v>
                </c:pt>
                <c:pt idx="154">
                  <c:v>1.3800000000000067E-2</c:v>
                </c:pt>
                <c:pt idx="155">
                  <c:v>1.3899999999999999E-2</c:v>
                </c:pt>
                <c:pt idx="156">
                  <c:v>1.3899999999999999E-2</c:v>
                </c:pt>
                <c:pt idx="157">
                  <c:v>1.4100000000000001E-2</c:v>
                </c:pt>
                <c:pt idx="158">
                  <c:v>1.4100000000000001E-2</c:v>
                </c:pt>
                <c:pt idx="159">
                  <c:v>1.4200000000000003E-2</c:v>
                </c:pt>
                <c:pt idx="160">
                  <c:v>1.4300000000000004E-2</c:v>
                </c:pt>
                <c:pt idx="161">
                  <c:v>1.4300000000000004E-2</c:v>
                </c:pt>
                <c:pt idx="162">
                  <c:v>1.4300000000000004E-2</c:v>
                </c:pt>
                <c:pt idx="163">
                  <c:v>1.4300000000000004E-2</c:v>
                </c:pt>
                <c:pt idx="164">
                  <c:v>1.4300000000000004E-2</c:v>
                </c:pt>
                <c:pt idx="165">
                  <c:v>1.4300000000000004E-2</c:v>
                </c:pt>
                <c:pt idx="166">
                  <c:v>1.4500000000000004E-2</c:v>
                </c:pt>
                <c:pt idx="167">
                  <c:v>1.4500000000000004E-2</c:v>
                </c:pt>
                <c:pt idx="168">
                  <c:v>1.4500000000000004E-2</c:v>
                </c:pt>
                <c:pt idx="169">
                  <c:v>1.4600000000000007E-2</c:v>
                </c:pt>
                <c:pt idx="170">
                  <c:v>1.4900000000000009E-2</c:v>
                </c:pt>
                <c:pt idx="171">
                  <c:v>1.4900000000000009E-2</c:v>
                </c:pt>
                <c:pt idx="172">
                  <c:v>1.4900000000000009E-2</c:v>
                </c:pt>
                <c:pt idx="173">
                  <c:v>1.5100000000000023E-2</c:v>
                </c:pt>
                <c:pt idx="174">
                  <c:v>1.5200000000000007E-2</c:v>
                </c:pt>
                <c:pt idx="175">
                  <c:v>1.5200000000000007E-2</c:v>
                </c:pt>
                <c:pt idx="176">
                  <c:v>1.5299999999999998E-2</c:v>
                </c:pt>
                <c:pt idx="177">
                  <c:v>1.5400000000000025E-2</c:v>
                </c:pt>
                <c:pt idx="178">
                  <c:v>1.5599999999999998E-2</c:v>
                </c:pt>
                <c:pt idx="179">
                  <c:v>1.5699999999999999E-2</c:v>
                </c:pt>
                <c:pt idx="180">
                  <c:v>1.5699999999999999E-2</c:v>
                </c:pt>
                <c:pt idx="181">
                  <c:v>1.5900000000000008E-2</c:v>
                </c:pt>
                <c:pt idx="182">
                  <c:v>1.6000000000000028E-2</c:v>
                </c:pt>
                <c:pt idx="183">
                  <c:v>1.6000000000000028E-2</c:v>
                </c:pt>
                <c:pt idx="184">
                  <c:v>1.6000000000000028E-2</c:v>
                </c:pt>
                <c:pt idx="185">
                  <c:v>1.6000000000000028E-2</c:v>
                </c:pt>
                <c:pt idx="186">
                  <c:v>1.6199999999999999E-2</c:v>
                </c:pt>
                <c:pt idx="187">
                  <c:v>1.6299999999999999E-2</c:v>
                </c:pt>
                <c:pt idx="188">
                  <c:v>1.6400000000000008E-2</c:v>
                </c:pt>
                <c:pt idx="189">
                  <c:v>1.650000000000007E-2</c:v>
                </c:pt>
                <c:pt idx="190">
                  <c:v>1.650000000000007E-2</c:v>
                </c:pt>
                <c:pt idx="191">
                  <c:v>1.650000000000007E-2</c:v>
                </c:pt>
                <c:pt idx="192">
                  <c:v>1.6700000000000072E-2</c:v>
                </c:pt>
                <c:pt idx="193">
                  <c:v>1.6799999999999999E-2</c:v>
                </c:pt>
                <c:pt idx="194">
                  <c:v>1.6799999999999999E-2</c:v>
                </c:pt>
                <c:pt idx="195">
                  <c:v>1.6799999999999999E-2</c:v>
                </c:pt>
                <c:pt idx="196">
                  <c:v>1.6900000000000005E-2</c:v>
                </c:pt>
                <c:pt idx="197">
                  <c:v>1.7000000000000005E-2</c:v>
                </c:pt>
                <c:pt idx="198">
                  <c:v>1.7000000000000005E-2</c:v>
                </c:pt>
                <c:pt idx="199">
                  <c:v>1.7100000000000008E-2</c:v>
                </c:pt>
                <c:pt idx="200">
                  <c:v>1.7100000000000008E-2</c:v>
                </c:pt>
                <c:pt idx="201">
                  <c:v>1.7200000000000007E-2</c:v>
                </c:pt>
                <c:pt idx="202">
                  <c:v>1.7299999999999996E-2</c:v>
                </c:pt>
                <c:pt idx="203">
                  <c:v>1.7400000000000006E-2</c:v>
                </c:pt>
                <c:pt idx="204">
                  <c:v>1.7600000000000008E-2</c:v>
                </c:pt>
                <c:pt idx="205">
                  <c:v>1.7700000000000007E-2</c:v>
                </c:pt>
                <c:pt idx="206">
                  <c:v>1.780000000000001E-2</c:v>
                </c:pt>
                <c:pt idx="207">
                  <c:v>1.780000000000001E-2</c:v>
                </c:pt>
                <c:pt idx="208">
                  <c:v>1.7900000000000006E-2</c:v>
                </c:pt>
                <c:pt idx="209">
                  <c:v>1.7900000000000006E-2</c:v>
                </c:pt>
                <c:pt idx="210">
                  <c:v>1.810000000000005E-2</c:v>
                </c:pt>
                <c:pt idx="211">
                  <c:v>1.820000000000007E-2</c:v>
                </c:pt>
                <c:pt idx="212">
                  <c:v>1.8400000000000048E-2</c:v>
                </c:pt>
                <c:pt idx="213">
                  <c:v>1.8400000000000048E-2</c:v>
                </c:pt>
                <c:pt idx="214">
                  <c:v>1.8499999999999999E-2</c:v>
                </c:pt>
                <c:pt idx="215">
                  <c:v>1.8599999999999998E-2</c:v>
                </c:pt>
                <c:pt idx="216">
                  <c:v>1.8599999999999998E-2</c:v>
                </c:pt>
                <c:pt idx="217">
                  <c:v>1.880000000000007E-2</c:v>
                </c:pt>
                <c:pt idx="218">
                  <c:v>1.9099999999999999E-2</c:v>
                </c:pt>
                <c:pt idx="219">
                  <c:v>1.9199999999999998E-2</c:v>
                </c:pt>
                <c:pt idx="220">
                  <c:v>1.9300000000000078E-2</c:v>
                </c:pt>
                <c:pt idx="221">
                  <c:v>1.9500000000000083E-2</c:v>
                </c:pt>
                <c:pt idx="222">
                  <c:v>1.9699999999999999E-2</c:v>
                </c:pt>
                <c:pt idx="223">
                  <c:v>1.9699999999999999E-2</c:v>
                </c:pt>
                <c:pt idx="224">
                  <c:v>1.9699999999999999E-2</c:v>
                </c:pt>
                <c:pt idx="225">
                  <c:v>1.9800000000000092E-2</c:v>
                </c:pt>
                <c:pt idx="226">
                  <c:v>1.9800000000000092E-2</c:v>
                </c:pt>
                <c:pt idx="227">
                  <c:v>1.9800000000000092E-2</c:v>
                </c:pt>
                <c:pt idx="228">
                  <c:v>1.9900000000000095E-2</c:v>
                </c:pt>
                <c:pt idx="229">
                  <c:v>2.0100000000000003E-2</c:v>
                </c:pt>
                <c:pt idx="230">
                  <c:v>2.0100000000000003E-2</c:v>
                </c:pt>
                <c:pt idx="231">
                  <c:v>2.0199999999999999E-2</c:v>
                </c:pt>
                <c:pt idx="232">
                  <c:v>2.0299999999999999E-2</c:v>
                </c:pt>
                <c:pt idx="233">
                  <c:v>2.0600000000000018E-2</c:v>
                </c:pt>
                <c:pt idx="234">
                  <c:v>2.0600000000000018E-2</c:v>
                </c:pt>
                <c:pt idx="235">
                  <c:v>2.0600000000000018E-2</c:v>
                </c:pt>
                <c:pt idx="236">
                  <c:v>2.0799999999999999E-2</c:v>
                </c:pt>
                <c:pt idx="237">
                  <c:v>2.0799999999999999E-2</c:v>
                </c:pt>
                <c:pt idx="238">
                  <c:v>2.0900000000000002E-2</c:v>
                </c:pt>
                <c:pt idx="239">
                  <c:v>2.0900000000000002E-2</c:v>
                </c:pt>
                <c:pt idx="240">
                  <c:v>2.0900000000000002E-2</c:v>
                </c:pt>
                <c:pt idx="241">
                  <c:v>2.1000000000000015E-2</c:v>
                </c:pt>
                <c:pt idx="242">
                  <c:v>2.1200000000000049E-2</c:v>
                </c:pt>
                <c:pt idx="243">
                  <c:v>2.1200000000000049E-2</c:v>
                </c:pt>
                <c:pt idx="244">
                  <c:v>2.1400000000000002E-2</c:v>
                </c:pt>
                <c:pt idx="245">
                  <c:v>2.1500000000000002E-2</c:v>
                </c:pt>
                <c:pt idx="246">
                  <c:v>2.1500000000000002E-2</c:v>
                </c:pt>
                <c:pt idx="247">
                  <c:v>2.1600000000000018E-2</c:v>
                </c:pt>
                <c:pt idx="248">
                  <c:v>2.1600000000000018E-2</c:v>
                </c:pt>
                <c:pt idx="249">
                  <c:v>2.1700000000000007E-2</c:v>
                </c:pt>
                <c:pt idx="250">
                  <c:v>2.1700000000000007E-2</c:v>
                </c:pt>
                <c:pt idx="251">
                  <c:v>2.2000000000000006E-2</c:v>
                </c:pt>
                <c:pt idx="252">
                  <c:v>2.2100000000000005E-2</c:v>
                </c:pt>
                <c:pt idx="253">
                  <c:v>2.2200000000000067E-2</c:v>
                </c:pt>
                <c:pt idx="254">
                  <c:v>2.2300000000000014E-2</c:v>
                </c:pt>
                <c:pt idx="255">
                  <c:v>2.2300000000000014E-2</c:v>
                </c:pt>
                <c:pt idx="256">
                  <c:v>2.2400000000000059E-2</c:v>
                </c:pt>
                <c:pt idx="257">
                  <c:v>2.2500000000000013E-2</c:v>
                </c:pt>
                <c:pt idx="258">
                  <c:v>2.2700000000000008E-2</c:v>
                </c:pt>
                <c:pt idx="259">
                  <c:v>2.2800000000000112E-2</c:v>
                </c:pt>
                <c:pt idx="260">
                  <c:v>2.2800000000000112E-2</c:v>
                </c:pt>
                <c:pt idx="261">
                  <c:v>2.3000000000000007E-2</c:v>
                </c:pt>
                <c:pt idx="262">
                  <c:v>2.3199999999999988E-2</c:v>
                </c:pt>
                <c:pt idx="263">
                  <c:v>2.3199999999999988E-2</c:v>
                </c:pt>
                <c:pt idx="264">
                  <c:v>2.3199999999999988E-2</c:v>
                </c:pt>
                <c:pt idx="265">
                  <c:v>2.35E-2</c:v>
                </c:pt>
                <c:pt idx="266">
                  <c:v>2.3699999999999999E-2</c:v>
                </c:pt>
                <c:pt idx="267">
                  <c:v>2.3900000000000001E-2</c:v>
                </c:pt>
                <c:pt idx="268">
                  <c:v>2.4000000000000007E-2</c:v>
                </c:pt>
                <c:pt idx="269">
                  <c:v>2.4199999999999989E-2</c:v>
                </c:pt>
                <c:pt idx="270">
                  <c:v>2.4199999999999989E-2</c:v>
                </c:pt>
                <c:pt idx="271">
                  <c:v>2.4400000000000005E-2</c:v>
                </c:pt>
                <c:pt idx="272">
                  <c:v>2.4500000000000001E-2</c:v>
                </c:pt>
                <c:pt idx="273">
                  <c:v>2.4500000000000001E-2</c:v>
                </c:pt>
                <c:pt idx="274">
                  <c:v>2.4600000000000014E-2</c:v>
                </c:pt>
                <c:pt idx="275">
                  <c:v>2.4600000000000014E-2</c:v>
                </c:pt>
                <c:pt idx="276">
                  <c:v>2.4600000000000014E-2</c:v>
                </c:pt>
                <c:pt idx="277">
                  <c:v>2.4700000000000003E-2</c:v>
                </c:pt>
                <c:pt idx="278">
                  <c:v>2.4900000000000002E-2</c:v>
                </c:pt>
                <c:pt idx="279">
                  <c:v>2.4900000000000002E-2</c:v>
                </c:pt>
                <c:pt idx="280">
                  <c:v>2.4900000000000002E-2</c:v>
                </c:pt>
                <c:pt idx="281">
                  <c:v>2.5200000000000018E-2</c:v>
                </c:pt>
                <c:pt idx="282">
                  <c:v>2.5200000000000018E-2</c:v>
                </c:pt>
                <c:pt idx="283">
                  <c:v>2.5200000000000018E-2</c:v>
                </c:pt>
                <c:pt idx="284">
                  <c:v>2.5200000000000018E-2</c:v>
                </c:pt>
                <c:pt idx="285">
                  <c:v>2.5200000000000018E-2</c:v>
                </c:pt>
                <c:pt idx="286">
                  <c:v>2.5300000000000007E-2</c:v>
                </c:pt>
                <c:pt idx="287">
                  <c:v>2.5300000000000007E-2</c:v>
                </c:pt>
                <c:pt idx="288">
                  <c:v>2.5500000000000002E-2</c:v>
                </c:pt>
                <c:pt idx="289">
                  <c:v>2.5600000000000015E-2</c:v>
                </c:pt>
                <c:pt idx="290">
                  <c:v>2.5600000000000015E-2</c:v>
                </c:pt>
                <c:pt idx="291">
                  <c:v>2.5600000000000015E-2</c:v>
                </c:pt>
                <c:pt idx="292">
                  <c:v>2.5700000000000004E-2</c:v>
                </c:pt>
                <c:pt idx="293">
                  <c:v>2.5900000000000006E-2</c:v>
                </c:pt>
                <c:pt idx="294">
                  <c:v>2.5900000000000006E-2</c:v>
                </c:pt>
                <c:pt idx="295">
                  <c:v>2.5900000000000006E-2</c:v>
                </c:pt>
                <c:pt idx="296">
                  <c:v>2.6100000000000005E-2</c:v>
                </c:pt>
                <c:pt idx="297">
                  <c:v>2.6100000000000005E-2</c:v>
                </c:pt>
                <c:pt idx="298">
                  <c:v>2.6400000000000059E-2</c:v>
                </c:pt>
                <c:pt idx="299">
                  <c:v>2.6400000000000059E-2</c:v>
                </c:pt>
                <c:pt idx="300">
                  <c:v>2.6400000000000059E-2</c:v>
                </c:pt>
                <c:pt idx="301">
                  <c:v>2.650000000000001E-2</c:v>
                </c:pt>
                <c:pt idx="302">
                  <c:v>2.6700000000000005E-2</c:v>
                </c:pt>
                <c:pt idx="303">
                  <c:v>2.6700000000000005E-2</c:v>
                </c:pt>
                <c:pt idx="304">
                  <c:v>2.6900000000000014E-2</c:v>
                </c:pt>
                <c:pt idx="305">
                  <c:v>2.7000000000000104E-2</c:v>
                </c:pt>
                <c:pt idx="306">
                  <c:v>2.7200000000000019E-2</c:v>
                </c:pt>
                <c:pt idx="307">
                  <c:v>2.7300000000000008E-2</c:v>
                </c:pt>
                <c:pt idx="308">
                  <c:v>2.7400000000000112E-2</c:v>
                </c:pt>
                <c:pt idx="309">
                  <c:v>2.7500000000000017E-2</c:v>
                </c:pt>
                <c:pt idx="310">
                  <c:v>2.7500000000000017E-2</c:v>
                </c:pt>
                <c:pt idx="311">
                  <c:v>2.7500000000000017E-2</c:v>
                </c:pt>
                <c:pt idx="312">
                  <c:v>2.7700000000000009E-2</c:v>
                </c:pt>
                <c:pt idx="313">
                  <c:v>2.7800000000000113E-2</c:v>
                </c:pt>
                <c:pt idx="314">
                  <c:v>2.7800000000000113E-2</c:v>
                </c:pt>
                <c:pt idx="315">
                  <c:v>2.7900000000000015E-2</c:v>
                </c:pt>
                <c:pt idx="316">
                  <c:v>2.81E-2</c:v>
                </c:pt>
                <c:pt idx="317">
                  <c:v>2.81E-2</c:v>
                </c:pt>
                <c:pt idx="318">
                  <c:v>2.8199999999999989E-2</c:v>
                </c:pt>
                <c:pt idx="319">
                  <c:v>2.8199999999999989E-2</c:v>
                </c:pt>
                <c:pt idx="320">
                  <c:v>2.8299999999999999E-2</c:v>
                </c:pt>
                <c:pt idx="321">
                  <c:v>2.8400000000000005E-2</c:v>
                </c:pt>
                <c:pt idx="322">
                  <c:v>2.8400000000000005E-2</c:v>
                </c:pt>
                <c:pt idx="323">
                  <c:v>2.8500000000000001E-2</c:v>
                </c:pt>
                <c:pt idx="324">
                  <c:v>2.8700000000000003E-2</c:v>
                </c:pt>
                <c:pt idx="325">
                  <c:v>2.8899999999999999E-2</c:v>
                </c:pt>
                <c:pt idx="326">
                  <c:v>2.9000000000000008E-2</c:v>
                </c:pt>
                <c:pt idx="327">
                  <c:v>2.9200000000000014E-2</c:v>
                </c:pt>
                <c:pt idx="328">
                  <c:v>2.9500000000000002E-2</c:v>
                </c:pt>
                <c:pt idx="329">
                  <c:v>2.9500000000000002E-2</c:v>
                </c:pt>
                <c:pt idx="330">
                  <c:v>2.9500000000000002E-2</c:v>
                </c:pt>
                <c:pt idx="331">
                  <c:v>2.9600000000000008E-2</c:v>
                </c:pt>
                <c:pt idx="332">
                  <c:v>2.9600000000000008E-2</c:v>
                </c:pt>
                <c:pt idx="333">
                  <c:v>2.9700000000000004E-2</c:v>
                </c:pt>
                <c:pt idx="334">
                  <c:v>2.9800000000000017E-2</c:v>
                </c:pt>
                <c:pt idx="335">
                  <c:v>2.9800000000000017E-2</c:v>
                </c:pt>
                <c:pt idx="336">
                  <c:v>2.9900000000000006E-2</c:v>
                </c:pt>
                <c:pt idx="337">
                  <c:v>2.9900000000000006E-2</c:v>
                </c:pt>
                <c:pt idx="338">
                  <c:v>3.0000000000000009E-2</c:v>
                </c:pt>
                <c:pt idx="339">
                  <c:v>3.0100000000000005E-2</c:v>
                </c:pt>
                <c:pt idx="340">
                  <c:v>3.0200000000000018E-2</c:v>
                </c:pt>
                <c:pt idx="341">
                  <c:v>3.0200000000000018E-2</c:v>
                </c:pt>
                <c:pt idx="342">
                  <c:v>3.0300000000000007E-2</c:v>
                </c:pt>
                <c:pt idx="343">
                  <c:v>3.0400000000000055E-2</c:v>
                </c:pt>
                <c:pt idx="344">
                  <c:v>3.050000000000001E-2</c:v>
                </c:pt>
                <c:pt idx="345">
                  <c:v>3.0600000000000002E-2</c:v>
                </c:pt>
                <c:pt idx="346">
                  <c:v>3.0600000000000002E-2</c:v>
                </c:pt>
                <c:pt idx="347">
                  <c:v>3.0600000000000002E-2</c:v>
                </c:pt>
                <c:pt idx="348">
                  <c:v>3.0700000000000005E-2</c:v>
                </c:pt>
                <c:pt idx="349">
                  <c:v>3.0800000000000018E-2</c:v>
                </c:pt>
                <c:pt idx="350">
                  <c:v>3.0900000000000007E-2</c:v>
                </c:pt>
                <c:pt idx="351">
                  <c:v>3.0900000000000007E-2</c:v>
                </c:pt>
                <c:pt idx="352">
                  <c:v>3.0900000000000007E-2</c:v>
                </c:pt>
                <c:pt idx="353">
                  <c:v>3.1000000000000059E-2</c:v>
                </c:pt>
                <c:pt idx="354">
                  <c:v>3.1000000000000059E-2</c:v>
                </c:pt>
                <c:pt idx="355">
                  <c:v>3.110000000000001E-2</c:v>
                </c:pt>
                <c:pt idx="356">
                  <c:v>3.1200000000000006E-2</c:v>
                </c:pt>
                <c:pt idx="357">
                  <c:v>3.1200000000000006E-2</c:v>
                </c:pt>
                <c:pt idx="358">
                  <c:v>3.1200000000000006E-2</c:v>
                </c:pt>
                <c:pt idx="359">
                  <c:v>3.1200000000000006E-2</c:v>
                </c:pt>
                <c:pt idx="360">
                  <c:v>3.1200000000000006E-2</c:v>
                </c:pt>
                <c:pt idx="361">
                  <c:v>3.1200000000000006E-2</c:v>
                </c:pt>
                <c:pt idx="362">
                  <c:v>3.1200000000000006E-2</c:v>
                </c:pt>
                <c:pt idx="363">
                  <c:v>3.1400000000000011E-2</c:v>
                </c:pt>
                <c:pt idx="364">
                  <c:v>3.1500000000000014E-2</c:v>
                </c:pt>
                <c:pt idx="365">
                  <c:v>3.1600000000000066E-2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D7-4B55-8A35-5BB454C1A5C5}"/>
            </c:ext>
          </c:extLst>
        </c:ser>
        <c:ser>
          <c:idx val="1"/>
          <c:order val="1"/>
          <c:spPr>
            <a:ln w="50800">
              <a:solidFill>
                <a:srgbClr val="FC840C"/>
              </a:solidFill>
            </a:ln>
          </c:spPr>
          <c:marker>
            <c:symbol val="none"/>
          </c:marker>
          <c:xVal>
            <c:numRef>
              <c:f>'MI stroke'!$A$4:$A$369</c:f>
              <c:numCache>
                <c:formatCode>General</c:formatCode>
                <c:ptCount val="3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</c:numCache>
            </c:numRef>
          </c:xVal>
          <c:yVal>
            <c:numRef>
              <c:f>'MI stroke'!$C$4:$C$369</c:f>
              <c:numCache>
                <c:formatCode>General</c:formatCode>
                <c:ptCount val="366"/>
                <c:pt idx="0">
                  <c:v>0</c:v>
                </c:pt>
                <c:pt idx="1">
                  <c:v>1.0000000000000051E-4</c:v>
                </c:pt>
                <c:pt idx="2">
                  <c:v>1.0000000000000051E-4</c:v>
                </c:pt>
                <c:pt idx="3">
                  <c:v>1.0000000000000051E-4</c:v>
                </c:pt>
                <c:pt idx="4">
                  <c:v>2.0000000000000058E-4</c:v>
                </c:pt>
                <c:pt idx="5">
                  <c:v>4.0000000000000051E-4</c:v>
                </c:pt>
                <c:pt idx="6">
                  <c:v>4.0000000000000051E-4</c:v>
                </c:pt>
                <c:pt idx="7">
                  <c:v>4.0000000000000051E-4</c:v>
                </c:pt>
                <c:pt idx="8">
                  <c:v>5.0000000000000055E-4</c:v>
                </c:pt>
                <c:pt idx="9">
                  <c:v>7.0000000000000314E-4</c:v>
                </c:pt>
                <c:pt idx="10">
                  <c:v>7.0000000000000314E-4</c:v>
                </c:pt>
                <c:pt idx="11">
                  <c:v>7.0000000000000314E-4</c:v>
                </c:pt>
                <c:pt idx="12">
                  <c:v>8.0000000000000286E-4</c:v>
                </c:pt>
                <c:pt idx="13">
                  <c:v>9.0000000000000269E-4</c:v>
                </c:pt>
                <c:pt idx="14">
                  <c:v>9.0000000000000269E-4</c:v>
                </c:pt>
                <c:pt idx="15">
                  <c:v>1.0000000000000041E-3</c:v>
                </c:pt>
                <c:pt idx="16">
                  <c:v>1.1000000000000055E-3</c:v>
                </c:pt>
                <c:pt idx="17">
                  <c:v>1.2000000000000001E-3</c:v>
                </c:pt>
                <c:pt idx="18">
                  <c:v>1.2000000000000001E-3</c:v>
                </c:pt>
                <c:pt idx="19">
                  <c:v>1.2000000000000001E-3</c:v>
                </c:pt>
                <c:pt idx="20">
                  <c:v>1.2000000000000001E-3</c:v>
                </c:pt>
                <c:pt idx="21">
                  <c:v>1.2999999999999978E-3</c:v>
                </c:pt>
                <c:pt idx="22">
                  <c:v>1.500000000000005E-3</c:v>
                </c:pt>
                <c:pt idx="23">
                  <c:v>1.500000000000005E-3</c:v>
                </c:pt>
                <c:pt idx="24">
                  <c:v>1.7000000000000062E-3</c:v>
                </c:pt>
                <c:pt idx="25">
                  <c:v>1.7000000000000062E-3</c:v>
                </c:pt>
                <c:pt idx="26">
                  <c:v>1.7000000000000062E-3</c:v>
                </c:pt>
                <c:pt idx="27">
                  <c:v>1.7000000000000062E-3</c:v>
                </c:pt>
                <c:pt idx="28">
                  <c:v>2.0000000000000052E-3</c:v>
                </c:pt>
                <c:pt idx="29">
                  <c:v>2.3000000000000052E-3</c:v>
                </c:pt>
                <c:pt idx="30">
                  <c:v>2.3000000000000052E-3</c:v>
                </c:pt>
                <c:pt idx="31">
                  <c:v>2.3000000000000052E-3</c:v>
                </c:pt>
                <c:pt idx="32">
                  <c:v>2.4000000000000002E-3</c:v>
                </c:pt>
                <c:pt idx="33">
                  <c:v>2.4000000000000002E-3</c:v>
                </c:pt>
                <c:pt idx="34">
                  <c:v>2.5000000000000092E-3</c:v>
                </c:pt>
                <c:pt idx="35">
                  <c:v>2.8000000000000052E-3</c:v>
                </c:pt>
                <c:pt idx="36">
                  <c:v>2.9000000000000002E-3</c:v>
                </c:pt>
                <c:pt idx="37">
                  <c:v>3.0000000000000092E-3</c:v>
                </c:pt>
                <c:pt idx="38">
                  <c:v>3.1000000000000133E-3</c:v>
                </c:pt>
                <c:pt idx="39">
                  <c:v>3.3000000000000056E-3</c:v>
                </c:pt>
                <c:pt idx="40">
                  <c:v>3.3000000000000056E-3</c:v>
                </c:pt>
                <c:pt idx="41">
                  <c:v>3.5000000000000118E-3</c:v>
                </c:pt>
                <c:pt idx="42">
                  <c:v>3.5000000000000118E-3</c:v>
                </c:pt>
                <c:pt idx="43">
                  <c:v>3.6000000000000138E-3</c:v>
                </c:pt>
                <c:pt idx="44">
                  <c:v>3.6000000000000138E-3</c:v>
                </c:pt>
                <c:pt idx="45">
                  <c:v>3.7000000000000184E-3</c:v>
                </c:pt>
                <c:pt idx="46">
                  <c:v>3.8000000000000056E-3</c:v>
                </c:pt>
                <c:pt idx="47">
                  <c:v>4.0000000000000114E-3</c:v>
                </c:pt>
                <c:pt idx="48">
                  <c:v>4.1000000000000003E-3</c:v>
                </c:pt>
                <c:pt idx="49">
                  <c:v>4.1000000000000003E-3</c:v>
                </c:pt>
                <c:pt idx="50">
                  <c:v>4.1000000000000003E-3</c:v>
                </c:pt>
                <c:pt idx="51">
                  <c:v>4.2000000000000015E-3</c:v>
                </c:pt>
                <c:pt idx="52">
                  <c:v>4.3000000000000104E-3</c:v>
                </c:pt>
                <c:pt idx="53">
                  <c:v>4.6000000000000034E-3</c:v>
                </c:pt>
                <c:pt idx="54">
                  <c:v>4.6000000000000034E-3</c:v>
                </c:pt>
                <c:pt idx="55">
                  <c:v>4.6000000000000034E-3</c:v>
                </c:pt>
                <c:pt idx="56">
                  <c:v>4.8000000000000013E-3</c:v>
                </c:pt>
                <c:pt idx="57">
                  <c:v>5.0000000000000122E-3</c:v>
                </c:pt>
                <c:pt idx="58">
                  <c:v>5.0000000000000122E-3</c:v>
                </c:pt>
                <c:pt idx="59">
                  <c:v>5.0000000000000122E-3</c:v>
                </c:pt>
                <c:pt idx="60">
                  <c:v>5.0000000000000122E-3</c:v>
                </c:pt>
                <c:pt idx="61">
                  <c:v>5.1000000000000012E-3</c:v>
                </c:pt>
                <c:pt idx="62">
                  <c:v>5.2000000000000024E-3</c:v>
                </c:pt>
                <c:pt idx="63">
                  <c:v>5.2000000000000024E-3</c:v>
                </c:pt>
                <c:pt idx="64">
                  <c:v>5.3000000000000104E-3</c:v>
                </c:pt>
                <c:pt idx="65">
                  <c:v>5.3000000000000104E-3</c:v>
                </c:pt>
                <c:pt idx="66">
                  <c:v>5.3000000000000104E-3</c:v>
                </c:pt>
                <c:pt idx="67">
                  <c:v>5.4000000000000133E-3</c:v>
                </c:pt>
                <c:pt idx="68">
                  <c:v>5.6000000000000034E-3</c:v>
                </c:pt>
                <c:pt idx="69">
                  <c:v>5.7000000000000132E-3</c:v>
                </c:pt>
                <c:pt idx="70">
                  <c:v>5.7000000000000132E-3</c:v>
                </c:pt>
                <c:pt idx="71">
                  <c:v>5.8000000000000022E-3</c:v>
                </c:pt>
                <c:pt idx="72">
                  <c:v>6.0000000000000123E-3</c:v>
                </c:pt>
                <c:pt idx="73">
                  <c:v>6.0000000000000123E-3</c:v>
                </c:pt>
                <c:pt idx="74">
                  <c:v>6.2000000000000232E-3</c:v>
                </c:pt>
                <c:pt idx="75">
                  <c:v>6.2000000000000232E-3</c:v>
                </c:pt>
                <c:pt idx="76">
                  <c:v>6.2000000000000232E-3</c:v>
                </c:pt>
                <c:pt idx="77">
                  <c:v>6.2000000000000232E-3</c:v>
                </c:pt>
                <c:pt idx="78">
                  <c:v>6.2000000000000232E-3</c:v>
                </c:pt>
                <c:pt idx="79">
                  <c:v>6.4000000000000281E-3</c:v>
                </c:pt>
                <c:pt idx="80">
                  <c:v>6.5000000000000223E-3</c:v>
                </c:pt>
                <c:pt idx="81">
                  <c:v>6.5000000000000223E-3</c:v>
                </c:pt>
                <c:pt idx="82">
                  <c:v>6.6000000000000052E-3</c:v>
                </c:pt>
                <c:pt idx="83">
                  <c:v>6.6000000000000052E-3</c:v>
                </c:pt>
                <c:pt idx="84">
                  <c:v>6.8000000000000204E-3</c:v>
                </c:pt>
                <c:pt idx="85">
                  <c:v>6.8000000000000204E-3</c:v>
                </c:pt>
                <c:pt idx="86">
                  <c:v>6.8000000000000204E-3</c:v>
                </c:pt>
                <c:pt idx="87">
                  <c:v>6.8000000000000204E-3</c:v>
                </c:pt>
                <c:pt idx="88">
                  <c:v>6.9000000000000242E-3</c:v>
                </c:pt>
                <c:pt idx="89">
                  <c:v>7.1000000000000021E-3</c:v>
                </c:pt>
                <c:pt idx="90">
                  <c:v>7.1000000000000021E-3</c:v>
                </c:pt>
                <c:pt idx="91">
                  <c:v>7.3000000000000122E-3</c:v>
                </c:pt>
                <c:pt idx="92">
                  <c:v>7.3000000000000122E-3</c:v>
                </c:pt>
                <c:pt idx="93">
                  <c:v>7.500000000000024E-3</c:v>
                </c:pt>
                <c:pt idx="94">
                  <c:v>7.6000000000000113E-3</c:v>
                </c:pt>
                <c:pt idx="95">
                  <c:v>7.6000000000000113E-3</c:v>
                </c:pt>
                <c:pt idx="96">
                  <c:v>7.9000000000000355E-3</c:v>
                </c:pt>
                <c:pt idx="97">
                  <c:v>8.0000000000000227E-3</c:v>
                </c:pt>
                <c:pt idx="98">
                  <c:v>8.1000000000000048E-3</c:v>
                </c:pt>
                <c:pt idx="99">
                  <c:v>8.2000000000000007E-3</c:v>
                </c:pt>
                <c:pt idx="100">
                  <c:v>8.2000000000000007E-3</c:v>
                </c:pt>
                <c:pt idx="101">
                  <c:v>8.4000000000000064E-3</c:v>
                </c:pt>
                <c:pt idx="102">
                  <c:v>8.4000000000000064E-3</c:v>
                </c:pt>
                <c:pt idx="103">
                  <c:v>8.5000000000000023E-3</c:v>
                </c:pt>
                <c:pt idx="104">
                  <c:v>8.7000000000000046E-3</c:v>
                </c:pt>
                <c:pt idx="105">
                  <c:v>8.7000000000000046E-3</c:v>
                </c:pt>
                <c:pt idx="106">
                  <c:v>8.7000000000000046E-3</c:v>
                </c:pt>
                <c:pt idx="107">
                  <c:v>8.8000000000000266E-3</c:v>
                </c:pt>
                <c:pt idx="108">
                  <c:v>8.8000000000000266E-3</c:v>
                </c:pt>
                <c:pt idx="109">
                  <c:v>8.9000000000000225E-3</c:v>
                </c:pt>
                <c:pt idx="110">
                  <c:v>9.0000000000000045E-3</c:v>
                </c:pt>
                <c:pt idx="111">
                  <c:v>9.0000000000000045E-3</c:v>
                </c:pt>
                <c:pt idx="112">
                  <c:v>9.2000000000000068E-3</c:v>
                </c:pt>
                <c:pt idx="113">
                  <c:v>9.2000000000000068E-3</c:v>
                </c:pt>
                <c:pt idx="114">
                  <c:v>9.3000000000000478E-3</c:v>
                </c:pt>
                <c:pt idx="115">
                  <c:v>9.4000000000000264E-3</c:v>
                </c:pt>
                <c:pt idx="116">
                  <c:v>9.5000000000000102E-3</c:v>
                </c:pt>
                <c:pt idx="117">
                  <c:v>9.5000000000000102E-3</c:v>
                </c:pt>
                <c:pt idx="118">
                  <c:v>9.5000000000000102E-3</c:v>
                </c:pt>
                <c:pt idx="119">
                  <c:v>9.6000000000000044E-3</c:v>
                </c:pt>
                <c:pt idx="120">
                  <c:v>9.700000000000002E-3</c:v>
                </c:pt>
                <c:pt idx="121">
                  <c:v>9.700000000000002E-3</c:v>
                </c:pt>
                <c:pt idx="122">
                  <c:v>9.700000000000002E-3</c:v>
                </c:pt>
                <c:pt idx="123">
                  <c:v>9.700000000000002E-3</c:v>
                </c:pt>
                <c:pt idx="124">
                  <c:v>9.700000000000002E-3</c:v>
                </c:pt>
                <c:pt idx="125">
                  <c:v>9.8000000000000517E-3</c:v>
                </c:pt>
                <c:pt idx="126">
                  <c:v>1.0100000000000001E-2</c:v>
                </c:pt>
                <c:pt idx="127">
                  <c:v>1.0300000000000009E-2</c:v>
                </c:pt>
                <c:pt idx="128">
                  <c:v>1.0300000000000009E-2</c:v>
                </c:pt>
                <c:pt idx="129">
                  <c:v>1.0500000000000023E-2</c:v>
                </c:pt>
                <c:pt idx="130">
                  <c:v>1.0500000000000023E-2</c:v>
                </c:pt>
                <c:pt idx="131">
                  <c:v>1.0500000000000023E-2</c:v>
                </c:pt>
                <c:pt idx="132">
                  <c:v>1.0500000000000023E-2</c:v>
                </c:pt>
                <c:pt idx="133">
                  <c:v>1.0500000000000023E-2</c:v>
                </c:pt>
                <c:pt idx="134">
                  <c:v>1.0500000000000023E-2</c:v>
                </c:pt>
                <c:pt idx="135">
                  <c:v>1.0699999999999998E-2</c:v>
                </c:pt>
                <c:pt idx="136">
                  <c:v>1.0900000000000007E-2</c:v>
                </c:pt>
                <c:pt idx="137">
                  <c:v>1.0900000000000007E-2</c:v>
                </c:pt>
                <c:pt idx="138">
                  <c:v>1.0999999999999998E-2</c:v>
                </c:pt>
                <c:pt idx="139">
                  <c:v>1.0999999999999998E-2</c:v>
                </c:pt>
                <c:pt idx="140">
                  <c:v>1.1100000000000049E-2</c:v>
                </c:pt>
                <c:pt idx="141">
                  <c:v>1.1100000000000049E-2</c:v>
                </c:pt>
                <c:pt idx="142">
                  <c:v>1.1100000000000049E-2</c:v>
                </c:pt>
                <c:pt idx="143">
                  <c:v>1.1299999999999998E-2</c:v>
                </c:pt>
                <c:pt idx="144">
                  <c:v>1.1400000000000058E-2</c:v>
                </c:pt>
                <c:pt idx="145">
                  <c:v>1.1500000000000061E-2</c:v>
                </c:pt>
                <c:pt idx="146">
                  <c:v>1.1599999999999996E-2</c:v>
                </c:pt>
                <c:pt idx="147">
                  <c:v>1.1599999999999996E-2</c:v>
                </c:pt>
                <c:pt idx="148">
                  <c:v>1.1599999999999996E-2</c:v>
                </c:pt>
                <c:pt idx="149">
                  <c:v>1.1599999999999996E-2</c:v>
                </c:pt>
                <c:pt idx="150">
                  <c:v>1.1599999999999996E-2</c:v>
                </c:pt>
                <c:pt idx="151">
                  <c:v>1.1700000000000063E-2</c:v>
                </c:pt>
                <c:pt idx="152">
                  <c:v>1.1700000000000063E-2</c:v>
                </c:pt>
                <c:pt idx="153">
                  <c:v>1.1800000000000067E-2</c:v>
                </c:pt>
                <c:pt idx="154">
                  <c:v>1.190000000000007E-2</c:v>
                </c:pt>
                <c:pt idx="155">
                  <c:v>1.190000000000007E-2</c:v>
                </c:pt>
                <c:pt idx="156">
                  <c:v>1.190000000000007E-2</c:v>
                </c:pt>
                <c:pt idx="157">
                  <c:v>1.190000000000007E-2</c:v>
                </c:pt>
                <c:pt idx="158">
                  <c:v>1.2000000000000004E-2</c:v>
                </c:pt>
                <c:pt idx="159">
                  <c:v>1.2100000000000001E-2</c:v>
                </c:pt>
                <c:pt idx="160">
                  <c:v>1.2100000000000001E-2</c:v>
                </c:pt>
                <c:pt idx="161">
                  <c:v>1.2100000000000001E-2</c:v>
                </c:pt>
                <c:pt idx="162">
                  <c:v>1.2100000000000001E-2</c:v>
                </c:pt>
                <c:pt idx="163">
                  <c:v>1.2400000000000003E-2</c:v>
                </c:pt>
                <c:pt idx="164">
                  <c:v>1.2600000000000009E-2</c:v>
                </c:pt>
                <c:pt idx="165">
                  <c:v>1.2699999999999998E-2</c:v>
                </c:pt>
                <c:pt idx="166">
                  <c:v>1.2699999999999998E-2</c:v>
                </c:pt>
                <c:pt idx="167">
                  <c:v>1.2699999999999998E-2</c:v>
                </c:pt>
                <c:pt idx="168">
                  <c:v>1.2900000000000007E-2</c:v>
                </c:pt>
                <c:pt idx="169">
                  <c:v>1.2999999999999998E-2</c:v>
                </c:pt>
                <c:pt idx="170">
                  <c:v>1.2999999999999998E-2</c:v>
                </c:pt>
                <c:pt idx="171">
                  <c:v>1.2999999999999998E-2</c:v>
                </c:pt>
                <c:pt idx="172">
                  <c:v>1.2999999999999998E-2</c:v>
                </c:pt>
                <c:pt idx="173">
                  <c:v>1.2999999999999998E-2</c:v>
                </c:pt>
                <c:pt idx="174">
                  <c:v>1.2999999999999998E-2</c:v>
                </c:pt>
                <c:pt idx="175">
                  <c:v>1.2999999999999998E-2</c:v>
                </c:pt>
                <c:pt idx="176">
                  <c:v>1.2999999999999998E-2</c:v>
                </c:pt>
                <c:pt idx="177">
                  <c:v>1.3200000000000049E-2</c:v>
                </c:pt>
                <c:pt idx="178">
                  <c:v>1.3299999999999998E-2</c:v>
                </c:pt>
                <c:pt idx="179">
                  <c:v>1.3400000000000052E-2</c:v>
                </c:pt>
                <c:pt idx="180">
                  <c:v>1.3500000000000054E-2</c:v>
                </c:pt>
                <c:pt idx="181">
                  <c:v>1.3500000000000054E-2</c:v>
                </c:pt>
                <c:pt idx="182">
                  <c:v>1.3599999999999998E-2</c:v>
                </c:pt>
                <c:pt idx="183">
                  <c:v>1.3700000000000058E-2</c:v>
                </c:pt>
                <c:pt idx="184">
                  <c:v>1.3899999999999999E-2</c:v>
                </c:pt>
                <c:pt idx="185">
                  <c:v>1.4000000000000002E-2</c:v>
                </c:pt>
                <c:pt idx="186">
                  <c:v>1.4000000000000002E-2</c:v>
                </c:pt>
                <c:pt idx="187">
                  <c:v>1.4000000000000002E-2</c:v>
                </c:pt>
                <c:pt idx="188">
                  <c:v>1.4000000000000002E-2</c:v>
                </c:pt>
                <c:pt idx="189">
                  <c:v>1.4000000000000002E-2</c:v>
                </c:pt>
                <c:pt idx="190">
                  <c:v>1.4200000000000003E-2</c:v>
                </c:pt>
                <c:pt idx="191">
                  <c:v>1.4200000000000003E-2</c:v>
                </c:pt>
                <c:pt idx="192">
                  <c:v>1.4300000000000004E-2</c:v>
                </c:pt>
                <c:pt idx="193">
                  <c:v>1.4300000000000004E-2</c:v>
                </c:pt>
                <c:pt idx="194">
                  <c:v>1.4300000000000004E-2</c:v>
                </c:pt>
                <c:pt idx="195">
                  <c:v>1.4400000000000003E-2</c:v>
                </c:pt>
                <c:pt idx="196">
                  <c:v>1.4500000000000004E-2</c:v>
                </c:pt>
                <c:pt idx="197">
                  <c:v>1.4600000000000007E-2</c:v>
                </c:pt>
                <c:pt idx="198">
                  <c:v>1.4600000000000007E-2</c:v>
                </c:pt>
                <c:pt idx="199">
                  <c:v>1.4700000000000003E-2</c:v>
                </c:pt>
                <c:pt idx="200">
                  <c:v>1.4800000000000004E-2</c:v>
                </c:pt>
                <c:pt idx="201">
                  <c:v>1.4900000000000009E-2</c:v>
                </c:pt>
                <c:pt idx="202">
                  <c:v>1.5100000000000023E-2</c:v>
                </c:pt>
                <c:pt idx="203">
                  <c:v>1.5200000000000007E-2</c:v>
                </c:pt>
                <c:pt idx="204">
                  <c:v>1.5200000000000007E-2</c:v>
                </c:pt>
                <c:pt idx="205">
                  <c:v>1.5400000000000025E-2</c:v>
                </c:pt>
                <c:pt idx="206">
                  <c:v>1.5400000000000025E-2</c:v>
                </c:pt>
                <c:pt idx="207">
                  <c:v>1.5400000000000025E-2</c:v>
                </c:pt>
                <c:pt idx="208">
                  <c:v>1.5599999999999998E-2</c:v>
                </c:pt>
                <c:pt idx="209">
                  <c:v>1.5599999999999998E-2</c:v>
                </c:pt>
                <c:pt idx="210">
                  <c:v>1.5599999999999998E-2</c:v>
                </c:pt>
                <c:pt idx="211">
                  <c:v>1.5699999999999999E-2</c:v>
                </c:pt>
                <c:pt idx="212">
                  <c:v>1.5699999999999999E-2</c:v>
                </c:pt>
                <c:pt idx="213">
                  <c:v>1.5900000000000008E-2</c:v>
                </c:pt>
                <c:pt idx="214">
                  <c:v>1.5900000000000008E-2</c:v>
                </c:pt>
                <c:pt idx="215">
                  <c:v>1.5900000000000008E-2</c:v>
                </c:pt>
                <c:pt idx="216">
                  <c:v>1.5900000000000008E-2</c:v>
                </c:pt>
                <c:pt idx="217">
                  <c:v>1.5900000000000008E-2</c:v>
                </c:pt>
                <c:pt idx="218">
                  <c:v>1.6000000000000028E-2</c:v>
                </c:pt>
                <c:pt idx="219">
                  <c:v>1.6100000000000048E-2</c:v>
                </c:pt>
                <c:pt idx="220">
                  <c:v>1.6199999999999999E-2</c:v>
                </c:pt>
                <c:pt idx="221">
                  <c:v>1.6299999999999999E-2</c:v>
                </c:pt>
                <c:pt idx="222">
                  <c:v>1.6299999999999999E-2</c:v>
                </c:pt>
                <c:pt idx="223">
                  <c:v>1.650000000000007E-2</c:v>
                </c:pt>
                <c:pt idx="224">
                  <c:v>1.650000000000007E-2</c:v>
                </c:pt>
                <c:pt idx="225">
                  <c:v>1.650000000000007E-2</c:v>
                </c:pt>
                <c:pt idx="226">
                  <c:v>1.660000000000008E-2</c:v>
                </c:pt>
                <c:pt idx="227">
                  <c:v>1.660000000000008E-2</c:v>
                </c:pt>
                <c:pt idx="228">
                  <c:v>1.6799999999999999E-2</c:v>
                </c:pt>
                <c:pt idx="229">
                  <c:v>1.6799999999999999E-2</c:v>
                </c:pt>
                <c:pt idx="230">
                  <c:v>1.6799999999999999E-2</c:v>
                </c:pt>
                <c:pt idx="231">
                  <c:v>1.7000000000000005E-2</c:v>
                </c:pt>
                <c:pt idx="232">
                  <c:v>1.7100000000000008E-2</c:v>
                </c:pt>
                <c:pt idx="233">
                  <c:v>1.7100000000000008E-2</c:v>
                </c:pt>
                <c:pt idx="234">
                  <c:v>1.7200000000000007E-2</c:v>
                </c:pt>
                <c:pt idx="235">
                  <c:v>1.7200000000000007E-2</c:v>
                </c:pt>
                <c:pt idx="236">
                  <c:v>1.7600000000000008E-2</c:v>
                </c:pt>
                <c:pt idx="237">
                  <c:v>1.7900000000000006E-2</c:v>
                </c:pt>
                <c:pt idx="238">
                  <c:v>1.7900000000000006E-2</c:v>
                </c:pt>
                <c:pt idx="239">
                  <c:v>1.7900000000000006E-2</c:v>
                </c:pt>
                <c:pt idx="240">
                  <c:v>1.8000000000000006E-2</c:v>
                </c:pt>
                <c:pt idx="241">
                  <c:v>1.810000000000005E-2</c:v>
                </c:pt>
                <c:pt idx="242">
                  <c:v>1.8400000000000048E-2</c:v>
                </c:pt>
                <c:pt idx="243">
                  <c:v>1.8599999999999998E-2</c:v>
                </c:pt>
                <c:pt idx="244">
                  <c:v>1.8599999999999998E-2</c:v>
                </c:pt>
                <c:pt idx="245">
                  <c:v>1.8700000000000074E-2</c:v>
                </c:pt>
                <c:pt idx="246">
                  <c:v>1.8700000000000074E-2</c:v>
                </c:pt>
                <c:pt idx="247">
                  <c:v>1.8900000000000076E-2</c:v>
                </c:pt>
                <c:pt idx="248">
                  <c:v>1.9000000000000072E-2</c:v>
                </c:pt>
                <c:pt idx="249">
                  <c:v>1.9199999999999998E-2</c:v>
                </c:pt>
                <c:pt idx="250">
                  <c:v>1.9199999999999998E-2</c:v>
                </c:pt>
                <c:pt idx="251">
                  <c:v>1.9300000000000078E-2</c:v>
                </c:pt>
                <c:pt idx="252">
                  <c:v>1.9300000000000078E-2</c:v>
                </c:pt>
                <c:pt idx="253">
                  <c:v>1.9300000000000078E-2</c:v>
                </c:pt>
                <c:pt idx="254">
                  <c:v>1.9300000000000078E-2</c:v>
                </c:pt>
                <c:pt idx="255">
                  <c:v>1.9500000000000083E-2</c:v>
                </c:pt>
                <c:pt idx="256">
                  <c:v>1.9500000000000083E-2</c:v>
                </c:pt>
                <c:pt idx="257">
                  <c:v>1.9599999999999999E-2</c:v>
                </c:pt>
                <c:pt idx="258">
                  <c:v>1.9800000000000092E-2</c:v>
                </c:pt>
                <c:pt idx="259">
                  <c:v>2.0000000000000014E-2</c:v>
                </c:pt>
                <c:pt idx="260">
                  <c:v>2.0000000000000014E-2</c:v>
                </c:pt>
                <c:pt idx="261">
                  <c:v>2.0000000000000014E-2</c:v>
                </c:pt>
                <c:pt idx="262">
                  <c:v>2.0100000000000003E-2</c:v>
                </c:pt>
                <c:pt idx="263">
                  <c:v>2.0100000000000003E-2</c:v>
                </c:pt>
                <c:pt idx="264">
                  <c:v>2.0100000000000003E-2</c:v>
                </c:pt>
                <c:pt idx="265">
                  <c:v>2.0199999999999999E-2</c:v>
                </c:pt>
                <c:pt idx="266">
                  <c:v>2.0400000000000008E-2</c:v>
                </c:pt>
                <c:pt idx="267">
                  <c:v>2.0400000000000008E-2</c:v>
                </c:pt>
                <c:pt idx="268">
                  <c:v>2.0500000000000001E-2</c:v>
                </c:pt>
                <c:pt idx="269">
                  <c:v>2.0500000000000001E-2</c:v>
                </c:pt>
                <c:pt idx="270">
                  <c:v>2.0500000000000001E-2</c:v>
                </c:pt>
                <c:pt idx="271">
                  <c:v>2.0600000000000018E-2</c:v>
                </c:pt>
                <c:pt idx="272">
                  <c:v>2.0600000000000018E-2</c:v>
                </c:pt>
                <c:pt idx="273">
                  <c:v>2.0600000000000018E-2</c:v>
                </c:pt>
                <c:pt idx="274">
                  <c:v>2.0600000000000018E-2</c:v>
                </c:pt>
                <c:pt idx="275">
                  <c:v>2.0700000000000007E-2</c:v>
                </c:pt>
                <c:pt idx="276">
                  <c:v>2.0799999999999999E-2</c:v>
                </c:pt>
                <c:pt idx="277">
                  <c:v>2.0900000000000002E-2</c:v>
                </c:pt>
                <c:pt idx="278">
                  <c:v>2.1000000000000015E-2</c:v>
                </c:pt>
                <c:pt idx="279">
                  <c:v>2.1000000000000015E-2</c:v>
                </c:pt>
                <c:pt idx="280">
                  <c:v>2.1100000000000004E-2</c:v>
                </c:pt>
                <c:pt idx="281">
                  <c:v>2.1100000000000004E-2</c:v>
                </c:pt>
                <c:pt idx="282">
                  <c:v>2.1400000000000002E-2</c:v>
                </c:pt>
                <c:pt idx="283">
                  <c:v>2.1400000000000002E-2</c:v>
                </c:pt>
                <c:pt idx="284">
                  <c:v>2.1400000000000002E-2</c:v>
                </c:pt>
                <c:pt idx="285">
                  <c:v>2.1400000000000002E-2</c:v>
                </c:pt>
                <c:pt idx="286">
                  <c:v>2.1400000000000002E-2</c:v>
                </c:pt>
                <c:pt idx="287">
                  <c:v>2.1500000000000002E-2</c:v>
                </c:pt>
                <c:pt idx="288">
                  <c:v>2.1500000000000002E-2</c:v>
                </c:pt>
                <c:pt idx="289">
                  <c:v>2.1600000000000018E-2</c:v>
                </c:pt>
                <c:pt idx="290">
                  <c:v>2.1600000000000018E-2</c:v>
                </c:pt>
                <c:pt idx="291">
                  <c:v>2.1700000000000007E-2</c:v>
                </c:pt>
                <c:pt idx="292">
                  <c:v>2.1700000000000007E-2</c:v>
                </c:pt>
                <c:pt idx="293">
                  <c:v>2.1700000000000007E-2</c:v>
                </c:pt>
                <c:pt idx="294">
                  <c:v>2.1700000000000007E-2</c:v>
                </c:pt>
                <c:pt idx="295">
                  <c:v>2.1700000000000007E-2</c:v>
                </c:pt>
                <c:pt idx="296">
                  <c:v>2.2000000000000006E-2</c:v>
                </c:pt>
                <c:pt idx="297">
                  <c:v>2.2000000000000006E-2</c:v>
                </c:pt>
                <c:pt idx="298">
                  <c:v>2.2000000000000006E-2</c:v>
                </c:pt>
                <c:pt idx="299">
                  <c:v>2.2000000000000006E-2</c:v>
                </c:pt>
                <c:pt idx="300">
                  <c:v>2.2000000000000006E-2</c:v>
                </c:pt>
                <c:pt idx="301">
                  <c:v>2.2000000000000006E-2</c:v>
                </c:pt>
                <c:pt idx="302">
                  <c:v>2.2000000000000006E-2</c:v>
                </c:pt>
                <c:pt idx="303">
                  <c:v>2.2400000000000059E-2</c:v>
                </c:pt>
                <c:pt idx="304">
                  <c:v>2.2500000000000013E-2</c:v>
                </c:pt>
                <c:pt idx="305">
                  <c:v>2.2500000000000013E-2</c:v>
                </c:pt>
                <c:pt idx="306">
                  <c:v>2.2500000000000013E-2</c:v>
                </c:pt>
                <c:pt idx="307">
                  <c:v>2.2600000000000019E-2</c:v>
                </c:pt>
                <c:pt idx="308">
                  <c:v>2.2600000000000019E-2</c:v>
                </c:pt>
                <c:pt idx="309">
                  <c:v>2.2800000000000112E-2</c:v>
                </c:pt>
                <c:pt idx="310">
                  <c:v>2.2900000000000018E-2</c:v>
                </c:pt>
                <c:pt idx="311">
                  <c:v>2.2900000000000018E-2</c:v>
                </c:pt>
                <c:pt idx="312">
                  <c:v>2.3000000000000007E-2</c:v>
                </c:pt>
                <c:pt idx="313">
                  <c:v>2.3099999999999999E-2</c:v>
                </c:pt>
                <c:pt idx="314">
                  <c:v>2.3099999999999999E-2</c:v>
                </c:pt>
                <c:pt idx="315">
                  <c:v>2.3099999999999999E-2</c:v>
                </c:pt>
                <c:pt idx="316">
                  <c:v>2.3099999999999999E-2</c:v>
                </c:pt>
                <c:pt idx="317">
                  <c:v>2.3199999999999988E-2</c:v>
                </c:pt>
                <c:pt idx="318">
                  <c:v>2.3199999999999988E-2</c:v>
                </c:pt>
                <c:pt idx="319">
                  <c:v>2.3299999999999998E-2</c:v>
                </c:pt>
                <c:pt idx="320">
                  <c:v>2.3400000000000004E-2</c:v>
                </c:pt>
                <c:pt idx="321">
                  <c:v>2.3400000000000004E-2</c:v>
                </c:pt>
                <c:pt idx="322">
                  <c:v>2.3599999999999993E-2</c:v>
                </c:pt>
                <c:pt idx="323">
                  <c:v>2.3599999999999993E-2</c:v>
                </c:pt>
                <c:pt idx="324">
                  <c:v>2.3599999999999993E-2</c:v>
                </c:pt>
                <c:pt idx="325">
                  <c:v>2.3599999999999993E-2</c:v>
                </c:pt>
                <c:pt idx="326">
                  <c:v>2.3699999999999999E-2</c:v>
                </c:pt>
                <c:pt idx="327">
                  <c:v>2.3699999999999999E-2</c:v>
                </c:pt>
                <c:pt idx="328">
                  <c:v>2.3800000000000005E-2</c:v>
                </c:pt>
                <c:pt idx="329">
                  <c:v>2.3800000000000005E-2</c:v>
                </c:pt>
                <c:pt idx="330">
                  <c:v>2.3900000000000001E-2</c:v>
                </c:pt>
                <c:pt idx="331">
                  <c:v>2.3900000000000001E-2</c:v>
                </c:pt>
                <c:pt idx="332">
                  <c:v>2.4000000000000007E-2</c:v>
                </c:pt>
                <c:pt idx="333">
                  <c:v>2.4199999999999989E-2</c:v>
                </c:pt>
                <c:pt idx="334">
                  <c:v>2.4199999999999989E-2</c:v>
                </c:pt>
                <c:pt idx="335">
                  <c:v>2.4199999999999989E-2</c:v>
                </c:pt>
                <c:pt idx="336">
                  <c:v>2.4299999999999999E-2</c:v>
                </c:pt>
                <c:pt idx="337">
                  <c:v>2.4400000000000005E-2</c:v>
                </c:pt>
                <c:pt idx="338">
                  <c:v>2.4400000000000005E-2</c:v>
                </c:pt>
                <c:pt idx="339">
                  <c:v>2.4500000000000001E-2</c:v>
                </c:pt>
                <c:pt idx="340">
                  <c:v>2.4600000000000014E-2</c:v>
                </c:pt>
                <c:pt idx="341">
                  <c:v>2.4600000000000014E-2</c:v>
                </c:pt>
                <c:pt idx="342">
                  <c:v>2.4600000000000014E-2</c:v>
                </c:pt>
                <c:pt idx="343">
                  <c:v>2.4600000000000014E-2</c:v>
                </c:pt>
                <c:pt idx="344">
                  <c:v>2.4700000000000003E-2</c:v>
                </c:pt>
                <c:pt idx="345">
                  <c:v>2.4700000000000003E-2</c:v>
                </c:pt>
                <c:pt idx="346">
                  <c:v>2.4700000000000003E-2</c:v>
                </c:pt>
                <c:pt idx="347">
                  <c:v>2.4700000000000003E-2</c:v>
                </c:pt>
                <c:pt idx="348">
                  <c:v>2.4700000000000003E-2</c:v>
                </c:pt>
                <c:pt idx="349">
                  <c:v>2.4799999999999999E-2</c:v>
                </c:pt>
                <c:pt idx="350">
                  <c:v>2.4799999999999999E-2</c:v>
                </c:pt>
                <c:pt idx="351">
                  <c:v>2.5000000000000008E-2</c:v>
                </c:pt>
                <c:pt idx="352">
                  <c:v>2.5000000000000008E-2</c:v>
                </c:pt>
                <c:pt idx="353">
                  <c:v>2.5000000000000008E-2</c:v>
                </c:pt>
                <c:pt idx="354">
                  <c:v>2.5100000000000004E-2</c:v>
                </c:pt>
                <c:pt idx="355">
                  <c:v>2.5100000000000004E-2</c:v>
                </c:pt>
                <c:pt idx="356">
                  <c:v>2.5100000000000004E-2</c:v>
                </c:pt>
                <c:pt idx="357">
                  <c:v>2.5100000000000004E-2</c:v>
                </c:pt>
                <c:pt idx="358">
                  <c:v>2.5300000000000007E-2</c:v>
                </c:pt>
                <c:pt idx="359">
                  <c:v>2.5300000000000007E-2</c:v>
                </c:pt>
                <c:pt idx="360">
                  <c:v>2.5300000000000007E-2</c:v>
                </c:pt>
                <c:pt idx="361">
                  <c:v>2.5300000000000007E-2</c:v>
                </c:pt>
                <c:pt idx="362">
                  <c:v>2.5300000000000007E-2</c:v>
                </c:pt>
                <c:pt idx="363">
                  <c:v>2.5500000000000002E-2</c:v>
                </c:pt>
                <c:pt idx="364">
                  <c:v>2.5600000000000015E-2</c:v>
                </c:pt>
                <c:pt idx="365">
                  <c:v>2.5600000000000015E-2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D7-4B55-8A35-5BB454C1A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333568"/>
        <c:axId val="176335104"/>
      </c:scatterChart>
      <c:valAx>
        <c:axId val="176333568"/>
        <c:scaling>
          <c:orientation val="minMax"/>
          <c:max val="36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6335104"/>
        <c:crosses val="autoZero"/>
        <c:crossBetween val="midCat"/>
        <c:majorUnit val="90"/>
      </c:valAx>
      <c:valAx>
        <c:axId val="176335104"/>
        <c:scaling>
          <c:orientation val="minMax"/>
          <c:max val="8.0000000000000057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6333568"/>
        <c:crosses val="autoZero"/>
        <c:crossBetween val="midCat"/>
        <c:majorUnit val="2.0000000000000014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96520783739242"/>
          <c:y val="2.2396225542993552E-2"/>
          <c:w val="0.87666076624142963"/>
          <c:h val="0.95145713035870561"/>
        </c:manualLayout>
      </c:layout>
      <c:scatterChart>
        <c:scatterStyle val="lineMarker"/>
        <c:varyColors val="0"/>
        <c:ser>
          <c:idx val="0"/>
          <c:order val="0"/>
          <c:spPr>
            <a:ln w="50800">
              <a:solidFill>
                <a:srgbClr val="003161"/>
              </a:solidFill>
            </a:ln>
          </c:spPr>
          <c:marker>
            <c:symbol val="none"/>
          </c:marker>
          <c:xVal>
            <c:numRef>
              <c:f>'MI stroke'!$I$4:$I$719</c:f>
              <c:numCache>
                <c:formatCode>General</c:formatCode>
                <c:ptCount val="716"/>
                <c:pt idx="0">
                  <c:v>365</c:v>
                </c:pt>
                <c:pt idx="1">
                  <c:v>366</c:v>
                </c:pt>
                <c:pt idx="2">
                  <c:v>367</c:v>
                </c:pt>
                <c:pt idx="3">
                  <c:v>368</c:v>
                </c:pt>
                <c:pt idx="4">
                  <c:v>369</c:v>
                </c:pt>
                <c:pt idx="5">
                  <c:v>370</c:v>
                </c:pt>
                <c:pt idx="6">
                  <c:v>371</c:v>
                </c:pt>
                <c:pt idx="7">
                  <c:v>372</c:v>
                </c:pt>
                <c:pt idx="8">
                  <c:v>373</c:v>
                </c:pt>
                <c:pt idx="9">
                  <c:v>374</c:v>
                </c:pt>
                <c:pt idx="10">
                  <c:v>375</c:v>
                </c:pt>
                <c:pt idx="11">
                  <c:v>376</c:v>
                </c:pt>
                <c:pt idx="12">
                  <c:v>377</c:v>
                </c:pt>
                <c:pt idx="13">
                  <c:v>378</c:v>
                </c:pt>
                <c:pt idx="14">
                  <c:v>379</c:v>
                </c:pt>
                <c:pt idx="15">
                  <c:v>380</c:v>
                </c:pt>
                <c:pt idx="16">
                  <c:v>381</c:v>
                </c:pt>
                <c:pt idx="17">
                  <c:v>382</c:v>
                </c:pt>
                <c:pt idx="18">
                  <c:v>383</c:v>
                </c:pt>
                <c:pt idx="19">
                  <c:v>384</c:v>
                </c:pt>
                <c:pt idx="20">
                  <c:v>385</c:v>
                </c:pt>
                <c:pt idx="21">
                  <c:v>386</c:v>
                </c:pt>
                <c:pt idx="22">
                  <c:v>387</c:v>
                </c:pt>
                <c:pt idx="23">
                  <c:v>388</c:v>
                </c:pt>
                <c:pt idx="24">
                  <c:v>389</c:v>
                </c:pt>
                <c:pt idx="25">
                  <c:v>390</c:v>
                </c:pt>
                <c:pt idx="26">
                  <c:v>391</c:v>
                </c:pt>
                <c:pt idx="27">
                  <c:v>392</c:v>
                </c:pt>
                <c:pt idx="28">
                  <c:v>393</c:v>
                </c:pt>
                <c:pt idx="29">
                  <c:v>394</c:v>
                </c:pt>
                <c:pt idx="30">
                  <c:v>395</c:v>
                </c:pt>
                <c:pt idx="31">
                  <c:v>396</c:v>
                </c:pt>
                <c:pt idx="32">
                  <c:v>397</c:v>
                </c:pt>
                <c:pt idx="33">
                  <c:v>398</c:v>
                </c:pt>
                <c:pt idx="34">
                  <c:v>399</c:v>
                </c:pt>
                <c:pt idx="35">
                  <c:v>400</c:v>
                </c:pt>
                <c:pt idx="36">
                  <c:v>401</c:v>
                </c:pt>
                <c:pt idx="37">
                  <c:v>402</c:v>
                </c:pt>
                <c:pt idx="38">
                  <c:v>403</c:v>
                </c:pt>
                <c:pt idx="39">
                  <c:v>404</c:v>
                </c:pt>
                <c:pt idx="40">
                  <c:v>405</c:v>
                </c:pt>
                <c:pt idx="41">
                  <c:v>406</c:v>
                </c:pt>
                <c:pt idx="42">
                  <c:v>407</c:v>
                </c:pt>
                <c:pt idx="43">
                  <c:v>408</c:v>
                </c:pt>
                <c:pt idx="44">
                  <c:v>409</c:v>
                </c:pt>
                <c:pt idx="45">
                  <c:v>410</c:v>
                </c:pt>
                <c:pt idx="46">
                  <c:v>411</c:v>
                </c:pt>
                <c:pt idx="47">
                  <c:v>412</c:v>
                </c:pt>
                <c:pt idx="48">
                  <c:v>413</c:v>
                </c:pt>
                <c:pt idx="49">
                  <c:v>414</c:v>
                </c:pt>
                <c:pt idx="50">
                  <c:v>415</c:v>
                </c:pt>
                <c:pt idx="51">
                  <c:v>416</c:v>
                </c:pt>
                <c:pt idx="52">
                  <c:v>417</c:v>
                </c:pt>
                <c:pt idx="53">
                  <c:v>418</c:v>
                </c:pt>
                <c:pt idx="54">
                  <c:v>419</c:v>
                </c:pt>
                <c:pt idx="55">
                  <c:v>420</c:v>
                </c:pt>
                <c:pt idx="56">
                  <c:v>421</c:v>
                </c:pt>
                <c:pt idx="57">
                  <c:v>422</c:v>
                </c:pt>
                <c:pt idx="58">
                  <c:v>423</c:v>
                </c:pt>
                <c:pt idx="59">
                  <c:v>424</c:v>
                </c:pt>
                <c:pt idx="60">
                  <c:v>425</c:v>
                </c:pt>
                <c:pt idx="61">
                  <c:v>426</c:v>
                </c:pt>
                <c:pt idx="62">
                  <c:v>427</c:v>
                </c:pt>
                <c:pt idx="63">
                  <c:v>428</c:v>
                </c:pt>
                <c:pt idx="64">
                  <c:v>429</c:v>
                </c:pt>
                <c:pt idx="65">
                  <c:v>430</c:v>
                </c:pt>
                <c:pt idx="66">
                  <c:v>431</c:v>
                </c:pt>
                <c:pt idx="67">
                  <c:v>432</c:v>
                </c:pt>
                <c:pt idx="68">
                  <c:v>433</c:v>
                </c:pt>
                <c:pt idx="69">
                  <c:v>434</c:v>
                </c:pt>
                <c:pt idx="70">
                  <c:v>435</c:v>
                </c:pt>
                <c:pt idx="71">
                  <c:v>436</c:v>
                </c:pt>
                <c:pt idx="72">
                  <c:v>437</c:v>
                </c:pt>
                <c:pt idx="73">
                  <c:v>438</c:v>
                </c:pt>
                <c:pt idx="74">
                  <c:v>439</c:v>
                </c:pt>
                <c:pt idx="75">
                  <c:v>440</c:v>
                </c:pt>
                <c:pt idx="76">
                  <c:v>441</c:v>
                </c:pt>
                <c:pt idx="77">
                  <c:v>442</c:v>
                </c:pt>
                <c:pt idx="78">
                  <c:v>443</c:v>
                </c:pt>
                <c:pt idx="79">
                  <c:v>444</c:v>
                </c:pt>
                <c:pt idx="80">
                  <c:v>445</c:v>
                </c:pt>
                <c:pt idx="81">
                  <c:v>446</c:v>
                </c:pt>
                <c:pt idx="82">
                  <c:v>447</c:v>
                </c:pt>
                <c:pt idx="83">
                  <c:v>448</c:v>
                </c:pt>
                <c:pt idx="84">
                  <c:v>449</c:v>
                </c:pt>
                <c:pt idx="85">
                  <c:v>450</c:v>
                </c:pt>
                <c:pt idx="86">
                  <c:v>451</c:v>
                </c:pt>
                <c:pt idx="87">
                  <c:v>452</c:v>
                </c:pt>
                <c:pt idx="88">
                  <c:v>453</c:v>
                </c:pt>
                <c:pt idx="89">
                  <c:v>454</c:v>
                </c:pt>
                <c:pt idx="90">
                  <c:v>455</c:v>
                </c:pt>
                <c:pt idx="91">
                  <c:v>456</c:v>
                </c:pt>
                <c:pt idx="92">
                  <c:v>457</c:v>
                </c:pt>
                <c:pt idx="93">
                  <c:v>458</c:v>
                </c:pt>
                <c:pt idx="94">
                  <c:v>459</c:v>
                </c:pt>
                <c:pt idx="95">
                  <c:v>460</c:v>
                </c:pt>
                <c:pt idx="96">
                  <c:v>461</c:v>
                </c:pt>
                <c:pt idx="97">
                  <c:v>462</c:v>
                </c:pt>
                <c:pt idx="98">
                  <c:v>463</c:v>
                </c:pt>
                <c:pt idx="99">
                  <c:v>464</c:v>
                </c:pt>
                <c:pt idx="100">
                  <c:v>465</c:v>
                </c:pt>
                <c:pt idx="101">
                  <c:v>466</c:v>
                </c:pt>
                <c:pt idx="102">
                  <c:v>467</c:v>
                </c:pt>
                <c:pt idx="103">
                  <c:v>468</c:v>
                </c:pt>
                <c:pt idx="104">
                  <c:v>469</c:v>
                </c:pt>
                <c:pt idx="105">
                  <c:v>470</c:v>
                </c:pt>
                <c:pt idx="106">
                  <c:v>471</c:v>
                </c:pt>
                <c:pt idx="107">
                  <c:v>472</c:v>
                </c:pt>
                <c:pt idx="108">
                  <c:v>473</c:v>
                </c:pt>
                <c:pt idx="109">
                  <c:v>474</c:v>
                </c:pt>
                <c:pt idx="110">
                  <c:v>475</c:v>
                </c:pt>
                <c:pt idx="111">
                  <c:v>476</c:v>
                </c:pt>
                <c:pt idx="112">
                  <c:v>477</c:v>
                </c:pt>
                <c:pt idx="113">
                  <c:v>478</c:v>
                </c:pt>
                <c:pt idx="114">
                  <c:v>479</c:v>
                </c:pt>
                <c:pt idx="115">
                  <c:v>480</c:v>
                </c:pt>
                <c:pt idx="116">
                  <c:v>481</c:v>
                </c:pt>
                <c:pt idx="117">
                  <c:v>482</c:v>
                </c:pt>
                <c:pt idx="118">
                  <c:v>483</c:v>
                </c:pt>
                <c:pt idx="119">
                  <c:v>484</c:v>
                </c:pt>
                <c:pt idx="120">
                  <c:v>485</c:v>
                </c:pt>
                <c:pt idx="121">
                  <c:v>486</c:v>
                </c:pt>
                <c:pt idx="122">
                  <c:v>487</c:v>
                </c:pt>
                <c:pt idx="123">
                  <c:v>488</c:v>
                </c:pt>
                <c:pt idx="124">
                  <c:v>489</c:v>
                </c:pt>
                <c:pt idx="125">
                  <c:v>490</c:v>
                </c:pt>
                <c:pt idx="126">
                  <c:v>491</c:v>
                </c:pt>
                <c:pt idx="127">
                  <c:v>492</c:v>
                </c:pt>
                <c:pt idx="128">
                  <c:v>493</c:v>
                </c:pt>
                <c:pt idx="129">
                  <c:v>494</c:v>
                </c:pt>
                <c:pt idx="130">
                  <c:v>495</c:v>
                </c:pt>
                <c:pt idx="131">
                  <c:v>496</c:v>
                </c:pt>
                <c:pt idx="132">
                  <c:v>497</c:v>
                </c:pt>
                <c:pt idx="133">
                  <c:v>498</c:v>
                </c:pt>
                <c:pt idx="134">
                  <c:v>499</c:v>
                </c:pt>
                <c:pt idx="135">
                  <c:v>500</c:v>
                </c:pt>
                <c:pt idx="136">
                  <c:v>501</c:v>
                </c:pt>
                <c:pt idx="137">
                  <c:v>502</c:v>
                </c:pt>
                <c:pt idx="138">
                  <c:v>503</c:v>
                </c:pt>
                <c:pt idx="139">
                  <c:v>504</c:v>
                </c:pt>
                <c:pt idx="140">
                  <c:v>505</c:v>
                </c:pt>
                <c:pt idx="141">
                  <c:v>506</c:v>
                </c:pt>
                <c:pt idx="142">
                  <c:v>507</c:v>
                </c:pt>
                <c:pt idx="143">
                  <c:v>508</c:v>
                </c:pt>
                <c:pt idx="144">
                  <c:v>509</c:v>
                </c:pt>
                <c:pt idx="145">
                  <c:v>510</c:v>
                </c:pt>
                <c:pt idx="146">
                  <c:v>511</c:v>
                </c:pt>
                <c:pt idx="147">
                  <c:v>512</c:v>
                </c:pt>
                <c:pt idx="148">
                  <c:v>513</c:v>
                </c:pt>
                <c:pt idx="149">
                  <c:v>514</c:v>
                </c:pt>
                <c:pt idx="150">
                  <c:v>515</c:v>
                </c:pt>
                <c:pt idx="151">
                  <c:v>516</c:v>
                </c:pt>
                <c:pt idx="152">
                  <c:v>517</c:v>
                </c:pt>
                <c:pt idx="153">
                  <c:v>518</c:v>
                </c:pt>
                <c:pt idx="154">
                  <c:v>519</c:v>
                </c:pt>
                <c:pt idx="155">
                  <c:v>520</c:v>
                </c:pt>
                <c:pt idx="156">
                  <c:v>521</c:v>
                </c:pt>
                <c:pt idx="157">
                  <c:v>522</c:v>
                </c:pt>
                <c:pt idx="158">
                  <c:v>523</c:v>
                </c:pt>
                <c:pt idx="159">
                  <c:v>524</c:v>
                </c:pt>
                <c:pt idx="160">
                  <c:v>525</c:v>
                </c:pt>
                <c:pt idx="161">
                  <c:v>526</c:v>
                </c:pt>
                <c:pt idx="162">
                  <c:v>527</c:v>
                </c:pt>
                <c:pt idx="163">
                  <c:v>528</c:v>
                </c:pt>
                <c:pt idx="164">
                  <c:v>529</c:v>
                </c:pt>
                <c:pt idx="165">
                  <c:v>530</c:v>
                </c:pt>
                <c:pt idx="166">
                  <c:v>531</c:v>
                </c:pt>
                <c:pt idx="167">
                  <c:v>532</c:v>
                </c:pt>
                <c:pt idx="168">
                  <c:v>533</c:v>
                </c:pt>
                <c:pt idx="169">
                  <c:v>534</c:v>
                </c:pt>
                <c:pt idx="170">
                  <c:v>535</c:v>
                </c:pt>
                <c:pt idx="171">
                  <c:v>536</c:v>
                </c:pt>
                <c:pt idx="172">
                  <c:v>537</c:v>
                </c:pt>
                <c:pt idx="173">
                  <c:v>538</c:v>
                </c:pt>
                <c:pt idx="174">
                  <c:v>539</c:v>
                </c:pt>
                <c:pt idx="175">
                  <c:v>540</c:v>
                </c:pt>
                <c:pt idx="176">
                  <c:v>541</c:v>
                </c:pt>
                <c:pt idx="177">
                  <c:v>542</c:v>
                </c:pt>
                <c:pt idx="178">
                  <c:v>543</c:v>
                </c:pt>
                <c:pt idx="179">
                  <c:v>544</c:v>
                </c:pt>
                <c:pt idx="180">
                  <c:v>545</c:v>
                </c:pt>
                <c:pt idx="181">
                  <c:v>546</c:v>
                </c:pt>
                <c:pt idx="182">
                  <c:v>547</c:v>
                </c:pt>
                <c:pt idx="183">
                  <c:v>548</c:v>
                </c:pt>
                <c:pt idx="184">
                  <c:v>549</c:v>
                </c:pt>
                <c:pt idx="185">
                  <c:v>550</c:v>
                </c:pt>
                <c:pt idx="186">
                  <c:v>551</c:v>
                </c:pt>
                <c:pt idx="187">
                  <c:v>552</c:v>
                </c:pt>
                <c:pt idx="188">
                  <c:v>553</c:v>
                </c:pt>
                <c:pt idx="189">
                  <c:v>554</c:v>
                </c:pt>
                <c:pt idx="190">
                  <c:v>555</c:v>
                </c:pt>
                <c:pt idx="191">
                  <c:v>556</c:v>
                </c:pt>
                <c:pt idx="192">
                  <c:v>557</c:v>
                </c:pt>
                <c:pt idx="193">
                  <c:v>558</c:v>
                </c:pt>
                <c:pt idx="194">
                  <c:v>559</c:v>
                </c:pt>
                <c:pt idx="195">
                  <c:v>560</c:v>
                </c:pt>
                <c:pt idx="196">
                  <c:v>561</c:v>
                </c:pt>
                <c:pt idx="197">
                  <c:v>562</c:v>
                </c:pt>
                <c:pt idx="198">
                  <c:v>563</c:v>
                </c:pt>
                <c:pt idx="199">
                  <c:v>564</c:v>
                </c:pt>
                <c:pt idx="200">
                  <c:v>565</c:v>
                </c:pt>
                <c:pt idx="201">
                  <c:v>566</c:v>
                </c:pt>
                <c:pt idx="202">
                  <c:v>567</c:v>
                </c:pt>
                <c:pt idx="203">
                  <c:v>568</c:v>
                </c:pt>
                <c:pt idx="204">
                  <c:v>569</c:v>
                </c:pt>
                <c:pt idx="205">
                  <c:v>570</c:v>
                </c:pt>
                <c:pt idx="206">
                  <c:v>571</c:v>
                </c:pt>
                <c:pt idx="207">
                  <c:v>572</c:v>
                </c:pt>
                <c:pt idx="208">
                  <c:v>573</c:v>
                </c:pt>
                <c:pt idx="209">
                  <c:v>574</c:v>
                </c:pt>
                <c:pt idx="210">
                  <c:v>575</c:v>
                </c:pt>
                <c:pt idx="211">
                  <c:v>576</c:v>
                </c:pt>
                <c:pt idx="212">
                  <c:v>577</c:v>
                </c:pt>
                <c:pt idx="213">
                  <c:v>578</c:v>
                </c:pt>
                <c:pt idx="214">
                  <c:v>579</c:v>
                </c:pt>
                <c:pt idx="215">
                  <c:v>580</c:v>
                </c:pt>
                <c:pt idx="216">
                  <c:v>581</c:v>
                </c:pt>
                <c:pt idx="217">
                  <c:v>582</c:v>
                </c:pt>
                <c:pt idx="218">
                  <c:v>583</c:v>
                </c:pt>
                <c:pt idx="219">
                  <c:v>584</c:v>
                </c:pt>
                <c:pt idx="220">
                  <c:v>585</c:v>
                </c:pt>
                <c:pt idx="221">
                  <c:v>586</c:v>
                </c:pt>
                <c:pt idx="222">
                  <c:v>587</c:v>
                </c:pt>
                <c:pt idx="223">
                  <c:v>588</c:v>
                </c:pt>
                <c:pt idx="224">
                  <c:v>589</c:v>
                </c:pt>
                <c:pt idx="225">
                  <c:v>590</c:v>
                </c:pt>
                <c:pt idx="226">
                  <c:v>591</c:v>
                </c:pt>
                <c:pt idx="227">
                  <c:v>592</c:v>
                </c:pt>
                <c:pt idx="228">
                  <c:v>593</c:v>
                </c:pt>
                <c:pt idx="229">
                  <c:v>594</c:v>
                </c:pt>
                <c:pt idx="230">
                  <c:v>595</c:v>
                </c:pt>
                <c:pt idx="231">
                  <c:v>596</c:v>
                </c:pt>
                <c:pt idx="232">
                  <c:v>597</c:v>
                </c:pt>
                <c:pt idx="233">
                  <c:v>598</c:v>
                </c:pt>
                <c:pt idx="234">
                  <c:v>599</c:v>
                </c:pt>
                <c:pt idx="235">
                  <c:v>600</c:v>
                </c:pt>
                <c:pt idx="236">
                  <c:v>601</c:v>
                </c:pt>
                <c:pt idx="237">
                  <c:v>602</c:v>
                </c:pt>
                <c:pt idx="238">
                  <c:v>603</c:v>
                </c:pt>
                <c:pt idx="239">
                  <c:v>604</c:v>
                </c:pt>
                <c:pt idx="240">
                  <c:v>605</c:v>
                </c:pt>
                <c:pt idx="241">
                  <c:v>606</c:v>
                </c:pt>
                <c:pt idx="242">
                  <c:v>607</c:v>
                </c:pt>
                <c:pt idx="243">
                  <c:v>608</c:v>
                </c:pt>
                <c:pt idx="244">
                  <c:v>609</c:v>
                </c:pt>
                <c:pt idx="245">
                  <c:v>610</c:v>
                </c:pt>
                <c:pt idx="246">
                  <c:v>611</c:v>
                </c:pt>
                <c:pt idx="247">
                  <c:v>612</c:v>
                </c:pt>
                <c:pt idx="248">
                  <c:v>613</c:v>
                </c:pt>
                <c:pt idx="249">
                  <c:v>614</c:v>
                </c:pt>
                <c:pt idx="250">
                  <c:v>615</c:v>
                </c:pt>
                <c:pt idx="251">
                  <c:v>616</c:v>
                </c:pt>
                <c:pt idx="252">
                  <c:v>617</c:v>
                </c:pt>
                <c:pt idx="253">
                  <c:v>618</c:v>
                </c:pt>
                <c:pt idx="254">
                  <c:v>619</c:v>
                </c:pt>
                <c:pt idx="255">
                  <c:v>620</c:v>
                </c:pt>
                <c:pt idx="256">
                  <c:v>621</c:v>
                </c:pt>
                <c:pt idx="257">
                  <c:v>622</c:v>
                </c:pt>
                <c:pt idx="258">
                  <c:v>623</c:v>
                </c:pt>
                <c:pt idx="259">
                  <c:v>624</c:v>
                </c:pt>
                <c:pt idx="260">
                  <c:v>625</c:v>
                </c:pt>
                <c:pt idx="261">
                  <c:v>626</c:v>
                </c:pt>
                <c:pt idx="262">
                  <c:v>627</c:v>
                </c:pt>
                <c:pt idx="263">
                  <c:v>628</c:v>
                </c:pt>
                <c:pt idx="264">
                  <c:v>629</c:v>
                </c:pt>
                <c:pt idx="265">
                  <c:v>630</c:v>
                </c:pt>
                <c:pt idx="266">
                  <c:v>631</c:v>
                </c:pt>
                <c:pt idx="267">
                  <c:v>632</c:v>
                </c:pt>
                <c:pt idx="268">
                  <c:v>633</c:v>
                </c:pt>
                <c:pt idx="269">
                  <c:v>634</c:v>
                </c:pt>
                <c:pt idx="270">
                  <c:v>635</c:v>
                </c:pt>
                <c:pt idx="271">
                  <c:v>636</c:v>
                </c:pt>
                <c:pt idx="272">
                  <c:v>637</c:v>
                </c:pt>
                <c:pt idx="273">
                  <c:v>638</c:v>
                </c:pt>
                <c:pt idx="274">
                  <c:v>639</c:v>
                </c:pt>
                <c:pt idx="275">
                  <c:v>640</c:v>
                </c:pt>
                <c:pt idx="276">
                  <c:v>641</c:v>
                </c:pt>
                <c:pt idx="277">
                  <c:v>642</c:v>
                </c:pt>
                <c:pt idx="278">
                  <c:v>643</c:v>
                </c:pt>
                <c:pt idx="279">
                  <c:v>644</c:v>
                </c:pt>
                <c:pt idx="280">
                  <c:v>645</c:v>
                </c:pt>
                <c:pt idx="281">
                  <c:v>646</c:v>
                </c:pt>
                <c:pt idx="282">
                  <c:v>647</c:v>
                </c:pt>
                <c:pt idx="283">
                  <c:v>648</c:v>
                </c:pt>
                <c:pt idx="284">
                  <c:v>649</c:v>
                </c:pt>
                <c:pt idx="285">
                  <c:v>650</c:v>
                </c:pt>
                <c:pt idx="286">
                  <c:v>651</c:v>
                </c:pt>
                <c:pt idx="287">
                  <c:v>652</c:v>
                </c:pt>
                <c:pt idx="288">
                  <c:v>653</c:v>
                </c:pt>
                <c:pt idx="289">
                  <c:v>654</c:v>
                </c:pt>
                <c:pt idx="290">
                  <c:v>655</c:v>
                </c:pt>
                <c:pt idx="291">
                  <c:v>656</c:v>
                </c:pt>
                <c:pt idx="292">
                  <c:v>657</c:v>
                </c:pt>
                <c:pt idx="293">
                  <c:v>658</c:v>
                </c:pt>
                <c:pt idx="294">
                  <c:v>659</c:v>
                </c:pt>
                <c:pt idx="295">
                  <c:v>660</c:v>
                </c:pt>
                <c:pt idx="296">
                  <c:v>661</c:v>
                </c:pt>
                <c:pt idx="297">
                  <c:v>662</c:v>
                </c:pt>
                <c:pt idx="298">
                  <c:v>663</c:v>
                </c:pt>
                <c:pt idx="299">
                  <c:v>664</c:v>
                </c:pt>
                <c:pt idx="300">
                  <c:v>665</c:v>
                </c:pt>
                <c:pt idx="301">
                  <c:v>666</c:v>
                </c:pt>
                <c:pt idx="302">
                  <c:v>667</c:v>
                </c:pt>
                <c:pt idx="303">
                  <c:v>668</c:v>
                </c:pt>
                <c:pt idx="304">
                  <c:v>669</c:v>
                </c:pt>
                <c:pt idx="305">
                  <c:v>670</c:v>
                </c:pt>
                <c:pt idx="306">
                  <c:v>671</c:v>
                </c:pt>
                <c:pt idx="307">
                  <c:v>672</c:v>
                </c:pt>
                <c:pt idx="308">
                  <c:v>673</c:v>
                </c:pt>
                <c:pt idx="309">
                  <c:v>674</c:v>
                </c:pt>
                <c:pt idx="310">
                  <c:v>675</c:v>
                </c:pt>
                <c:pt idx="311">
                  <c:v>676</c:v>
                </c:pt>
                <c:pt idx="312">
                  <c:v>677</c:v>
                </c:pt>
                <c:pt idx="313">
                  <c:v>678</c:v>
                </c:pt>
                <c:pt idx="314">
                  <c:v>679</c:v>
                </c:pt>
                <c:pt idx="315">
                  <c:v>680</c:v>
                </c:pt>
                <c:pt idx="316">
                  <c:v>681</c:v>
                </c:pt>
                <c:pt idx="317">
                  <c:v>682</c:v>
                </c:pt>
                <c:pt idx="318">
                  <c:v>683</c:v>
                </c:pt>
                <c:pt idx="319">
                  <c:v>684</c:v>
                </c:pt>
                <c:pt idx="320">
                  <c:v>685</c:v>
                </c:pt>
                <c:pt idx="321">
                  <c:v>686</c:v>
                </c:pt>
                <c:pt idx="322">
                  <c:v>687</c:v>
                </c:pt>
                <c:pt idx="323">
                  <c:v>688</c:v>
                </c:pt>
                <c:pt idx="324">
                  <c:v>689</c:v>
                </c:pt>
                <c:pt idx="325">
                  <c:v>690</c:v>
                </c:pt>
                <c:pt idx="326">
                  <c:v>691</c:v>
                </c:pt>
                <c:pt idx="327">
                  <c:v>692</c:v>
                </c:pt>
                <c:pt idx="328">
                  <c:v>693</c:v>
                </c:pt>
                <c:pt idx="329">
                  <c:v>694</c:v>
                </c:pt>
                <c:pt idx="330">
                  <c:v>695</c:v>
                </c:pt>
                <c:pt idx="331">
                  <c:v>696</c:v>
                </c:pt>
                <c:pt idx="332">
                  <c:v>697</c:v>
                </c:pt>
                <c:pt idx="333">
                  <c:v>698</c:v>
                </c:pt>
                <c:pt idx="334">
                  <c:v>699</c:v>
                </c:pt>
                <c:pt idx="335">
                  <c:v>700</c:v>
                </c:pt>
                <c:pt idx="336">
                  <c:v>701</c:v>
                </c:pt>
                <c:pt idx="337">
                  <c:v>702</c:v>
                </c:pt>
                <c:pt idx="338">
                  <c:v>703</c:v>
                </c:pt>
                <c:pt idx="339">
                  <c:v>704</c:v>
                </c:pt>
                <c:pt idx="340">
                  <c:v>705</c:v>
                </c:pt>
                <c:pt idx="341">
                  <c:v>706</c:v>
                </c:pt>
                <c:pt idx="342">
                  <c:v>707</c:v>
                </c:pt>
                <c:pt idx="343">
                  <c:v>708</c:v>
                </c:pt>
                <c:pt idx="344">
                  <c:v>709</c:v>
                </c:pt>
                <c:pt idx="345">
                  <c:v>710</c:v>
                </c:pt>
                <c:pt idx="346">
                  <c:v>711</c:v>
                </c:pt>
                <c:pt idx="347">
                  <c:v>712</c:v>
                </c:pt>
                <c:pt idx="348">
                  <c:v>713</c:v>
                </c:pt>
                <c:pt idx="349">
                  <c:v>714</c:v>
                </c:pt>
                <c:pt idx="350">
                  <c:v>715</c:v>
                </c:pt>
                <c:pt idx="351">
                  <c:v>716</c:v>
                </c:pt>
                <c:pt idx="352">
                  <c:v>717</c:v>
                </c:pt>
                <c:pt idx="353">
                  <c:v>718</c:v>
                </c:pt>
                <c:pt idx="354">
                  <c:v>719</c:v>
                </c:pt>
                <c:pt idx="355">
                  <c:v>720</c:v>
                </c:pt>
                <c:pt idx="356">
                  <c:v>721</c:v>
                </c:pt>
                <c:pt idx="357">
                  <c:v>722</c:v>
                </c:pt>
                <c:pt idx="358">
                  <c:v>723</c:v>
                </c:pt>
                <c:pt idx="359">
                  <c:v>724</c:v>
                </c:pt>
                <c:pt idx="360">
                  <c:v>725</c:v>
                </c:pt>
                <c:pt idx="361">
                  <c:v>726</c:v>
                </c:pt>
                <c:pt idx="362">
                  <c:v>727</c:v>
                </c:pt>
                <c:pt idx="363">
                  <c:v>728</c:v>
                </c:pt>
                <c:pt idx="364">
                  <c:v>729</c:v>
                </c:pt>
                <c:pt idx="365">
                  <c:v>730</c:v>
                </c:pt>
                <c:pt idx="366">
                  <c:v>731</c:v>
                </c:pt>
                <c:pt idx="367">
                  <c:v>732</c:v>
                </c:pt>
                <c:pt idx="368">
                  <c:v>733</c:v>
                </c:pt>
                <c:pt idx="369">
                  <c:v>734</c:v>
                </c:pt>
                <c:pt idx="370">
                  <c:v>735</c:v>
                </c:pt>
                <c:pt idx="371">
                  <c:v>736</c:v>
                </c:pt>
                <c:pt idx="372">
                  <c:v>737</c:v>
                </c:pt>
                <c:pt idx="373">
                  <c:v>738</c:v>
                </c:pt>
                <c:pt idx="374">
                  <c:v>739</c:v>
                </c:pt>
                <c:pt idx="375">
                  <c:v>740</c:v>
                </c:pt>
                <c:pt idx="376">
                  <c:v>741</c:v>
                </c:pt>
                <c:pt idx="377">
                  <c:v>742</c:v>
                </c:pt>
                <c:pt idx="378">
                  <c:v>743</c:v>
                </c:pt>
                <c:pt idx="379">
                  <c:v>744</c:v>
                </c:pt>
                <c:pt idx="380">
                  <c:v>745</c:v>
                </c:pt>
                <c:pt idx="381">
                  <c:v>746</c:v>
                </c:pt>
                <c:pt idx="382">
                  <c:v>747</c:v>
                </c:pt>
                <c:pt idx="383">
                  <c:v>748</c:v>
                </c:pt>
                <c:pt idx="384">
                  <c:v>749</c:v>
                </c:pt>
                <c:pt idx="385">
                  <c:v>750</c:v>
                </c:pt>
                <c:pt idx="386">
                  <c:v>751</c:v>
                </c:pt>
                <c:pt idx="387">
                  <c:v>752</c:v>
                </c:pt>
                <c:pt idx="388">
                  <c:v>753</c:v>
                </c:pt>
                <c:pt idx="389">
                  <c:v>754</c:v>
                </c:pt>
                <c:pt idx="390">
                  <c:v>755</c:v>
                </c:pt>
                <c:pt idx="391">
                  <c:v>756</c:v>
                </c:pt>
                <c:pt idx="392">
                  <c:v>757</c:v>
                </c:pt>
                <c:pt idx="393">
                  <c:v>758</c:v>
                </c:pt>
                <c:pt idx="394">
                  <c:v>759</c:v>
                </c:pt>
                <c:pt idx="395">
                  <c:v>760</c:v>
                </c:pt>
                <c:pt idx="396">
                  <c:v>761</c:v>
                </c:pt>
                <c:pt idx="397">
                  <c:v>762</c:v>
                </c:pt>
                <c:pt idx="398">
                  <c:v>763</c:v>
                </c:pt>
                <c:pt idx="399">
                  <c:v>764</c:v>
                </c:pt>
                <c:pt idx="400">
                  <c:v>765</c:v>
                </c:pt>
                <c:pt idx="401">
                  <c:v>766</c:v>
                </c:pt>
                <c:pt idx="402">
                  <c:v>767</c:v>
                </c:pt>
                <c:pt idx="403">
                  <c:v>768</c:v>
                </c:pt>
                <c:pt idx="404">
                  <c:v>769</c:v>
                </c:pt>
                <c:pt idx="405">
                  <c:v>770</c:v>
                </c:pt>
                <c:pt idx="406">
                  <c:v>771</c:v>
                </c:pt>
                <c:pt idx="407">
                  <c:v>772</c:v>
                </c:pt>
                <c:pt idx="408">
                  <c:v>773</c:v>
                </c:pt>
                <c:pt idx="409">
                  <c:v>774</c:v>
                </c:pt>
                <c:pt idx="410">
                  <c:v>775</c:v>
                </c:pt>
                <c:pt idx="411">
                  <c:v>776</c:v>
                </c:pt>
                <c:pt idx="412">
                  <c:v>777</c:v>
                </c:pt>
                <c:pt idx="413">
                  <c:v>778</c:v>
                </c:pt>
                <c:pt idx="414">
                  <c:v>779</c:v>
                </c:pt>
                <c:pt idx="415">
                  <c:v>780</c:v>
                </c:pt>
                <c:pt idx="416">
                  <c:v>781</c:v>
                </c:pt>
                <c:pt idx="417">
                  <c:v>782</c:v>
                </c:pt>
                <c:pt idx="418">
                  <c:v>783</c:v>
                </c:pt>
                <c:pt idx="419">
                  <c:v>784</c:v>
                </c:pt>
                <c:pt idx="420">
                  <c:v>785</c:v>
                </c:pt>
                <c:pt idx="421">
                  <c:v>786</c:v>
                </c:pt>
                <c:pt idx="422">
                  <c:v>787</c:v>
                </c:pt>
                <c:pt idx="423">
                  <c:v>788</c:v>
                </c:pt>
                <c:pt idx="424">
                  <c:v>789</c:v>
                </c:pt>
                <c:pt idx="425">
                  <c:v>790</c:v>
                </c:pt>
                <c:pt idx="426">
                  <c:v>791</c:v>
                </c:pt>
                <c:pt idx="427">
                  <c:v>792</c:v>
                </c:pt>
                <c:pt idx="428">
                  <c:v>793</c:v>
                </c:pt>
                <c:pt idx="429">
                  <c:v>794</c:v>
                </c:pt>
                <c:pt idx="430">
                  <c:v>795</c:v>
                </c:pt>
                <c:pt idx="431">
                  <c:v>796</c:v>
                </c:pt>
                <c:pt idx="432">
                  <c:v>797</c:v>
                </c:pt>
                <c:pt idx="433">
                  <c:v>798</c:v>
                </c:pt>
                <c:pt idx="434">
                  <c:v>799</c:v>
                </c:pt>
                <c:pt idx="435">
                  <c:v>800</c:v>
                </c:pt>
                <c:pt idx="436">
                  <c:v>801</c:v>
                </c:pt>
                <c:pt idx="437">
                  <c:v>802</c:v>
                </c:pt>
                <c:pt idx="438">
                  <c:v>803</c:v>
                </c:pt>
                <c:pt idx="439">
                  <c:v>804</c:v>
                </c:pt>
                <c:pt idx="440">
                  <c:v>805</c:v>
                </c:pt>
                <c:pt idx="441">
                  <c:v>806</c:v>
                </c:pt>
                <c:pt idx="442">
                  <c:v>807</c:v>
                </c:pt>
                <c:pt idx="443">
                  <c:v>808</c:v>
                </c:pt>
                <c:pt idx="444">
                  <c:v>809</c:v>
                </c:pt>
                <c:pt idx="445">
                  <c:v>810</c:v>
                </c:pt>
                <c:pt idx="446">
                  <c:v>811</c:v>
                </c:pt>
                <c:pt idx="447">
                  <c:v>812</c:v>
                </c:pt>
                <c:pt idx="448">
                  <c:v>813</c:v>
                </c:pt>
                <c:pt idx="449">
                  <c:v>814</c:v>
                </c:pt>
                <c:pt idx="450">
                  <c:v>815</c:v>
                </c:pt>
                <c:pt idx="451">
                  <c:v>816</c:v>
                </c:pt>
                <c:pt idx="452">
                  <c:v>817</c:v>
                </c:pt>
                <c:pt idx="453">
                  <c:v>818</c:v>
                </c:pt>
                <c:pt idx="454">
                  <c:v>819</c:v>
                </c:pt>
                <c:pt idx="455">
                  <c:v>820</c:v>
                </c:pt>
                <c:pt idx="456">
                  <c:v>821</c:v>
                </c:pt>
                <c:pt idx="457">
                  <c:v>822</c:v>
                </c:pt>
                <c:pt idx="458">
                  <c:v>823</c:v>
                </c:pt>
                <c:pt idx="459">
                  <c:v>824</c:v>
                </c:pt>
                <c:pt idx="460">
                  <c:v>825</c:v>
                </c:pt>
                <c:pt idx="461">
                  <c:v>826</c:v>
                </c:pt>
                <c:pt idx="462">
                  <c:v>827</c:v>
                </c:pt>
                <c:pt idx="463">
                  <c:v>828</c:v>
                </c:pt>
                <c:pt idx="464">
                  <c:v>829</c:v>
                </c:pt>
                <c:pt idx="465">
                  <c:v>830</c:v>
                </c:pt>
                <c:pt idx="466">
                  <c:v>831</c:v>
                </c:pt>
                <c:pt idx="467">
                  <c:v>832</c:v>
                </c:pt>
                <c:pt idx="468">
                  <c:v>833</c:v>
                </c:pt>
                <c:pt idx="469">
                  <c:v>834</c:v>
                </c:pt>
                <c:pt idx="470">
                  <c:v>835</c:v>
                </c:pt>
                <c:pt idx="471">
                  <c:v>836</c:v>
                </c:pt>
                <c:pt idx="472">
                  <c:v>837</c:v>
                </c:pt>
                <c:pt idx="473">
                  <c:v>838</c:v>
                </c:pt>
                <c:pt idx="474">
                  <c:v>839</c:v>
                </c:pt>
                <c:pt idx="475">
                  <c:v>840</c:v>
                </c:pt>
                <c:pt idx="476">
                  <c:v>841</c:v>
                </c:pt>
                <c:pt idx="477">
                  <c:v>842</c:v>
                </c:pt>
                <c:pt idx="478">
                  <c:v>843</c:v>
                </c:pt>
                <c:pt idx="479">
                  <c:v>844</c:v>
                </c:pt>
                <c:pt idx="480">
                  <c:v>845</c:v>
                </c:pt>
                <c:pt idx="481">
                  <c:v>846</c:v>
                </c:pt>
                <c:pt idx="482">
                  <c:v>847</c:v>
                </c:pt>
                <c:pt idx="483">
                  <c:v>848</c:v>
                </c:pt>
                <c:pt idx="484">
                  <c:v>849</c:v>
                </c:pt>
                <c:pt idx="485">
                  <c:v>850</c:v>
                </c:pt>
                <c:pt idx="486">
                  <c:v>851</c:v>
                </c:pt>
                <c:pt idx="487">
                  <c:v>852</c:v>
                </c:pt>
                <c:pt idx="488">
                  <c:v>853</c:v>
                </c:pt>
                <c:pt idx="489">
                  <c:v>854</c:v>
                </c:pt>
                <c:pt idx="490">
                  <c:v>855</c:v>
                </c:pt>
                <c:pt idx="491">
                  <c:v>856</c:v>
                </c:pt>
                <c:pt idx="492">
                  <c:v>857</c:v>
                </c:pt>
                <c:pt idx="493">
                  <c:v>858</c:v>
                </c:pt>
                <c:pt idx="494">
                  <c:v>859</c:v>
                </c:pt>
                <c:pt idx="495">
                  <c:v>860</c:v>
                </c:pt>
                <c:pt idx="496">
                  <c:v>861</c:v>
                </c:pt>
                <c:pt idx="497">
                  <c:v>862</c:v>
                </c:pt>
                <c:pt idx="498">
                  <c:v>863</c:v>
                </c:pt>
                <c:pt idx="499">
                  <c:v>864</c:v>
                </c:pt>
                <c:pt idx="500">
                  <c:v>865</c:v>
                </c:pt>
                <c:pt idx="501">
                  <c:v>866</c:v>
                </c:pt>
                <c:pt idx="502">
                  <c:v>867</c:v>
                </c:pt>
                <c:pt idx="503">
                  <c:v>868</c:v>
                </c:pt>
                <c:pt idx="504">
                  <c:v>869</c:v>
                </c:pt>
                <c:pt idx="505">
                  <c:v>870</c:v>
                </c:pt>
                <c:pt idx="506">
                  <c:v>871</c:v>
                </c:pt>
                <c:pt idx="507">
                  <c:v>872</c:v>
                </c:pt>
                <c:pt idx="508">
                  <c:v>873</c:v>
                </c:pt>
                <c:pt idx="509">
                  <c:v>874</c:v>
                </c:pt>
                <c:pt idx="510">
                  <c:v>875</c:v>
                </c:pt>
                <c:pt idx="511">
                  <c:v>876</c:v>
                </c:pt>
                <c:pt idx="512">
                  <c:v>877</c:v>
                </c:pt>
                <c:pt idx="513">
                  <c:v>878</c:v>
                </c:pt>
                <c:pt idx="514">
                  <c:v>879</c:v>
                </c:pt>
                <c:pt idx="515">
                  <c:v>880</c:v>
                </c:pt>
                <c:pt idx="516">
                  <c:v>881</c:v>
                </c:pt>
                <c:pt idx="517">
                  <c:v>882</c:v>
                </c:pt>
                <c:pt idx="518">
                  <c:v>883</c:v>
                </c:pt>
                <c:pt idx="519">
                  <c:v>884</c:v>
                </c:pt>
                <c:pt idx="520">
                  <c:v>885</c:v>
                </c:pt>
                <c:pt idx="521">
                  <c:v>886</c:v>
                </c:pt>
                <c:pt idx="522">
                  <c:v>887</c:v>
                </c:pt>
                <c:pt idx="523">
                  <c:v>888</c:v>
                </c:pt>
                <c:pt idx="524">
                  <c:v>889</c:v>
                </c:pt>
                <c:pt idx="525">
                  <c:v>890</c:v>
                </c:pt>
                <c:pt idx="526">
                  <c:v>891</c:v>
                </c:pt>
                <c:pt idx="527">
                  <c:v>892</c:v>
                </c:pt>
                <c:pt idx="528">
                  <c:v>893</c:v>
                </c:pt>
                <c:pt idx="529">
                  <c:v>894</c:v>
                </c:pt>
                <c:pt idx="530">
                  <c:v>895</c:v>
                </c:pt>
                <c:pt idx="531">
                  <c:v>896</c:v>
                </c:pt>
                <c:pt idx="532">
                  <c:v>897</c:v>
                </c:pt>
                <c:pt idx="533">
                  <c:v>898</c:v>
                </c:pt>
                <c:pt idx="534">
                  <c:v>899</c:v>
                </c:pt>
                <c:pt idx="535">
                  <c:v>900</c:v>
                </c:pt>
                <c:pt idx="536">
                  <c:v>901</c:v>
                </c:pt>
                <c:pt idx="537">
                  <c:v>902</c:v>
                </c:pt>
                <c:pt idx="538">
                  <c:v>903</c:v>
                </c:pt>
                <c:pt idx="539">
                  <c:v>904</c:v>
                </c:pt>
                <c:pt idx="540">
                  <c:v>905</c:v>
                </c:pt>
                <c:pt idx="541">
                  <c:v>906</c:v>
                </c:pt>
                <c:pt idx="542">
                  <c:v>907</c:v>
                </c:pt>
                <c:pt idx="543">
                  <c:v>908</c:v>
                </c:pt>
                <c:pt idx="544">
                  <c:v>909</c:v>
                </c:pt>
                <c:pt idx="545">
                  <c:v>910</c:v>
                </c:pt>
                <c:pt idx="546">
                  <c:v>911</c:v>
                </c:pt>
                <c:pt idx="547">
                  <c:v>912</c:v>
                </c:pt>
                <c:pt idx="548">
                  <c:v>913</c:v>
                </c:pt>
                <c:pt idx="549">
                  <c:v>914</c:v>
                </c:pt>
                <c:pt idx="550">
                  <c:v>915</c:v>
                </c:pt>
                <c:pt idx="551">
                  <c:v>916</c:v>
                </c:pt>
                <c:pt idx="552">
                  <c:v>917</c:v>
                </c:pt>
                <c:pt idx="553">
                  <c:v>918</c:v>
                </c:pt>
                <c:pt idx="554">
                  <c:v>919</c:v>
                </c:pt>
                <c:pt idx="555">
                  <c:v>920</c:v>
                </c:pt>
                <c:pt idx="556">
                  <c:v>921</c:v>
                </c:pt>
                <c:pt idx="557">
                  <c:v>922</c:v>
                </c:pt>
                <c:pt idx="558">
                  <c:v>923</c:v>
                </c:pt>
                <c:pt idx="559">
                  <c:v>924</c:v>
                </c:pt>
                <c:pt idx="560">
                  <c:v>925</c:v>
                </c:pt>
                <c:pt idx="561">
                  <c:v>926</c:v>
                </c:pt>
                <c:pt idx="562">
                  <c:v>927</c:v>
                </c:pt>
                <c:pt idx="563">
                  <c:v>928</c:v>
                </c:pt>
                <c:pt idx="564">
                  <c:v>929</c:v>
                </c:pt>
                <c:pt idx="565">
                  <c:v>930</c:v>
                </c:pt>
                <c:pt idx="566">
                  <c:v>931</c:v>
                </c:pt>
                <c:pt idx="567">
                  <c:v>932</c:v>
                </c:pt>
                <c:pt idx="568">
                  <c:v>933</c:v>
                </c:pt>
                <c:pt idx="569">
                  <c:v>934</c:v>
                </c:pt>
                <c:pt idx="570">
                  <c:v>935</c:v>
                </c:pt>
                <c:pt idx="571">
                  <c:v>936</c:v>
                </c:pt>
                <c:pt idx="572">
                  <c:v>937</c:v>
                </c:pt>
                <c:pt idx="573">
                  <c:v>938</c:v>
                </c:pt>
                <c:pt idx="574">
                  <c:v>939</c:v>
                </c:pt>
                <c:pt idx="575">
                  <c:v>940</c:v>
                </c:pt>
                <c:pt idx="576">
                  <c:v>941</c:v>
                </c:pt>
                <c:pt idx="577">
                  <c:v>942</c:v>
                </c:pt>
                <c:pt idx="578">
                  <c:v>943</c:v>
                </c:pt>
                <c:pt idx="579">
                  <c:v>944</c:v>
                </c:pt>
                <c:pt idx="580">
                  <c:v>945</c:v>
                </c:pt>
                <c:pt idx="581">
                  <c:v>946</c:v>
                </c:pt>
                <c:pt idx="582">
                  <c:v>947</c:v>
                </c:pt>
                <c:pt idx="583">
                  <c:v>948</c:v>
                </c:pt>
                <c:pt idx="584">
                  <c:v>949</c:v>
                </c:pt>
                <c:pt idx="585">
                  <c:v>950</c:v>
                </c:pt>
                <c:pt idx="586">
                  <c:v>951</c:v>
                </c:pt>
                <c:pt idx="587">
                  <c:v>952</c:v>
                </c:pt>
                <c:pt idx="588">
                  <c:v>953</c:v>
                </c:pt>
                <c:pt idx="589">
                  <c:v>954</c:v>
                </c:pt>
                <c:pt idx="590">
                  <c:v>955</c:v>
                </c:pt>
                <c:pt idx="591">
                  <c:v>956</c:v>
                </c:pt>
                <c:pt idx="592">
                  <c:v>957</c:v>
                </c:pt>
                <c:pt idx="593">
                  <c:v>958</c:v>
                </c:pt>
                <c:pt idx="594">
                  <c:v>959</c:v>
                </c:pt>
                <c:pt idx="595">
                  <c:v>960</c:v>
                </c:pt>
                <c:pt idx="596">
                  <c:v>961</c:v>
                </c:pt>
                <c:pt idx="597">
                  <c:v>962</c:v>
                </c:pt>
                <c:pt idx="598">
                  <c:v>963</c:v>
                </c:pt>
                <c:pt idx="599">
                  <c:v>964</c:v>
                </c:pt>
                <c:pt idx="600">
                  <c:v>965</c:v>
                </c:pt>
                <c:pt idx="601">
                  <c:v>966</c:v>
                </c:pt>
                <c:pt idx="602">
                  <c:v>967</c:v>
                </c:pt>
                <c:pt idx="603">
                  <c:v>968</c:v>
                </c:pt>
                <c:pt idx="604">
                  <c:v>969</c:v>
                </c:pt>
                <c:pt idx="605">
                  <c:v>970</c:v>
                </c:pt>
                <c:pt idx="606">
                  <c:v>971</c:v>
                </c:pt>
                <c:pt idx="607">
                  <c:v>972</c:v>
                </c:pt>
                <c:pt idx="608">
                  <c:v>973</c:v>
                </c:pt>
                <c:pt idx="609">
                  <c:v>974</c:v>
                </c:pt>
                <c:pt idx="610">
                  <c:v>975</c:v>
                </c:pt>
                <c:pt idx="611">
                  <c:v>976</c:v>
                </c:pt>
                <c:pt idx="612">
                  <c:v>977</c:v>
                </c:pt>
                <c:pt idx="613">
                  <c:v>978</c:v>
                </c:pt>
                <c:pt idx="614">
                  <c:v>979</c:v>
                </c:pt>
                <c:pt idx="615">
                  <c:v>980</c:v>
                </c:pt>
                <c:pt idx="616">
                  <c:v>981</c:v>
                </c:pt>
                <c:pt idx="617">
                  <c:v>982</c:v>
                </c:pt>
                <c:pt idx="618">
                  <c:v>983</c:v>
                </c:pt>
                <c:pt idx="619">
                  <c:v>984</c:v>
                </c:pt>
                <c:pt idx="620">
                  <c:v>985</c:v>
                </c:pt>
                <c:pt idx="621">
                  <c:v>986</c:v>
                </c:pt>
                <c:pt idx="622">
                  <c:v>987</c:v>
                </c:pt>
                <c:pt idx="623">
                  <c:v>988</c:v>
                </c:pt>
                <c:pt idx="624">
                  <c:v>989</c:v>
                </c:pt>
                <c:pt idx="625">
                  <c:v>990</c:v>
                </c:pt>
                <c:pt idx="626">
                  <c:v>991</c:v>
                </c:pt>
                <c:pt idx="627">
                  <c:v>992</c:v>
                </c:pt>
                <c:pt idx="628">
                  <c:v>993</c:v>
                </c:pt>
                <c:pt idx="629">
                  <c:v>994</c:v>
                </c:pt>
                <c:pt idx="630">
                  <c:v>995</c:v>
                </c:pt>
                <c:pt idx="631">
                  <c:v>996</c:v>
                </c:pt>
                <c:pt idx="632">
                  <c:v>997</c:v>
                </c:pt>
                <c:pt idx="633">
                  <c:v>998</c:v>
                </c:pt>
                <c:pt idx="634">
                  <c:v>999</c:v>
                </c:pt>
                <c:pt idx="635">
                  <c:v>1000</c:v>
                </c:pt>
                <c:pt idx="636">
                  <c:v>1001</c:v>
                </c:pt>
                <c:pt idx="637">
                  <c:v>1002</c:v>
                </c:pt>
                <c:pt idx="638">
                  <c:v>1003</c:v>
                </c:pt>
                <c:pt idx="639">
                  <c:v>1004</c:v>
                </c:pt>
                <c:pt idx="640">
                  <c:v>1005</c:v>
                </c:pt>
                <c:pt idx="641">
                  <c:v>1006</c:v>
                </c:pt>
                <c:pt idx="642">
                  <c:v>1007</c:v>
                </c:pt>
                <c:pt idx="643">
                  <c:v>1008</c:v>
                </c:pt>
                <c:pt idx="644">
                  <c:v>1009</c:v>
                </c:pt>
                <c:pt idx="645">
                  <c:v>1010</c:v>
                </c:pt>
                <c:pt idx="646">
                  <c:v>1011</c:v>
                </c:pt>
                <c:pt idx="647">
                  <c:v>1012</c:v>
                </c:pt>
                <c:pt idx="648">
                  <c:v>1013</c:v>
                </c:pt>
                <c:pt idx="649">
                  <c:v>1014</c:v>
                </c:pt>
                <c:pt idx="650">
                  <c:v>1015</c:v>
                </c:pt>
                <c:pt idx="651">
                  <c:v>1016</c:v>
                </c:pt>
                <c:pt idx="652">
                  <c:v>1017</c:v>
                </c:pt>
                <c:pt idx="653">
                  <c:v>1018</c:v>
                </c:pt>
                <c:pt idx="654">
                  <c:v>1019</c:v>
                </c:pt>
                <c:pt idx="655">
                  <c:v>1020</c:v>
                </c:pt>
                <c:pt idx="656">
                  <c:v>1021</c:v>
                </c:pt>
                <c:pt idx="657">
                  <c:v>1022</c:v>
                </c:pt>
                <c:pt idx="658">
                  <c:v>1023</c:v>
                </c:pt>
                <c:pt idx="659">
                  <c:v>1024</c:v>
                </c:pt>
                <c:pt idx="660">
                  <c:v>1025</c:v>
                </c:pt>
                <c:pt idx="661">
                  <c:v>1026</c:v>
                </c:pt>
                <c:pt idx="662">
                  <c:v>1027</c:v>
                </c:pt>
                <c:pt idx="663">
                  <c:v>1028</c:v>
                </c:pt>
                <c:pt idx="664">
                  <c:v>1029</c:v>
                </c:pt>
                <c:pt idx="665">
                  <c:v>1030</c:v>
                </c:pt>
                <c:pt idx="666">
                  <c:v>1031</c:v>
                </c:pt>
                <c:pt idx="667">
                  <c:v>1032</c:v>
                </c:pt>
                <c:pt idx="668">
                  <c:v>1033</c:v>
                </c:pt>
                <c:pt idx="669">
                  <c:v>1034</c:v>
                </c:pt>
                <c:pt idx="670">
                  <c:v>1035</c:v>
                </c:pt>
                <c:pt idx="671">
                  <c:v>1036</c:v>
                </c:pt>
                <c:pt idx="672">
                  <c:v>1037</c:v>
                </c:pt>
                <c:pt idx="673">
                  <c:v>1038</c:v>
                </c:pt>
                <c:pt idx="674">
                  <c:v>1039</c:v>
                </c:pt>
                <c:pt idx="675">
                  <c:v>1040</c:v>
                </c:pt>
                <c:pt idx="676">
                  <c:v>1041</c:v>
                </c:pt>
                <c:pt idx="677">
                  <c:v>1042</c:v>
                </c:pt>
                <c:pt idx="678">
                  <c:v>1043</c:v>
                </c:pt>
                <c:pt idx="679">
                  <c:v>1044</c:v>
                </c:pt>
                <c:pt idx="680">
                  <c:v>1045</c:v>
                </c:pt>
                <c:pt idx="681">
                  <c:v>1046</c:v>
                </c:pt>
                <c:pt idx="682">
                  <c:v>1047</c:v>
                </c:pt>
                <c:pt idx="683">
                  <c:v>1048</c:v>
                </c:pt>
                <c:pt idx="684">
                  <c:v>1049</c:v>
                </c:pt>
                <c:pt idx="685">
                  <c:v>1050</c:v>
                </c:pt>
                <c:pt idx="686">
                  <c:v>1051</c:v>
                </c:pt>
                <c:pt idx="687">
                  <c:v>1052</c:v>
                </c:pt>
                <c:pt idx="688">
                  <c:v>1053</c:v>
                </c:pt>
                <c:pt idx="689">
                  <c:v>1054</c:v>
                </c:pt>
                <c:pt idx="690">
                  <c:v>1055</c:v>
                </c:pt>
                <c:pt idx="691">
                  <c:v>1056</c:v>
                </c:pt>
                <c:pt idx="692">
                  <c:v>1057</c:v>
                </c:pt>
                <c:pt idx="693">
                  <c:v>1058</c:v>
                </c:pt>
                <c:pt idx="694">
                  <c:v>1059</c:v>
                </c:pt>
                <c:pt idx="695">
                  <c:v>1060</c:v>
                </c:pt>
                <c:pt idx="696">
                  <c:v>1061</c:v>
                </c:pt>
                <c:pt idx="697">
                  <c:v>1062</c:v>
                </c:pt>
                <c:pt idx="698">
                  <c:v>1063</c:v>
                </c:pt>
                <c:pt idx="699">
                  <c:v>1064</c:v>
                </c:pt>
                <c:pt idx="700">
                  <c:v>1065</c:v>
                </c:pt>
                <c:pt idx="701">
                  <c:v>1066</c:v>
                </c:pt>
                <c:pt idx="702">
                  <c:v>1067</c:v>
                </c:pt>
                <c:pt idx="703">
                  <c:v>1068</c:v>
                </c:pt>
                <c:pt idx="704">
                  <c:v>1069</c:v>
                </c:pt>
                <c:pt idx="705">
                  <c:v>1070</c:v>
                </c:pt>
                <c:pt idx="706">
                  <c:v>1071</c:v>
                </c:pt>
                <c:pt idx="707">
                  <c:v>1072</c:v>
                </c:pt>
                <c:pt idx="708">
                  <c:v>1073</c:v>
                </c:pt>
                <c:pt idx="709">
                  <c:v>1074</c:v>
                </c:pt>
                <c:pt idx="710">
                  <c:v>1075</c:v>
                </c:pt>
                <c:pt idx="711">
                  <c:v>1076</c:v>
                </c:pt>
                <c:pt idx="712">
                  <c:v>1077</c:v>
                </c:pt>
                <c:pt idx="713">
                  <c:v>1078</c:v>
                </c:pt>
                <c:pt idx="714">
                  <c:v>1079</c:v>
                </c:pt>
                <c:pt idx="715">
                  <c:v>1080</c:v>
                </c:pt>
              </c:numCache>
            </c:numRef>
          </c:xVal>
          <c:yVal>
            <c:numRef>
              <c:f>'MI stroke'!$J$4:$J$719</c:f>
              <c:numCache>
                <c:formatCode>General</c:formatCode>
                <c:ptCount val="716"/>
                <c:pt idx="0">
                  <c:v>0</c:v>
                </c:pt>
                <c:pt idx="1">
                  <c:v>1.0000000000000051E-4</c:v>
                </c:pt>
                <c:pt idx="2">
                  <c:v>1.0000000000000051E-4</c:v>
                </c:pt>
                <c:pt idx="3">
                  <c:v>1.0000000000000051E-4</c:v>
                </c:pt>
                <c:pt idx="4">
                  <c:v>2.0000000000000052E-4</c:v>
                </c:pt>
                <c:pt idx="5">
                  <c:v>4.0000000000000034E-4</c:v>
                </c:pt>
                <c:pt idx="6">
                  <c:v>4.0000000000000034E-4</c:v>
                </c:pt>
                <c:pt idx="7">
                  <c:v>5.0000000000000034E-4</c:v>
                </c:pt>
                <c:pt idx="8">
                  <c:v>6.0000000000000266E-4</c:v>
                </c:pt>
                <c:pt idx="9">
                  <c:v>6.0000000000000266E-4</c:v>
                </c:pt>
                <c:pt idx="10">
                  <c:v>8.0000000000000264E-4</c:v>
                </c:pt>
                <c:pt idx="11">
                  <c:v>1.0000000000000041E-3</c:v>
                </c:pt>
                <c:pt idx="12">
                  <c:v>1.0000000000000041E-3</c:v>
                </c:pt>
                <c:pt idx="13">
                  <c:v>1.2999999999999978E-3</c:v>
                </c:pt>
                <c:pt idx="14">
                  <c:v>1.2999999999999978E-3</c:v>
                </c:pt>
                <c:pt idx="15">
                  <c:v>1.6000000000000077E-3</c:v>
                </c:pt>
                <c:pt idx="16">
                  <c:v>1.7000000000000055E-3</c:v>
                </c:pt>
                <c:pt idx="17">
                  <c:v>1.7000000000000055E-3</c:v>
                </c:pt>
                <c:pt idx="18">
                  <c:v>1.7000000000000055E-3</c:v>
                </c:pt>
                <c:pt idx="19">
                  <c:v>1.8000000000000069E-3</c:v>
                </c:pt>
                <c:pt idx="20">
                  <c:v>1.8000000000000069E-3</c:v>
                </c:pt>
                <c:pt idx="21">
                  <c:v>1.9000000000000098E-3</c:v>
                </c:pt>
                <c:pt idx="22">
                  <c:v>2.0000000000000052E-3</c:v>
                </c:pt>
                <c:pt idx="23">
                  <c:v>2.0000000000000052E-3</c:v>
                </c:pt>
                <c:pt idx="24">
                  <c:v>2.3000000000000052E-3</c:v>
                </c:pt>
                <c:pt idx="25">
                  <c:v>2.3999999999999998E-3</c:v>
                </c:pt>
                <c:pt idx="26">
                  <c:v>2.5999999999999999E-3</c:v>
                </c:pt>
                <c:pt idx="27">
                  <c:v>2.7000000000000114E-3</c:v>
                </c:pt>
                <c:pt idx="28">
                  <c:v>2.7000000000000114E-3</c:v>
                </c:pt>
                <c:pt idx="29">
                  <c:v>2.7000000000000114E-3</c:v>
                </c:pt>
                <c:pt idx="30">
                  <c:v>2.8999999999999998E-3</c:v>
                </c:pt>
                <c:pt idx="31">
                  <c:v>3.0000000000000092E-3</c:v>
                </c:pt>
                <c:pt idx="32">
                  <c:v>3.0000000000000092E-3</c:v>
                </c:pt>
                <c:pt idx="33">
                  <c:v>3.1000000000000129E-3</c:v>
                </c:pt>
                <c:pt idx="34">
                  <c:v>3.3000000000000052E-3</c:v>
                </c:pt>
                <c:pt idx="35">
                  <c:v>3.4000000000000107E-3</c:v>
                </c:pt>
                <c:pt idx="36">
                  <c:v>3.4000000000000107E-3</c:v>
                </c:pt>
                <c:pt idx="37">
                  <c:v>3.4000000000000107E-3</c:v>
                </c:pt>
                <c:pt idx="38">
                  <c:v>3.6000000000000129E-3</c:v>
                </c:pt>
                <c:pt idx="39">
                  <c:v>3.6000000000000129E-3</c:v>
                </c:pt>
                <c:pt idx="40">
                  <c:v>3.6000000000000129E-3</c:v>
                </c:pt>
                <c:pt idx="41">
                  <c:v>3.7000000000000179E-3</c:v>
                </c:pt>
                <c:pt idx="42">
                  <c:v>3.9000000000000107E-3</c:v>
                </c:pt>
                <c:pt idx="43">
                  <c:v>4.0000000000000114E-3</c:v>
                </c:pt>
                <c:pt idx="44">
                  <c:v>4.0000000000000114E-3</c:v>
                </c:pt>
                <c:pt idx="45">
                  <c:v>4.0000000000000114E-3</c:v>
                </c:pt>
                <c:pt idx="46">
                  <c:v>4.0000000000000114E-3</c:v>
                </c:pt>
                <c:pt idx="47">
                  <c:v>4.1000000000000003E-3</c:v>
                </c:pt>
                <c:pt idx="48">
                  <c:v>4.1000000000000003E-3</c:v>
                </c:pt>
                <c:pt idx="49">
                  <c:v>4.1000000000000003E-3</c:v>
                </c:pt>
                <c:pt idx="50">
                  <c:v>4.1999999999999997E-3</c:v>
                </c:pt>
                <c:pt idx="51">
                  <c:v>4.1999999999999997E-3</c:v>
                </c:pt>
                <c:pt idx="52">
                  <c:v>4.5000000000000014E-3</c:v>
                </c:pt>
                <c:pt idx="53">
                  <c:v>4.6000000000000034E-3</c:v>
                </c:pt>
                <c:pt idx="54">
                  <c:v>4.7000000000000123E-3</c:v>
                </c:pt>
                <c:pt idx="55">
                  <c:v>4.8000000000000004E-3</c:v>
                </c:pt>
                <c:pt idx="56">
                  <c:v>5.0000000000000114E-3</c:v>
                </c:pt>
                <c:pt idx="57">
                  <c:v>5.1000000000000004E-3</c:v>
                </c:pt>
                <c:pt idx="58">
                  <c:v>5.3000000000000104E-3</c:v>
                </c:pt>
                <c:pt idx="59">
                  <c:v>5.3000000000000104E-3</c:v>
                </c:pt>
                <c:pt idx="60">
                  <c:v>5.4000000000000124E-3</c:v>
                </c:pt>
                <c:pt idx="61">
                  <c:v>5.6000000000000034E-3</c:v>
                </c:pt>
                <c:pt idx="62">
                  <c:v>5.7000000000000123E-3</c:v>
                </c:pt>
                <c:pt idx="63">
                  <c:v>5.8000000000000013E-3</c:v>
                </c:pt>
                <c:pt idx="64">
                  <c:v>5.8000000000000013E-3</c:v>
                </c:pt>
                <c:pt idx="65">
                  <c:v>5.8000000000000013E-3</c:v>
                </c:pt>
                <c:pt idx="66">
                  <c:v>6.0000000000000114E-3</c:v>
                </c:pt>
                <c:pt idx="67">
                  <c:v>6.2000000000000223E-3</c:v>
                </c:pt>
                <c:pt idx="68">
                  <c:v>6.4000000000000281E-3</c:v>
                </c:pt>
                <c:pt idx="69">
                  <c:v>6.5000000000000205E-3</c:v>
                </c:pt>
                <c:pt idx="70">
                  <c:v>6.6000000000000034E-3</c:v>
                </c:pt>
                <c:pt idx="71">
                  <c:v>6.7000000000000236E-3</c:v>
                </c:pt>
                <c:pt idx="72">
                  <c:v>7.0000000000000114E-3</c:v>
                </c:pt>
                <c:pt idx="73">
                  <c:v>7.0000000000000114E-3</c:v>
                </c:pt>
                <c:pt idx="74">
                  <c:v>7.0000000000000114E-3</c:v>
                </c:pt>
                <c:pt idx="75">
                  <c:v>7.0000000000000114E-3</c:v>
                </c:pt>
                <c:pt idx="76">
                  <c:v>7.1000000000000004E-3</c:v>
                </c:pt>
                <c:pt idx="77">
                  <c:v>7.3000000000000113E-3</c:v>
                </c:pt>
                <c:pt idx="78">
                  <c:v>7.4000000000000333E-3</c:v>
                </c:pt>
                <c:pt idx="79">
                  <c:v>7.4000000000000333E-3</c:v>
                </c:pt>
                <c:pt idx="80">
                  <c:v>7.5000000000000231E-3</c:v>
                </c:pt>
                <c:pt idx="81">
                  <c:v>7.7000000000000289E-3</c:v>
                </c:pt>
                <c:pt idx="82">
                  <c:v>7.9000000000000355E-3</c:v>
                </c:pt>
                <c:pt idx="83">
                  <c:v>8.1000000000000048E-3</c:v>
                </c:pt>
                <c:pt idx="84">
                  <c:v>8.3000000000000226E-3</c:v>
                </c:pt>
                <c:pt idx="85">
                  <c:v>8.4000000000000047E-3</c:v>
                </c:pt>
                <c:pt idx="86">
                  <c:v>8.5000000000000006E-3</c:v>
                </c:pt>
                <c:pt idx="87">
                  <c:v>8.6000000000000208E-3</c:v>
                </c:pt>
                <c:pt idx="88">
                  <c:v>8.6000000000000208E-3</c:v>
                </c:pt>
                <c:pt idx="89">
                  <c:v>8.7000000000000046E-3</c:v>
                </c:pt>
                <c:pt idx="90">
                  <c:v>8.7000000000000046E-3</c:v>
                </c:pt>
                <c:pt idx="91">
                  <c:v>8.7000000000000046E-3</c:v>
                </c:pt>
                <c:pt idx="92">
                  <c:v>8.8000000000000248E-3</c:v>
                </c:pt>
                <c:pt idx="93">
                  <c:v>8.9000000000000207E-3</c:v>
                </c:pt>
                <c:pt idx="94">
                  <c:v>9.0000000000000028E-3</c:v>
                </c:pt>
                <c:pt idx="95">
                  <c:v>9.0000000000000028E-3</c:v>
                </c:pt>
                <c:pt idx="96">
                  <c:v>9.1000000000000004E-3</c:v>
                </c:pt>
                <c:pt idx="97">
                  <c:v>9.3000000000000461E-3</c:v>
                </c:pt>
                <c:pt idx="98">
                  <c:v>9.3000000000000461E-3</c:v>
                </c:pt>
                <c:pt idx="99">
                  <c:v>9.3000000000000461E-3</c:v>
                </c:pt>
                <c:pt idx="100">
                  <c:v>9.5000000000000067E-3</c:v>
                </c:pt>
                <c:pt idx="101">
                  <c:v>9.6000000000000026E-3</c:v>
                </c:pt>
                <c:pt idx="102">
                  <c:v>9.8000000000000483E-3</c:v>
                </c:pt>
                <c:pt idx="103">
                  <c:v>9.9000000000000268E-3</c:v>
                </c:pt>
                <c:pt idx="104">
                  <c:v>9.9000000000000268E-3</c:v>
                </c:pt>
                <c:pt idx="105">
                  <c:v>1.0000000000000005E-2</c:v>
                </c:pt>
                <c:pt idx="106">
                  <c:v>1.0200000000000001E-2</c:v>
                </c:pt>
                <c:pt idx="107">
                  <c:v>1.0200000000000001E-2</c:v>
                </c:pt>
                <c:pt idx="108">
                  <c:v>1.0300000000000005E-2</c:v>
                </c:pt>
                <c:pt idx="109">
                  <c:v>1.0300000000000005E-2</c:v>
                </c:pt>
                <c:pt idx="110">
                  <c:v>1.0400000000000001E-2</c:v>
                </c:pt>
                <c:pt idx="111">
                  <c:v>1.0400000000000001E-2</c:v>
                </c:pt>
                <c:pt idx="112">
                  <c:v>1.0400000000000001E-2</c:v>
                </c:pt>
                <c:pt idx="113">
                  <c:v>1.0600000000000021E-2</c:v>
                </c:pt>
                <c:pt idx="114">
                  <c:v>1.0699999999999998E-2</c:v>
                </c:pt>
                <c:pt idx="115">
                  <c:v>1.0999999999999998E-2</c:v>
                </c:pt>
                <c:pt idx="116">
                  <c:v>1.1100000000000049E-2</c:v>
                </c:pt>
                <c:pt idx="117">
                  <c:v>1.1299999999999998E-2</c:v>
                </c:pt>
                <c:pt idx="118">
                  <c:v>1.1299999999999998E-2</c:v>
                </c:pt>
                <c:pt idx="119">
                  <c:v>1.1500000000000059E-2</c:v>
                </c:pt>
                <c:pt idx="120">
                  <c:v>1.1500000000000059E-2</c:v>
                </c:pt>
                <c:pt idx="121">
                  <c:v>1.1599999999999996E-2</c:v>
                </c:pt>
                <c:pt idx="122">
                  <c:v>1.1599999999999996E-2</c:v>
                </c:pt>
                <c:pt idx="123">
                  <c:v>1.1599999999999996E-2</c:v>
                </c:pt>
                <c:pt idx="124">
                  <c:v>1.1599999999999996E-2</c:v>
                </c:pt>
                <c:pt idx="125">
                  <c:v>1.1900000000000067E-2</c:v>
                </c:pt>
                <c:pt idx="126">
                  <c:v>1.1900000000000067E-2</c:v>
                </c:pt>
                <c:pt idx="127">
                  <c:v>1.1900000000000067E-2</c:v>
                </c:pt>
                <c:pt idx="128">
                  <c:v>1.2100000000000001E-2</c:v>
                </c:pt>
                <c:pt idx="129">
                  <c:v>1.2100000000000001E-2</c:v>
                </c:pt>
                <c:pt idx="130">
                  <c:v>1.2100000000000001E-2</c:v>
                </c:pt>
                <c:pt idx="131">
                  <c:v>1.2200000000000001E-2</c:v>
                </c:pt>
                <c:pt idx="132">
                  <c:v>1.2300000000000005E-2</c:v>
                </c:pt>
                <c:pt idx="133">
                  <c:v>1.2300000000000005E-2</c:v>
                </c:pt>
                <c:pt idx="134">
                  <c:v>1.2400000000000001E-2</c:v>
                </c:pt>
                <c:pt idx="135">
                  <c:v>1.2500000000000001E-2</c:v>
                </c:pt>
                <c:pt idx="136">
                  <c:v>1.2500000000000001E-2</c:v>
                </c:pt>
                <c:pt idx="137">
                  <c:v>1.2500000000000001E-2</c:v>
                </c:pt>
                <c:pt idx="138">
                  <c:v>1.2500000000000001E-2</c:v>
                </c:pt>
                <c:pt idx="139">
                  <c:v>1.2500000000000001E-2</c:v>
                </c:pt>
                <c:pt idx="140">
                  <c:v>1.2500000000000001E-2</c:v>
                </c:pt>
                <c:pt idx="141">
                  <c:v>1.2500000000000001E-2</c:v>
                </c:pt>
                <c:pt idx="142">
                  <c:v>1.2600000000000005E-2</c:v>
                </c:pt>
                <c:pt idx="143">
                  <c:v>1.2699999999999998E-2</c:v>
                </c:pt>
                <c:pt idx="144">
                  <c:v>1.2699999999999998E-2</c:v>
                </c:pt>
                <c:pt idx="145">
                  <c:v>1.2800000000000021E-2</c:v>
                </c:pt>
                <c:pt idx="146">
                  <c:v>1.2900000000000003E-2</c:v>
                </c:pt>
                <c:pt idx="147">
                  <c:v>1.2900000000000003E-2</c:v>
                </c:pt>
                <c:pt idx="148">
                  <c:v>1.3100000000000021E-2</c:v>
                </c:pt>
                <c:pt idx="149">
                  <c:v>1.3100000000000021E-2</c:v>
                </c:pt>
                <c:pt idx="150">
                  <c:v>1.3100000000000021E-2</c:v>
                </c:pt>
                <c:pt idx="151">
                  <c:v>1.3200000000000049E-2</c:v>
                </c:pt>
                <c:pt idx="152">
                  <c:v>1.3299999999999998E-2</c:v>
                </c:pt>
                <c:pt idx="153">
                  <c:v>1.3299999999999998E-2</c:v>
                </c:pt>
                <c:pt idx="154">
                  <c:v>1.3400000000000051E-2</c:v>
                </c:pt>
                <c:pt idx="155">
                  <c:v>1.3400000000000051E-2</c:v>
                </c:pt>
                <c:pt idx="156">
                  <c:v>1.3400000000000051E-2</c:v>
                </c:pt>
                <c:pt idx="157">
                  <c:v>1.3500000000000052E-2</c:v>
                </c:pt>
                <c:pt idx="158">
                  <c:v>1.3500000000000052E-2</c:v>
                </c:pt>
                <c:pt idx="159">
                  <c:v>1.3700000000000058E-2</c:v>
                </c:pt>
                <c:pt idx="160">
                  <c:v>1.3800000000000066E-2</c:v>
                </c:pt>
                <c:pt idx="161">
                  <c:v>1.3899999999999999E-2</c:v>
                </c:pt>
                <c:pt idx="162">
                  <c:v>1.4E-2</c:v>
                </c:pt>
                <c:pt idx="163">
                  <c:v>1.4E-2</c:v>
                </c:pt>
                <c:pt idx="164">
                  <c:v>1.4100000000000001E-2</c:v>
                </c:pt>
                <c:pt idx="165">
                  <c:v>1.4200000000000001E-2</c:v>
                </c:pt>
                <c:pt idx="166">
                  <c:v>1.4500000000000001E-2</c:v>
                </c:pt>
                <c:pt idx="167">
                  <c:v>1.4700000000000001E-2</c:v>
                </c:pt>
                <c:pt idx="168">
                  <c:v>1.4700000000000001E-2</c:v>
                </c:pt>
                <c:pt idx="169">
                  <c:v>1.4800000000000001E-2</c:v>
                </c:pt>
                <c:pt idx="170">
                  <c:v>1.4800000000000001E-2</c:v>
                </c:pt>
                <c:pt idx="171">
                  <c:v>1.4800000000000001E-2</c:v>
                </c:pt>
                <c:pt idx="172">
                  <c:v>1.4800000000000001E-2</c:v>
                </c:pt>
                <c:pt idx="173">
                  <c:v>1.4900000000000005E-2</c:v>
                </c:pt>
                <c:pt idx="174">
                  <c:v>1.5100000000000021E-2</c:v>
                </c:pt>
                <c:pt idx="175">
                  <c:v>1.5200000000000003E-2</c:v>
                </c:pt>
                <c:pt idx="176">
                  <c:v>1.5200000000000003E-2</c:v>
                </c:pt>
                <c:pt idx="177">
                  <c:v>1.5200000000000003E-2</c:v>
                </c:pt>
                <c:pt idx="178">
                  <c:v>1.5500000000000048E-2</c:v>
                </c:pt>
                <c:pt idx="179">
                  <c:v>1.5699999999999999E-2</c:v>
                </c:pt>
                <c:pt idx="180">
                  <c:v>1.5800000000000043E-2</c:v>
                </c:pt>
                <c:pt idx="181">
                  <c:v>1.5800000000000043E-2</c:v>
                </c:pt>
                <c:pt idx="182">
                  <c:v>1.5900000000000001E-2</c:v>
                </c:pt>
                <c:pt idx="183">
                  <c:v>1.6100000000000041E-2</c:v>
                </c:pt>
                <c:pt idx="184">
                  <c:v>1.6199999999999999E-2</c:v>
                </c:pt>
                <c:pt idx="185">
                  <c:v>1.6199999999999999E-2</c:v>
                </c:pt>
                <c:pt idx="186">
                  <c:v>1.6299999999999999E-2</c:v>
                </c:pt>
                <c:pt idx="187">
                  <c:v>1.650000000000007E-2</c:v>
                </c:pt>
                <c:pt idx="188">
                  <c:v>1.650000000000007E-2</c:v>
                </c:pt>
                <c:pt idx="189">
                  <c:v>1.6600000000000076E-2</c:v>
                </c:pt>
                <c:pt idx="190">
                  <c:v>1.6799999999999999E-2</c:v>
                </c:pt>
                <c:pt idx="191">
                  <c:v>1.6799999999999999E-2</c:v>
                </c:pt>
                <c:pt idx="192">
                  <c:v>1.6799999999999999E-2</c:v>
                </c:pt>
                <c:pt idx="193">
                  <c:v>1.6799999999999999E-2</c:v>
                </c:pt>
                <c:pt idx="194">
                  <c:v>1.6799999999999999E-2</c:v>
                </c:pt>
                <c:pt idx="195">
                  <c:v>1.6799999999999999E-2</c:v>
                </c:pt>
                <c:pt idx="196">
                  <c:v>1.6799999999999999E-2</c:v>
                </c:pt>
                <c:pt idx="197">
                  <c:v>1.6799999999999999E-2</c:v>
                </c:pt>
                <c:pt idx="198">
                  <c:v>1.6799999999999999E-2</c:v>
                </c:pt>
                <c:pt idx="199">
                  <c:v>1.6899999999999998E-2</c:v>
                </c:pt>
                <c:pt idx="200">
                  <c:v>1.6899999999999998E-2</c:v>
                </c:pt>
                <c:pt idx="201">
                  <c:v>1.7000000000000001E-2</c:v>
                </c:pt>
                <c:pt idx="202">
                  <c:v>1.72E-2</c:v>
                </c:pt>
                <c:pt idx="203">
                  <c:v>1.7299999999999996E-2</c:v>
                </c:pt>
                <c:pt idx="204">
                  <c:v>1.7299999999999996E-2</c:v>
                </c:pt>
                <c:pt idx="205">
                  <c:v>1.7399999999999999E-2</c:v>
                </c:pt>
                <c:pt idx="206">
                  <c:v>1.7500000000000005E-2</c:v>
                </c:pt>
                <c:pt idx="207">
                  <c:v>1.7800000000000003E-2</c:v>
                </c:pt>
                <c:pt idx="208">
                  <c:v>1.7800000000000003E-2</c:v>
                </c:pt>
                <c:pt idx="209">
                  <c:v>1.7999999999999999E-2</c:v>
                </c:pt>
                <c:pt idx="210">
                  <c:v>1.7999999999999999E-2</c:v>
                </c:pt>
                <c:pt idx="211">
                  <c:v>1.7999999999999999E-2</c:v>
                </c:pt>
                <c:pt idx="212">
                  <c:v>1.7999999999999999E-2</c:v>
                </c:pt>
                <c:pt idx="213">
                  <c:v>1.8200000000000063E-2</c:v>
                </c:pt>
                <c:pt idx="214">
                  <c:v>1.8200000000000063E-2</c:v>
                </c:pt>
                <c:pt idx="215">
                  <c:v>1.8200000000000063E-2</c:v>
                </c:pt>
                <c:pt idx="216">
                  <c:v>1.8200000000000063E-2</c:v>
                </c:pt>
                <c:pt idx="217">
                  <c:v>1.8400000000000041E-2</c:v>
                </c:pt>
                <c:pt idx="218">
                  <c:v>1.8499999999999999E-2</c:v>
                </c:pt>
                <c:pt idx="219">
                  <c:v>1.8499999999999999E-2</c:v>
                </c:pt>
                <c:pt idx="220">
                  <c:v>1.8499999999999999E-2</c:v>
                </c:pt>
                <c:pt idx="221">
                  <c:v>1.8599999999999998E-2</c:v>
                </c:pt>
                <c:pt idx="222">
                  <c:v>1.8599999999999998E-2</c:v>
                </c:pt>
                <c:pt idx="223">
                  <c:v>1.8700000000000071E-2</c:v>
                </c:pt>
                <c:pt idx="224">
                  <c:v>1.880000000000007E-2</c:v>
                </c:pt>
                <c:pt idx="225">
                  <c:v>1.8900000000000073E-2</c:v>
                </c:pt>
                <c:pt idx="226">
                  <c:v>1.9099999999999999E-2</c:v>
                </c:pt>
                <c:pt idx="227">
                  <c:v>1.9199999999999998E-2</c:v>
                </c:pt>
                <c:pt idx="228">
                  <c:v>1.9199999999999998E-2</c:v>
                </c:pt>
                <c:pt idx="229">
                  <c:v>1.9199999999999998E-2</c:v>
                </c:pt>
                <c:pt idx="230">
                  <c:v>1.9300000000000078E-2</c:v>
                </c:pt>
                <c:pt idx="231">
                  <c:v>1.9500000000000083E-2</c:v>
                </c:pt>
                <c:pt idx="232">
                  <c:v>1.9599999999999999E-2</c:v>
                </c:pt>
                <c:pt idx="233">
                  <c:v>1.9599999999999999E-2</c:v>
                </c:pt>
                <c:pt idx="234">
                  <c:v>1.9900000000000095E-2</c:v>
                </c:pt>
                <c:pt idx="235">
                  <c:v>1.9900000000000095E-2</c:v>
                </c:pt>
                <c:pt idx="236">
                  <c:v>2.01E-2</c:v>
                </c:pt>
                <c:pt idx="237">
                  <c:v>2.0299999999999999E-2</c:v>
                </c:pt>
                <c:pt idx="238">
                  <c:v>2.0299999999999999E-2</c:v>
                </c:pt>
                <c:pt idx="239">
                  <c:v>2.0600000000000011E-2</c:v>
                </c:pt>
                <c:pt idx="240">
                  <c:v>2.07E-2</c:v>
                </c:pt>
                <c:pt idx="241">
                  <c:v>2.07E-2</c:v>
                </c:pt>
                <c:pt idx="242">
                  <c:v>2.0799999999999999E-2</c:v>
                </c:pt>
                <c:pt idx="243">
                  <c:v>2.0900000000000002E-2</c:v>
                </c:pt>
                <c:pt idx="244">
                  <c:v>2.1000000000000012E-2</c:v>
                </c:pt>
                <c:pt idx="245">
                  <c:v>2.1100000000000001E-2</c:v>
                </c:pt>
                <c:pt idx="246">
                  <c:v>2.1100000000000001E-2</c:v>
                </c:pt>
                <c:pt idx="247">
                  <c:v>2.1100000000000001E-2</c:v>
                </c:pt>
                <c:pt idx="248">
                  <c:v>2.1100000000000001E-2</c:v>
                </c:pt>
                <c:pt idx="249">
                  <c:v>2.1300000000000006E-2</c:v>
                </c:pt>
                <c:pt idx="250">
                  <c:v>2.1399999999999999E-2</c:v>
                </c:pt>
                <c:pt idx="251">
                  <c:v>2.1600000000000012E-2</c:v>
                </c:pt>
                <c:pt idx="252">
                  <c:v>2.1700000000000001E-2</c:v>
                </c:pt>
                <c:pt idx="253">
                  <c:v>2.1700000000000001E-2</c:v>
                </c:pt>
                <c:pt idx="254">
                  <c:v>2.1800000000000052E-2</c:v>
                </c:pt>
                <c:pt idx="255">
                  <c:v>2.1900000000000006E-2</c:v>
                </c:pt>
                <c:pt idx="256">
                  <c:v>2.1999999999999999E-2</c:v>
                </c:pt>
                <c:pt idx="257">
                  <c:v>2.2100000000000002E-2</c:v>
                </c:pt>
                <c:pt idx="258">
                  <c:v>2.2200000000000056E-2</c:v>
                </c:pt>
                <c:pt idx="259">
                  <c:v>2.2400000000000052E-2</c:v>
                </c:pt>
                <c:pt idx="260">
                  <c:v>2.2600000000000012E-2</c:v>
                </c:pt>
                <c:pt idx="261">
                  <c:v>2.2700000000000001E-2</c:v>
                </c:pt>
                <c:pt idx="262">
                  <c:v>2.2700000000000001E-2</c:v>
                </c:pt>
                <c:pt idx="263">
                  <c:v>2.2900000000000011E-2</c:v>
                </c:pt>
                <c:pt idx="264">
                  <c:v>2.3E-2</c:v>
                </c:pt>
                <c:pt idx="265">
                  <c:v>2.3099999999999999E-2</c:v>
                </c:pt>
                <c:pt idx="266">
                  <c:v>2.3199999999999988E-2</c:v>
                </c:pt>
                <c:pt idx="267">
                  <c:v>2.3199999999999988E-2</c:v>
                </c:pt>
                <c:pt idx="268">
                  <c:v>2.3299999999999998E-2</c:v>
                </c:pt>
                <c:pt idx="269">
                  <c:v>2.3400000000000001E-2</c:v>
                </c:pt>
                <c:pt idx="270">
                  <c:v>2.3599999999999993E-2</c:v>
                </c:pt>
                <c:pt idx="271">
                  <c:v>2.3599999999999993E-2</c:v>
                </c:pt>
                <c:pt idx="272">
                  <c:v>2.3900000000000001E-2</c:v>
                </c:pt>
                <c:pt idx="273">
                  <c:v>2.4E-2</c:v>
                </c:pt>
                <c:pt idx="274">
                  <c:v>2.4E-2</c:v>
                </c:pt>
                <c:pt idx="275">
                  <c:v>2.4E-2</c:v>
                </c:pt>
                <c:pt idx="276">
                  <c:v>2.41E-2</c:v>
                </c:pt>
                <c:pt idx="277">
                  <c:v>2.4199999999999989E-2</c:v>
                </c:pt>
                <c:pt idx="278">
                  <c:v>2.4199999999999989E-2</c:v>
                </c:pt>
                <c:pt idx="279">
                  <c:v>2.4400000000000002E-2</c:v>
                </c:pt>
                <c:pt idx="280">
                  <c:v>2.4500000000000001E-2</c:v>
                </c:pt>
                <c:pt idx="281">
                  <c:v>2.4600000000000011E-2</c:v>
                </c:pt>
                <c:pt idx="282">
                  <c:v>2.4600000000000011E-2</c:v>
                </c:pt>
                <c:pt idx="283">
                  <c:v>2.4600000000000011E-2</c:v>
                </c:pt>
                <c:pt idx="284">
                  <c:v>2.47E-2</c:v>
                </c:pt>
                <c:pt idx="285">
                  <c:v>2.4900000000000002E-2</c:v>
                </c:pt>
                <c:pt idx="286">
                  <c:v>2.5000000000000001E-2</c:v>
                </c:pt>
                <c:pt idx="287">
                  <c:v>2.5200000000000011E-2</c:v>
                </c:pt>
                <c:pt idx="288">
                  <c:v>2.5200000000000011E-2</c:v>
                </c:pt>
                <c:pt idx="289">
                  <c:v>2.5500000000000002E-2</c:v>
                </c:pt>
                <c:pt idx="290">
                  <c:v>2.5500000000000002E-2</c:v>
                </c:pt>
                <c:pt idx="291">
                  <c:v>2.5500000000000002E-2</c:v>
                </c:pt>
                <c:pt idx="292">
                  <c:v>2.5500000000000002E-2</c:v>
                </c:pt>
                <c:pt idx="293">
                  <c:v>2.5800000000000052E-2</c:v>
                </c:pt>
                <c:pt idx="294">
                  <c:v>2.5800000000000052E-2</c:v>
                </c:pt>
                <c:pt idx="295">
                  <c:v>2.5800000000000052E-2</c:v>
                </c:pt>
                <c:pt idx="296">
                  <c:v>2.5900000000000006E-2</c:v>
                </c:pt>
                <c:pt idx="297">
                  <c:v>2.5900000000000006E-2</c:v>
                </c:pt>
                <c:pt idx="298">
                  <c:v>2.5999999999999999E-2</c:v>
                </c:pt>
                <c:pt idx="299">
                  <c:v>2.5999999999999999E-2</c:v>
                </c:pt>
                <c:pt idx="300">
                  <c:v>2.6100000000000002E-2</c:v>
                </c:pt>
                <c:pt idx="301">
                  <c:v>2.6100000000000002E-2</c:v>
                </c:pt>
                <c:pt idx="302">
                  <c:v>2.6200000000000011E-2</c:v>
                </c:pt>
                <c:pt idx="303">
                  <c:v>2.63E-2</c:v>
                </c:pt>
                <c:pt idx="304">
                  <c:v>2.6400000000000052E-2</c:v>
                </c:pt>
                <c:pt idx="305">
                  <c:v>2.6599999999999999E-2</c:v>
                </c:pt>
                <c:pt idx="306">
                  <c:v>2.6700000000000002E-2</c:v>
                </c:pt>
                <c:pt idx="307">
                  <c:v>2.6700000000000002E-2</c:v>
                </c:pt>
                <c:pt idx="308">
                  <c:v>2.6800000000000056E-2</c:v>
                </c:pt>
                <c:pt idx="309">
                  <c:v>2.6900000000000011E-2</c:v>
                </c:pt>
                <c:pt idx="310">
                  <c:v>2.7100000000000006E-2</c:v>
                </c:pt>
                <c:pt idx="311">
                  <c:v>2.7200000000000012E-2</c:v>
                </c:pt>
                <c:pt idx="312">
                  <c:v>2.7300000000000001E-2</c:v>
                </c:pt>
                <c:pt idx="313">
                  <c:v>2.7400000000000108E-2</c:v>
                </c:pt>
                <c:pt idx="314">
                  <c:v>2.7400000000000108E-2</c:v>
                </c:pt>
                <c:pt idx="315">
                  <c:v>2.7500000000000011E-2</c:v>
                </c:pt>
                <c:pt idx="316">
                  <c:v>2.7500000000000011E-2</c:v>
                </c:pt>
                <c:pt idx="317">
                  <c:v>2.7500000000000011E-2</c:v>
                </c:pt>
                <c:pt idx="318">
                  <c:v>2.7500000000000011E-2</c:v>
                </c:pt>
                <c:pt idx="319">
                  <c:v>2.7500000000000011E-2</c:v>
                </c:pt>
                <c:pt idx="320">
                  <c:v>2.7700000000000002E-2</c:v>
                </c:pt>
                <c:pt idx="321">
                  <c:v>2.7700000000000002E-2</c:v>
                </c:pt>
                <c:pt idx="322">
                  <c:v>2.7700000000000002E-2</c:v>
                </c:pt>
                <c:pt idx="323">
                  <c:v>2.7700000000000002E-2</c:v>
                </c:pt>
                <c:pt idx="324">
                  <c:v>2.7800000000000109E-2</c:v>
                </c:pt>
                <c:pt idx="325">
                  <c:v>2.7900000000000012E-2</c:v>
                </c:pt>
                <c:pt idx="326">
                  <c:v>2.8000000000000001E-2</c:v>
                </c:pt>
                <c:pt idx="327">
                  <c:v>2.81E-2</c:v>
                </c:pt>
                <c:pt idx="328">
                  <c:v>2.8199999999999989E-2</c:v>
                </c:pt>
                <c:pt idx="329">
                  <c:v>2.8199999999999989E-2</c:v>
                </c:pt>
                <c:pt idx="330">
                  <c:v>2.8400000000000002E-2</c:v>
                </c:pt>
                <c:pt idx="331">
                  <c:v>2.8400000000000002E-2</c:v>
                </c:pt>
                <c:pt idx="332">
                  <c:v>2.8400000000000002E-2</c:v>
                </c:pt>
                <c:pt idx="333">
                  <c:v>2.86E-2</c:v>
                </c:pt>
                <c:pt idx="334">
                  <c:v>2.87E-2</c:v>
                </c:pt>
                <c:pt idx="335">
                  <c:v>2.87E-2</c:v>
                </c:pt>
                <c:pt idx="336">
                  <c:v>2.9000000000000001E-2</c:v>
                </c:pt>
                <c:pt idx="337">
                  <c:v>2.9100000000000001E-2</c:v>
                </c:pt>
                <c:pt idx="338">
                  <c:v>2.9100000000000001E-2</c:v>
                </c:pt>
                <c:pt idx="339">
                  <c:v>2.9500000000000002E-2</c:v>
                </c:pt>
                <c:pt idx="340">
                  <c:v>2.9600000000000001E-2</c:v>
                </c:pt>
                <c:pt idx="341">
                  <c:v>2.9700000000000001E-2</c:v>
                </c:pt>
                <c:pt idx="342">
                  <c:v>2.9800000000000011E-2</c:v>
                </c:pt>
                <c:pt idx="343">
                  <c:v>2.9800000000000011E-2</c:v>
                </c:pt>
                <c:pt idx="344">
                  <c:v>2.9800000000000011E-2</c:v>
                </c:pt>
                <c:pt idx="345">
                  <c:v>2.9800000000000011E-2</c:v>
                </c:pt>
                <c:pt idx="346">
                  <c:v>2.9899999999999999E-2</c:v>
                </c:pt>
                <c:pt idx="347">
                  <c:v>3.0000000000000002E-2</c:v>
                </c:pt>
                <c:pt idx="348">
                  <c:v>3.0100000000000002E-2</c:v>
                </c:pt>
                <c:pt idx="349">
                  <c:v>3.0100000000000002E-2</c:v>
                </c:pt>
                <c:pt idx="350">
                  <c:v>3.0100000000000002E-2</c:v>
                </c:pt>
                <c:pt idx="351">
                  <c:v>3.0500000000000006E-2</c:v>
                </c:pt>
                <c:pt idx="352">
                  <c:v>3.0500000000000006E-2</c:v>
                </c:pt>
                <c:pt idx="353">
                  <c:v>3.0800000000000011E-2</c:v>
                </c:pt>
                <c:pt idx="354">
                  <c:v>3.09E-2</c:v>
                </c:pt>
                <c:pt idx="355">
                  <c:v>3.1100000000000006E-2</c:v>
                </c:pt>
                <c:pt idx="356">
                  <c:v>3.1199999999999999E-2</c:v>
                </c:pt>
                <c:pt idx="357">
                  <c:v>3.1199999999999999E-2</c:v>
                </c:pt>
                <c:pt idx="358">
                  <c:v>3.1300000000000001E-2</c:v>
                </c:pt>
                <c:pt idx="359">
                  <c:v>3.1399999999999997E-2</c:v>
                </c:pt>
                <c:pt idx="360">
                  <c:v>3.1399999999999997E-2</c:v>
                </c:pt>
                <c:pt idx="361">
                  <c:v>3.1399999999999997E-2</c:v>
                </c:pt>
                <c:pt idx="362">
                  <c:v>3.1399999999999997E-2</c:v>
                </c:pt>
                <c:pt idx="363">
                  <c:v>3.1399999999999997E-2</c:v>
                </c:pt>
                <c:pt idx="364">
                  <c:v>3.1399999999999997E-2</c:v>
                </c:pt>
                <c:pt idx="365">
                  <c:v>3.1399999999999997E-2</c:v>
                </c:pt>
                <c:pt idx="366">
                  <c:v>3.1600000000000052E-2</c:v>
                </c:pt>
                <c:pt idx="367">
                  <c:v>3.1900000000000005E-2</c:v>
                </c:pt>
                <c:pt idx="368">
                  <c:v>3.2000000000000042E-2</c:v>
                </c:pt>
                <c:pt idx="369">
                  <c:v>3.210000000000001E-2</c:v>
                </c:pt>
                <c:pt idx="370">
                  <c:v>3.2199999999999999E-2</c:v>
                </c:pt>
                <c:pt idx="371">
                  <c:v>3.2399999999999998E-2</c:v>
                </c:pt>
                <c:pt idx="372">
                  <c:v>3.2500000000000001E-2</c:v>
                </c:pt>
                <c:pt idx="373">
                  <c:v>3.2500000000000001E-2</c:v>
                </c:pt>
                <c:pt idx="374">
                  <c:v>3.2500000000000001E-2</c:v>
                </c:pt>
                <c:pt idx="375">
                  <c:v>3.2500000000000001E-2</c:v>
                </c:pt>
                <c:pt idx="376">
                  <c:v>3.2500000000000001E-2</c:v>
                </c:pt>
                <c:pt idx="377">
                  <c:v>3.2500000000000001E-2</c:v>
                </c:pt>
                <c:pt idx="378">
                  <c:v>3.2600000000000136E-2</c:v>
                </c:pt>
                <c:pt idx="379">
                  <c:v>3.2600000000000136E-2</c:v>
                </c:pt>
                <c:pt idx="380">
                  <c:v>3.2600000000000136E-2</c:v>
                </c:pt>
                <c:pt idx="381">
                  <c:v>3.2600000000000136E-2</c:v>
                </c:pt>
                <c:pt idx="382">
                  <c:v>3.2700000000000014E-2</c:v>
                </c:pt>
                <c:pt idx="383">
                  <c:v>3.2700000000000014E-2</c:v>
                </c:pt>
                <c:pt idx="384">
                  <c:v>3.2900000000000006E-2</c:v>
                </c:pt>
                <c:pt idx="385">
                  <c:v>3.2900000000000006E-2</c:v>
                </c:pt>
                <c:pt idx="386">
                  <c:v>3.2900000000000006E-2</c:v>
                </c:pt>
                <c:pt idx="387">
                  <c:v>3.3000000000000002E-2</c:v>
                </c:pt>
                <c:pt idx="388">
                  <c:v>3.3000000000000002E-2</c:v>
                </c:pt>
                <c:pt idx="389">
                  <c:v>3.3000000000000002E-2</c:v>
                </c:pt>
                <c:pt idx="390">
                  <c:v>3.3000000000000002E-2</c:v>
                </c:pt>
                <c:pt idx="391">
                  <c:v>3.3000000000000002E-2</c:v>
                </c:pt>
                <c:pt idx="392">
                  <c:v>3.3099999999999997E-2</c:v>
                </c:pt>
                <c:pt idx="393">
                  <c:v>3.3399999999999999E-2</c:v>
                </c:pt>
                <c:pt idx="394">
                  <c:v>3.3500000000000002E-2</c:v>
                </c:pt>
                <c:pt idx="395">
                  <c:v>3.3500000000000002E-2</c:v>
                </c:pt>
                <c:pt idx="396">
                  <c:v>3.3599999999999998E-2</c:v>
                </c:pt>
                <c:pt idx="397">
                  <c:v>3.3599999999999998E-2</c:v>
                </c:pt>
                <c:pt idx="398">
                  <c:v>3.3599999999999998E-2</c:v>
                </c:pt>
                <c:pt idx="399">
                  <c:v>3.3799999999999997E-2</c:v>
                </c:pt>
                <c:pt idx="400">
                  <c:v>3.3799999999999997E-2</c:v>
                </c:pt>
                <c:pt idx="401">
                  <c:v>3.3799999999999997E-2</c:v>
                </c:pt>
                <c:pt idx="402">
                  <c:v>3.3799999999999997E-2</c:v>
                </c:pt>
                <c:pt idx="403">
                  <c:v>3.3799999999999997E-2</c:v>
                </c:pt>
                <c:pt idx="404">
                  <c:v>3.39E-2</c:v>
                </c:pt>
                <c:pt idx="405">
                  <c:v>3.4099999999999998E-2</c:v>
                </c:pt>
                <c:pt idx="406">
                  <c:v>3.4099999999999998E-2</c:v>
                </c:pt>
                <c:pt idx="407">
                  <c:v>3.4099999999999998E-2</c:v>
                </c:pt>
                <c:pt idx="408">
                  <c:v>3.4099999999999998E-2</c:v>
                </c:pt>
                <c:pt idx="409">
                  <c:v>3.4099999999999998E-2</c:v>
                </c:pt>
                <c:pt idx="410">
                  <c:v>3.4099999999999998E-2</c:v>
                </c:pt>
                <c:pt idx="411">
                  <c:v>3.4099999999999998E-2</c:v>
                </c:pt>
                <c:pt idx="412">
                  <c:v>3.4099999999999998E-2</c:v>
                </c:pt>
                <c:pt idx="413">
                  <c:v>3.4099999999999998E-2</c:v>
                </c:pt>
                <c:pt idx="414">
                  <c:v>3.4099999999999998E-2</c:v>
                </c:pt>
                <c:pt idx="415">
                  <c:v>3.4099999999999998E-2</c:v>
                </c:pt>
                <c:pt idx="416">
                  <c:v>3.4099999999999998E-2</c:v>
                </c:pt>
                <c:pt idx="417">
                  <c:v>3.4200000000000001E-2</c:v>
                </c:pt>
                <c:pt idx="418">
                  <c:v>3.4300000000000004E-2</c:v>
                </c:pt>
                <c:pt idx="419">
                  <c:v>3.4500000000000003E-2</c:v>
                </c:pt>
                <c:pt idx="420">
                  <c:v>3.4599999999999999E-2</c:v>
                </c:pt>
                <c:pt idx="421">
                  <c:v>3.4599999999999999E-2</c:v>
                </c:pt>
                <c:pt idx="422">
                  <c:v>3.4799999999999998E-2</c:v>
                </c:pt>
                <c:pt idx="423">
                  <c:v>3.4799999999999998E-2</c:v>
                </c:pt>
                <c:pt idx="424">
                  <c:v>3.4799999999999998E-2</c:v>
                </c:pt>
                <c:pt idx="425">
                  <c:v>3.49E-2</c:v>
                </c:pt>
                <c:pt idx="426">
                  <c:v>3.49E-2</c:v>
                </c:pt>
                <c:pt idx="427">
                  <c:v>3.49E-2</c:v>
                </c:pt>
                <c:pt idx="428">
                  <c:v>3.5099999999999999E-2</c:v>
                </c:pt>
                <c:pt idx="429">
                  <c:v>3.5200000000000002E-2</c:v>
                </c:pt>
                <c:pt idx="430">
                  <c:v>3.5200000000000002E-2</c:v>
                </c:pt>
                <c:pt idx="431">
                  <c:v>3.5300000000000005E-2</c:v>
                </c:pt>
                <c:pt idx="432">
                  <c:v>3.5300000000000005E-2</c:v>
                </c:pt>
                <c:pt idx="433">
                  <c:v>3.5600000000000041E-2</c:v>
                </c:pt>
                <c:pt idx="434">
                  <c:v>3.5600000000000041E-2</c:v>
                </c:pt>
                <c:pt idx="435">
                  <c:v>3.5799999999999998E-2</c:v>
                </c:pt>
                <c:pt idx="436">
                  <c:v>3.5799999999999998E-2</c:v>
                </c:pt>
                <c:pt idx="437">
                  <c:v>3.61E-2</c:v>
                </c:pt>
                <c:pt idx="438">
                  <c:v>3.61E-2</c:v>
                </c:pt>
                <c:pt idx="439">
                  <c:v>3.6200000000000052E-2</c:v>
                </c:pt>
                <c:pt idx="440">
                  <c:v>3.6400000000000016E-2</c:v>
                </c:pt>
                <c:pt idx="441">
                  <c:v>3.6400000000000016E-2</c:v>
                </c:pt>
                <c:pt idx="442">
                  <c:v>3.6400000000000016E-2</c:v>
                </c:pt>
                <c:pt idx="443">
                  <c:v>3.6400000000000016E-2</c:v>
                </c:pt>
                <c:pt idx="444">
                  <c:v>3.6400000000000016E-2</c:v>
                </c:pt>
                <c:pt idx="445">
                  <c:v>3.6500000000000005E-2</c:v>
                </c:pt>
                <c:pt idx="446">
                  <c:v>3.670000000000001E-2</c:v>
                </c:pt>
                <c:pt idx="447">
                  <c:v>3.670000000000001E-2</c:v>
                </c:pt>
                <c:pt idx="448">
                  <c:v>3.670000000000001E-2</c:v>
                </c:pt>
                <c:pt idx="449">
                  <c:v>3.670000000000001E-2</c:v>
                </c:pt>
                <c:pt idx="450">
                  <c:v>3.670000000000001E-2</c:v>
                </c:pt>
                <c:pt idx="451">
                  <c:v>3.6799999999999999E-2</c:v>
                </c:pt>
                <c:pt idx="452">
                  <c:v>3.6799999999999999E-2</c:v>
                </c:pt>
                <c:pt idx="453">
                  <c:v>3.7200000000000052E-2</c:v>
                </c:pt>
                <c:pt idx="454">
                  <c:v>3.7500000000000006E-2</c:v>
                </c:pt>
                <c:pt idx="455">
                  <c:v>3.7500000000000006E-2</c:v>
                </c:pt>
                <c:pt idx="456">
                  <c:v>3.7600000000000147E-2</c:v>
                </c:pt>
                <c:pt idx="457">
                  <c:v>3.7600000000000147E-2</c:v>
                </c:pt>
                <c:pt idx="458">
                  <c:v>3.7600000000000147E-2</c:v>
                </c:pt>
                <c:pt idx="459">
                  <c:v>3.7600000000000147E-2</c:v>
                </c:pt>
                <c:pt idx="460">
                  <c:v>3.7600000000000147E-2</c:v>
                </c:pt>
                <c:pt idx="461">
                  <c:v>3.7800000000000146E-2</c:v>
                </c:pt>
                <c:pt idx="462">
                  <c:v>3.7800000000000146E-2</c:v>
                </c:pt>
                <c:pt idx="463">
                  <c:v>3.7999999999999999E-2</c:v>
                </c:pt>
                <c:pt idx="464">
                  <c:v>3.7999999999999999E-2</c:v>
                </c:pt>
                <c:pt idx="465">
                  <c:v>3.7999999999999999E-2</c:v>
                </c:pt>
                <c:pt idx="466">
                  <c:v>3.8100000000000002E-2</c:v>
                </c:pt>
                <c:pt idx="467">
                  <c:v>3.8100000000000002E-2</c:v>
                </c:pt>
                <c:pt idx="468">
                  <c:v>3.8300000000000001E-2</c:v>
                </c:pt>
                <c:pt idx="469">
                  <c:v>3.8399999999999997E-2</c:v>
                </c:pt>
                <c:pt idx="470">
                  <c:v>3.8800000000000001E-2</c:v>
                </c:pt>
                <c:pt idx="471">
                  <c:v>3.9000000000000014E-2</c:v>
                </c:pt>
                <c:pt idx="472">
                  <c:v>3.9100000000000003E-2</c:v>
                </c:pt>
                <c:pt idx="473">
                  <c:v>3.9100000000000003E-2</c:v>
                </c:pt>
                <c:pt idx="474">
                  <c:v>3.9100000000000003E-2</c:v>
                </c:pt>
                <c:pt idx="475">
                  <c:v>3.9100000000000003E-2</c:v>
                </c:pt>
                <c:pt idx="476">
                  <c:v>3.9100000000000003E-2</c:v>
                </c:pt>
                <c:pt idx="477">
                  <c:v>3.9100000000000003E-2</c:v>
                </c:pt>
                <c:pt idx="478">
                  <c:v>3.9300000000000002E-2</c:v>
                </c:pt>
                <c:pt idx="479">
                  <c:v>3.9300000000000002E-2</c:v>
                </c:pt>
                <c:pt idx="480">
                  <c:v>3.95E-2</c:v>
                </c:pt>
                <c:pt idx="481">
                  <c:v>3.9699999999999999E-2</c:v>
                </c:pt>
                <c:pt idx="482">
                  <c:v>3.9699999999999999E-2</c:v>
                </c:pt>
                <c:pt idx="483">
                  <c:v>3.9699999999999999E-2</c:v>
                </c:pt>
                <c:pt idx="484">
                  <c:v>3.9699999999999999E-2</c:v>
                </c:pt>
                <c:pt idx="485">
                  <c:v>3.9699999999999999E-2</c:v>
                </c:pt>
                <c:pt idx="486">
                  <c:v>3.9699999999999999E-2</c:v>
                </c:pt>
                <c:pt idx="487">
                  <c:v>3.9699999999999999E-2</c:v>
                </c:pt>
                <c:pt idx="488">
                  <c:v>4.0100000000000004E-2</c:v>
                </c:pt>
                <c:pt idx="489">
                  <c:v>4.0100000000000004E-2</c:v>
                </c:pt>
                <c:pt idx="490">
                  <c:v>4.0100000000000004E-2</c:v>
                </c:pt>
                <c:pt idx="491">
                  <c:v>4.0300000000000023E-2</c:v>
                </c:pt>
                <c:pt idx="492">
                  <c:v>4.0300000000000023E-2</c:v>
                </c:pt>
                <c:pt idx="493">
                  <c:v>4.0300000000000023E-2</c:v>
                </c:pt>
                <c:pt idx="494">
                  <c:v>4.0300000000000023E-2</c:v>
                </c:pt>
                <c:pt idx="495">
                  <c:v>4.0300000000000023E-2</c:v>
                </c:pt>
                <c:pt idx="496">
                  <c:v>4.0400000000000012E-2</c:v>
                </c:pt>
                <c:pt idx="497">
                  <c:v>4.0599999999999997E-2</c:v>
                </c:pt>
                <c:pt idx="498">
                  <c:v>4.0599999999999997E-2</c:v>
                </c:pt>
                <c:pt idx="499">
                  <c:v>4.0599999999999997E-2</c:v>
                </c:pt>
                <c:pt idx="500">
                  <c:v>4.0800000000000003E-2</c:v>
                </c:pt>
                <c:pt idx="501">
                  <c:v>4.1000000000000002E-2</c:v>
                </c:pt>
                <c:pt idx="502">
                  <c:v>4.1000000000000002E-2</c:v>
                </c:pt>
                <c:pt idx="503">
                  <c:v>4.1000000000000002E-2</c:v>
                </c:pt>
                <c:pt idx="504">
                  <c:v>4.1000000000000002E-2</c:v>
                </c:pt>
                <c:pt idx="505">
                  <c:v>4.1199999999999987E-2</c:v>
                </c:pt>
                <c:pt idx="506">
                  <c:v>4.1399999999999999E-2</c:v>
                </c:pt>
                <c:pt idx="507">
                  <c:v>4.1800000000000004E-2</c:v>
                </c:pt>
                <c:pt idx="508">
                  <c:v>4.1800000000000004E-2</c:v>
                </c:pt>
                <c:pt idx="509">
                  <c:v>4.1800000000000004E-2</c:v>
                </c:pt>
                <c:pt idx="510">
                  <c:v>4.2200000000000001E-2</c:v>
                </c:pt>
                <c:pt idx="511">
                  <c:v>4.2200000000000001E-2</c:v>
                </c:pt>
                <c:pt idx="512">
                  <c:v>4.2200000000000001E-2</c:v>
                </c:pt>
                <c:pt idx="513">
                  <c:v>4.2200000000000001E-2</c:v>
                </c:pt>
                <c:pt idx="514">
                  <c:v>4.2200000000000001E-2</c:v>
                </c:pt>
                <c:pt idx="515">
                  <c:v>4.2200000000000001E-2</c:v>
                </c:pt>
                <c:pt idx="516">
                  <c:v>4.2200000000000001E-2</c:v>
                </c:pt>
                <c:pt idx="517">
                  <c:v>4.2200000000000001E-2</c:v>
                </c:pt>
                <c:pt idx="518">
                  <c:v>4.2200000000000001E-2</c:v>
                </c:pt>
                <c:pt idx="519">
                  <c:v>4.2200000000000001E-2</c:v>
                </c:pt>
                <c:pt idx="520">
                  <c:v>4.2200000000000001E-2</c:v>
                </c:pt>
                <c:pt idx="521">
                  <c:v>4.2200000000000001E-2</c:v>
                </c:pt>
                <c:pt idx="522">
                  <c:v>4.2200000000000001E-2</c:v>
                </c:pt>
                <c:pt idx="523">
                  <c:v>4.2200000000000001E-2</c:v>
                </c:pt>
                <c:pt idx="524">
                  <c:v>4.2200000000000001E-2</c:v>
                </c:pt>
                <c:pt idx="525">
                  <c:v>4.2200000000000001E-2</c:v>
                </c:pt>
                <c:pt idx="526">
                  <c:v>4.2200000000000001E-2</c:v>
                </c:pt>
                <c:pt idx="527">
                  <c:v>4.2200000000000001E-2</c:v>
                </c:pt>
                <c:pt idx="528">
                  <c:v>4.2200000000000001E-2</c:v>
                </c:pt>
                <c:pt idx="529">
                  <c:v>4.2200000000000001E-2</c:v>
                </c:pt>
                <c:pt idx="530">
                  <c:v>4.2200000000000001E-2</c:v>
                </c:pt>
                <c:pt idx="531">
                  <c:v>4.2200000000000001E-2</c:v>
                </c:pt>
                <c:pt idx="532">
                  <c:v>4.2500000000000003E-2</c:v>
                </c:pt>
                <c:pt idx="533">
                  <c:v>4.2700000000000113E-2</c:v>
                </c:pt>
                <c:pt idx="534">
                  <c:v>4.2900000000000021E-2</c:v>
                </c:pt>
                <c:pt idx="535">
                  <c:v>4.3199999999999995E-2</c:v>
                </c:pt>
                <c:pt idx="536">
                  <c:v>4.3400000000000001E-2</c:v>
                </c:pt>
                <c:pt idx="537">
                  <c:v>4.3400000000000001E-2</c:v>
                </c:pt>
                <c:pt idx="538">
                  <c:v>4.3400000000000001E-2</c:v>
                </c:pt>
                <c:pt idx="539">
                  <c:v>4.3400000000000001E-2</c:v>
                </c:pt>
                <c:pt idx="540">
                  <c:v>4.3400000000000001E-2</c:v>
                </c:pt>
                <c:pt idx="541">
                  <c:v>4.36E-2</c:v>
                </c:pt>
                <c:pt idx="542">
                  <c:v>4.3900000000000002E-2</c:v>
                </c:pt>
                <c:pt idx="543">
                  <c:v>4.3900000000000002E-2</c:v>
                </c:pt>
                <c:pt idx="544">
                  <c:v>4.3900000000000002E-2</c:v>
                </c:pt>
                <c:pt idx="545">
                  <c:v>4.3900000000000002E-2</c:v>
                </c:pt>
                <c:pt idx="546">
                  <c:v>4.4100000000000014E-2</c:v>
                </c:pt>
                <c:pt idx="547">
                  <c:v>4.4100000000000014E-2</c:v>
                </c:pt>
                <c:pt idx="548">
                  <c:v>4.4299999999999999E-2</c:v>
                </c:pt>
                <c:pt idx="549">
                  <c:v>4.4800000000000034E-2</c:v>
                </c:pt>
                <c:pt idx="550">
                  <c:v>4.4800000000000034E-2</c:v>
                </c:pt>
                <c:pt idx="551">
                  <c:v>4.5100000000000001E-2</c:v>
                </c:pt>
                <c:pt idx="552">
                  <c:v>4.5100000000000001E-2</c:v>
                </c:pt>
                <c:pt idx="553">
                  <c:v>4.5100000000000001E-2</c:v>
                </c:pt>
                <c:pt idx="554">
                  <c:v>4.5100000000000001E-2</c:v>
                </c:pt>
                <c:pt idx="555">
                  <c:v>4.5100000000000001E-2</c:v>
                </c:pt>
                <c:pt idx="556">
                  <c:v>4.5100000000000001E-2</c:v>
                </c:pt>
                <c:pt idx="557">
                  <c:v>4.5100000000000001E-2</c:v>
                </c:pt>
                <c:pt idx="558">
                  <c:v>4.5300000000000014E-2</c:v>
                </c:pt>
                <c:pt idx="559">
                  <c:v>4.5300000000000014E-2</c:v>
                </c:pt>
                <c:pt idx="560">
                  <c:v>4.5300000000000014E-2</c:v>
                </c:pt>
                <c:pt idx="561">
                  <c:v>4.5300000000000014E-2</c:v>
                </c:pt>
                <c:pt idx="562">
                  <c:v>4.5300000000000014E-2</c:v>
                </c:pt>
                <c:pt idx="563">
                  <c:v>4.5300000000000014E-2</c:v>
                </c:pt>
                <c:pt idx="564">
                  <c:v>4.5300000000000014E-2</c:v>
                </c:pt>
                <c:pt idx="565">
                  <c:v>4.5300000000000014E-2</c:v>
                </c:pt>
                <c:pt idx="566">
                  <c:v>4.5300000000000014E-2</c:v>
                </c:pt>
                <c:pt idx="567">
                  <c:v>4.5600000000000002E-2</c:v>
                </c:pt>
                <c:pt idx="568">
                  <c:v>4.5999999999999999E-2</c:v>
                </c:pt>
                <c:pt idx="569">
                  <c:v>4.6300000000000001E-2</c:v>
                </c:pt>
                <c:pt idx="570">
                  <c:v>4.6300000000000001E-2</c:v>
                </c:pt>
                <c:pt idx="571">
                  <c:v>4.6300000000000001E-2</c:v>
                </c:pt>
                <c:pt idx="572">
                  <c:v>4.6300000000000001E-2</c:v>
                </c:pt>
                <c:pt idx="573">
                  <c:v>4.6300000000000001E-2</c:v>
                </c:pt>
                <c:pt idx="574">
                  <c:v>4.6300000000000001E-2</c:v>
                </c:pt>
                <c:pt idx="575">
                  <c:v>4.6300000000000001E-2</c:v>
                </c:pt>
                <c:pt idx="576">
                  <c:v>4.6300000000000001E-2</c:v>
                </c:pt>
                <c:pt idx="577">
                  <c:v>4.6300000000000001E-2</c:v>
                </c:pt>
                <c:pt idx="578">
                  <c:v>4.6300000000000001E-2</c:v>
                </c:pt>
                <c:pt idx="579">
                  <c:v>4.6300000000000001E-2</c:v>
                </c:pt>
                <c:pt idx="580">
                  <c:v>4.6300000000000001E-2</c:v>
                </c:pt>
                <c:pt idx="581">
                  <c:v>4.6300000000000001E-2</c:v>
                </c:pt>
                <c:pt idx="582">
                  <c:v>4.6300000000000001E-2</c:v>
                </c:pt>
                <c:pt idx="583">
                  <c:v>4.6300000000000001E-2</c:v>
                </c:pt>
                <c:pt idx="584">
                  <c:v>4.6599999999999996E-2</c:v>
                </c:pt>
                <c:pt idx="585">
                  <c:v>4.6599999999999996E-2</c:v>
                </c:pt>
                <c:pt idx="586">
                  <c:v>4.6899999999999997E-2</c:v>
                </c:pt>
                <c:pt idx="587">
                  <c:v>4.6899999999999997E-2</c:v>
                </c:pt>
                <c:pt idx="588">
                  <c:v>4.7600000000000003E-2</c:v>
                </c:pt>
                <c:pt idx="589">
                  <c:v>4.7600000000000003E-2</c:v>
                </c:pt>
                <c:pt idx="590">
                  <c:v>4.7600000000000003E-2</c:v>
                </c:pt>
                <c:pt idx="591">
                  <c:v>4.7600000000000003E-2</c:v>
                </c:pt>
                <c:pt idx="592">
                  <c:v>4.7600000000000003E-2</c:v>
                </c:pt>
                <c:pt idx="593">
                  <c:v>4.7900000000000012E-2</c:v>
                </c:pt>
                <c:pt idx="594">
                  <c:v>4.8300000000000003E-2</c:v>
                </c:pt>
                <c:pt idx="595">
                  <c:v>4.8300000000000003E-2</c:v>
                </c:pt>
                <c:pt idx="596">
                  <c:v>4.8300000000000003E-2</c:v>
                </c:pt>
                <c:pt idx="597">
                  <c:v>4.8300000000000003E-2</c:v>
                </c:pt>
                <c:pt idx="598">
                  <c:v>4.8599999999999997E-2</c:v>
                </c:pt>
                <c:pt idx="599">
                  <c:v>4.8599999999999997E-2</c:v>
                </c:pt>
                <c:pt idx="600">
                  <c:v>4.8599999999999997E-2</c:v>
                </c:pt>
                <c:pt idx="601">
                  <c:v>4.9000000000000113E-2</c:v>
                </c:pt>
                <c:pt idx="602">
                  <c:v>4.9300000000000198E-2</c:v>
                </c:pt>
                <c:pt idx="603">
                  <c:v>4.9300000000000198E-2</c:v>
                </c:pt>
                <c:pt idx="604">
                  <c:v>4.9300000000000198E-2</c:v>
                </c:pt>
                <c:pt idx="605">
                  <c:v>4.9300000000000198E-2</c:v>
                </c:pt>
                <c:pt idx="606">
                  <c:v>4.9300000000000198E-2</c:v>
                </c:pt>
                <c:pt idx="607">
                  <c:v>4.9700000000000133E-2</c:v>
                </c:pt>
                <c:pt idx="608">
                  <c:v>5.0100000000000013E-2</c:v>
                </c:pt>
                <c:pt idx="609">
                  <c:v>5.0100000000000013E-2</c:v>
                </c:pt>
                <c:pt idx="610">
                  <c:v>5.0100000000000013E-2</c:v>
                </c:pt>
                <c:pt idx="611">
                  <c:v>5.0100000000000013E-2</c:v>
                </c:pt>
                <c:pt idx="612">
                  <c:v>5.0100000000000013E-2</c:v>
                </c:pt>
                <c:pt idx="613">
                  <c:v>5.0500000000000003E-2</c:v>
                </c:pt>
                <c:pt idx="614">
                  <c:v>5.0500000000000003E-2</c:v>
                </c:pt>
                <c:pt idx="615">
                  <c:v>5.0500000000000003E-2</c:v>
                </c:pt>
                <c:pt idx="616">
                  <c:v>5.0500000000000003E-2</c:v>
                </c:pt>
                <c:pt idx="617">
                  <c:v>5.0500000000000003E-2</c:v>
                </c:pt>
                <c:pt idx="618">
                  <c:v>5.0500000000000003E-2</c:v>
                </c:pt>
                <c:pt idx="619">
                  <c:v>5.0500000000000003E-2</c:v>
                </c:pt>
                <c:pt idx="620">
                  <c:v>5.0500000000000003E-2</c:v>
                </c:pt>
                <c:pt idx="621">
                  <c:v>5.0500000000000003E-2</c:v>
                </c:pt>
                <c:pt idx="622">
                  <c:v>5.0900000000000001E-2</c:v>
                </c:pt>
                <c:pt idx="623">
                  <c:v>5.0900000000000001E-2</c:v>
                </c:pt>
                <c:pt idx="624">
                  <c:v>5.0900000000000001E-2</c:v>
                </c:pt>
                <c:pt idx="625">
                  <c:v>5.0900000000000001E-2</c:v>
                </c:pt>
                <c:pt idx="626">
                  <c:v>5.0900000000000001E-2</c:v>
                </c:pt>
                <c:pt idx="627">
                  <c:v>5.0900000000000001E-2</c:v>
                </c:pt>
                <c:pt idx="628">
                  <c:v>5.0900000000000001E-2</c:v>
                </c:pt>
                <c:pt idx="629">
                  <c:v>5.0900000000000001E-2</c:v>
                </c:pt>
                <c:pt idx="630">
                  <c:v>5.0900000000000001E-2</c:v>
                </c:pt>
                <c:pt idx="631">
                  <c:v>5.0900000000000001E-2</c:v>
                </c:pt>
                <c:pt idx="632">
                  <c:v>5.0900000000000001E-2</c:v>
                </c:pt>
                <c:pt idx="633">
                  <c:v>5.0900000000000001E-2</c:v>
                </c:pt>
                <c:pt idx="634">
                  <c:v>5.0900000000000001E-2</c:v>
                </c:pt>
                <c:pt idx="635">
                  <c:v>5.0900000000000001E-2</c:v>
                </c:pt>
                <c:pt idx="636">
                  <c:v>5.1800000000000013E-2</c:v>
                </c:pt>
                <c:pt idx="637">
                  <c:v>5.1800000000000013E-2</c:v>
                </c:pt>
                <c:pt idx="638">
                  <c:v>5.1800000000000013E-2</c:v>
                </c:pt>
                <c:pt idx="639">
                  <c:v>5.2299999999999999E-2</c:v>
                </c:pt>
                <c:pt idx="640">
                  <c:v>5.2299999999999999E-2</c:v>
                </c:pt>
                <c:pt idx="641">
                  <c:v>5.2299999999999999E-2</c:v>
                </c:pt>
                <c:pt idx="642">
                  <c:v>5.2299999999999999E-2</c:v>
                </c:pt>
                <c:pt idx="643">
                  <c:v>5.2299999999999999E-2</c:v>
                </c:pt>
                <c:pt idx="644">
                  <c:v>5.2299999999999999E-2</c:v>
                </c:pt>
                <c:pt idx="645">
                  <c:v>5.2299999999999999E-2</c:v>
                </c:pt>
                <c:pt idx="646">
                  <c:v>5.2299999999999999E-2</c:v>
                </c:pt>
                <c:pt idx="647">
                  <c:v>5.2299999999999999E-2</c:v>
                </c:pt>
                <c:pt idx="648">
                  <c:v>5.2299999999999999E-2</c:v>
                </c:pt>
                <c:pt idx="649">
                  <c:v>5.2299999999999999E-2</c:v>
                </c:pt>
                <c:pt idx="650">
                  <c:v>5.2299999999999999E-2</c:v>
                </c:pt>
                <c:pt idx="651">
                  <c:v>5.2900000000000023E-2</c:v>
                </c:pt>
                <c:pt idx="652">
                  <c:v>5.2900000000000023E-2</c:v>
                </c:pt>
                <c:pt idx="653">
                  <c:v>5.2900000000000023E-2</c:v>
                </c:pt>
                <c:pt idx="654">
                  <c:v>5.2900000000000023E-2</c:v>
                </c:pt>
                <c:pt idx="655">
                  <c:v>5.2900000000000023E-2</c:v>
                </c:pt>
                <c:pt idx="656">
                  <c:v>5.3499999999999999E-2</c:v>
                </c:pt>
                <c:pt idx="657">
                  <c:v>5.3499999999999999E-2</c:v>
                </c:pt>
                <c:pt idx="658">
                  <c:v>5.4100000000000023E-2</c:v>
                </c:pt>
                <c:pt idx="659">
                  <c:v>5.4100000000000023E-2</c:v>
                </c:pt>
                <c:pt idx="660">
                  <c:v>5.4100000000000023E-2</c:v>
                </c:pt>
                <c:pt idx="661">
                  <c:v>5.4100000000000023E-2</c:v>
                </c:pt>
                <c:pt idx="662">
                  <c:v>5.4100000000000023E-2</c:v>
                </c:pt>
                <c:pt idx="663">
                  <c:v>5.4100000000000023E-2</c:v>
                </c:pt>
                <c:pt idx="664">
                  <c:v>5.4100000000000023E-2</c:v>
                </c:pt>
                <c:pt idx="665">
                  <c:v>5.4800000000000133E-2</c:v>
                </c:pt>
                <c:pt idx="666">
                  <c:v>5.4800000000000133E-2</c:v>
                </c:pt>
                <c:pt idx="667">
                  <c:v>5.4800000000000133E-2</c:v>
                </c:pt>
                <c:pt idx="668">
                  <c:v>5.5400000000000033E-2</c:v>
                </c:pt>
                <c:pt idx="669">
                  <c:v>5.6099999999999997E-2</c:v>
                </c:pt>
                <c:pt idx="670">
                  <c:v>5.6099999999999997E-2</c:v>
                </c:pt>
                <c:pt idx="671">
                  <c:v>5.6099999999999997E-2</c:v>
                </c:pt>
                <c:pt idx="672">
                  <c:v>5.6099999999999997E-2</c:v>
                </c:pt>
                <c:pt idx="673">
                  <c:v>5.6099999999999997E-2</c:v>
                </c:pt>
                <c:pt idx="674">
                  <c:v>5.6099999999999997E-2</c:v>
                </c:pt>
                <c:pt idx="675">
                  <c:v>5.6099999999999997E-2</c:v>
                </c:pt>
                <c:pt idx="676">
                  <c:v>5.6800000000000003E-2</c:v>
                </c:pt>
                <c:pt idx="677">
                  <c:v>5.6800000000000003E-2</c:v>
                </c:pt>
                <c:pt idx="678">
                  <c:v>5.6800000000000003E-2</c:v>
                </c:pt>
                <c:pt idx="679">
                  <c:v>5.6800000000000003E-2</c:v>
                </c:pt>
                <c:pt idx="680">
                  <c:v>5.6800000000000003E-2</c:v>
                </c:pt>
                <c:pt idx="681">
                  <c:v>5.6800000000000003E-2</c:v>
                </c:pt>
                <c:pt idx="682">
                  <c:v>5.7500000000000023E-2</c:v>
                </c:pt>
                <c:pt idx="683">
                  <c:v>5.7500000000000023E-2</c:v>
                </c:pt>
                <c:pt idx="684">
                  <c:v>5.7500000000000023E-2</c:v>
                </c:pt>
                <c:pt idx="685">
                  <c:v>5.7500000000000023E-2</c:v>
                </c:pt>
                <c:pt idx="686">
                  <c:v>5.7500000000000023E-2</c:v>
                </c:pt>
                <c:pt idx="687">
                  <c:v>5.7500000000000023E-2</c:v>
                </c:pt>
                <c:pt idx="688">
                  <c:v>5.7500000000000023E-2</c:v>
                </c:pt>
                <c:pt idx="689">
                  <c:v>5.7500000000000023E-2</c:v>
                </c:pt>
                <c:pt idx="690">
                  <c:v>5.7500000000000023E-2</c:v>
                </c:pt>
                <c:pt idx="691">
                  <c:v>5.7500000000000023E-2</c:v>
                </c:pt>
                <c:pt idx="692">
                  <c:v>5.7500000000000023E-2</c:v>
                </c:pt>
                <c:pt idx="693">
                  <c:v>5.7500000000000023E-2</c:v>
                </c:pt>
                <c:pt idx="694">
                  <c:v>5.7500000000000023E-2</c:v>
                </c:pt>
                <c:pt idx="695">
                  <c:v>5.7500000000000023E-2</c:v>
                </c:pt>
                <c:pt idx="696">
                  <c:v>5.8299999999999998E-2</c:v>
                </c:pt>
                <c:pt idx="697">
                  <c:v>5.8299999999999998E-2</c:v>
                </c:pt>
                <c:pt idx="698">
                  <c:v>5.8299999999999998E-2</c:v>
                </c:pt>
                <c:pt idx="699">
                  <c:v>5.8299999999999998E-2</c:v>
                </c:pt>
                <c:pt idx="700">
                  <c:v>5.8299999999999998E-2</c:v>
                </c:pt>
                <c:pt idx="701">
                  <c:v>5.8299999999999998E-2</c:v>
                </c:pt>
                <c:pt idx="702">
                  <c:v>5.8299999999999998E-2</c:v>
                </c:pt>
                <c:pt idx="703">
                  <c:v>5.8299999999999998E-2</c:v>
                </c:pt>
                <c:pt idx="704">
                  <c:v>5.8299999999999998E-2</c:v>
                </c:pt>
                <c:pt idx="705">
                  <c:v>5.8299999999999998E-2</c:v>
                </c:pt>
                <c:pt idx="706">
                  <c:v>5.8299999999999998E-2</c:v>
                </c:pt>
                <c:pt idx="707">
                  <c:v>5.8299999999999998E-2</c:v>
                </c:pt>
                <c:pt idx="708">
                  <c:v>5.8299999999999998E-2</c:v>
                </c:pt>
                <c:pt idx="709">
                  <c:v>5.8299999999999998E-2</c:v>
                </c:pt>
                <c:pt idx="710">
                  <c:v>5.8299999999999998E-2</c:v>
                </c:pt>
                <c:pt idx="711">
                  <c:v>5.8299999999999998E-2</c:v>
                </c:pt>
                <c:pt idx="712">
                  <c:v>5.8299999999999998E-2</c:v>
                </c:pt>
                <c:pt idx="713">
                  <c:v>5.8299999999999998E-2</c:v>
                </c:pt>
                <c:pt idx="714">
                  <c:v>5.8299999999999998E-2</c:v>
                </c:pt>
                <c:pt idx="715">
                  <c:v>5.8299999999999998E-2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4E-498A-B80A-35BAA15EFB4B}"/>
            </c:ext>
          </c:extLst>
        </c:ser>
        <c:ser>
          <c:idx val="1"/>
          <c:order val="1"/>
          <c:spPr>
            <a:ln w="50800">
              <a:solidFill>
                <a:srgbClr val="FC840C"/>
              </a:solidFill>
            </a:ln>
          </c:spPr>
          <c:marker>
            <c:symbol val="none"/>
          </c:marker>
          <c:xVal>
            <c:numRef>
              <c:f>'MI stroke'!$I$4:$I$719</c:f>
              <c:numCache>
                <c:formatCode>General</c:formatCode>
                <c:ptCount val="716"/>
                <c:pt idx="0">
                  <c:v>365</c:v>
                </c:pt>
                <c:pt idx="1">
                  <c:v>366</c:v>
                </c:pt>
                <c:pt idx="2">
                  <c:v>367</c:v>
                </c:pt>
                <c:pt idx="3">
                  <c:v>368</c:v>
                </c:pt>
                <c:pt idx="4">
                  <c:v>369</c:v>
                </c:pt>
                <c:pt idx="5">
                  <c:v>370</c:v>
                </c:pt>
                <c:pt idx="6">
                  <c:v>371</c:v>
                </c:pt>
                <c:pt idx="7">
                  <c:v>372</c:v>
                </c:pt>
                <c:pt idx="8">
                  <c:v>373</c:v>
                </c:pt>
                <c:pt idx="9">
                  <c:v>374</c:v>
                </c:pt>
                <c:pt idx="10">
                  <c:v>375</c:v>
                </c:pt>
                <c:pt idx="11">
                  <c:v>376</c:v>
                </c:pt>
                <c:pt idx="12">
                  <c:v>377</c:v>
                </c:pt>
                <c:pt idx="13">
                  <c:v>378</c:v>
                </c:pt>
                <c:pt idx="14">
                  <c:v>379</c:v>
                </c:pt>
                <c:pt idx="15">
                  <c:v>380</c:v>
                </c:pt>
                <c:pt idx="16">
                  <c:v>381</c:v>
                </c:pt>
                <c:pt idx="17">
                  <c:v>382</c:v>
                </c:pt>
                <c:pt idx="18">
                  <c:v>383</c:v>
                </c:pt>
                <c:pt idx="19">
                  <c:v>384</c:v>
                </c:pt>
                <c:pt idx="20">
                  <c:v>385</c:v>
                </c:pt>
                <c:pt idx="21">
                  <c:v>386</c:v>
                </c:pt>
                <c:pt idx="22">
                  <c:v>387</c:v>
                </c:pt>
                <c:pt idx="23">
                  <c:v>388</c:v>
                </c:pt>
                <c:pt idx="24">
                  <c:v>389</c:v>
                </c:pt>
                <c:pt idx="25">
                  <c:v>390</c:v>
                </c:pt>
                <c:pt idx="26">
                  <c:v>391</c:v>
                </c:pt>
                <c:pt idx="27">
                  <c:v>392</c:v>
                </c:pt>
                <c:pt idx="28">
                  <c:v>393</c:v>
                </c:pt>
                <c:pt idx="29">
                  <c:v>394</c:v>
                </c:pt>
                <c:pt idx="30">
                  <c:v>395</c:v>
                </c:pt>
                <c:pt idx="31">
                  <c:v>396</c:v>
                </c:pt>
                <c:pt idx="32">
                  <c:v>397</c:v>
                </c:pt>
                <c:pt idx="33">
                  <c:v>398</c:v>
                </c:pt>
                <c:pt idx="34">
                  <c:v>399</c:v>
                </c:pt>
                <c:pt idx="35">
                  <c:v>400</c:v>
                </c:pt>
                <c:pt idx="36">
                  <c:v>401</c:v>
                </c:pt>
                <c:pt idx="37">
                  <c:v>402</c:v>
                </c:pt>
                <c:pt idx="38">
                  <c:v>403</c:v>
                </c:pt>
                <c:pt idx="39">
                  <c:v>404</c:v>
                </c:pt>
                <c:pt idx="40">
                  <c:v>405</c:v>
                </c:pt>
                <c:pt idx="41">
                  <c:v>406</c:v>
                </c:pt>
                <c:pt idx="42">
                  <c:v>407</c:v>
                </c:pt>
                <c:pt idx="43">
                  <c:v>408</c:v>
                </c:pt>
                <c:pt idx="44">
                  <c:v>409</c:v>
                </c:pt>
                <c:pt idx="45">
                  <c:v>410</c:v>
                </c:pt>
                <c:pt idx="46">
                  <c:v>411</c:v>
                </c:pt>
                <c:pt idx="47">
                  <c:v>412</c:v>
                </c:pt>
                <c:pt idx="48">
                  <c:v>413</c:v>
                </c:pt>
                <c:pt idx="49">
                  <c:v>414</c:v>
                </c:pt>
                <c:pt idx="50">
                  <c:v>415</c:v>
                </c:pt>
                <c:pt idx="51">
                  <c:v>416</c:v>
                </c:pt>
                <c:pt idx="52">
                  <c:v>417</c:v>
                </c:pt>
                <c:pt idx="53">
                  <c:v>418</c:v>
                </c:pt>
                <c:pt idx="54">
                  <c:v>419</c:v>
                </c:pt>
                <c:pt idx="55">
                  <c:v>420</c:v>
                </c:pt>
                <c:pt idx="56">
                  <c:v>421</c:v>
                </c:pt>
                <c:pt idx="57">
                  <c:v>422</c:v>
                </c:pt>
                <c:pt idx="58">
                  <c:v>423</c:v>
                </c:pt>
                <c:pt idx="59">
                  <c:v>424</c:v>
                </c:pt>
                <c:pt idx="60">
                  <c:v>425</c:v>
                </c:pt>
                <c:pt idx="61">
                  <c:v>426</c:v>
                </c:pt>
                <c:pt idx="62">
                  <c:v>427</c:v>
                </c:pt>
                <c:pt idx="63">
                  <c:v>428</c:v>
                </c:pt>
                <c:pt idx="64">
                  <c:v>429</c:v>
                </c:pt>
                <c:pt idx="65">
                  <c:v>430</c:v>
                </c:pt>
                <c:pt idx="66">
                  <c:v>431</c:v>
                </c:pt>
                <c:pt idx="67">
                  <c:v>432</c:v>
                </c:pt>
                <c:pt idx="68">
                  <c:v>433</c:v>
                </c:pt>
                <c:pt idx="69">
                  <c:v>434</c:v>
                </c:pt>
                <c:pt idx="70">
                  <c:v>435</c:v>
                </c:pt>
                <c:pt idx="71">
                  <c:v>436</c:v>
                </c:pt>
                <c:pt idx="72">
                  <c:v>437</c:v>
                </c:pt>
                <c:pt idx="73">
                  <c:v>438</c:v>
                </c:pt>
                <c:pt idx="74">
                  <c:v>439</c:v>
                </c:pt>
                <c:pt idx="75">
                  <c:v>440</c:v>
                </c:pt>
                <c:pt idx="76">
                  <c:v>441</c:v>
                </c:pt>
                <c:pt idx="77">
                  <c:v>442</c:v>
                </c:pt>
                <c:pt idx="78">
                  <c:v>443</c:v>
                </c:pt>
                <c:pt idx="79">
                  <c:v>444</c:v>
                </c:pt>
                <c:pt idx="80">
                  <c:v>445</c:v>
                </c:pt>
                <c:pt idx="81">
                  <c:v>446</c:v>
                </c:pt>
                <c:pt idx="82">
                  <c:v>447</c:v>
                </c:pt>
                <c:pt idx="83">
                  <c:v>448</c:v>
                </c:pt>
                <c:pt idx="84">
                  <c:v>449</c:v>
                </c:pt>
                <c:pt idx="85">
                  <c:v>450</c:v>
                </c:pt>
                <c:pt idx="86">
                  <c:v>451</c:v>
                </c:pt>
                <c:pt idx="87">
                  <c:v>452</c:v>
                </c:pt>
                <c:pt idx="88">
                  <c:v>453</c:v>
                </c:pt>
                <c:pt idx="89">
                  <c:v>454</c:v>
                </c:pt>
                <c:pt idx="90">
                  <c:v>455</c:v>
                </c:pt>
                <c:pt idx="91">
                  <c:v>456</c:v>
                </c:pt>
                <c:pt idx="92">
                  <c:v>457</c:v>
                </c:pt>
                <c:pt idx="93">
                  <c:v>458</c:v>
                </c:pt>
                <c:pt idx="94">
                  <c:v>459</c:v>
                </c:pt>
                <c:pt idx="95">
                  <c:v>460</c:v>
                </c:pt>
                <c:pt idx="96">
                  <c:v>461</c:v>
                </c:pt>
                <c:pt idx="97">
                  <c:v>462</c:v>
                </c:pt>
                <c:pt idx="98">
                  <c:v>463</c:v>
                </c:pt>
                <c:pt idx="99">
                  <c:v>464</c:v>
                </c:pt>
                <c:pt idx="100">
                  <c:v>465</c:v>
                </c:pt>
                <c:pt idx="101">
                  <c:v>466</c:v>
                </c:pt>
                <c:pt idx="102">
                  <c:v>467</c:v>
                </c:pt>
                <c:pt idx="103">
                  <c:v>468</c:v>
                </c:pt>
                <c:pt idx="104">
                  <c:v>469</c:v>
                </c:pt>
                <c:pt idx="105">
                  <c:v>470</c:v>
                </c:pt>
                <c:pt idx="106">
                  <c:v>471</c:v>
                </c:pt>
                <c:pt idx="107">
                  <c:v>472</c:v>
                </c:pt>
                <c:pt idx="108">
                  <c:v>473</c:v>
                </c:pt>
                <c:pt idx="109">
                  <c:v>474</c:v>
                </c:pt>
                <c:pt idx="110">
                  <c:v>475</c:v>
                </c:pt>
                <c:pt idx="111">
                  <c:v>476</c:v>
                </c:pt>
                <c:pt idx="112">
                  <c:v>477</c:v>
                </c:pt>
                <c:pt idx="113">
                  <c:v>478</c:v>
                </c:pt>
                <c:pt idx="114">
                  <c:v>479</c:v>
                </c:pt>
                <c:pt idx="115">
                  <c:v>480</c:v>
                </c:pt>
                <c:pt idx="116">
                  <c:v>481</c:v>
                </c:pt>
                <c:pt idx="117">
                  <c:v>482</c:v>
                </c:pt>
                <c:pt idx="118">
                  <c:v>483</c:v>
                </c:pt>
                <c:pt idx="119">
                  <c:v>484</c:v>
                </c:pt>
                <c:pt idx="120">
                  <c:v>485</c:v>
                </c:pt>
                <c:pt idx="121">
                  <c:v>486</c:v>
                </c:pt>
                <c:pt idx="122">
                  <c:v>487</c:v>
                </c:pt>
                <c:pt idx="123">
                  <c:v>488</c:v>
                </c:pt>
                <c:pt idx="124">
                  <c:v>489</c:v>
                </c:pt>
                <c:pt idx="125">
                  <c:v>490</c:v>
                </c:pt>
                <c:pt idx="126">
                  <c:v>491</c:v>
                </c:pt>
                <c:pt idx="127">
                  <c:v>492</c:v>
                </c:pt>
                <c:pt idx="128">
                  <c:v>493</c:v>
                </c:pt>
                <c:pt idx="129">
                  <c:v>494</c:v>
                </c:pt>
                <c:pt idx="130">
                  <c:v>495</c:v>
                </c:pt>
                <c:pt idx="131">
                  <c:v>496</c:v>
                </c:pt>
                <c:pt idx="132">
                  <c:v>497</c:v>
                </c:pt>
                <c:pt idx="133">
                  <c:v>498</c:v>
                </c:pt>
                <c:pt idx="134">
                  <c:v>499</c:v>
                </c:pt>
                <c:pt idx="135">
                  <c:v>500</c:v>
                </c:pt>
                <c:pt idx="136">
                  <c:v>501</c:v>
                </c:pt>
                <c:pt idx="137">
                  <c:v>502</c:v>
                </c:pt>
                <c:pt idx="138">
                  <c:v>503</c:v>
                </c:pt>
                <c:pt idx="139">
                  <c:v>504</c:v>
                </c:pt>
                <c:pt idx="140">
                  <c:v>505</c:v>
                </c:pt>
                <c:pt idx="141">
                  <c:v>506</c:v>
                </c:pt>
                <c:pt idx="142">
                  <c:v>507</c:v>
                </c:pt>
                <c:pt idx="143">
                  <c:v>508</c:v>
                </c:pt>
                <c:pt idx="144">
                  <c:v>509</c:v>
                </c:pt>
                <c:pt idx="145">
                  <c:v>510</c:v>
                </c:pt>
                <c:pt idx="146">
                  <c:v>511</c:v>
                </c:pt>
                <c:pt idx="147">
                  <c:v>512</c:v>
                </c:pt>
                <c:pt idx="148">
                  <c:v>513</c:v>
                </c:pt>
                <c:pt idx="149">
                  <c:v>514</c:v>
                </c:pt>
                <c:pt idx="150">
                  <c:v>515</c:v>
                </c:pt>
                <c:pt idx="151">
                  <c:v>516</c:v>
                </c:pt>
                <c:pt idx="152">
                  <c:v>517</c:v>
                </c:pt>
                <c:pt idx="153">
                  <c:v>518</c:v>
                </c:pt>
                <c:pt idx="154">
                  <c:v>519</c:v>
                </c:pt>
                <c:pt idx="155">
                  <c:v>520</c:v>
                </c:pt>
                <c:pt idx="156">
                  <c:v>521</c:v>
                </c:pt>
                <c:pt idx="157">
                  <c:v>522</c:v>
                </c:pt>
                <c:pt idx="158">
                  <c:v>523</c:v>
                </c:pt>
                <c:pt idx="159">
                  <c:v>524</c:v>
                </c:pt>
                <c:pt idx="160">
                  <c:v>525</c:v>
                </c:pt>
                <c:pt idx="161">
                  <c:v>526</c:v>
                </c:pt>
                <c:pt idx="162">
                  <c:v>527</c:v>
                </c:pt>
                <c:pt idx="163">
                  <c:v>528</c:v>
                </c:pt>
                <c:pt idx="164">
                  <c:v>529</c:v>
                </c:pt>
                <c:pt idx="165">
                  <c:v>530</c:v>
                </c:pt>
                <c:pt idx="166">
                  <c:v>531</c:v>
                </c:pt>
                <c:pt idx="167">
                  <c:v>532</c:v>
                </c:pt>
                <c:pt idx="168">
                  <c:v>533</c:v>
                </c:pt>
                <c:pt idx="169">
                  <c:v>534</c:v>
                </c:pt>
                <c:pt idx="170">
                  <c:v>535</c:v>
                </c:pt>
                <c:pt idx="171">
                  <c:v>536</c:v>
                </c:pt>
                <c:pt idx="172">
                  <c:v>537</c:v>
                </c:pt>
                <c:pt idx="173">
                  <c:v>538</c:v>
                </c:pt>
                <c:pt idx="174">
                  <c:v>539</c:v>
                </c:pt>
                <c:pt idx="175">
                  <c:v>540</c:v>
                </c:pt>
                <c:pt idx="176">
                  <c:v>541</c:v>
                </c:pt>
                <c:pt idx="177">
                  <c:v>542</c:v>
                </c:pt>
                <c:pt idx="178">
                  <c:v>543</c:v>
                </c:pt>
                <c:pt idx="179">
                  <c:v>544</c:v>
                </c:pt>
                <c:pt idx="180">
                  <c:v>545</c:v>
                </c:pt>
                <c:pt idx="181">
                  <c:v>546</c:v>
                </c:pt>
                <c:pt idx="182">
                  <c:v>547</c:v>
                </c:pt>
                <c:pt idx="183">
                  <c:v>548</c:v>
                </c:pt>
                <c:pt idx="184">
                  <c:v>549</c:v>
                </c:pt>
                <c:pt idx="185">
                  <c:v>550</c:v>
                </c:pt>
                <c:pt idx="186">
                  <c:v>551</c:v>
                </c:pt>
                <c:pt idx="187">
                  <c:v>552</c:v>
                </c:pt>
                <c:pt idx="188">
                  <c:v>553</c:v>
                </c:pt>
                <c:pt idx="189">
                  <c:v>554</c:v>
                </c:pt>
                <c:pt idx="190">
                  <c:v>555</c:v>
                </c:pt>
                <c:pt idx="191">
                  <c:v>556</c:v>
                </c:pt>
                <c:pt idx="192">
                  <c:v>557</c:v>
                </c:pt>
                <c:pt idx="193">
                  <c:v>558</c:v>
                </c:pt>
                <c:pt idx="194">
                  <c:v>559</c:v>
                </c:pt>
                <c:pt idx="195">
                  <c:v>560</c:v>
                </c:pt>
                <c:pt idx="196">
                  <c:v>561</c:v>
                </c:pt>
                <c:pt idx="197">
                  <c:v>562</c:v>
                </c:pt>
                <c:pt idx="198">
                  <c:v>563</c:v>
                </c:pt>
                <c:pt idx="199">
                  <c:v>564</c:v>
                </c:pt>
                <c:pt idx="200">
                  <c:v>565</c:v>
                </c:pt>
                <c:pt idx="201">
                  <c:v>566</c:v>
                </c:pt>
                <c:pt idx="202">
                  <c:v>567</c:v>
                </c:pt>
                <c:pt idx="203">
                  <c:v>568</c:v>
                </c:pt>
                <c:pt idx="204">
                  <c:v>569</c:v>
                </c:pt>
                <c:pt idx="205">
                  <c:v>570</c:v>
                </c:pt>
                <c:pt idx="206">
                  <c:v>571</c:v>
                </c:pt>
                <c:pt idx="207">
                  <c:v>572</c:v>
                </c:pt>
                <c:pt idx="208">
                  <c:v>573</c:v>
                </c:pt>
                <c:pt idx="209">
                  <c:v>574</c:v>
                </c:pt>
                <c:pt idx="210">
                  <c:v>575</c:v>
                </c:pt>
                <c:pt idx="211">
                  <c:v>576</c:v>
                </c:pt>
                <c:pt idx="212">
                  <c:v>577</c:v>
                </c:pt>
                <c:pt idx="213">
                  <c:v>578</c:v>
                </c:pt>
                <c:pt idx="214">
                  <c:v>579</c:v>
                </c:pt>
                <c:pt idx="215">
                  <c:v>580</c:v>
                </c:pt>
                <c:pt idx="216">
                  <c:v>581</c:v>
                </c:pt>
                <c:pt idx="217">
                  <c:v>582</c:v>
                </c:pt>
                <c:pt idx="218">
                  <c:v>583</c:v>
                </c:pt>
                <c:pt idx="219">
                  <c:v>584</c:v>
                </c:pt>
                <c:pt idx="220">
                  <c:v>585</c:v>
                </c:pt>
                <c:pt idx="221">
                  <c:v>586</c:v>
                </c:pt>
                <c:pt idx="222">
                  <c:v>587</c:v>
                </c:pt>
                <c:pt idx="223">
                  <c:v>588</c:v>
                </c:pt>
                <c:pt idx="224">
                  <c:v>589</c:v>
                </c:pt>
                <c:pt idx="225">
                  <c:v>590</c:v>
                </c:pt>
                <c:pt idx="226">
                  <c:v>591</c:v>
                </c:pt>
                <c:pt idx="227">
                  <c:v>592</c:v>
                </c:pt>
                <c:pt idx="228">
                  <c:v>593</c:v>
                </c:pt>
                <c:pt idx="229">
                  <c:v>594</c:v>
                </c:pt>
                <c:pt idx="230">
                  <c:v>595</c:v>
                </c:pt>
                <c:pt idx="231">
                  <c:v>596</c:v>
                </c:pt>
                <c:pt idx="232">
                  <c:v>597</c:v>
                </c:pt>
                <c:pt idx="233">
                  <c:v>598</c:v>
                </c:pt>
                <c:pt idx="234">
                  <c:v>599</c:v>
                </c:pt>
                <c:pt idx="235">
                  <c:v>600</c:v>
                </c:pt>
                <c:pt idx="236">
                  <c:v>601</c:v>
                </c:pt>
                <c:pt idx="237">
                  <c:v>602</c:v>
                </c:pt>
                <c:pt idx="238">
                  <c:v>603</c:v>
                </c:pt>
                <c:pt idx="239">
                  <c:v>604</c:v>
                </c:pt>
                <c:pt idx="240">
                  <c:v>605</c:v>
                </c:pt>
                <c:pt idx="241">
                  <c:v>606</c:v>
                </c:pt>
                <c:pt idx="242">
                  <c:v>607</c:v>
                </c:pt>
                <c:pt idx="243">
                  <c:v>608</c:v>
                </c:pt>
                <c:pt idx="244">
                  <c:v>609</c:v>
                </c:pt>
                <c:pt idx="245">
                  <c:v>610</c:v>
                </c:pt>
                <c:pt idx="246">
                  <c:v>611</c:v>
                </c:pt>
                <c:pt idx="247">
                  <c:v>612</c:v>
                </c:pt>
                <c:pt idx="248">
                  <c:v>613</c:v>
                </c:pt>
                <c:pt idx="249">
                  <c:v>614</c:v>
                </c:pt>
                <c:pt idx="250">
                  <c:v>615</c:v>
                </c:pt>
                <c:pt idx="251">
                  <c:v>616</c:v>
                </c:pt>
                <c:pt idx="252">
                  <c:v>617</c:v>
                </c:pt>
                <c:pt idx="253">
                  <c:v>618</c:v>
                </c:pt>
                <c:pt idx="254">
                  <c:v>619</c:v>
                </c:pt>
                <c:pt idx="255">
                  <c:v>620</c:v>
                </c:pt>
                <c:pt idx="256">
                  <c:v>621</c:v>
                </c:pt>
                <c:pt idx="257">
                  <c:v>622</c:v>
                </c:pt>
                <c:pt idx="258">
                  <c:v>623</c:v>
                </c:pt>
                <c:pt idx="259">
                  <c:v>624</c:v>
                </c:pt>
                <c:pt idx="260">
                  <c:v>625</c:v>
                </c:pt>
                <c:pt idx="261">
                  <c:v>626</c:v>
                </c:pt>
                <c:pt idx="262">
                  <c:v>627</c:v>
                </c:pt>
                <c:pt idx="263">
                  <c:v>628</c:v>
                </c:pt>
                <c:pt idx="264">
                  <c:v>629</c:v>
                </c:pt>
                <c:pt idx="265">
                  <c:v>630</c:v>
                </c:pt>
                <c:pt idx="266">
                  <c:v>631</c:v>
                </c:pt>
                <c:pt idx="267">
                  <c:v>632</c:v>
                </c:pt>
                <c:pt idx="268">
                  <c:v>633</c:v>
                </c:pt>
                <c:pt idx="269">
                  <c:v>634</c:v>
                </c:pt>
                <c:pt idx="270">
                  <c:v>635</c:v>
                </c:pt>
                <c:pt idx="271">
                  <c:v>636</c:v>
                </c:pt>
                <c:pt idx="272">
                  <c:v>637</c:v>
                </c:pt>
                <c:pt idx="273">
                  <c:v>638</c:v>
                </c:pt>
                <c:pt idx="274">
                  <c:v>639</c:v>
                </c:pt>
                <c:pt idx="275">
                  <c:v>640</c:v>
                </c:pt>
                <c:pt idx="276">
                  <c:v>641</c:v>
                </c:pt>
                <c:pt idx="277">
                  <c:v>642</c:v>
                </c:pt>
                <c:pt idx="278">
                  <c:v>643</c:v>
                </c:pt>
                <c:pt idx="279">
                  <c:v>644</c:v>
                </c:pt>
                <c:pt idx="280">
                  <c:v>645</c:v>
                </c:pt>
                <c:pt idx="281">
                  <c:v>646</c:v>
                </c:pt>
                <c:pt idx="282">
                  <c:v>647</c:v>
                </c:pt>
                <c:pt idx="283">
                  <c:v>648</c:v>
                </c:pt>
                <c:pt idx="284">
                  <c:v>649</c:v>
                </c:pt>
                <c:pt idx="285">
                  <c:v>650</c:v>
                </c:pt>
                <c:pt idx="286">
                  <c:v>651</c:v>
                </c:pt>
                <c:pt idx="287">
                  <c:v>652</c:v>
                </c:pt>
                <c:pt idx="288">
                  <c:v>653</c:v>
                </c:pt>
                <c:pt idx="289">
                  <c:v>654</c:v>
                </c:pt>
                <c:pt idx="290">
                  <c:v>655</c:v>
                </c:pt>
                <c:pt idx="291">
                  <c:v>656</c:v>
                </c:pt>
                <c:pt idx="292">
                  <c:v>657</c:v>
                </c:pt>
                <c:pt idx="293">
                  <c:v>658</c:v>
                </c:pt>
                <c:pt idx="294">
                  <c:v>659</c:v>
                </c:pt>
                <c:pt idx="295">
                  <c:v>660</c:v>
                </c:pt>
                <c:pt idx="296">
                  <c:v>661</c:v>
                </c:pt>
                <c:pt idx="297">
                  <c:v>662</c:v>
                </c:pt>
                <c:pt idx="298">
                  <c:v>663</c:v>
                </c:pt>
                <c:pt idx="299">
                  <c:v>664</c:v>
                </c:pt>
                <c:pt idx="300">
                  <c:v>665</c:v>
                </c:pt>
                <c:pt idx="301">
                  <c:v>666</c:v>
                </c:pt>
                <c:pt idx="302">
                  <c:v>667</c:v>
                </c:pt>
                <c:pt idx="303">
                  <c:v>668</c:v>
                </c:pt>
                <c:pt idx="304">
                  <c:v>669</c:v>
                </c:pt>
                <c:pt idx="305">
                  <c:v>670</c:v>
                </c:pt>
                <c:pt idx="306">
                  <c:v>671</c:v>
                </c:pt>
                <c:pt idx="307">
                  <c:v>672</c:v>
                </c:pt>
                <c:pt idx="308">
                  <c:v>673</c:v>
                </c:pt>
                <c:pt idx="309">
                  <c:v>674</c:v>
                </c:pt>
                <c:pt idx="310">
                  <c:v>675</c:v>
                </c:pt>
                <c:pt idx="311">
                  <c:v>676</c:v>
                </c:pt>
                <c:pt idx="312">
                  <c:v>677</c:v>
                </c:pt>
                <c:pt idx="313">
                  <c:v>678</c:v>
                </c:pt>
                <c:pt idx="314">
                  <c:v>679</c:v>
                </c:pt>
                <c:pt idx="315">
                  <c:v>680</c:v>
                </c:pt>
                <c:pt idx="316">
                  <c:v>681</c:v>
                </c:pt>
                <c:pt idx="317">
                  <c:v>682</c:v>
                </c:pt>
                <c:pt idx="318">
                  <c:v>683</c:v>
                </c:pt>
                <c:pt idx="319">
                  <c:v>684</c:v>
                </c:pt>
                <c:pt idx="320">
                  <c:v>685</c:v>
                </c:pt>
                <c:pt idx="321">
                  <c:v>686</c:v>
                </c:pt>
                <c:pt idx="322">
                  <c:v>687</c:v>
                </c:pt>
                <c:pt idx="323">
                  <c:v>688</c:v>
                </c:pt>
                <c:pt idx="324">
                  <c:v>689</c:v>
                </c:pt>
                <c:pt idx="325">
                  <c:v>690</c:v>
                </c:pt>
                <c:pt idx="326">
                  <c:v>691</c:v>
                </c:pt>
                <c:pt idx="327">
                  <c:v>692</c:v>
                </c:pt>
                <c:pt idx="328">
                  <c:v>693</c:v>
                </c:pt>
                <c:pt idx="329">
                  <c:v>694</c:v>
                </c:pt>
                <c:pt idx="330">
                  <c:v>695</c:v>
                </c:pt>
                <c:pt idx="331">
                  <c:v>696</c:v>
                </c:pt>
                <c:pt idx="332">
                  <c:v>697</c:v>
                </c:pt>
                <c:pt idx="333">
                  <c:v>698</c:v>
                </c:pt>
                <c:pt idx="334">
                  <c:v>699</c:v>
                </c:pt>
                <c:pt idx="335">
                  <c:v>700</c:v>
                </c:pt>
                <c:pt idx="336">
                  <c:v>701</c:v>
                </c:pt>
                <c:pt idx="337">
                  <c:v>702</c:v>
                </c:pt>
                <c:pt idx="338">
                  <c:v>703</c:v>
                </c:pt>
                <c:pt idx="339">
                  <c:v>704</c:v>
                </c:pt>
                <c:pt idx="340">
                  <c:v>705</c:v>
                </c:pt>
                <c:pt idx="341">
                  <c:v>706</c:v>
                </c:pt>
                <c:pt idx="342">
                  <c:v>707</c:v>
                </c:pt>
                <c:pt idx="343">
                  <c:v>708</c:v>
                </c:pt>
                <c:pt idx="344">
                  <c:v>709</c:v>
                </c:pt>
                <c:pt idx="345">
                  <c:v>710</c:v>
                </c:pt>
                <c:pt idx="346">
                  <c:v>711</c:v>
                </c:pt>
                <c:pt idx="347">
                  <c:v>712</c:v>
                </c:pt>
                <c:pt idx="348">
                  <c:v>713</c:v>
                </c:pt>
                <c:pt idx="349">
                  <c:v>714</c:v>
                </c:pt>
                <c:pt idx="350">
                  <c:v>715</c:v>
                </c:pt>
                <c:pt idx="351">
                  <c:v>716</c:v>
                </c:pt>
                <c:pt idx="352">
                  <c:v>717</c:v>
                </c:pt>
                <c:pt idx="353">
                  <c:v>718</c:v>
                </c:pt>
                <c:pt idx="354">
                  <c:v>719</c:v>
                </c:pt>
                <c:pt idx="355">
                  <c:v>720</c:v>
                </c:pt>
                <c:pt idx="356">
                  <c:v>721</c:v>
                </c:pt>
                <c:pt idx="357">
                  <c:v>722</c:v>
                </c:pt>
                <c:pt idx="358">
                  <c:v>723</c:v>
                </c:pt>
                <c:pt idx="359">
                  <c:v>724</c:v>
                </c:pt>
                <c:pt idx="360">
                  <c:v>725</c:v>
                </c:pt>
                <c:pt idx="361">
                  <c:v>726</c:v>
                </c:pt>
                <c:pt idx="362">
                  <c:v>727</c:v>
                </c:pt>
                <c:pt idx="363">
                  <c:v>728</c:v>
                </c:pt>
                <c:pt idx="364">
                  <c:v>729</c:v>
                </c:pt>
                <c:pt idx="365">
                  <c:v>730</c:v>
                </c:pt>
                <c:pt idx="366">
                  <c:v>731</c:v>
                </c:pt>
                <c:pt idx="367">
                  <c:v>732</c:v>
                </c:pt>
                <c:pt idx="368">
                  <c:v>733</c:v>
                </c:pt>
                <c:pt idx="369">
                  <c:v>734</c:v>
                </c:pt>
                <c:pt idx="370">
                  <c:v>735</c:v>
                </c:pt>
                <c:pt idx="371">
                  <c:v>736</c:v>
                </c:pt>
                <c:pt idx="372">
                  <c:v>737</c:v>
                </c:pt>
                <c:pt idx="373">
                  <c:v>738</c:v>
                </c:pt>
                <c:pt idx="374">
                  <c:v>739</c:v>
                </c:pt>
                <c:pt idx="375">
                  <c:v>740</c:v>
                </c:pt>
                <c:pt idx="376">
                  <c:v>741</c:v>
                </c:pt>
                <c:pt idx="377">
                  <c:v>742</c:v>
                </c:pt>
                <c:pt idx="378">
                  <c:v>743</c:v>
                </c:pt>
                <c:pt idx="379">
                  <c:v>744</c:v>
                </c:pt>
                <c:pt idx="380">
                  <c:v>745</c:v>
                </c:pt>
                <c:pt idx="381">
                  <c:v>746</c:v>
                </c:pt>
                <c:pt idx="382">
                  <c:v>747</c:v>
                </c:pt>
                <c:pt idx="383">
                  <c:v>748</c:v>
                </c:pt>
                <c:pt idx="384">
                  <c:v>749</c:v>
                </c:pt>
                <c:pt idx="385">
                  <c:v>750</c:v>
                </c:pt>
                <c:pt idx="386">
                  <c:v>751</c:v>
                </c:pt>
                <c:pt idx="387">
                  <c:v>752</c:v>
                </c:pt>
                <c:pt idx="388">
                  <c:v>753</c:v>
                </c:pt>
                <c:pt idx="389">
                  <c:v>754</c:v>
                </c:pt>
                <c:pt idx="390">
                  <c:v>755</c:v>
                </c:pt>
                <c:pt idx="391">
                  <c:v>756</c:v>
                </c:pt>
                <c:pt idx="392">
                  <c:v>757</c:v>
                </c:pt>
                <c:pt idx="393">
                  <c:v>758</c:v>
                </c:pt>
                <c:pt idx="394">
                  <c:v>759</c:v>
                </c:pt>
                <c:pt idx="395">
                  <c:v>760</c:v>
                </c:pt>
                <c:pt idx="396">
                  <c:v>761</c:v>
                </c:pt>
                <c:pt idx="397">
                  <c:v>762</c:v>
                </c:pt>
                <c:pt idx="398">
                  <c:v>763</c:v>
                </c:pt>
                <c:pt idx="399">
                  <c:v>764</c:v>
                </c:pt>
                <c:pt idx="400">
                  <c:v>765</c:v>
                </c:pt>
                <c:pt idx="401">
                  <c:v>766</c:v>
                </c:pt>
                <c:pt idx="402">
                  <c:v>767</c:v>
                </c:pt>
                <c:pt idx="403">
                  <c:v>768</c:v>
                </c:pt>
                <c:pt idx="404">
                  <c:v>769</c:v>
                </c:pt>
                <c:pt idx="405">
                  <c:v>770</c:v>
                </c:pt>
                <c:pt idx="406">
                  <c:v>771</c:v>
                </c:pt>
                <c:pt idx="407">
                  <c:v>772</c:v>
                </c:pt>
                <c:pt idx="408">
                  <c:v>773</c:v>
                </c:pt>
                <c:pt idx="409">
                  <c:v>774</c:v>
                </c:pt>
                <c:pt idx="410">
                  <c:v>775</c:v>
                </c:pt>
                <c:pt idx="411">
                  <c:v>776</c:v>
                </c:pt>
                <c:pt idx="412">
                  <c:v>777</c:v>
                </c:pt>
                <c:pt idx="413">
                  <c:v>778</c:v>
                </c:pt>
                <c:pt idx="414">
                  <c:v>779</c:v>
                </c:pt>
                <c:pt idx="415">
                  <c:v>780</c:v>
                </c:pt>
                <c:pt idx="416">
                  <c:v>781</c:v>
                </c:pt>
                <c:pt idx="417">
                  <c:v>782</c:v>
                </c:pt>
                <c:pt idx="418">
                  <c:v>783</c:v>
                </c:pt>
                <c:pt idx="419">
                  <c:v>784</c:v>
                </c:pt>
                <c:pt idx="420">
                  <c:v>785</c:v>
                </c:pt>
                <c:pt idx="421">
                  <c:v>786</c:v>
                </c:pt>
                <c:pt idx="422">
                  <c:v>787</c:v>
                </c:pt>
                <c:pt idx="423">
                  <c:v>788</c:v>
                </c:pt>
                <c:pt idx="424">
                  <c:v>789</c:v>
                </c:pt>
                <c:pt idx="425">
                  <c:v>790</c:v>
                </c:pt>
                <c:pt idx="426">
                  <c:v>791</c:v>
                </c:pt>
                <c:pt idx="427">
                  <c:v>792</c:v>
                </c:pt>
                <c:pt idx="428">
                  <c:v>793</c:v>
                </c:pt>
                <c:pt idx="429">
                  <c:v>794</c:v>
                </c:pt>
                <c:pt idx="430">
                  <c:v>795</c:v>
                </c:pt>
                <c:pt idx="431">
                  <c:v>796</c:v>
                </c:pt>
                <c:pt idx="432">
                  <c:v>797</c:v>
                </c:pt>
                <c:pt idx="433">
                  <c:v>798</c:v>
                </c:pt>
                <c:pt idx="434">
                  <c:v>799</c:v>
                </c:pt>
                <c:pt idx="435">
                  <c:v>800</c:v>
                </c:pt>
                <c:pt idx="436">
                  <c:v>801</c:v>
                </c:pt>
                <c:pt idx="437">
                  <c:v>802</c:v>
                </c:pt>
                <c:pt idx="438">
                  <c:v>803</c:v>
                </c:pt>
                <c:pt idx="439">
                  <c:v>804</c:v>
                </c:pt>
                <c:pt idx="440">
                  <c:v>805</c:v>
                </c:pt>
                <c:pt idx="441">
                  <c:v>806</c:v>
                </c:pt>
                <c:pt idx="442">
                  <c:v>807</c:v>
                </c:pt>
                <c:pt idx="443">
                  <c:v>808</c:v>
                </c:pt>
                <c:pt idx="444">
                  <c:v>809</c:v>
                </c:pt>
                <c:pt idx="445">
                  <c:v>810</c:v>
                </c:pt>
                <c:pt idx="446">
                  <c:v>811</c:v>
                </c:pt>
                <c:pt idx="447">
                  <c:v>812</c:v>
                </c:pt>
                <c:pt idx="448">
                  <c:v>813</c:v>
                </c:pt>
                <c:pt idx="449">
                  <c:v>814</c:v>
                </c:pt>
                <c:pt idx="450">
                  <c:v>815</c:v>
                </c:pt>
                <c:pt idx="451">
                  <c:v>816</c:v>
                </c:pt>
                <c:pt idx="452">
                  <c:v>817</c:v>
                </c:pt>
                <c:pt idx="453">
                  <c:v>818</c:v>
                </c:pt>
                <c:pt idx="454">
                  <c:v>819</c:v>
                </c:pt>
                <c:pt idx="455">
                  <c:v>820</c:v>
                </c:pt>
                <c:pt idx="456">
                  <c:v>821</c:v>
                </c:pt>
                <c:pt idx="457">
                  <c:v>822</c:v>
                </c:pt>
                <c:pt idx="458">
                  <c:v>823</c:v>
                </c:pt>
                <c:pt idx="459">
                  <c:v>824</c:v>
                </c:pt>
                <c:pt idx="460">
                  <c:v>825</c:v>
                </c:pt>
                <c:pt idx="461">
                  <c:v>826</c:v>
                </c:pt>
                <c:pt idx="462">
                  <c:v>827</c:v>
                </c:pt>
                <c:pt idx="463">
                  <c:v>828</c:v>
                </c:pt>
                <c:pt idx="464">
                  <c:v>829</c:v>
                </c:pt>
                <c:pt idx="465">
                  <c:v>830</c:v>
                </c:pt>
                <c:pt idx="466">
                  <c:v>831</c:v>
                </c:pt>
                <c:pt idx="467">
                  <c:v>832</c:v>
                </c:pt>
                <c:pt idx="468">
                  <c:v>833</c:v>
                </c:pt>
                <c:pt idx="469">
                  <c:v>834</c:v>
                </c:pt>
                <c:pt idx="470">
                  <c:v>835</c:v>
                </c:pt>
                <c:pt idx="471">
                  <c:v>836</c:v>
                </c:pt>
                <c:pt idx="472">
                  <c:v>837</c:v>
                </c:pt>
                <c:pt idx="473">
                  <c:v>838</c:v>
                </c:pt>
                <c:pt idx="474">
                  <c:v>839</c:v>
                </c:pt>
                <c:pt idx="475">
                  <c:v>840</c:v>
                </c:pt>
                <c:pt idx="476">
                  <c:v>841</c:v>
                </c:pt>
                <c:pt idx="477">
                  <c:v>842</c:v>
                </c:pt>
                <c:pt idx="478">
                  <c:v>843</c:v>
                </c:pt>
                <c:pt idx="479">
                  <c:v>844</c:v>
                </c:pt>
                <c:pt idx="480">
                  <c:v>845</c:v>
                </c:pt>
                <c:pt idx="481">
                  <c:v>846</c:v>
                </c:pt>
                <c:pt idx="482">
                  <c:v>847</c:v>
                </c:pt>
                <c:pt idx="483">
                  <c:v>848</c:v>
                </c:pt>
                <c:pt idx="484">
                  <c:v>849</c:v>
                </c:pt>
                <c:pt idx="485">
                  <c:v>850</c:v>
                </c:pt>
                <c:pt idx="486">
                  <c:v>851</c:v>
                </c:pt>
                <c:pt idx="487">
                  <c:v>852</c:v>
                </c:pt>
                <c:pt idx="488">
                  <c:v>853</c:v>
                </c:pt>
                <c:pt idx="489">
                  <c:v>854</c:v>
                </c:pt>
                <c:pt idx="490">
                  <c:v>855</c:v>
                </c:pt>
                <c:pt idx="491">
                  <c:v>856</c:v>
                </c:pt>
                <c:pt idx="492">
                  <c:v>857</c:v>
                </c:pt>
                <c:pt idx="493">
                  <c:v>858</c:v>
                </c:pt>
                <c:pt idx="494">
                  <c:v>859</c:v>
                </c:pt>
                <c:pt idx="495">
                  <c:v>860</c:v>
                </c:pt>
                <c:pt idx="496">
                  <c:v>861</c:v>
                </c:pt>
                <c:pt idx="497">
                  <c:v>862</c:v>
                </c:pt>
                <c:pt idx="498">
                  <c:v>863</c:v>
                </c:pt>
                <c:pt idx="499">
                  <c:v>864</c:v>
                </c:pt>
                <c:pt idx="500">
                  <c:v>865</c:v>
                </c:pt>
                <c:pt idx="501">
                  <c:v>866</c:v>
                </c:pt>
                <c:pt idx="502">
                  <c:v>867</c:v>
                </c:pt>
                <c:pt idx="503">
                  <c:v>868</c:v>
                </c:pt>
                <c:pt idx="504">
                  <c:v>869</c:v>
                </c:pt>
                <c:pt idx="505">
                  <c:v>870</c:v>
                </c:pt>
                <c:pt idx="506">
                  <c:v>871</c:v>
                </c:pt>
                <c:pt idx="507">
                  <c:v>872</c:v>
                </c:pt>
                <c:pt idx="508">
                  <c:v>873</c:v>
                </c:pt>
                <c:pt idx="509">
                  <c:v>874</c:v>
                </c:pt>
                <c:pt idx="510">
                  <c:v>875</c:v>
                </c:pt>
                <c:pt idx="511">
                  <c:v>876</c:v>
                </c:pt>
                <c:pt idx="512">
                  <c:v>877</c:v>
                </c:pt>
                <c:pt idx="513">
                  <c:v>878</c:v>
                </c:pt>
                <c:pt idx="514">
                  <c:v>879</c:v>
                </c:pt>
                <c:pt idx="515">
                  <c:v>880</c:v>
                </c:pt>
                <c:pt idx="516">
                  <c:v>881</c:v>
                </c:pt>
                <c:pt idx="517">
                  <c:v>882</c:v>
                </c:pt>
                <c:pt idx="518">
                  <c:v>883</c:v>
                </c:pt>
                <c:pt idx="519">
                  <c:v>884</c:v>
                </c:pt>
                <c:pt idx="520">
                  <c:v>885</c:v>
                </c:pt>
                <c:pt idx="521">
                  <c:v>886</c:v>
                </c:pt>
                <c:pt idx="522">
                  <c:v>887</c:v>
                </c:pt>
                <c:pt idx="523">
                  <c:v>888</c:v>
                </c:pt>
                <c:pt idx="524">
                  <c:v>889</c:v>
                </c:pt>
                <c:pt idx="525">
                  <c:v>890</c:v>
                </c:pt>
                <c:pt idx="526">
                  <c:v>891</c:v>
                </c:pt>
                <c:pt idx="527">
                  <c:v>892</c:v>
                </c:pt>
                <c:pt idx="528">
                  <c:v>893</c:v>
                </c:pt>
                <c:pt idx="529">
                  <c:v>894</c:v>
                </c:pt>
                <c:pt idx="530">
                  <c:v>895</c:v>
                </c:pt>
                <c:pt idx="531">
                  <c:v>896</c:v>
                </c:pt>
                <c:pt idx="532">
                  <c:v>897</c:v>
                </c:pt>
                <c:pt idx="533">
                  <c:v>898</c:v>
                </c:pt>
                <c:pt idx="534">
                  <c:v>899</c:v>
                </c:pt>
                <c:pt idx="535">
                  <c:v>900</c:v>
                </c:pt>
                <c:pt idx="536">
                  <c:v>901</c:v>
                </c:pt>
                <c:pt idx="537">
                  <c:v>902</c:v>
                </c:pt>
                <c:pt idx="538">
                  <c:v>903</c:v>
                </c:pt>
                <c:pt idx="539">
                  <c:v>904</c:v>
                </c:pt>
                <c:pt idx="540">
                  <c:v>905</c:v>
                </c:pt>
                <c:pt idx="541">
                  <c:v>906</c:v>
                </c:pt>
                <c:pt idx="542">
                  <c:v>907</c:v>
                </c:pt>
                <c:pt idx="543">
                  <c:v>908</c:v>
                </c:pt>
                <c:pt idx="544">
                  <c:v>909</c:v>
                </c:pt>
                <c:pt idx="545">
                  <c:v>910</c:v>
                </c:pt>
                <c:pt idx="546">
                  <c:v>911</c:v>
                </c:pt>
                <c:pt idx="547">
                  <c:v>912</c:v>
                </c:pt>
                <c:pt idx="548">
                  <c:v>913</c:v>
                </c:pt>
                <c:pt idx="549">
                  <c:v>914</c:v>
                </c:pt>
                <c:pt idx="550">
                  <c:v>915</c:v>
                </c:pt>
                <c:pt idx="551">
                  <c:v>916</c:v>
                </c:pt>
                <c:pt idx="552">
                  <c:v>917</c:v>
                </c:pt>
                <c:pt idx="553">
                  <c:v>918</c:v>
                </c:pt>
                <c:pt idx="554">
                  <c:v>919</c:v>
                </c:pt>
                <c:pt idx="555">
                  <c:v>920</c:v>
                </c:pt>
                <c:pt idx="556">
                  <c:v>921</c:v>
                </c:pt>
                <c:pt idx="557">
                  <c:v>922</c:v>
                </c:pt>
                <c:pt idx="558">
                  <c:v>923</c:v>
                </c:pt>
                <c:pt idx="559">
                  <c:v>924</c:v>
                </c:pt>
                <c:pt idx="560">
                  <c:v>925</c:v>
                </c:pt>
                <c:pt idx="561">
                  <c:v>926</c:v>
                </c:pt>
                <c:pt idx="562">
                  <c:v>927</c:v>
                </c:pt>
                <c:pt idx="563">
                  <c:v>928</c:v>
                </c:pt>
                <c:pt idx="564">
                  <c:v>929</c:v>
                </c:pt>
                <c:pt idx="565">
                  <c:v>930</c:v>
                </c:pt>
                <c:pt idx="566">
                  <c:v>931</c:v>
                </c:pt>
                <c:pt idx="567">
                  <c:v>932</c:v>
                </c:pt>
                <c:pt idx="568">
                  <c:v>933</c:v>
                </c:pt>
                <c:pt idx="569">
                  <c:v>934</c:v>
                </c:pt>
                <c:pt idx="570">
                  <c:v>935</c:v>
                </c:pt>
                <c:pt idx="571">
                  <c:v>936</c:v>
                </c:pt>
                <c:pt idx="572">
                  <c:v>937</c:v>
                </c:pt>
                <c:pt idx="573">
                  <c:v>938</c:v>
                </c:pt>
                <c:pt idx="574">
                  <c:v>939</c:v>
                </c:pt>
                <c:pt idx="575">
                  <c:v>940</c:v>
                </c:pt>
                <c:pt idx="576">
                  <c:v>941</c:v>
                </c:pt>
                <c:pt idx="577">
                  <c:v>942</c:v>
                </c:pt>
                <c:pt idx="578">
                  <c:v>943</c:v>
                </c:pt>
                <c:pt idx="579">
                  <c:v>944</c:v>
                </c:pt>
                <c:pt idx="580">
                  <c:v>945</c:v>
                </c:pt>
                <c:pt idx="581">
                  <c:v>946</c:v>
                </c:pt>
                <c:pt idx="582">
                  <c:v>947</c:v>
                </c:pt>
                <c:pt idx="583">
                  <c:v>948</c:v>
                </c:pt>
                <c:pt idx="584">
                  <c:v>949</c:v>
                </c:pt>
                <c:pt idx="585">
                  <c:v>950</c:v>
                </c:pt>
                <c:pt idx="586">
                  <c:v>951</c:v>
                </c:pt>
                <c:pt idx="587">
                  <c:v>952</c:v>
                </c:pt>
                <c:pt idx="588">
                  <c:v>953</c:v>
                </c:pt>
                <c:pt idx="589">
                  <c:v>954</c:v>
                </c:pt>
                <c:pt idx="590">
                  <c:v>955</c:v>
                </c:pt>
                <c:pt idx="591">
                  <c:v>956</c:v>
                </c:pt>
                <c:pt idx="592">
                  <c:v>957</c:v>
                </c:pt>
                <c:pt idx="593">
                  <c:v>958</c:v>
                </c:pt>
                <c:pt idx="594">
                  <c:v>959</c:v>
                </c:pt>
                <c:pt idx="595">
                  <c:v>960</c:v>
                </c:pt>
                <c:pt idx="596">
                  <c:v>961</c:v>
                </c:pt>
                <c:pt idx="597">
                  <c:v>962</c:v>
                </c:pt>
                <c:pt idx="598">
                  <c:v>963</c:v>
                </c:pt>
                <c:pt idx="599">
                  <c:v>964</c:v>
                </c:pt>
                <c:pt idx="600">
                  <c:v>965</c:v>
                </c:pt>
                <c:pt idx="601">
                  <c:v>966</c:v>
                </c:pt>
                <c:pt idx="602">
                  <c:v>967</c:v>
                </c:pt>
                <c:pt idx="603">
                  <c:v>968</c:v>
                </c:pt>
                <c:pt idx="604">
                  <c:v>969</c:v>
                </c:pt>
                <c:pt idx="605">
                  <c:v>970</c:v>
                </c:pt>
                <c:pt idx="606">
                  <c:v>971</c:v>
                </c:pt>
                <c:pt idx="607">
                  <c:v>972</c:v>
                </c:pt>
                <c:pt idx="608">
                  <c:v>973</c:v>
                </c:pt>
                <c:pt idx="609">
                  <c:v>974</c:v>
                </c:pt>
                <c:pt idx="610">
                  <c:v>975</c:v>
                </c:pt>
                <c:pt idx="611">
                  <c:v>976</c:v>
                </c:pt>
                <c:pt idx="612">
                  <c:v>977</c:v>
                </c:pt>
                <c:pt idx="613">
                  <c:v>978</c:v>
                </c:pt>
                <c:pt idx="614">
                  <c:v>979</c:v>
                </c:pt>
                <c:pt idx="615">
                  <c:v>980</c:v>
                </c:pt>
                <c:pt idx="616">
                  <c:v>981</c:v>
                </c:pt>
                <c:pt idx="617">
                  <c:v>982</c:v>
                </c:pt>
                <c:pt idx="618">
                  <c:v>983</c:v>
                </c:pt>
                <c:pt idx="619">
                  <c:v>984</c:v>
                </c:pt>
                <c:pt idx="620">
                  <c:v>985</c:v>
                </c:pt>
                <c:pt idx="621">
                  <c:v>986</c:v>
                </c:pt>
                <c:pt idx="622">
                  <c:v>987</c:v>
                </c:pt>
                <c:pt idx="623">
                  <c:v>988</c:v>
                </c:pt>
                <c:pt idx="624">
                  <c:v>989</c:v>
                </c:pt>
                <c:pt idx="625">
                  <c:v>990</c:v>
                </c:pt>
                <c:pt idx="626">
                  <c:v>991</c:v>
                </c:pt>
                <c:pt idx="627">
                  <c:v>992</c:v>
                </c:pt>
                <c:pt idx="628">
                  <c:v>993</c:v>
                </c:pt>
                <c:pt idx="629">
                  <c:v>994</c:v>
                </c:pt>
                <c:pt idx="630">
                  <c:v>995</c:v>
                </c:pt>
                <c:pt idx="631">
                  <c:v>996</c:v>
                </c:pt>
                <c:pt idx="632">
                  <c:v>997</c:v>
                </c:pt>
                <c:pt idx="633">
                  <c:v>998</c:v>
                </c:pt>
                <c:pt idx="634">
                  <c:v>999</c:v>
                </c:pt>
                <c:pt idx="635">
                  <c:v>1000</c:v>
                </c:pt>
                <c:pt idx="636">
                  <c:v>1001</c:v>
                </c:pt>
                <c:pt idx="637">
                  <c:v>1002</c:v>
                </c:pt>
                <c:pt idx="638">
                  <c:v>1003</c:v>
                </c:pt>
                <c:pt idx="639">
                  <c:v>1004</c:v>
                </c:pt>
                <c:pt idx="640">
                  <c:v>1005</c:v>
                </c:pt>
                <c:pt idx="641">
                  <c:v>1006</c:v>
                </c:pt>
                <c:pt idx="642">
                  <c:v>1007</c:v>
                </c:pt>
                <c:pt idx="643">
                  <c:v>1008</c:v>
                </c:pt>
                <c:pt idx="644">
                  <c:v>1009</c:v>
                </c:pt>
                <c:pt idx="645">
                  <c:v>1010</c:v>
                </c:pt>
                <c:pt idx="646">
                  <c:v>1011</c:v>
                </c:pt>
                <c:pt idx="647">
                  <c:v>1012</c:v>
                </c:pt>
                <c:pt idx="648">
                  <c:v>1013</c:v>
                </c:pt>
                <c:pt idx="649">
                  <c:v>1014</c:v>
                </c:pt>
                <c:pt idx="650">
                  <c:v>1015</c:v>
                </c:pt>
                <c:pt idx="651">
                  <c:v>1016</c:v>
                </c:pt>
                <c:pt idx="652">
                  <c:v>1017</c:v>
                </c:pt>
                <c:pt idx="653">
                  <c:v>1018</c:v>
                </c:pt>
                <c:pt idx="654">
                  <c:v>1019</c:v>
                </c:pt>
                <c:pt idx="655">
                  <c:v>1020</c:v>
                </c:pt>
                <c:pt idx="656">
                  <c:v>1021</c:v>
                </c:pt>
                <c:pt idx="657">
                  <c:v>1022</c:v>
                </c:pt>
                <c:pt idx="658">
                  <c:v>1023</c:v>
                </c:pt>
                <c:pt idx="659">
                  <c:v>1024</c:v>
                </c:pt>
                <c:pt idx="660">
                  <c:v>1025</c:v>
                </c:pt>
                <c:pt idx="661">
                  <c:v>1026</c:v>
                </c:pt>
                <c:pt idx="662">
                  <c:v>1027</c:v>
                </c:pt>
                <c:pt idx="663">
                  <c:v>1028</c:v>
                </c:pt>
                <c:pt idx="664">
                  <c:v>1029</c:v>
                </c:pt>
                <c:pt idx="665">
                  <c:v>1030</c:v>
                </c:pt>
                <c:pt idx="666">
                  <c:v>1031</c:v>
                </c:pt>
                <c:pt idx="667">
                  <c:v>1032</c:v>
                </c:pt>
                <c:pt idx="668">
                  <c:v>1033</c:v>
                </c:pt>
                <c:pt idx="669">
                  <c:v>1034</c:v>
                </c:pt>
                <c:pt idx="670">
                  <c:v>1035</c:v>
                </c:pt>
                <c:pt idx="671">
                  <c:v>1036</c:v>
                </c:pt>
                <c:pt idx="672">
                  <c:v>1037</c:v>
                </c:pt>
                <c:pt idx="673">
                  <c:v>1038</c:v>
                </c:pt>
                <c:pt idx="674">
                  <c:v>1039</c:v>
                </c:pt>
                <c:pt idx="675">
                  <c:v>1040</c:v>
                </c:pt>
                <c:pt idx="676">
                  <c:v>1041</c:v>
                </c:pt>
                <c:pt idx="677">
                  <c:v>1042</c:v>
                </c:pt>
                <c:pt idx="678">
                  <c:v>1043</c:v>
                </c:pt>
                <c:pt idx="679">
                  <c:v>1044</c:v>
                </c:pt>
                <c:pt idx="680">
                  <c:v>1045</c:v>
                </c:pt>
                <c:pt idx="681">
                  <c:v>1046</c:v>
                </c:pt>
                <c:pt idx="682">
                  <c:v>1047</c:v>
                </c:pt>
                <c:pt idx="683">
                  <c:v>1048</c:v>
                </c:pt>
                <c:pt idx="684">
                  <c:v>1049</c:v>
                </c:pt>
                <c:pt idx="685">
                  <c:v>1050</c:v>
                </c:pt>
                <c:pt idx="686">
                  <c:v>1051</c:v>
                </c:pt>
                <c:pt idx="687">
                  <c:v>1052</c:v>
                </c:pt>
                <c:pt idx="688">
                  <c:v>1053</c:v>
                </c:pt>
                <c:pt idx="689">
                  <c:v>1054</c:v>
                </c:pt>
                <c:pt idx="690">
                  <c:v>1055</c:v>
                </c:pt>
                <c:pt idx="691">
                  <c:v>1056</c:v>
                </c:pt>
                <c:pt idx="692">
                  <c:v>1057</c:v>
                </c:pt>
                <c:pt idx="693">
                  <c:v>1058</c:v>
                </c:pt>
                <c:pt idx="694">
                  <c:v>1059</c:v>
                </c:pt>
                <c:pt idx="695">
                  <c:v>1060</c:v>
                </c:pt>
                <c:pt idx="696">
                  <c:v>1061</c:v>
                </c:pt>
                <c:pt idx="697">
                  <c:v>1062</c:v>
                </c:pt>
                <c:pt idx="698">
                  <c:v>1063</c:v>
                </c:pt>
                <c:pt idx="699">
                  <c:v>1064</c:v>
                </c:pt>
                <c:pt idx="700">
                  <c:v>1065</c:v>
                </c:pt>
                <c:pt idx="701">
                  <c:v>1066</c:v>
                </c:pt>
                <c:pt idx="702">
                  <c:v>1067</c:v>
                </c:pt>
                <c:pt idx="703">
                  <c:v>1068</c:v>
                </c:pt>
                <c:pt idx="704">
                  <c:v>1069</c:v>
                </c:pt>
                <c:pt idx="705">
                  <c:v>1070</c:v>
                </c:pt>
                <c:pt idx="706">
                  <c:v>1071</c:v>
                </c:pt>
                <c:pt idx="707">
                  <c:v>1072</c:v>
                </c:pt>
                <c:pt idx="708">
                  <c:v>1073</c:v>
                </c:pt>
                <c:pt idx="709">
                  <c:v>1074</c:v>
                </c:pt>
                <c:pt idx="710">
                  <c:v>1075</c:v>
                </c:pt>
                <c:pt idx="711">
                  <c:v>1076</c:v>
                </c:pt>
                <c:pt idx="712">
                  <c:v>1077</c:v>
                </c:pt>
                <c:pt idx="713">
                  <c:v>1078</c:v>
                </c:pt>
                <c:pt idx="714">
                  <c:v>1079</c:v>
                </c:pt>
                <c:pt idx="715">
                  <c:v>1080</c:v>
                </c:pt>
              </c:numCache>
            </c:numRef>
          </c:xVal>
          <c:yVal>
            <c:numRef>
              <c:f>'MI stroke'!$K$4:$K$719</c:f>
              <c:numCache>
                <c:formatCode>General</c:formatCode>
                <c:ptCount val="716"/>
                <c:pt idx="0">
                  <c:v>0</c:v>
                </c:pt>
                <c:pt idx="1">
                  <c:v>2.0000000000000052E-4</c:v>
                </c:pt>
                <c:pt idx="2">
                  <c:v>2.0000000000000052E-4</c:v>
                </c:pt>
                <c:pt idx="3">
                  <c:v>3.0000000000000138E-4</c:v>
                </c:pt>
                <c:pt idx="4">
                  <c:v>4.0000000000000034E-4</c:v>
                </c:pt>
                <c:pt idx="5">
                  <c:v>5.0000000000000034E-4</c:v>
                </c:pt>
                <c:pt idx="6">
                  <c:v>6.0000000000000266E-4</c:v>
                </c:pt>
                <c:pt idx="7">
                  <c:v>6.0000000000000266E-4</c:v>
                </c:pt>
                <c:pt idx="8">
                  <c:v>7.0000000000000314E-4</c:v>
                </c:pt>
                <c:pt idx="9">
                  <c:v>7.0000000000000314E-4</c:v>
                </c:pt>
                <c:pt idx="10">
                  <c:v>8.0000000000000264E-4</c:v>
                </c:pt>
                <c:pt idx="11">
                  <c:v>8.0000000000000264E-4</c:v>
                </c:pt>
                <c:pt idx="12">
                  <c:v>9.0000000000000247E-4</c:v>
                </c:pt>
                <c:pt idx="13">
                  <c:v>1.0000000000000041E-3</c:v>
                </c:pt>
                <c:pt idx="14">
                  <c:v>1.0000000000000041E-3</c:v>
                </c:pt>
                <c:pt idx="15">
                  <c:v>1.1000000000000051E-3</c:v>
                </c:pt>
                <c:pt idx="16">
                  <c:v>1.1000000000000051E-3</c:v>
                </c:pt>
                <c:pt idx="17">
                  <c:v>1.1000000000000051E-3</c:v>
                </c:pt>
                <c:pt idx="18">
                  <c:v>1.1000000000000051E-3</c:v>
                </c:pt>
                <c:pt idx="19">
                  <c:v>1.2999999999999978E-3</c:v>
                </c:pt>
                <c:pt idx="20">
                  <c:v>1.2999999999999978E-3</c:v>
                </c:pt>
                <c:pt idx="21">
                  <c:v>1.5000000000000046E-3</c:v>
                </c:pt>
                <c:pt idx="22">
                  <c:v>1.5000000000000046E-3</c:v>
                </c:pt>
                <c:pt idx="23">
                  <c:v>1.5000000000000046E-3</c:v>
                </c:pt>
                <c:pt idx="24">
                  <c:v>1.6000000000000077E-3</c:v>
                </c:pt>
                <c:pt idx="25">
                  <c:v>1.6000000000000077E-3</c:v>
                </c:pt>
                <c:pt idx="26">
                  <c:v>1.7000000000000055E-3</c:v>
                </c:pt>
                <c:pt idx="27">
                  <c:v>1.9000000000000098E-3</c:v>
                </c:pt>
                <c:pt idx="28">
                  <c:v>2.0000000000000052E-3</c:v>
                </c:pt>
                <c:pt idx="29">
                  <c:v>2.0999999999999999E-3</c:v>
                </c:pt>
                <c:pt idx="30">
                  <c:v>2.3000000000000052E-3</c:v>
                </c:pt>
                <c:pt idx="31">
                  <c:v>2.3000000000000052E-3</c:v>
                </c:pt>
                <c:pt idx="32">
                  <c:v>2.3000000000000052E-3</c:v>
                </c:pt>
                <c:pt idx="33">
                  <c:v>2.3999999999999998E-3</c:v>
                </c:pt>
                <c:pt idx="34">
                  <c:v>2.3999999999999998E-3</c:v>
                </c:pt>
                <c:pt idx="35">
                  <c:v>2.5000000000000092E-3</c:v>
                </c:pt>
                <c:pt idx="36">
                  <c:v>2.5999999999999999E-3</c:v>
                </c:pt>
                <c:pt idx="37">
                  <c:v>2.7000000000000114E-3</c:v>
                </c:pt>
                <c:pt idx="38">
                  <c:v>2.7000000000000114E-3</c:v>
                </c:pt>
                <c:pt idx="39">
                  <c:v>2.8000000000000052E-3</c:v>
                </c:pt>
                <c:pt idx="40">
                  <c:v>2.8999999999999998E-3</c:v>
                </c:pt>
                <c:pt idx="41">
                  <c:v>3.0000000000000092E-3</c:v>
                </c:pt>
                <c:pt idx="42">
                  <c:v>3.2000000000000153E-3</c:v>
                </c:pt>
                <c:pt idx="43">
                  <c:v>3.3000000000000052E-3</c:v>
                </c:pt>
                <c:pt idx="44">
                  <c:v>3.4000000000000107E-3</c:v>
                </c:pt>
                <c:pt idx="45">
                  <c:v>3.5000000000000118E-3</c:v>
                </c:pt>
                <c:pt idx="46">
                  <c:v>3.5000000000000118E-3</c:v>
                </c:pt>
                <c:pt idx="47">
                  <c:v>3.5000000000000118E-3</c:v>
                </c:pt>
                <c:pt idx="48">
                  <c:v>3.5000000000000118E-3</c:v>
                </c:pt>
                <c:pt idx="49">
                  <c:v>3.6000000000000129E-3</c:v>
                </c:pt>
                <c:pt idx="50">
                  <c:v>3.6000000000000129E-3</c:v>
                </c:pt>
                <c:pt idx="51">
                  <c:v>3.6000000000000129E-3</c:v>
                </c:pt>
                <c:pt idx="52">
                  <c:v>3.6000000000000129E-3</c:v>
                </c:pt>
                <c:pt idx="53">
                  <c:v>3.7000000000000179E-3</c:v>
                </c:pt>
                <c:pt idx="54">
                  <c:v>3.8000000000000052E-3</c:v>
                </c:pt>
                <c:pt idx="55">
                  <c:v>3.9000000000000107E-3</c:v>
                </c:pt>
                <c:pt idx="56">
                  <c:v>4.1000000000000003E-3</c:v>
                </c:pt>
                <c:pt idx="57">
                  <c:v>4.1000000000000003E-3</c:v>
                </c:pt>
                <c:pt idx="58">
                  <c:v>4.1999999999999997E-3</c:v>
                </c:pt>
                <c:pt idx="59">
                  <c:v>4.3000000000000104E-3</c:v>
                </c:pt>
                <c:pt idx="60">
                  <c:v>4.3000000000000104E-3</c:v>
                </c:pt>
                <c:pt idx="61">
                  <c:v>4.3000000000000104E-3</c:v>
                </c:pt>
                <c:pt idx="62">
                  <c:v>4.4000000000000124E-3</c:v>
                </c:pt>
                <c:pt idx="63">
                  <c:v>4.5000000000000014E-3</c:v>
                </c:pt>
                <c:pt idx="64">
                  <c:v>4.6000000000000034E-3</c:v>
                </c:pt>
                <c:pt idx="65">
                  <c:v>4.6000000000000034E-3</c:v>
                </c:pt>
                <c:pt idx="66">
                  <c:v>4.6000000000000034E-3</c:v>
                </c:pt>
                <c:pt idx="67">
                  <c:v>4.8000000000000004E-3</c:v>
                </c:pt>
                <c:pt idx="68">
                  <c:v>5.0000000000000114E-3</c:v>
                </c:pt>
                <c:pt idx="69">
                  <c:v>5.0000000000000114E-3</c:v>
                </c:pt>
                <c:pt idx="70">
                  <c:v>5.1000000000000004E-3</c:v>
                </c:pt>
                <c:pt idx="71">
                  <c:v>5.1000000000000004E-3</c:v>
                </c:pt>
                <c:pt idx="72">
                  <c:v>5.1000000000000004E-3</c:v>
                </c:pt>
                <c:pt idx="73">
                  <c:v>5.1999999999999998E-3</c:v>
                </c:pt>
                <c:pt idx="74">
                  <c:v>5.1999999999999998E-3</c:v>
                </c:pt>
                <c:pt idx="75">
                  <c:v>5.1999999999999998E-3</c:v>
                </c:pt>
                <c:pt idx="76">
                  <c:v>5.3000000000000104E-3</c:v>
                </c:pt>
                <c:pt idx="77">
                  <c:v>5.3000000000000104E-3</c:v>
                </c:pt>
                <c:pt idx="78">
                  <c:v>5.4000000000000124E-3</c:v>
                </c:pt>
                <c:pt idx="79">
                  <c:v>5.5000000000000014E-3</c:v>
                </c:pt>
                <c:pt idx="80">
                  <c:v>5.5000000000000014E-3</c:v>
                </c:pt>
                <c:pt idx="81">
                  <c:v>5.5000000000000014E-3</c:v>
                </c:pt>
                <c:pt idx="82">
                  <c:v>5.5000000000000014E-3</c:v>
                </c:pt>
                <c:pt idx="83">
                  <c:v>5.6000000000000034E-3</c:v>
                </c:pt>
                <c:pt idx="84">
                  <c:v>5.7000000000000123E-3</c:v>
                </c:pt>
                <c:pt idx="85">
                  <c:v>5.7000000000000123E-3</c:v>
                </c:pt>
                <c:pt idx="86">
                  <c:v>5.7000000000000123E-3</c:v>
                </c:pt>
                <c:pt idx="87">
                  <c:v>5.8000000000000013E-3</c:v>
                </c:pt>
                <c:pt idx="88">
                  <c:v>5.8000000000000013E-3</c:v>
                </c:pt>
                <c:pt idx="89">
                  <c:v>5.9000000000000233E-3</c:v>
                </c:pt>
                <c:pt idx="90">
                  <c:v>6.0000000000000114E-3</c:v>
                </c:pt>
                <c:pt idx="91">
                  <c:v>6.0000000000000114E-3</c:v>
                </c:pt>
                <c:pt idx="92">
                  <c:v>6.1000000000000004E-3</c:v>
                </c:pt>
                <c:pt idx="93">
                  <c:v>6.1000000000000004E-3</c:v>
                </c:pt>
                <c:pt idx="94">
                  <c:v>6.2000000000000223E-3</c:v>
                </c:pt>
                <c:pt idx="95">
                  <c:v>6.2000000000000223E-3</c:v>
                </c:pt>
                <c:pt idx="96">
                  <c:v>6.2000000000000223E-3</c:v>
                </c:pt>
                <c:pt idx="97">
                  <c:v>6.4000000000000281E-3</c:v>
                </c:pt>
                <c:pt idx="98">
                  <c:v>6.5000000000000205E-3</c:v>
                </c:pt>
                <c:pt idx="99">
                  <c:v>6.6000000000000034E-3</c:v>
                </c:pt>
                <c:pt idx="100">
                  <c:v>6.6000000000000034E-3</c:v>
                </c:pt>
                <c:pt idx="101">
                  <c:v>6.6000000000000034E-3</c:v>
                </c:pt>
                <c:pt idx="102">
                  <c:v>6.6000000000000034E-3</c:v>
                </c:pt>
                <c:pt idx="103">
                  <c:v>6.6000000000000034E-3</c:v>
                </c:pt>
                <c:pt idx="104">
                  <c:v>6.6000000000000034E-3</c:v>
                </c:pt>
                <c:pt idx="105">
                  <c:v>6.7000000000000236E-3</c:v>
                </c:pt>
                <c:pt idx="106">
                  <c:v>6.7000000000000236E-3</c:v>
                </c:pt>
                <c:pt idx="107">
                  <c:v>6.7000000000000236E-3</c:v>
                </c:pt>
                <c:pt idx="108">
                  <c:v>6.7000000000000236E-3</c:v>
                </c:pt>
                <c:pt idx="109">
                  <c:v>6.9000000000000233E-3</c:v>
                </c:pt>
                <c:pt idx="110">
                  <c:v>7.0000000000000114E-3</c:v>
                </c:pt>
                <c:pt idx="111">
                  <c:v>7.0000000000000114E-3</c:v>
                </c:pt>
                <c:pt idx="112">
                  <c:v>7.0000000000000114E-3</c:v>
                </c:pt>
                <c:pt idx="113">
                  <c:v>7.0000000000000114E-3</c:v>
                </c:pt>
                <c:pt idx="114">
                  <c:v>7.2000000000000224E-3</c:v>
                </c:pt>
                <c:pt idx="115">
                  <c:v>7.3000000000000113E-3</c:v>
                </c:pt>
                <c:pt idx="116">
                  <c:v>7.4000000000000333E-3</c:v>
                </c:pt>
                <c:pt idx="117">
                  <c:v>7.4000000000000333E-3</c:v>
                </c:pt>
                <c:pt idx="118">
                  <c:v>7.5000000000000231E-3</c:v>
                </c:pt>
                <c:pt idx="119">
                  <c:v>7.5000000000000231E-3</c:v>
                </c:pt>
                <c:pt idx="120">
                  <c:v>7.6000000000000104E-3</c:v>
                </c:pt>
                <c:pt idx="121">
                  <c:v>7.6000000000000104E-3</c:v>
                </c:pt>
                <c:pt idx="122">
                  <c:v>7.6000000000000104E-3</c:v>
                </c:pt>
                <c:pt idx="123">
                  <c:v>7.7000000000000289E-3</c:v>
                </c:pt>
                <c:pt idx="124">
                  <c:v>7.8000000000000196E-3</c:v>
                </c:pt>
                <c:pt idx="125">
                  <c:v>7.8000000000000196E-3</c:v>
                </c:pt>
                <c:pt idx="126">
                  <c:v>7.8000000000000196E-3</c:v>
                </c:pt>
                <c:pt idx="127">
                  <c:v>7.8000000000000196E-3</c:v>
                </c:pt>
                <c:pt idx="128">
                  <c:v>8.0000000000000227E-3</c:v>
                </c:pt>
                <c:pt idx="129">
                  <c:v>8.1000000000000048E-3</c:v>
                </c:pt>
                <c:pt idx="130">
                  <c:v>8.1000000000000048E-3</c:v>
                </c:pt>
                <c:pt idx="131">
                  <c:v>8.1000000000000048E-3</c:v>
                </c:pt>
                <c:pt idx="132">
                  <c:v>8.2000000000000007E-3</c:v>
                </c:pt>
                <c:pt idx="133">
                  <c:v>8.3000000000000226E-3</c:v>
                </c:pt>
                <c:pt idx="134">
                  <c:v>8.3000000000000226E-3</c:v>
                </c:pt>
                <c:pt idx="135">
                  <c:v>8.3000000000000226E-3</c:v>
                </c:pt>
                <c:pt idx="136">
                  <c:v>8.4000000000000047E-3</c:v>
                </c:pt>
                <c:pt idx="137">
                  <c:v>8.4000000000000047E-3</c:v>
                </c:pt>
                <c:pt idx="138">
                  <c:v>8.4000000000000047E-3</c:v>
                </c:pt>
                <c:pt idx="139">
                  <c:v>8.4000000000000047E-3</c:v>
                </c:pt>
                <c:pt idx="140">
                  <c:v>8.4000000000000047E-3</c:v>
                </c:pt>
                <c:pt idx="141">
                  <c:v>8.4000000000000047E-3</c:v>
                </c:pt>
                <c:pt idx="142">
                  <c:v>8.6000000000000208E-3</c:v>
                </c:pt>
                <c:pt idx="143">
                  <c:v>8.7000000000000046E-3</c:v>
                </c:pt>
                <c:pt idx="144">
                  <c:v>8.7000000000000046E-3</c:v>
                </c:pt>
                <c:pt idx="145">
                  <c:v>8.8000000000000248E-3</c:v>
                </c:pt>
                <c:pt idx="146">
                  <c:v>8.8000000000000248E-3</c:v>
                </c:pt>
                <c:pt idx="147">
                  <c:v>8.8000000000000248E-3</c:v>
                </c:pt>
                <c:pt idx="148">
                  <c:v>9.0000000000000028E-3</c:v>
                </c:pt>
                <c:pt idx="149">
                  <c:v>9.0000000000000028E-3</c:v>
                </c:pt>
                <c:pt idx="150">
                  <c:v>9.1000000000000004E-3</c:v>
                </c:pt>
                <c:pt idx="151">
                  <c:v>9.2000000000000068E-3</c:v>
                </c:pt>
                <c:pt idx="152">
                  <c:v>9.3000000000000461E-3</c:v>
                </c:pt>
                <c:pt idx="153">
                  <c:v>9.4000000000000247E-3</c:v>
                </c:pt>
                <c:pt idx="154">
                  <c:v>9.4000000000000247E-3</c:v>
                </c:pt>
                <c:pt idx="155">
                  <c:v>9.4000000000000247E-3</c:v>
                </c:pt>
                <c:pt idx="156">
                  <c:v>9.4000000000000247E-3</c:v>
                </c:pt>
                <c:pt idx="157">
                  <c:v>9.5000000000000067E-3</c:v>
                </c:pt>
                <c:pt idx="158">
                  <c:v>9.6000000000000026E-3</c:v>
                </c:pt>
                <c:pt idx="159">
                  <c:v>9.6000000000000026E-3</c:v>
                </c:pt>
                <c:pt idx="160">
                  <c:v>9.7000000000000003E-3</c:v>
                </c:pt>
                <c:pt idx="161">
                  <c:v>9.7000000000000003E-3</c:v>
                </c:pt>
                <c:pt idx="162">
                  <c:v>9.7000000000000003E-3</c:v>
                </c:pt>
                <c:pt idx="163">
                  <c:v>9.9000000000000268E-3</c:v>
                </c:pt>
                <c:pt idx="164">
                  <c:v>1.0000000000000005E-2</c:v>
                </c:pt>
                <c:pt idx="165">
                  <c:v>1.0000000000000005E-2</c:v>
                </c:pt>
                <c:pt idx="166">
                  <c:v>1.0100000000000001E-2</c:v>
                </c:pt>
                <c:pt idx="167">
                  <c:v>1.0100000000000001E-2</c:v>
                </c:pt>
                <c:pt idx="168">
                  <c:v>1.0100000000000001E-2</c:v>
                </c:pt>
                <c:pt idx="169">
                  <c:v>1.0200000000000001E-2</c:v>
                </c:pt>
                <c:pt idx="170">
                  <c:v>1.0300000000000005E-2</c:v>
                </c:pt>
                <c:pt idx="171">
                  <c:v>1.0400000000000001E-2</c:v>
                </c:pt>
                <c:pt idx="172">
                  <c:v>1.0400000000000001E-2</c:v>
                </c:pt>
                <c:pt idx="173">
                  <c:v>1.0400000000000001E-2</c:v>
                </c:pt>
                <c:pt idx="174">
                  <c:v>1.0400000000000001E-2</c:v>
                </c:pt>
                <c:pt idx="175">
                  <c:v>1.0400000000000001E-2</c:v>
                </c:pt>
                <c:pt idx="176">
                  <c:v>1.0500000000000021E-2</c:v>
                </c:pt>
                <c:pt idx="177">
                  <c:v>1.0600000000000021E-2</c:v>
                </c:pt>
                <c:pt idx="178">
                  <c:v>1.0699999999999998E-2</c:v>
                </c:pt>
                <c:pt idx="179">
                  <c:v>1.0999999999999998E-2</c:v>
                </c:pt>
                <c:pt idx="180">
                  <c:v>1.0999999999999998E-2</c:v>
                </c:pt>
                <c:pt idx="181">
                  <c:v>1.1100000000000049E-2</c:v>
                </c:pt>
                <c:pt idx="182">
                  <c:v>1.1100000000000049E-2</c:v>
                </c:pt>
                <c:pt idx="183">
                  <c:v>1.1100000000000049E-2</c:v>
                </c:pt>
                <c:pt idx="184">
                  <c:v>1.1200000000000048E-2</c:v>
                </c:pt>
                <c:pt idx="185">
                  <c:v>1.1200000000000048E-2</c:v>
                </c:pt>
                <c:pt idx="186">
                  <c:v>1.1299999999999998E-2</c:v>
                </c:pt>
                <c:pt idx="187">
                  <c:v>1.1400000000000058E-2</c:v>
                </c:pt>
                <c:pt idx="188">
                  <c:v>1.1400000000000058E-2</c:v>
                </c:pt>
                <c:pt idx="189">
                  <c:v>1.1400000000000058E-2</c:v>
                </c:pt>
                <c:pt idx="190">
                  <c:v>1.1599999999999996E-2</c:v>
                </c:pt>
                <c:pt idx="191">
                  <c:v>1.1599999999999996E-2</c:v>
                </c:pt>
                <c:pt idx="192">
                  <c:v>1.1599999999999996E-2</c:v>
                </c:pt>
                <c:pt idx="193">
                  <c:v>1.1800000000000066E-2</c:v>
                </c:pt>
                <c:pt idx="194">
                  <c:v>1.1800000000000066E-2</c:v>
                </c:pt>
                <c:pt idx="195">
                  <c:v>1.1800000000000066E-2</c:v>
                </c:pt>
                <c:pt idx="196">
                  <c:v>1.1900000000000067E-2</c:v>
                </c:pt>
                <c:pt idx="197">
                  <c:v>1.1900000000000067E-2</c:v>
                </c:pt>
                <c:pt idx="198">
                  <c:v>1.2E-2</c:v>
                </c:pt>
                <c:pt idx="199">
                  <c:v>1.2100000000000001E-2</c:v>
                </c:pt>
                <c:pt idx="200">
                  <c:v>1.2100000000000001E-2</c:v>
                </c:pt>
                <c:pt idx="201">
                  <c:v>1.2200000000000001E-2</c:v>
                </c:pt>
                <c:pt idx="202">
                  <c:v>1.2300000000000005E-2</c:v>
                </c:pt>
                <c:pt idx="203">
                  <c:v>1.2600000000000005E-2</c:v>
                </c:pt>
                <c:pt idx="204">
                  <c:v>1.2600000000000005E-2</c:v>
                </c:pt>
                <c:pt idx="205">
                  <c:v>1.2600000000000005E-2</c:v>
                </c:pt>
                <c:pt idx="206">
                  <c:v>1.2699999999999998E-2</c:v>
                </c:pt>
                <c:pt idx="207">
                  <c:v>1.2699999999999998E-2</c:v>
                </c:pt>
                <c:pt idx="208">
                  <c:v>1.2800000000000021E-2</c:v>
                </c:pt>
                <c:pt idx="209">
                  <c:v>1.2800000000000021E-2</c:v>
                </c:pt>
                <c:pt idx="210">
                  <c:v>1.2800000000000021E-2</c:v>
                </c:pt>
                <c:pt idx="211">
                  <c:v>1.2800000000000021E-2</c:v>
                </c:pt>
                <c:pt idx="212">
                  <c:v>1.2900000000000003E-2</c:v>
                </c:pt>
                <c:pt idx="213">
                  <c:v>1.2999999999999998E-2</c:v>
                </c:pt>
                <c:pt idx="214">
                  <c:v>1.3200000000000049E-2</c:v>
                </c:pt>
                <c:pt idx="215">
                  <c:v>1.3200000000000049E-2</c:v>
                </c:pt>
                <c:pt idx="216">
                  <c:v>1.3200000000000049E-2</c:v>
                </c:pt>
                <c:pt idx="217">
                  <c:v>1.3200000000000049E-2</c:v>
                </c:pt>
                <c:pt idx="218">
                  <c:v>1.3200000000000049E-2</c:v>
                </c:pt>
                <c:pt idx="219">
                  <c:v>1.3299999999999998E-2</c:v>
                </c:pt>
                <c:pt idx="220">
                  <c:v>1.3400000000000051E-2</c:v>
                </c:pt>
                <c:pt idx="221">
                  <c:v>1.3400000000000051E-2</c:v>
                </c:pt>
                <c:pt idx="222">
                  <c:v>1.3400000000000051E-2</c:v>
                </c:pt>
                <c:pt idx="223">
                  <c:v>1.3500000000000052E-2</c:v>
                </c:pt>
                <c:pt idx="224">
                  <c:v>1.3500000000000052E-2</c:v>
                </c:pt>
                <c:pt idx="225">
                  <c:v>1.3700000000000058E-2</c:v>
                </c:pt>
                <c:pt idx="226">
                  <c:v>1.3700000000000058E-2</c:v>
                </c:pt>
                <c:pt idx="227">
                  <c:v>1.3700000000000058E-2</c:v>
                </c:pt>
                <c:pt idx="228">
                  <c:v>1.3800000000000066E-2</c:v>
                </c:pt>
                <c:pt idx="229">
                  <c:v>1.3800000000000066E-2</c:v>
                </c:pt>
                <c:pt idx="230">
                  <c:v>1.3800000000000066E-2</c:v>
                </c:pt>
                <c:pt idx="231">
                  <c:v>1.4E-2</c:v>
                </c:pt>
                <c:pt idx="232">
                  <c:v>1.4400000000000001E-2</c:v>
                </c:pt>
                <c:pt idx="233">
                  <c:v>1.4400000000000001E-2</c:v>
                </c:pt>
                <c:pt idx="234">
                  <c:v>1.4400000000000001E-2</c:v>
                </c:pt>
                <c:pt idx="235">
                  <c:v>1.4400000000000001E-2</c:v>
                </c:pt>
                <c:pt idx="236">
                  <c:v>1.4400000000000001E-2</c:v>
                </c:pt>
                <c:pt idx="237">
                  <c:v>1.4500000000000001E-2</c:v>
                </c:pt>
                <c:pt idx="238">
                  <c:v>1.4500000000000001E-2</c:v>
                </c:pt>
                <c:pt idx="239">
                  <c:v>1.4500000000000001E-2</c:v>
                </c:pt>
                <c:pt idx="240">
                  <c:v>1.4500000000000001E-2</c:v>
                </c:pt>
                <c:pt idx="241">
                  <c:v>1.4600000000000005E-2</c:v>
                </c:pt>
                <c:pt idx="242">
                  <c:v>1.4600000000000005E-2</c:v>
                </c:pt>
                <c:pt idx="243">
                  <c:v>1.4600000000000005E-2</c:v>
                </c:pt>
                <c:pt idx="244">
                  <c:v>1.4700000000000001E-2</c:v>
                </c:pt>
                <c:pt idx="245">
                  <c:v>1.4700000000000001E-2</c:v>
                </c:pt>
                <c:pt idx="246">
                  <c:v>1.4700000000000001E-2</c:v>
                </c:pt>
                <c:pt idx="247">
                  <c:v>1.4700000000000001E-2</c:v>
                </c:pt>
                <c:pt idx="248">
                  <c:v>1.4800000000000001E-2</c:v>
                </c:pt>
                <c:pt idx="249">
                  <c:v>1.4800000000000001E-2</c:v>
                </c:pt>
                <c:pt idx="250">
                  <c:v>1.4800000000000001E-2</c:v>
                </c:pt>
                <c:pt idx="251">
                  <c:v>1.4999999999999998E-2</c:v>
                </c:pt>
                <c:pt idx="252">
                  <c:v>1.4999999999999998E-2</c:v>
                </c:pt>
                <c:pt idx="253">
                  <c:v>1.5100000000000021E-2</c:v>
                </c:pt>
                <c:pt idx="254">
                  <c:v>1.5100000000000021E-2</c:v>
                </c:pt>
                <c:pt idx="255">
                  <c:v>1.5200000000000003E-2</c:v>
                </c:pt>
                <c:pt idx="256">
                  <c:v>1.5299999999999998E-2</c:v>
                </c:pt>
                <c:pt idx="257">
                  <c:v>1.5400000000000021E-2</c:v>
                </c:pt>
                <c:pt idx="258">
                  <c:v>1.5400000000000021E-2</c:v>
                </c:pt>
                <c:pt idx="259">
                  <c:v>1.5400000000000021E-2</c:v>
                </c:pt>
                <c:pt idx="260">
                  <c:v>1.5500000000000048E-2</c:v>
                </c:pt>
                <c:pt idx="261">
                  <c:v>1.5599999999999998E-2</c:v>
                </c:pt>
                <c:pt idx="262">
                  <c:v>1.5599999999999998E-2</c:v>
                </c:pt>
                <c:pt idx="263">
                  <c:v>1.5699999999999999E-2</c:v>
                </c:pt>
                <c:pt idx="264">
                  <c:v>1.5800000000000043E-2</c:v>
                </c:pt>
                <c:pt idx="265">
                  <c:v>1.6000000000000021E-2</c:v>
                </c:pt>
                <c:pt idx="266">
                  <c:v>1.6000000000000021E-2</c:v>
                </c:pt>
                <c:pt idx="267">
                  <c:v>1.6000000000000021E-2</c:v>
                </c:pt>
                <c:pt idx="268">
                  <c:v>1.6100000000000041E-2</c:v>
                </c:pt>
                <c:pt idx="269">
                  <c:v>1.6100000000000041E-2</c:v>
                </c:pt>
                <c:pt idx="270">
                  <c:v>1.6100000000000041E-2</c:v>
                </c:pt>
                <c:pt idx="271">
                  <c:v>1.6100000000000041E-2</c:v>
                </c:pt>
                <c:pt idx="272">
                  <c:v>1.6100000000000041E-2</c:v>
                </c:pt>
                <c:pt idx="273">
                  <c:v>1.6100000000000041E-2</c:v>
                </c:pt>
                <c:pt idx="274">
                  <c:v>1.6100000000000041E-2</c:v>
                </c:pt>
                <c:pt idx="275">
                  <c:v>1.6100000000000041E-2</c:v>
                </c:pt>
                <c:pt idx="276">
                  <c:v>1.6400000000000001E-2</c:v>
                </c:pt>
                <c:pt idx="277">
                  <c:v>1.650000000000007E-2</c:v>
                </c:pt>
                <c:pt idx="278">
                  <c:v>1.6600000000000076E-2</c:v>
                </c:pt>
                <c:pt idx="279">
                  <c:v>1.6600000000000076E-2</c:v>
                </c:pt>
                <c:pt idx="280">
                  <c:v>1.6600000000000076E-2</c:v>
                </c:pt>
                <c:pt idx="281">
                  <c:v>1.6600000000000076E-2</c:v>
                </c:pt>
                <c:pt idx="282">
                  <c:v>1.6600000000000076E-2</c:v>
                </c:pt>
                <c:pt idx="283">
                  <c:v>1.6700000000000072E-2</c:v>
                </c:pt>
                <c:pt idx="284">
                  <c:v>1.6700000000000072E-2</c:v>
                </c:pt>
                <c:pt idx="285">
                  <c:v>1.7000000000000001E-2</c:v>
                </c:pt>
                <c:pt idx="286">
                  <c:v>1.7100000000000001E-2</c:v>
                </c:pt>
                <c:pt idx="287">
                  <c:v>1.7100000000000001E-2</c:v>
                </c:pt>
                <c:pt idx="288">
                  <c:v>1.7100000000000001E-2</c:v>
                </c:pt>
                <c:pt idx="289">
                  <c:v>1.72E-2</c:v>
                </c:pt>
                <c:pt idx="290">
                  <c:v>1.72E-2</c:v>
                </c:pt>
                <c:pt idx="291">
                  <c:v>1.72E-2</c:v>
                </c:pt>
                <c:pt idx="292">
                  <c:v>1.72E-2</c:v>
                </c:pt>
                <c:pt idx="293">
                  <c:v>1.72E-2</c:v>
                </c:pt>
                <c:pt idx="294">
                  <c:v>1.7399999999999999E-2</c:v>
                </c:pt>
                <c:pt idx="295">
                  <c:v>1.7399999999999999E-2</c:v>
                </c:pt>
                <c:pt idx="296">
                  <c:v>1.7399999999999999E-2</c:v>
                </c:pt>
                <c:pt idx="297">
                  <c:v>1.7500000000000005E-2</c:v>
                </c:pt>
                <c:pt idx="298">
                  <c:v>1.7500000000000005E-2</c:v>
                </c:pt>
                <c:pt idx="299">
                  <c:v>1.7500000000000005E-2</c:v>
                </c:pt>
                <c:pt idx="300">
                  <c:v>1.7600000000000001E-2</c:v>
                </c:pt>
                <c:pt idx="301">
                  <c:v>1.77E-2</c:v>
                </c:pt>
                <c:pt idx="302">
                  <c:v>1.77E-2</c:v>
                </c:pt>
                <c:pt idx="303">
                  <c:v>1.77E-2</c:v>
                </c:pt>
                <c:pt idx="304">
                  <c:v>1.77E-2</c:v>
                </c:pt>
                <c:pt idx="305">
                  <c:v>1.7800000000000003E-2</c:v>
                </c:pt>
                <c:pt idx="306">
                  <c:v>1.7800000000000003E-2</c:v>
                </c:pt>
                <c:pt idx="307">
                  <c:v>1.7800000000000003E-2</c:v>
                </c:pt>
                <c:pt idx="308">
                  <c:v>1.7899999999999999E-2</c:v>
                </c:pt>
                <c:pt idx="309">
                  <c:v>1.7899999999999999E-2</c:v>
                </c:pt>
                <c:pt idx="310">
                  <c:v>1.7899999999999999E-2</c:v>
                </c:pt>
                <c:pt idx="311">
                  <c:v>1.7899999999999999E-2</c:v>
                </c:pt>
                <c:pt idx="312">
                  <c:v>1.7899999999999999E-2</c:v>
                </c:pt>
                <c:pt idx="313">
                  <c:v>1.7899999999999999E-2</c:v>
                </c:pt>
                <c:pt idx="314">
                  <c:v>1.7899999999999999E-2</c:v>
                </c:pt>
                <c:pt idx="315">
                  <c:v>1.7899999999999999E-2</c:v>
                </c:pt>
                <c:pt idx="316">
                  <c:v>1.7899999999999999E-2</c:v>
                </c:pt>
                <c:pt idx="317">
                  <c:v>1.7899999999999999E-2</c:v>
                </c:pt>
                <c:pt idx="318">
                  <c:v>1.7899999999999999E-2</c:v>
                </c:pt>
                <c:pt idx="319">
                  <c:v>1.7999999999999999E-2</c:v>
                </c:pt>
                <c:pt idx="320">
                  <c:v>1.7999999999999999E-2</c:v>
                </c:pt>
                <c:pt idx="321">
                  <c:v>1.7999999999999999E-2</c:v>
                </c:pt>
                <c:pt idx="322">
                  <c:v>1.8100000000000043E-2</c:v>
                </c:pt>
                <c:pt idx="323">
                  <c:v>1.8200000000000063E-2</c:v>
                </c:pt>
                <c:pt idx="324">
                  <c:v>1.8200000000000063E-2</c:v>
                </c:pt>
                <c:pt idx="325">
                  <c:v>1.8300000000000021E-2</c:v>
                </c:pt>
                <c:pt idx="326">
                  <c:v>1.8400000000000041E-2</c:v>
                </c:pt>
                <c:pt idx="327">
                  <c:v>1.8400000000000041E-2</c:v>
                </c:pt>
                <c:pt idx="328">
                  <c:v>1.8400000000000041E-2</c:v>
                </c:pt>
                <c:pt idx="329">
                  <c:v>1.8400000000000041E-2</c:v>
                </c:pt>
                <c:pt idx="330">
                  <c:v>1.8400000000000041E-2</c:v>
                </c:pt>
                <c:pt idx="331">
                  <c:v>1.8400000000000041E-2</c:v>
                </c:pt>
                <c:pt idx="332">
                  <c:v>1.8700000000000071E-2</c:v>
                </c:pt>
                <c:pt idx="333">
                  <c:v>1.8700000000000071E-2</c:v>
                </c:pt>
                <c:pt idx="334">
                  <c:v>1.8700000000000071E-2</c:v>
                </c:pt>
                <c:pt idx="335">
                  <c:v>1.8700000000000071E-2</c:v>
                </c:pt>
                <c:pt idx="336">
                  <c:v>1.8700000000000071E-2</c:v>
                </c:pt>
                <c:pt idx="337">
                  <c:v>1.8700000000000071E-2</c:v>
                </c:pt>
                <c:pt idx="338">
                  <c:v>1.8700000000000071E-2</c:v>
                </c:pt>
                <c:pt idx="339">
                  <c:v>1.880000000000007E-2</c:v>
                </c:pt>
                <c:pt idx="340">
                  <c:v>1.9000000000000072E-2</c:v>
                </c:pt>
                <c:pt idx="341">
                  <c:v>1.9000000000000072E-2</c:v>
                </c:pt>
                <c:pt idx="342">
                  <c:v>1.9000000000000072E-2</c:v>
                </c:pt>
                <c:pt idx="343">
                  <c:v>1.9000000000000072E-2</c:v>
                </c:pt>
                <c:pt idx="344">
                  <c:v>1.9199999999999998E-2</c:v>
                </c:pt>
                <c:pt idx="345">
                  <c:v>1.9199999999999998E-2</c:v>
                </c:pt>
                <c:pt idx="346">
                  <c:v>1.9199999999999998E-2</c:v>
                </c:pt>
                <c:pt idx="347">
                  <c:v>1.9300000000000078E-2</c:v>
                </c:pt>
                <c:pt idx="348">
                  <c:v>1.9300000000000078E-2</c:v>
                </c:pt>
                <c:pt idx="349">
                  <c:v>1.9300000000000078E-2</c:v>
                </c:pt>
                <c:pt idx="350">
                  <c:v>1.9400000000000084E-2</c:v>
                </c:pt>
                <c:pt idx="351">
                  <c:v>1.9599999999999999E-2</c:v>
                </c:pt>
                <c:pt idx="352">
                  <c:v>1.9599999999999999E-2</c:v>
                </c:pt>
                <c:pt idx="353">
                  <c:v>1.9599999999999999E-2</c:v>
                </c:pt>
                <c:pt idx="354">
                  <c:v>1.9599999999999999E-2</c:v>
                </c:pt>
                <c:pt idx="355">
                  <c:v>1.9699999999999999E-2</c:v>
                </c:pt>
                <c:pt idx="356">
                  <c:v>1.9699999999999999E-2</c:v>
                </c:pt>
                <c:pt idx="357">
                  <c:v>1.9800000000000092E-2</c:v>
                </c:pt>
                <c:pt idx="358">
                  <c:v>1.9900000000000095E-2</c:v>
                </c:pt>
                <c:pt idx="359">
                  <c:v>1.9900000000000095E-2</c:v>
                </c:pt>
                <c:pt idx="360">
                  <c:v>2.01E-2</c:v>
                </c:pt>
                <c:pt idx="361">
                  <c:v>2.01E-2</c:v>
                </c:pt>
                <c:pt idx="362">
                  <c:v>2.0500000000000001E-2</c:v>
                </c:pt>
                <c:pt idx="363">
                  <c:v>2.0600000000000011E-2</c:v>
                </c:pt>
                <c:pt idx="364">
                  <c:v>2.07E-2</c:v>
                </c:pt>
                <c:pt idx="365">
                  <c:v>2.0799999999999999E-2</c:v>
                </c:pt>
                <c:pt idx="366">
                  <c:v>2.1000000000000012E-2</c:v>
                </c:pt>
                <c:pt idx="367">
                  <c:v>2.1100000000000001E-2</c:v>
                </c:pt>
                <c:pt idx="368">
                  <c:v>2.1100000000000001E-2</c:v>
                </c:pt>
                <c:pt idx="369">
                  <c:v>2.1100000000000001E-2</c:v>
                </c:pt>
                <c:pt idx="370">
                  <c:v>2.1200000000000042E-2</c:v>
                </c:pt>
                <c:pt idx="371">
                  <c:v>2.1300000000000006E-2</c:v>
                </c:pt>
                <c:pt idx="372">
                  <c:v>2.1300000000000006E-2</c:v>
                </c:pt>
                <c:pt idx="373">
                  <c:v>2.1300000000000006E-2</c:v>
                </c:pt>
                <c:pt idx="374">
                  <c:v>2.1300000000000006E-2</c:v>
                </c:pt>
                <c:pt idx="375">
                  <c:v>2.1300000000000006E-2</c:v>
                </c:pt>
                <c:pt idx="376">
                  <c:v>2.1300000000000006E-2</c:v>
                </c:pt>
                <c:pt idx="377">
                  <c:v>2.1300000000000006E-2</c:v>
                </c:pt>
                <c:pt idx="378">
                  <c:v>2.1300000000000006E-2</c:v>
                </c:pt>
                <c:pt idx="379">
                  <c:v>2.1300000000000006E-2</c:v>
                </c:pt>
                <c:pt idx="380">
                  <c:v>2.1600000000000012E-2</c:v>
                </c:pt>
                <c:pt idx="381">
                  <c:v>2.1600000000000012E-2</c:v>
                </c:pt>
                <c:pt idx="382">
                  <c:v>2.1600000000000012E-2</c:v>
                </c:pt>
                <c:pt idx="383">
                  <c:v>2.1600000000000012E-2</c:v>
                </c:pt>
                <c:pt idx="384">
                  <c:v>2.1600000000000012E-2</c:v>
                </c:pt>
                <c:pt idx="385">
                  <c:v>2.1800000000000052E-2</c:v>
                </c:pt>
                <c:pt idx="386">
                  <c:v>2.1800000000000052E-2</c:v>
                </c:pt>
                <c:pt idx="387">
                  <c:v>2.2100000000000002E-2</c:v>
                </c:pt>
                <c:pt idx="388">
                  <c:v>2.2200000000000056E-2</c:v>
                </c:pt>
                <c:pt idx="389">
                  <c:v>2.2200000000000056E-2</c:v>
                </c:pt>
                <c:pt idx="390">
                  <c:v>2.2500000000000006E-2</c:v>
                </c:pt>
                <c:pt idx="391">
                  <c:v>2.2500000000000006E-2</c:v>
                </c:pt>
                <c:pt idx="392">
                  <c:v>2.2500000000000006E-2</c:v>
                </c:pt>
                <c:pt idx="393">
                  <c:v>2.2600000000000012E-2</c:v>
                </c:pt>
                <c:pt idx="394">
                  <c:v>2.2600000000000012E-2</c:v>
                </c:pt>
                <c:pt idx="395">
                  <c:v>2.2600000000000012E-2</c:v>
                </c:pt>
                <c:pt idx="396">
                  <c:v>2.2700000000000001E-2</c:v>
                </c:pt>
                <c:pt idx="397">
                  <c:v>2.2700000000000001E-2</c:v>
                </c:pt>
                <c:pt idx="398">
                  <c:v>2.2700000000000001E-2</c:v>
                </c:pt>
                <c:pt idx="399">
                  <c:v>2.2700000000000001E-2</c:v>
                </c:pt>
                <c:pt idx="400">
                  <c:v>2.2700000000000001E-2</c:v>
                </c:pt>
                <c:pt idx="401">
                  <c:v>2.2700000000000001E-2</c:v>
                </c:pt>
                <c:pt idx="402">
                  <c:v>2.2700000000000001E-2</c:v>
                </c:pt>
                <c:pt idx="403">
                  <c:v>2.2900000000000011E-2</c:v>
                </c:pt>
                <c:pt idx="404">
                  <c:v>2.2900000000000011E-2</c:v>
                </c:pt>
                <c:pt idx="405">
                  <c:v>2.2900000000000011E-2</c:v>
                </c:pt>
                <c:pt idx="406">
                  <c:v>2.2900000000000011E-2</c:v>
                </c:pt>
                <c:pt idx="407">
                  <c:v>2.2900000000000011E-2</c:v>
                </c:pt>
                <c:pt idx="408">
                  <c:v>2.2900000000000011E-2</c:v>
                </c:pt>
                <c:pt idx="409">
                  <c:v>2.2900000000000011E-2</c:v>
                </c:pt>
                <c:pt idx="410">
                  <c:v>2.3E-2</c:v>
                </c:pt>
                <c:pt idx="411">
                  <c:v>2.3E-2</c:v>
                </c:pt>
                <c:pt idx="412">
                  <c:v>2.3199999999999988E-2</c:v>
                </c:pt>
                <c:pt idx="413">
                  <c:v>2.3199999999999988E-2</c:v>
                </c:pt>
                <c:pt idx="414">
                  <c:v>2.3199999999999988E-2</c:v>
                </c:pt>
                <c:pt idx="415">
                  <c:v>2.3299999999999998E-2</c:v>
                </c:pt>
                <c:pt idx="416">
                  <c:v>2.3400000000000001E-2</c:v>
                </c:pt>
                <c:pt idx="417">
                  <c:v>2.3599999999999993E-2</c:v>
                </c:pt>
                <c:pt idx="418">
                  <c:v>2.3599999999999993E-2</c:v>
                </c:pt>
                <c:pt idx="419">
                  <c:v>2.3599999999999993E-2</c:v>
                </c:pt>
                <c:pt idx="420">
                  <c:v>2.3900000000000001E-2</c:v>
                </c:pt>
                <c:pt idx="421">
                  <c:v>2.3900000000000001E-2</c:v>
                </c:pt>
                <c:pt idx="422">
                  <c:v>2.3900000000000001E-2</c:v>
                </c:pt>
                <c:pt idx="423">
                  <c:v>2.4E-2</c:v>
                </c:pt>
                <c:pt idx="424">
                  <c:v>2.4199999999999989E-2</c:v>
                </c:pt>
                <c:pt idx="425">
                  <c:v>2.4199999999999989E-2</c:v>
                </c:pt>
                <c:pt idx="426">
                  <c:v>2.4199999999999989E-2</c:v>
                </c:pt>
                <c:pt idx="427">
                  <c:v>2.4199999999999989E-2</c:v>
                </c:pt>
                <c:pt idx="428">
                  <c:v>2.4199999999999989E-2</c:v>
                </c:pt>
                <c:pt idx="429">
                  <c:v>2.4199999999999989E-2</c:v>
                </c:pt>
                <c:pt idx="430">
                  <c:v>2.4299999999999999E-2</c:v>
                </c:pt>
                <c:pt idx="431">
                  <c:v>2.4299999999999999E-2</c:v>
                </c:pt>
                <c:pt idx="432">
                  <c:v>2.4400000000000002E-2</c:v>
                </c:pt>
                <c:pt idx="433">
                  <c:v>2.4400000000000002E-2</c:v>
                </c:pt>
                <c:pt idx="434">
                  <c:v>2.4400000000000002E-2</c:v>
                </c:pt>
                <c:pt idx="435">
                  <c:v>2.4600000000000011E-2</c:v>
                </c:pt>
                <c:pt idx="436">
                  <c:v>2.4600000000000011E-2</c:v>
                </c:pt>
                <c:pt idx="437">
                  <c:v>2.4600000000000011E-2</c:v>
                </c:pt>
                <c:pt idx="438">
                  <c:v>2.4600000000000011E-2</c:v>
                </c:pt>
                <c:pt idx="439">
                  <c:v>2.4600000000000011E-2</c:v>
                </c:pt>
                <c:pt idx="440">
                  <c:v>2.4600000000000011E-2</c:v>
                </c:pt>
                <c:pt idx="441">
                  <c:v>2.4600000000000011E-2</c:v>
                </c:pt>
                <c:pt idx="442">
                  <c:v>2.4600000000000011E-2</c:v>
                </c:pt>
                <c:pt idx="443">
                  <c:v>2.4600000000000011E-2</c:v>
                </c:pt>
                <c:pt idx="444">
                  <c:v>2.47E-2</c:v>
                </c:pt>
                <c:pt idx="445">
                  <c:v>2.4900000000000002E-2</c:v>
                </c:pt>
                <c:pt idx="446">
                  <c:v>2.4900000000000002E-2</c:v>
                </c:pt>
                <c:pt idx="447">
                  <c:v>2.5100000000000001E-2</c:v>
                </c:pt>
                <c:pt idx="448">
                  <c:v>2.5100000000000001E-2</c:v>
                </c:pt>
                <c:pt idx="449">
                  <c:v>2.5100000000000001E-2</c:v>
                </c:pt>
                <c:pt idx="450">
                  <c:v>2.5200000000000011E-2</c:v>
                </c:pt>
                <c:pt idx="451">
                  <c:v>2.5200000000000011E-2</c:v>
                </c:pt>
                <c:pt idx="452">
                  <c:v>2.5200000000000011E-2</c:v>
                </c:pt>
                <c:pt idx="453">
                  <c:v>2.5200000000000011E-2</c:v>
                </c:pt>
                <c:pt idx="454">
                  <c:v>2.5200000000000011E-2</c:v>
                </c:pt>
                <c:pt idx="455">
                  <c:v>2.5399999999999999E-2</c:v>
                </c:pt>
                <c:pt idx="456">
                  <c:v>2.5399999999999999E-2</c:v>
                </c:pt>
                <c:pt idx="457">
                  <c:v>2.5500000000000002E-2</c:v>
                </c:pt>
                <c:pt idx="458">
                  <c:v>2.5700000000000001E-2</c:v>
                </c:pt>
                <c:pt idx="459">
                  <c:v>2.5700000000000001E-2</c:v>
                </c:pt>
                <c:pt idx="460">
                  <c:v>2.5700000000000001E-2</c:v>
                </c:pt>
                <c:pt idx="461">
                  <c:v>2.5700000000000001E-2</c:v>
                </c:pt>
                <c:pt idx="462">
                  <c:v>2.5700000000000001E-2</c:v>
                </c:pt>
                <c:pt idx="463">
                  <c:v>2.5700000000000001E-2</c:v>
                </c:pt>
                <c:pt idx="464">
                  <c:v>2.5700000000000001E-2</c:v>
                </c:pt>
                <c:pt idx="465">
                  <c:v>2.5900000000000006E-2</c:v>
                </c:pt>
                <c:pt idx="466">
                  <c:v>2.5900000000000006E-2</c:v>
                </c:pt>
                <c:pt idx="467">
                  <c:v>2.5900000000000006E-2</c:v>
                </c:pt>
                <c:pt idx="468">
                  <c:v>2.5900000000000006E-2</c:v>
                </c:pt>
                <c:pt idx="469">
                  <c:v>2.5999999999999999E-2</c:v>
                </c:pt>
                <c:pt idx="470">
                  <c:v>2.5999999999999999E-2</c:v>
                </c:pt>
                <c:pt idx="471">
                  <c:v>2.5999999999999999E-2</c:v>
                </c:pt>
                <c:pt idx="472">
                  <c:v>2.5999999999999999E-2</c:v>
                </c:pt>
                <c:pt idx="473">
                  <c:v>2.5999999999999999E-2</c:v>
                </c:pt>
                <c:pt idx="474">
                  <c:v>2.5999999999999999E-2</c:v>
                </c:pt>
                <c:pt idx="475">
                  <c:v>2.6200000000000011E-2</c:v>
                </c:pt>
                <c:pt idx="476">
                  <c:v>2.6200000000000011E-2</c:v>
                </c:pt>
                <c:pt idx="477">
                  <c:v>2.6200000000000011E-2</c:v>
                </c:pt>
                <c:pt idx="478">
                  <c:v>2.6400000000000052E-2</c:v>
                </c:pt>
                <c:pt idx="479">
                  <c:v>2.6400000000000052E-2</c:v>
                </c:pt>
                <c:pt idx="480">
                  <c:v>2.6400000000000052E-2</c:v>
                </c:pt>
                <c:pt idx="481">
                  <c:v>2.6599999999999999E-2</c:v>
                </c:pt>
                <c:pt idx="482">
                  <c:v>2.6599999999999999E-2</c:v>
                </c:pt>
                <c:pt idx="483">
                  <c:v>2.6599999999999999E-2</c:v>
                </c:pt>
                <c:pt idx="484">
                  <c:v>2.6599999999999999E-2</c:v>
                </c:pt>
                <c:pt idx="485">
                  <c:v>2.6700000000000002E-2</c:v>
                </c:pt>
                <c:pt idx="486">
                  <c:v>2.6700000000000002E-2</c:v>
                </c:pt>
                <c:pt idx="487">
                  <c:v>2.6900000000000011E-2</c:v>
                </c:pt>
                <c:pt idx="488">
                  <c:v>2.7300000000000001E-2</c:v>
                </c:pt>
                <c:pt idx="489">
                  <c:v>2.7500000000000011E-2</c:v>
                </c:pt>
                <c:pt idx="490">
                  <c:v>2.7500000000000011E-2</c:v>
                </c:pt>
                <c:pt idx="491">
                  <c:v>2.7700000000000002E-2</c:v>
                </c:pt>
                <c:pt idx="492">
                  <c:v>2.7700000000000002E-2</c:v>
                </c:pt>
                <c:pt idx="493">
                  <c:v>2.7900000000000012E-2</c:v>
                </c:pt>
                <c:pt idx="494">
                  <c:v>2.7900000000000012E-2</c:v>
                </c:pt>
                <c:pt idx="495">
                  <c:v>2.7900000000000012E-2</c:v>
                </c:pt>
                <c:pt idx="496">
                  <c:v>2.7900000000000012E-2</c:v>
                </c:pt>
                <c:pt idx="497">
                  <c:v>2.7900000000000012E-2</c:v>
                </c:pt>
                <c:pt idx="498">
                  <c:v>2.7900000000000012E-2</c:v>
                </c:pt>
                <c:pt idx="499">
                  <c:v>2.81E-2</c:v>
                </c:pt>
                <c:pt idx="500">
                  <c:v>2.8299999999999999E-2</c:v>
                </c:pt>
                <c:pt idx="501">
                  <c:v>2.8299999999999999E-2</c:v>
                </c:pt>
                <c:pt idx="502">
                  <c:v>2.8299999999999999E-2</c:v>
                </c:pt>
                <c:pt idx="503">
                  <c:v>2.8299999999999999E-2</c:v>
                </c:pt>
                <c:pt idx="504">
                  <c:v>2.8299999999999999E-2</c:v>
                </c:pt>
                <c:pt idx="505">
                  <c:v>2.8299999999999999E-2</c:v>
                </c:pt>
                <c:pt idx="506">
                  <c:v>2.8299999999999999E-2</c:v>
                </c:pt>
                <c:pt idx="507">
                  <c:v>2.8500000000000001E-2</c:v>
                </c:pt>
                <c:pt idx="508">
                  <c:v>2.8500000000000001E-2</c:v>
                </c:pt>
                <c:pt idx="509">
                  <c:v>2.8500000000000001E-2</c:v>
                </c:pt>
                <c:pt idx="510">
                  <c:v>2.8500000000000001E-2</c:v>
                </c:pt>
                <c:pt idx="511">
                  <c:v>2.87E-2</c:v>
                </c:pt>
                <c:pt idx="512">
                  <c:v>2.87E-2</c:v>
                </c:pt>
                <c:pt idx="513">
                  <c:v>2.87E-2</c:v>
                </c:pt>
                <c:pt idx="514">
                  <c:v>2.87E-2</c:v>
                </c:pt>
                <c:pt idx="515">
                  <c:v>2.87E-2</c:v>
                </c:pt>
                <c:pt idx="516">
                  <c:v>2.87E-2</c:v>
                </c:pt>
                <c:pt idx="517">
                  <c:v>2.9100000000000001E-2</c:v>
                </c:pt>
                <c:pt idx="518">
                  <c:v>2.9100000000000001E-2</c:v>
                </c:pt>
                <c:pt idx="519">
                  <c:v>2.9100000000000001E-2</c:v>
                </c:pt>
                <c:pt idx="520">
                  <c:v>2.9100000000000001E-2</c:v>
                </c:pt>
                <c:pt idx="521">
                  <c:v>2.9399999999999999E-2</c:v>
                </c:pt>
                <c:pt idx="522">
                  <c:v>2.9399999999999999E-2</c:v>
                </c:pt>
                <c:pt idx="523">
                  <c:v>2.9399999999999999E-2</c:v>
                </c:pt>
                <c:pt idx="524">
                  <c:v>2.9399999999999999E-2</c:v>
                </c:pt>
                <c:pt idx="525">
                  <c:v>2.9600000000000001E-2</c:v>
                </c:pt>
                <c:pt idx="526">
                  <c:v>2.9800000000000011E-2</c:v>
                </c:pt>
                <c:pt idx="527">
                  <c:v>3.0200000000000012E-2</c:v>
                </c:pt>
                <c:pt idx="528">
                  <c:v>3.0200000000000012E-2</c:v>
                </c:pt>
                <c:pt idx="529">
                  <c:v>3.0200000000000012E-2</c:v>
                </c:pt>
                <c:pt idx="530">
                  <c:v>3.0200000000000012E-2</c:v>
                </c:pt>
                <c:pt idx="531">
                  <c:v>3.0200000000000012E-2</c:v>
                </c:pt>
                <c:pt idx="532">
                  <c:v>3.0200000000000012E-2</c:v>
                </c:pt>
                <c:pt idx="533">
                  <c:v>3.0500000000000006E-2</c:v>
                </c:pt>
                <c:pt idx="534">
                  <c:v>3.0500000000000006E-2</c:v>
                </c:pt>
                <c:pt idx="535">
                  <c:v>3.0500000000000006E-2</c:v>
                </c:pt>
                <c:pt idx="536">
                  <c:v>3.0500000000000006E-2</c:v>
                </c:pt>
                <c:pt idx="537">
                  <c:v>3.0500000000000006E-2</c:v>
                </c:pt>
                <c:pt idx="538">
                  <c:v>3.0500000000000006E-2</c:v>
                </c:pt>
                <c:pt idx="539">
                  <c:v>3.0500000000000006E-2</c:v>
                </c:pt>
                <c:pt idx="540">
                  <c:v>3.0500000000000006E-2</c:v>
                </c:pt>
                <c:pt idx="541">
                  <c:v>3.0500000000000006E-2</c:v>
                </c:pt>
                <c:pt idx="542">
                  <c:v>3.0500000000000006E-2</c:v>
                </c:pt>
                <c:pt idx="543">
                  <c:v>3.0500000000000006E-2</c:v>
                </c:pt>
                <c:pt idx="544">
                  <c:v>3.0500000000000006E-2</c:v>
                </c:pt>
                <c:pt idx="545">
                  <c:v>3.0500000000000006E-2</c:v>
                </c:pt>
                <c:pt idx="546">
                  <c:v>3.0500000000000006E-2</c:v>
                </c:pt>
                <c:pt idx="547">
                  <c:v>3.0500000000000006E-2</c:v>
                </c:pt>
                <c:pt idx="548">
                  <c:v>3.0500000000000006E-2</c:v>
                </c:pt>
                <c:pt idx="549">
                  <c:v>3.0500000000000006E-2</c:v>
                </c:pt>
                <c:pt idx="550">
                  <c:v>3.0500000000000006E-2</c:v>
                </c:pt>
                <c:pt idx="551">
                  <c:v>3.0500000000000006E-2</c:v>
                </c:pt>
                <c:pt idx="552">
                  <c:v>3.0500000000000006E-2</c:v>
                </c:pt>
                <c:pt idx="553">
                  <c:v>3.0500000000000006E-2</c:v>
                </c:pt>
                <c:pt idx="554">
                  <c:v>3.0500000000000006E-2</c:v>
                </c:pt>
                <c:pt idx="555">
                  <c:v>3.0500000000000006E-2</c:v>
                </c:pt>
                <c:pt idx="556">
                  <c:v>3.0700000000000002E-2</c:v>
                </c:pt>
                <c:pt idx="557">
                  <c:v>3.0700000000000002E-2</c:v>
                </c:pt>
                <c:pt idx="558">
                  <c:v>3.0700000000000002E-2</c:v>
                </c:pt>
                <c:pt idx="559">
                  <c:v>3.0700000000000002E-2</c:v>
                </c:pt>
                <c:pt idx="560">
                  <c:v>3.0700000000000002E-2</c:v>
                </c:pt>
                <c:pt idx="561">
                  <c:v>3.0700000000000002E-2</c:v>
                </c:pt>
                <c:pt idx="562">
                  <c:v>3.0700000000000002E-2</c:v>
                </c:pt>
                <c:pt idx="563">
                  <c:v>3.0700000000000002E-2</c:v>
                </c:pt>
                <c:pt idx="564">
                  <c:v>3.0700000000000002E-2</c:v>
                </c:pt>
                <c:pt idx="565">
                  <c:v>3.0700000000000002E-2</c:v>
                </c:pt>
                <c:pt idx="566">
                  <c:v>3.0700000000000002E-2</c:v>
                </c:pt>
                <c:pt idx="567">
                  <c:v>3.0700000000000002E-2</c:v>
                </c:pt>
                <c:pt idx="568">
                  <c:v>3.1000000000000052E-2</c:v>
                </c:pt>
                <c:pt idx="569">
                  <c:v>3.1000000000000052E-2</c:v>
                </c:pt>
                <c:pt idx="570">
                  <c:v>3.1000000000000052E-2</c:v>
                </c:pt>
                <c:pt idx="571">
                  <c:v>3.1000000000000052E-2</c:v>
                </c:pt>
                <c:pt idx="572">
                  <c:v>3.1000000000000052E-2</c:v>
                </c:pt>
                <c:pt idx="573">
                  <c:v>3.1000000000000052E-2</c:v>
                </c:pt>
                <c:pt idx="574">
                  <c:v>3.1000000000000052E-2</c:v>
                </c:pt>
                <c:pt idx="575">
                  <c:v>3.1399999999999997E-2</c:v>
                </c:pt>
                <c:pt idx="576">
                  <c:v>3.1399999999999997E-2</c:v>
                </c:pt>
                <c:pt idx="577">
                  <c:v>3.1399999999999997E-2</c:v>
                </c:pt>
                <c:pt idx="578">
                  <c:v>3.1399999999999997E-2</c:v>
                </c:pt>
                <c:pt idx="579">
                  <c:v>3.1399999999999997E-2</c:v>
                </c:pt>
                <c:pt idx="580">
                  <c:v>3.1399999999999997E-2</c:v>
                </c:pt>
                <c:pt idx="581">
                  <c:v>3.1399999999999997E-2</c:v>
                </c:pt>
                <c:pt idx="582">
                  <c:v>3.1399999999999997E-2</c:v>
                </c:pt>
                <c:pt idx="583">
                  <c:v>3.2000000000000042E-2</c:v>
                </c:pt>
                <c:pt idx="584">
                  <c:v>3.2000000000000042E-2</c:v>
                </c:pt>
                <c:pt idx="585">
                  <c:v>3.2000000000000042E-2</c:v>
                </c:pt>
                <c:pt idx="586">
                  <c:v>3.2000000000000042E-2</c:v>
                </c:pt>
                <c:pt idx="587">
                  <c:v>3.2399999999999998E-2</c:v>
                </c:pt>
                <c:pt idx="588">
                  <c:v>3.2399999999999998E-2</c:v>
                </c:pt>
                <c:pt idx="589">
                  <c:v>3.2399999999999998E-2</c:v>
                </c:pt>
                <c:pt idx="590">
                  <c:v>3.2399999999999998E-2</c:v>
                </c:pt>
                <c:pt idx="591">
                  <c:v>3.2399999999999998E-2</c:v>
                </c:pt>
                <c:pt idx="592">
                  <c:v>3.2700000000000014E-2</c:v>
                </c:pt>
                <c:pt idx="593">
                  <c:v>3.2700000000000014E-2</c:v>
                </c:pt>
                <c:pt idx="594">
                  <c:v>3.2700000000000014E-2</c:v>
                </c:pt>
                <c:pt idx="595">
                  <c:v>3.2700000000000014E-2</c:v>
                </c:pt>
                <c:pt idx="596">
                  <c:v>3.3099999999999997E-2</c:v>
                </c:pt>
                <c:pt idx="597">
                  <c:v>3.3099999999999997E-2</c:v>
                </c:pt>
                <c:pt idx="598">
                  <c:v>3.3099999999999997E-2</c:v>
                </c:pt>
                <c:pt idx="599">
                  <c:v>3.3099999999999997E-2</c:v>
                </c:pt>
                <c:pt idx="600">
                  <c:v>3.3099999999999997E-2</c:v>
                </c:pt>
                <c:pt idx="601">
                  <c:v>3.3099999999999997E-2</c:v>
                </c:pt>
                <c:pt idx="602">
                  <c:v>3.3099999999999997E-2</c:v>
                </c:pt>
                <c:pt idx="603">
                  <c:v>3.3099999999999997E-2</c:v>
                </c:pt>
                <c:pt idx="604">
                  <c:v>3.3099999999999997E-2</c:v>
                </c:pt>
                <c:pt idx="605">
                  <c:v>3.3099999999999997E-2</c:v>
                </c:pt>
                <c:pt idx="606">
                  <c:v>3.3099999999999997E-2</c:v>
                </c:pt>
                <c:pt idx="607">
                  <c:v>3.3099999999999997E-2</c:v>
                </c:pt>
                <c:pt idx="608">
                  <c:v>3.3099999999999997E-2</c:v>
                </c:pt>
                <c:pt idx="609">
                  <c:v>3.3099999999999997E-2</c:v>
                </c:pt>
                <c:pt idx="610">
                  <c:v>3.3099999999999997E-2</c:v>
                </c:pt>
                <c:pt idx="611">
                  <c:v>3.3099999999999997E-2</c:v>
                </c:pt>
                <c:pt idx="612">
                  <c:v>3.3099999999999997E-2</c:v>
                </c:pt>
                <c:pt idx="613">
                  <c:v>3.3099999999999997E-2</c:v>
                </c:pt>
                <c:pt idx="614">
                  <c:v>3.3099999999999997E-2</c:v>
                </c:pt>
                <c:pt idx="615">
                  <c:v>3.3099999999999997E-2</c:v>
                </c:pt>
                <c:pt idx="616">
                  <c:v>3.3099999999999997E-2</c:v>
                </c:pt>
                <c:pt idx="617">
                  <c:v>3.3099999999999997E-2</c:v>
                </c:pt>
                <c:pt idx="618">
                  <c:v>3.3099999999999997E-2</c:v>
                </c:pt>
                <c:pt idx="619">
                  <c:v>3.3099999999999997E-2</c:v>
                </c:pt>
                <c:pt idx="620">
                  <c:v>3.3099999999999997E-2</c:v>
                </c:pt>
                <c:pt idx="621">
                  <c:v>3.3099999999999997E-2</c:v>
                </c:pt>
                <c:pt idx="622">
                  <c:v>3.3500000000000002E-2</c:v>
                </c:pt>
                <c:pt idx="623">
                  <c:v>3.3500000000000002E-2</c:v>
                </c:pt>
                <c:pt idx="624">
                  <c:v>3.3500000000000002E-2</c:v>
                </c:pt>
                <c:pt idx="625">
                  <c:v>3.3500000000000002E-2</c:v>
                </c:pt>
                <c:pt idx="626">
                  <c:v>3.3500000000000002E-2</c:v>
                </c:pt>
                <c:pt idx="627">
                  <c:v>3.3500000000000002E-2</c:v>
                </c:pt>
                <c:pt idx="628">
                  <c:v>3.3500000000000002E-2</c:v>
                </c:pt>
                <c:pt idx="629">
                  <c:v>3.3500000000000002E-2</c:v>
                </c:pt>
                <c:pt idx="630">
                  <c:v>3.3500000000000002E-2</c:v>
                </c:pt>
                <c:pt idx="631">
                  <c:v>3.3500000000000002E-2</c:v>
                </c:pt>
                <c:pt idx="632">
                  <c:v>3.3500000000000002E-2</c:v>
                </c:pt>
                <c:pt idx="633">
                  <c:v>3.3500000000000002E-2</c:v>
                </c:pt>
                <c:pt idx="634">
                  <c:v>3.3500000000000002E-2</c:v>
                </c:pt>
                <c:pt idx="635">
                  <c:v>3.3500000000000002E-2</c:v>
                </c:pt>
                <c:pt idx="636">
                  <c:v>3.3500000000000002E-2</c:v>
                </c:pt>
                <c:pt idx="637">
                  <c:v>3.3500000000000002E-2</c:v>
                </c:pt>
                <c:pt idx="638">
                  <c:v>3.3500000000000002E-2</c:v>
                </c:pt>
                <c:pt idx="639">
                  <c:v>3.3500000000000002E-2</c:v>
                </c:pt>
                <c:pt idx="640">
                  <c:v>3.3500000000000002E-2</c:v>
                </c:pt>
                <c:pt idx="641">
                  <c:v>3.3500000000000002E-2</c:v>
                </c:pt>
                <c:pt idx="642">
                  <c:v>3.4000000000000002E-2</c:v>
                </c:pt>
                <c:pt idx="643">
                  <c:v>3.4500000000000003E-2</c:v>
                </c:pt>
                <c:pt idx="644">
                  <c:v>3.4500000000000003E-2</c:v>
                </c:pt>
                <c:pt idx="645">
                  <c:v>3.4500000000000003E-2</c:v>
                </c:pt>
                <c:pt idx="646">
                  <c:v>3.500000000000001E-2</c:v>
                </c:pt>
                <c:pt idx="647">
                  <c:v>3.500000000000001E-2</c:v>
                </c:pt>
                <c:pt idx="648">
                  <c:v>3.500000000000001E-2</c:v>
                </c:pt>
                <c:pt idx="649">
                  <c:v>3.500000000000001E-2</c:v>
                </c:pt>
                <c:pt idx="650">
                  <c:v>3.500000000000001E-2</c:v>
                </c:pt>
                <c:pt idx="651">
                  <c:v>3.500000000000001E-2</c:v>
                </c:pt>
                <c:pt idx="652">
                  <c:v>3.500000000000001E-2</c:v>
                </c:pt>
                <c:pt idx="653">
                  <c:v>3.500000000000001E-2</c:v>
                </c:pt>
                <c:pt idx="654">
                  <c:v>3.500000000000001E-2</c:v>
                </c:pt>
                <c:pt idx="655">
                  <c:v>3.500000000000001E-2</c:v>
                </c:pt>
                <c:pt idx="656">
                  <c:v>3.500000000000001E-2</c:v>
                </c:pt>
                <c:pt idx="657">
                  <c:v>3.500000000000001E-2</c:v>
                </c:pt>
                <c:pt idx="658">
                  <c:v>3.500000000000001E-2</c:v>
                </c:pt>
                <c:pt idx="659">
                  <c:v>3.500000000000001E-2</c:v>
                </c:pt>
                <c:pt idx="660">
                  <c:v>3.500000000000001E-2</c:v>
                </c:pt>
                <c:pt idx="661">
                  <c:v>3.570000000000001E-2</c:v>
                </c:pt>
                <c:pt idx="662">
                  <c:v>3.570000000000001E-2</c:v>
                </c:pt>
                <c:pt idx="663">
                  <c:v>3.570000000000001E-2</c:v>
                </c:pt>
                <c:pt idx="664">
                  <c:v>3.570000000000001E-2</c:v>
                </c:pt>
                <c:pt idx="665">
                  <c:v>3.570000000000001E-2</c:v>
                </c:pt>
                <c:pt idx="666">
                  <c:v>3.570000000000001E-2</c:v>
                </c:pt>
                <c:pt idx="667">
                  <c:v>3.570000000000001E-2</c:v>
                </c:pt>
                <c:pt idx="668">
                  <c:v>3.570000000000001E-2</c:v>
                </c:pt>
                <c:pt idx="669">
                  <c:v>3.570000000000001E-2</c:v>
                </c:pt>
                <c:pt idx="670">
                  <c:v>3.570000000000001E-2</c:v>
                </c:pt>
                <c:pt idx="671">
                  <c:v>3.570000000000001E-2</c:v>
                </c:pt>
                <c:pt idx="672">
                  <c:v>3.570000000000001E-2</c:v>
                </c:pt>
                <c:pt idx="673">
                  <c:v>3.570000000000001E-2</c:v>
                </c:pt>
                <c:pt idx="674">
                  <c:v>3.570000000000001E-2</c:v>
                </c:pt>
                <c:pt idx="675">
                  <c:v>3.570000000000001E-2</c:v>
                </c:pt>
                <c:pt idx="676">
                  <c:v>3.570000000000001E-2</c:v>
                </c:pt>
                <c:pt idx="677">
                  <c:v>3.570000000000001E-2</c:v>
                </c:pt>
                <c:pt idx="678">
                  <c:v>3.570000000000001E-2</c:v>
                </c:pt>
                <c:pt idx="679">
                  <c:v>3.570000000000001E-2</c:v>
                </c:pt>
                <c:pt idx="680">
                  <c:v>3.570000000000001E-2</c:v>
                </c:pt>
                <c:pt idx="681">
                  <c:v>3.570000000000001E-2</c:v>
                </c:pt>
                <c:pt idx="682">
                  <c:v>3.570000000000001E-2</c:v>
                </c:pt>
                <c:pt idx="683">
                  <c:v>3.570000000000001E-2</c:v>
                </c:pt>
                <c:pt idx="684">
                  <c:v>3.570000000000001E-2</c:v>
                </c:pt>
                <c:pt idx="685">
                  <c:v>3.570000000000001E-2</c:v>
                </c:pt>
                <c:pt idx="686">
                  <c:v>3.570000000000001E-2</c:v>
                </c:pt>
                <c:pt idx="687">
                  <c:v>3.570000000000001E-2</c:v>
                </c:pt>
                <c:pt idx="688">
                  <c:v>3.570000000000001E-2</c:v>
                </c:pt>
                <c:pt idx="689">
                  <c:v>3.570000000000001E-2</c:v>
                </c:pt>
                <c:pt idx="690">
                  <c:v>3.570000000000001E-2</c:v>
                </c:pt>
                <c:pt idx="691">
                  <c:v>3.6500000000000005E-2</c:v>
                </c:pt>
                <c:pt idx="692">
                  <c:v>3.6500000000000005E-2</c:v>
                </c:pt>
                <c:pt idx="693">
                  <c:v>3.6500000000000005E-2</c:v>
                </c:pt>
                <c:pt idx="694">
                  <c:v>3.6500000000000005E-2</c:v>
                </c:pt>
                <c:pt idx="695">
                  <c:v>3.6500000000000005E-2</c:v>
                </c:pt>
                <c:pt idx="696">
                  <c:v>3.6500000000000005E-2</c:v>
                </c:pt>
                <c:pt idx="697">
                  <c:v>3.6500000000000005E-2</c:v>
                </c:pt>
                <c:pt idx="698">
                  <c:v>3.6500000000000005E-2</c:v>
                </c:pt>
                <c:pt idx="699">
                  <c:v>3.6500000000000005E-2</c:v>
                </c:pt>
                <c:pt idx="700">
                  <c:v>3.6500000000000005E-2</c:v>
                </c:pt>
                <c:pt idx="701">
                  <c:v>3.6500000000000005E-2</c:v>
                </c:pt>
                <c:pt idx="702">
                  <c:v>3.6500000000000005E-2</c:v>
                </c:pt>
                <c:pt idx="703">
                  <c:v>3.6500000000000005E-2</c:v>
                </c:pt>
                <c:pt idx="704">
                  <c:v>3.6500000000000005E-2</c:v>
                </c:pt>
                <c:pt idx="705">
                  <c:v>3.6500000000000005E-2</c:v>
                </c:pt>
                <c:pt idx="706">
                  <c:v>3.6500000000000005E-2</c:v>
                </c:pt>
                <c:pt idx="707">
                  <c:v>3.6500000000000005E-2</c:v>
                </c:pt>
                <c:pt idx="708">
                  <c:v>3.6500000000000005E-2</c:v>
                </c:pt>
                <c:pt idx="709">
                  <c:v>3.7400000000000155E-2</c:v>
                </c:pt>
                <c:pt idx="710">
                  <c:v>3.7400000000000155E-2</c:v>
                </c:pt>
                <c:pt idx="711">
                  <c:v>3.8399999999999997E-2</c:v>
                </c:pt>
                <c:pt idx="712">
                  <c:v>3.8399999999999997E-2</c:v>
                </c:pt>
                <c:pt idx="713">
                  <c:v>3.8399999999999997E-2</c:v>
                </c:pt>
                <c:pt idx="714">
                  <c:v>3.8399999999999997E-2</c:v>
                </c:pt>
                <c:pt idx="715">
                  <c:v>3.8399999999999997E-2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F4E-498A-B80A-35BAA15EF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356352"/>
        <c:axId val="176558848"/>
      </c:scatterChart>
      <c:valAx>
        <c:axId val="176356352"/>
        <c:scaling>
          <c:orientation val="minMax"/>
          <c:max val="1080"/>
          <c:min val="36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6558848"/>
        <c:crosses val="autoZero"/>
        <c:crossBetween val="midCat"/>
        <c:majorUnit val="180"/>
      </c:valAx>
      <c:valAx>
        <c:axId val="176558848"/>
        <c:scaling>
          <c:orientation val="minMax"/>
          <c:max val="8.0000000000000043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76356352"/>
        <c:crosses val="autoZero"/>
        <c:crossBetween val="midCat"/>
        <c:majorUnit val="2.0000000000000011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13943569553845E-2"/>
          <c:y val="7.7394695849281214E-2"/>
          <c:w val="0.89448802493438317"/>
          <c:h val="0.73896980539182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≥2.6 mM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CVD, MI, Stroke, UA, Cor Revasc</c:v>
                </c:pt>
                <c:pt idx="1">
                  <c:v>CVD, MI, Stroke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11.9</c:v>
                </c:pt>
                <c:pt idx="1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44-410F-A21B-65B71E7306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&lt;0.26 mM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CVD, MI, Stroke, UA, Cor Revasc</c:v>
                </c:pt>
                <c:pt idx="1">
                  <c:v>CVD, MI, Stroke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7.3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44-410F-A21B-65B71E730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239168"/>
        <c:axId val="223245056"/>
      </c:barChart>
      <c:catAx>
        <c:axId val="22323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3245056"/>
        <c:crosses val="autoZero"/>
        <c:auto val="1"/>
        <c:lblAlgn val="ctr"/>
        <c:lblOffset val="100"/>
        <c:noMultiLvlLbl val="0"/>
      </c:catAx>
      <c:valAx>
        <c:axId val="223245056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crossAx val="22323916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66372630511712771"/>
          <c:y val="3.9997655183631325E-2"/>
          <c:w val="0.30558858255674554"/>
          <c:h val="0.152479330513220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13943569553845E-2"/>
          <c:y val="7.7394695849281284E-2"/>
          <c:w val="0.89448802493438317"/>
          <c:h val="0.73896980539182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≥2.6 mM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Sheet1!$A$5:$A$6</c:f>
              <c:strCache>
                <c:ptCount val="2"/>
                <c:pt idx="0">
                  <c:v>Serious adverse event</c:v>
                </c:pt>
                <c:pt idx="1">
                  <c:v>AE -&gt; drug discontinued</c:v>
                </c:pt>
              </c:strCache>
            </c:strRef>
          </c:cat>
          <c:val>
            <c:numRef>
              <c:f>Sheet1!$B$5:$B$6</c:f>
              <c:numCache>
                <c:formatCode>General</c:formatCode>
                <c:ptCount val="2"/>
                <c:pt idx="0">
                  <c:v>23.3</c:v>
                </c:pt>
                <c:pt idx="1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51-47AA-B4AC-E6D8058E587F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&lt;0.26 mM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Sheet1!$A$5:$A$6</c:f>
              <c:strCache>
                <c:ptCount val="2"/>
                <c:pt idx="0">
                  <c:v>Serious adverse event</c:v>
                </c:pt>
                <c:pt idx="1">
                  <c:v>AE -&gt; drug discontinued</c:v>
                </c:pt>
              </c:strCache>
            </c:strRef>
          </c:cat>
          <c:val>
            <c:numRef>
              <c:f>Sheet1!$C$5:$C$6</c:f>
              <c:numCache>
                <c:formatCode>General</c:formatCode>
                <c:ptCount val="2"/>
                <c:pt idx="0">
                  <c:v>22.8</c:v>
                </c:pt>
                <c:pt idx="1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51-47AA-B4AC-E6D8058E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267456"/>
        <c:axId val="223277440"/>
      </c:barChart>
      <c:catAx>
        <c:axId val="22326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3277440"/>
        <c:crosses val="autoZero"/>
        <c:auto val="1"/>
        <c:lblAlgn val="ctr"/>
        <c:lblOffset val="100"/>
        <c:noMultiLvlLbl val="0"/>
      </c:catAx>
      <c:valAx>
        <c:axId val="223277440"/>
        <c:scaling>
          <c:orientation val="minMax"/>
          <c:max val="30"/>
        </c:scaling>
        <c:delete val="0"/>
        <c:axPos val="l"/>
        <c:numFmt formatCode="General" sourceLinked="1"/>
        <c:majorTickMark val="out"/>
        <c:minorTickMark val="none"/>
        <c:tickLblPos val="nextTo"/>
        <c:crossAx val="22326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4114237088389"/>
          <c:y val="3.4112444139731586E-2"/>
          <c:w val="0.30558858255674576"/>
          <c:h val="0.152479330513220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9A2C3-3BF3-4863-8E82-8F40793ED9E1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64BA-A3CD-49E7-8515-DC036A7B4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84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>
            <a:extLst>
              <a:ext uri="{FF2B5EF4-FFF2-40B4-BE49-F238E27FC236}">
                <a16:creationId xmlns:a16="http://schemas.microsoft.com/office/drawing/2014/main" xmlns="" id="{AB09932E-9423-4610-9DFF-5D9B1C711D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9F9AE3-804F-491C-BE3D-3C4186CA8984}" type="slidenum">
              <a:rPr lang="en-US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xmlns="" id="{70EDDCB5-59D2-4EF5-A7CA-AB20FBD4F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8" name="Rectangle 3">
            <a:extLst>
              <a:ext uri="{FF2B5EF4-FFF2-40B4-BE49-F238E27FC236}">
                <a16:creationId xmlns:a16="http://schemas.microsoft.com/office/drawing/2014/main" xmlns="" id="{09465E78-778A-42CC-B56B-3297E4398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xmlns="" id="{7957BFE8-7246-4F55-BA0C-BAAD975A5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1A3D3F-B98A-4050-8ECC-D216D6C3C76F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A6408CC8-6102-4174-BED0-8077BF3F0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CB4DE8F1-6634-415A-97A4-4B86F8918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xmlns="" id="{026163A1-D09F-4D13-AFE6-143F4BDCE9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xmlns="" id="{FA2567CF-0742-4705-9E2A-FFEDA4A40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xmlns="" id="{19622A68-69DB-4CA6-BD0C-78ADF97E3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481F1B-5D63-4D3E-A7ED-BB38335BD068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>
            <a:extLst>
              <a:ext uri="{FF2B5EF4-FFF2-40B4-BE49-F238E27FC236}">
                <a16:creationId xmlns:a16="http://schemas.microsoft.com/office/drawing/2014/main" xmlns="" id="{C387E1B4-8AD7-41EB-8948-E2FF16322B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Notes Placeholder 2">
            <a:extLst>
              <a:ext uri="{FF2B5EF4-FFF2-40B4-BE49-F238E27FC236}">
                <a16:creationId xmlns:a16="http://schemas.microsoft.com/office/drawing/2014/main" xmlns="" id="{6A8A5EAD-01C9-4BCC-A8A8-44DC37EF98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3 part build slide with table, lg graph, insert </a:t>
            </a:r>
          </a:p>
        </p:txBody>
      </p:sp>
      <p:sp>
        <p:nvSpPr>
          <p:cNvPr id="233476" name="Slide Number Placeholder 3">
            <a:extLst>
              <a:ext uri="{FF2B5EF4-FFF2-40B4-BE49-F238E27FC236}">
                <a16:creationId xmlns:a16="http://schemas.microsoft.com/office/drawing/2014/main" xmlns="" id="{BA394650-2E34-401E-8255-1730054B9D0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EAC45B-9916-4E57-B812-33AF6A263B0C}" type="slidenum">
              <a:rPr lang="en-US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15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>
            <a:extLst>
              <a:ext uri="{FF2B5EF4-FFF2-40B4-BE49-F238E27FC236}">
                <a16:creationId xmlns:a16="http://schemas.microsoft.com/office/drawing/2014/main" xmlns="" id="{94AF64FA-A9AB-4948-9732-1240BDA89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FB36055-0073-4D04-AB92-5417BE663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cs typeface="Arial" charset="0"/>
              </a:rPr>
              <a:t>Main Points: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A monoclonal antibody directed against PCSK9 could potentially lower LDL-cholesterol if it bound to circulating PCSK9 in such a way that it blocked the interaction of PCSK9 with cell surface LDL-R.</a:t>
            </a:r>
            <a:r>
              <a:rPr lang="en-US" baseline="30000" dirty="0">
                <a:cs typeface="Arial" charset="0"/>
              </a:rPr>
              <a:t>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Blocking the interaction of PCSK9 and LDL-Rs in this manner may allow internalized LDL-Rs to cycle back to the cell surface instead of being degraded in lysosomes, leading to increased concentrations of LDL-Rs on the cell surface.</a:t>
            </a:r>
            <a:r>
              <a:rPr lang="en-US" baseline="30000" dirty="0">
                <a:cs typeface="Arial" charset="0"/>
              </a:rPr>
              <a:t>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This may in turn result in a higher LDL-cholesterol clearance rate by hepatocytes and an overall reduction in plasma LDL-cholesterol levels.</a:t>
            </a:r>
            <a:r>
              <a:rPr lang="en-US" baseline="30000" dirty="0">
                <a:cs typeface="Arial" charset="0"/>
              </a:rPr>
              <a:t>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aseline="30000" dirty="0">
              <a:cs typeface="Arial" charset="0"/>
            </a:endParaRPr>
          </a:p>
          <a:p>
            <a:pPr eaLnBrk="1" fontAlgn="auto" hangingPunct="1">
              <a:spcBef>
                <a:spcPts val="423"/>
              </a:spcBef>
              <a:spcAft>
                <a:spcPts val="0"/>
              </a:spcAft>
              <a:tabLst>
                <a:tab pos="120816" algn="l"/>
              </a:tabLst>
              <a:defRPr/>
            </a:pPr>
            <a:r>
              <a:rPr lang="en-US" b="1" dirty="0"/>
              <a:t>Reference:</a:t>
            </a:r>
          </a:p>
          <a:p>
            <a:pPr marL="171435" indent="-171435" eaLnBrk="1" fontAlgn="auto" hangingPunct="1">
              <a:spcBef>
                <a:spcPts val="423"/>
              </a:spcBef>
              <a:spcAft>
                <a:spcPts val="0"/>
              </a:spcAft>
              <a:tabLst>
                <a:tab pos="171435" algn="l"/>
              </a:tabLst>
              <a:defRPr/>
            </a:pPr>
            <a:r>
              <a:rPr lang="en-US" dirty="0"/>
              <a:t>1.  Chan JC, Piper DE, Cao Q, et al. A proprotein convertase subtilisin/</a:t>
            </a:r>
            <a:r>
              <a:rPr lang="en-US" dirty="0" err="1"/>
              <a:t>kexin</a:t>
            </a:r>
            <a:r>
              <a:rPr lang="en-US" dirty="0"/>
              <a:t> type 9 neutralizing antibody reduces serum cholesterol in mice and nonhuman primates. </a:t>
            </a:r>
            <a:r>
              <a:rPr lang="en-US" i="1" dirty="0"/>
              <a:t>Proc </a:t>
            </a:r>
            <a:r>
              <a:rPr lang="en-US" i="1" dirty="0" err="1"/>
              <a:t>Natl</a:t>
            </a:r>
            <a:r>
              <a:rPr lang="en-US" i="1" dirty="0"/>
              <a:t> </a:t>
            </a:r>
            <a:r>
              <a:rPr lang="en-US" i="1" dirty="0" err="1"/>
              <a:t>Acad</a:t>
            </a:r>
            <a:r>
              <a:rPr lang="en-US" i="1" dirty="0"/>
              <a:t> </a:t>
            </a:r>
            <a:r>
              <a:rPr lang="en-US" i="1" dirty="0" err="1"/>
              <a:t>Sci</a:t>
            </a:r>
            <a:r>
              <a:rPr lang="en-US" i="1" dirty="0"/>
              <a:t> U S A.</a:t>
            </a:r>
            <a:r>
              <a:rPr lang="en-US" dirty="0"/>
              <a:t> 2009;106:9820-9825.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aseline="30000" dirty="0"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4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E2C52-ED10-4E8D-9149-814FFE610E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42875"/>
            <a:ext cx="73152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226" y="1952834"/>
            <a:ext cx="559481" cy="957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4696" tIns="47349" rIns="94696" bIns="47349" rtlCol="0">
            <a:spAutoFit/>
          </a:bodyPr>
          <a:lstStyle/>
          <a:p>
            <a:r>
              <a:rPr lang="en-IN" sz="800" dirty="0" err="1">
                <a:solidFill>
                  <a:prstClr val="black"/>
                </a:solidFill>
                <a:latin typeface="Calibri" pitchFamily="34" charset="0"/>
              </a:rPr>
              <a:t>Sabatine</a:t>
            </a:r>
            <a:r>
              <a:rPr lang="en-IN" sz="800" dirty="0">
                <a:solidFill>
                  <a:prstClr val="black"/>
                </a:solidFill>
                <a:latin typeface="Calibri" pitchFamily="34" charset="0"/>
              </a:rPr>
              <a:t>, et al. </a:t>
            </a:r>
            <a:r>
              <a:rPr lang="en-IN" sz="800" i="1" dirty="0">
                <a:solidFill>
                  <a:prstClr val="black"/>
                </a:solidFill>
                <a:latin typeface="Calibri" pitchFamily="34" charset="0"/>
              </a:rPr>
              <a:t>NEJM </a:t>
            </a:r>
            <a:r>
              <a:rPr lang="en-IN" sz="800" dirty="0">
                <a:solidFill>
                  <a:prstClr val="black"/>
                </a:solidFill>
                <a:latin typeface="Calibri" pitchFamily="34" charset="0"/>
              </a:rPr>
              <a:t>2017: </a:t>
            </a:r>
            <a:br>
              <a:rPr lang="en-IN" sz="8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800" dirty="0"/>
              <a:t>4-A-1 (Figure 1)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flipH="1">
            <a:off x="450261" y="958725"/>
            <a:ext cx="348894" cy="245084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647" tIns="48324" rIns="96647" bIns="48324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77916"/>
            <a:ext cx="521804" cy="71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4696" tIns="47349" rIns="94696" bIns="47349" rtlCol="0">
            <a:spAutoFit/>
          </a:bodyPr>
          <a:lstStyle/>
          <a:p>
            <a:r>
              <a:rPr lang="en-IN" sz="800" dirty="0" err="1">
                <a:solidFill>
                  <a:prstClr val="black"/>
                </a:solidFill>
                <a:latin typeface="Calibri" pitchFamily="34" charset="0"/>
              </a:rPr>
              <a:t>Sabatine</a:t>
            </a:r>
            <a:r>
              <a:rPr lang="en-IN" sz="800" dirty="0">
                <a:solidFill>
                  <a:prstClr val="black"/>
                </a:solidFill>
                <a:latin typeface="Calibri" pitchFamily="34" charset="0"/>
              </a:rPr>
              <a:t>, et al. </a:t>
            </a:r>
            <a:r>
              <a:rPr lang="en-IN" sz="800" i="1" dirty="0">
                <a:solidFill>
                  <a:prstClr val="black"/>
                </a:solidFill>
                <a:latin typeface="Calibri" pitchFamily="34" charset="0"/>
              </a:rPr>
              <a:t>NEJM </a:t>
            </a:r>
            <a:r>
              <a:rPr lang="en-IN" sz="800" dirty="0">
                <a:solidFill>
                  <a:prstClr val="black"/>
                </a:solidFill>
                <a:latin typeface="Calibri" pitchFamily="34" charset="0"/>
              </a:rPr>
              <a:t>2017: </a:t>
            </a:r>
            <a:br>
              <a:rPr lang="en-IN" sz="8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800" dirty="0"/>
              <a:t>3-B-3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1034" y="3567697"/>
            <a:ext cx="544950" cy="0"/>
          </a:xfrm>
          <a:prstGeom prst="straightConnector1">
            <a:avLst/>
          </a:prstGeom>
          <a:ln>
            <a:solidFill>
              <a:schemeClr val="accent4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99612" y="2747513"/>
            <a:ext cx="1281119" cy="658805"/>
          </a:xfrm>
          <a:prstGeom prst="straightConnector1">
            <a:avLst/>
          </a:prstGeom>
          <a:ln>
            <a:solidFill>
              <a:schemeClr val="accent4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1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42875"/>
            <a:ext cx="73152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flipH="1">
            <a:off x="781327" y="1124983"/>
            <a:ext cx="348894" cy="25224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647" tIns="48324" rIns="96647" bIns="48324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20303"/>
            <a:ext cx="821752" cy="588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4696" tIns="47349" rIns="94696" bIns="47349" rtlCol="0">
            <a:spAutoFit/>
          </a:bodyPr>
          <a:lstStyle/>
          <a:p>
            <a:r>
              <a:rPr lang="en-IN" sz="800" dirty="0" err="1">
                <a:solidFill>
                  <a:prstClr val="black"/>
                </a:solidFill>
                <a:latin typeface="Calibri" pitchFamily="34" charset="0"/>
              </a:rPr>
              <a:t>Sabatine</a:t>
            </a:r>
            <a:r>
              <a:rPr lang="en-IN" sz="800" dirty="0">
                <a:solidFill>
                  <a:prstClr val="black"/>
                </a:solidFill>
                <a:latin typeface="Calibri" pitchFamily="34" charset="0"/>
              </a:rPr>
              <a:t>, et al. </a:t>
            </a:r>
            <a:r>
              <a:rPr lang="en-IN" sz="800" i="1" dirty="0">
                <a:solidFill>
                  <a:prstClr val="black"/>
                </a:solidFill>
                <a:latin typeface="Calibri" pitchFamily="34" charset="0"/>
              </a:rPr>
              <a:t>NEJM </a:t>
            </a:r>
            <a:r>
              <a:rPr lang="en-IN" sz="800" dirty="0">
                <a:solidFill>
                  <a:prstClr val="black"/>
                </a:solidFill>
                <a:latin typeface="Calibri" pitchFamily="34" charset="0"/>
              </a:rPr>
              <a:t>2017: </a:t>
            </a:r>
            <a:br>
              <a:rPr lang="en-IN" sz="80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sz="800" dirty="0"/>
              <a:t>7-B-1 (Figure 2B)</a:t>
            </a:r>
          </a:p>
        </p:txBody>
      </p:sp>
    </p:spTree>
    <p:extLst>
      <p:ext uri="{BB962C8B-B14F-4D97-AF65-F5344CB8AC3E}">
        <p14:creationId xmlns:p14="http://schemas.microsoft.com/office/powerpoint/2010/main" val="255788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flipH="1">
            <a:off x="351505" y="1124983"/>
            <a:ext cx="348894" cy="252243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647" tIns="48324" rIns="96647" bIns="48324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6929"/>
            <a:ext cx="575908" cy="1449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4696" tIns="47349" rIns="94696" bIns="47349" rtlCol="0">
            <a:spAutoFit/>
          </a:bodyPr>
          <a:lstStyle/>
          <a:p>
            <a:r>
              <a:rPr lang="en-US" sz="800" dirty="0"/>
              <a:t>ACC ORAL FINAL FOURIER LBCT 3-14</a:t>
            </a:r>
          </a:p>
          <a:p>
            <a:r>
              <a:rPr lang="en-US" sz="800" dirty="0"/>
              <a:t>Slide 23 - Fatal or Nonfatal MI or Stroke</a:t>
            </a:r>
          </a:p>
        </p:txBody>
      </p:sp>
    </p:spTree>
    <p:extLst>
      <p:ext uri="{BB962C8B-B14F-4D97-AF65-F5344CB8AC3E}">
        <p14:creationId xmlns:p14="http://schemas.microsoft.com/office/powerpoint/2010/main" val="387143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F72EFF-2A10-49B4-8DBE-65179C797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0A5BC63-7F71-49CC-B431-7CA7E8B5B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811862A-B104-4105-8931-C4BAF07B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167F-5544-4BD6-BF12-6577580548FA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934EB29-F439-4ACC-8498-51F8D3EF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039D493-3659-40C7-B8F2-92246EEA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1BE7-0282-42E5-92B2-996A43BCA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43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1448EE-EA42-478B-B8CF-A22F9208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4544A6F-D7D4-4EDB-9AC4-C92466C8F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9063775-7372-42E1-9C6F-35DED93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167F-5544-4BD6-BF12-6577580548FA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9D1A53B-78CC-422F-9F55-2928FE7B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EF82AA1-3CE8-4252-8249-D5FBEFA9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1BE7-0282-42E5-92B2-996A43BCA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38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BB17375E-372A-4C69-B1DC-3D4C0E166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14DAB68-97FE-42BA-8B13-F7624A86E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7300E1F-55F1-41C7-A58C-2123FE9E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167F-5544-4BD6-BF12-6577580548FA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E4C05DA-BA87-400B-82E0-E303D6EB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02EFAA9-B783-4465-9555-ABA7DDD2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1BE7-0282-42E5-92B2-996A43BCA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86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9D37CFD0-54CB-4D6E-A08D-802D5A8A9F00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>
            <a:extLst>
              <a:ext uri="{FF2B5EF4-FFF2-40B4-BE49-F238E27FC236}">
                <a16:creationId xmlns:a16="http://schemas.microsoft.com/office/drawing/2014/main" xmlns="" id="{E8B6E9F5-53A3-43C9-8E4F-AD05B79AC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1054100"/>
            <a:ext cx="1219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defRPr b="1"/>
            </a:lvl1pPr>
            <a:lvl2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defRPr b="1"/>
            </a:lvl2pPr>
            <a:lvl3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defRPr sz="1800" b="1"/>
            </a:lvl3pPr>
            <a:lvl4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defRPr sz="1600" b="1"/>
            </a:lvl4pPr>
            <a:lvl5pPr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13062"/>
            <a:ext cx="10972800" cy="802938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2DF26BD8-794E-4C44-B416-CC944060A5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rgbClr val="BFBFB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5DE377A2-ABDD-47B5-A4A1-0A1A16C83DB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427640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411723" y="1860804"/>
            <a:ext cx="4305300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11723" y="1859279"/>
            <a:ext cx="4305300" cy="3316604"/>
          </a:xfrm>
          <a:custGeom>
            <a:avLst/>
            <a:gdLst/>
            <a:ahLst/>
            <a:cxnLst/>
            <a:rect l="l" t="t" r="r" b="b"/>
            <a:pathLst>
              <a:path w="4305300" h="3316604">
                <a:moveTo>
                  <a:pt x="0" y="1658112"/>
                </a:moveTo>
                <a:lnTo>
                  <a:pt x="681" y="1615969"/>
                </a:lnTo>
                <a:lnTo>
                  <a:pt x="2715" y="1574086"/>
                </a:lnTo>
                <a:lnTo>
                  <a:pt x="6086" y="1532473"/>
                </a:lnTo>
                <a:lnTo>
                  <a:pt x="10777" y="1491145"/>
                </a:lnTo>
                <a:lnTo>
                  <a:pt x="16772" y="1450112"/>
                </a:lnTo>
                <a:lnTo>
                  <a:pt x="24055" y="1409388"/>
                </a:lnTo>
                <a:lnTo>
                  <a:pt x="32610" y="1368985"/>
                </a:lnTo>
                <a:lnTo>
                  <a:pt x="42421" y="1328915"/>
                </a:lnTo>
                <a:lnTo>
                  <a:pt x="53471" y="1289191"/>
                </a:lnTo>
                <a:lnTo>
                  <a:pt x="65745" y="1249826"/>
                </a:lnTo>
                <a:lnTo>
                  <a:pt x="79226" y="1210830"/>
                </a:lnTo>
                <a:lnTo>
                  <a:pt x="93898" y="1172218"/>
                </a:lnTo>
                <a:lnTo>
                  <a:pt x="109746" y="1134002"/>
                </a:lnTo>
                <a:lnTo>
                  <a:pt x="126752" y="1096193"/>
                </a:lnTo>
                <a:lnTo>
                  <a:pt x="144901" y="1058805"/>
                </a:lnTo>
                <a:lnTo>
                  <a:pt x="164176" y="1021849"/>
                </a:lnTo>
                <a:lnTo>
                  <a:pt x="184562" y="985339"/>
                </a:lnTo>
                <a:lnTo>
                  <a:pt x="206043" y="949287"/>
                </a:lnTo>
                <a:lnTo>
                  <a:pt x="228601" y="913704"/>
                </a:lnTo>
                <a:lnTo>
                  <a:pt x="252222" y="878604"/>
                </a:lnTo>
                <a:lnTo>
                  <a:pt x="276888" y="843999"/>
                </a:lnTo>
                <a:lnTo>
                  <a:pt x="302585" y="809901"/>
                </a:lnTo>
                <a:lnTo>
                  <a:pt x="329294" y="776323"/>
                </a:lnTo>
                <a:lnTo>
                  <a:pt x="357002" y="743277"/>
                </a:lnTo>
                <a:lnTo>
                  <a:pt x="385690" y="710776"/>
                </a:lnTo>
                <a:lnTo>
                  <a:pt x="415344" y="678832"/>
                </a:lnTo>
                <a:lnTo>
                  <a:pt x="445947" y="647457"/>
                </a:lnTo>
                <a:lnTo>
                  <a:pt x="477483" y="616664"/>
                </a:lnTo>
                <a:lnTo>
                  <a:pt x="509936" y="586466"/>
                </a:lnTo>
                <a:lnTo>
                  <a:pt x="543289" y="556874"/>
                </a:lnTo>
                <a:lnTo>
                  <a:pt x="577527" y="527902"/>
                </a:lnTo>
                <a:lnTo>
                  <a:pt x="612633" y="499561"/>
                </a:lnTo>
                <a:lnTo>
                  <a:pt x="648592" y="471865"/>
                </a:lnTo>
                <a:lnTo>
                  <a:pt x="685386" y="444824"/>
                </a:lnTo>
                <a:lnTo>
                  <a:pt x="723000" y="418453"/>
                </a:lnTo>
                <a:lnTo>
                  <a:pt x="761419" y="392763"/>
                </a:lnTo>
                <a:lnTo>
                  <a:pt x="800625" y="367767"/>
                </a:lnTo>
                <a:lnTo>
                  <a:pt x="840602" y="343477"/>
                </a:lnTo>
                <a:lnTo>
                  <a:pt x="881335" y="319905"/>
                </a:lnTo>
                <a:lnTo>
                  <a:pt x="922807" y="297065"/>
                </a:lnTo>
                <a:lnTo>
                  <a:pt x="965002" y="274968"/>
                </a:lnTo>
                <a:lnTo>
                  <a:pt x="1007904" y="253627"/>
                </a:lnTo>
                <a:lnTo>
                  <a:pt x="1051497" y="233055"/>
                </a:lnTo>
                <a:lnTo>
                  <a:pt x="1095764" y="213263"/>
                </a:lnTo>
                <a:lnTo>
                  <a:pt x="1140691" y="194264"/>
                </a:lnTo>
                <a:lnTo>
                  <a:pt x="1186259" y="176071"/>
                </a:lnTo>
                <a:lnTo>
                  <a:pt x="1232454" y="158696"/>
                </a:lnTo>
                <a:lnTo>
                  <a:pt x="1279259" y="142151"/>
                </a:lnTo>
                <a:lnTo>
                  <a:pt x="1326658" y="126450"/>
                </a:lnTo>
                <a:lnTo>
                  <a:pt x="1374634" y="111604"/>
                </a:lnTo>
                <a:lnTo>
                  <a:pt x="1423173" y="97625"/>
                </a:lnTo>
                <a:lnTo>
                  <a:pt x="1472257" y="84527"/>
                </a:lnTo>
                <a:lnTo>
                  <a:pt x="1521870" y="72321"/>
                </a:lnTo>
                <a:lnTo>
                  <a:pt x="1571997" y="61020"/>
                </a:lnTo>
                <a:lnTo>
                  <a:pt x="1622620" y="50637"/>
                </a:lnTo>
                <a:lnTo>
                  <a:pt x="1673725" y="41184"/>
                </a:lnTo>
                <a:lnTo>
                  <a:pt x="1725295" y="32673"/>
                </a:lnTo>
                <a:lnTo>
                  <a:pt x="1777313" y="25116"/>
                </a:lnTo>
                <a:lnTo>
                  <a:pt x="1829764" y="18527"/>
                </a:lnTo>
                <a:lnTo>
                  <a:pt x="1882631" y="12918"/>
                </a:lnTo>
                <a:lnTo>
                  <a:pt x="1935899" y="8300"/>
                </a:lnTo>
                <a:lnTo>
                  <a:pt x="1989551" y="4687"/>
                </a:lnTo>
                <a:lnTo>
                  <a:pt x="2043570" y="2091"/>
                </a:lnTo>
                <a:lnTo>
                  <a:pt x="2097942" y="525"/>
                </a:lnTo>
                <a:lnTo>
                  <a:pt x="2152650" y="0"/>
                </a:lnTo>
                <a:lnTo>
                  <a:pt x="2207357" y="525"/>
                </a:lnTo>
                <a:lnTo>
                  <a:pt x="2261729" y="2091"/>
                </a:lnTo>
                <a:lnTo>
                  <a:pt x="2315748" y="4687"/>
                </a:lnTo>
                <a:lnTo>
                  <a:pt x="2369400" y="8300"/>
                </a:lnTo>
                <a:lnTo>
                  <a:pt x="2422668" y="12918"/>
                </a:lnTo>
                <a:lnTo>
                  <a:pt x="2475535" y="18527"/>
                </a:lnTo>
                <a:lnTo>
                  <a:pt x="2527986" y="25116"/>
                </a:lnTo>
                <a:lnTo>
                  <a:pt x="2580004" y="32673"/>
                </a:lnTo>
                <a:lnTo>
                  <a:pt x="2631574" y="41184"/>
                </a:lnTo>
                <a:lnTo>
                  <a:pt x="2682679" y="50637"/>
                </a:lnTo>
                <a:lnTo>
                  <a:pt x="2733302" y="61020"/>
                </a:lnTo>
                <a:lnTo>
                  <a:pt x="2783429" y="72321"/>
                </a:lnTo>
                <a:lnTo>
                  <a:pt x="2833042" y="84527"/>
                </a:lnTo>
                <a:lnTo>
                  <a:pt x="2882126" y="97625"/>
                </a:lnTo>
                <a:lnTo>
                  <a:pt x="2930665" y="111604"/>
                </a:lnTo>
                <a:lnTo>
                  <a:pt x="2978641" y="126450"/>
                </a:lnTo>
                <a:lnTo>
                  <a:pt x="3026040" y="142151"/>
                </a:lnTo>
                <a:lnTo>
                  <a:pt x="3072845" y="158696"/>
                </a:lnTo>
                <a:lnTo>
                  <a:pt x="3119040" y="176071"/>
                </a:lnTo>
                <a:lnTo>
                  <a:pt x="3164608" y="194264"/>
                </a:lnTo>
                <a:lnTo>
                  <a:pt x="3209535" y="213263"/>
                </a:lnTo>
                <a:lnTo>
                  <a:pt x="3253802" y="233055"/>
                </a:lnTo>
                <a:lnTo>
                  <a:pt x="3297395" y="253627"/>
                </a:lnTo>
                <a:lnTo>
                  <a:pt x="3340297" y="274968"/>
                </a:lnTo>
                <a:lnTo>
                  <a:pt x="3382492" y="297065"/>
                </a:lnTo>
                <a:lnTo>
                  <a:pt x="3423964" y="319905"/>
                </a:lnTo>
                <a:lnTo>
                  <a:pt x="3464697" y="343477"/>
                </a:lnTo>
                <a:lnTo>
                  <a:pt x="3504674" y="367767"/>
                </a:lnTo>
                <a:lnTo>
                  <a:pt x="3543880" y="392763"/>
                </a:lnTo>
                <a:lnTo>
                  <a:pt x="3582299" y="418453"/>
                </a:lnTo>
                <a:lnTo>
                  <a:pt x="3619913" y="444824"/>
                </a:lnTo>
                <a:lnTo>
                  <a:pt x="3656707" y="471865"/>
                </a:lnTo>
                <a:lnTo>
                  <a:pt x="3692666" y="499561"/>
                </a:lnTo>
                <a:lnTo>
                  <a:pt x="3727772" y="527902"/>
                </a:lnTo>
                <a:lnTo>
                  <a:pt x="3762010" y="556874"/>
                </a:lnTo>
                <a:lnTo>
                  <a:pt x="3795363" y="586466"/>
                </a:lnTo>
                <a:lnTo>
                  <a:pt x="3827816" y="616664"/>
                </a:lnTo>
                <a:lnTo>
                  <a:pt x="3859352" y="647457"/>
                </a:lnTo>
                <a:lnTo>
                  <a:pt x="3889955" y="678832"/>
                </a:lnTo>
                <a:lnTo>
                  <a:pt x="3919609" y="710776"/>
                </a:lnTo>
                <a:lnTo>
                  <a:pt x="3948297" y="743277"/>
                </a:lnTo>
                <a:lnTo>
                  <a:pt x="3976005" y="776323"/>
                </a:lnTo>
                <a:lnTo>
                  <a:pt x="4002714" y="809901"/>
                </a:lnTo>
                <a:lnTo>
                  <a:pt x="4028411" y="843999"/>
                </a:lnTo>
                <a:lnTo>
                  <a:pt x="4053077" y="878604"/>
                </a:lnTo>
                <a:lnTo>
                  <a:pt x="4076698" y="913704"/>
                </a:lnTo>
                <a:lnTo>
                  <a:pt x="4099256" y="949287"/>
                </a:lnTo>
                <a:lnTo>
                  <a:pt x="4120737" y="985339"/>
                </a:lnTo>
                <a:lnTo>
                  <a:pt x="4141123" y="1021849"/>
                </a:lnTo>
                <a:lnTo>
                  <a:pt x="4160398" y="1058805"/>
                </a:lnTo>
                <a:lnTo>
                  <a:pt x="4178547" y="1096193"/>
                </a:lnTo>
                <a:lnTo>
                  <a:pt x="4195553" y="1134002"/>
                </a:lnTo>
                <a:lnTo>
                  <a:pt x="4211401" y="1172218"/>
                </a:lnTo>
                <a:lnTo>
                  <a:pt x="4226073" y="1210830"/>
                </a:lnTo>
                <a:lnTo>
                  <a:pt x="4239554" y="1249826"/>
                </a:lnTo>
                <a:lnTo>
                  <a:pt x="4251828" y="1289191"/>
                </a:lnTo>
                <a:lnTo>
                  <a:pt x="4262878" y="1328915"/>
                </a:lnTo>
                <a:lnTo>
                  <a:pt x="4272689" y="1368985"/>
                </a:lnTo>
                <a:lnTo>
                  <a:pt x="4281244" y="1409388"/>
                </a:lnTo>
                <a:lnTo>
                  <a:pt x="4288527" y="1450112"/>
                </a:lnTo>
                <a:lnTo>
                  <a:pt x="4294522" y="1491145"/>
                </a:lnTo>
                <a:lnTo>
                  <a:pt x="4299213" y="1532473"/>
                </a:lnTo>
                <a:lnTo>
                  <a:pt x="4302584" y="1574086"/>
                </a:lnTo>
                <a:lnTo>
                  <a:pt x="4304618" y="1615969"/>
                </a:lnTo>
                <a:lnTo>
                  <a:pt x="4305300" y="1658112"/>
                </a:lnTo>
                <a:lnTo>
                  <a:pt x="4304618" y="1700254"/>
                </a:lnTo>
                <a:lnTo>
                  <a:pt x="4302584" y="1742137"/>
                </a:lnTo>
                <a:lnTo>
                  <a:pt x="4299213" y="1783750"/>
                </a:lnTo>
                <a:lnTo>
                  <a:pt x="4294522" y="1825078"/>
                </a:lnTo>
                <a:lnTo>
                  <a:pt x="4288527" y="1866111"/>
                </a:lnTo>
                <a:lnTo>
                  <a:pt x="4281244" y="1906835"/>
                </a:lnTo>
                <a:lnTo>
                  <a:pt x="4272689" y="1947238"/>
                </a:lnTo>
                <a:lnTo>
                  <a:pt x="4262878" y="1987308"/>
                </a:lnTo>
                <a:lnTo>
                  <a:pt x="4251828" y="2027032"/>
                </a:lnTo>
                <a:lnTo>
                  <a:pt x="4239554" y="2066397"/>
                </a:lnTo>
                <a:lnTo>
                  <a:pt x="4226073" y="2105393"/>
                </a:lnTo>
                <a:lnTo>
                  <a:pt x="4211401" y="2144005"/>
                </a:lnTo>
                <a:lnTo>
                  <a:pt x="4195553" y="2182221"/>
                </a:lnTo>
                <a:lnTo>
                  <a:pt x="4178547" y="2220030"/>
                </a:lnTo>
                <a:lnTo>
                  <a:pt x="4160398" y="2257418"/>
                </a:lnTo>
                <a:lnTo>
                  <a:pt x="4141123" y="2294374"/>
                </a:lnTo>
                <a:lnTo>
                  <a:pt x="4120737" y="2330884"/>
                </a:lnTo>
                <a:lnTo>
                  <a:pt x="4099256" y="2366936"/>
                </a:lnTo>
                <a:lnTo>
                  <a:pt x="4076698" y="2402519"/>
                </a:lnTo>
                <a:lnTo>
                  <a:pt x="4053077" y="2437619"/>
                </a:lnTo>
                <a:lnTo>
                  <a:pt x="4028411" y="2472224"/>
                </a:lnTo>
                <a:lnTo>
                  <a:pt x="4002714" y="2506322"/>
                </a:lnTo>
                <a:lnTo>
                  <a:pt x="3976005" y="2539900"/>
                </a:lnTo>
                <a:lnTo>
                  <a:pt x="3948297" y="2572946"/>
                </a:lnTo>
                <a:lnTo>
                  <a:pt x="3919609" y="2605447"/>
                </a:lnTo>
                <a:lnTo>
                  <a:pt x="3889955" y="2637391"/>
                </a:lnTo>
                <a:lnTo>
                  <a:pt x="3859352" y="2668766"/>
                </a:lnTo>
                <a:lnTo>
                  <a:pt x="3827816" y="2699559"/>
                </a:lnTo>
                <a:lnTo>
                  <a:pt x="3795363" y="2729757"/>
                </a:lnTo>
                <a:lnTo>
                  <a:pt x="3762010" y="2759349"/>
                </a:lnTo>
                <a:lnTo>
                  <a:pt x="3727772" y="2788321"/>
                </a:lnTo>
                <a:lnTo>
                  <a:pt x="3692666" y="2816662"/>
                </a:lnTo>
                <a:lnTo>
                  <a:pt x="3656707" y="2844358"/>
                </a:lnTo>
                <a:lnTo>
                  <a:pt x="3619913" y="2871399"/>
                </a:lnTo>
                <a:lnTo>
                  <a:pt x="3582299" y="2897770"/>
                </a:lnTo>
                <a:lnTo>
                  <a:pt x="3543880" y="2923460"/>
                </a:lnTo>
                <a:lnTo>
                  <a:pt x="3504674" y="2948456"/>
                </a:lnTo>
                <a:lnTo>
                  <a:pt x="3464697" y="2972746"/>
                </a:lnTo>
                <a:lnTo>
                  <a:pt x="3423964" y="2996318"/>
                </a:lnTo>
                <a:lnTo>
                  <a:pt x="3382492" y="3019158"/>
                </a:lnTo>
                <a:lnTo>
                  <a:pt x="3340297" y="3041255"/>
                </a:lnTo>
                <a:lnTo>
                  <a:pt x="3297395" y="3062596"/>
                </a:lnTo>
                <a:lnTo>
                  <a:pt x="3253802" y="3083168"/>
                </a:lnTo>
                <a:lnTo>
                  <a:pt x="3209535" y="3102960"/>
                </a:lnTo>
                <a:lnTo>
                  <a:pt x="3164608" y="3121959"/>
                </a:lnTo>
                <a:lnTo>
                  <a:pt x="3119040" y="3140152"/>
                </a:lnTo>
                <a:lnTo>
                  <a:pt x="3072845" y="3157527"/>
                </a:lnTo>
                <a:lnTo>
                  <a:pt x="3026040" y="3174072"/>
                </a:lnTo>
                <a:lnTo>
                  <a:pt x="2978641" y="3189773"/>
                </a:lnTo>
                <a:lnTo>
                  <a:pt x="2930665" y="3204619"/>
                </a:lnTo>
                <a:lnTo>
                  <a:pt x="2882126" y="3218598"/>
                </a:lnTo>
                <a:lnTo>
                  <a:pt x="2833042" y="3231696"/>
                </a:lnTo>
                <a:lnTo>
                  <a:pt x="2783429" y="3243902"/>
                </a:lnTo>
                <a:lnTo>
                  <a:pt x="2733302" y="3255203"/>
                </a:lnTo>
                <a:lnTo>
                  <a:pt x="2682679" y="3265586"/>
                </a:lnTo>
                <a:lnTo>
                  <a:pt x="2631574" y="3275039"/>
                </a:lnTo>
                <a:lnTo>
                  <a:pt x="2580004" y="3283550"/>
                </a:lnTo>
                <a:lnTo>
                  <a:pt x="2527986" y="3291107"/>
                </a:lnTo>
                <a:lnTo>
                  <a:pt x="2475535" y="3297696"/>
                </a:lnTo>
                <a:lnTo>
                  <a:pt x="2422668" y="3303305"/>
                </a:lnTo>
                <a:lnTo>
                  <a:pt x="2369400" y="3307923"/>
                </a:lnTo>
                <a:lnTo>
                  <a:pt x="2315748" y="3311536"/>
                </a:lnTo>
                <a:lnTo>
                  <a:pt x="2261729" y="3314132"/>
                </a:lnTo>
                <a:lnTo>
                  <a:pt x="2207357" y="3315698"/>
                </a:lnTo>
                <a:lnTo>
                  <a:pt x="2152650" y="3316224"/>
                </a:lnTo>
                <a:lnTo>
                  <a:pt x="2097942" y="3315698"/>
                </a:lnTo>
                <a:lnTo>
                  <a:pt x="2043570" y="3314132"/>
                </a:lnTo>
                <a:lnTo>
                  <a:pt x="1989551" y="3311536"/>
                </a:lnTo>
                <a:lnTo>
                  <a:pt x="1935899" y="3307923"/>
                </a:lnTo>
                <a:lnTo>
                  <a:pt x="1882631" y="3303305"/>
                </a:lnTo>
                <a:lnTo>
                  <a:pt x="1829764" y="3297696"/>
                </a:lnTo>
                <a:lnTo>
                  <a:pt x="1777313" y="3291107"/>
                </a:lnTo>
                <a:lnTo>
                  <a:pt x="1725295" y="3283550"/>
                </a:lnTo>
                <a:lnTo>
                  <a:pt x="1673725" y="3275039"/>
                </a:lnTo>
                <a:lnTo>
                  <a:pt x="1622620" y="3265586"/>
                </a:lnTo>
                <a:lnTo>
                  <a:pt x="1571997" y="3255203"/>
                </a:lnTo>
                <a:lnTo>
                  <a:pt x="1521870" y="3243902"/>
                </a:lnTo>
                <a:lnTo>
                  <a:pt x="1472257" y="3231696"/>
                </a:lnTo>
                <a:lnTo>
                  <a:pt x="1423173" y="3218598"/>
                </a:lnTo>
                <a:lnTo>
                  <a:pt x="1374634" y="3204619"/>
                </a:lnTo>
                <a:lnTo>
                  <a:pt x="1326658" y="3189773"/>
                </a:lnTo>
                <a:lnTo>
                  <a:pt x="1279259" y="3174072"/>
                </a:lnTo>
                <a:lnTo>
                  <a:pt x="1232454" y="3157527"/>
                </a:lnTo>
                <a:lnTo>
                  <a:pt x="1186259" y="3140152"/>
                </a:lnTo>
                <a:lnTo>
                  <a:pt x="1140691" y="3121959"/>
                </a:lnTo>
                <a:lnTo>
                  <a:pt x="1095764" y="3102960"/>
                </a:lnTo>
                <a:lnTo>
                  <a:pt x="1051497" y="3083168"/>
                </a:lnTo>
                <a:lnTo>
                  <a:pt x="1007904" y="3062596"/>
                </a:lnTo>
                <a:lnTo>
                  <a:pt x="965002" y="3041255"/>
                </a:lnTo>
                <a:lnTo>
                  <a:pt x="922807" y="3019158"/>
                </a:lnTo>
                <a:lnTo>
                  <a:pt x="881335" y="2996318"/>
                </a:lnTo>
                <a:lnTo>
                  <a:pt x="840602" y="2972746"/>
                </a:lnTo>
                <a:lnTo>
                  <a:pt x="800625" y="2948456"/>
                </a:lnTo>
                <a:lnTo>
                  <a:pt x="761419" y="2923460"/>
                </a:lnTo>
                <a:lnTo>
                  <a:pt x="723000" y="2897770"/>
                </a:lnTo>
                <a:lnTo>
                  <a:pt x="685386" y="2871399"/>
                </a:lnTo>
                <a:lnTo>
                  <a:pt x="648592" y="2844358"/>
                </a:lnTo>
                <a:lnTo>
                  <a:pt x="612633" y="2816662"/>
                </a:lnTo>
                <a:lnTo>
                  <a:pt x="577527" y="2788321"/>
                </a:lnTo>
                <a:lnTo>
                  <a:pt x="543289" y="2759349"/>
                </a:lnTo>
                <a:lnTo>
                  <a:pt x="509936" y="2729757"/>
                </a:lnTo>
                <a:lnTo>
                  <a:pt x="477483" y="2699559"/>
                </a:lnTo>
                <a:lnTo>
                  <a:pt x="445947" y="2668766"/>
                </a:lnTo>
                <a:lnTo>
                  <a:pt x="415344" y="2637391"/>
                </a:lnTo>
                <a:lnTo>
                  <a:pt x="385690" y="2605447"/>
                </a:lnTo>
                <a:lnTo>
                  <a:pt x="357002" y="2572946"/>
                </a:lnTo>
                <a:lnTo>
                  <a:pt x="329294" y="2539900"/>
                </a:lnTo>
                <a:lnTo>
                  <a:pt x="302585" y="2506322"/>
                </a:lnTo>
                <a:lnTo>
                  <a:pt x="276888" y="2472224"/>
                </a:lnTo>
                <a:lnTo>
                  <a:pt x="252222" y="2437619"/>
                </a:lnTo>
                <a:lnTo>
                  <a:pt x="228601" y="2402519"/>
                </a:lnTo>
                <a:lnTo>
                  <a:pt x="206043" y="2366936"/>
                </a:lnTo>
                <a:lnTo>
                  <a:pt x="184562" y="2330884"/>
                </a:lnTo>
                <a:lnTo>
                  <a:pt x="164176" y="2294374"/>
                </a:lnTo>
                <a:lnTo>
                  <a:pt x="144901" y="2257418"/>
                </a:lnTo>
                <a:lnTo>
                  <a:pt x="126752" y="2220030"/>
                </a:lnTo>
                <a:lnTo>
                  <a:pt x="109746" y="2182221"/>
                </a:lnTo>
                <a:lnTo>
                  <a:pt x="93898" y="2144005"/>
                </a:lnTo>
                <a:lnTo>
                  <a:pt x="79226" y="2105393"/>
                </a:lnTo>
                <a:lnTo>
                  <a:pt x="65745" y="2066397"/>
                </a:lnTo>
                <a:lnTo>
                  <a:pt x="53471" y="2027032"/>
                </a:lnTo>
                <a:lnTo>
                  <a:pt x="42421" y="1987308"/>
                </a:lnTo>
                <a:lnTo>
                  <a:pt x="32610" y="1947238"/>
                </a:lnTo>
                <a:lnTo>
                  <a:pt x="24055" y="1906835"/>
                </a:lnTo>
                <a:lnTo>
                  <a:pt x="16772" y="1866111"/>
                </a:lnTo>
                <a:lnTo>
                  <a:pt x="10777" y="1825078"/>
                </a:lnTo>
                <a:lnTo>
                  <a:pt x="6086" y="1783750"/>
                </a:lnTo>
                <a:lnTo>
                  <a:pt x="2715" y="1742137"/>
                </a:lnTo>
                <a:lnTo>
                  <a:pt x="681" y="1700254"/>
                </a:lnTo>
                <a:lnTo>
                  <a:pt x="0" y="1658112"/>
                </a:lnTo>
                <a:close/>
              </a:path>
            </a:pathLst>
          </a:custGeom>
          <a:ln w="9144">
            <a:solidFill>
              <a:srgbClr val="96B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82867" y="2566416"/>
            <a:ext cx="2749295" cy="2334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11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42795" y="186893"/>
            <a:ext cx="810640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03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23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0E95E3-771F-4170-AD99-36477EA0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0D18135-A048-49CC-8785-01A804CD2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2A8C206-851A-4C37-B42B-96BF9CD6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167F-5544-4BD6-BF12-6577580548FA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C38613E-9FF0-4027-87DE-37C79B49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A81ED44-5141-4E44-B0FE-88A6E1FF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1BE7-0282-42E5-92B2-996A43BCA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9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A5DE41-F1DD-4C85-B0D5-2E9A709A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1DE7427-E1FE-4D1A-8DD3-E9E0636A1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DD7F453-1388-47FA-851E-D39797E2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167F-5544-4BD6-BF12-6577580548FA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A68327A-C681-4BF6-8AE1-AB479818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0DBA096-456F-4F50-922C-8645AFFA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1BE7-0282-42E5-92B2-996A43BCA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92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5F484F-065E-4E94-9BF9-0D0A92EA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E2290C2-26A5-497E-993D-364F9EA6B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3E18A29-D6B7-4E16-925E-CD048942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5024CFA-7671-4780-91CA-929997DE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167F-5544-4BD6-BF12-6577580548FA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72CC512-0D6C-4B1B-927C-DF2ED583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C7457A1-AC12-4A54-BF1D-DBAD1902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1BE7-0282-42E5-92B2-996A43BCA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74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D16B8F-5662-4FC8-B544-4912D546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AE065269-9283-4732-AC7E-1AB04353E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F4E43039-C21D-4C1F-92F4-6386F1704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CD3BD589-0115-42B5-A47C-EFEC9233D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8C80D93D-7FC4-4101-ADCD-E548CDDFB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91FF501-CD39-4B1E-85A1-FEAA8E39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167F-5544-4BD6-BF12-6577580548FA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5B1ABCD-01D3-4504-889C-B2909B13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BE85226-94BB-4090-A3C6-107DC810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1BE7-0282-42E5-92B2-996A43BCA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12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1F3967-66F0-4244-96EE-2D087335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F3F8C70-98B8-4C51-B035-E76B647D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167F-5544-4BD6-BF12-6577580548FA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F4A029BB-72FF-48F2-B9D9-08490C4D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14ACAAE-880C-4DAB-A224-AF290EF0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1BE7-0282-42E5-92B2-996A43BCA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85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B0DDFAC1-A350-4318-B3CF-73C09C89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167F-5544-4BD6-BF12-6577580548FA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7A72519B-FDB0-4325-A4EE-FB78061D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06D2AB1-C443-498B-8EAE-A72EEAF7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1BE7-0282-42E5-92B2-996A43BCA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1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53958E-E181-43AC-AE45-FB946F35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0A374E4-E14E-4C5F-86E5-ACF6EED76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C6696465-1FC0-4EE7-8A5B-0B6646ABE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B2A2647-D6BF-4526-B900-F2A35157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167F-5544-4BD6-BF12-6577580548FA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02F7E4F-F9A3-40CF-939A-F744BF90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A88304A-88BE-4B17-AB7E-2FC1B7ED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1BE7-0282-42E5-92B2-996A43BCA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81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C006DF-A632-4D8E-88E0-148B9640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53FADA1-3BAC-4343-9F9D-62A679B9A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E5046F3C-942F-4CD1-A6D2-5770F342B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E3181C3-F58B-47C6-81FB-B06CE8ED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167F-5544-4BD6-BF12-6577580548FA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6131A04-A07B-4E65-B8E6-0FFBBC3F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53FBD7E-0909-4454-B459-C4C38AD7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1BE7-0282-42E5-92B2-996A43BCA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43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BAA8A7F6-8F5F-4A3B-B1A7-42421D4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AA58B429-6D3D-40B2-BFDB-2B0404570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2347645-47A1-4F53-A76F-039F17083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0167F-5544-4BD6-BF12-6577580548FA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436770E-6D25-4273-8462-E17779921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CDC6BCE-5090-47EC-9CF9-6D3DEFBA8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F1BE7-0282-42E5-92B2-996A43BCA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2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82A9F3-0EE0-4C97-B899-0A233AEDD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85" y="838201"/>
            <a:ext cx="11412415" cy="2309446"/>
          </a:xfrm>
        </p:spPr>
        <p:txBody>
          <a:bodyPr>
            <a:no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LDL-C jako j</a:t>
            </a:r>
            <a:r>
              <a:rPr lang="cs-CZ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ediný kauzální </a:t>
            </a: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b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a PCSK9-i </a:t>
            </a:r>
            <a:b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jako přelom v </a:t>
            </a:r>
            <a:b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preventivní kardiologii</a:t>
            </a:r>
            <a:endParaRPr lang="cs-CZ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856AA75-EFD7-49A6-9F42-A92AC8D2B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492" y="3602037"/>
            <a:ext cx="9249508" cy="2968747"/>
          </a:xfrm>
        </p:spPr>
        <p:txBody>
          <a:bodyPr>
            <a:normAutofit/>
          </a:bodyPr>
          <a:lstStyle/>
          <a:p>
            <a:endParaRPr lang="cs-CZ" sz="3200" b="1" dirty="0">
              <a:solidFill>
                <a:srgbClr val="00FFFF"/>
              </a:solidFill>
            </a:endParaRPr>
          </a:p>
          <a:p>
            <a:r>
              <a:rPr lang="cs-CZ" sz="3200" b="1" dirty="0">
                <a:solidFill>
                  <a:srgbClr val="7030A0"/>
                </a:solidFill>
              </a:rPr>
              <a:t>Richard Češka</a:t>
            </a:r>
          </a:p>
          <a:p>
            <a:r>
              <a:rPr lang="cs-CZ" sz="3200" b="1" dirty="0">
                <a:solidFill>
                  <a:srgbClr val="7030A0"/>
                </a:solidFill>
              </a:rPr>
              <a:t>Centrum preventivní kardiologie</a:t>
            </a:r>
          </a:p>
          <a:p>
            <a:r>
              <a:rPr lang="cs-CZ" sz="3200" b="1" dirty="0" err="1">
                <a:solidFill>
                  <a:srgbClr val="7030A0"/>
                </a:solidFill>
              </a:rPr>
              <a:t>III.Interní</a:t>
            </a:r>
            <a:r>
              <a:rPr lang="cs-CZ" sz="3200" b="1" dirty="0">
                <a:solidFill>
                  <a:srgbClr val="7030A0"/>
                </a:solidFill>
              </a:rPr>
              <a:t> klinika 1.LF UK a VFN</a:t>
            </a:r>
          </a:p>
          <a:p>
            <a:r>
              <a:rPr lang="cs-CZ" sz="3200" b="1" dirty="0">
                <a:solidFill>
                  <a:srgbClr val="7030A0"/>
                </a:solidFill>
              </a:rPr>
              <a:t>Praha</a:t>
            </a:r>
          </a:p>
          <a:p>
            <a:endParaRPr lang="cs-CZ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0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0661" y="2611882"/>
            <a:ext cx="14528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High</a:t>
            </a:r>
            <a:r>
              <a:rPr sz="2000" b="1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Global  CV</a:t>
            </a:r>
            <a:r>
              <a:rPr sz="20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Risk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2789" y="3800983"/>
            <a:ext cx="246697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Accelerated  Atherosclerosis</a:t>
            </a:r>
            <a:r>
              <a:rPr sz="2000" b="1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and  CV</a:t>
            </a:r>
            <a:r>
              <a:rPr sz="20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disease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0788" y="995172"/>
            <a:ext cx="2304287" cy="1900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6056" y="3393947"/>
            <a:ext cx="228600" cy="364490"/>
          </a:xfrm>
          <a:custGeom>
            <a:avLst/>
            <a:gdLst/>
            <a:ahLst/>
            <a:cxnLst/>
            <a:rect l="l" t="t" r="r" b="b"/>
            <a:pathLst>
              <a:path w="228600" h="364489">
                <a:moveTo>
                  <a:pt x="76200" y="135636"/>
                </a:moveTo>
                <a:lnTo>
                  <a:pt x="0" y="135636"/>
                </a:lnTo>
                <a:lnTo>
                  <a:pt x="114300" y="364235"/>
                </a:lnTo>
                <a:lnTo>
                  <a:pt x="209550" y="173736"/>
                </a:lnTo>
                <a:lnTo>
                  <a:pt x="76200" y="173736"/>
                </a:lnTo>
                <a:lnTo>
                  <a:pt x="76200" y="135636"/>
                </a:lnTo>
                <a:close/>
              </a:path>
              <a:path w="228600" h="364489">
                <a:moveTo>
                  <a:pt x="152400" y="0"/>
                </a:moveTo>
                <a:lnTo>
                  <a:pt x="76200" y="0"/>
                </a:lnTo>
                <a:lnTo>
                  <a:pt x="76200" y="173736"/>
                </a:lnTo>
                <a:lnTo>
                  <a:pt x="152400" y="173736"/>
                </a:lnTo>
                <a:lnTo>
                  <a:pt x="152400" y="0"/>
                </a:lnTo>
                <a:close/>
              </a:path>
              <a:path w="228600" h="364489">
                <a:moveTo>
                  <a:pt x="228600" y="135636"/>
                </a:moveTo>
                <a:lnTo>
                  <a:pt x="152400" y="135636"/>
                </a:lnTo>
                <a:lnTo>
                  <a:pt x="152400" y="173736"/>
                </a:lnTo>
                <a:lnTo>
                  <a:pt x="209550" y="173736"/>
                </a:lnTo>
                <a:lnTo>
                  <a:pt x="228600" y="135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6347" y="2401823"/>
            <a:ext cx="2785872" cy="3217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07423" y="1461516"/>
            <a:ext cx="1243583" cy="483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1544" y="3032760"/>
            <a:ext cx="1214627" cy="483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5983" y="3881628"/>
            <a:ext cx="2162556" cy="1792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0167" y="571245"/>
            <a:ext cx="43999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35" dirty="0"/>
              <a:t>INTERHEART</a:t>
            </a:r>
            <a:r>
              <a:rPr spc="-305" dirty="0"/>
              <a:t> </a:t>
            </a:r>
            <a:r>
              <a:rPr spc="-365" dirty="0"/>
              <a:t>Study</a:t>
            </a:r>
          </a:p>
        </p:txBody>
      </p:sp>
      <p:sp>
        <p:nvSpPr>
          <p:cNvPr id="11" name="object 11"/>
          <p:cNvSpPr/>
          <p:nvPr/>
        </p:nvSpPr>
        <p:spPr>
          <a:xfrm>
            <a:off x="9246107" y="4483608"/>
            <a:ext cx="1735836" cy="483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3315" y="1019555"/>
            <a:ext cx="2305812" cy="1903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22647" y="1008888"/>
            <a:ext cx="2302763" cy="19004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3771" y="1620011"/>
            <a:ext cx="1179576" cy="7574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6428" y="4058411"/>
            <a:ext cx="2286000" cy="7574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35170" y="4098417"/>
            <a:ext cx="1562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Vegetable</a:t>
            </a:r>
            <a:r>
              <a:rPr sz="18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57716" y="2375916"/>
            <a:ext cx="2307335" cy="19034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7047" y="2365248"/>
            <a:ext cx="2304287" cy="19004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75876" y="2916935"/>
            <a:ext cx="1228344" cy="4831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55564" y="4732020"/>
            <a:ext cx="2400300" cy="1892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89676" y="5263896"/>
            <a:ext cx="1735835" cy="7574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34071" y="4632959"/>
            <a:ext cx="2400300" cy="18943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53756" y="5199888"/>
            <a:ext cx="1522476" cy="7574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84107" y="5878067"/>
            <a:ext cx="457200" cy="436245"/>
          </a:xfrm>
          <a:custGeom>
            <a:avLst/>
            <a:gdLst/>
            <a:ahLst/>
            <a:cxnLst/>
            <a:rect l="l" t="t" r="r" b="b"/>
            <a:pathLst>
              <a:path w="457200" h="436245">
                <a:moveTo>
                  <a:pt x="228600" y="0"/>
                </a:moveTo>
                <a:lnTo>
                  <a:pt x="182533" y="4427"/>
                </a:lnTo>
                <a:lnTo>
                  <a:pt x="139624" y="17126"/>
                </a:lnTo>
                <a:lnTo>
                  <a:pt x="100793" y="37220"/>
                </a:lnTo>
                <a:lnTo>
                  <a:pt x="66960" y="63831"/>
                </a:lnTo>
                <a:lnTo>
                  <a:pt x="39045" y="96085"/>
                </a:lnTo>
                <a:lnTo>
                  <a:pt x="17966" y="133104"/>
                </a:lnTo>
                <a:lnTo>
                  <a:pt x="4644" y="174011"/>
                </a:lnTo>
                <a:lnTo>
                  <a:pt x="0" y="217931"/>
                </a:lnTo>
                <a:lnTo>
                  <a:pt x="4644" y="261852"/>
                </a:lnTo>
                <a:lnTo>
                  <a:pt x="17966" y="302759"/>
                </a:lnTo>
                <a:lnTo>
                  <a:pt x="39045" y="339778"/>
                </a:lnTo>
                <a:lnTo>
                  <a:pt x="66960" y="372032"/>
                </a:lnTo>
                <a:lnTo>
                  <a:pt x="100793" y="398643"/>
                </a:lnTo>
                <a:lnTo>
                  <a:pt x="139624" y="418737"/>
                </a:lnTo>
                <a:lnTo>
                  <a:pt x="182533" y="431436"/>
                </a:lnTo>
                <a:lnTo>
                  <a:pt x="228600" y="435863"/>
                </a:lnTo>
                <a:lnTo>
                  <a:pt x="274666" y="431436"/>
                </a:lnTo>
                <a:lnTo>
                  <a:pt x="317575" y="418737"/>
                </a:lnTo>
                <a:lnTo>
                  <a:pt x="356406" y="398643"/>
                </a:lnTo>
                <a:lnTo>
                  <a:pt x="390239" y="372032"/>
                </a:lnTo>
                <a:lnTo>
                  <a:pt x="418154" y="339778"/>
                </a:lnTo>
                <a:lnTo>
                  <a:pt x="439233" y="302759"/>
                </a:lnTo>
                <a:lnTo>
                  <a:pt x="452555" y="261852"/>
                </a:lnTo>
                <a:lnTo>
                  <a:pt x="457200" y="217931"/>
                </a:lnTo>
                <a:lnTo>
                  <a:pt x="452555" y="174011"/>
                </a:lnTo>
                <a:lnTo>
                  <a:pt x="439233" y="133104"/>
                </a:lnTo>
                <a:lnTo>
                  <a:pt x="418154" y="96085"/>
                </a:lnTo>
                <a:lnTo>
                  <a:pt x="390239" y="63831"/>
                </a:lnTo>
                <a:lnTo>
                  <a:pt x="356406" y="37220"/>
                </a:lnTo>
                <a:lnTo>
                  <a:pt x="317575" y="17126"/>
                </a:lnTo>
                <a:lnTo>
                  <a:pt x="274666" y="4427"/>
                </a:lnTo>
                <a:lnTo>
                  <a:pt x="228600" y="0"/>
                </a:lnTo>
                <a:close/>
              </a:path>
            </a:pathLst>
          </a:custGeom>
          <a:solidFill>
            <a:srgbClr val="29A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84107" y="5878067"/>
            <a:ext cx="457200" cy="436245"/>
          </a:xfrm>
          <a:custGeom>
            <a:avLst/>
            <a:gdLst/>
            <a:ahLst/>
            <a:cxnLst/>
            <a:rect l="l" t="t" r="r" b="b"/>
            <a:pathLst>
              <a:path w="457200" h="436245">
                <a:moveTo>
                  <a:pt x="0" y="217931"/>
                </a:moveTo>
                <a:lnTo>
                  <a:pt x="4644" y="174011"/>
                </a:lnTo>
                <a:lnTo>
                  <a:pt x="17966" y="133104"/>
                </a:lnTo>
                <a:lnTo>
                  <a:pt x="39045" y="96085"/>
                </a:lnTo>
                <a:lnTo>
                  <a:pt x="66960" y="63831"/>
                </a:lnTo>
                <a:lnTo>
                  <a:pt x="100793" y="37220"/>
                </a:lnTo>
                <a:lnTo>
                  <a:pt x="139624" y="17126"/>
                </a:lnTo>
                <a:lnTo>
                  <a:pt x="182533" y="4427"/>
                </a:lnTo>
                <a:lnTo>
                  <a:pt x="228600" y="0"/>
                </a:lnTo>
                <a:lnTo>
                  <a:pt x="274666" y="4427"/>
                </a:lnTo>
                <a:lnTo>
                  <a:pt x="317575" y="17126"/>
                </a:lnTo>
                <a:lnTo>
                  <a:pt x="356406" y="37220"/>
                </a:lnTo>
                <a:lnTo>
                  <a:pt x="390239" y="63831"/>
                </a:lnTo>
                <a:lnTo>
                  <a:pt x="418154" y="96085"/>
                </a:lnTo>
                <a:lnTo>
                  <a:pt x="439233" y="133104"/>
                </a:lnTo>
                <a:lnTo>
                  <a:pt x="452555" y="174011"/>
                </a:lnTo>
                <a:lnTo>
                  <a:pt x="457200" y="217931"/>
                </a:lnTo>
                <a:lnTo>
                  <a:pt x="452555" y="261852"/>
                </a:lnTo>
                <a:lnTo>
                  <a:pt x="439233" y="302759"/>
                </a:lnTo>
                <a:lnTo>
                  <a:pt x="418154" y="339778"/>
                </a:lnTo>
                <a:lnTo>
                  <a:pt x="390239" y="372032"/>
                </a:lnTo>
                <a:lnTo>
                  <a:pt x="356406" y="398643"/>
                </a:lnTo>
                <a:lnTo>
                  <a:pt x="317575" y="418737"/>
                </a:lnTo>
                <a:lnTo>
                  <a:pt x="274666" y="431436"/>
                </a:lnTo>
                <a:lnTo>
                  <a:pt x="228600" y="435863"/>
                </a:lnTo>
                <a:lnTo>
                  <a:pt x="182533" y="431436"/>
                </a:lnTo>
                <a:lnTo>
                  <a:pt x="139624" y="418737"/>
                </a:lnTo>
                <a:lnTo>
                  <a:pt x="100793" y="398643"/>
                </a:lnTo>
                <a:lnTo>
                  <a:pt x="66960" y="372032"/>
                </a:lnTo>
                <a:lnTo>
                  <a:pt x="39045" y="339778"/>
                </a:lnTo>
                <a:lnTo>
                  <a:pt x="17966" y="302759"/>
                </a:lnTo>
                <a:lnTo>
                  <a:pt x="4644" y="261852"/>
                </a:lnTo>
                <a:lnTo>
                  <a:pt x="0" y="21793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067547" y="5239258"/>
            <a:ext cx="120205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r>
              <a:rPr sz="1800" b="1" spc="5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omi</a:t>
            </a:r>
            <a:r>
              <a:rPr sz="1800" b="1" spc="5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al 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Obesity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59055" algn="ctr">
              <a:lnSpc>
                <a:spcPct val="100000"/>
              </a:lnSpc>
              <a:spcBef>
                <a:spcPts val="96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869423" y="4847844"/>
            <a:ext cx="457200" cy="437515"/>
          </a:xfrm>
          <a:custGeom>
            <a:avLst/>
            <a:gdLst/>
            <a:ahLst/>
            <a:cxnLst/>
            <a:rect l="l" t="t" r="r" b="b"/>
            <a:pathLst>
              <a:path w="457200" h="437514">
                <a:moveTo>
                  <a:pt x="228600" y="0"/>
                </a:moveTo>
                <a:lnTo>
                  <a:pt x="182533" y="4443"/>
                </a:lnTo>
                <a:lnTo>
                  <a:pt x="139624" y="17186"/>
                </a:lnTo>
                <a:lnTo>
                  <a:pt x="100793" y="37350"/>
                </a:lnTo>
                <a:lnTo>
                  <a:pt x="66960" y="64055"/>
                </a:lnTo>
                <a:lnTo>
                  <a:pt x="39045" y="96422"/>
                </a:lnTo>
                <a:lnTo>
                  <a:pt x="17966" y="133570"/>
                </a:lnTo>
                <a:lnTo>
                  <a:pt x="4644" y="174620"/>
                </a:lnTo>
                <a:lnTo>
                  <a:pt x="0" y="218693"/>
                </a:lnTo>
                <a:lnTo>
                  <a:pt x="4644" y="262767"/>
                </a:lnTo>
                <a:lnTo>
                  <a:pt x="17966" y="303817"/>
                </a:lnTo>
                <a:lnTo>
                  <a:pt x="39045" y="340965"/>
                </a:lnTo>
                <a:lnTo>
                  <a:pt x="66960" y="373332"/>
                </a:lnTo>
                <a:lnTo>
                  <a:pt x="100793" y="400037"/>
                </a:lnTo>
                <a:lnTo>
                  <a:pt x="139624" y="420201"/>
                </a:lnTo>
                <a:lnTo>
                  <a:pt x="182533" y="432944"/>
                </a:lnTo>
                <a:lnTo>
                  <a:pt x="228600" y="437387"/>
                </a:lnTo>
                <a:lnTo>
                  <a:pt x="274666" y="432944"/>
                </a:lnTo>
                <a:lnTo>
                  <a:pt x="317575" y="420201"/>
                </a:lnTo>
                <a:lnTo>
                  <a:pt x="356406" y="400037"/>
                </a:lnTo>
                <a:lnTo>
                  <a:pt x="390239" y="373332"/>
                </a:lnTo>
                <a:lnTo>
                  <a:pt x="418154" y="340965"/>
                </a:lnTo>
                <a:lnTo>
                  <a:pt x="439233" y="303817"/>
                </a:lnTo>
                <a:lnTo>
                  <a:pt x="452555" y="262767"/>
                </a:lnTo>
                <a:lnTo>
                  <a:pt x="457200" y="218693"/>
                </a:lnTo>
                <a:lnTo>
                  <a:pt x="452555" y="174620"/>
                </a:lnTo>
                <a:lnTo>
                  <a:pt x="439233" y="133570"/>
                </a:lnTo>
                <a:lnTo>
                  <a:pt x="418154" y="96422"/>
                </a:lnTo>
                <a:lnTo>
                  <a:pt x="390239" y="64055"/>
                </a:lnTo>
                <a:lnTo>
                  <a:pt x="356406" y="37350"/>
                </a:lnTo>
                <a:lnTo>
                  <a:pt x="317575" y="17186"/>
                </a:lnTo>
                <a:lnTo>
                  <a:pt x="274666" y="4443"/>
                </a:lnTo>
                <a:lnTo>
                  <a:pt x="228600" y="0"/>
                </a:lnTo>
                <a:close/>
              </a:path>
            </a:pathLst>
          </a:custGeom>
          <a:solidFill>
            <a:srgbClr val="29A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69423" y="4847844"/>
            <a:ext cx="457200" cy="437515"/>
          </a:xfrm>
          <a:custGeom>
            <a:avLst/>
            <a:gdLst/>
            <a:ahLst/>
            <a:cxnLst/>
            <a:rect l="l" t="t" r="r" b="b"/>
            <a:pathLst>
              <a:path w="457200" h="437514">
                <a:moveTo>
                  <a:pt x="0" y="218693"/>
                </a:moveTo>
                <a:lnTo>
                  <a:pt x="4644" y="174620"/>
                </a:lnTo>
                <a:lnTo>
                  <a:pt x="17966" y="133570"/>
                </a:lnTo>
                <a:lnTo>
                  <a:pt x="39045" y="96422"/>
                </a:lnTo>
                <a:lnTo>
                  <a:pt x="66960" y="64055"/>
                </a:lnTo>
                <a:lnTo>
                  <a:pt x="100793" y="37350"/>
                </a:lnTo>
                <a:lnTo>
                  <a:pt x="139624" y="17186"/>
                </a:lnTo>
                <a:lnTo>
                  <a:pt x="182533" y="4443"/>
                </a:lnTo>
                <a:lnTo>
                  <a:pt x="228600" y="0"/>
                </a:lnTo>
                <a:lnTo>
                  <a:pt x="274666" y="4443"/>
                </a:lnTo>
                <a:lnTo>
                  <a:pt x="317575" y="17186"/>
                </a:lnTo>
                <a:lnTo>
                  <a:pt x="356406" y="37350"/>
                </a:lnTo>
                <a:lnTo>
                  <a:pt x="390239" y="64055"/>
                </a:lnTo>
                <a:lnTo>
                  <a:pt x="418154" y="96422"/>
                </a:lnTo>
                <a:lnTo>
                  <a:pt x="439233" y="133570"/>
                </a:lnTo>
                <a:lnTo>
                  <a:pt x="452555" y="174620"/>
                </a:lnTo>
                <a:lnTo>
                  <a:pt x="457200" y="218693"/>
                </a:lnTo>
                <a:lnTo>
                  <a:pt x="452555" y="262767"/>
                </a:lnTo>
                <a:lnTo>
                  <a:pt x="439233" y="303817"/>
                </a:lnTo>
                <a:lnTo>
                  <a:pt x="418154" y="340965"/>
                </a:lnTo>
                <a:lnTo>
                  <a:pt x="390239" y="373332"/>
                </a:lnTo>
                <a:lnTo>
                  <a:pt x="356406" y="400037"/>
                </a:lnTo>
                <a:lnTo>
                  <a:pt x="317575" y="420201"/>
                </a:lnTo>
                <a:lnTo>
                  <a:pt x="274666" y="432944"/>
                </a:lnTo>
                <a:lnTo>
                  <a:pt x="228600" y="437387"/>
                </a:lnTo>
                <a:lnTo>
                  <a:pt x="182533" y="432944"/>
                </a:lnTo>
                <a:lnTo>
                  <a:pt x="139624" y="420201"/>
                </a:lnTo>
                <a:lnTo>
                  <a:pt x="100793" y="400037"/>
                </a:lnTo>
                <a:lnTo>
                  <a:pt x="66960" y="373332"/>
                </a:lnTo>
                <a:lnTo>
                  <a:pt x="39045" y="340965"/>
                </a:lnTo>
                <a:lnTo>
                  <a:pt x="17966" y="303817"/>
                </a:lnTo>
                <a:lnTo>
                  <a:pt x="4644" y="262767"/>
                </a:lnTo>
                <a:lnTo>
                  <a:pt x="0" y="21869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360154" y="4449059"/>
            <a:ext cx="1483360" cy="7613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Hypertension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spcBef>
                <a:spcPts val="655"/>
              </a:spcBef>
            </a:pP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503664" y="1857755"/>
            <a:ext cx="457200" cy="437515"/>
          </a:xfrm>
          <a:custGeom>
            <a:avLst/>
            <a:gdLst/>
            <a:ahLst/>
            <a:cxnLst/>
            <a:rect l="l" t="t" r="r" b="b"/>
            <a:pathLst>
              <a:path w="457200" h="437514">
                <a:moveTo>
                  <a:pt x="228600" y="0"/>
                </a:moveTo>
                <a:lnTo>
                  <a:pt x="182533" y="4443"/>
                </a:lnTo>
                <a:lnTo>
                  <a:pt x="139624" y="17186"/>
                </a:lnTo>
                <a:lnTo>
                  <a:pt x="100793" y="37350"/>
                </a:lnTo>
                <a:lnTo>
                  <a:pt x="66960" y="64055"/>
                </a:lnTo>
                <a:lnTo>
                  <a:pt x="39045" y="96422"/>
                </a:lnTo>
                <a:lnTo>
                  <a:pt x="17966" y="133570"/>
                </a:lnTo>
                <a:lnTo>
                  <a:pt x="4644" y="174620"/>
                </a:lnTo>
                <a:lnTo>
                  <a:pt x="0" y="218694"/>
                </a:lnTo>
                <a:lnTo>
                  <a:pt x="4644" y="262767"/>
                </a:lnTo>
                <a:lnTo>
                  <a:pt x="17966" y="303817"/>
                </a:lnTo>
                <a:lnTo>
                  <a:pt x="39045" y="340965"/>
                </a:lnTo>
                <a:lnTo>
                  <a:pt x="66960" y="373332"/>
                </a:lnTo>
                <a:lnTo>
                  <a:pt x="100793" y="400037"/>
                </a:lnTo>
                <a:lnTo>
                  <a:pt x="139624" y="420201"/>
                </a:lnTo>
                <a:lnTo>
                  <a:pt x="182533" y="432944"/>
                </a:lnTo>
                <a:lnTo>
                  <a:pt x="228600" y="437388"/>
                </a:lnTo>
                <a:lnTo>
                  <a:pt x="274666" y="432944"/>
                </a:lnTo>
                <a:lnTo>
                  <a:pt x="317575" y="420201"/>
                </a:lnTo>
                <a:lnTo>
                  <a:pt x="356406" y="400037"/>
                </a:lnTo>
                <a:lnTo>
                  <a:pt x="390239" y="373332"/>
                </a:lnTo>
                <a:lnTo>
                  <a:pt x="418154" y="340965"/>
                </a:lnTo>
                <a:lnTo>
                  <a:pt x="439233" y="303817"/>
                </a:lnTo>
                <a:lnTo>
                  <a:pt x="452555" y="262767"/>
                </a:lnTo>
                <a:lnTo>
                  <a:pt x="457200" y="218694"/>
                </a:lnTo>
                <a:lnTo>
                  <a:pt x="452555" y="174620"/>
                </a:lnTo>
                <a:lnTo>
                  <a:pt x="439233" y="133570"/>
                </a:lnTo>
                <a:lnTo>
                  <a:pt x="418154" y="96422"/>
                </a:lnTo>
                <a:lnTo>
                  <a:pt x="390239" y="64055"/>
                </a:lnTo>
                <a:lnTo>
                  <a:pt x="356406" y="37350"/>
                </a:lnTo>
                <a:lnTo>
                  <a:pt x="317575" y="17186"/>
                </a:lnTo>
                <a:lnTo>
                  <a:pt x="274666" y="4443"/>
                </a:lnTo>
                <a:lnTo>
                  <a:pt x="228600" y="0"/>
                </a:lnTo>
                <a:close/>
              </a:path>
            </a:pathLst>
          </a:custGeom>
          <a:solidFill>
            <a:srgbClr val="29A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03664" y="1857755"/>
            <a:ext cx="457200" cy="437515"/>
          </a:xfrm>
          <a:custGeom>
            <a:avLst/>
            <a:gdLst/>
            <a:ahLst/>
            <a:cxnLst/>
            <a:rect l="l" t="t" r="r" b="b"/>
            <a:pathLst>
              <a:path w="457200" h="437514">
                <a:moveTo>
                  <a:pt x="0" y="218694"/>
                </a:moveTo>
                <a:lnTo>
                  <a:pt x="4644" y="174620"/>
                </a:lnTo>
                <a:lnTo>
                  <a:pt x="17966" y="133570"/>
                </a:lnTo>
                <a:lnTo>
                  <a:pt x="39045" y="96422"/>
                </a:lnTo>
                <a:lnTo>
                  <a:pt x="66960" y="64055"/>
                </a:lnTo>
                <a:lnTo>
                  <a:pt x="100793" y="37350"/>
                </a:lnTo>
                <a:lnTo>
                  <a:pt x="139624" y="17186"/>
                </a:lnTo>
                <a:lnTo>
                  <a:pt x="182533" y="4443"/>
                </a:lnTo>
                <a:lnTo>
                  <a:pt x="228600" y="0"/>
                </a:lnTo>
                <a:lnTo>
                  <a:pt x="274666" y="4443"/>
                </a:lnTo>
                <a:lnTo>
                  <a:pt x="317575" y="17186"/>
                </a:lnTo>
                <a:lnTo>
                  <a:pt x="356406" y="37350"/>
                </a:lnTo>
                <a:lnTo>
                  <a:pt x="390239" y="64055"/>
                </a:lnTo>
                <a:lnTo>
                  <a:pt x="418154" y="96422"/>
                </a:lnTo>
                <a:lnTo>
                  <a:pt x="439233" y="133570"/>
                </a:lnTo>
                <a:lnTo>
                  <a:pt x="452555" y="174620"/>
                </a:lnTo>
                <a:lnTo>
                  <a:pt x="457200" y="218694"/>
                </a:lnTo>
                <a:lnTo>
                  <a:pt x="452555" y="262767"/>
                </a:lnTo>
                <a:lnTo>
                  <a:pt x="439233" y="303817"/>
                </a:lnTo>
                <a:lnTo>
                  <a:pt x="418154" y="340965"/>
                </a:lnTo>
                <a:lnTo>
                  <a:pt x="390239" y="373332"/>
                </a:lnTo>
                <a:lnTo>
                  <a:pt x="356406" y="400037"/>
                </a:lnTo>
                <a:lnTo>
                  <a:pt x="317575" y="420201"/>
                </a:lnTo>
                <a:lnTo>
                  <a:pt x="274666" y="432944"/>
                </a:lnTo>
                <a:lnTo>
                  <a:pt x="228600" y="437388"/>
                </a:lnTo>
                <a:lnTo>
                  <a:pt x="182533" y="432944"/>
                </a:lnTo>
                <a:lnTo>
                  <a:pt x="139624" y="420201"/>
                </a:lnTo>
                <a:lnTo>
                  <a:pt x="100793" y="400037"/>
                </a:lnTo>
                <a:lnTo>
                  <a:pt x="66960" y="373332"/>
                </a:lnTo>
                <a:lnTo>
                  <a:pt x="39045" y="340965"/>
                </a:lnTo>
                <a:lnTo>
                  <a:pt x="17966" y="303817"/>
                </a:lnTo>
                <a:lnTo>
                  <a:pt x="4644" y="262767"/>
                </a:lnTo>
                <a:lnTo>
                  <a:pt x="0" y="21869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222485" y="1399400"/>
            <a:ext cx="991235" cy="82041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Smoking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032492" y="3270503"/>
            <a:ext cx="457200" cy="436245"/>
          </a:xfrm>
          <a:custGeom>
            <a:avLst/>
            <a:gdLst/>
            <a:ahLst/>
            <a:cxnLst/>
            <a:rect l="l" t="t" r="r" b="b"/>
            <a:pathLst>
              <a:path w="457200" h="436245">
                <a:moveTo>
                  <a:pt x="228600" y="0"/>
                </a:moveTo>
                <a:lnTo>
                  <a:pt x="182533" y="4426"/>
                </a:lnTo>
                <a:lnTo>
                  <a:pt x="139624" y="17121"/>
                </a:lnTo>
                <a:lnTo>
                  <a:pt x="100793" y="37210"/>
                </a:lnTo>
                <a:lnTo>
                  <a:pt x="66960" y="63817"/>
                </a:lnTo>
                <a:lnTo>
                  <a:pt x="39045" y="96068"/>
                </a:lnTo>
                <a:lnTo>
                  <a:pt x="17966" y="133088"/>
                </a:lnTo>
                <a:lnTo>
                  <a:pt x="4644" y="174000"/>
                </a:lnTo>
                <a:lnTo>
                  <a:pt x="0" y="217932"/>
                </a:lnTo>
                <a:lnTo>
                  <a:pt x="4644" y="261863"/>
                </a:lnTo>
                <a:lnTo>
                  <a:pt x="17966" y="302775"/>
                </a:lnTo>
                <a:lnTo>
                  <a:pt x="39045" y="339795"/>
                </a:lnTo>
                <a:lnTo>
                  <a:pt x="66960" y="372046"/>
                </a:lnTo>
                <a:lnTo>
                  <a:pt x="100793" y="398653"/>
                </a:lnTo>
                <a:lnTo>
                  <a:pt x="139624" y="418742"/>
                </a:lnTo>
                <a:lnTo>
                  <a:pt x="182533" y="431437"/>
                </a:lnTo>
                <a:lnTo>
                  <a:pt x="228600" y="435864"/>
                </a:lnTo>
                <a:lnTo>
                  <a:pt x="274666" y="431437"/>
                </a:lnTo>
                <a:lnTo>
                  <a:pt x="317575" y="418742"/>
                </a:lnTo>
                <a:lnTo>
                  <a:pt x="356406" y="398653"/>
                </a:lnTo>
                <a:lnTo>
                  <a:pt x="390239" y="372046"/>
                </a:lnTo>
                <a:lnTo>
                  <a:pt x="418154" y="339795"/>
                </a:lnTo>
                <a:lnTo>
                  <a:pt x="439233" y="302775"/>
                </a:lnTo>
                <a:lnTo>
                  <a:pt x="452555" y="261863"/>
                </a:lnTo>
                <a:lnTo>
                  <a:pt x="457200" y="217932"/>
                </a:lnTo>
                <a:lnTo>
                  <a:pt x="452555" y="174000"/>
                </a:lnTo>
                <a:lnTo>
                  <a:pt x="439233" y="133088"/>
                </a:lnTo>
                <a:lnTo>
                  <a:pt x="418154" y="96068"/>
                </a:lnTo>
                <a:lnTo>
                  <a:pt x="390239" y="63817"/>
                </a:lnTo>
                <a:lnTo>
                  <a:pt x="356406" y="37210"/>
                </a:lnTo>
                <a:lnTo>
                  <a:pt x="317575" y="17121"/>
                </a:lnTo>
                <a:lnTo>
                  <a:pt x="274666" y="4426"/>
                </a:lnTo>
                <a:lnTo>
                  <a:pt x="228600" y="0"/>
                </a:lnTo>
                <a:close/>
              </a:path>
            </a:pathLst>
          </a:custGeom>
          <a:solidFill>
            <a:srgbClr val="29A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32492" y="3270503"/>
            <a:ext cx="457200" cy="436245"/>
          </a:xfrm>
          <a:custGeom>
            <a:avLst/>
            <a:gdLst/>
            <a:ahLst/>
            <a:cxnLst/>
            <a:rect l="l" t="t" r="r" b="b"/>
            <a:pathLst>
              <a:path w="457200" h="436245">
                <a:moveTo>
                  <a:pt x="0" y="217932"/>
                </a:moveTo>
                <a:lnTo>
                  <a:pt x="4644" y="174000"/>
                </a:lnTo>
                <a:lnTo>
                  <a:pt x="17966" y="133088"/>
                </a:lnTo>
                <a:lnTo>
                  <a:pt x="39045" y="96068"/>
                </a:lnTo>
                <a:lnTo>
                  <a:pt x="66960" y="63817"/>
                </a:lnTo>
                <a:lnTo>
                  <a:pt x="100793" y="37210"/>
                </a:lnTo>
                <a:lnTo>
                  <a:pt x="139624" y="17121"/>
                </a:lnTo>
                <a:lnTo>
                  <a:pt x="182533" y="4426"/>
                </a:lnTo>
                <a:lnTo>
                  <a:pt x="228600" y="0"/>
                </a:lnTo>
                <a:lnTo>
                  <a:pt x="274666" y="4426"/>
                </a:lnTo>
                <a:lnTo>
                  <a:pt x="317575" y="17121"/>
                </a:lnTo>
                <a:lnTo>
                  <a:pt x="356406" y="37210"/>
                </a:lnTo>
                <a:lnTo>
                  <a:pt x="390239" y="63817"/>
                </a:lnTo>
                <a:lnTo>
                  <a:pt x="418154" y="96068"/>
                </a:lnTo>
                <a:lnTo>
                  <a:pt x="439233" y="133088"/>
                </a:lnTo>
                <a:lnTo>
                  <a:pt x="452555" y="174000"/>
                </a:lnTo>
                <a:lnTo>
                  <a:pt x="457200" y="217932"/>
                </a:lnTo>
                <a:lnTo>
                  <a:pt x="452555" y="261863"/>
                </a:lnTo>
                <a:lnTo>
                  <a:pt x="439233" y="302775"/>
                </a:lnTo>
                <a:lnTo>
                  <a:pt x="418154" y="339795"/>
                </a:lnTo>
                <a:lnTo>
                  <a:pt x="390239" y="372046"/>
                </a:lnTo>
                <a:lnTo>
                  <a:pt x="356406" y="398653"/>
                </a:lnTo>
                <a:lnTo>
                  <a:pt x="317575" y="418742"/>
                </a:lnTo>
                <a:lnTo>
                  <a:pt x="274666" y="431437"/>
                </a:lnTo>
                <a:lnTo>
                  <a:pt x="228600" y="435864"/>
                </a:lnTo>
                <a:lnTo>
                  <a:pt x="182533" y="431437"/>
                </a:lnTo>
                <a:lnTo>
                  <a:pt x="139624" y="418742"/>
                </a:lnTo>
                <a:lnTo>
                  <a:pt x="100793" y="398653"/>
                </a:lnTo>
                <a:lnTo>
                  <a:pt x="66960" y="372046"/>
                </a:lnTo>
                <a:lnTo>
                  <a:pt x="39045" y="339795"/>
                </a:lnTo>
                <a:lnTo>
                  <a:pt x="17966" y="302775"/>
                </a:lnTo>
                <a:lnTo>
                  <a:pt x="4644" y="261863"/>
                </a:lnTo>
                <a:lnTo>
                  <a:pt x="0" y="217932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789921" y="2892031"/>
            <a:ext cx="977900" cy="7404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Diab</a:t>
            </a: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tes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R="55244" algn="ctr">
              <a:lnSpc>
                <a:spcPct val="100000"/>
              </a:lnSpc>
              <a:spcBef>
                <a:spcPts val="56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59908" y="2321051"/>
            <a:ext cx="457200" cy="437515"/>
          </a:xfrm>
          <a:custGeom>
            <a:avLst/>
            <a:gdLst/>
            <a:ahLst/>
            <a:cxnLst/>
            <a:rect l="l" t="t" r="r" b="b"/>
            <a:pathLst>
              <a:path w="457200" h="437514">
                <a:moveTo>
                  <a:pt x="228600" y="0"/>
                </a:moveTo>
                <a:lnTo>
                  <a:pt x="182533" y="4443"/>
                </a:lnTo>
                <a:lnTo>
                  <a:pt x="139624" y="17186"/>
                </a:lnTo>
                <a:lnTo>
                  <a:pt x="100793" y="37350"/>
                </a:lnTo>
                <a:lnTo>
                  <a:pt x="66960" y="64055"/>
                </a:lnTo>
                <a:lnTo>
                  <a:pt x="39045" y="96422"/>
                </a:lnTo>
                <a:lnTo>
                  <a:pt x="17966" y="133570"/>
                </a:lnTo>
                <a:lnTo>
                  <a:pt x="4644" y="174620"/>
                </a:lnTo>
                <a:lnTo>
                  <a:pt x="0" y="218694"/>
                </a:lnTo>
                <a:lnTo>
                  <a:pt x="4644" y="262767"/>
                </a:lnTo>
                <a:lnTo>
                  <a:pt x="17966" y="303817"/>
                </a:lnTo>
                <a:lnTo>
                  <a:pt x="39045" y="340965"/>
                </a:lnTo>
                <a:lnTo>
                  <a:pt x="66960" y="373332"/>
                </a:lnTo>
                <a:lnTo>
                  <a:pt x="100793" y="400037"/>
                </a:lnTo>
                <a:lnTo>
                  <a:pt x="139624" y="420201"/>
                </a:lnTo>
                <a:lnTo>
                  <a:pt x="182533" y="432944"/>
                </a:lnTo>
                <a:lnTo>
                  <a:pt x="228600" y="437388"/>
                </a:lnTo>
                <a:lnTo>
                  <a:pt x="274666" y="432944"/>
                </a:lnTo>
                <a:lnTo>
                  <a:pt x="317575" y="420201"/>
                </a:lnTo>
                <a:lnTo>
                  <a:pt x="356406" y="400037"/>
                </a:lnTo>
                <a:lnTo>
                  <a:pt x="390239" y="373332"/>
                </a:lnTo>
                <a:lnTo>
                  <a:pt x="418154" y="340965"/>
                </a:lnTo>
                <a:lnTo>
                  <a:pt x="439233" y="303817"/>
                </a:lnTo>
                <a:lnTo>
                  <a:pt x="452555" y="262767"/>
                </a:lnTo>
                <a:lnTo>
                  <a:pt x="457200" y="218694"/>
                </a:lnTo>
                <a:lnTo>
                  <a:pt x="452555" y="174620"/>
                </a:lnTo>
                <a:lnTo>
                  <a:pt x="439233" y="133570"/>
                </a:lnTo>
                <a:lnTo>
                  <a:pt x="418154" y="96422"/>
                </a:lnTo>
                <a:lnTo>
                  <a:pt x="390239" y="64055"/>
                </a:lnTo>
                <a:lnTo>
                  <a:pt x="356406" y="37350"/>
                </a:lnTo>
                <a:lnTo>
                  <a:pt x="317575" y="17186"/>
                </a:lnTo>
                <a:lnTo>
                  <a:pt x="274666" y="4443"/>
                </a:lnTo>
                <a:lnTo>
                  <a:pt x="228600" y="0"/>
                </a:lnTo>
                <a:close/>
              </a:path>
            </a:pathLst>
          </a:custGeom>
          <a:solidFill>
            <a:srgbClr val="29A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59908" y="2321051"/>
            <a:ext cx="457200" cy="437515"/>
          </a:xfrm>
          <a:custGeom>
            <a:avLst/>
            <a:gdLst/>
            <a:ahLst/>
            <a:cxnLst/>
            <a:rect l="l" t="t" r="r" b="b"/>
            <a:pathLst>
              <a:path w="457200" h="437514">
                <a:moveTo>
                  <a:pt x="0" y="218694"/>
                </a:moveTo>
                <a:lnTo>
                  <a:pt x="4644" y="174620"/>
                </a:lnTo>
                <a:lnTo>
                  <a:pt x="17966" y="133570"/>
                </a:lnTo>
                <a:lnTo>
                  <a:pt x="39045" y="96422"/>
                </a:lnTo>
                <a:lnTo>
                  <a:pt x="66960" y="64055"/>
                </a:lnTo>
                <a:lnTo>
                  <a:pt x="100793" y="37350"/>
                </a:lnTo>
                <a:lnTo>
                  <a:pt x="139624" y="17186"/>
                </a:lnTo>
                <a:lnTo>
                  <a:pt x="182533" y="4443"/>
                </a:lnTo>
                <a:lnTo>
                  <a:pt x="228600" y="0"/>
                </a:lnTo>
                <a:lnTo>
                  <a:pt x="274666" y="4443"/>
                </a:lnTo>
                <a:lnTo>
                  <a:pt x="317575" y="17186"/>
                </a:lnTo>
                <a:lnTo>
                  <a:pt x="356406" y="37350"/>
                </a:lnTo>
                <a:lnTo>
                  <a:pt x="390239" y="64055"/>
                </a:lnTo>
                <a:lnTo>
                  <a:pt x="418154" y="96422"/>
                </a:lnTo>
                <a:lnTo>
                  <a:pt x="439233" y="133570"/>
                </a:lnTo>
                <a:lnTo>
                  <a:pt x="452555" y="174620"/>
                </a:lnTo>
                <a:lnTo>
                  <a:pt x="457200" y="218694"/>
                </a:lnTo>
                <a:lnTo>
                  <a:pt x="452555" y="262767"/>
                </a:lnTo>
                <a:lnTo>
                  <a:pt x="439233" y="303817"/>
                </a:lnTo>
                <a:lnTo>
                  <a:pt x="418154" y="340965"/>
                </a:lnTo>
                <a:lnTo>
                  <a:pt x="390239" y="373332"/>
                </a:lnTo>
                <a:lnTo>
                  <a:pt x="356406" y="400037"/>
                </a:lnTo>
                <a:lnTo>
                  <a:pt x="317575" y="420201"/>
                </a:lnTo>
                <a:lnTo>
                  <a:pt x="274666" y="432944"/>
                </a:lnTo>
                <a:lnTo>
                  <a:pt x="228600" y="437388"/>
                </a:lnTo>
                <a:lnTo>
                  <a:pt x="182533" y="432944"/>
                </a:lnTo>
                <a:lnTo>
                  <a:pt x="139624" y="420201"/>
                </a:lnTo>
                <a:lnTo>
                  <a:pt x="100793" y="400037"/>
                </a:lnTo>
                <a:lnTo>
                  <a:pt x="66960" y="373332"/>
                </a:lnTo>
                <a:lnTo>
                  <a:pt x="39045" y="340965"/>
                </a:lnTo>
                <a:lnTo>
                  <a:pt x="17966" y="303817"/>
                </a:lnTo>
                <a:lnTo>
                  <a:pt x="4644" y="262767"/>
                </a:lnTo>
                <a:lnTo>
                  <a:pt x="0" y="21869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147309" y="1659128"/>
            <a:ext cx="857885" cy="102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lco</a:t>
            </a:r>
            <a:r>
              <a:rPr sz="1800" b="1" spc="5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ol  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Intake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43400" y="3404615"/>
            <a:ext cx="457200" cy="436245"/>
          </a:xfrm>
          <a:custGeom>
            <a:avLst/>
            <a:gdLst/>
            <a:ahLst/>
            <a:cxnLst/>
            <a:rect l="l" t="t" r="r" b="b"/>
            <a:pathLst>
              <a:path w="457200" h="436245">
                <a:moveTo>
                  <a:pt x="228600" y="0"/>
                </a:moveTo>
                <a:lnTo>
                  <a:pt x="182533" y="4426"/>
                </a:lnTo>
                <a:lnTo>
                  <a:pt x="139624" y="17121"/>
                </a:lnTo>
                <a:lnTo>
                  <a:pt x="100793" y="37210"/>
                </a:lnTo>
                <a:lnTo>
                  <a:pt x="66960" y="63817"/>
                </a:lnTo>
                <a:lnTo>
                  <a:pt x="39045" y="96068"/>
                </a:lnTo>
                <a:lnTo>
                  <a:pt x="17966" y="133088"/>
                </a:lnTo>
                <a:lnTo>
                  <a:pt x="4644" y="174000"/>
                </a:lnTo>
                <a:lnTo>
                  <a:pt x="0" y="217932"/>
                </a:lnTo>
                <a:lnTo>
                  <a:pt x="4644" y="261863"/>
                </a:lnTo>
                <a:lnTo>
                  <a:pt x="17966" y="302775"/>
                </a:lnTo>
                <a:lnTo>
                  <a:pt x="39045" y="339795"/>
                </a:lnTo>
                <a:lnTo>
                  <a:pt x="66960" y="372046"/>
                </a:lnTo>
                <a:lnTo>
                  <a:pt x="100793" y="398653"/>
                </a:lnTo>
                <a:lnTo>
                  <a:pt x="139624" y="418742"/>
                </a:lnTo>
                <a:lnTo>
                  <a:pt x="182533" y="431437"/>
                </a:lnTo>
                <a:lnTo>
                  <a:pt x="228600" y="435864"/>
                </a:lnTo>
                <a:lnTo>
                  <a:pt x="274666" y="431437"/>
                </a:lnTo>
                <a:lnTo>
                  <a:pt x="317575" y="418742"/>
                </a:lnTo>
                <a:lnTo>
                  <a:pt x="356406" y="398653"/>
                </a:lnTo>
                <a:lnTo>
                  <a:pt x="390239" y="372046"/>
                </a:lnTo>
                <a:lnTo>
                  <a:pt x="418154" y="339795"/>
                </a:lnTo>
                <a:lnTo>
                  <a:pt x="439233" y="302775"/>
                </a:lnTo>
                <a:lnTo>
                  <a:pt x="452555" y="261863"/>
                </a:lnTo>
                <a:lnTo>
                  <a:pt x="457200" y="217932"/>
                </a:lnTo>
                <a:lnTo>
                  <a:pt x="452555" y="174000"/>
                </a:lnTo>
                <a:lnTo>
                  <a:pt x="439233" y="133088"/>
                </a:lnTo>
                <a:lnTo>
                  <a:pt x="418154" y="96068"/>
                </a:lnTo>
                <a:lnTo>
                  <a:pt x="390239" y="63817"/>
                </a:lnTo>
                <a:lnTo>
                  <a:pt x="356406" y="37210"/>
                </a:lnTo>
                <a:lnTo>
                  <a:pt x="317575" y="17121"/>
                </a:lnTo>
                <a:lnTo>
                  <a:pt x="274666" y="4426"/>
                </a:lnTo>
                <a:lnTo>
                  <a:pt x="228600" y="0"/>
                </a:lnTo>
                <a:close/>
              </a:path>
            </a:pathLst>
          </a:custGeom>
          <a:solidFill>
            <a:srgbClr val="29A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43400" y="3404615"/>
            <a:ext cx="457200" cy="436245"/>
          </a:xfrm>
          <a:custGeom>
            <a:avLst/>
            <a:gdLst/>
            <a:ahLst/>
            <a:cxnLst/>
            <a:rect l="l" t="t" r="r" b="b"/>
            <a:pathLst>
              <a:path w="457200" h="436245">
                <a:moveTo>
                  <a:pt x="0" y="217932"/>
                </a:moveTo>
                <a:lnTo>
                  <a:pt x="4644" y="174000"/>
                </a:lnTo>
                <a:lnTo>
                  <a:pt x="17966" y="133088"/>
                </a:lnTo>
                <a:lnTo>
                  <a:pt x="39045" y="96068"/>
                </a:lnTo>
                <a:lnTo>
                  <a:pt x="66960" y="63817"/>
                </a:lnTo>
                <a:lnTo>
                  <a:pt x="100793" y="37210"/>
                </a:lnTo>
                <a:lnTo>
                  <a:pt x="139624" y="17121"/>
                </a:lnTo>
                <a:lnTo>
                  <a:pt x="182533" y="4426"/>
                </a:lnTo>
                <a:lnTo>
                  <a:pt x="228600" y="0"/>
                </a:lnTo>
                <a:lnTo>
                  <a:pt x="274666" y="4426"/>
                </a:lnTo>
                <a:lnTo>
                  <a:pt x="317575" y="17121"/>
                </a:lnTo>
                <a:lnTo>
                  <a:pt x="356406" y="37210"/>
                </a:lnTo>
                <a:lnTo>
                  <a:pt x="390239" y="63817"/>
                </a:lnTo>
                <a:lnTo>
                  <a:pt x="418154" y="96068"/>
                </a:lnTo>
                <a:lnTo>
                  <a:pt x="439233" y="133088"/>
                </a:lnTo>
                <a:lnTo>
                  <a:pt x="452555" y="174000"/>
                </a:lnTo>
                <a:lnTo>
                  <a:pt x="457200" y="217932"/>
                </a:lnTo>
                <a:lnTo>
                  <a:pt x="452555" y="261863"/>
                </a:lnTo>
                <a:lnTo>
                  <a:pt x="439233" y="302775"/>
                </a:lnTo>
                <a:lnTo>
                  <a:pt x="418154" y="339795"/>
                </a:lnTo>
                <a:lnTo>
                  <a:pt x="390239" y="372046"/>
                </a:lnTo>
                <a:lnTo>
                  <a:pt x="356406" y="398653"/>
                </a:lnTo>
                <a:lnTo>
                  <a:pt x="317575" y="418742"/>
                </a:lnTo>
                <a:lnTo>
                  <a:pt x="274666" y="431437"/>
                </a:lnTo>
                <a:lnTo>
                  <a:pt x="228600" y="435864"/>
                </a:lnTo>
                <a:lnTo>
                  <a:pt x="182533" y="431437"/>
                </a:lnTo>
                <a:lnTo>
                  <a:pt x="139624" y="418742"/>
                </a:lnTo>
                <a:lnTo>
                  <a:pt x="100793" y="398653"/>
                </a:lnTo>
                <a:lnTo>
                  <a:pt x="66960" y="372046"/>
                </a:lnTo>
                <a:lnTo>
                  <a:pt x="39045" y="339795"/>
                </a:lnTo>
                <a:lnTo>
                  <a:pt x="17966" y="302775"/>
                </a:lnTo>
                <a:lnTo>
                  <a:pt x="4644" y="261863"/>
                </a:lnTo>
                <a:lnTo>
                  <a:pt x="0" y="217932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085335" y="2992622"/>
            <a:ext cx="963930" cy="7734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x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ci</a:t>
            </a:r>
            <a:r>
              <a:rPr sz="1800" b="1" spc="-15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R="13335" algn="ctr">
              <a:lnSpc>
                <a:spcPct val="100000"/>
              </a:lnSpc>
              <a:spcBef>
                <a:spcPts val="700"/>
              </a:spcBef>
            </a:pP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24628" y="4812791"/>
            <a:ext cx="457200" cy="437515"/>
          </a:xfrm>
          <a:custGeom>
            <a:avLst/>
            <a:gdLst/>
            <a:ahLst/>
            <a:cxnLst/>
            <a:rect l="l" t="t" r="r" b="b"/>
            <a:pathLst>
              <a:path w="457200" h="437514">
                <a:moveTo>
                  <a:pt x="228600" y="0"/>
                </a:moveTo>
                <a:lnTo>
                  <a:pt x="182533" y="4443"/>
                </a:lnTo>
                <a:lnTo>
                  <a:pt x="139624" y="17186"/>
                </a:lnTo>
                <a:lnTo>
                  <a:pt x="100793" y="37350"/>
                </a:lnTo>
                <a:lnTo>
                  <a:pt x="66960" y="64055"/>
                </a:lnTo>
                <a:lnTo>
                  <a:pt x="39045" y="96422"/>
                </a:lnTo>
                <a:lnTo>
                  <a:pt x="17966" y="133570"/>
                </a:lnTo>
                <a:lnTo>
                  <a:pt x="4644" y="174620"/>
                </a:lnTo>
                <a:lnTo>
                  <a:pt x="0" y="218693"/>
                </a:lnTo>
                <a:lnTo>
                  <a:pt x="4644" y="262767"/>
                </a:lnTo>
                <a:lnTo>
                  <a:pt x="17966" y="303817"/>
                </a:lnTo>
                <a:lnTo>
                  <a:pt x="39045" y="340965"/>
                </a:lnTo>
                <a:lnTo>
                  <a:pt x="66960" y="373332"/>
                </a:lnTo>
                <a:lnTo>
                  <a:pt x="100793" y="400037"/>
                </a:lnTo>
                <a:lnTo>
                  <a:pt x="139624" y="420201"/>
                </a:lnTo>
                <a:lnTo>
                  <a:pt x="182533" y="432944"/>
                </a:lnTo>
                <a:lnTo>
                  <a:pt x="228600" y="437387"/>
                </a:lnTo>
                <a:lnTo>
                  <a:pt x="274666" y="432944"/>
                </a:lnTo>
                <a:lnTo>
                  <a:pt x="317575" y="420201"/>
                </a:lnTo>
                <a:lnTo>
                  <a:pt x="356406" y="400037"/>
                </a:lnTo>
                <a:lnTo>
                  <a:pt x="390239" y="373332"/>
                </a:lnTo>
                <a:lnTo>
                  <a:pt x="418154" y="340965"/>
                </a:lnTo>
                <a:lnTo>
                  <a:pt x="439233" y="303817"/>
                </a:lnTo>
                <a:lnTo>
                  <a:pt x="452555" y="262767"/>
                </a:lnTo>
                <a:lnTo>
                  <a:pt x="457200" y="218693"/>
                </a:lnTo>
                <a:lnTo>
                  <a:pt x="452555" y="174620"/>
                </a:lnTo>
                <a:lnTo>
                  <a:pt x="439233" y="133570"/>
                </a:lnTo>
                <a:lnTo>
                  <a:pt x="418154" y="96422"/>
                </a:lnTo>
                <a:lnTo>
                  <a:pt x="390239" y="64055"/>
                </a:lnTo>
                <a:lnTo>
                  <a:pt x="356406" y="37350"/>
                </a:lnTo>
                <a:lnTo>
                  <a:pt x="317575" y="17186"/>
                </a:lnTo>
                <a:lnTo>
                  <a:pt x="274666" y="4443"/>
                </a:lnTo>
                <a:lnTo>
                  <a:pt x="228600" y="0"/>
                </a:lnTo>
                <a:close/>
              </a:path>
            </a:pathLst>
          </a:custGeom>
          <a:solidFill>
            <a:srgbClr val="29A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4628" y="4812791"/>
            <a:ext cx="457200" cy="437515"/>
          </a:xfrm>
          <a:custGeom>
            <a:avLst/>
            <a:gdLst/>
            <a:ahLst/>
            <a:cxnLst/>
            <a:rect l="l" t="t" r="r" b="b"/>
            <a:pathLst>
              <a:path w="457200" h="437514">
                <a:moveTo>
                  <a:pt x="0" y="218693"/>
                </a:moveTo>
                <a:lnTo>
                  <a:pt x="4644" y="174620"/>
                </a:lnTo>
                <a:lnTo>
                  <a:pt x="17966" y="133570"/>
                </a:lnTo>
                <a:lnTo>
                  <a:pt x="39045" y="96422"/>
                </a:lnTo>
                <a:lnTo>
                  <a:pt x="66960" y="64055"/>
                </a:lnTo>
                <a:lnTo>
                  <a:pt x="100793" y="37350"/>
                </a:lnTo>
                <a:lnTo>
                  <a:pt x="139624" y="17186"/>
                </a:lnTo>
                <a:lnTo>
                  <a:pt x="182533" y="4443"/>
                </a:lnTo>
                <a:lnTo>
                  <a:pt x="228600" y="0"/>
                </a:lnTo>
                <a:lnTo>
                  <a:pt x="274666" y="4443"/>
                </a:lnTo>
                <a:lnTo>
                  <a:pt x="317575" y="17186"/>
                </a:lnTo>
                <a:lnTo>
                  <a:pt x="356406" y="37350"/>
                </a:lnTo>
                <a:lnTo>
                  <a:pt x="390239" y="64055"/>
                </a:lnTo>
                <a:lnTo>
                  <a:pt x="418154" y="96422"/>
                </a:lnTo>
                <a:lnTo>
                  <a:pt x="439233" y="133570"/>
                </a:lnTo>
                <a:lnTo>
                  <a:pt x="452555" y="174620"/>
                </a:lnTo>
                <a:lnTo>
                  <a:pt x="457200" y="218693"/>
                </a:lnTo>
                <a:lnTo>
                  <a:pt x="452555" y="262767"/>
                </a:lnTo>
                <a:lnTo>
                  <a:pt x="439233" y="303817"/>
                </a:lnTo>
                <a:lnTo>
                  <a:pt x="418154" y="340965"/>
                </a:lnTo>
                <a:lnTo>
                  <a:pt x="390239" y="373332"/>
                </a:lnTo>
                <a:lnTo>
                  <a:pt x="356406" y="400037"/>
                </a:lnTo>
                <a:lnTo>
                  <a:pt x="317575" y="420201"/>
                </a:lnTo>
                <a:lnTo>
                  <a:pt x="274666" y="432944"/>
                </a:lnTo>
                <a:lnTo>
                  <a:pt x="228600" y="437387"/>
                </a:lnTo>
                <a:lnTo>
                  <a:pt x="182533" y="432944"/>
                </a:lnTo>
                <a:lnTo>
                  <a:pt x="139624" y="420201"/>
                </a:lnTo>
                <a:lnTo>
                  <a:pt x="100793" y="400037"/>
                </a:lnTo>
                <a:lnTo>
                  <a:pt x="66960" y="373332"/>
                </a:lnTo>
                <a:lnTo>
                  <a:pt x="39045" y="340965"/>
                </a:lnTo>
                <a:lnTo>
                  <a:pt x="17966" y="303817"/>
                </a:lnTo>
                <a:lnTo>
                  <a:pt x="4644" y="262767"/>
                </a:lnTo>
                <a:lnTo>
                  <a:pt x="0" y="218693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300473" y="4373117"/>
            <a:ext cx="203263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Fruit</a:t>
            </a:r>
            <a:r>
              <a:rPr sz="1800" b="1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consumption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R="149225" algn="ctr">
              <a:lnSpc>
                <a:spcPct val="100000"/>
              </a:lnSpc>
              <a:spcBef>
                <a:spcPts val="1555"/>
              </a:spcBef>
            </a:pP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559295" y="5920740"/>
            <a:ext cx="457200" cy="436245"/>
          </a:xfrm>
          <a:custGeom>
            <a:avLst/>
            <a:gdLst/>
            <a:ahLst/>
            <a:cxnLst/>
            <a:rect l="l" t="t" r="r" b="b"/>
            <a:pathLst>
              <a:path w="457200" h="436245">
                <a:moveTo>
                  <a:pt x="228600" y="0"/>
                </a:moveTo>
                <a:lnTo>
                  <a:pt x="182533" y="4427"/>
                </a:lnTo>
                <a:lnTo>
                  <a:pt x="139624" y="17126"/>
                </a:lnTo>
                <a:lnTo>
                  <a:pt x="100793" y="37220"/>
                </a:lnTo>
                <a:lnTo>
                  <a:pt x="66960" y="63831"/>
                </a:lnTo>
                <a:lnTo>
                  <a:pt x="39045" y="96085"/>
                </a:lnTo>
                <a:lnTo>
                  <a:pt x="17966" y="133104"/>
                </a:lnTo>
                <a:lnTo>
                  <a:pt x="4644" y="174011"/>
                </a:lnTo>
                <a:lnTo>
                  <a:pt x="0" y="217932"/>
                </a:lnTo>
                <a:lnTo>
                  <a:pt x="4644" y="261852"/>
                </a:lnTo>
                <a:lnTo>
                  <a:pt x="17966" y="302759"/>
                </a:lnTo>
                <a:lnTo>
                  <a:pt x="39045" y="339778"/>
                </a:lnTo>
                <a:lnTo>
                  <a:pt x="66960" y="372032"/>
                </a:lnTo>
                <a:lnTo>
                  <a:pt x="100793" y="398643"/>
                </a:lnTo>
                <a:lnTo>
                  <a:pt x="139624" y="418737"/>
                </a:lnTo>
                <a:lnTo>
                  <a:pt x="182533" y="431436"/>
                </a:lnTo>
                <a:lnTo>
                  <a:pt x="228600" y="435864"/>
                </a:lnTo>
                <a:lnTo>
                  <a:pt x="274666" y="431436"/>
                </a:lnTo>
                <a:lnTo>
                  <a:pt x="317575" y="418737"/>
                </a:lnTo>
                <a:lnTo>
                  <a:pt x="356406" y="398643"/>
                </a:lnTo>
                <a:lnTo>
                  <a:pt x="390239" y="372032"/>
                </a:lnTo>
                <a:lnTo>
                  <a:pt x="418154" y="339778"/>
                </a:lnTo>
                <a:lnTo>
                  <a:pt x="439233" y="302759"/>
                </a:lnTo>
                <a:lnTo>
                  <a:pt x="452555" y="261852"/>
                </a:lnTo>
                <a:lnTo>
                  <a:pt x="457200" y="217932"/>
                </a:lnTo>
                <a:lnTo>
                  <a:pt x="452555" y="174011"/>
                </a:lnTo>
                <a:lnTo>
                  <a:pt x="439233" y="133104"/>
                </a:lnTo>
                <a:lnTo>
                  <a:pt x="418154" y="96085"/>
                </a:lnTo>
                <a:lnTo>
                  <a:pt x="390239" y="63831"/>
                </a:lnTo>
                <a:lnTo>
                  <a:pt x="356406" y="37220"/>
                </a:lnTo>
                <a:lnTo>
                  <a:pt x="317575" y="17126"/>
                </a:lnTo>
                <a:lnTo>
                  <a:pt x="274666" y="4427"/>
                </a:lnTo>
                <a:lnTo>
                  <a:pt x="228600" y="0"/>
                </a:lnTo>
                <a:close/>
              </a:path>
            </a:pathLst>
          </a:custGeom>
          <a:solidFill>
            <a:srgbClr val="29A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59295" y="5920740"/>
            <a:ext cx="457200" cy="436245"/>
          </a:xfrm>
          <a:custGeom>
            <a:avLst/>
            <a:gdLst/>
            <a:ahLst/>
            <a:cxnLst/>
            <a:rect l="l" t="t" r="r" b="b"/>
            <a:pathLst>
              <a:path w="457200" h="436245">
                <a:moveTo>
                  <a:pt x="0" y="217932"/>
                </a:moveTo>
                <a:lnTo>
                  <a:pt x="4644" y="174011"/>
                </a:lnTo>
                <a:lnTo>
                  <a:pt x="17966" y="133104"/>
                </a:lnTo>
                <a:lnTo>
                  <a:pt x="39045" y="96085"/>
                </a:lnTo>
                <a:lnTo>
                  <a:pt x="66960" y="63831"/>
                </a:lnTo>
                <a:lnTo>
                  <a:pt x="100793" y="37220"/>
                </a:lnTo>
                <a:lnTo>
                  <a:pt x="139624" y="17126"/>
                </a:lnTo>
                <a:lnTo>
                  <a:pt x="182533" y="4427"/>
                </a:lnTo>
                <a:lnTo>
                  <a:pt x="228600" y="0"/>
                </a:lnTo>
                <a:lnTo>
                  <a:pt x="274666" y="4427"/>
                </a:lnTo>
                <a:lnTo>
                  <a:pt x="317575" y="17126"/>
                </a:lnTo>
                <a:lnTo>
                  <a:pt x="356406" y="37220"/>
                </a:lnTo>
                <a:lnTo>
                  <a:pt x="390239" y="63831"/>
                </a:lnTo>
                <a:lnTo>
                  <a:pt x="418154" y="96085"/>
                </a:lnTo>
                <a:lnTo>
                  <a:pt x="439233" y="133104"/>
                </a:lnTo>
                <a:lnTo>
                  <a:pt x="452555" y="174011"/>
                </a:lnTo>
                <a:lnTo>
                  <a:pt x="457200" y="217932"/>
                </a:lnTo>
                <a:lnTo>
                  <a:pt x="452555" y="261852"/>
                </a:lnTo>
                <a:lnTo>
                  <a:pt x="439233" y="302759"/>
                </a:lnTo>
                <a:lnTo>
                  <a:pt x="418154" y="339778"/>
                </a:lnTo>
                <a:lnTo>
                  <a:pt x="390239" y="372032"/>
                </a:lnTo>
                <a:lnTo>
                  <a:pt x="356406" y="398643"/>
                </a:lnTo>
                <a:lnTo>
                  <a:pt x="317575" y="418737"/>
                </a:lnTo>
                <a:lnTo>
                  <a:pt x="274666" y="431436"/>
                </a:lnTo>
                <a:lnTo>
                  <a:pt x="228600" y="435864"/>
                </a:lnTo>
                <a:lnTo>
                  <a:pt x="182533" y="431436"/>
                </a:lnTo>
                <a:lnTo>
                  <a:pt x="139624" y="418737"/>
                </a:lnTo>
                <a:lnTo>
                  <a:pt x="100793" y="398643"/>
                </a:lnTo>
                <a:lnTo>
                  <a:pt x="66960" y="372032"/>
                </a:lnTo>
                <a:lnTo>
                  <a:pt x="39045" y="339778"/>
                </a:lnTo>
                <a:lnTo>
                  <a:pt x="17966" y="302759"/>
                </a:lnTo>
                <a:lnTo>
                  <a:pt x="4644" y="261852"/>
                </a:lnTo>
                <a:lnTo>
                  <a:pt x="0" y="217932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903721" y="5303342"/>
            <a:ext cx="1483360" cy="992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800" b="1" spc="-20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ho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oci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chemeClr val="bg1"/>
                </a:solidFill>
                <a:latin typeface="Arial"/>
                <a:cs typeface="Arial"/>
              </a:rPr>
              <a:t>Stress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62965">
              <a:lnSpc>
                <a:spcPct val="100000"/>
              </a:lnSpc>
              <a:spcBef>
                <a:spcPts val="89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4129" y="6233566"/>
            <a:ext cx="28073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FFFF00"/>
                </a:solidFill>
                <a:latin typeface="Arial"/>
                <a:cs typeface="Arial"/>
              </a:rPr>
              <a:t>Slide </a:t>
            </a:r>
            <a:r>
              <a:rPr sz="1400" spc="-60" dirty="0">
                <a:solidFill>
                  <a:srgbClr val="FFFF00"/>
                </a:solidFill>
                <a:latin typeface="Arial"/>
                <a:cs typeface="Arial"/>
              </a:rPr>
              <a:t>courtesy </a:t>
            </a:r>
            <a:r>
              <a:rPr sz="1400" spc="-5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1400" spc="-110" dirty="0">
                <a:solidFill>
                  <a:srgbClr val="FFFF00"/>
                </a:solidFill>
                <a:latin typeface="Arial"/>
                <a:cs typeface="Arial"/>
              </a:rPr>
              <a:t>MJ</a:t>
            </a:r>
            <a:r>
              <a:rPr sz="1400" spc="-1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FFFF00"/>
                </a:solidFill>
                <a:latin typeface="Arial"/>
                <a:cs typeface="Arial"/>
              </a:rPr>
              <a:t>Chapman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65" dirty="0">
                <a:solidFill>
                  <a:srgbClr val="FFFF00"/>
                </a:solidFill>
                <a:latin typeface="Arial"/>
                <a:cs typeface="Arial"/>
              </a:rPr>
              <a:t>S. </a:t>
            </a:r>
            <a:r>
              <a:rPr sz="1400" spc="-105" dirty="0">
                <a:solidFill>
                  <a:srgbClr val="FFFF00"/>
                </a:solidFill>
                <a:latin typeface="Arial"/>
                <a:cs typeface="Arial"/>
              </a:rPr>
              <a:t>Yusuf </a:t>
            </a:r>
            <a:r>
              <a:rPr sz="1400" spc="-10" dirty="0">
                <a:solidFill>
                  <a:srgbClr val="FFFF00"/>
                </a:solidFill>
                <a:latin typeface="Arial"/>
                <a:cs typeface="Arial"/>
              </a:rPr>
              <a:t>et </a:t>
            </a:r>
            <a:r>
              <a:rPr sz="1400" spc="-45" dirty="0">
                <a:solidFill>
                  <a:srgbClr val="FFFF00"/>
                </a:solidFill>
                <a:latin typeface="Arial"/>
                <a:cs typeface="Arial"/>
              </a:rPr>
              <a:t>al. </a:t>
            </a:r>
            <a:r>
              <a:rPr sz="1400" spc="-85" dirty="0">
                <a:solidFill>
                  <a:srgbClr val="FFFF00"/>
                </a:solidFill>
                <a:latin typeface="Arial"/>
                <a:cs typeface="Arial"/>
              </a:rPr>
              <a:t>Lancet </a:t>
            </a:r>
            <a:r>
              <a:rPr sz="1400" spc="-65" dirty="0">
                <a:solidFill>
                  <a:srgbClr val="FFFF00"/>
                </a:solidFill>
                <a:latin typeface="Arial"/>
                <a:cs typeface="Arial"/>
              </a:rPr>
              <a:t>2004;</a:t>
            </a:r>
            <a:r>
              <a:rPr sz="14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FFFF00"/>
                </a:solidFill>
                <a:latin typeface="Arial"/>
                <a:cs typeface="Arial"/>
              </a:rPr>
              <a:t>364:937-52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934455" y="606551"/>
            <a:ext cx="2971800" cy="1900555"/>
          </a:xfrm>
          <a:custGeom>
            <a:avLst/>
            <a:gdLst/>
            <a:ahLst/>
            <a:cxnLst/>
            <a:rect l="l" t="t" r="r" b="b"/>
            <a:pathLst>
              <a:path w="2971800" h="1900555">
                <a:moveTo>
                  <a:pt x="1485900" y="0"/>
                </a:moveTo>
                <a:lnTo>
                  <a:pt x="1427551" y="719"/>
                </a:lnTo>
                <a:lnTo>
                  <a:pt x="1369773" y="2859"/>
                </a:lnTo>
                <a:lnTo>
                  <a:pt x="1312606" y="6393"/>
                </a:lnTo>
                <a:lnTo>
                  <a:pt x="1256091" y="11295"/>
                </a:lnTo>
                <a:lnTo>
                  <a:pt x="1200271" y="17538"/>
                </a:lnTo>
                <a:lnTo>
                  <a:pt x="1145186" y="25097"/>
                </a:lnTo>
                <a:lnTo>
                  <a:pt x="1090877" y="33944"/>
                </a:lnTo>
                <a:lnTo>
                  <a:pt x="1037385" y="44053"/>
                </a:lnTo>
                <a:lnTo>
                  <a:pt x="984753" y="55398"/>
                </a:lnTo>
                <a:lnTo>
                  <a:pt x="933021" y="67953"/>
                </a:lnTo>
                <a:lnTo>
                  <a:pt x="882231" y="81691"/>
                </a:lnTo>
                <a:lnTo>
                  <a:pt x="832423" y="96585"/>
                </a:lnTo>
                <a:lnTo>
                  <a:pt x="783640" y="112609"/>
                </a:lnTo>
                <a:lnTo>
                  <a:pt x="735922" y="129737"/>
                </a:lnTo>
                <a:lnTo>
                  <a:pt x="689311" y="147942"/>
                </a:lnTo>
                <a:lnTo>
                  <a:pt x="643848" y="167199"/>
                </a:lnTo>
                <a:lnTo>
                  <a:pt x="599574" y="187480"/>
                </a:lnTo>
                <a:lnTo>
                  <a:pt x="556531" y="208759"/>
                </a:lnTo>
                <a:lnTo>
                  <a:pt x="514759" y="231009"/>
                </a:lnTo>
                <a:lnTo>
                  <a:pt x="474301" y="254205"/>
                </a:lnTo>
                <a:lnTo>
                  <a:pt x="435197" y="278320"/>
                </a:lnTo>
                <a:lnTo>
                  <a:pt x="397489" y="303327"/>
                </a:lnTo>
                <a:lnTo>
                  <a:pt x="361217" y="329201"/>
                </a:lnTo>
                <a:lnTo>
                  <a:pt x="326424" y="355913"/>
                </a:lnTo>
                <a:lnTo>
                  <a:pt x="293151" y="383440"/>
                </a:lnTo>
                <a:lnTo>
                  <a:pt x="261438" y="411753"/>
                </a:lnTo>
                <a:lnTo>
                  <a:pt x="231328" y="440826"/>
                </a:lnTo>
                <a:lnTo>
                  <a:pt x="202861" y="470633"/>
                </a:lnTo>
                <a:lnTo>
                  <a:pt x="176078" y="501148"/>
                </a:lnTo>
                <a:lnTo>
                  <a:pt x="151022" y="532344"/>
                </a:lnTo>
                <a:lnTo>
                  <a:pt x="127733" y="564195"/>
                </a:lnTo>
                <a:lnTo>
                  <a:pt x="106252" y="596674"/>
                </a:lnTo>
                <a:lnTo>
                  <a:pt x="86622" y="629755"/>
                </a:lnTo>
                <a:lnTo>
                  <a:pt x="53075" y="697618"/>
                </a:lnTo>
                <a:lnTo>
                  <a:pt x="27423" y="767571"/>
                </a:lnTo>
                <a:lnTo>
                  <a:pt x="9996" y="839403"/>
                </a:lnTo>
                <a:lnTo>
                  <a:pt x="1124" y="912904"/>
                </a:lnTo>
                <a:lnTo>
                  <a:pt x="0" y="950213"/>
                </a:lnTo>
                <a:lnTo>
                  <a:pt x="1124" y="987523"/>
                </a:lnTo>
                <a:lnTo>
                  <a:pt x="9996" y="1061024"/>
                </a:lnTo>
                <a:lnTo>
                  <a:pt x="27423" y="1132856"/>
                </a:lnTo>
                <a:lnTo>
                  <a:pt x="53075" y="1202809"/>
                </a:lnTo>
                <a:lnTo>
                  <a:pt x="86622" y="1270672"/>
                </a:lnTo>
                <a:lnTo>
                  <a:pt x="106252" y="1303753"/>
                </a:lnTo>
                <a:lnTo>
                  <a:pt x="127733" y="1336232"/>
                </a:lnTo>
                <a:lnTo>
                  <a:pt x="151022" y="1368083"/>
                </a:lnTo>
                <a:lnTo>
                  <a:pt x="176078" y="1399279"/>
                </a:lnTo>
                <a:lnTo>
                  <a:pt x="202861" y="1429794"/>
                </a:lnTo>
                <a:lnTo>
                  <a:pt x="231328" y="1459601"/>
                </a:lnTo>
                <a:lnTo>
                  <a:pt x="261438" y="1488674"/>
                </a:lnTo>
                <a:lnTo>
                  <a:pt x="293151" y="1516987"/>
                </a:lnTo>
                <a:lnTo>
                  <a:pt x="326424" y="1544514"/>
                </a:lnTo>
                <a:lnTo>
                  <a:pt x="361217" y="1571226"/>
                </a:lnTo>
                <a:lnTo>
                  <a:pt x="397489" y="1597100"/>
                </a:lnTo>
                <a:lnTo>
                  <a:pt x="435197" y="1622107"/>
                </a:lnTo>
                <a:lnTo>
                  <a:pt x="474301" y="1646222"/>
                </a:lnTo>
                <a:lnTo>
                  <a:pt x="514759" y="1669418"/>
                </a:lnTo>
                <a:lnTo>
                  <a:pt x="556531" y="1691668"/>
                </a:lnTo>
                <a:lnTo>
                  <a:pt x="599574" y="1712947"/>
                </a:lnTo>
                <a:lnTo>
                  <a:pt x="643848" y="1733228"/>
                </a:lnTo>
                <a:lnTo>
                  <a:pt x="689311" y="1752485"/>
                </a:lnTo>
                <a:lnTo>
                  <a:pt x="735922" y="1770690"/>
                </a:lnTo>
                <a:lnTo>
                  <a:pt x="783640" y="1787818"/>
                </a:lnTo>
                <a:lnTo>
                  <a:pt x="832423" y="1803842"/>
                </a:lnTo>
                <a:lnTo>
                  <a:pt x="882231" y="1818736"/>
                </a:lnTo>
                <a:lnTo>
                  <a:pt x="933021" y="1832474"/>
                </a:lnTo>
                <a:lnTo>
                  <a:pt x="984753" y="1845029"/>
                </a:lnTo>
                <a:lnTo>
                  <a:pt x="1037385" y="1856374"/>
                </a:lnTo>
                <a:lnTo>
                  <a:pt x="1090877" y="1866483"/>
                </a:lnTo>
                <a:lnTo>
                  <a:pt x="1145186" y="1875330"/>
                </a:lnTo>
                <a:lnTo>
                  <a:pt x="1200271" y="1882889"/>
                </a:lnTo>
                <a:lnTo>
                  <a:pt x="1256091" y="1889132"/>
                </a:lnTo>
                <a:lnTo>
                  <a:pt x="1312606" y="1894034"/>
                </a:lnTo>
                <a:lnTo>
                  <a:pt x="1369773" y="1897568"/>
                </a:lnTo>
                <a:lnTo>
                  <a:pt x="1427551" y="1899708"/>
                </a:lnTo>
                <a:lnTo>
                  <a:pt x="1485900" y="1900427"/>
                </a:lnTo>
                <a:lnTo>
                  <a:pt x="1544248" y="1899708"/>
                </a:lnTo>
                <a:lnTo>
                  <a:pt x="1602026" y="1897568"/>
                </a:lnTo>
                <a:lnTo>
                  <a:pt x="1659193" y="1894034"/>
                </a:lnTo>
                <a:lnTo>
                  <a:pt x="1715708" y="1889132"/>
                </a:lnTo>
                <a:lnTo>
                  <a:pt x="1771528" y="1882889"/>
                </a:lnTo>
                <a:lnTo>
                  <a:pt x="1826613" y="1875330"/>
                </a:lnTo>
                <a:lnTo>
                  <a:pt x="1880922" y="1866483"/>
                </a:lnTo>
                <a:lnTo>
                  <a:pt x="1934414" y="1856374"/>
                </a:lnTo>
                <a:lnTo>
                  <a:pt x="1987046" y="1845029"/>
                </a:lnTo>
                <a:lnTo>
                  <a:pt x="2038778" y="1832474"/>
                </a:lnTo>
                <a:lnTo>
                  <a:pt x="2089568" y="1818736"/>
                </a:lnTo>
                <a:lnTo>
                  <a:pt x="2139376" y="1803842"/>
                </a:lnTo>
                <a:lnTo>
                  <a:pt x="2188159" y="1787818"/>
                </a:lnTo>
                <a:lnTo>
                  <a:pt x="2235877" y="1770690"/>
                </a:lnTo>
                <a:lnTo>
                  <a:pt x="2282488" y="1752485"/>
                </a:lnTo>
                <a:lnTo>
                  <a:pt x="2327951" y="1733228"/>
                </a:lnTo>
                <a:lnTo>
                  <a:pt x="2372225" y="1712947"/>
                </a:lnTo>
                <a:lnTo>
                  <a:pt x="2415268" y="1691668"/>
                </a:lnTo>
                <a:lnTo>
                  <a:pt x="2457040" y="1669418"/>
                </a:lnTo>
                <a:lnTo>
                  <a:pt x="2497498" y="1646222"/>
                </a:lnTo>
                <a:lnTo>
                  <a:pt x="2536602" y="1622107"/>
                </a:lnTo>
                <a:lnTo>
                  <a:pt x="2574310" y="1597100"/>
                </a:lnTo>
                <a:lnTo>
                  <a:pt x="2610582" y="1571226"/>
                </a:lnTo>
                <a:lnTo>
                  <a:pt x="2645375" y="1544514"/>
                </a:lnTo>
                <a:lnTo>
                  <a:pt x="2678648" y="1516987"/>
                </a:lnTo>
                <a:lnTo>
                  <a:pt x="2710361" y="1488674"/>
                </a:lnTo>
                <a:lnTo>
                  <a:pt x="2740471" y="1459601"/>
                </a:lnTo>
                <a:lnTo>
                  <a:pt x="2768938" y="1429794"/>
                </a:lnTo>
                <a:lnTo>
                  <a:pt x="2795721" y="1399279"/>
                </a:lnTo>
                <a:lnTo>
                  <a:pt x="2820777" y="1368083"/>
                </a:lnTo>
                <a:lnTo>
                  <a:pt x="2844066" y="1336232"/>
                </a:lnTo>
                <a:lnTo>
                  <a:pt x="2865547" y="1303753"/>
                </a:lnTo>
                <a:lnTo>
                  <a:pt x="2885177" y="1270672"/>
                </a:lnTo>
                <a:lnTo>
                  <a:pt x="2918724" y="1202809"/>
                </a:lnTo>
                <a:lnTo>
                  <a:pt x="2944376" y="1132856"/>
                </a:lnTo>
                <a:lnTo>
                  <a:pt x="2961803" y="1061024"/>
                </a:lnTo>
                <a:lnTo>
                  <a:pt x="2970675" y="987523"/>
                </a:lnTo>
                <a:lnTo>
                  <a:pt x="2971800" y="950213"/>
                </a:lnTo>
                <a:lnTo>
                  <a:pt x="2970675" y="912904"/>
                </a:lnTo>
                <a:lnTo>
                  <a:pt x="2961803" y="839403"/>
                </a:lnTo>
                <a:lnTo>
                  <a:pt x="2944376" y="767571"/>
                </a:lnTo>
                <a:lnTo>
                  <a:pt x="2918724" y="697618"/>
                </a:lnTo>
                <a:lnTo>
                  <a:pt x="2885177" y="629755"/>
                </a:lnTo>
                <a:lnTo>
                  <a:pt x="2865547" y="596674"/>
                </a:lnTo>
                <a:lnTo>
                  <a:pt x="2844066" y="564195"/>
                </a:lnTo>
                <a:lnTo>
                  <a:pt x="2820777" y="532344"/>
                </a:lnTo>
                <a:lnTo>
                  <a:pt x="2795721" y="501148"/>
                </a:lnTo>
                <a:lnTo>
                  <a:pt x="2768938" y="470633"/>
                </a:lnTo>
                <a:lnTo>
                  <a:pt x="2740471" y="440826"/>
                </a:lnTo>
                <a:lnTo>
                  <a:pt x="2710361" y="411753"/>
                </a:lnTo>
                <a:lnTo>
                  <a:pt x="2678648" y="383440"/>
                </a:lnTo>
                <a:lnTo>
                  <a:pt x="2645375" y="355913"/>
                </a:lnTo>
                <a:lnTo>
                  <a:pt x="2610582" y="329201"/>
                </a:lnTo>
                <a:lnTo>
                  <a:pt x="2574310" y="303327"/>
                </a:lnTo>
                <a:lnTo>
                  <a:pt x="2536602" y="278320"/>
                </a:lnTo>
                <a:lnTo>
                  <a:pt x="2497498" y="254205"/>
                </a:lnTo>
                <a:lnTo>
                  <a:pt x="2457040" y="231009"/>
                </a:lnTo>
                <a:lnTo>
                  <a:pt x="2415268" y="208759"/>
                </a:lnTo>
                <a:lnTo>
                  <a:pt x="2372225" y="187480"/>
                </a:lnTo>
                <a:lnTo>
                  <a:pt x="2327951" y="167199"/>
                </a:lnTo>
                <a:lnTo>
                  <a:pt x="2282488" y="147942"/>
                </a:lnTo>
                <a:lnTo>
                  <a:pt x="2235877" y="129737"/>
                </a:lnTo>
                <a:lnTo>
                  <a:pt x="2188159" y="112609"/>
                </a:lnTo>
                <a:lnTo>
                  <a:pt x="2139376" y="96585"/>
                </a:lnTo>
                <a:lnTo>
                  <a:pt x="2089568" y="81691"/>
                </a:lnTo>
                <a:lnTo>
                  <a:pt x="2038778" y="67953"/>
                </a:lnTo>
                <a:lnTo>
                  <a:pt x="1987046" y="55398"/>
                </a:lnTo>
                <a:lnTo>
                  <a:pt x="1934414" y="44053"/>
                </a:lnTo>
                <a:lnTo>
                  <a:pt x="1880922" y="33944"/>
                </a:lnTo>
                <a:lnTo>
                  <a:pt x="1826613" y="25097"/>
                </a:lnTo>
                <a:lnTo>
                  <a:pt x="1771528" y="17538"/>
                </a:lnTo>
                <a:lnTo>
                  <a:pt x="1715708" y="11295"/>
                </a:lnTo>
                <a:lnTo>
                  <a:pt x="1659193" y="6393"/>
                </a:lnTo>
                <a:lnTo>
                  <a:pt x="1602026" y="2859"/>
                </a:lnTo>
                <a:lnTo>
                  <a:pt x="1544248" y="719"/>
                </a:lnTo>
                <a:lnTo>
                  <a:pt x="148590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34455" y="606551"/>
            <a:ext cx="2971800" cy="1900555"/>
          </a:xfrm>
          <a:custGeom>
            <a:avLst/>
            <a:gdLst/>
            <a:ahLst/>
            <a:cxnLst/>
            <a:rect l="l" t="t" r="r" b="b"/>
            <a:pathLst>
              <a:path w="2971800" h="1900555">
                <a:moveTo>
                  <a:pt x="0" y="950213"/>
                </a:moveTo>
                <a:lnTo>
                  <a:pt x="4470" y="875958"/>
                </a:lnTo>
                <a:lnTo>
                  <a:pt x="17661" y="803265"/>
                </a:lnTo>
                <a:lnTo>
                  <a:pt x="39241" y="732346"/>
                </a:lnTo>
                <a:lnTo>
                  <a:pt x="68882" y="663412"/>
                </a:lnTo>
                <a:lnTo>
                  <a:pt x="106252" y="596674"/>
                </a:lnTo>
                <a:lnTo>
                  <a:pt x="127733" y="564195"/>
                </a:lnTo>
                <a:lnTo>
                  <a:pt x="151022" y="532344"/>
                </a:lnTo>
                <a:lnTo>
                  <a:pt x="176078" y="501148"/>
                </a:lnTo>
                <a:lnTo>
                  <a:pt x="202861" y="470633"/>
                </a:lnTo>
                <a:lnTo>
                  <a:pt x="231328" y="440826"/>
                </a:lnTo>
                <a:lnTo>
                  <a:pt x="261438" y="411753"/>
                </a:lnTo>
                <a:lnTo>
                  <a:pt x="293151" y="383440"/>
                </a:lnTo>
                <a:lnTo>
                  <a:pt x="326424" y="355913"/>
                </a:lnTo>
                <a:lnTo>
                  <a:pt x="361217" y="329201"/>
                </a:lnTo>
                <a:lnTo>
                  <a:pt x="397489" y="303327"/>
                </a:lnTo>
                <a:lnTo>
                  <a:pt x="435197" y="278320"/>
                </a:lnTo>
                <a:lnTo>
                  <a:pt x="474301" y="254205"/>
                </a:lnTo>
                <a:lnTo>
                  <a:pt x="514759" y="231009"/>
                </a:lnTo>
                <a:lnTo>
                  <a:pt x="556531" y="208759"/>
                </a:lnTo>
                <a:lnTo>
                  <a:pt x="599574" y="187480"/>
                </a:lnTo>
                <a:lnTo>
                  <a:pt x="643848" y="167199"/>
                </a:lnTo>
                <a:lnTo>
                  <a:pt x="689311" y="147942"/>
                </a:lnTo>
                <a:lnTo>
                  <a:pt x="735922" y="129737"/>
                </a:lnTo>
                <a:lnTo>
                  <a:pt x="783640" y="112609"/>
                </a:lnTo>
                <a:lnTo>
                  <a:pt x="832423" y="96585"/>
                </a:lnTo>
                <a:lnTo>
                  <a:pt x="882231" y="81691"/>
                </a:lnTo>
                <a:lnTo>
                  <a:pt x="933021" y="67953"/>
                </a:lnTo>
                <a:lnTo>
                  <a:pt x="984753" y="55398"/>
                </a:lnTo>
                <a:lnTo>
                  <a:pt x="1037385" y="44053"/>
                </a:lnTo>
                <a:lnTo>
                  <a:pt x="1090877" y="33944"/>
                </a:lnTo>
                <a:lnTo>
                  <a:pt x="1145186" y="25097"/>
                </a:lnTo>
                <a:lnTo>
                  <a:pt x="1200271" y="17538"/>
                </a:lnTo>
                <a:lnTo>
                  <a:pt x="1256091" y="11295"/>
                </a:lnTo>
                <a:lnTo>
                  <a:pt x="1312606" y="6393"/>
                </a:lnTo>
                <a:lnTo>
                  <a:pt x="1369773" y="2859"/>
                </a:lnTo>
                <a:lnTo>
                  <a:pt x="1427551" y="719"/>
                </a:lnTo>
                <a:lnTo>
                  <a:pt x="1485900" y="0"/>
                </a:lnTo>
                <a:lnTo>
                  <a:pt x="1544248" y="719"/>
                </a:lnTo>
                <a:lnTo>
                  <a:pt x="1602026" y="2859"/>
                </a:lnTo>
                <a:lnTo>
                  <a:pt x="1659193" y="6393"/>
                </a:lnTo>
                <a:lnTo>
                  <a:pt x="1715708" y="11295"/>
                </a:lnTo>
                <a:lnTo>
                  <a:pt x="1771528" y="17538"/>
                </a:lnTo>
                <a:lnTo>
                  <a:pt x="1826613" y="25097"/>
                </a:lnTo>
                <a:lnTo>
                  <a:pt x="1880922" y="33944"/>
                </a:lnTo>
                <a:lnTo>
                  <a:pt x="1934414" y="44053"/>
                </a:lnTo>
                <a:lnTo>
                  <a:pt x="1987046" y="55398"/>
                </a:lnTo>
                <a:lnTo>
                  <a:pt x="2038778" y="67953"/>
                </a:lnTo>
                <a:lnTo>
                  <a:pt x="2089568" y="81691"/>
                </a:lnTo>
                <a:lnTo>
                  <a:pt x="2139376" y="96585"/>
                </a:lnTo>
                <a:lnTo>
                  <a:pt x="2188159" y="112609"/>
                </a:lnTo>
                <a:lnTo>
                  <a:pt x="2235877" y="129737"/>
                </a:lnTo>
                <a:lnTo>
                  <a:pt x="2282488" y="147942"/>
                </a:lnTo>
                <a:lnTo>
                  <a:pt x="2327951" y="167199"/>
                </a:lnTo>
                <a:lnTo>
                  <a:pt x="2372225" y="187480"/>
                </a:lnTo>
                <a:lnTo>
                  <a:pt x="2415268" y="208759"/>
                </a:lnTo>
                <a:lnTo>
                  <a:pt x="2457040" y="231009"/>
                </a:lnTo>
                <a:lnTo>
                  <a:pt x="2497498" y="254205"/>
                </a:lnTo>
                <a:lnTo>
                  <a:pt x="2536602" y="278320"/>
                </a:lnTo>
                <a:lnTo>
                  <a:pt x="2574310" y="303327"/>
                </a:lnTo>
                <a:lnTo>
                  <a:pt x="2610582" y="329201"/>
                </a:lnTo>
                <a:lnTo>
                  <a:pt x="2645375" y="355913"/>
                </a:lnTo>
                <a:lnTo>
                  <a:pt x="2678648" y="383440"/>
                </a:lnTo>
                <a:lnTo>
                  <a:pt x="2710361" y="411753"/>
                </a:lnTo>
                <a:lnTo>
                  <a:pt x="2740471" y="440826"/>
                </a:lnTo>
                <a:lnTo>
                  <a:pt x="2768938" y="470633"/>
                </a:lnTo>
                <a:lnTo>
                  <a:pt x="2795721" y="501148"/>
                </a:lnTo>
                <a:lnTo>
                  <a:pt x="2820777" y="532344"/>
                </a:lnTo>
                <a:lnTo>
                  <a:pt x="2844066" y="564195"/>
                </a:lnTo>
                <a:lnTo>
                  <a:pt x="2865547" y="596674"/>
                </a:lnTo>
                <a:lnTo>
                  <a:pt x="2885177" y="629755"/>
                </a:lnTo>
                <a:lnTo>
                  <a:pt x="2918724" y="697618"/>
                </a:lnTo>
                <a:lnTo>
                  <a:pt x="2944376" y="767571"/>
                </a:lnTo>
                <a:lnTo>
                  <a:pt x="2961803" y="839403"/>
                </a:lnTo>
                <a:lnTo>
                  <a:pt x="2970675" y="912904"/>
                </a:lnTo>
                <a:lnTo>
                  <a:pt x="2971800" y="950213"/>
                </a:lnTo>
                <a:lnTo>
                  <a:pt x="2970675" y="987523"/>
                </a:lnTo>
                <a:lnTo>
                  <a:pt x="2961803" y="1061024"/>
                </a:lnTo>
                <a:lnTo>
                  <a:pt x="2944376" y="1132856"/>
                </a:lnTo>
                <a:lnTo>
                  <a:pt x="2918724" y="1202809"/>
                </a:lnTo>
                <a:lnTo>
                  <a:pt x="2885177" y="1270672"/>
                </a:lnTo>
                <a:lnTo>
                  <a:pt x="2865547" y="1303753"/>
                </a:lnTo>
                <a:lnTo>
                  <a:pt x="2844066" y="1336232"/>
                </a:lnTo>
                <a:lnTo>
                  <a:pt x="2820777" y="1368083"/>
                </a:lnTo>
                <a:lnTo>
                  <a:pt x="2795721" y="1399279"/>
                </a:lnTo>
                <a:lnTo>
                  <a:pt x="2768938" y="1429794"/>
                </a:lnTo>
                <a:lnTo>
                  <a:pt x="2740471" y="1459601"/>
                </a:lnTo>
                <a:lnTo>
                  <a:pt x="2710361" y="1488674"/>
                </a:lnTo>
                <a:lnTo>
                  <a:pt x="2678648" y="1516987"/>
                </a:lnTo>
                <a:lnTo>
                  <a:pt x="2645375" y="1544514"/>
                </a:lnTo>
                <a:lnTo>
                  <a:pt x="2610582" y="1571226"/>
                </a:lnTo>
                <a:lnTo>
                  <a:pt x="2574310" y="1597100"/>
                </a:lnTo>
                <a:lnTo>
                  <a:pt x="2536602" y="1622107"/>
                </a:lnTo>
                <a:lnTo>
                  <a:pt x="2497498" y="1646222"/>
                </a:lnTo>
                <a:lnTo>
                  <a:pt x="2457040" y="1669418"/>
                </a:lnTo>
                <a:lnTo>
                  <a:pt x="2415268" y="1691668"/>
                </a:lnTo>
                <a:lnTo>
                  <a:pt x="2372225" y="1712947"/>
                </a:lnTo>
                <a:lnTo>
                  <a:pt x="2327951" y="1733228"/>
                </a:lnTo>
                <a:lnTo>
                  <a:pt x="2282488" y="1752485"/>
                </a:lnTo>
                <a:lnTo>
                  <a:pt x="2235877" y="1770690"/>
                </a:lnTo>
                <a:lnTo>
                  <a:pt x="2188159" y="1787818"/>
                </a:lnTo>
                <a:lnTo>
                  <a:pt x="2139376" y="1803842"/>
                </a:lnTo>
                <a:lnTo>
                  <a:pt x="2089568" y="1818736"/>
                </a:lnTo>
                <a:lnTo>
                  <a:pt x="2038778" y="1832474"/>
                </a:lnTo>
                <a:lnTo>
                  <a:pt x="1987046" y="1845029"/>
                </a:lnTo>
                <a:lnTo>
                  <a:pt x="1934414" y="1856374"/>
                </a:lnTo>
                <a:lnTo>
                  <a:pt x="1880922" y="1866483"/>
                </a:lnTo>
                <a:lnTo>
                  <a:pt x="1826613" y="1875330"/>
                </a:lnTo>
                <a:lnTo>
                  <a:pt x="1771528" y="1882889"/>
                </a:lnTo>
                <a:lnTo>
                  <a:pt x="1715708" y="1889132"/>
                </a:lnTo>
                <a:lnTo>
                  <a:pt x="1659193" y="1894034"/>
                </a:lnTo>
                <a:lnTo>
                  <a:pt x="1602026" y="1897568"/>
                </a:lnTo>
                <a:lnTo>
                  <a:pt x="1544248" y="1899708"/>
                </a:lnTo>
                <a:lnTo>
                  <a:pt x="1485900" y="1900427"/>
                </a:lnTo>
                <a:lnTo>
                  <a:pt x="1427551" y="1899708"/>
                </a:lnTo>
                <a:lnTo>
                  <a:pt x="1369773" y="1897568"/>
                </a:lnTo>
                <a:lnTo>
                  <a:pt x="1312606" y="1894034"/>
                </a:lnTo>
                <a:lnTo>
                  <a:pt x="1256091" y="1889132"/>
                </a:lnTo>
                <a:lnTo>
                  <a:pt x="1200271" y="1882889"/>
                </a:lnTo>
                <a:lnTo>
                  <a:pt x="1145186" y="1875330"/>
                </a:lnTo>
                <a:lnTo>
                  <a:pt x="1090877" y="1866483"/>
                </a:lnTo>
                <a:lnTo>
                  <a:pt x="1037385" y="1856374"/>
                </a:lnTo>
                <a:lnTo>
                  <a:pt x="984753" y="1845029"/>
                </a:lnTo>
                <a:lnTo>
                  <a:pt x="933021" y="1832474"/>
                </a:lnTo>
                <a:lnTo>
                  <a:pt x="882231" y="1818736"/>
                </a:lnTo>
                <a:lnTo>
                  <a:pt x="832423" y="1803842"/>
                </a:lnTo>
                <a:lnTo>
                  <a:pt x="783640" y="1787818"/>
                </a:lnTo>
                <a:lnTo>
                  <a:pt x="735922" y="1770690"/>
                </a:lnTo>
                <a:lnTo>
                  <a:pt x="689311" y="1752485"/>
                </a:lnTo>
                <a:lnTo>
                  <a:pt x="643848" y="1733228"/>
                </a:lnTo>
                <a:lnTo>
                  <a:pt x="599574" y="1712947"/>
                </a:lnTo>
                <a:lnTo>
                  <a:pt x="556531" y="1691668"/>
                </a:lnTo>
                <a:lnTo>
                  <a:pt x="514759" y="1669418"/>
                </a:lnTo>
                <a:lnTo>
                  <a:pt x="474301" y="1646222"/>
                </a:lnTo>
                <a:lnTo>
                  <a:pt x="435197" y="1622107"/>
                </a:lnTo>
                <a:lnTo>
                  <a:pt x="397489" y="1597100"/>
                </a:lnTo>
                <a:lnTo>
                  <a:pt x="361217" y="1571226"/>
                </a:lnTo>
                <a:lnTo>
                  <a:pt x="326424" y="1544514"/>
                </a:lnTo>
                <a:lnTo>
                  <a:pt x="293151" y="1516987"/>
                </a:lnTo>
                <a:lnTo>
                  <a:pt x="261438" y="1488674"/>
                </a:lnTo>
                <a:lnTo>
                  <a:pt x="231328" y="1459601"/>
                </a:lnTo>
                <a:lnTo>
                  <a:pt x="202861" y="1429794"/>
                </a:lnTo>
                <a:lnTo>
                  <a:pt x="176078" y="1399279"/>
                </a:lnTo>
                <a:lnTo>
                  <a:pt x="151022" y="1368083"/>
                </a:lnTo>
                <a:lnTo>
                  <a:pt x="127733" y="1336232"/>
                </a:lnTo>
                <a:lnTo>
                  <a:pt x="106252" y="1303753"/>
                </a:lnTo>
                <a:lnTo>
                  <a:pt x="86622" y="1270672"/>
                </a:lnTo>
                <a:lnTo>
                  <a:pt x="53075" y="1202809"/>
                </a:lnTo>
                <a:lnTo>
                  <a:pt x="27423" y="1132856"/>
                </a:lnTo>
                <a:lnTo>
                  <a:pt x="9996" y="1061024"/>
                </a:lnTo>
                <a:lnTo>
                  <a:pt x="1124" y="987523"/>
                </a:lnTo>
                <a:lnTo>
                  <a:pt x="0" y="950213"/>
                </a:lnTo>
                <a:close/>
              </a:path>
            </a:pathLst>
          </a:custGeom>
          <a:ln w="91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18503" y="1322832"/>
            <a:ext cx="2315210" cy="466725"/>
          </a:xfrm>
          <a:custGeom>
            <a:avLst/>
            <a:gdLst/>
            <a:ahLst/>
            <a:cxnLst/>
            <a:rect l="l" t="t" r="r" b="b"/>
            <a:pathLst>
              <a:path w="2315209" h="466725">
                <a:moveTo>
                  <a:pt x="0" y="466344"/>
                </a:moveTo>
                <a:lnTo>
                  <a:pt x="2314955" y="466344"/>
                </a:lnTo>
                <a:lnTo>
                  <a:pt x="2314955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18503" y="1322832"/>
            <a:ext cx="2315210" cy="466725"/>
          </a:xfrm>
          <a:custGeom>
            <a:avLst/>
            <a:gdLst/>
            <a:ahLst/>
            <a:cxnLst/>
            <a:rect l="l" t="t" r="r" b="b"/>
            <a:pathLst>
              <a:path w="2315209" h="466725">
                <a:moveTo>
                  <a:pt x="0" y="466344"/>
                </a:moveTo>
                <a:lnTo>
                  <a:pt x="2314955" y="466344"/>
                </a:lnTo>
                <a:lnTo>
                  <a:pt x="2314955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ln w="9143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118732" y="1107947"/>
            <a:ext cx="28225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highlight>
                  <a:srgbClr val="FFFF00"/>
                </a:highlight>
                <a:latin typeface="Arial"/>
                <a:cs typeface="Arial"/>
              </a:rPr>
              <a:t>ApoB </a:t>
            </a:r>
            <a:r>
              <a:rPr sz="3200" b="1" dirty="0">
                <a:highlight>
                  <a:srgbClr val="FFFF00"/>
                </a:highlight>
                <a:latin typeface="Arial"/>
                <a:cs typeface="Arial"/>
              </a:rPr>
              <a:t>/</a:t>
            </a:r>
            <a:r>
              <a:rPr sz="3200" b="1" spc="-17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3200" b="1" spc="-5" dirty="0">
                <a:highlight>
                  <a:srgbClr val="FFFF00"/>
                </a:highlight>
                <a:latin typeface="Arial"/>
                <a:cs typeface="Arial"/>
              </a:rPr>
              <a:t>ApoAI</a:t>
            </a:r>
            <a:endParaRPr sz="32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162800" y="1857755"/>
            <a:ext cx="457200" cy="437515"/>
          </a:xfrm>
          <a:custGeom>
            <a:avLst/>
            <a:gdLst/>
            <a:ahLst/>
            <a:cxnLst/>
            <a:rect l="l" t="t" r="r" b="b"/>
            <a:pathLst>
              <a:path w="457200" h="437514">
                <a:moveTo>
                  <a:pt x="228600" y="0"/>
                </a:moveTo>
                <a:lnTo>
                  <a:pt x="182533" y="4443"/>
                </a:lnTo>
                <a:lnTo>
                  <a:pt x="139624" y="17186"/>
                </a:lnTo>
                <a:lnTo>
                  <a:pt x="100793" y="37350"/>
                </a:lnTo>
                <a:lnTo>
                  <a:pt x="66960" y="64055"/>
                </a:lnTo>
                <a:lnTo>
                  <a:pt x="39045" y="96422"/>
                </a:lnTo>
                <a:lnTo>
                  <a:pt x="17966" y="133570"/>
                </a:lnTo>
                <a:lnTo>
                  <a:pt x="4644" y="174620"/>
                </a:lnTo>
                <a:lnTo>
                  <a:pt x="0" y="218694"/>
                </a:lnTo>
                <a:lnTo>
                  <a:pt x="4644" y="262767"/>
                </a:lnTo>
                <a:lnTo>
                  <a:pt x="17966" y="303817"/>
                </a:lnTo>
                <a:lnTo>
                  <a:pt x="39045" y="340965"/>
                </a:lnTo>
                <a:lnTo>
                  <a:pt x="66960" y="373332"/>
                </a:lnTo>
                <a:lnTo>
                  <a:pt x="100793" y="400037"/>
                </a:lnTo>
                <a:lnTo>
                  <a:pt x="139624" y="420201"/>
                </a:lnTo>
                <a:lnTo>
                  <a:pt x="182533" y="432944"/>
                </a:lnTo>
                <a:lnTo>
                  <a:pt x="228600" y="437388"/>
                </a:lnTo>
                <a:lnTo>
                  <a:pt x="274666" y="432944"/>
                </a:lnTo>
                <a:lnTo>
                  <a:pt x="317575" y="420201"/>
                </a:lnTo>
                <a:lnTo>
                  <a:pt x="356406" y="400037"/>
                </a:lnTo>
                <a:lnTo>
                  <a:pt x="390239" y="373332"/>
                </a:lnTo>
                <a:lnTo>
                  <a:pt x="418154" y="340965"/>
                </a:lnTo>
                <a:lnTo>
                  <a:pt x="439233" y="303817"/>
                </a:lnTo>
                <a:lnTo>
                  <a:pt x="452555" y="262767"/>
                </a:lnTo>
                <a:lnTo>
                  <a:pt x="457200" y="218694"/>
                </a:lnTo>
                <a:lnTo>
                  <a:pt x="452555" y="174620"/>
                </a:lnTo>
                <a:lnTo>
                  <a:pt x="439233" y="133570"/>
                </a:lnTo>
                <a:lnTo>
                  <a:pt x="418154" y="96422"/>
                </a:lnTo>
                <a:lnTo>
                  <a:pt x="390239" y="64055"/>
                </a:lnTo>
                <a:lnTo>
                  <a:pt x="356406" y="37350"/>
                </a:lnTo>
                <a:lnTo>
                  <a:pt x="317575" y="17186"/>
                </a:lnTo>
                <a:lnTo>
                  <a:pt x="274666" y="4443"/>
                </a:lnTo>
                <a:lnTo>
                  <a:pt x="228600" y="0"/>
                </a:lnTo>
                <a:close/>
              </a:path>
            </a:pathLst>
          </a:custGeom>
          <a:solidFill>
            <a:srgbClr val="29A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62800" y="1857755"/>
            <a:ext cx="457200" cy="437515"/>
          </a:xfrm>
          <a:custGeom>
            <a:avLst/>
            <a:gdLst/>
            <a:ahLst/>
            <a:cxnLst/>
            <a:rect l="l" t="t" r="r" b="b"/>
            <a:pathLst>
              <a:path w="457200" h="437514">
                <a:moveTo>
                  <a:pt x="0" y="218694"/>
                </a:moveTo>
                <a:lnTo>
                  <a:pt x="4644" y="174620"/>
                </a:lnTo>
                <a:lnTo>
                  <a:pt x="17966" y="133570"/>
                </a:lnTo>
                <a:lnTo>
                  <a:pt x="39045" y="96422"/>
                </a:lnTo>
                <a:lnTo>
                  <a:pt x="66960" y="64055"/>
                </a:lnTo>
                <a:lnTo>
                  <a:pt x="100793" y="37350"/>
                </a:lnTo>
                <a:lnTo>
                  <a:pt x="139624" y="17186"/>
                </a:lnTo>
                <a:lnTo>
                  <a:pt x="182533" y="4443"/>
                </a:lnTo>
                <a:lnTo>
                  <a:pt x="228600" y="0"/>
                </a:lnTo>
                <a:lnTo>
                  <a:pt x="274666" y="4443"/>
                </a:lnTo>
                <a:lnTo>
                  <a:pt x="317575" y="17186"/>
                </a:lnTo>
                <a:lnTo>
                  <a:pt x="356406" y="37350"/>
                </a:lnTo>
                <a:lnTo>
                  <a:pt x="390239" y="64055"/>
                </a:lnTo>
                <a:lnTo>
                  <a:pt x="418154" y="96422"/>
                </a:lnTo>
                <a:lnTo>
                  <a:pt x="439233" y="133570"/>
                </a:lnTo>
                <a:lnTo>
                  <a:pt x="452555" y="174620"/>
                </a:lnTo>
                <a:lnTo>
                  <a:pt x="457200" y="218694"/>
                </a:lnTo>
                <a:lnTo>
                  <a:pt x="452555" y="262767"/>
                </a:lnTo>
                <a:lnTo>
                  <a:pt x="439233" y="303817"/>
                </a:lnTo>
                <a:lnTo>
                  <a:pt x="418154" y="340965"/>
                </a:lnTo>
                <a:lnTo>
                  <a:pt x="390239" y="373332"/>
                </a:lnTo>
                <a:lnTo>
                  <a:pt x="356406" y="400037"/>
                </a:lnTo>
                <a:lnTo>
                  <a:pt x="317575" y="420201"/>
                </a:lnTo>
                <a:lnTo>
                  <a:pt x="274666" y="432944"/>
                </a:lnTo>
                <a:lnTo>
                  <a:pt x="228600" y="437388"/>
                </a:lnTo>
                <a:lnTo>
                  <a:pt x="182533" y="432944"/>
                </a:lnTo>
                <a:lnTo>
                  <a:pt x="139624" y="420201"/>
                </a:lnTo>
                <a:lnTo>
                  <a:pt x="100793" y="400037"/>
                </a:lnTo>
                <a:lnTo>
                  <a:pt x="66960" y="373332"/>
                </a:lnTo>
                <a:lnTo>
                  <a:pt x="39045" y="340965"/>
                </a:lnTo>
                <a:lnTo>
                  <a:pt x="17966" y="303817"/>
                </a:lnTo>
                <a:lnTo>
                  <a:pt x="4644" y="262767"/>
                </a:lnTo>
                <a:lnTo>
                  <a:pt x="0" y="21869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293991" y="188899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21360" y="1552701"/>
            <a:ext cx="299466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5" dirty="0">
                <a:solidFill>
                  <a:srgbClr val="FFFF00"/>
                </a:solidFill>
                <a:latin typeface="Arial"/>
                <a:cs typeface="Arial"/>
              </a:rPr>
              <a:t>LDL </a:t>
            </a:r>
            <a:r>
              <a:rPr sz="3200" spc="-140" dirty="0">
                <a:solidFill>
                  <a:srgbClr val="FFFF00"/>
                </a:solidFill>
                <a:latin typeface="Arial"/>
                <a:cs typeface="Arial"/>
              </a:rPr>
              <a:t>accounted</a:t>
            </a:r>
            <a:r>
              <a:rPr sz="3200" spc="-4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Arial"/>
                <a:cs typeface="Arial"/>
              </a:rPr>
              <a:t>for</a:t>
            </a:r>
            <a:endParaRPr sz="3200">
              <a:latin typeface="Arial"/>
              <a:cs typeface="Arial"/>
            </a:endParaRPr>
          </a:p>
          <a:p>
            <a:pPr marL="12700" marR="995044">
              <a:lnSpc>
                <a:spcPct val="100000"/>
              </a:lnSpc>
            </a:pPr>
            <a:r>
              <a:rPr sz="3200" spc="-290" dirty="0">
                <a:solidFill>
                  <a:srgbClr val="FFFF00"/>
                </a:solidFill>
                <a:latin typeface="Arial"/>
                <a:cs typeface="Arial"/>
              </a:rPr>
              <a:t>~50%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3200" spc="-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FFFF00"/>
                </a:solidFill>
                <a:latin typeface="Arial"/>
                <a:cs typeface="Arial"/>
              </a:rPr>
              <a:t>the  </a:t>
            </a:r>
            <a:r>
              <a:rPr sz="3200" spc="-110" dirty="0">
                <a:solidFill>
                  <a:srgbClr val="FFFF00"/>
                </a:solidFill>
                <a:latin typeface="Arial"/>
                <a:cs typeface="Arial"/>
              </a:rPr>
              <a:t>Population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1360" y="3016123"/>
            <a:ext cx="27666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FFFF00"/>
                </a:solidFill>
                <a:latin typeface="Arial"/>
                <a:cs typeface="Arial"/>
              </a:rPr>
              <a:t>Attributable</a:t>
            </a:r>
            <a:r>
              <a:rPr sz="3200" spc="-1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260" dirty="0">
                <a:solidFill>
                  <a:srgbClr val="FFFF00"/>
                </a:solidFill>
                <a:latin typeface="Arial"/>
                <a:cs typeface="Arial"/>
              </a:rPr>
              <a:t>Risk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198" y="6333235"/>
            <a:ext cx="3831590" cy="43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5"/>
              </a:lnSpc>
              <a:spcBef>
                <a:spcPts val="100"/>
              </a:spcBef>
            </a:pPr>
            <a:r>
              <a:rPr sz="1400" spc="-80" dirty="0">
                <a:solidFill>
                  <a:srgbClr val="FFFF00"/>
                </a:solidFill>
                <a:latin typeface="Arial"/>
                <a:cs typeface="Arial"/>
              </a:rPr>
              <a:t>Slide </a:t>
            </a:r>
            <a:r>
              <a:rPr sz="1400" spc="-60" dirty="0">
                <a:solidFill>
                  <a:srgbClr val="FFFF00"/>
                </a:solidFill>
                <a:latin typeface="Arial"/>
                <a:cs typeface="Arial"/>
              </a:rPr>
              <a:t>courtesy </a:t>
            </a:r>
            <a:r>
              <a:rPr sz="1400" spc="-5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1400" spc="-110" dirty="0">
                <a:solidFill>
                  <a:srgbClr val="FFFF00"/>
                </a:solidFill>
                <a:latin typeface="Arial"/>
                <a:cs typeface="Arial"/>
              </a:rPr>
              <a:t>MJ</a:t>
            </a:r>
            <a:r>
              <a:rPr sz="1400" spc="-1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FFFF00"/>
                </a:solidFill>
                <a:latin typeface="Arial"/>
                <a:cs typeface="Arial"/>
              </a:rPr>
              <a:t>Chapman.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5"/>
              </a:lnSpc>
            </a:pPr>
            <a:r>
              <a:rPr sz="1400" spc="-65" dirty="0">
                <a:solidFill>
                  <a:srgbClr val="FFFF00"/>
                </a:solidFill>
                <a:latin typeface="Arial"/>
                <a:cs typeface="Arial"/>
              </a:rPr>
              <a:t>Nordestgaard </a:t>
            </a:r>
            <a:r>
              <a:rPr sz="1400" spc="-190" dirty="0">
                <a:solidFill>
                  <a:srgbClr val="FFFF00"/>
                </a:solidFill>
                <a:latin typeface="Arial"/>
                <a:cs typeface="Arial"/>
              </a:rPr>
              <a:t>BG </a:t>
            </a:r>
            <a:r>
              <a:rPr sz="1400" spc="-10" dirty="0">
                <a:solidFill>
                  <a:srgbClr val="FFFF00"/>
                </a:solidFill>
                <a:latin typeface="Arial"/>
                <a:cs typeface="Arial"/>
              </a:rPr>
              <a:t>et </a:t>
            </a:r>
            <a:r>
              <a:rPr sz="1400" spc="-45" dirty="0">
                <a:solidFill>
                  <a:srgbClr val="FFFF00"/>
                </a:solidFill>
                <a:latin typeface="Arial"/>
                <a:cs typeface="Arial"/>
              </a:rPr>
              <a:t>al. </a:t>
            </a:r>
            <a:r>
              <a:rPr sz="1400" spc="-95" dirty="0">
                <a:solidFill>
                  <a:srgbClr val="FFFF00"/>
                </a:solidFill>
                <a:latin typeface="Arial"/>
                <a:cs typeface="Arial"/>
              </a:rPr>
              <a:t>Eur </a:t>
            </a:r>
            <a:r>
              <a:rPr sz="1400" spc="-50" dirty="0">
                <a:solidFill>
                  <a:srgbClr val="FFFF00"/>
                </a:solidFill>
                <a:latin typeface="Arial"/>
                <a:cs typeface="Arial"/>
              </a:rPr>
              <a:t>Heart </a:t>
            </a:r>
            <a:r>
              <a:rPr sz="1400" spc="-254" dirty="0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sz="1400" spc="-2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FFFF00"/>
                </a:solidFill>
                <a:latin typeface="Arial"/>
                <a:cs typeface="Arial"/>
              </a:rPr>
              <a:t>2013;34:3478–90.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46990"/>
            <a:ext cx="12192000" cy="71391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38935" marR="5080" indent="-1626870" algn="ctr">
              <a:lnSpc>
                <a:spcPts val="4750"/>
              </a:lnSpc>
              <a:spcBef>
                <a:spcPts val="700"/>
              </a:spcBef>
            </a:pPr>
            <a:r>
              <a:rPr lang="cs-CZ" sz="4800" b="1" spc="-6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Zátěž    </a:t>
            </a:r>
            <a:r>
              <a:rPr sz="4800" b="1" spc="-6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LDL-C </a:t>
            </a:r>
            <a:r>
              <a:rPr lang="cs-CZ" sz="4800" b="1" spc="-6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  věkem   -  FH   a „</a:t>
            </a:r>
            <a:r>
              <a:rPr lang="cs-CZ" sz="4800" b="1" spc="-6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cs-CZ" sz="4800" b="1" spc="-6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800" b="1" spc="-6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ální</a:t>
            </a:r>
            <a:r>
              <a:rPr lang="cs-CZ" sz="4800" b="1" spc="-6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populace</a:t>
            </a:r>
            <a:endParaRPr sz="4800" b="1" spc="-46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48711" y="5876544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619226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8711" y="5068823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619226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8711" y="426720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619226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8711" y="343662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619226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8711" y="263652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619226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9577" y="3380994"/>
            <a:ext cx="7236459" cy="0"/>
          </a:xfrm>
          <a:custGeom>
            <a:avLst/>
            <a:gdLst/>
            <a:ahLst/>
            <a:cxnLst/>
            <a:rect l="l" t="t" r="r" b="b"/>
            <a:pathLst>
              <a:path w="7236459">
                <a:moveTo>
                  <a:pt x="723595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8816" y="2636520"/>
            <a:ext cx="0" cy="3312795"/>
          </a:xfrm>
          <a:custGeom>
            <a:avLst/>
            <a:gdLst/>
            <a:ahLst/>
            <a:cxnLst/>
            <a:rect l="l" t="t" r="r" b="b"/>
            <a:pathLst>
              <a:path h="3312795">
                <a:moveTo>
                  <a:pt x="0" y="0"/>
                </a:moveTo>
                <a:lnTo>
                  <a:pt x="0" y="3312363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60726" y="2637282"/>
            <a:ext cx="1512570" cy="3240405"/>
          </a:xfrm>
          <a:custGeom>
            <a:avLst/>
            <a:gdLst/>
            <a:ahLst/>
            <a:cxnLst/>
            <a:rect l="l" t="t" r="r" b="b"/>
            <a:pathLst>
              <a:path w="1512570" h="3240404">
                <a:moveTo>
                  <a:pt x="0" y="3240354"/>
                </a:moveTo>
                <a:lnTo>
                  <a:pt x="1512062" y="0"/>
                </a:lnTo>
              </a:path>
            </a:pathLst>
          </a:custGeom>
          <a:ln w="41148">
            <a:solidFill>
              <a:srgbClr val="CAB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5882" y="3359658"/>
            <a:ext cx="5447030" cy="2536190"/>
          </a:xfrm>
          <a:custGeom>
            <a:avLst/>
            <a:gdLst/>
            <a:ahLst/>
            <a:cxnLst/>
            <a:rect l="l" t="t" r="r" b="b"/>
            <a:pathLst>
              <a:path w="5447030" h="2536190">
                <a:moveTo>
                  <a:pt x="0" y="2535935"/>
                </a:moveTo>
                <a:lnTo>
                  <a:pt x="48623" y="2521432"/>
                </a:lnTo>
                <a:lnTo>
                  <a:pt x="97244" y="2506922"/>
                </a:lnTo>
                <a:lnTo>
                  <a:pt x="145861" y="2492399"/>
                </a:lnTo>
                <a:lnTo>
                  <a:pt x="194472" y="2477859"/>
                </a:lnTo>
                <a:lnTo>
                  <a:pt x="243074" y="2463293"/>
                </a:lnTo>
                <a:lnTo>
                  <a:pt x="291666" y="2448697"/>
                </a:lnTo>
                <a:lnTo>
                  <a:pt x="340245" y="2434064"/>
                </a:lnTo>
                <a:lnTo>
                  <a:pt x="388809" y="2419389"/>
                </a:lnTo>
                <a:lnTo>
                  <a:pt x="437356" y="2404664"/>
                </a:lnTo>
                <a:lnTo>
                  <a:pt x="485884" y="2389884"/>
                </a:lnTo>
                <a:lnTo>
                  <a:pt x="534391" y="2375043"/>
                </a:lnTo>
                <a:lnTo>
                  <a:pt x="582875" y="2360135"/>
                </a:lnTo>
                <a:lnTo>
                  <a:pt x="631333" y="2345153"/>
                </a:lnTo>
                <a:lnTo>
                  <a:pt x="679763" y="2330092"/>
                </a:lnTo>
                <a:lnTo>
                  <a:pt x="728164" y="2314945"/>
                </a:lnTo>
                <a:lnTo>
                  <a:pt x="776533" y="2299706"/>
                </a:lnTo>
                <a:lnTo>
                  <a:pt x="824868" y="2284370"/>
                </a:lnTo>
                <a:lnTo>
                  <a:pt x="873167" y="2268929"/>
                </a:lnTo>
                <a:lnTo>
                  <a:pt x="921428" y="2253378"/>
                </a:lnTo>
                <a:lnTo>
                  <a:pt x="969648" y="2237711"/>
                </a:lnTo>
                <a:lnTo>
                  <a:pt x="1017826" y="2221922"/>
                </a:lnTo>
                <a:lnTo>
                  <a:pt x="1065960" y="2206004"/>
                </a:lnTo>
                <a:lnTo>
                  <a:pt x="1114046" y="2189952"/>
                </a:lnTo>
                <a:lnTo>
                  <a:pt x="1162085" y="2173759"/>
                </a:lnTo>
                <a:lnTo>
                  <a:pt x="1210072" y="2157420"/>
                </a:lnTo>
                <a:lnTo>
                  <a:pt x="1258006" y="2140927"/>
                </a:lnTo>
                <a:lnTo>
                  <a:pt x="1305885" y="2124276"/>
                </a:lnTo>
                <a:lnTo>
                  <a:pt x="1353706" y="2107459"/>
                </a:lnTo>
                <a:lnTo>
                  <a:pt x="1401469" y="2090471"/>
                </a:lnTo>
                <a:lnTo>
                  <a:pt x="1449170" y="2073306"/>
                </a:lnTo>
                <a:lnTo>
                  <a:pt x="1496807" y="2055957"/>
                </a:lnTo>
                <a:lnTo>
                  <a:pt x="1544378" y="2038419"/>
                </a:lnTo>
                <a:lnTo>
                  <a:pt x="1591882" y="2020685"/>
                </a:lnTo>
                <a:lnTo>
                  <a:pt x="1639315" y="2002750"/>
                </a:lnTo>
                <a:lnTo>
                  <a:pt x="1686677" y="1984606"/>
                </a:lnTo>
                <a:lnTo>
                  <a:pt x="1733964" y="1966249"/>
                </a:lnTo>
                <a:lnTo>
                  <a:pt x="1781175" y="1947671"/>
                </a:lnTo>
                <a:lnTo>
                  <a:pt x="1828207" y="1928960"/>
                </a:lnTo>
                <a:lnTo>
                  <a:pt x="1874974" y="1910198"/>
                </a:lnTo>
                <a:lnTo>
                  <a:pt x="1921493" y="1891377"/>
                </a:lnTo>
                <a:lnTo>
                  <a:pt x="1967784" y="1872488"/>
                </a:lnTo>
                <a:lnTo>
                  <a:pt x="2013865" y="1853523"/>
                </a:lnTo>
                <a:lnTo>
                  <a:pt x="2059755" y="1834471"/>
                </a:lnTo>
                <a:lnTo>
                  <a:pt x="2105474" y="1815325"/>
                </a:lnTo>
                <a:lnTo>
                  <a:pt x="2151040" y="1796075"/>
                </a:lnTo>
                <a:lnTo>
                  <a:pt x="2196472" y="1776713"/>
                </a:lnTo>
                <a:lnTo>
                  <a:pt x="2241789" y="1757229"/>
                </a:lnTo>
                <a:lnTo>
                  <a:pt x="2287009" y="1737615"/>
                </a:lnTo>
                <a:lnTo>
                  <a:pt x="2332152" y="1717862"/>
                </a:lnTo>
                <a:lnTo>
                  <a:pt x="2377236" y="1697960"/>
                </a:lnTo>
                <a:lnTo>
                  <a:pt x="2422280" y="1677901"/>
                </a:lnTo>
                <a:lnTo>
                  <a:pt x="2467304" y="1657676"/>
                </a:lnTo>
                <a:lnTo>
                  <a:pt x="2512325" y="1637276"/>
                </a:lnTo>
                <a:lnTo>
                  <a:pt x="2557364" y="1616692"/>
                </a:lnTo>
                <a:lnTo>
                  <a:pt x="2602438" y="1595915"/>
                </a:lnTo>
                <a:lnTo>
                  <a:pt x="2647567" y="1574937"/>
                </a:lnTo>
                <a:lnTo>
                  <a:pt x="2692769" y="1553747"/>
                </a:lnTo>
                <a:lnTo>
                  <a:pt x="2738063" y="1532339"/>
                </a:lnTo>
                <a:lnTo>
                  <a:pt x="2783469" y="1510701"/>
                </a:lnTo>
                <a:lnTo>
                  <a:pt x="2829004" y="1488826"/>
                </a:lnTo>
                <a:lnTo>
                  <a:pt x="2874689" y="1466705"/>
                </a:lnTo>
                <a:lnTo>
                  <a:pt x="2920541" y="1444329"/>
                </a:lnTo>
                <a:lnTo>
                  <a:pt x="2966580" y="1421688"/>
                </a:lnTo>
                <a:lnTo>
                  <a:pt x="3012825" y="1398774"/>
                </a:lnTo>
                <a:lnTo>
                  <a:pt x="3059293" y="1375578"/>
                </a:lnTo>
                <a:lnTo>
                  <a:pt x="3106006" y="1352092"/>
                </a:lnTo>
                <a:lnTo>
                  <a:pt x="3152980" y="1328305"/>
                </a:lnTo>
                <a:lnTo>
                  <a:pt x="3200235" y="1304209"/>
                </a:lnTo>
                <a:lnTo>
                  <a:pt x="3247790" y="1279796"/>
                </a:lnTo>
                <a:lnTo>
                  <a:pt x="3295663" y="1255056"/>
                </a:lnTo>
                <a:lnTo>
                  <a:pt x="3343874" y="1229981"/>
                </a:lnTo>
                <a:lnTo>
                  <a:pt x="3392442" y="1204561"/>
                </a:lnTo>
                <a:lnTo>
                  <a:pt x="3441385" y="1178787"/>
                </a:lnTo>
                <a:lnTo>
                  <a:pt x="3490722" y="1152652"/>
                </a:lnTo>
                <a:lnTo>
                  <a:pt x="4054066" y="835604"/>
                </a:lnTo>
                <a:lnTo>
                  <a:pt x="4697825" y="454596"/>
                </a:lnTo>
                <a:lnTo>
                  <a:pt x="5227046" y="134453"/>
                </a:lnTo>
                <a:lnTo>
                  <a:pt x="5446776" y="0"/>
                </a:lnTo>
              </a:path>
            </a:pathLst>
          </a:custGeom>
          <a:ln w="38100">
            <a:solidFill>
              <a:srgbClr val="C1D7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3616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7747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99931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10355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04488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8620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1228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85359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7967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72100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64708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58840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52971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26452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45580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39711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32319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13192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20583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07323" y="5876544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175505" y="5960770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23128" y="5989421"/>
            <a:ext cx="1402715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FFFF00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400" spc="-195" dirty="0">
                <a:solidFill>
                  <a:srgbClr val="FFFF00"/>
                </a:solidFill>
                <a:latin typeface="Arial"/>
                <a:cs typeface="Arial"/>
              </a:rPr>
              <a:t>Age</a:t>
            </a:r>
            <a:r>
              <a:rPr sz="2400" spc="-2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00"/>
                </a:solidFill>
                <a:latin typeface="Arial"/>
                <a:cs typeface="Arial"/>
              </a:rPr>
              <a:t>(years)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43673" y="5989421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FFFF00"/>
                </a:solidFill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05825" y="5989421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FFFF00"/>
                </a:solidFill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07639" y="60177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19577" y="2637282"/>
            <a:ext cx="4457065" cy="3250565"/>
          </a:xfrm>
          <a:custGeom>
            <a:avLst/>
            <a:gdLst/>
            <a:ahLst/>
            <a:cxnLst/>
            <a:rect l="l" t="t" r="r" b="b"/>
            <a:pathLst>
              <a:path w="4457065" h="3250565">
                <a:moveTo>
                  <a:pt x="0" y="3250183"/>
                </a:moveTo>
                <a:lnTo>
                  <a:pt x="4456557" y="0"/>
                </a:lnTo>
              </a:path>
            </a:pathLst>
          </a:custGeom>
          <a:ln w="411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26068" y="2538222"/>
            <a:ext cx="171450" cy="684530"/>
          </a:xfrm>
          <a:custGeom>
            <a:avLst/>
            <a:gdLst/>
            <a:ahLst/>
            <a:cxnLst/>
            <a:rect l="l" t="t" r="r" b="b"/>
            <a:pathLst>
              <a:path w="171450" h="684530">
                <a:moveTo>
                  <a:pt x="16446" y="513099"/>
                </a:moveTo>
                <a:lnTo>
                  <a:pt x="9251" y="515492"/>
                </a:lnTo>
                <a:lnTo>
                  <a:pt x="3643" y="520543"/>
                </a:lnTo>
                <a:lnTo>
                  <a:pt x="488" y="527129"/>
                </a:lnTo>
                <a:lnTo>
                  <a:pt x="0" y="534406"/>
                </a:lnTo>
                <a:lnTo>
                  <a:pt x="2393" y="541527"/>
                </a:lnTo>
                <a:lnTo>
                  <a:pt x="85578" y="684149"/>
                </a:lnTo>
                <a:lnTo>
                  <a:pt x="107652" y="646302"/>
                </a:lnTo>
                <a:lnTo>
                  <a:pt x="66528" y="646302"/>
                </a:lnTo>
                <a:lnTo>
                  <a:pt x="66528" y="575691"/>
                </a:lnTo>
                <a:lnTo>
                  <a:pt x="35413" y="522350"/>
                </a:lnTo>
                <a:lnTo>
                  <a:pt x="30360" y="516743"/>
                </a:lnTo>
                <a:lnTo>
                  <a:pt x="23760" y="513588"/>
                </a:lnTo>
                <a:lnTo>
                  <a:pt x="16446" y="513099"/>
                </a:lnTo>
                <a:close/>
              </a:path>
              <a:path w="171450" h="684530">
                <a:moveTo>
                  <a:pt x="66528" y="575691"/>
                </a:moveTo>
                <a:lnTo>
                  <a:pt x="66528" y="646302"/>
                </a:lnTo>
                <a:lnTo>
                  <a:pt x="104628" y="646302"/>
                </a:lnTo>
                <a:lnTo>
                  <a:pt x="104628" y="636651"/>
                </a:lnTo>
                <a:lnTo>
                  <a:pt x="69068" y="636651"/>
                </a:lnTo>
                <a:lnTo>
                  <a:pt x="85578" y="608348"/>
                </a:lnTo>
                <a:lnTo>
                  <a:pt x="66528" y="575691"/>
                </a:lnTo>
                <a:close/>
              </a:path>
              <a:path w="171450" h="684530">
                <a:moveTo>
                  <a:pt x="154709" y="513099"/>
                </a:moveTo>
                <a:lnTo>
                  <a:pt x="147395" y="513588"/>
                </a:lnTo>
                <a:lnTo>
                  <a:pt x="140795" y="516743"/>
                </a:lnTo>
                <a:lnTo>
                  <a:pt x="135743" y="522350"/>
                </a:lnTo>
                <a:lnTo>
                  <a:pt x="104628" y="575691"/>
                </a:lnTo>
                <a:lnTo>
                  <a:pt x="104628" y="646302"/>
                </a:lnTo>
                <a:lnTo>
                  <a:pt x="107652" y="646302"/>
                </a:lnTo>
                <a:lnTo>
                  <a:pt x="168763" y="541527"/>
                </a:lnTo>
                <a:lnTo>
                  <a:pt x="171156" y="534406"/>
                </a:lnTo>
                <a:lnTo>
                  <a:pt x="170668" y="527129"/>
                </a:lnTo>
                <a:lnTo>
                  <a:pt x="167513" y="520543"/>
                </a:lnTo>
                <a:lnTo>
                  <a:pt x="161905" y="515492"/>
                </a:lnTo>
                <a:lnTo>
                  <a:pt x="154709" y="513099"/>
                </a:lnTo>
                <a:close/>
              </a:path>
              <a:path w="171450" h="684530">
                <a:moveTo>
                  <a:pt x="85578" y="608348"/>
                </a:moveTo>
                <a:lnTo>
                  <a:pt x="69068" y="636651"/>
                </a:lnTo>
                <a:lnTo>
                  <a:pt x="102088" y="636651"/>
                </a:lnTo>
                <a:lnTo>
                  <a:pt x="85578" y="608348"/>
                </a:lnTo>
                <a:close/>
              </a:path>
              <a:path w="171450" h="684530">
                <a:moveTo>
                  <a:pt x="104628" y="575691"/>
                </a:moveTo>
                <a:lnTo>
                  <a:pt x="85578" y="608348"/>
                </a:lnTo>
                <a:lnTo>
                  <a:pt x="102088" y="636651"/>
                </a:lnTo>
                <a:lnTo>
                  <a:pt x="104628" y="636651"/>
                </a:lnTo>
                <a:lnTo>
                  <a:pt x="104628" y="575691"/>
                </a:lnTo>
                <a:close/>
              </a:path>
              <a:path w="171450" h="684530">
                <a:moveTo>
                  <a:pt x="104628" y="0"/>
                </a:moveTo>
                <a:lnTo>
                  <a:pt x="66528" y="0"/>
                </a:lnTo>
                <a:lnTo>
                  <a:pt x="66528" y="575691"/>
                </a:lnTo>
                <a:lnTo>
                  <a:pt x="85578" y="608348"/>
                </a:lnTo>
                <a:lnTo>
                  <a:pt x="104628" y="575691"/>
                </a:lnTo>
                <a:lnTo>
                  <a:pt x="104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34891" y="2534030"/>
            <a:ext cx="222885" cy="688340"/>
          </a:xfrm>
          <a:custGeom>
            <a:avLst/>
            <a:gdLst/>
            <a:ahLst/>
            <a:cxnLst/>
            <a:rect l="l" t="t" r="r" b="b"/>
            <a:pathLst>
              <a:path w="222885" h="688339">
                <a:moveTo>
                  <a:pt x="73898" y="535320"/>
                </a:moveTo>
                <a:lnTo>
                  <a:pt x="66673" y="536453"/>
                </a:lnTo>
                <a:lnTo>
                  <a:pt x="60198" y="540385"/>
                </a:lnTo>
                <a:lnTo>
                  <a:pt x="55770" y="546502"/>
                </a:lnTo>
                <a:lnTo>
                  <a:pt x="54117" y="553608"/>
                </a:lnTo>
                <a:lnTo>
                  <a:pt x="55250" y="560833"/>
                </a:lnTo>
                <a:lnTo>
                  <a:pt x="59182" y="567309"/>
                </a:lnTo>
                <a:lnTo>
                  <a:pt x="171450" y="688213"/>
                </a:lnTo>
                <a:lnTo>
                  <a:pt x="181845" y="655574"/>
                </a:lnTo>
                <a:lnTo>
                  <a:pt x="144525" y="655574"/>
                </a:lnTo>
                <a:lnTo>
                  <a:pt x="129141" y="586679"/>
                </a:lnTo>
                <a:lnTo>
                  <a:pt x="87122" y="541401"/>
                </a:lnTo>
                <a:lnTo>
                  <a:pt x="81004" y="536973"/>
                </a:lnTo>
                <a:lnTo>
                  <a:pt x="73898" y="535320"/>
                </a:lnTo>
                <a:close/>
              </a:path>
              <a:path w="222885" h="688339">
                <a:moveTo>
                  <a:pt x="129141" y="586679"/>
                </a:moveTo>
                <a:lnTo>
                  <a:pt x="144525" y="655574"/>
                </a:lnTo>
                <a:lnTo>
                  <a:pt x="181737" y="647192"/>
                </a:lnTo>
                <a:lnTo>
                  <a:pt x="181367" y="645541"/>
                </a:lnTo>
                <a:lnTo>
                  <a:pt x="145034" y="645541"/>
                </a:lnTo>
                <a:lnTo>
                  <a:pt x="154931" y="614470"/>
                </a:lnTo>
                <a:lnTo>
                  <a:pt x="129141" y="586679"/>
                </a:lnTo>
                <a:close/>
              </a:path>
              <a:path w="222885" h="688339">
                <a:moveTo>
                  <a:pt x="201525" y="506305"/>
                </a:moveTo>
                <a:lnTo>
                  <a:pt x="194532" y="508381"/>
                </a:lnTo>
                <a:lnTo>
                  <a:pt x="188825" y="512933"/>
                </a:lnTo>
                <a:lnTo>
                  <a:pt x="185166" y="519557"/>
                </a:lnTo>
                <a:lnTo>
                  <a:pt x="166386" y="578511"/>
                </a:lnTo>
                <a:lnTo>
                  <a:pt x="181737" y="647192"/>
                </a:lnTo>
                <a:lnTo>
                  <a:pt x="144525" y="655574"/>
                </a:lnTo>
                <a:lnTo>
                  <a:pt x="181845" y="655574"/>
                </a:lnTo>
                <a:lnTo>
                  <a:pt x="221487" y="531114"/>
                </a:lnTo>
                <a:lnTo>
                  <a:pt x="222293" y="523577"/>
                </a:lnTo>
                <a:lnTo>
                  <a:pt x="220217" y="516540"/>
                </a:lnTo>
                <a:lnTo>
                  <a:pt x="215665" y="510790"/>
                </a:lnTo>
                <a:lnTo>
                  <a:pt x="209042" y="507111"/>
                </a:lnTo>
                <a:lnTo>
                  <a:pt x="201525" y="506305"/>
                </a:lnTo>
                <a:close/>
              </a:path>
              <a:path w="222885" h="688339">
                <a:moveTo>
                  <a:pt x="154931" y="614470"/>
                </a:moveTo>
                <a:lnTo>
                  <a:pt x="145034" y="645541"/>
                </a:lnTo>
                <a:lnTo>
                  <a:pt x="177165" y="638429"/>
                </a:lnTo>
                <a:lnTo>
                  <a:pt x="154931" y="614470"/>
                </a:lnTo>
                <a:close/>
              </a:path>
              <a:path w="222885" h="688339">
                <a:moveTo>
                  <a:pt x="166386" y="578511"/>
                </a:moveTo>
                <a:lnTo>
                  <a:pt x="154931" y="614470"/>
                </a:lnTo>
                <a:lnTo>
                  <a:pt x="177165" y="638429"/>
                </a:lnTo>
                <a:lnTo>
                  <a:pt x="145034" y="645541"/>
                </a:lnTo>
                <a:lnTo>
                  <a:pt x="181367" y="645541"/>
                </a:lnTo>
                <a:lnTo>
                  <a:pt x="166386" y="578511"/>
                </a:lnTo>
                <a:close/>
              </a:path>
              <a:path w="222885" h="688339">
                <a:moveTo>
                  <a:pt x="37084" y="0"/>
                </a:moveTo>
                <a:lnTo>
                  <a:pt x="0" y="8382"/>
                </a:lnTo>
                <a:lnTo>
                  <a:pt x="129141" y="586679"/>
                </a:lnTo>
                <a:lnTo>
                  <a:pt x="154931" y="614470"/>
                </a:lnTo>
                <a:lnTo>
                  <a:pt x="166386" y="578511"/>
                </a:lnTo>
                <a:lnTo>
                  <a:pt x="37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07330" y="5208270"/>
            <a:ext cx="392430" cy="267970"/>
          </a:xfrm>
          <a:custGeom>
            <a:avLst/>
            <a:gdLst/>
            <a:ahLst/>
            <a:cxnLst/>
            <a:rect l="l" t="t" r="r" b="b"/>
            <a:pathLst>
              <a:path w="392429" h="267970">
                <a:moveTo>
                  <a:pt x="63106" y="41563"/>
                </a:moveTo>
                <a:lnTo>
                  <a:pt x="79902" y="75518"/>
                </a:lnTo>
                <a:lnTo>
                  <a:pt x="371348" y="267842"/>
                </a:lnTo>
                <a:lnTo>
                  <a:pt x="392303" y="236092"/>
                </a:lnTo>
                <a:lnTo>
                  <a:pt x="100867" y="43669"/>
                </a:lnTo>
                <a:lnTo>
                  <a:pt x="63106" y="41563"/>
                </a:lnTo>
                <a:close/>
              </a:path>
              <a:path w="392429" h="267970">
                <a:moveTo>
                  <a:pt x="0" y="0"/>
                </a:moveTo>
                <a:lnTo>
                  <a:pt x="73152" y="147827"/>
                </a:lnTo>
                <a:lnTo>
                  <a:pt x="77801" y="153802"/>
                </a:lnTo>
                <a:lnTo>
                  <a:pt x="84153" y="157432"/>
                </a:lnTo>
                <a:lnTo>
                  <a:pt x="91386" y="158418"/>
                </a:lnTo>
                <a:lnTo>
                  <a:pt x="98679" y="156463"/>
                </a:lnTo>
                <a:lnTo>
                  <a:pt x="104653" y="151814"/>
                </a:lnTo>
                <a:lnTo>
                  <a:pt x="108283" y="145462"/>
                </a:lnTo>
                <a:lnTo>
                  <a:pt x="109269" y="138229"/>
                </a:lnTo>
                <a:lnTo>
                  <a:pt x="107315" y="130936"/>
                </a:lnTo>
                <a:lnTo>
                  <a:pt x="79902" y="75518"/>
                </a:lnTo>
                <a:lnTo>
                  <a:pt x="21082" y="36702"/>
                </a:lnTo>
                <a:lnTo>
                  <a:pt x="42037" y="4825"/>
                </a:lnTo>
                <a:lnTo>
                  <a:pt x="87002" y="4825"/>
                </a:lnTo>
                <a:lnTo>
                  <a:pt x="0" y="0"/>
                </a:lnTo>
                <a:close/>
              </a:path>
              <a:path w="392429" h="267970">
                <a:moveTo>
                  <a:pt x="42037" y="4825"/>
                </a:moveTo>
                <a:lnTo>
                  <a:pt x="21082" y="36702"/>
                </a:lnTo>
                <a:lnTo>
                  <a:pt x="79902" y="75518"/>
                </a:lnTo>
                <a:lnTo>
                  <a:pt x="63106" y="41563"/>
                </a:lnTo>
                <a:lnTo>
                  <a:pt x="30607" y="39750"/>
                </a:lnTo>
                <a:lnTo>
                  <a:pt x="48641" y="12318"/>
                </a:lnTo>
                <a:lnTo>
                  <a:pt x="53385" y="12318"/>
                </a:lnTo>
                <a:lnTo>
                  <a:pt x="42037" y="4825"/>
                </a:lnTo>
                <a:close/>
              </a:path>
              <a:path w="392429" h="267970">
                <a:moveTo>
                  <a:pt x="87002" y="4825"/>
                </a:moveTo>
                <a:lnTo>
                  <a:pt x="42037" y="4825"/>
                </a:lnTo>
                <a:lnTo>
                  <a:pt x="100867" y="43669"/>
                </a:lnTo>
                <a:lnTo>
                  <a:pt x="162687" y="47116"/>
                </a:lnTo>
                <a:lnTo>
                  <a:pt x="170180" y="46051"/>
                </a:lnTo>
                <a:lnTo>
                  <a:pt x="176434" y="42306"/>
                </a:lnTo>
                <a:lnTo>
                  <a:pt x="180832" y="36490"/>
                </a:lnTo>
                <a:lnTo>
                  <a:pt x="182753" y="29209"/>
                </a:lnTo>
                <a:lnTo>
                  <a:pt x="181687" y="21699"/>
                </a:lnTo>
                <a:lnTo>
                  <a:pt x="177942" y="15414"/>
                </a:lnTo>
                <a:lnTo>
                  <a:pt x="172126" y="11011"/>
                </a:lnTo>
                <a:lnTo>
                  <a:pt x="164846" y="9143"/>
                </a:lnTo>
                <a:lnTo>
                  <a:pt x="87002" y="4825"/>
                </a:lnTo>
                <a:close/>
              </a:path>
              <a:path w="392429" h="267970">
                <a:moveTo>
                  <a:pt x="53385" y="12318"/>
                </a:moveTo>
                <a:lnTo>
                  <a:pt x="48641" y="12318"/>
                </a:lnTo>
                <a:lnTo>
                  <a:pt x="63106" y="41563"/>
                </a:lnTo>
                <a:lnTo>
                  <a:pt x="100867" y="43669"/>
                </a:lnTo>
                <a:lnTo>
                  <a:pt x="53385" y="12318"/>
                </a:lnTo>
                <a:close/>
              </a:path>
              <a:path w="392429" h="267970">
                <a:moveTo>
                  <a:pt x="48641" y="12318"/>
                </a:moveTo>
                <a:lnTo>
                  <a:pt x="30607" y="39750"/>
                </a:lnTo>
                <a:lnTo>
                  <a:pt x="63106" y="41563"/>
                </a:lnTo>
                <a:lnTo>
                  <a:pt x="48641" y="12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337428" y="5323738"/>
            <a:ext cx="12153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EAF1DB"/>
                </a:solidFill>
                <a:latin typeface="Arial"/>
                <a:cs typeface="Arial"/>
              </a:rPr>
              <a:t>Without</a:t>
            </a:r>
            <a:r>
              <a:rPr sz="2000" spc="-190" dirty="0">
                <a:solidFill>
                  <a:srgbClr val="EAF1DB"/>
                </a:solidFill>
                <a:latin typeface="Arial"/>
                <a:cs typeface="Arial"/>
              </a:rPr>
              <a:t> </a:t>
            </a:r>
            <a:r>
              <a:rPr sz="2000" spc="-254" dirty="0">
                <a:solidFill>
                  <a:srgbClr val="EAF1DB"/>
                </a:solidFill>
                <a:latin typeface="Arial"/>
                <a:cs typeface="Arial"/>
              </a:rPr>
              <a:t>FH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54166" y="2250389"/>
            <a:ext cx="17608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F5DAD3"/>
                </a:solidFill>
                <a:latin typeface="Arial"/>
                <a:cs typeface="Arial"/>
              </a:rPr>
              <a:t>Heterozygous</a:t>
            </a:r>
            <a:r>
              <a:rPr sz="2000" spc="-190" dirty="0">
                <a:solidFill>
                  <a:srgbClr val="F5DAD3"/>
                </a:solidFill>
                <a:latin typeface="Arial"/>
                <a:cs typeface="Arial"/>
              </a:rPr>
              <a:t> </a:t>
            </a:r>
            <a:r>
              <a:rPr sz="2000" spc="-254" dirty="0">
                <a:solidFill>
                  <a:srgbClr val="F5DAD3"/>
                </a:solidFill>
                <a:latin typeface="Arial"/>
                <a:cs typeface="Arial"/>
              </a:rPr>
              <a:t>FH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15564" y="2266010"/>
            <a:ext cx="16764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0" dirty="0">
                <a:solidFill>
                  <a:srgbClr val="D7EBF5"/>
                </a:solidFill>
                <a:latin typeface="Arial"/>
                <a:cs typeface="Arial"/>
              </a:rPr>
              <a:t>Homozygous</a:t>
            </a:r>
            <a:r>
              <a:rPr sz="2000" spc="-210" dirty="0">
                <a:solidFill>
                  <a:srgbClr val="D7EBF5"/>
                </a:solidFill>
                <a:latin typeface="Arial"/>
                <a:cs typeface="Arial"/>
              </a:rPr>
              <a:t> </a:t>
            </a:r>
            <a:r>
              <a:rPr sz="2000" spc="-254" dirty="0">
                <a:solidFill>
                  <a:srgbClr val="D7EBF5"/>
                </a:solidFill>
                <a:latin typeface="Arial"/>
                <a:cs typeface="Arial"/>
              </a:rPr>
              <a:t>FH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66691" y="2665857"/>
            <a:ext cx="1257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eshold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CHD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90661" y="3380613"/>
            <a:ext cx="88391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FFFF00"/>
                </a:solidFill>
                <a:latin typeface="Arial"/>
                <a:cs typeface="Arial"/>
              </a:rPr>
              <a:t>55</a:t>
            </a:r>
            <a:r>
              <a:rPr sz="2000" spc="-1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00"/>
                </a:solidFill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69711" y="3084957"/>
            <a:ext cx="88391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FFFF00"/>
                </a:solidFill>
                <a:latin typeface="Arial"/>
                <a:cs typeface="Arial"/>
              </a:rPr>
              <a:t>35</a:t>
            </a:r>
            <a:r>
              <a:rPr sz="2000" spc="-1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00"/>
                </a:solidFill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26460" y="3094431"/>
            <a:ext cx="10763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5" dirty="0">
                <a:solidFill>
                  <a:srgbClr val="FFFF00"/>
                </a:solidFill>
                <a:latin typeface="Arial"/>
                <a:cs typeface="Arial"/>
              </a:rPr>
              <a:t>12.5</a:t>
            </a:r>
            <a:r>
              <a:rPr sz="2000" spc="-1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00"/>
                </a:solidFill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319006" y="2743327"/>
            <a:ext cx="1391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" dirty="0">
                <a:solidFill>
                  <a:srgbClr val="FFFF00"/>
                </a:solidFill>
                <a:latin typeface="Arial"/>
                <a:cs typeface="Arial"/>
              </a:rPr>
              <a:t>Female</a:t>
            </a:r>
            <a:r>
              <a:rPr sz="2400" spc="-204" dirty="0">
                <a:solidFill>
                  <a:srgbClr val="FFFF00"/>
                </a:solidFill>
                <a:latin typeface="Arial"/>
                <a:cs typeface="Arial"/>
              </a:rPr>
              <a:t> sex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17254" y="3390722"/>
            <a:ext cx="1694814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4840">
              <a:lnSpc>
                <a:spcPts val="2790"/>
              </a:lnSpc>
              <a:spcBef>
                <a:spcPts val="100"/>
              </a:spcBef>
            </a:pPr>
            <a:r>
              <a:rPr sz="2400" spc="-150" dirty="0">
                <a:solidFill>
                  <a:srgbClr val="FFFF00"/>
                </a:solidFill>
                <a:latin typeface="Arial"/>
                <a:cs typeface="Arial"/>
              </a:rPr>
              <a:t>Smoking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00"/>
              </a:lnSpc>
            </a:pPr>
            <a:r>
              <a:rPr sz="2400" spc="-90" dirty="0">
                <a:solidFill>
                  <a:srgbClr val="FFFF00"/>
                </a:solidFill>
                <a:latin typeface="Arial"/>
                <a:cs typeface="Arial"/>
              </a:rPr>
              <a:t>Hypertension</a:t>
            </a:r>
            <a:endParaRPr sz="2400">
              <a:latin typeface="Arial"/>
              <a:cs typeface="Arial"/>
            </a:endParaRPr>
          </a:p>
          <a:p>
            <a:pPr marL="596265">
              <a:lnSpc>
                <a:spcPts val="2790"/>
              </a:lnSpc>
            </a:pPr>
            <a:r>
              <a:rPr sz="2400" spc="-100" dirty="0">
                <a:solidFill>
                  <a:srgbClr val="FFFF00"/>
                </a:solidFill>
                <a:latin typeface="Arial"/>
                <a:cs typeface="Arial"/>
              </a:rPr>
              <a:t>Diabe</a:t>
            </a:r>
            <a:r>
              <a:rPr sz="2400" spc="-8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spc="-204" dirty="0">
                <a:solidFill>
                  <a:srgbClr val="FFFF00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469881" y="4419980"/>
            <a:ext cx="1242695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720">
              <a:lnSpc>
                <a:spcPts val="2790"/>
              </a:lnSpc>
              <a:spcBef>
                <a:spcPts val="100"/>
              </a:spcBef>
            </a:pPr>
            <a:r>
              <a:rPr sz="2400" spc="969" dirty="0">
                <a:solidFill>
                  <a:srgbClr val="FFFF00"/>
                </a:solidFill>
                <a:latin typeface="Arial"/>
                <a:cs typeface="Arial"/>
              </a:rPr>
              <a:t>↑</a:t>
            </a:r>
            <a:r>
              <a:rPr sz="2400" spc="-22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365" dirty="0">
                <a:solidFill>
                  <a:srgbClr val="FFFF00"/>
                </a:solidFill>
                <a:latin typeface="Arial"/>
                <a:cs typeface="Arial"/>
              </a:rPr>
              <a:t>TG</a:t>
            </a:r>
            <a:endParaRPr sz="2400">
              <a:latin typeface="Arial"/>
              <a:cs typeface="Arial"/>
            </a:endParaRPr>
          </a:p>
          <a:p>
            <a:pPr marL="121920">
              <a:lnSpc>
                <a:spcPts val="2700"/>
              </a:lnSpc>
            </a:pPr>
            <a:r>
              <a:rPr sz="2400" spc="969" dirty="0">
                <a:solidFill>
                  <a:srgbClr val="FFFF00"/>
                </a:solidFill>
                <a:latin typeface="Arial"/>
                <a:cs typeface="Arial"/>
              </a:rPr>
              <a:t>↓</a:t>
            </a:r>
            <a:r>
              <a:rPr sz="2400" spc="-20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275" dirty="0">
                <a:solidFill>
                  <a:srgbClr val="FFFF00"/>
                </a:solidFill>
                <a:latin typeface="Arial"/>
                <a:cs typeface="Arial"/>
              </a:rPr>
              <a:t>HDL-C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90"/>
              </a:lnSpc>
            </a:pPr>
            <a:r>
              <a:rPr sz="2400" spc="969" dirty="0">
                <a:solidFill>
                  <a:srgbClr val="FFFF00"/>
                </a:solidFill>
                <a:latin typeface="Arial"/>
                <a:cs typeface="Arial"/>
              </a:rPr>
              <a:t>↑</a:t>
            </a:r>
            <a:r>
              <a:rPr sz="2400" spc="-150" dirty="0">
                <a:solidFill>
                  <a:srgbClr val="FFFF00"/>
                </a:solidFill>
                <a:latin typeface="Arial"/>
                <a:cs typeface="Arial"/>
              </a:rPr>
              <a:t> Lp(a)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810259" y="2632582"/>
            <a:ext cx="171450" cy="636905"/>
          </a:xfrm>
          <a:custGeom>
            <a:avLst/>
            <a:gdLst/>
            <a:ahLst/>
            <a:cxnLst/>
            <a:rect l="l" t="t" r="r" b="b"/>
            <a:pathLst>
              <a:path w="171450" h="636904">
                <a:moveTo>
                  <a:pt x="85578" y="75800"/>
                </a:moveTo>
                <a:lnTo>
                  <a:pt x="66528" y="108458"/>
                </a:lnTo>
                <a:lnTo>
                  <a:pt x="66528" y="636777"/>
                </a:lnTo>
                <a:lnTo>
                  <a:pt x="104628" y="636777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636904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7"/>
                </a:lnTo>
                <a:lnTo>
                  <a:pt x="66528" y="108458"/>
                </a:lnTo>
                <a:lnTo>
                  <a:pt x="66528" y="37845"/>
                </a:lnTo>
                <a:lnTo>
                  <a:pt x="107671" y="37845"/>
                </a:lnTo>
                <a:lnTo>
                  <a:pt x="85578" y="0"/>
                </a:lnTo>
                <a:close/>
              </a:path>
              <a:path w="171450" h="636904">
                <a:moveTo>
                  <a:pt x="107671" y="37845"/>
                </a:moveTo>
                <a:lnTo>
                  <a:pt x="104628" y="37845"/>
                </a:lnTo>
                <a:lnTo>
                  <a:pt x="104628" y="108458"/>
                </a:lnTo>
                <a:lnTo>
                  <a:pt x="135743" y="161797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5"/>
                </a:lnTo>
                <a:close/>
              </a:path>
              <a:path w="171450" h="636904">
                <a:moveTo>
                  <a:pt x="104628" y="37845"/>
                </a:moveTo>
                <a:lnTo>
                  <a:pt x="66528" y="37845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7"/>
                </a:lnTo>
                <a:lnTo>
                  <a:pt x="104628" y="47497"/>
                </a:lnTo>
                <a:lnTo>
                  <a:pt x="104628" y="37845"/>
                </a:lnTo>
                <a:close/>
              </a:path>
              <a:path w="171450" h="636904">
                <a:moveTo>
                  <a:pt x="104628" y="47497"/>
                </a:moveTo>
                <a:lnTo>
                  <a:pt x="102088" y="47497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7"/>
                </a:lnTo>
                <a:close/>
              </a:path>
              <a:path w="171450" h="636904">
                <a:moveTo>
                  <a:pt x="102088" y="47497"/>
                </a:moveTo>
                <a:lnTo>
                  <a:pt x="69068" y="47497"/>
                </a:lnTo>
                <a:lnTo>
                  <a:pt x="85578" y="75800"/>
                </a:lnTo>
                <a:lnTo>
                  <a:pt x="102088" y="47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10259" y="3420617"/>
            <a:ext cx="171450" cy="1115060"/>
          </a:xfrm>
          <a:custGeom>
            <a:avLst/>
            <a:gdLst/>
            <a:ahLst/>
            <a:cxnLst/>
            <a:rect l="l" t="t" r="r" b="b"/>
            <a:pathLst>
              <a:path w="171450" h="1115060">
                <a:moveTo>
                  <a:pt x="16446" y="943883"/>
                </a:moveTo>
                <a:lnTo>
                  <a:pt x="9251" y="946277"/>
                </a:lnTo>
                <a:lnTo>
                  <a:pt x="3643" y="951329"/>
                </a:lnTo>
                <a:lnTo>
                  <a:pt x="488" y="957929"/>
                </a:lnTo>
                <a:lnTo>
                  <a:pt x="0" y="965243"/>
                </a:lnTo>
                <a:lnTo>
                  <a:pt x="2393" y="972439"/>
                </a:lnTo>
                <a:lnTo>
                  <a:pt x="85578" y="1114933"/>
                </a:lnTo>
                <a:lnTo>
                  <a:pt x="107671" y="1077087"/>
                </a:lnTo>
                <a:lnTo>
                  <a:pt x="66528" y="1077087"/>
                </a:lnTo>
                <a:lnTo>
                  <a:pt x="66528" y="1006475"/>
                </a:lnTo>
                <a:lnTo>
                  <a:pt x="35413" y="953135"/>
                </a:lnTo>
                <a:lnTo>
                  <a:pt x="30360" y="947527"/>
                </a:lnTo>
                <a:lnTo>
                  <a:pt x="23760" y="944372"/>
                </a:lnTo>
                <a:lnTo>
                  <a:pt x="16446" y="943883"/>
                </a:lnTo>
                <a:close/>
              </a:path>
              <a:path w="171450" h="1115060">
                <a:moveTo>
                  <a:pt x="66528" y="1006475"/>
                </a:moveTo>
                <a:lnTo>
                  <a:pt x="66528" y="1077087"/>
                </a:lnTo>
                <a:lnTo>
                  <a:pt x="104628" y="1077087"/>
                </a:lnTo>
                <a:lnTo>
                  <a:pt x="104628" y="1067435"/>
                </a:lnTo>
                <a:lnTo>
                  <a:pt x="69068" y="1067435"/>
                </a:lnTo>
                <a:lnTo>
                  <a:pt x="85578" y="1039132"/>
                </a:lnTo>
                <a:lnTo>
                  <a:pt x="66528" y="1006475"/>
                </a:lnTo>
                <a:close/>
              </a:path>
              <a:path w="171450" h="1115060">
                <a:moveTo>
                  <a:pt x="154709" y="943883"/>
                </a:moveTo>
                <a:lnTo>
                  <a:pt x="147395" y="944372"/>
                </a:lnTo>
                <a:lnTo>
                  <a:pt x="140795" y="947527"/>
                </a:lnTo>
                <a:lnTo>
                  <a:pt x="135743" y="953135"/>
                </a:lnTo>
                <a:lnTo>
                  <a:pt x="104628" y="1006475"/>
                </a:lnTo>
                <a:lnTo>
                  <a:pt x="104628" y="1077087"/>
                </a:lnTo>
                <a:lnTo>
                  <a:pt x="107671" y="1077087"/>
                </a:lnTo>
                <a:lnTo>
                  <a:pt x="168763" y="972439"/>
                </a:lnTo>
                <a:lnTo>
                  <a:pt x="171156" y="965243"/>
                </a:lnTo>
                <a:lnTo>
                  <a:pt x="170668" y="957929"/>
                </a:lnTo>
                <a:lnTo>
                  <a:pt x="167512" y="951329"/>
                </a:lnTo>
                <a:lnTo>
                  <a:pt x="161905" y="946277"/>
                </a:lnTo>
                <a:lnTo>
                  <a:pt x="154709" y="943883"/>
                </a:lnTo>
                <a:close/>
              </a:path>
              <a:path w="171450" h="1115060">
                <a:moveTo>
                  <a:pt x="85578" y="1039132"/>
                </a:moveTo>
                <a:lnTo>
                  <a:pt x="69068" y="1067435"/>
                </a:lnTo>
                <a:lnTo>
                  <a:pt x="102088" y="1067435"/>
                </a:lnTo>
                <a:lnTo>
                  <a:pt x="85578" y="1039132"/>
                </a:lnTo>
                <a:close/>
              </a:path>
              <a:path w="171450" h="1115060">
                <a:moveTo>
                  <a:pt x="104628" y="1006475"/>
                </a:moveTo>
                <a:lnTo>
                  <a:pt x="85578" y="1039132"/>
                </a:lnTo>
                <a:lnTo>
                  <a:pt x="102088" y="1067435"/>
                </a:lnTo>
                <a:lnTo>
                  <a:pt x="104628" y="1067435"/>
                </a:lnTo>
                <a:lnTo>
                  <a:pt x="104628" y="1006475"/>
                </a:lnTo>
                <a:close/>
              </a:path>
              <a:path w="171450" h="1115060">
                <a:moveTo>
                  <a:pt x="104628" y="0"/>
                </a:moveTo>
                <a:lnTo>
                  <a:pt x="66528" y="0"/>
                </a:lnTo>
                <a:lnTo>
                  <a:pt x="66528" y="1006475"/>
                </a:lnTo>
                <a:lnTo>
                  <a:pt x="85578" y="1039132"/>
                </a:lnTo>
                <a:lnTo>
                  <a:pt x="104628" y="1006475"/>
                </a:lnTo>
                <a:lnTo>
                  <a:pt x="104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720341" y="3277528"/>
            <a:ext cx="696595" cy="2191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380"/>
              </a:lnSpc>
            </a:pPr>
            <a:r>
              <a:rPr sz="2400" spc="-105" dirty="0">
                <a:solidFill>
                  <a:srgbClr val="FFFF00"/>
                </a:solidFill>
                <a:latin typeface="Arial"/>
                <a:cs typeface="Arial"/>
              </a:rPr>
              <a:t>Cumulative</a:t>
            </a:r>
            <a:r>
              <a:rPr sz="2400" spc="-1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290" dirty="0">
                <a:solidFill>
                  <a:srgbClr val="FFFF00"/>
                </a:solidFill>
                <a:latin typeface="Arial"/>
                <a:cs typeface="Arial"/>
              </a:rPr>
              <a:t>LDL-C</a:t>
            </a:r>
            <a:endParaRPr sz="2400">
              <a:latin typeface="Arial"/>
              <a:cs typeface="Arial"/>
            </a:endParaRPr>
          </a:p>
          <a:p>
            <a:pPr marR="60325" algn="ctr">
              <a:lnSpc>
                <a:spcPct val="100000"/>
              </a:lnSpc>
            </a:pPr>
            <a:r>
              <a:rPr sz="2400" spc="-55" dirty="0">
                <a:solidFill>
                  <a:srgbClr val="FFFF00"/>
                </a:solidFill>
                <a:latin typeface="Arial"/>
                <a:cs typeface="Arial"/>
              </a:rPr>
              <a:t>(mmol/L)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06422" y="1217421"/>
            <a:ext cx="35452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3130" marR="5080" indent="-901065">
              <a:lnSpc>
                <a:spcPct val="100000"/>
              </a:lnSpc>
              <a:spcBef>
                <a:spcPts val="100"/>
              </a:spcBef>
            </a:pPr>
            <a:r>
              <a:rPr sz="2400" b="1" spc="-195" dirty="0">
                <a:solidFill>
                  <a:srgbClr val="FFFF00"/>
                </a:solidFill>
                <a:latin typeface="Arial"/>
                <a:cs typeface="Arial"/>
              </a:rPr>
              <a:t>Coronary </a:t>
            </a:r>
            <a:r>
              <a:rPr sz="2400" b="1" spc="-204" dirty="0">
                <a:solidFill>
                  <a:srgbClr val="FFFF00"/>
                </a:solidFill>
                <a:latin typeface="Arial"/>
                <a:cs typeface="Arial"/>
              </a:rPr>
              <a:t>disease </a:t>
            </a:r>
            <a:r>
              <a:rPr sz="2400" b="1" spc="-170" dirty="0">
                <a:solidFill>
                  <a:srgbClr val="FFFF00"/>
                </a:solidFill>
                <a:latin typeface="Arial"/>
                <a:cs typeface="Arial"/>
              </a:rPr>
              <a:t>and </a:t>
            </a:r>
            <a:r>
              <a:rPr sz="2400" b="1" spc="-125" dirty="0">
                <a:solidFill>
                  <a:srgbClr val="FFFF00"/>
                </a:solidFill>
                <a:latin typeface="Arial"/>
                <a:cs typeface="Arial"/>
              </a:rPr>
              <a:t>death  </a:t>
            </a:r>
            <a:r>
              <a:rPr sz="2400" b="1" spc="-135" dirty="0">
                <a:solidFill>
                  <a:srgbClr val="FFFF00"/>
                </a:solidFill>
                <a:latin typeface="Arial"/>
                <a:cs typeface="Arial"/>
              </a:rPr>
              <a:t>before </a:t>
            </a:r>
            <a:r>
              <a:rPr sz="2400" b="1" spc="-210" dirty="0">
                <a:solidFill>
                  <a:srgbClr val="FFFF00"/>
                </a:solidFill>
                <a:latin typeface="Arial"/>
                <a:cs typeface="Arial"/>
              </a:rPr>
              <a:t>age</a:t>
            </a:r>
            <a:r>
              <a:rPr sz="2400" b="1" spc="-1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20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385808" y="1911095"/>
            <a:ext cx="260350" cy="468630"/>
          </a:xfrm>
          <a:custGeom>
            <a:avLst/>
            <a:gdLst/>
            <a:ahLst/>
            <a:cxnLst/>
            <a:rect l="l" t="t" r="r" b="b"/>
            <a:pathLst>
              <a:path w="260350" h="468630">
                <a:moveTo>
                  <a:pt x="36064" y="208930"/>
                </a:moveTo>
                <a:lnTo>
                  <a:pt x="22916" y="208930"/>
                </a:lnTo>
                <a:lnTo>
                  <a:pt x="14108" y="211962"/>
                </a:lnTo>
                <a:lnTo>
                  <a:pt x="5516" y="219581"/>
                </a:lnTo>
                <a:lnTo>
                  <a:pt x="710" y="229568"/>
                </a:lnTo>
                <a:lnTo>
                  <a:pt x="0" y="240627"/>
                </a:lnTo>
                <a:lnTo>
                  <a:pt x="3694" y="251459"/>
                </a:lnTo>
                <a:lnTo>
                  <a:pt x="130059" y="468121"/>
                </a:lnTo>
                <a:lnTo>
                  <a:pt x="163539" y="410717"/>
                </a:lnTo>
                <a:lnTo>
                  <a:pt x="101103" y="410717"/>
                </a:lnTo>
                <a:lnTo>
                  <a:pt x="101103" y="303584"/>
                </a:lnTo>
                <a:lnTo>
                  <a:pt x="53732" y="222376"/>
                </a:lnTo>
                <a:lnTo>
                  <a:pt x="46059" y="213766"/>
                </a:lnTo>
                <a:lnTo>
                  <a:pt x="36064" y="208930"/>
                </a:lnTo>
                <a:close/>
              </a:path>
              <a:path w="260350" h="468630">
                <a:moveTo>
                  <a:pt x="101103" y="303584"/>
                </a:moveTo>
                <a:lnTo>
                  <a:pt x="101103" y="410717"/>
                </a:lnTo>
                <a:lnTo>
                  <a:pt x="159015" y="410717"/>
                </a:lnTo>
                <a:lnTo>
                  <a:pt x="159015" y="396113"/>
                </a:lnTo>
                <a:lnTo>
                  <a:pt x="105040" y="396113"/>
                </a:lnTo>
                <a:lnTo>
                  <a:pt x="130059" y="353223"/>
                </a:lnTo>
                <a:lnTo>
                  <a:pt x="101103" y="303584"/>
                </a:lnTo>
                <a:close/>
              </a:path>
              <a:path w="260350" h="468630">
                <a:moveTo>
                  <a:pt x="235104" y="208214"/>
                </a:moveTo>
                <a:lnTo>
                  <a:pt x="224008" y="208930"/>
                </a:lnTo>
                <a:lnTo>
                  <a:pt x="214006" y="213766"/>
                </a:lnTo>
                <a:lnTo>
                  <a:pt x="206386" y="222376"/>
                </a:lnTo>
                <a:lnTo>
                  <a:pt x="159015" y="303584"/>
                </a:lnTo>
                <a:lnTo>
                  <a:pt x="159015" y="410717"/>
                </a:lnTo>
                <a:lnTo>
                  <a:pt x="163539" y="410717"/>
                </a:lnTo>
                <a:lnTo>
                  <a:pt x="256424" y="251459"/>
                </a:lnTo>
                <a:lnTo>
                  <a:pt x="260119" y="240627"/>
                </a:lnTo>
                <a:lnTo>
                  <a:pt x="259409" y="229568"/>
                </a:lnTo>
                <a:lnTo>
                  <a:pt x="254603" y="219581"/>
                </a:lnTo>
                <a:lnTo>
                  <a:pt x="246010" y="211962"/>
                </a:lnTo>
                <a:lnTo>
                  <a:pt x="235104" y="208214"/>
                </a:lnTo>
                <a:close/>
              </a:path>
              <a:path w="260350" h="468630">
                <a:moveTo>
                  <a:pt x="130059" y="353223"/>
                </a:moveTo>
                <a:lnTo>
                  <a:pt x="105040" y="396113"/>
                </a:lnTo>
                <a:lnTo>
                  <a:pt x="155078" y="396113"/>
                </a:lnTo>
                <a:lnTo>
                  <a:pt x="130059" y="353223"/>
                </a:lnTo>
                <a:close/>
              </a:path>
              <a:path w="260350" h="468630">
                <a:moveTo>
                  <a:pt x="159015" y="303584"/>
                </a:moveTo>
                <a:lnTo>
                  <a:pt x="130059" y="353223"/>
                </a:lnTo>
                <a:lnTo>
                  <a:pt x="155078" y="396113"/>
                </a:lnTo>
                <a:lnTo>
                  <a:pt x="159015" y="396113"/>
                </a:lnTo>
                <a:lnTo>
                  <a:pt x="159015" y="303584"/>
                </a:lnTo>
                <a:close/>
              </a:path>
              <a:path w="260350" h="468630">
                <a:moveTo>
                  <a:pt x="159015" y="0"/>
                </a:moveTo>
                <a:lnTo>
                  <a:pt x="101103" y="0"/>
                </a:lnTo>
                <a:lnTo>
                  <a:pt x="101103" y="303584"/>
                </a:lnTo>
                <a:lnTo>
                  <a:pt x="130059" y="353223"/>
                </a:lnTo>
                <a:lnTo>
                  <a:pt x="159015" y="303584"/>
                </a:lnTo>
                <a:lnTo>
                  <a:pt x="159015" y="0"/>
                </a:lnTo>
                <a:close/>
              </a:path>
              <a:path w="260350" h="468630">
                <a:moveTo>
                  <a:pt x="24997" y="208214"/>
                </a:moveTo>
                <a:lnTo>
                  <a:pt x="36064" y="208930"/>
                </a:lnTo>
                <a:lnTo>
                  <a:pt x="22916" y="208930"/>
                </a:lnTo>
                <a:lnTo>
                  <a:pt x="24997" y="2082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672454" y="1165301"/>
            <a:ext cx="351726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20" dirty="0">
                <a:solidFill>
                  <a:srgbClr val="FFFF00"/>
                </a:solidFill>
                <a:latin typeface="Arial"/>
                <a:cs typeface="Arial"/>
              </a:rPr>
              <a:t>Untreated </a:t>
            </a:r>
            <a:r>
              <a:rPr sz="2400" b="1" spc="-175" dirty="0">
                <a:solidFill>
                  <a:srgbClr val="FFFF00"/>
                </a:solidFill>
                <a:latin typeface="Arial"/>
                <a:cs typeface="Arial"/>
              </a:rPr>
              <a:t>coronary</a:t>
            </a:r>
            <a:r>
              <a:rPr sz="2400" b="1" spc="-2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204" dirty="0">
                <a:solidFill>
                  <a:srgbClr val="FFFF00"/>
                </a:solidFill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b="1" spc="-135" dirty="0">
                <a:solidFill>
                  <a:srgbClr val="FFFF00"/>
                </a:solidFill>
                <a:latin typeface="Arial"/>
                <a:cs typeface="Arial"/>
              </a:rPr>
              <a:t>before </a:t>
            </a:r>
            <a:r>
              <a:rPr sz="2400" b="1" spc="-210" dirty="0">
                <a:solidFill>
                  <a:srgbClr val="FFFF00"/>
                </a:solidFill>
                <a:latin typeface="Arial"/>
                <a:cs typeface="Arial"/>
              </a:rPr>
              <a:t>age</a:t>
            </a:r>
            <a:r>
              <a:rPr sz="2400" b="1" spc="-1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30" dirty="0">
                <a:solidFill>
                  <a:srgbClr val="FFFF00"/>
                </a:solidFill>
                <a:latin typeface="Arial"/>
                <a:cs typeface="Arial"/>
              </a:rPr>
              <a:t>55–60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647167" y="1911095"/>
            <a:ext cx="260350" cy="468630"/>
          </a:xfrm>
          <a:custGeom>
            <a:avLst/>
            <a:gdLst/>
            <a:ahLst/>
            <a:cxnLst/>
            <a:rect l="l" t="t" r="r" b="b"/>
            <a:pathLst>
              <a:path w="260350" h="468630">
                <a:moveTo>
                  <a:pt x="36064" y="208930"/>
                </a:moveTo>
                <a:lnTo>
                  <a:pt x="22916" y="208930"/>
                </a:lnTo>
                <a:lnTo>
                  <a:pt x="14108" y="211962"/>
                </a:lnTo>
                <a:lnTo>
                  <a:pt x="5516" y="219581"/>
                </a:lnTo>
                <a:lnTo>
                  <a:pt x="710" y="229568"/>
                </a:lnTo>
                <a:lnTo>
                  <a:pt x="0" y="240627"/>
                </a:lnTo>
                <a:lnTo>
                  <a:pt x="3694" y="251459"/>
                </a:lnTo>
                <a:lnTo>
                  <a:pt x="130059" y="468121"/>
                </a:lnTo>
                <a:lnTo>
                  <a:pt x="163539" y="410717"/>
                </a:lnTo>
                <a:lnTo>
                  <a:pt x="101103" y="410717"/>
                </a:lnTo>
                <a:lnTo>
                  <a:pt x="101103" y="303584"/>
                </a:lnTo>
                <a:lnTo>
                  <a:pt x="53732" y="222376"/>
                </a:lnTo>
                <a:lnTo>
                  <a:pt x="46059" y="213766"/>
                </a:lnTo>
                <a:lnTo>
                  <a:pt x="36064" y="208930"/>
                </a:lnTo>
                <a:close/>
              </a:path>
              <a:path w="260350" h="468630">
                <a:moveTo>
                  <a:pt x="101103" y="303584"/>
                </a:moveTo>
                <a:lnTo>
                  <a:pt x="101103" y="410717"/>
                </a:lnTo>
                <a:lnTo>
                  <a:pt x="159015" y="410717"/>
                </a:lnTo>
                <a:lnTo>
                  <a:pt x="159015" y="396113"/>
                </a:lnTo>
                <a:lnTo>
                  <a:pt x="105040" y="396113"/>
                </a:lnTo>
                <a:lnTo>
                  <a:pt x="130059" y="353223"/>
                </a:lnTo>
                <a:lnTo>
                  <a:pt x="101103" y="303584"/>
                </a:lnTo>
                <a:close/>
              </a:path>
              <a:path w="260350" h="468630">
                <a:moveTo>
                  <a:pt x="235104" y="208214"/>
                </a:moveTo>
                <a:lnTo>
                  <a:pt x="224008" y="208930"/>
                </a:lnTo>
                <a:lnTo>
                  <a:pt x="214006" y="213766"/>
                </a:lnTo>
                <a:lnTo>
                  <a:pt x="206386" y="222376"/>
                </a:lnTo>
                <a:lnTo>
                  <a:pt x="159015" y="303584"/>
                </a:lnTo>
                <a:lnTo>
                  <a:pt x="159015" y="410717"/>
                </a:lnTo>
                <a:lnTo>
                  <a:pt x="163539" y="410717"/>
                </a:lnTo>
                <a:lnTo>
                  <a:pt x="256424" y="251459"/>
                </a:lnTo>
                <a:lnTo>
                  <a:pt x="260119" y="240627"/>
                </a:lnTo>
                <a:lnTo>
                  <a:pt x="259409" y="229568"/>
                </a:lnTo>
                <a:lnTo>
                  <a:pt x="254603" y="219581"/>
                </a:lnTo>
                <a:lnTo>
                  <a:pt x="246010" y="211962"/>
                </a:lnTo>
                <a:lnTo>
                  <a:pt x="235104" y="208214"/>
                </a:lnTo>
                <a:close/>
              </a:path>
              <a:path w="260350" h="468630">
                <a:moveTo>
                  <a:pt x="130059" y="353223"/>
                </a:moveTo>
                <a:lnTo>
                  <a:pt x="105040" y="396113"/>
                </a:lnTo>
                <a:lnTo>
                  <a:pt x="155078" y="396113"/>
                </a:lnTo>
                <a:lnTo>
                  <a:pt x="130059" y="353223"/>
                </a:lnTo>
                <a:close/>
              </a:path>
              <a:path w="260350" h="468630">
                <a:moveTo>
                  <a:pt x="159015" y="303584"/>
                </a:moveTo>
                <a:lnTo>
                  <a:pt x="130059" y="353223"/>
                </a:lnTo>
                <a:lnTo>
                  <a:pt x="155078" y="396113"/>
                </a:lnTo>
                <a:lnTo>
                  <a:pt x="159015" y="396113"/>
                </a:lnTo>
                <a:lnTo>
                  <a:pt x="159015" y="303584"/>
                </a:lnTo>
                <a:close/>
              </a:path>
              <a:path w="260350" h="468630">
                <a:moveTo>
                  <a:pt x="159015" y="0"/>
                </a:moveTo>
                <a:lnTo>
                  <a:pt x="101103" y="0"/>
                </a:lnTo>
                <a:lnTo>
                  <a:pt x="101103" y="303584"/>
                </a:lnTo>
                <a:lnTo>
                  <a:pt x="130059" y="353223"/>
                </a:lnTo>
                <a:lnTo>
                  <a:pt x="159015" y="303584"/>
                </a:lnTo>
                <a:lnTo>
                  <a:pt x="159015" y="0"/>
                </a:lnTo>
                <a:close/>
              </a:path>
              <a:path w="260350" h="468630">
                <a:moveTo>
                  <a:pt x="24997" y="208214"/>
                </a:moveTo>
                <a:lnTo>
                  <a:pt x="36064" y="208930"/>
                </a:lnTo>
                <a:lnTo>
                  <a:pt x="22916" y="208930"/>
                </a:lnTo>
                <a:lnTo>
                  <a:pt x="24997" y="2082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7994" y="143001"/>
            <a:ext cx="7985759" cy="69659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>
                <a:solidFill>
                  <a:srgbClr val="FFFF00"/>
                </a:solidFill>
              </a:rPr>
              <a:t>Mendelian </a:t>
            </a:r>
            <a:r>
              <a:rPr spc="-305" dirty="0">
                <a:solidFill>
                  <a:srgbClr val="FFFF00"/>
                </a:solidFill>
              </a:rPr>
              <a:t>Randomization</a:t>
            </a:r>
            <a:r>
              <a:rPr spc="-340" dirty="0">
                <a:solidFill>
                  <a:srgbClr val="FFFF00"/>
                </a:solidFill>
              </a:rPr>
              <a:t> </a:t>
            </a:r>
            <a:r>
              <a:rPr spc="-360" dirty="0">
                <a:solidFill>
                  <a:srgbClr val="FFFF00"/>
                </a:solidFill>
              </a:rPr>
              <a:t>Studies</a:t>
            </a:r>
          </a:p>
        </p:txBody>
      </p:sp>
      <p:sp>
        <p:nvSpPr>
          <p:cNvPr id="3" name="object 3"/>
          <p:cNvSpPr/>
          <p:nvPr/>
        </p:nvSpPr>
        <p:spPr>
          <a:xfrm>
            <a:off x="1807464" y="1062227"/>
            <a:ext cx="9159240" cy="538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2892" y="1057655"/>
            <a:ext cx="9168765" cy="5396865"/>
          </a:xfrm>
          <a:custGeom>
            <a:avLst/>
            <a:gdLst/>
            <a:ahLst/>
            <a:cxnLst/>
            <a:rect l="l" t="t" r="r" b="b"/>
            <a:pathLst>
              <a:path w="9168765" h="5396865">
                <a:moveTo>
                  <a:pt x="0" y="5396484"/>
                </a:moveTo>
                <a:lnTo>
                  <a:pt x="9168384" y="5396484"/>
                </a:lnTo>
                <a:lnTo>
                  <a:pt x="9168384" y="0"/>
                </a:lnTo>
                <a:lnTo>
                  <a:pt x="0" y="0"/>
                </a:lnTo>
                <a:lnTo>
                  <a:pt x="0" y="5396484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531" y="2714244"/>
            <a:ext cx="7010400" cy="1201420"/>
          </a:xfrm>
          <a:custGeom>
            <a:avLst/>
            <a:gdLst/>
            <a:ahLst/>
            <a:cxnLst/>
            <a:rect l="l" t="t" r="r" b="b"/>
            <a:pathLst>
              <a:path w="7010400" h="1201420">
                <a:moveTo>
                  <a:pt x="0" y="1200911"/>
                </a:moveTo>
                <a:lnTo>
                  <a:pt x="7010400" y="1200911"/>
                </a:lnTo>
                <a:lnTo>
                  <a:pt x="7010400" y="0"/>
                </a:lnTo>
                <a:lnTo>
                  <a:pt x="0" y="0"/>
                </a:lnTo>
                <a:lnTo>
                  <a:pt x="0" y="1200911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4967" y="2728036"/>
            <a:ext cx="653669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90" dirty="0">
                <a:latin typeface="Arial"/>
                <a:cs typeface="Arial"/>
              </a:rPr>
              <a:t>Continuous, </a:t>
            </a:r>
            <a:r>
              <a:rPr sz="2400" b="1" spc="-160" dirty="0">
                <a:latin typeface="Arial"/>
                <a:cs typeface="Arial"/>
              </a:rPr>
              <a:t>dose-dependent </a:t>
            </a:r>
            <a:r>
              <a:rPr sz="2400" b="1" spc="-170" dirty="0">
                <a:latin typeface="Arial"/>
                <a:cs typeface="Arial"/>
              </a:rPr>
              <a:t>and </a:t>
            </a:r>
            <a:r>
              <a:rPr sz="2400" b="1" spc="-135" dirty="0">
                <a:latin typeface="Arial"/>
                <a:cs typeface="Arial"/>
              </a:rPr>
              <a:t>log-linear </a:t>
            </a:r>
            <a:r>
              <a:rPr sz="2400" b="1" spc="-215" dirty="0">
                <a:latin typeface="Arial"/>
                <a:cs typeface="Arial"/>
              </a:rPr>
              <a:t>causal  </a:t>
            </a:r>
            <a:r>
              <a:rPr sz="2400" b="1" spc="-190" dirty="0">
                <a:latin typeface="Arial"/>
                <a:cs typeface="Arial"/>
              </a:rPr>
              <a:t>association </a:t>
            </a:r>
            <a:r>
              <a:rPr sz="2400" b="1" spc="-120" dirty="0">
                <a:latin typeface="Arial"/>
                <a:cs typeface="Arial"/>
              </a:rPr>
              <a:t>between </a:t>
            </a:r>
            <a:r>
              <a:rPr sz="2400" b="1" spc="-95" dirty="0">
                <a:latin typeface="Arial"/>
                <a:cs typeface="Arial"/>
              </a:rPr>
              <a:t>the </a:t>
            </a:r>
            <a:r>
              <a:rPr sz="2400" b="1" spc="-160" dirty="0">
                <a:latin typeface="Arial"/>
                <a:cs typeface="Arial"/>
              </a:rPr>
              <a:t>magnitude </a:t>
            </a:r>
            <a:r>
              <a:rPr sz="2400" b="1" spc="-110" dirty="0">
                <a:latin typeface="Arial"/>
                <a:cs typeface="Arial"/>
              </a:rPr>
              <a:t>of </a:t>
            </a:r>
            <a:r>
              <a:rPr sz="2400" b="1" spc="-95" dirty="0">
                <a:latin typeface="Arial"/>
                <a:cs typeface="Arial"/>
              </a:rPr>
              <a:t>the </a:t>
            </a:r>
            <a:r>
              <a:rPr sz="2400" b="1" spc="-165" dirty="0">
                <a:latin typeface="Arial"/>
                <a:cs typeface="Arial"/>
              </a:rPr>
              <a:t>absolute  </a:t>
            </a:r>
            <a:r>
              <a:rPr sz="2400" b="1" spc="-225" dirty="0">
                <a:latin typeface="Arial"/>
                <a:cs typeface="Arial"/>
              </a:rPr>
              <a:t>change </a:t>
            </a:r>
            <a:r>
              <a:rPr sz="2400" b="1" spc="-130" dirty="0">
                <a:latin typeface="Arial"/>
                <a:cs typeface="Arial"/>
              </a:rPr>
              <a:t>in </a:t>
            </a:r>
            <a:r>
              <a:rPr sz="2400" b="1" spc="-330" dirty="0">
                <a:latin typeface="Arial"/>
                <a:cs typeface="Arial"/>
              </a:rPr>
              <a:t>LDL-C </a:t>
            </a:r>
            <a:r>
              <a:rPr sz="2400" b="1" spc="-130" dirty="0">
                <a:latin typeface="Arial"/>
                <a:cs typeface="Arial"/>
              </a:rPr>
              <a:t>level </a:t>
            </a:r>
            <a:r>
              <a:rPr sz="2400" b="1" spc="-170" dirty="0">
                <a:latin typeface="Arial"/>
                <a:cs typeface="Arial"/>
              </a:rPr>
              <a:t>and </a:t>
            </a:r>
            <a:r>
              <a:rPr sz="2400" b="1" spc="-95" dirty="0">
                <a:latin typeface="Arial"/>
                <a:cs typeface="Arial"/>
              </a:rPr>
              <a:t>the lifetime </a:t>
            </a:r>
            <a:r>
              <a:rPr sz="2400" b="1" spc="-185" dirty="0">
                <a:latin typeface="Arial"/>
                <a:cs typeface="Arial"/>
              </a:rPr>
              <a:t>risk </a:t>
            </a:r>
            <a:r>
              <a:rPr sz="2400" b="1" spc="-110" dirty="0">
                <a:latin typeface="Arial"/>
                <a:cs typeface="Arial"/>
              </a:rPr>
              <a:t>of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b="1" spc="-310" dirty="0">
                <a:latin typeface="Arial"/>
                <a:cs typeface="Arial"/>
              </a:rPr>
              <a:t>CHD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97473" y="1680210"/>
            <a:ext cx="4095115" cy="901065"/>
          </a:xfrm>
          <a:custGeom>
            <a:avLst/>
            <a:gdLst/>
            <a:ahLst/>
            <a:cxnLst/>
            <a:rect l="l" t="t" r="r" b="b"/>
            <a:pathLst>
              <a:path w="4095115" h="901064">
                <a:moveTo>
                  <a:pt x="0" y="450341"/>
                </a:moveTo>
                <a:lnTo>
                  <a:pt x="11501" y="402332"/>
                </a:lnTo>
                <a:lnTo>
                  <a:pt x="45228" y="355779"/>
                </a:lnTo>
                <a:lnTo>
                  <a:pt x="79481" y="325680"/>
                </a:lnTo>
                <a:lnTo>
                  <a:pt x="122747" y="296419"/>
                </a:lnTo>
                <a:lnTo>
                  <a:pt x="174676" y="268073"/>
                </a:lnTo>
                <a:lnTo>
                  <a:pt x="234925" y="240717"/>
                </a:lnTo>
                <a:lnTo>
                  <a:pt x="303145" y="214428"/>
                </a:lnTo>
                <a:lnTo>
                  <a:pt x="340136" y="201708"/>
                </a:lnTo>
                <a:lnTo>
                  <a:pt x="378991" y="189283"/>
                </a:lnTo>
                <a:lnTo>
                  <a:pt x="419665" y="177162"/>
                </a:lnTo>
                <a:lnTo>
                  <a:pt x="462116" y="165357"/>
                </a:lnTo>
                <a:lnTo>
                  <a:pt x="506300" y="153875"/>
                </a:lnTo>
                <a:lnTo>
                  <a:pt x="552173" y="142726"/>
                </a:lnTo>
                <a:lnTo>
                  <a:pt x="599693" y="131921"/>
                </a:lnTo>
                <a:lnTo>
                  <a:pt x="648817" y="121468"/>
                </a:lnTo>
                <a:lnTo>
                  <a:pt x="699500" y="111377"/>
                </a:lnTo>
                <a:lnTo>
                  <a:pt x="751700" y="101658"/>
                </a:lnTo>
                <a:lnTo>
                  <a:pt x="805373" y="92320"/>
                </a:lnTo>
                <a:lnTo>
                  <a:pt x="860477" y="83373"/>
                </a:lnTo>
                <a:lnTo>
                  <a:pt x="916967" y="74826"/>
                </a:lnTo>
                <a:lnTo>
                  <a:pt x="974800" y="66688"/>
                </a:lnTo>
                <a:lnTo>
                  <a:pt x="1033933" y="58970"/>
                </a:lnTo>
                <a:lnTo>
                  <a:pt x="1094323" y="51681"/>
                </a:lnTo>
                <a:lnTo>
                  <a:pt x="1155927" y="44830"/>
                </a:lnTo>
                <a:lnTo>
                  <a:pt x="1218701" y="38427"/>
                </a:lnTo>
                <a:lnTo>
                  <a:pt x="1282601" y="32482"/>
                </a:lnTo>
                <a:lnTo>
                  <a:pt x="1347586" y="27003"/>
                </a:lnTo>
                <a:lnTo>
                  <a:pt x="1413610" y="22001"/>
                </a:lnTo>
                <a:lnTo>
                  <a:pt x="1480631" y="17485"/>
                </a:lnTo>
                <a:lnTo>
                  <a:pt x="1548606" y="13465"/>
                </a:lnTo>
                <a:lnTo>
                  <a:pt x="1617491" y="9950"/>
                </a:lnTo>
                <a:lnTo>
                  <a:pt x="1687243" y="6949"/>
                </a:lnTo>
                <a:lnTo>
                  <a:pt x="1757819" y="4473"/>
                </a:lnTo>
                <a:lnTo>
                  <a:pt x="1829176" y="2530"/>
                </a:lnTo>
                <a:lnTo>
                  <a:pt x="1901269" y="1131"/>
                </a:lnTo>
                <a:lnTo>
                  <a:pt x="1974056" y="284"/>
                </a:lnTo>
                <a:lnTo>
                  <a:pt x="2047494" y="0"/>
                </a:lnTo>
                <a:lnTo>
                  <a:pt x="2120931" y="284"/>
                </a:lnTo>
                <a:lnTo>
                  <a:pt x="2193718" y="1131"/>
                </a:lnTo>
                <a:lnTo>
                  <a:pt x="2265811" y="2530"/>
                </a:lnTo>
                <a:lnTo>
                  <a:pt x="2337168" y="4473"/>
                </a:lnTo>
                <a:lnTo>
                  <a:pt x="2407744" y="6949"/>
                </a:lnTo>
                <a:lnTo>
                  <a:pt x="2477496" y="9950"/>
                </a:lnTo>
                <a:lnTo>
                  <a:pt x="2546381" y="13465"/>
                </a:lnTo>
                <a:lnTo>
                  <a:pt x="2614356" y="17485"/>
                </a:lnTo>
                <a:lnTo>
                  <a:pt x="2681377" y="22001"/>
                </a:lnTo>
                <a:lnTo>
                  <a:pt x="2747401" y="27003"/>
                </a:lnTo>
                <a:lnTo>
                  <a:pt x="2812386" y="32482"/>
                </a:lnTo>
                <a:lnTo>
                  <a:pt x="2876286" y="38427"/>
                </a:lnTo>
                <a:lnTo>
                  <a:pt x="2939060" y="44830"/>
                </a:lnTo>
                <a:lnTo>
                  <a:pt x="3000664" y="51681"/>
                </a:lnTo>
                <a:lnTo>
                  <a:pt x="3061054" y="58970"/>
                </a:lnTo>
                <a:lnTo>
                  <a:pt x="3120187" y="66688"/>
                </a:lnTo>
                <a:lnTo>
                  <a:pt x="3178020" y="74826"/>
                </a:lnTo>
                <a:lnTo>
                  <a:pt x="3234510" y="83373"/>
                </a:lnTo>
                <a:lnTo>
                  <a:pt x="3289614" y="92320"/>
                </a:lnTo>
                <a:lnTo>
                  <a:pt x="3343287" y="101658"/>
                </a:lnTo>
                <a:lnTo>
                  <a:pt x="3395487" y="111377"/>
                </a:lnTo>
                <a:lnTo>
                  <a:pt x="3446170" y="121468"/>
                </a:lnTo>
                <a:lnTo>
                  <a:pt x="3495294" y="131921"/>
                </a:lnTo>
                <a:lnTo>
                  <a:pt x="3542814" y="142726"/>
                </a:lnTo>
                <a:lnTo>
                  <a:pt x="3588687" y="153875"/>
                </a:lnTo>
                <a:lnTo>
                  <a:pt x="3632871" y="165357"/>
                </a:lnTo>
                <a:lnTo>
                  <a:pt x="3675322" y="177162"/>
                </a:lnTo>
                <a:lnTo>
                  <a:pt x="3715996" y="189283"/>
                </a:lnTo>
                <a:lnTo>
                  <a:pt x="3754851" y="201708"/>
                </a:lnTo>
                <a:lnTo>
                  <a:pt x="3791842" y="214428"/>
                </a:lnTo>
                <a:lnTo>
                  <a:pt x="3860062" y="240717"/>
                </a:lnTo>
                <a:lnTo>
                  <a:pt x="3920311" y="268073"/>
                </a:lnTo>
                <a:lnTo>
                  <a:pt x="3972240" y="296419"/>
                </a:lnTo>
                <a:lnTo>
                  <a:pt x="4015506" y="325680"/>
                </a:lnTo>
                <a:lnTo>
                  <a:pt x="4049759" y="355779"/>
                </a:lnTo>
                <a:lnTo>
                  <a:pt x="4074655" y="386640"/>
                </a:lnTo>
                <a:lnTo>
                  <a:pt x="4093695" y="434192"/>
                </a:lnTo>
                <a:lnTo>
                  <a:pt x="4094987" y="450341"/>
                </a:lnTo>
                <a:lnTo>
                  <a:pt x="4093695" y="466491"/>
                </a:lnTo>
                <a:lnTo>
                  <a:pt x="4074655" y="514043"/>
                </a:lnTo>
                <a:lnTo>
                  <a:pt x="4049759" y="544904"/>
                </a:lnTo>
                <a:lnTo>
                  <a:pt x="4015506" y="575003"/>
                </a:lnTo>
                <a:lnTo>
                  <a:pt x="3972240" y="604264"/>
                </a:lnTo>
                <a:lnTo>
                  <a:pt x="3920311" y="632610"/>
                </a:lnTo>
                <a:lnTo>
                  <a:pt x="3860062" y="659966"/>
                </a:lnTo>
                <a:lnTo>
                  <a:pt x="3791842" y="686255"/>
                </a:lnTo>
                <a:lnTo>
                  <a:pt x="3754851" y="698975"/>
                </a:lnTo>
                <a:lnTo>
                  <a:pt x="3715996" y="711400"/>
                </a:lnTo>
                <a:lnTo>
                  <a:pt x="3675322" y="723521"/>
                </a:lnTo>
                <a:lnTo>
                  <a:pt x="3632871" y="735326"/>
                </a:lnTo>
                <a:lnTo>
                  <a:pt x="3588687" y="746808"/>
                </a:lnTo>
                <a:lnTo>
                  <a:pt x="3542814" y="757957"/>
                </a:lnTo>
                <a:lnTo>
                  <a:pt x="3495293" y="768762"/>
                </a:lnTo>
                <a:lnTo>
                  <a:pt x="3446170" y="779215"/>
                </a:lnTo>
                <a:lnTo>
                  <a:pt x="3395487" y="789306"/>
                </a:lnTo>
                <a:lnTo>
                  <a:pt x="3343287" y="799025"/>
                </a:lnTo>
                <a:lnTo>
                  <a:pt x="3289614" y="808363"/>
                </a:lnTo>
                <a:lnTo>
                  <a:pt x="3234510" y="817310"/>
                </a:lnTo>
                <a:lnTo>
                  <a:pt x="3178020" y="825857"/>
                </a:lnTo>
                <a:lnTo>
                  <a:pt x="3120187" y="833995"/>
                </a:lnTo>
                <a:lnTo>
                  <a:pt x="3061054" y="841713"/>
                </a:lnTo>
                <a:lnTo>
                  <a:pt x="3000664" y="849002"/>
                </a:lnTo>
                <a:lnTo>
                  <a:pt x="2939060" y="855853"/>
                </a:lnTo>
                <a:lnTo>
                  <a:pt x="2876286" y="862256"/>
                </a:lnTo>
                <a:lnTo>
                  <a:pt x="2812386" y="868201"/>
                </a:lnTo>
                <a:lnTo>
                  <a:pt x="2747401" y="873680"/>
                </a:lnTo>
                <a:lnTo>
                  <a:pt x="2681377" y="878682"/>
                </a:lnTo>
                <a:lnTo>
                  <a:pt x="2614356" y="883198"/>
                </a:lnTo>
                <a:lnTo>
                  <a:pt x="2546381" y="887218"/>
                </a:lnTo>
                <a:lnTo>
                  <a:pt x="2477496" y="890733"/>
                </a:lnTo>
                <a:lnTo>
                  <a:pt x="2407744" y="893734"/>
                </a:lnTo>
                <a:lnTo>
                  <a:pt x="2337168" y="896210"/>
                </a:lnTo>
                <a:lnTo>
                  <a:pt x="2265811" y="898153"/>
                </a:lnTo>
                <a:lnTo>
                  <a:pt x="2193718" y="899552"/>
                </a:lnTo>
                <a:lnTo>
                  <a:pt x="2120931" y="900399"/>
                </a:lnTo>
                <a:lnTo>
                  <a:pt x="2047494" y="900684"/>
                </a:lnTo>
                <a:lnTo>
                  <a:pt x="1974056" y="900399"/>
                </a:lnTo>
                <a:lnTo>
                  <a:pt x="1901269" y="899552"/>
                </a:lnTo>
                <a:lnTo>
                  <a:pt x="1829176" y="898153"/>
                </a:lnTo>
                <a:lnTo>
                  <a:pt x="1757819" y="896210"/>
                </a:lnTo>
                <a:lnTo>
                  <a:pt x="1687243" y="893734"/>
                </a:lnTo>
                <a:lnTo>
                  <a:pt x="1617491" y="890733"/>
                </a:lnTo>
                <a:lnTo>
                  <a:pt x="1548606" y="887218"/>
                </a:lnTo>
                <a:lnTo>
                  <a:pt x="1480631" y="883198"/>
                </a:lnTo>
                <a:lnTo>
                  <a:pt x="1413610" y="878682"/>
                </a:lnTo>
                <a:lnTo>
                  <a:pt x="1347586" y="873680"/>
                </a:lnTo>
                <a:lnTo>
                  <a:pt x="1282601" y="868201"/>
                </a:lnTo>
                <a:lnTo>
                  <a:pt x="1218701" y="862256"/>
                </a:lnTo>
                <a:lnTo>
                  <a:pt x="1155927" y="855853"/>
                </a:lnTo>
                <a:lnTo>
                  <a:pt x="1094323" y="849002"/>
                </a:lnTo>
                <a:lnTo>
                  <a:pt x="1033933" y="841713"/>
                </a:lnTo>
                <a:lnTo>
                  <a:pt x="974800" y="833995"/>
                </a:lnTo>
                <a:lnTo>
                  <a:pt x="916967" y="825857"/>
                </a:lnTo>
                <a:lnTo>
                  <a:pt x="860477" y="817310"/>
                </a:lnTo>
                <a:lnTo>
                  <a:pt x="805373" y="808363"/>
                </a:lnTo>
                <a:lnTo>
                  <a:pt x="751700" y="799025"/>
                </a:lnTo>
                <a:lnTo>
                  <a:pt x="699500" y="789306"/>
                </a:lnTo>
                <a:lnTo>
                  <a:pt x="648817" y="779215"/>
                </a:lnTo>
                <a:lnTo>
                  <a:pt x="599693" y="768762"/>
                </a:lnTo>
                <a:lnTo>
                  <a:pt x="552173" y="757957"/>
                </a:lnTo>
                <a:lnTo>
                  <a:pt x="506300" y="746808"/>
                </a:lnTo>
                <a:lnTo>
                  <a:pt x="462116" y="735326"/>
                </a:lnTo>
                <a:lnTo>
                  <a:pt x="419665" y="723521"/>
                </a:lnTo>
                <a:lnTo>
                  <a:pt x="378991" y="711400"/>
                </a:lnTo>
                <a:lnTo>
                  <a:pt x="340136" y="698975"/>
                </a:lnTo>
                <a:lnTo>
                  <a:pt x="303145" y="686255"/>
                </a:lnTo>
                <a:lnTo>
                  <a:pt x="234925" y="659966"/>
                </a:lnTo>
                <a:lnTo>
                  <a:pt x="174676" y="632610"/>
                </a:lnTo>
                <a:lnTo>
                  <a:pt x="122747" y="604264"/>
                </a:lnTo>
                <a:lnTo>
                  <a:pt x="79481" y="575003"/>
                </a:lnTo>
                <a:lnTo>
                  <a:pt x="45228" y="544904"/>
                </a:lnTo>
                <a:lnTo>
                  <a:pt x="20332" y="514043"/>
                </a:lnTo>
                <a:lnTo>
                  <a:pt x="1292" y="466491"/>
                </a:lnTo>
                <a:lnTo>
                  <a:pt x="0" y="450341"/>
                </a:lnTo>
                <a:close/>
              </a:path>
            </a:pathLst>
          </a:custGeom>
          <a:ln w="350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6572808"/>
            <a:ext cx="40151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FFFF00"/>
                </a:solidFill>
                <a:latin typeface="Arial"/>
                <a:cs typeface="Arial"/>
              </a:rPr>
              <a:t>European </a:t>
            </a:r>
            <a:r>
              <a:rPr sz="1400" spc="-50" dirty="0">
                <a:solidFill>
                  <a:srgbClr val="FFFF00"/>
                </a:solidFill>
                <a:latin typeface="Arial"/>
                <a:cs typeface="Arial"/>
              </a:rPr>
              <a:t>Heart </a:t>
            </a:r>
            <a:r>
              <a:rPr sz="1400" spc="-65" dirty="0">
                <a:solidFill>
                  <a:srgbClr val="FFFF00"/>
                </a:solidFill>
                <a:latin typeface="Arial"/>
                <a:cs typeface="Arial"/>
              </a:rPr>
              <a:t>Journal.</a:t>
            </a:r>
            <a:r>
              <a:rPr sz="1400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00"/>
                </a:solidFill>
                <a:latin typeface="Arial"/>
                <a:cs typeface="Arial"/>
              </a:rPr>
              <a:t>doi:10.1093/eurheartj/ehx144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105"/>
              </a:spcBef>
            </a:pPr>
            <a:r>
              <a:rPr spc="-340" dirty="0"/>
              <a:t>Prospective </a:t>
            </a:r>
            <a:r>
              <a:rPr spc="-345" dirty="0"/>
              <a:t>Epidemiologic</a:t>
            </a:r>
            <a:r>
              <a:rPr spc="-195" dirty="0"/>
              <a:t> </a:t>
            </a:r>
            <a:r>
              <a:rPr spc="-360" dirty="0"/>
              <a:t>Studies</a:t>
            </a:r>
          </a:p>
        </p:txBody>
      </p:sp>
      <p:sp>
        <p:nvSpPr>
          <p:cNvPr id="3" name="object 3"/>
          <p:cNvSpPr/>
          <p:nvPr/>
        </p:nvSpPr>
        <p:spPr>
          <a:xfrm>
            <a:off x="1344167" y="984503"/>
            <a:ext cx="9358884" cy="550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5188" y="1962911"/>
            <a:ext cx="8594090" cy="83375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0805" marR="202565">
              <a:lnSpc>
                <a:spcPct val="100000"/>
              </a:lnSpc>
              <a:spcBef>
                <a:spcPts val="210"/>
              </a:spcBef>
            </a:pPr>
            <a:r>
              <a:rPr sz="2400" b="1" spc="-215" dirty="0">
                <a:latin typeface="Arial"/>
                <a:cs typeface="Arial"/>
              </a:rPr>
              <a:t>Plasma </a:t>
            </a:r>
            <a:r>
              <a:rPr sz="2400" b="1" spc="-330" dirty="0">
                <a:latin typeface="Arial"/>
                <a:cs typeface="Arial"/>
              </a:rPr>
              <a:t>LDL-C </a:t>
            </a:r>
            <a:r>
              <a:rPr sz="2400" b="1" spc="-160" dirty="0">
                <a:latin typeface="Arial"/>
                <a:cs typeface="Arial"/>
              </a:rPr>
              <a:t>concentration </a:t>
            </a:r>
            <a:r>
              <a:rPr sz="2400" b="1" spc="-229" dirty="0">
                <a:latin typeface="Arial"/>
                <a:cs typeface="Arial"/>
              </a:rPr>
              <a:t>is </a:t>
            </a:r>
            <a:r>
              <a:rPr sz="2400" b="1" spc="-180" dirty="0">
                <a:latin typeface="Arial"/>
                <a:cs typeface="Arial"/>
              </a:rPr>
              <a:t>strongly </a:t>
            </a:r>
            <a:r>
              <a:rPr sz="2400" b="1" spc="-170" dirty="0">
                <a:latin typeface="Arial"/>
                <a:cs typeface="Arial"/>
              </a:rPr>
              <a:t>and </a:t>
            </a:r>
            <a:r>
              <a:rPr sz="2400" b="1" spc="-140" dirty="0">
                <a:latin typeface="Arial"/>
                <a:cs typeface="Arial"/>
              </a:rPr>
              <a:t>log-linearly </a:t>
            </a:r>
            <a:r>
              <a:rPr sz="2400" b="1" spc="-200" dirty="0">
                <a:latin typeface="Arial"/>
                <a:cs typeface="Arial"/>
              </a:rPr>
              <a:t>associated  </a:t>
            </a:r>
            <a:r>
              <a:rPr sz="2400" b="1" spc="-85" dirty="0">
                <a:latin typeface="Arial"/>
                <a:cs typeface="Arial"/>
              </a:rPr>
              <a:t>with </a:t>
            </a:r>
            <a:r>
              <a:rPr sz="2400" b="1" spc="-150" dirty="0">
                <a:latin typeface="Arial"/>
                <a:cs typeface="Arial"/>
              </a:rPr>
              <a:t>a </a:t>
            </a:r>
            <a:r>
              <a:rPr sz="2400" b="1" spc="-160" dirty="0">
                <a:latin typeface="Arial"/>
                <a:cs typeface="Arial"/>
              </a:rPr>
              <a:t>dose-dependent </a:t>
            </a:r>
            <a:r>
              <a:rPr sz="2400" b="1" spc="-190" dirty="0">
                <a:latin typeface="Arial"/>
                <a:cs typeface="Arial"/>
              </a:rPr>
              <a:t>increase </a:t>
            </a:r>
            <a:r>
              <a:rPr sz="2400" b="1" spc="-130" dirty="0">
                <a:latin typeface="Arial"/>
                <a:cs typeface="Arial"/>
              </a:rPr>
              <a:t>in </a:t>
            </a:r>
            <a:r>
              <a:rPr sz="2400" b="1" spc="-185" dirty="0">
                <a:latin typeface="Arial"/>
                <a:cs typeface="Arial"/>
              </a:rPr>
              <a:t>risk </a:t>
            </a:r>
            <a:r>
              <a:rPr sz="2400" b="1" spc="-110" dirty="0">
                <a:latin typeface="Arial"/>
                <a:cs typeface="Arial"/>
              </a:rPr>
              <a:t>of </a:t>
            </a:r>
            <a:r>
              <a:rPr sz="2400" b="1" spc="-325" dirty="0">
                <a:latin typeface="Arial"/>
                <a:cs typeface="Arial"/>
              </a:rPr>
              <a:t>ASCVD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75" dirty="0">
                <a:latin typeface="Arial"/>
                <a:cs typeface="Arial"/>
              </a:rPr>
              <a:t>events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96633" y="3039617"/>
            <a:ext cx="4107179" cy="708660"/>
          </a:xfrm>
          <a:custGeom>
            <a:avLst/>
            <a:gdLst/>
            <a:ahLst/>
            <a:cxnLst/>
            <a:rect l="l" t="t" r="r" b="b"/>
            <a:pathLst>
              <a:path w="4107179" h="708660">
                <a:moveTo>
                  <a:pt x="0" y="354330"/>
                </a:moveTo>
                <a:lnTo>
                  <a:pt x="12050" y="315719"/>
                </a:lnTo>
                <a:lnTo>
                  <a:pt x="47368" y="278313"/>
                </a:lnTo>
                <a:lnTo>
                  <a:pt x="83220" y="254151"/>
                </a:lnTo>
                <a:lnTo>
                  <a:pt x="128484" y="230686"/>
                </a:lnTo>
                <a:lnTo>
                  <a:pt x="182789" y="207980"/>
                </a:lnTo>
                <a:lnTo>
                  <a:pt x="245764" y="186098"/>
                </a:lnTo>
                <a:lnTo>
                  <a:pt x="317038" y="165103"/>
                </a:lnTo>
                <a:lnTo>
                  <a:pt x="355671" y="154958"/>
                </a:lnTo>
                <a:lnTo>
                  <a:pt x="396240" y="145060"/>
                </a:lnTo>
                <a:lnTo>
                  <a:pt x="438697" y="135415"/>
                </a:lnTo>
                <a:lnTo>
                  <a:pt x="482997" y="126033"/>
                </a:lnTo>
                <a:lnTo>
                  <a:pt x="529093" y="116920"/>
                </a:lnTo>
                <a:lnTo>
                  <a:pt x="576939" y="108085"/>
                </a:lnTo>
                <a:lnTo>
                  <a:pt x="626488" y="99536"/>
                </a:lnTo>
                <a:lnTo>
                  <a:pt x="677694" y="91281"/>
                </a:lnTo>
                <a:lnTo>
                  <a:pt x="730511" y="83328"/>
                </a:lnTo>
                <a:lnTo>
                  <a:pt x="784892" y="75685"/>
                </a:lnTo>
                <a:lnTo>
                  <a:pt x="840790" y="68360"/>
                </a:lnTo>
                <a:lnTo>
                  <a:pt x="898160" y="61361"/>
                </a:lnTo>
                <a:lnTo>
                  <a:pt x="956955" y="54696"/>
                </a:lnTo>
                <a:lnTo>
                  <a:pt x="1017128" y="48372"/>
                </a:lnTo>
                <a:lnTo>
                  <a:pt x="1078634" y="42399"/>
                </a:lnTo>
                <a:lnTo>
                  <a:pt x="1141425" y="36784"/>
                </a:lnTo>
                <a:lnTo>
                  <a:pt x="1205455" y="31534"/>
                </a:lnTo>
                <a:lnTo>
                  <a:pt x="1270679" y="26659"/>
                </a:lnTo>
                <a:lnTo>
                  <a:pt x="1337048" y="22165"/>
                </a:lnTo>
                <a:lnTo>
                  <a:pt x="1404518" y="18062"/>
                </a:lnTo>
                <a:lnTo>
                  <a:pt x="1473041" y="14356"/>
                </a:lnTo>
                <a:lnTo>
                  <a:pt x="1542572" y="11057"/>
                </a:lnTo>
                <a:lnTo>
                  <a:pt x="1613063" y="8171"/>
                </a:lnTo>
                <a:lnTo>
                  <a:pt x="1684469" y="5708"/>
                </a:lnTo>
                <a:lnTo>
                  <a:pt x="1756743" y="3674"/>
                </a:lnTo>
                <a:lnTo>
                  <a:pt x="1829838" y="2078"/>
                </a:lnTo>
                <a:lnTo>
                  <a:pt x="1903709" y="929"/>
                </a:lnTo>
                <a:lnTo>
                  <a:pt x="1978308" y="233"/>
                </a:lnTo>
                <a:lnTo>
                  <a:pt x="2053590" y="0"/>
                </a:lnTo>
                <a:lnTo>
                  <a:pt x="2128871" y="233"/>
                </a:lnTo>
                <a:lnTo>
                  <a:pt x="2203470" y="929"/>
                </a:lnTo>
                <a:lnTo>
                  <a:pt x="2277341" y="2078"/>
                </a:lnTo>
                <a:lnTo>
                  <a:pt x="2350436" y="3674"/>
                </a:lnTo>
                <a:lnTo>
                  <a:pt x="2422710" y="5708"/>
                </a:lnTo>
                <a:lnTo>
                  <a:pt x="2494116" y="8171"/>
                </a:lnTo>
                <a:lnTo>
                  <a:pt x="2564607" y="11057"/>
                </a:lnTo>
                <a:lnTo>
                  <a:pt x="2634138" y="14356"/>
                </a:lnTo>
                <a:lnTo>
                  <a:pt x="2702661" y="18062"/>
                </a:lnTo>
                <a:lnTo>
                  <a:pt x="2770131" y="22165"/>
                </a:lnTo>
                <a:lnTo>
                  <a:pt x="2836500" y="26659"/>
                </a:lnTo>
                <a:lnTo>
                  <a:pt x="2901724" y="31534"/>
                </a:lnTo>
                <a:lnTo>
                  <a:pt x="2965754" y="36784"/>
                </a:lnTo>
                <a:lnTo>
                  <a:pt x="3028545" y="42399"/>
                </a:lnTo>
                <a:lnTo>
                  <a:pt x="3090051" y="48372"/>
                </a:lnTo>
                <a:lnTo>
                  <a:pt x="3150224" y="54696"/>
                </a:lnTo>
                <a:lnTo>
                  <a:pt x="3209019" y="61361"/>
                </a:lnTo>
                <a:lnTo>
                  <a:pt x="3266389" y="68360"/>
                </a:lnTo>
                <a:lnTo>
                  <a:pt x="3322287" y="75685"/>
                </a:lnTo>
                <a:lnTo>
                  <a:pt x="3376668" y="83328"/>
                </a:lnTo>
                <a:lnTo>
                  <a:pt x="3429485" y="91281"/>
                </a:lnTo>
                <a:lnTo>
                  <a:pt x="3480691" y="99536"/>
                </a:lnTo>
                <a:lnTo>
                  <a:pt x="3530240" y="108085"/>
                </a:lnTo>
                <a:lnTo>
                  <a:pt x="3578086" y="116920"/>
                </a:lnTo>
                <a:lnTo>
                  <a:pt x="3624182" y="126033"/>
                </a:lnTo>
                <a:lnTo>
                  <a:pt x="3668482" y="135415"/>
                </a:lnTo>
                <a:lnTo>
                  <a:pt x="3710939" y="145060"/>
                </a:lnTo>
                <a:lnTo>
                  <a:pt x="3751508" y="154958"/>
                </a:lnTo>
                <a:lnTo>
                  <a:pt x="3790141" y="165103"/>
                </a:lnTo>
                <a:lnTo>
                  <a:pt x="3861415" y="186098"/>
                </a:lnTo>
                <a:lnTo>
                  <a:pt x="3924390" y="207980"/>
                </a:lnTo>
                <a:lnTo>
                  <a:pt x="3978695" y="230686"/>
                </a:lnTo>
                <a:lnTo>
                  <a:pt x="4023959" y="254151"/>
                </a:lnTo>
                <a:lnTo>
                  <a:pt x="4059811" y="278313"/>
                </a:lnTo>
                <a:lnTo>
                  <a:pt x="4095129" y="315719"/>
                </a:lnTo>
                <a:lnTo>
                  <a:pt x="4107180" y="354330"/>
                </a:lnTo>
                <a:lnTo>
                  <a:pt x="4105825" y="367320"/>
                </a:lnTo>
                <a:lnTo>
                  <a:pt x="4085879" y="405554"/>
                </a:lnTo>
                <a:lnTo>
                  <a:pt x="4043085" y="442510"/>
                </a:lnTo>
                <a:lnTo>
                  <a:pt x="4002481" y="466331"/>
                </a:lnTo>
                <a:lnTo>
                  <a:pt x="3952649" y="489425"/>
                </a:lnTo>
                <a:lnTo>
                  <a:pt x="3893963" y="511727"/>
                </a:lnTo>
                <a:lnTo>
                  <a:pt x="3826792" y="533174"/>
                </a:lnTo>
                <a:lnTo>
                  <a:pt x="3751508" y="553701"/>
                </a:lnTo>
                <a:lnTo>
                  <a:pt x="3710939" y="563599"/>
                </a:lnTo>
                <a:lnTo>
                  <a:pt x="3668482" y="573244"/>
                </a:lnTo>
                <a:lnTo>
                  <a:pt x="3624182" y="582626"/>
                </a:lnTo>
                <a:lnTo>
                  <a:pt x="3578086" y="591739"/>
                </a:lnTo>
                <a:lnTo>
                  <a:pt x="3530240" y="600574"/>
                </a:lnTo>
                <a:lnTo>
                  <a:pt x="3480691" y="609123"/>
                </a:lnTo>
                <a:lnTo>
                  <a:pt x="3429485" y="617378"/>
                </a:lnTo>
                <a:lnTo>
                  <a:pt x="3376668" y="625331"/>
                </a:lnTo>
                <a:lnTo>
                  <a:pt x="3322287" y="632974"/>
                </a:lnTo>
                <a:lnTo>
                  <a:pt x="3266389" y="640299"/>
                </a:lnTo>
                <a:lnTo>
                  <a:pt x="3209019" y="647298"/>
                </a:lnTo>
                <a:lnTo>
                  <a:pt x="3150224" y="653963"/>
                </a:lnTo>
                <a:lnTo>
                  <a:pt x="3090051" y="660287"/>
                </a:lnTo>
                <a:lnTo>
                  <a:pt x="3028545" y="666260"/>
                </a:lnTo>
                <a:lnTo>
                  <a:pt x="2965754" y="671875"/>
                </a:lnTo>
                <a:lnTo>
                  <a:pt x="2901724" y="677125"/>
                </a:lnTo>
                <a:lnTo>
                  <a:pt x="2836500" y="682000"/>
                </a:lnTo>
                <a:lnTo>
                  <a:pt x="2770131" y="686494"/>
                </a:lnTo>
                <a:lnTo>
                  <a:pt x="2702661" y="690597"/>
                </a:lnTo>
                <a:lnTo>
                  <a:pt x="2634138" y="694303"/>
                </a:lnTo>
                <a:lnTo>
                  <a:pt x="2564607" y="697602"/>
                </a:lnTo>
                <a:lnTo>
                  <a:pt x="2494116" y="700488"/>
                </a:lnTo>
                <a:lnTo>
                  <a:pt x="2422710" y="702951"/>
                </a:lnTo>
                <a:lnTo>
                  <a:pt x="2350436" y="704985"/>
                </a:lnTo>
                <a:lnTo>
                  <a:pt x="2277341" y="706581"/>
                </a:lnTo>
                <a:lnTo>
                  <a:pt x="2203470" y="707730"/>
                </a:lnTo>
                <a:lnTo>
                  <a:pt x="2128871" y="708426"/>
                </a:lnTo>
                <a:lnTo>
                  <a:pt x="2053590" y="708660"/>
                </a:lnTo>
                <a:lnTo>
                  <a:pt x="1978308" y="708426"/>
                </a:lnTo>
                <a:lnTo>
                  <a:pt x="1903709" y="707730"/>
                </a:lnTo>
                <a:lnTo>
                  <a:pt x="1829838" y="706581"/>
                </a:lnTo>
                <a:lnTo>
                  <a:pt x="1756743" y="704985"/>
                </a:lnTo>
                <a:lnTo>
                  <a:pt x="1684469" y="702951"/>
                </a:lnTo>
                <a:lnTo>
                  <a:pt x="1613063" y="700488"/>
                </a:lnTo>
                <a:lnTo>
                  <a:pt x="1542572" y="697602"/>
                </a:lnTo>
                <a:lnTo>
                  <a:pt x="1473041" y="694303"/>
                </a:lnTo>
                <a:lnTo>
                  <a:pt x="1404518" y="690597"/>
                </a:lnTo>
                <a:lnTo>
                  <a:pt x="1337048" y="686494"/>
                </a:lnTo>
                <a:lnTo>
                  <a:pt x="1270679" y="682000"/>
                </a:lnTo>
                <a:lnTo>
                  <a:pt x="1205455" y="677125"/>
                </a:lnTo>
                <a:lnTo>
                  <a:pt x="1141425" y="671875"/>
                </a:lnTo>
                <a:lnTo>
                  <a:pt x="1078634" y="666260"/>
                </a:lnTo>
                <a:lnTo>
                  <a:pt x="1017128" y="660287"/>
                </a:lnTo>
                <a:lnTo>
                  <a:pt x="956955" y="653963"/>
                </a:lnTo>
                <a:lnTo>
                  <a:pt x="898160" y="647298"/>
                </a:lnTo>
                <a:lnTo>
                  <a:pt x="840790" y="640299"/>
                </a:lnTo>
                <a:lnTo>
                  <a:pt x="784892" y="632974"/>
                </a:lnTo>
                <a:lnTo>
                  <a:pt x="730511" y="625331"/>
                </a:lnTo>
                <a:lnTo>
                  <a:pt x="677694" y="617378"/>
                </a:lnTo>
                <a:lnTo>
                  <a:pt x="626488" y="609123"/>
                </a:lnTo>
                <a:lnTo>
                  <a:pt x="576939" y="600574"/>
                </a:lnTo>
                <a:lnTo>
                  <a:pt x="529093" y="591739"/>
                </a:lnTo>
                <a:lnTo>
                  <a:pt x="482997" y="582626"/>
                </a:lnTo>
                <a:lnTo>
                  <a:pt x="438697" y="573244"/>
                </a:lnTo>
                <a:lnTo>
                  <a:pt x="396240" y="563599"/>
                </a:lnTo>
                <a:lnTo>
                  <a:pt x="355671" y="553701"/>
                </a:lnTo>
                <a:lnTo>
                  <a:pt x="317038" y="543556"/>
                </a:lnTo>
                <a:lnTo>
                  <a:pt x="245764" y="522561"/>
                </a:lnTo>
                <a:lnTo>
                  <a:pt x="182789" y="500679"/>
                </a:lnTo>
                <a:lnTo>
                  <a:pt x="128484" y="477973"/>
                </a:lnTo>
                <a:lnTo>
                  <a:pt x="83220" y="454508"/>
                </a:lnTo>
                <a:lnTo>
                  <a:pt x="47368" y="430346"/>
                </a:lnTo>
                <a:lnTo>
                  <a:pt x="12050" y="392940"/>
                </a:lnTo>
                <a:lnTo>
                  <a:pt x="0" y="35433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540804"/>
            <a:ext cx="40132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80" dirty="0">
                <a:solidFill>
                  <a:srgbClr val="FFFF00"/>
                </a:solidFill>
                <a:latin typeface="Arial"/>
                <a:cs typeface="Arial"/>
              </a:rPr>
              <a:t>European </a:t>
            </a:r>
            <a:r>
              <a:rPr sz="1400" spc="-45" dirty="0">
                <a:solidFill>
                  <a:srgbClr val="FFFF00"/>
                </a:solidFill>
                <a:latin typeface="Arial"/>
                <a:cs typeface="Arial"/>
              </a:rPr>
              <a:t>Heart </a:t>
            </a:r>
            <a:r>
              <a:rPr sz="1400" spc="-65" dirty="0">
                <a:solidFill>
                  <a:srgbClr val="FFFF00"/>
                </a:solidFill>
                <a:latin typeface="Arial"/>
                <a:cs typeface="Arial"/>
              </a:rPr>
              <a:t>Journal. </a:t>
            </a:r>
            <a:r>
              <a:rPr sz="1400" spc="-40" dirty="0">
                <a:solidFill>
                  <a:srgbClr val="FFFF00"/>
                </a:solidFill>
                <a:latin typeface="Arial"/>
                <a:cs typeface="Arial"/>
              </a:rPr>
              <a:t>doi:10.1093/eurheartj/ehx144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667" y="1781555"/>
            <a:ext cx="9974580" cy="464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0338" y="5029"/>
            <a:ext cx="10224135" cy="1644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4695">
              <a:lnSpc>
                <a:spcPts val="5170"/>
              </a:lnSpc>
              <a:spcBef>
                <a:spcPts val="105"/>
              </a:spcBef>
            </a:pPr>
            <a:r>
              <a:rPr spc="-395" dirty="0"/>
              <a:t>Evidence </a:t>
            </a:r>
            <a:r>
              <a:rPr spc="-235" dirty="0"/>
              <a:t>from </a:t>
            </a:r>
            <a:r>
              <a:rPr spc="-390" dirty="0"/>
              <a:t>IVUS</a:t>
            </a:r>
            <a:r>
              <a:rPr spc="-110" dirty="0"/>
              <a:t> </a:t>
            </a:r>
            <a:r>
              <a:rPr spc="-360" dirty="0"/>
              <a:t>Studies</a:t>
            </a:r>
          </a:p>
          <a:p>
            <a:pPr marL="143510" marR="5080" indent="-131445">
              <a:lnSpc>
                <a:spcPts val="3840"/>
              </a:lnSpc>
              <a:spcBef>
                <a:spcPts val="15"/>
              </a:spcBef>
            </a:pPr>
            <a:r>
              <a:rPr sz="3200" b="0" spc="-175" dirty="0">
                <a:latin typeface="Arial"/>
                <a:cs typeface="Arial"/>
              </a:rPr>
              <a:t>Progression </a:t>
            </a:r>
            <a:r>
              <a:rPr sz="3200" b="0" spc="-5" dirty="0">
                <a:latin typeface="Arial"/>
                <a:cs typeface="Arial"/>
              </a:rPr>
              <a:t>of </a:t>
            </a:r>
            <a:r>
              <a:rPr sz="3200" b="0" spc="-114" dirty="0">
                <a:latin typeface="Arial"/>
                <a:cs typeface="Arial"/>
              </a:rPr>
              <a:t>coronary </a:t>
            </a:r>
            <a:r>
              <a:rPr sz="3200" b="0" spc="-95" dirty="0">
                <a:latin typeface="Arial"/>
                <a:cs typeface="Arial"/>
              </a:rPr>
              <a:t>atherosclerotic </a:t>
            </a:r>
            <a:r>
              <a:rPr sz="3200" b="0" spc="-125" dirty="0">
                <a:latin typeface="Arial"/>
                <a:cs typeface="Arial"/>
              </a:rPr>
              <a:t>plaque </a:t>
            </a:r>
            <a:r>
              <a:rPr sz="3200" b="0" spc="-110" dirty="0">
                <a:latin typeface="Arial"/>
                <a:cs typeface="Arial"/>
              </a:rPr>
              <a:t>volume </a:t>
            </a:r>
            <a:r>
              <a:rPr sz="3200" b="0" spc="-204" dirty="0">
                <a:latin typeface="Arial"/>
                <a:cs typeface="Arial"/>
              </a:rPr>
              <a:t>can</a:t>
            </a:r>
            <a:r>
              <a:rPr sz="3200" b="0" spc="-575" dirty="0">
                <a:latin typeface="Arial"/>
                <a:cs typeface="Arial"/>
              </a:rPr>
              <a:t> </a:t>
            </a:r>
            <a:r>
              <a:rPr sz="3200" b="0" spc="-150" dirty="0">
                <a:latin typeface="Arial"/>
                <a:cs typeface="Arial"/>
              </a:rPr>
              <a:t>be  </a:t>
            </a:r>
            <a:r>
              <a:rPr sz="3200" b="0" spc="-114" dirty="0">
                <a:latin typeface="Arial"/>
                <a:cs typeface="Arial"/>
              </a:rPr>
              <a:t>arrested </a:t>
            </a:r>
            <a:r>
              <a:rPr sz="3200" b="0" spc="-50" dirty="0">
                <a:latin typeface="Arial"/>
                <a:cs typeface="Arial"/>
              </a:rPr>
              <a:t>at </a:t>
            </a:r>
            <a:r>
              <a:rPr sz="3200" b="0" spc="-155" dirty="0">
                <a:latin typeface="Arial"/>
                <a:cs typeface="Arial"/>
              </a:rPr>
              <a:t>achieved </a:t>
            </a:r>
            <a:r>
              <a:rPr sz="3200" b="0" spc="-390" dirty="0">
                <a:latin typeface="Arial"/>
                <a:cs typeface="Arial"/>
              </a:rPr>
              <a:t>LDL-C </a:t>
            </a:r>
            <a:r>
              <a:rPr sz="3200" b="0" spc="-150" dirty="0">
                <a:latin typeface="Arial"/>
                <a:cs typeface="Arial"/>
              </a:rPr>
              <a:t>levels </a:t>
            </a:r>
            <a:r>
              <a:rPr sz="3200" b="0" spc="-5" dirty="0">
                <a:latin typeface="Arial"/>
                <a:cs typeface="Arial"/>
              </a:rPr>
              <a:t>of </a:t>
            </a:r>
            <a:r>
              <a:rPr sz="3200" b="0" spc="-175" dirty="0">
                <a:latin typeface="Arial"/>
                <a:cs typeface="Arial"/>
              </a:rPr>
              <a:t>~1.8 </a:t>
            </a:r>
            <a:r>
              <a:rPr sz="3200" b="0" spc="-65" dirty="0">
                <a:latin typeface="Arial"/>
                <a:cs typeface="Arial"/>
              </a:rPr>
              <a:t>mmol/L </a:t>
            </a:r>
            <a:r>
              <a:rPr sz="3200" b="0" spc="-140" dirty="0">
                <a:latin typeface="Arial"/>
                <a:cs typeface="Arial"/>
              </a:rPr>
              <a:t>(70</a:t>
            </a:r>
            <a:r>
              <a:rPr sz="3200" b="0" spc="-345" dirty="0">
                <a:latin typeface="Arial"/>
                <a:cs typeface="Arial"/>
              </a:rPr>
              <a:t> </a:t>
            </a:r>
            <a:r>
              <a:rPr sz="3200" b="0" spc="-100" dirty="0">
                <a:latin typeface="Arial"/>
                <a:cs typeface="Arial"/>
              </a:rPr>
              <a:t>mg/dL)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91250" y="1928622"/>
            <a:ext cx="0" cy="4136390"/>
          </a:xfrm>
          <a:custGeom>
            <a:avLst/>
            <a:gdLst/>
            <a:ahLst/>
            <a:cxnLst/>
            <a:rect l="l" t="t" r="r" b="b"/>
            <a:pathLst>
              <a:path h="4136390">
                <a:moveTo>
                  <a:pt x="0" y="0"/>
                </a:moveTo>
                <a:lnTo>
                  <a:pt x="0" y="4135894"/>
                </a:lnTo>
              </a:path>
            </a:pathLst>
          </a:custGeom>
          <a:ln w="28956">
            <a:solidFill>
              <a:srgbClr val="6F2F9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0" y="1583689"/>
            <a:ext cx="1756410" cy="957580"/>
          </a:xfrm>
          <a:custGeom>
            <a:avLst/>
            <a:gdLst/>
            <a:ahLst/>
            <a:cxnLst/>
            <a:rect l="l" t="t" r="r" b="b"/>
            <a:pathLst>
              <a:path w="1756409" h="957580">
                <a:moveTo>
                  <a:pt x="55752" y="878077"/>
                </a:moveTo>
                <a:lnTo>
                  <a:pt x="0" y="957452"/>
                </a:lnTo>
                <a:lnTo>
                  <a:pt x="97027" y="954405"/>
                </a:lnTo>
                <a:lnTo>
                  <a:pt x="87001" y="935863"/>
                </a:lnTo>
                <a:lnTo>
                  <a:pt x="70612" y="935863"/>
                </a:lnTo>
                <a:lnTo>
                  <a:pt x="56769" y="910336"/>
                </a:lnTo>
                <a:lnTo>
                  <a:pt x="69484" y="903470"/>
                </a:lnTo>
                <a:lnTo>
                  <a:pt x="55752" y="878077"/>
                </a:lnTo>
                <a:close/>
              </a:path>
              <a:path w="1756409" h="957580">
                <a:moveTo>
                  <a:pt x="69484" y="903470"/>
                </a:moveTo>
                <a:lnTo>
                  <a:pt x="56769" y="910336"/>
                </a:lnTo>
                <a:lnTo>
                  <a:pt x="70612" y="935863"/>
                </a:lnTo>
                <a:lnTo>
                  <a:pt x="83296" y="929012"/>
                </a:lnTo>
                <a:lnTo>
                  <a:pt x="69484" y="903470"/>
                </a:lnTo>
                <a:close/>
              </a:path>
              <a:path w="1756409" h="957580">
                <a:moveTo>
                  <a:pt x="83296" y="929012"/>
                </a:moveTo>
                <a:lnTo>
                  <a:pt x="70612" y="935863"/>
                </a:lnTo>
                <a:lnTo>
                  <a:pt x="87001" y="935863"/>
                </a:lnTo>
                <a:lnTo>
                  <a:pt x="83296" y="929012"/>
                </a:lnTo>
                <a:close/>
              </a:path>
              <a:path w="1756409" h="957580">
                <a:moveTo>
                  <a:pt x="1742694" y="0"/>
                </a:moveTo>
                <a:lnTo>
                  <a:pt x="69484" y="903470"/>
                </a:lnTo>
                <a:lnTo>
                  <a:pt x="83296" y="929012"/>
                </a:lnTo>
                <a:lnTo>
                  <a:pt x="1756409" y="25400"/>
                </a:lnTo>
                <a:lnTo>
                  <a:pt x="17426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603288"/>
            <a:ext cx="4058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FFFF00"/>
                </a:solidFill>
                <a:latin typeface="Arial"/>
                <a:cs typeface="Arial"/>
              </a:rPr>
              <a:t>European </a:t>
            </a:r>
            <a:r>
              <a:rPr sz="1400" spc="-50" dirty="0">
                <a:solidFill>
                  <a:srgbClr val="FFFF00"/>
                </a:solidFill>
                <a:latin typeface="Arial"/>
                <a:cs typeface="Arial"/>
              </a:rPr>
              <a:t>Heart </a:t>
            </a:r>
            <a:r>
              <a:rPr sz="1400" spc="-65" dirty="0">
                <a:solidFill>
                  <a:srgbClr val="FFFF00"/>
                </a:solidFill>
                <a:latin typeface="Arial"/>
                <a:cs typeface="Arial"/>
              </a:rPr>
              <a:t>Journal.</a:t>
            </a:r>
            <a:r>
              <a:rPr sz="1400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00"/>
                </a:solidFill>
                <a:latin typeface="Arial"/>
                <a:cs typeface="Arial"/>
              </a:rPr>
              <a:t>doi:10.1093/eurheartj/ehx144.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4320" y="120522"/>
            <a:ext cx="68021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5" dirty="0">
                <a:solidFill>
                  <a:srgbClr val="FFFF00"/>
                </a:solidFill>
              </a:rPr>
              <a:t>Randomized </a:t>
            </a:r>
            <a:r>
              <a:rPr spc="-290" dirty="0">
                <a:solidFill>
                  <a:srgbClr val="FFFF00"/>
                </a:solidFill>
              </a:rPr>
              <a:t>Controlled</a:t>
            </a:r>
            <a:r>
              <a:rPr spc="-150" dirty="0">
                <a:solidFill>
                  <a:srgbClr val="FFFF00"/>
                </a:solidFill>
              </a:rPr>
              <a:t> </a:t>
            </a:r>
            <a:r>
              <a:rPr spc="-365" dirty="0">
                <a:solidFill>
                  <a:srgbClr val="FFFF00"/>
                </a:solidFill>
              </a:rPr>
              <a:t>Trials</a:t>
            </a:r>
          </a:p>
        </p:txBody>
      </p:sp>
      <p:sp>
        <p:nvSpPr>
          <p:cNvPr id="3" name="object 3"/>
          <p:cNvSpPr/>
          <p:nvPr/>
        </p:nvSpPr>
        <p:spPr>
          <a:xfrm>
            <a:off x="1597152" y="1072896"/>
            <a:ext cx="8933688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72283" y="2692907"/>
            <a:ext cx="7885430" cy="156972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2075" marR="226060">
              <a:lnSpc>
                <a:spcPct val="100000"/>
              </a:lnSpc>
              <a:spcBef>
                <a:spcPts val="210"/>
              </a:spcBef>
            </a:pPr>
            <a:r>
              <a:rPr sz="2400" b="1" spc="-235" dirty="0">
                <a:latin typeface="Arial"/>
                <a:cs typeface="Arial"/>
              </a:rPr>
              <a:t>Reducing </a:t>
            </a:r>
            <a:r>
              <a:rPr sz="2400" b="1" spc="-190" dirty="0">
                <a:latin typeface="Arial"/>
                <a:cs typeface="Arial"/>
              </a:rPr>
              <a:t>plasma </a:t>
            </a:r>
            <a:r>
              <a:rPr sz="2400" b="1" spc="-330" dirty="0">
                <a:latin typeface="Arial"/>
                <a:cs typeface="Arial"/>
              </a:rPr>
              <a:t>LDL-C </a:t>
            </a:r>
            <a:r>
              <a:rPr sz="2400" b="1" spc="-175" dirty="0">
                <a:latin typeface="Arial"/>
                <a:cs typeface="Arial"/>
              </a:rPr>
              <a:t>levels </a:t>
            </a:r>
            <a:r>
              <a:rPr sz="2400" b="1" spc="-80" dirty="0">
                <a:latin typeface="Arial"/>
                <a:cs typeface="Arial"/>
              </a:rPr>
              <a:t>with </a:t>
            </a:r>
            <a:r>
              <a:rPr sz="2400" b="1" spc="-150" dirty="0">
                <a:latin typeface="Arial"/>
                <a:cs typeface="Arial"/>
              </a:rPr>
              <a:t>a </a:t>
            </a:r>
            <a:r>
              <a:rPr sz="2400" b="1" spc="-135" dirty="0">
                <a:latin typeface="Arial"/>
                <a:cs typeface="Arial"/>
              </a:rPr>
              <a:t>statin </a:t>
            </a:r>
            <a:r>
              <a:rPr sz="2400" b="1" spc="-185" dirty="0">
                <a:latin typeface="Arial"/>
                <a:cs typeface="Arial"/>
              </a:rPr>
              <a:t>leads </a:t>
            </a:r>
            <a:r>
              <a:rPr sz="2400" b="1" spc="-90" dirty="0">
                <a:latin typeface="Arial"/>
                <a:cs typeface="Arial"/>
              </a:rPr>
              <a:t>to </a:t>
            </a:r>
            <a:r>
              <a:rPr sz="2400" b="1" spc="-185" dirty="0">
                <a:latin typeface="Arial"/>
                <a:cs typeface="Arial"/>
              </a:rPr>
              <a:t>dose-  </a:t>
            </a:r>
            <a:r>
              <a:rPr sz="2400" b="1" spc="-145" dirty="0">
                <a:latin typeface="Arial"/>
                <a:cs typeface="Arial"/>
              </a:rPr>
              <a:t>dependent </a:t>
            </a:r>
            <a:r>
              <a:rPr sz="2400" b="1" spc="-155" dirty="0">
                <a:latin typeface="Arial"/>
                <a:cs typeface="Arial"/>
              </a:rPr>
              <a:t>reduction </a:t>
            </a:r>
            <a:r>
              <a:rPr sz="2400" b="1" spc="-130" dirty="0">
                <a:latin typeface="Arial"/>
                <a:cs typeface="Arial"/>
              </a:rPr>
              <a:t>in </a:t>
            </a:r>
            <a:r>
              <a:rPr sz="2400" b="1" spc="-95" dirty="0">
                <a:latin typeface="Arial"/>
                <a:cs typeface="Arial"/>
              </a:rPr>
              <a:t>the </a:t>
            </a:r>
            <a:r>
              <a:rPr sz="2400" b="1" spc="-185" dirty="0">
                <a:latin typeface="Arial"/>
                <a:cs typeface="Arial"/>
              </a:rPr>
              <a:t>risk </a:t>
            </a:r>
            <a:r>
              <a:rPr sz="2400" b="1" spc="-110" dirty="0">
                <a:latin typeface="Arial"/>
                <a:cs typeface="Arial"/>
              </a:rPr>
              <a:t>of </a:t>
            </a:r>
            <a:r>
              <a:rPr sz="2400" b="1" spc="-135" dirty="0">
                <a:latin typeface="Arial"/>
                <a:cs typeface="Arial"/>
              </a:rPr>
              <a:t>major </a:t>
            </a:r>
            <a:r>
              <a:rPr sz="2400" b="1" spc="-325" dirty="0">
                <a:latin typeface="Arial"/>
                <a:cs typeface="Arial"/>
              </a:rPr>
              <a:t>ASCVD </a:t>
            </a:r>
            <a:r>
              <a:rPr sz="2400" b="1" spc="-175" dirty="0">
                <a:latin typeface="Arial"/>
                <a:cs typeface="Arial"/>
              </a:rPr>
              <a:t>events </a:t>
            </a:r>
            <a:r>
              <a:rPr sz="2400" b="1" spc="-75" dirty="0">
                <a:latin typeface="Arial"/>
                <a:cs typeface="Arial"/>
              </a:rPr>
              <a:t>that  </a:t>
            </a:r>
            <a:r>
              <a:rPr sz="2400" b="1" spc="-229" dirty="0">
                <a:latin typeface="Arial"/>
                <a:cs typeface="Arial"/>
              </a:rPr>
              <a:t>is </a:t>
            </a:r>
            <a:r>
              <a:rPr sz="2400" b="1" spc="-130" dirty="0">
                <a:latin typeface="Arial"/>
                <a:cs typeface="Arial"/>
              </a:rPr>
              <a:t>proportional </a:t>
            </a:r>
            <a:r>
              <a:rPr sz="2400" b="1" spc="-90" dirty="0">
                <a:latin typeface="Arial"/>
                <a:cs typeface="Arial"/>
              </a:rPr>
              <a:t>to </a:t>
            </a:r>
            <a:r>
              <a:rPr sz="2400" b="1" spc="-95" dirty="0">
                <a:latin typeface="Arial"/>
                <a:cs typeface="Arial"/>
              </a:rPr>
              <a:t>the </a:t>
            </a:r>
            <a:r>
              <a:rPr sz="2400" b="1" spc="-160" dirty="0">
                <a:latin typeface="Arial"/>
                <a:cs typeface="Arial"/>
              </a:rPr>
              <a:t>absolute magnitude </a:t>
            </a:r>
            <a:r>
              <a:rPr sz="2400" b="1" spc="-110" dirty="0">
                <a:latin typeface="Arial"/>
                <a:cs typeface="Arial"/>
              </a:rPr>
              <a:t>of </a:t>
            </a:r>
            <a:r>
              <a:rPr sz="2400" b="1" spc="-95" dirty="0">
                <a:latin typeface="Arial"/>
                <a:cs typeface="Arial"/>
              </a:rPr>
              <a:t>the </a:t>
            </a:r>
            <a:r>
              <a:rPr sz="2400" b="1" spc="-155" dirty="0">
                <a:latin typeface="Arial"/>
                <a:cs typeface="Arial"/>
              </a:rPr>
              <a:t>reduction  </a:t>
            </a:r>
            <a:r>
              <a:rPr sz="2400" b="1" spc="-130" dirty="0">
                <a:latin typeface="Arial"/>
                <a:cs typeface="Arial"/>
              </a:rPr>
              <a:t>in </a:t>
            </a:r>
            <a:r>
              <a:rPr sz="2400" b="1" spc="-180" dirty="0">
                <a:latin typeface="Arial"/>
                <a:cs typeface="Arial"/>
              </a:rPr>
              <a:t>achieved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330" dirty="0">
                <a:latin typeface="Arial"/>
                <a:cs typeface="Arial"/>
              </a:rPr>
              <a:t>LDL-C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16645" y="4798314"/>
            <a:ext cx="2687320" cy="731520"/>
          </a:xfrm>
          <a:custGeom>
            <a:avLst/>
            <a:gdLst/>
            <a:ahLst/>
            <a:cxnLst/>
            <a:rect l="l" t="t" r="r" b="b"/>
            <a:pathLst>
              <a:path w="2687320" h="731520">
                <a:moveTo>
                  <a:pt x="0" y="365760"/>
                </a:moveTo>
                <a:lnTo>
                  <a:pt x="7386" y="327164"/>
                </a:lnTo>
                <a:lnTo>
                  <a:pt x="29051" y="289729"/>
                </a:lnTo>
                <a:lnTo>
                  <a:pt x="64252" y="253655"/>
                </a:lnTo>
                <a:lnTo>
                  <a:pt x="112246" y="219145"/>
                </a:lnTo>
                <a:lnTo>
                  <a:pt x="172289" y="186401"/>
                </a:lnTo>
                <a:lnTo>
                  <a:pt x="243640" y="155625"/>
                </a:lnTo>
                <a:lnTo>
                  <a:pt x="283323" y="141038"/>
                </a:lnTo>
                <a:lnTo>
                  <a:pt x="325555" y="127018"/>
                </a:lnTo>
                <a:lnTo>
                  <a:pt x="370242" y="113591"/>
                </a:lnTo>
                <a:lnTo>
                  <a:pt x="417292" y="100783"/>
                </a:lnTo>
                <a:lnTo>
                  <a:pt x="466611" y="88618"/>
                </a:lnTo>
                <a:lnTo>
                  <a:pt x="518107" y="77121"/>
                </a:lnTo>
                <a:lnTo>
                  <a:pt x="571687" y="66318"/>
                </a:lnTo>
                <a:lnTo>
                  <a:pt x="627259" y="56235"/>
                </a:lnTo>
                <a:lnTo>
                  <a:pt x="684728" y="46896"/>
                </a:lnTo>
                <a:lnTo>
                  <a:pt x="744004" y="38326"/>
                </a:lnTo>
                <a:lnTo>
                  <a:pt x="804991" y="30552"/>
                </a:lnTo>
                <a:lnTo>
                  <a:pt x="867599" y="23597"/>
                </a:lnTo>
                <a:lnTo>
                  <a:pt x="931733" y="17488"/>
                </a:lnTo>
                <a:lnTo>
                  <a:pt x="997302" y="12250"/>
                </a:lnTo>
                <a:lnTo>
                  <a:pt x="1064211" y="7907"/>
                </a:lnTo>
                <a:lnTo>
                  <a:pt x="1132370" y="4485"/>
                </a:lnTo>
                <a:lnTo>
                  <a:pt x="1201683" y="2010"/>
                </a:lnTo>
                <a:lnTo>
                  <a:pt x="1272059" y="506"/>
                </a:lnTo>
                <a:lnTo>
                  <a:pt x="1343405" y="0"/>
                </a:lnTo>
                <a:lnTo>
                  <a:pt x="1414752" y="506"/>
                </a:lnTo>
                <a:lnTo>
                  <a:pt x="1485128" y="2010"/>
                </a:lnTo>
                <a:lnTo>
                  <a:pt x="1554441" y="4485"/>
                </a:lnTo>
                <a:lnTo>
                  <a:pt x="1622600" y="7907"/>
                </a:lnTo>
                <a:lnTo>
                  <a:pt x="1689509" y="12250"/>
                </a:lnTo>
                <a:lnTo>
                  <a:pt x="1755078" y="17488"/>
                </a:lnTo>
                <a:lnTo>
                  <a:pt x="1819212" y="23597"/>
                </a:lnTo>
                <a:lnTo>
                  <a:pt x="1881820" y="30552"/>
                </a:lnTo>
                <a:lnTo>
                  <a:pt x="1942807" y="38326"/>
                </a:lnTo>
                <a:lnTo>
                  <a:pt x="2002083" y="46896"/>
                </a:lnTo>
                <a:lnTo>
                  <a:pt x="2059552" y="56235"/>
                </a:lnTo>
                <a:lnTo>
                  <a:pt x="2115124" y="66318"/>
                </a:lnTo>
                <a:lnTo>
                  <a:pt x="2168704" y="77121"/>
                </a:lnTo>
                <a:lnTo>
                  <a:pt x="2220200" y="88618"/>
                </a:lnTo>
                <a:lnTo>
                  <a:pt x="2269519" y="100783"/>
                </a:lnTo>
                <a:lnTo>
                  <a:pt x="2316569" y="113591"/>
                </a:lnTo>
                <a:lnTo>
                  <a:pt x="2361256" y="127018"/>
                </a:lnTo>
                <a:lnTo>
                  <a:pt x="2403488" y="141038"/>
                </a:lnTo>
                <a:lnTo>
                  <a:pt x="2443171" y="155625"/>
                </a:lnTo>
                <a:lnTo>
                  <a:pt x="2480214" y="170754"/>
                </a:lnTo>
                <a:lnTo>
                  <a:pt x="2546003" y="202540"/>
                </a:lnTo>
                <a:lnTo>
                  <a:pt x="2600115" y="236192"/>
                </a:lnTo>
                <a:lnTo>
                  <a:pt x="2641805" y="271509"/>
                </a:lnTo>
                <a:lnTo>
                  <a:pt x="2670331" y="308289"/>
                </a:lnTo>
                <a:lnTo>
                  <a:pt x="2684949" y="346330"/>
                </a:lnTo>
                <a:lnTo>
                  <a:pt x="2686811" y="365760"/>
                </a:lnTo>
                <a:lnTo>
                  <a:pt x="2684949" y="385189"/>
                </a:lnTo>
                <a:lnTo>
                  <a:pt x="2670331" y="423230"/>
                </a:lnTo>
                <a:lnTo>
                  <a:pt x="2641805" y="460010"/>
                </a:lnTo>
                <a:lnTo>
                  <a:pt x="2600115" y="495327"/>
                </a:lnTo>
                <a:lnTo>
                  <a:pt x="2546003" y="528979"/>
                </a:lnTo>
                <a:lnTo>
                  <a:pt x="2480214" y="560765"/>
                </a:lnTo>
                <a:lnTo>
                  <a:pt x="2443171" y="575894"/>
                </a:lnTo>
                <a:lnTo>
                  <a:pt x="2403488" y="590481"/>
                </a:lnTo>
                <a:lnTo>
                  <a:pt x="2361256" y="604501"/>
                </a:lnTo>
                <a:lnTo>
                  <a:pt x="2316569" y="617928"/>
                </a:lnTo>
                <a:lnTo>
                  <a:pt x="2269519" y="630736"/>
                </a:lnTo>
                <a:lnTo>
                  <a:pt x="2220200" y="642901"/>
                </a:lnTo>
                <a:lnTo>
                  <a:pt x="2168704" y="654398"/>
                </a:lnTo>
                <a:lnTo>
                  <a:pt x="2115124" y="665201"/>
                </a:lnTo>
                <a:lnTo>
                  <a:pt x="2059552" y="675284"/>
                </a:lnTo>
                <a:lnTo>
                  <a:pt x="2002083" y="684623"/>
                </a:lnTo>
                <a:lnTo>
                  <a:pt x="1942807" y="693193"/>
                </a:lnTo>
                <a:lnTo>
                  <a:pt x="1881820" y="700967"/>
                </a:lnTo>
                <a:lnTo>
                  <a:pt x="1819212" y="707922"/>
                </a:lnTo>
                <a:lnTo>
                  <a:pt x="1755078" y="714031"/>
                </a:lnTo>
                <a:lnTo>
                  <a:pt x="1689509" y="719269"/>
                </a:lnTo>
                <a:lnTo>
                  <a:pt x="1622600" y="723612"/>
                </a:lnTo>
                <a:lnTo>
                  <a:pt x="1554441" y="727034"/>
                </a:lnTo>
                <a:lnTo>
                  <a:pt x="1485128" y="729509"/>
                </a:lnTo>
                <a:lnTo>
                  <a:pt x="1414752" y="731013"/>
                </a:lnTo>
                <a:lnTo>
                  <a:pt x="1343405" y="731520"/>
                </a:lnTo>
                <a:lnTo>
                  <a:pt x="1272059" y="731013"/>
                </a:lnTo>
                <a:lnTo>
                  <a:pt x="1201683" y="729509"/>
                </a:lnTo>
                <a:lnTo>
                  <a:pt x="1132370" y="727034"/>
                </a:lnTo>
                <a:lnTo>
                  <a:pt x="1064211" y="723612"/>
                </a:lnTo>
                <a:lnTo>
                  <a:pt x="997302" y="719269"/>
                </a:lnTo>
                <a:lnTo>
                  <a:pt x="931733" y="714031"/>
                </a:lnTo>
                <a:lnTo>
                  <a:pt x="867599" y="707922"/>
                </a:lnTo>
                <a:lnTo>
                  <a:pt x="804991" y="700967"/>
                </a:lnTo>
                <a:lnTo>
                  <a:pt x="744004" y="693193"/>
                </a:lnTo>
                <a:lnTo>
                  <a:pt x="684728" y="684623"/>
                </a:lnTo>
                <a:lnTo>
                  <a:pt x="627259" y="675284"/>
                </a:lnTo>
                <a:lnTo>
                  <a:pt x="571687" y="665201"/>
                </a:lnTo>
                <a:lnTo>
                  <a:pt x="518107" y="654398"/>
                </a:lnTo>
                <a:lnTo>
                  <a:pt x="466611" y="642901"/>
                </a:lnTo>
                <a:lnTo>
                  <a:pt x="417292" y="630736"/>
                </a:lnTo>
                <a:lnTo>
                  <a:pt x="370242" y="617928"/>
                </a:lnTo>
                <a:lnTo>
                  <a:pt x="325555" y="604501"/>
                </a:lnTo>
                <a:lnTo>
                  <a:pt x="283323" y="590481"/>
                </a:lnTo>
                <a:lnTo>
                  <a:pt x="243640" y="575894"/>
                </a:lnTo>
                <a:lnTo>
                  <a:pt x="206597" y="560765"/>
                </a:lnTo>
                <a:lnTo>
                  <a:pt x="140808" y="528979"/>
                </a:lnTo>
                <a:lnTo>
                  <a:pt x="86696" y="495327"/>
                </a:lnTo>
                <a:lnTo>
                  <a:pt x="45006" y="460010"/>
                </a:lnTo>
                <a:lnTo>
                  <a:pt x="16480" y="423230"/>
                </a:lnTo>
                <a:lnTo>
                  <a:pt x="1862" y="385189"/>
                </a:lnTo>
                <a:lnTo>
                  <a:pt x="0" y="36576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572808"/>
            <a:ext cx="4058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FFFF00"/>
                </a:solidFill>
                <a:latin typeface="Arial"/>
                <a:cs typeface="Arial"/>
              </a:rPr>
              <a:t>European </a:t>
            </a:r>
            <a:r>
              <a:rPr sz="1400" spc="-50" dirty="0">
                <a:solidFill>
                  <a:srgbClr val="FFFF00"/>
                </a:solidFill>
                <a:latin typeface="Arial"/>
                <a:cs typeface="Arial"/>
              </a:rPr>
              <a:t>Heart </a:t>
            </a:r>
            <a:r>
              <a:rPr sz="1400" spc="-65" dirty="0">
                <a:solidFill>
                  <a:srgbClr val="FFFF00"/>
                </a:solidFill>
                <a:latin typeface="Arial"/>
                <a:cs typeface="Arial"/>
              </a:rPr>
              <a:t>Journal.</a:t>
            </a:r>
            <a:r>
              <a:rPr sz="1400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00"/>
                </a:solidFill>
                <a:latin typeface="Arial"/>
                <a:cs typeface="Arial"/>
              </a:rPr>
              <a:t>doi:10.1093/eurheartj/ehx144.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xmlns="" id="{772EE557-FCCF-45EE-92E9-8B38587BC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369" y="1735014"/>
            <a:ext cx="10562492" cy="41558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FF00"/>
                </a:solidFill>
                <a:highlight>
                  <a:srgbClr val="FF0000"/>
                </a:highlight>
              </a:rPr>
              <a:t> </a:t>
            </a:r>
            <a:r>
              <a:rPr lang="cs-CZ" sz="3600" b="1" dirty="0" err="1">
                <a:solidFill>
                  <a:srgbClr val="FFFF00"/>
                </a:solidFill>
                <a:highlight>
                  <a:srgbClr val="FF0000"/>
                </a:highlight>
              </a:rPr>
              <a:t>Primary</a:t>
            </a:r>
            <a:r>
              <a:rPr lang="cs-CZ" sz="3600" b="1" dirty="0">
                <a:solidFill>
                  <a:srgbClr val="FFFF00"/>
                </a:solidFill>
                <a:highlight>
                  <a:srgbClr val="FF0000"/>
                </a:highlight>
              </a:rPr>
              <a:t> </a:t>
            </a:r>
            <a:r>
              <a:rPr lang="cs-CZ" sz="3600" b="1" dirty="0" err="1">
                <a:solidFill>
                  <a:srgbClr val="FFFF00"/>
                </a:solidFill>
                <a:highlight>
                  <a:srgbClr val="FF0000"/>
                </a:highlight>
              </a:rPr>
              <a:t>goal</a:t>
            </a:r>
            <a:r>
              <a:rPr lang="cs-CZ" sz="3600" b="1" dirty="0">
                <a:solidFill>
                  <a:srgbClr val="FFFF00"/>
                </a:solidFill>
                <a:highlight>
                  <a:srgbClr val="FF0000"/>
                </a:highlight>
              </a:rPr>
              <a:t>				LDL-C </a:t>
            </a:r>
            <a:r>
              <a:rPr lang="cs-CZ" sz="1100" b="1" dirty="0">
                <a:solidFill>
                  <a:srgbClr val="FFFF00"/>
                </a:solidFill>
                <a:highlight>
                  <a:srgbClr val="FF0000"/>
                </a:highlight>
              </a:rPr>
              <a:t>.</a:t>
            </a:r>
            <a:endParaRPr lang="cs-CZ" sz="3600" b="1" dirty="0">
              <a:solidFill>
                <a:srgbClr val="FFFF00"/>
              </a:solidFill>
              <a:highlight>
                <a:srgbClr val="FF0000"/>
              </a:highlight>
            </a:endParaRPr>
          </a:p>
          <a:p>
            <a:pPr eaLnBrk="1" hangingPunct="1">
              <a:buFontTx/>
              <a:buNone/>
              <a:defRPr/>
            </a:pPr>
            <a:r>
              <a:rPr lang="cs-CZ" sz="3600" dirty="0">
                <a:solidFill>
                  <a:schemeClr val="accent1"/>
                </a:solidFill>
              </a:rPr>
              <a:t>							Cholesterol </a:t>
            </a:r>
            <a:r>
              <a:rPr lang="cs-CZ" sz="1600" dirty="0">
                <a:solidFill>
                  <a:schemeClr val="accent1"/>
                </a:solidFill>
              </a:rPr>
              <a:t>(celkový)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i="1" dirty="0" err="1">
                <a:solidFill>
                  <a:schemeClr val="tx1">
                    <a:lumMod val="85000"/>
                  </a:schemeClr>
                </a:solidFill>
              </a:rPr>
              <a:t>Secondary</a:t>
            </a:r>
            <a:r>
              <a:rPr lang="cs-CZ" i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tx1">
                    <a:lumMod val="85000"/>
                  </a:schemeClr>
                </a:solidFill>
              </a:rPr>
              <a:t>goal</a:t>
            </a:r>
            <a:r>
              <a:rPr lang="cs-CZ" i="1" dirty="0">
                <a:solidFill>
                  <a:schemeClr val="tx1">
                    <a:lumMod val="85000"/>
                  </a:schemeClr>
                </a:solidFill>
              </a:rPr>
              <a:t>				non-HDL-C</a:t>
            </a:r>
          </a:p>
          <a:p>
            <a:pPr eaLnBrk="1" hangingPunct="1">
              <a:buFontTx/>
              <a:buNone/>
              <a:defRPr/>
            </a:pPr>
            <a:r>
              <a:rPr lang="cs-CZ" i="1" dirty="0">
                <a:solidFill>
                  <a:schemeClr val="tx1">
                    <a:lumMod val="85000"/>
                  </a:schemeClr>
                </a:solidFill>
              </a:rPr>
              <a:t>							</a:t>
            </a:r>
            <a:r>
              <a:rPr lang="cs-CZ" i="1" dirty="0" err="1">
                <a:solidFill>
                  <a:schemeClr val="tx1">
                    <a:lumMod val="85000"/>
                  </a:schemeClr>
                </a:solidFill>
              </a:rPr>
              <a:t>apoB</a:t>
            </a:r>
            <a:endParaRPr lang="cs-CZ" i="1" dirty="0">
              <a:solidFill>
                <a:schemeClr val="tx1">
                  <a:lumMod val="85000"/>
                </a:schemeClr>
              </a:solidFill>
            </a:endParaRP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b="1" dirty="0" err="1">
                <a:solidFill>
                  <a:srgbClr val="7030A0"/>
                </a:solidFill>
              </a:rPr>
              <a:t>Improvement</a:t>
            </a:r>
            <a:r>
              <a:rPr lang="cs-CZ" b="1" dirty="0">
                <a:solidFill>
                  <a:srgbClr val="7030A0"/>
                </a:solidFill>
              </a:rPr>
              <a:t> of risk </a:t>
            </a:r>
            <a:r>
              <a:rPr lang="cs-CZ" b="1" dirty="0" err="1">
                <a:solidFill>
                  <a:srgbClr val="7030A0"/>
                </a:solidFill>
              </a:rPr>
              <a:t>markers</a:t>
            </a:r>
            <a:r>
              <a:rPr lang="cs-CZ" b="1" dirty="0">
                <a:solidFill>
                  <a:srgbClr val="7030A0"/>
                </a:solidFill>
              </a:rPr>
              <a:t>		HDL-C a TG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AF0D8965-9441-4114-A6FC-7EB9DAD2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8575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cs-CZ" sz="4400" b="1" kern="0" dirty="0">
                <a:latin typeface="Calibri" pitchFamily="34" charset="0"/>
                <a:ea typeface="+mj-ea"/>
                <a:cs typeface="Calibri" pitchFamily="34" charset="0"/>
              </a:rPr>
              <a:t>Cíle léčby HLP a DLP</a:t>
            </a:r>
            <a:endParaRPr lang="en-US" sz="2400" b="1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0967" name="TextovéPole 38">
            <a:extLst>
              <a:ext uri="{FF2B5EF4-FFF2-40B4-BE49-F238E27FC236}">
                <a16:creationId xmlns:a16="http://schemas.microsoft.com/office/drawing/2014/main" xmlns="" id="{782ED1B5-C953-4A0D-9F55-A7338D487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5832475"/>
            <a:ext cx="3930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ESC and EASD guidelines, Eur H eart J 2007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ADA and AHA statement, Diab Care 2007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/>
              <a:t>CSAT and CCS guidelines, Vnitr Lek 2007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 i="1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50ADDD-823D-4B4A-9D53-539641D5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+mn-lt"/>
              </a:rPr>
              <a:t>Léčba HLP a DLP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nefarmakologická a farmakologická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1B8D861-92B9-47E0-9755-62C348964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u="sng" dirty="0">
                <a:solidFill>
                  <a:srgbClr val="7030A0"/>
                </a:solidFill>
              </a:rPr>
              <a:t>Historicky</a:t>
            </a:r>
            <a:r>
              <a:rPr lang="cs-CZ" b="1" dirty="0">
                <a:solidFill>
                  <a:srgbClr val="7030A0"/>
                </a:solidFill>
              </a:rPr>
              <a:t>		pryskyřice – </a:t>
            </a:r>
            <a:r>
              <a:rPr lang="cs-CZ" b="1" dirty="0" err="1">
                <a:solidFill>
                  <a:srgbClr val="7030A0"/>
                </a:solidFill>
              </a:rPr>
              <a:t>fibráty</a:t>
            </a:r>
            <a:r>
              <a:rPr lang="cs-CZ" b="1" dirty="0">
                <a:solidFill>
                  <a:srgbClr val="7030A0"/>
                </a:solidFill>
              </a:rPr>
              <a:t> – niacin</a:t>
            </a:r>
          </a:p>
          <a:p>
            <a:endParaRPr lang="cs-CZ" b="1" dirty="0">
              <a:solidFill>
                <a:srgbClr val="7030A0"/>
              </a:solidFill>
            </a:endParaRPr>
          </a:p>
          <a:p>
            <a:r>
              <a:rPr lang="cs-CZ" sz="4000" b="1" u="sng" dirty="0">
                <a:solidFill>
                  <a:schemeClr val="accent5">
                    <a:lumMod val="50000"/>
                  </a:schemeClr>
                </a:solidFill>
              </a:rPr>
              <a:t>Současnost</a:t>
            </a:r>
          </a:p>
          <a:p>
            <a:r>
              <a:rPr lang="cs-CZ" sz="5400" b="1" u="sng" dirty="0">
                <a:solidFill>
                  <a:srgbClr val="C00000"/>
                </a:solidFill>
              </a:rPr>
              <a:t>LDL-C	</a:t>
            </a:r>
            <a:r>
              <a:rPr lang="cs-CZ" sz="4800" b="1" dirty="0">
                <a:solidFill>
                  <a:srgbClr val="C00000"/>
                </a:solidFill>
              </a:rPr>
              <a:t>		</a:t>
            </a:r>
            <a:r>
              <a:rPr lang="cs-CZ" sz="6000" b="1" dirty="0" err="1">
                <a:solidFill>
                  <a:srgbClr val="C00000"/>
                </a:solidFill>
              </a:rPr>
              <a:t>statiny</a:t>
            </a:r>
            <a:r>
              <a:rPr lang="cs-CZ" sz="4800" b="1" dirty="0">
                <a:solidFill>
                  <a:srgbClr val="C00000"/>
                </a:solidFill>
              </a:rPr>
              <a:t>  </a:t>
            </a:r>
            <a:r>
              <a:rPr lang="cs-CZ" sz="3200" b="1" dirty="0" err="1">
                <a:solidFill>
                  <a:srgbClr val="C00000"/>
                </a:solidFill>
              </a:rPr>
              <a:t>ezetimib</a:t>
            </a:r>
            <a:r>
              <a:rPr lang="cs-CZ" sz="4800" b="1" dirty="0">
                <a:solidFill>
                  <a:srgbClr val="C00000"/>
                </a:solidFill>
              </a:rPr>
              <a:t> </a:t>
            </a:r>
            <a:r>
              <a:rPr lang="cs-CZ" sz="4000" b="1" dirty="0">
                <a:solidFill>
                  <a:srgbClr val="C00000"/>
                </a:solidFill>
              </a:rPr>
              <a:t>PCSK9-i</a:t>
            </a:r>
            <a:endParaRPr lang="cs-CZ" sz="4800" b="1" dirty="0">
              <a:solidFill>
                <a:srgbClr val="C00000"/>
              </a:solidFill>
            </a:endParaRPr>
          </a:p>
          <a:p>
            <a:endParaRPr lang="cs-CZ" dirty="0"/>
          </a:p>
          <a:p>
            <a:endParaRPr lang="cs-CZ" dirty="0"/>
          </a:p>
          <a:p>
            <a:r>
              <a:rPr lang="cs-CZ" sz="3200" b="1" u="sng" dirty="0" err="1"/>
              <a:t>Aterogenní</a:t>
            </a:r>
            <a:r>
              <a:rPr lang="cs-CZ" sz="3200" b="1" u="sng" dirty="0"/>
              <a:t> DLP</a:t>
            </a:r>
            <a:r>
              <a:rPr lang="cs-CZ" dirty="0"/>
              <a:t>	</a:t>
            </a:r>
            <a:r>
              <a:rPr lang="cs-CZ" sz="3200" b="1" dirty="0" err="1"/>
              <a:t>statin</a:t>
            </a:r>
            <a:r>
              <a:rPr lang="cs-CZ" sz="3200" b="1" dirty="0"/>
              <a:t>  </a:t>
            </a:r>
            <a:r>
              <a:rPr lang="cs-CZ" sz="3200" b="1" dirty="0" err="1"/>
              <a:t>fibrát</a:t>
            </a:r>
            <a:r>
              <a:rPr lang="cs-CZ" sz="3200" b="1" dirty="0"/>
              <a:t> </a:t>
            </a:r>
            <a:r>
              <a:rPr lang="cs-CZ" dirty="0"/>
              <a:t>(</a:t>
            </a:r>
            <a:r>
              <a:rPr lang="cs-CZ" dirty="0" err="1"/>
              <a:t>ezetimib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143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E7C5BD-2DA3-47DF-B56C-4D876C14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1500" b="1" dirty="0">
                <a:solidFill>
                  <a:srgbClr val="7030A0"/>
                </a:solidFill>
              </a:rPr>
              <a:t>LDL-C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4F2E45E-532D-4D22-BE50-A3FDAB513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92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D839E2-AD4A-41A0-938C-034E6285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911" y="114300"/>
            <a:ext cx="10561639" cy="136017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MS PGothic" pitchFamily="34" charset="-128"/>
              </a:rPr>
              <a:t>Pryskyřice :LRC – CPPT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MS PGothic" pitchFamily="34" charset="-128"/>
              </a:rPr>
              <a:t>.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MS PGothic" pitchFamily="34" charset="-128"/>
              </a:rPr>
              <a:t>Čím níže, tím lépe poprvé 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MS PGothic" pitchFamily="34" charset="-128"/>
                <a:sym typeface="Wingdings" panose="05000000000000000000" pitchFamily="2" charset="2"/>
              </a:rPr>
              <a:t>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0426" name="Picture 2">
            <a:extLst>
              <a:ext uri="{FF2B5EF4-FFF2-40B4-BE49-F238E27FC236}">
                <a16:creationId xmlns:a16="http://schemas.microsoft.com/office/drawing/2014/main" xmlns="" id="{A32D8B0F-0CDF-4D58-981B-AC21C7E1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/>
          <a:stretch>
            <a:fillRect/>
          </a:stretch>
        </p:blipFill>
        <p:spPr bwMode="auto">
          <a:xfrm>
            <a:off x="1487490" y="1078402"/>
            <a:ext cx="9747568" cy="5417649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73232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=""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2706"/>
              </p:ext>
            </p:extLst>
          </p:nvPr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=""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=""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=""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=""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Amgen, Sanofi, MSD Astra Zeneca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Mylan,Amgen, Sanofi, MSD Astra Zeneca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Amgen, Sanofi, MSD Astra Zeneca</a:t>
                      </a:r>
                    </a:p>
                    <a:p>
                      <a:pPr algn="ctr"/>
                      <a:r>
                        <a:rPr lang="cs-CZ" sz="1400" dirty="0" smtClean="0"/>
                        <a:t>Boehringer,</a:t>
                      </a:r>
                      <a:r>
                        <a:rPr lang="cs-CZ" sz="1400" baseline="0" dirty="0" smtClean="0"/>
                        <a:t> Bayer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IAS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Regneron, Sanofi, Amgen,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42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E7C5BD-2DA3-47DF-B56C-4D876C14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1500" b="1" dirty="0" err="1">
                <a:solidFill>
                  <a:srgbClr val="7030A0"/>
                </a:solidFill>
              </a:rPr>
              <a:t>Statiny</a:t>
            </a:r>
            <a:endParaRPr lang="cs-CZ" sz="11500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4F2E45E-532D-4D22-BE50-A3FDAB513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336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FBF8A1-6189-46C0-AED0-D436DBC1A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450577"/>
            <a:ext cx="9787889" cy="103373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4000" b="1" dirty="0">
                <a:latin typeface="Candara" pitchFamily="34" charset="0"/>
                <a:ea typeface="MS PGothic" pitchFamily="34" charset="-128"/>
              </a:rPr>
              <a:t>Klíčové </a:t>
            </a:r>
            <a:r>
              <a:rPr lang="cs-CZ" sz="4000" b="1" dirty="0" err="1">
                <a:latin typeface="Candara" pitchFamily="34" charset="0"/>
                <a:ea typeface="MS PGothic" pitchFamily="34" charset="-128"/>
              </a:rPr>
              <a:t>statinové</a:t>
            </a:r>
            <a:r>
              <a:rPr lang="cs-CZ" sz="4000" b="1" dirty="0">
                <a:latin typeface="Candara" pitchFamily="34" charset="0"/>
                <a:ea typeface="MS PGothic" pitchFamily="34" charset="-128"/>
              </a:rPr>
              <a:t> studie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2F2CC645-32C0-4F58-9AD1-8E6FEF730F39}"/>
              </a:ext>
            </a:extLst>
          </p:cNvPr>
          <p:cNvSpPr/>
          <p:nvPr/>
        </p:nvSpPr>
        <p:spPr>
          <a:xfrm>
            <a:off x="1514475" y="0"/>
            <a:ext cx="44450" cy="6858000"/>
          </a:xfrm>
          <a:prstGeom prst="rect">
            <a:avLst/>
          </a:prstGeom>
          <a:solidFill>
            <a:srgbClr val="AC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71FFB7D1-BC86-400C-9DD0-984B163E248D}"/>
              </a:ext>
            </a:extLst>
          </p:cNvPr>
          <p:cNvSpPr/>
          <p:nvPr/>
        </p:nvSpPr>
        <p:spPr>
          <a:xfrm rot="10800000" flipV="1">
            <a:off x="1487488" y="-1096"/>
            <a:ext cx="8856984" cy="189736"/>
          </a:xfrm>
          <a:prstGeom prst="rect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6BD30BA7-4213-428C-8591-7E772BB9044F}"/>
              </a:ext>
            </a:extLst>
          </p:cNvPr>
          <p:cNvSpPr/>
          <p:nvPr/>
        </p:nvSpPr>
        <p:spPr>
          <a:xfrm rot="10800000" flipV="1">
            <a:off x="1487489" y="6668264"/>
            <a:ext cx="8856984" cy="189736"/>
          </a:xfrm>
          <a:prstGeom prst="rect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786" name="Rectangle 9">
            <a:extLst>
              <a:ext uri="{FF2B5EF4-FFF2-40B4-BE49-F238E27FC236}">
                <a16:creationId xmlns:a16="http://schemas.microsoft.com/office/drawing/2014/main" xmlns="" id="{D111F407-FF9F-499E-A970-CB278802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2895601"/>
            <a:ext cx="62484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5000"/>
              </a:spcBef>
              <a:buFontTx/>
              <a:buNone/>
            </a:pPr>
            <a:r>
              <a:rPr lang="en-GB" altLang="en-US" sz="1200" dirty="0">
                <a:latin typeface="Candara" panose="020E0502030303020204" pitchFamily="34" charset="0"/>
              </a:rPr>
              <a:t>CHD/high cholesterol</a:t>
            </a:r>
          </a:p>
          <a:p>
            <a:pPr>
              <a:spcBef>
                <a:spcPct val="55000"/>
              </a:spcBef>
              <a:buFontTx/>
              <a:buNone/>
            </a:pPr>
            <a:r>
              <a:rPr lang="en-GB" altLang="en-US" sz="1200" dirty="0">
                <a:latin typeface="Candara" panose="020E0502030303020204" pitchFamily="34" charset="0"/>
              </a:rPr>
              <a:t>  CHD/average to high cholesterol</a:t>
            </a:r>
          </a:p>
          <a:p>
            <a:pPr>
              <a:spcBef>
                <a:spcPct val="55000"/>
              </a:spcBef>
              <a:buFontTx/>
              <a:buNone/>
            </a:pPr>
            <a:r>
              <a:rPr lang="en-GB" altLang="en-US" sz="1200" dirty="0">
                <a:latin typeface="Candara" panose="020E0502030303020204" pitchFamily="34" charset="0"/>
              </a:rPr>
              <a:t>    CHD/low to average cholesterol</a:t>
            </a:r>
          </a:p>
          <a:p>
            <a:pPr>
              <a:spcBef>
                <a:spcPct val="55000"/>
              </a:spcBef>
              <a:buFontTx/>
              <a:buNone/>
            </a:pPr>
            <a:r>
              <a:rPr lang="en-GB" altLang="en-US" sz="1200" dirty="0">
                <a:latin typeface="Candara" panose="020E0502030303020204" pitchFamily="34" charset="0"/>
              </a:rPr>
              <a:t>      MI/low to average cholesterol</a:t>
            </a:r>
          </a:p>
          <a:p>
            <a:pPr>
              <a:spcBef>
                <a:spcPct val="55000"/>
              </a:spcBef>
              <a:buFontTx/>
              <a:buNone/>
            </a:pPr>
            <a:r>
              <a:rPr lang="en-GB" altLang="en-US" sz="1200" dirty="0">
                <a:latin typeface="Candara" panose="020E0502030303020204" pitchFamily="34" charset="0"/>
              </a:rPr>
              <a:t>        CHD or diabetes/low to average cholesterol</a:t>
            </a:r>
          </a:p>
          <a:p>
            <a:pPr>
              <a:spcBef>
                <a:spcPct val="55000"/>
              </a:spcBef>
              <a:buFontTx/>
              <a:buNone/>
            </a:pPr>
            <a:r>
              <a:rPr lang="en-GB" altLang="en-US" sz="1200" dirty="0">
                <a:latin typeface="Candara" panose="020E0502030303020204" pitchFamily="34" charset="0"/>
              </a:rPr>
              <a:t>          CHD/low to average cholesterol</a:t>
            </a:r>
          </a:p>
          <a:p>
            <a:pPr>
              <a:spcBef>
                <a:spcPct val="55000"/>
              </a:spcBef>
              <a:buFontTx/>
              <a:buNone/>
            </a:pPr>
            <a:r>
              <a:rPr lang="en-GB" altLang="en-US" sz="1200" dirty="0">
                <a:latin typeface="Candara" panose="020E0502030303020204" pitchFamily="34" charset="0"/>
              </a:rPr>
              <a:t>            Diabetes and 1 other risk factor/low to average cholesterol</a:t>
            </a:r>
          </a:p>
          <a:p>
            <a:pPr>
              <a:spcBef>
                <a:spcPct val="55000"/>
              </a:spcBef>
              <a:buFontTx/>
              <a:buNone/>
            </a:pPr>
            <a:r>
              <a:rPr lang="en-GB" altLang="en-US" sz="1200" dirty="0">
                <a:latin typeface="Candara" panose="020E0502030303020204" pitchFamily="34" charset="0"/>
              </a:rPr>
              <a:t>              CHD or risk factors/average cholesterol</a:t>
            </a:r>
          </a:p>
          <a:p>
            <a:pPr>
              <a:spcBef>
                <a:spcPct val="55000"/>
              </a:spcBef>
              <a:buFontTx/>
              <a:buNone/>
            </a:pPr>
            <a:r>
              <a:rPr lang="en-GB" altLang="en-US" sz="1200" dirty="0">
                <a:latin typeface="Candara" panose="020E0502030303020204" pitchFamily="34" charset="0"/>
              </a:rPr>
              <a:t>                no MI/high cholesterol</a:t>
            </a:r>
          </a:p>
          <a:p>
            <a:pPr>
              <a:spcBef>
                <a:spcPct val="55000"/>
              </a:spcBef>
              <a:buFontTx/>
              <a:buNone/>
            </a:pPr>
            <a:r>
              <a:rPr lang="en-GB" altLang="en-US" sz="1200" dirty="0">
                <a:latin typeface="Candara" panose="020E0502030303020204" pitchFamily="34" charset="0"/>
              </a:rPr>
              <a:t>                   some CHD/average cholesterol</a:t>
            </a:r>
          </a:p>
          <a:p>
            <a:pPr>
              <a:spcBef>
                <a:spcPct val="55000"/>
              </a:spcBef>
              <a:buFontTx/>
              <a:buNone/>
            </a:pPr>
            <a:r>
              <a:rPr lang="en-GB" altLang="en-US" sz="1200" dirty="0">
                <a:latin typeface="Candara" panose="020E0502030303020204" pitchFamily="34" charset="0"/>
              </a:rPr>
              <a:t>                      &gt;3 risk factors/low to average cholesterol</a:t>
            </a:r>
          </a:p>
          <a:p>
            <a:pPr>
              <a:spcBef>
                <a:spcPct val="55000"/>
              </a:spcBef>
              <a:buFontTx/>
              <a:buNone/>
            </a:pPr>
            <a:r>
              <a:rPr lang="en-GB" altLang="en-US" sz="1200" dirty="0">
                <a:latin typeface="Candara" panose="020E0502030303020204" pitchFamily="34" charset="0"/>
              </a:rPr>
              <a:t>                         no CHD/average cholesterol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75787" name="Group 45">
            <a:extLst>
              <a:ext uri="{FF2B5EF4-FFF2-40B4-BE49-F238E27FC236}">
                <a16:creationId xmlns:a16="http://schemas.microsoft.com/office/drawing/2014/main" xmlns="" id="{3658333F-B452-4F05-9F93-513B492DCEF1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1752600"/>
            <a:ext cx="4984750" cy="4743450"/>
            <a:chOff x="-756" y="1104"/>
            <a:chExt cx="3140" cy="2988"/>
          </a:xfrm>
        </p:grpSpPr>
        <p:sp>
          <p:nvSpPr>
            <p:cNvPr id="75788" name="Freeform 17">
              <a:extLst>
                <a:ext uri="{FF2B5EF4-FFF2-40B4-BE49-F238E27FC236}">
                  <a16:creationId xmlns:a16="http://schemas.microsoft.com/office/drawing/2014/main" xmlns="" id="{A6DACE39-81E7-4A6D-8B13-BB84CC96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" y="1152"/>
              <a:ext cx="337" cy="913"/>
            </a:xfrm>
            <a:custGeom>
              <a:avLst/>
              <a:gdLst>
                <a:gd name="T0" fmla="*/ 168 w 337"/>
                <a:gd name="T1" fmla="*/ 0 h 913"/>
                <a:gd name="T2" fmla="*/ 336 w 337"/>
                <a:gd name="T3" fmla="*/ 390 h 913"/>
                <a:gd name="T4" fmla="*/ 252 w 337"/>
                <a:gd name="T5" fmla="*/ 390 h 913"/>
                <a:gd name="T6" fmla="*/ 252 w 337"/>
                <a:gd name="T7" fmla="*/ 912 h 913"/>
                <a:gd name="T8" fmla="*/ 84 w 337"/>
                <a:gd name="T9" fmla="*/ 912 h 913"/>
                <a:gd name="T10" fmla="*/ 84 w 337"/>
                <a:gd name="T11" fmla="*/ 390 h 913"/>
                <a:gd name="T12" fmla="*/ 0 w 337"/>
                <a:gd name="T13" fmla="*/ 390 h 913"/>
                <a:gd name="T14" fmla="*/ 168 w 337"/>
                <a:gd name="T15" fmla="*/ 0 h 9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"/>
                <a:gd name="T25" fmla="*/ 0 h 913"/>
                <a:gd name="T26" fmla="*/ 337 w 337"/>
                <a:gd name="T27" fmla="*/ 913 h 9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" h="913">
                  <a:moveTo>
                    <a:pt x="168" y="0"/>
                  </a:moveTo>
                  <a:lnTo>
                    <a:pt x="336" y="390"/>
                  </a:lnTo>
                  <a:lnTo>
                    <a:pt x="252" y="390"/>
                  </a:lnTo>
                  <a:lnTo>
                    <a:pt x="252" y="912"/>
                  </a:lnTo>
                  <a:lnTo>
                    <a:pt x="84" y="912"/>
                  </a:lnTo>
                  <a:lnTo>
                    <a:pt x="84" y="390"/>
                  </a:lnTo>
                  <a:lnTo>
                    <a:pt x="0" y="390"/>
                  </a:lnTo>
                  <a:lnTo>
                    <a:pt x="168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Rectangle 18">
              <a:extLst>
                <a:ext uri="{FF2B5EF4-FFF2-40B4-BE49-F238E27FC236}">
                  <a16:creationId xmlns:a16="http://schemas.microsoft.com/office/drawing/2014/main" xmlns="" id="{0AA67B60-AB7A-4D06-8C3D-EA654BC78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8" y="2825"/>
              <a:ext cx="192" cy="11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>
              <a:lvl1pPr defTabSz="7620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5790" name="Text Box 22">
              <a:extLst>
                <a:ext uri="{FF2B5EF4-FFF2-40B4-BE49-F238E27FC236}">
                  <a16:creationId xmlns:a16="http://schemas.microsoft.com/office/drawing/2014/main" xmlns="" id="{FA2B7284-60BE-4F31-ADAB-785EC730E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56" y="2230"/>
              <a:ext cx="100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latin typeface="Candara" panose="020E0502030303020204" pitchFamily="34" charset="0"/>
                </a:rPr>
                <a:t>Increasing absolute CHD risk</a:t>
              </a:r>
            </a:p>
          </p:txBody>
        </p:sp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xmlns="" id="{7CFFAC3C-4080-4BC1-B0EC-BDC20E63F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104"/>
              <a:ext cx="2288" cy="2832"/>
            </a:xfrm>
            <a:prstGeom prst="triangle">
              <a:avLst>
                <a:gd name="adj" fmla="val 49912"/>
              </a:avLst>
            </a:prstGeom>
            <a:solidFill>
              <a:srgbClr val="25C6FF"/>
            </a:solidFill>
            <a:ln w="254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0" hangingPunct="0">
                <a:defRPr/>
              </a:pPr>
              <a:endParaRPr lang="cs-CZ" baseline="30000">
                <a:solidFill>
                  <a:schemeClr val="bg1"/>
                </a:solidFill>
                <a:latin typeface="Candara" pitchFamily="34" charset="0"/>
              </a:endParaRPr>
            </a:p>
          </p:txBody>
        </p:sp>
        <p:sp>
          <p:nvSpPr>
            <p:cNvPr id="75794" name="Text Box 39">
              <a:extLst>
                <a:ext uri="{FF2B5EF4-FFF2-40B4-BE49-F238E27FC236}">
                  <a16:creationId xmlns:a16="http://schemas.microsoft.com/office/drawing/2014/main" xmlns="" id="{95923779-6588-4A3C-BB59-191BA9D7E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1824"/>
              <a:ext cx="1273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FontTx/>
                <a:buNone/>
              </a:pPr>
              <a:r>
                <a:rPr lang="en-GB" altLang="en-US" sz="1800" b="1">
                  <a:latin typeface="Candara" panose="020E0502030303020204" pitchFamily="34" charset="0"/>
                </a:rPr>
                <a:t>4S</a:t>
              </a:r>
              <a:r>
                <a:rPr lang="en-GB" altLang="en-US" sz="1800" b="1" baseline="30000">
                  <a:latin typeface="Candara" panose="020E0502030303020204" pitchFamily="34" charset="0"/>
                </a:rPr>
                <a:t>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Candara" panose="020E0502030303020204" pitchFamily="34" charset="0"/>
                </a:rPr>
                <a:t>LIPID</a:t>
              </a:r>
              <a:r>
                <a:rPr lang="en-GB" altLang="en-US" sz="1800" b="1" baseline="30000">
                  <a:latin typeface="Candara" panose="020E0502030303020204" pitchFamily="34" charset="0"/>
                </a:rPr>
                <a:t>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Candara" panose="020E0502030303020204" pitchFamily="34" charset="0"/>
                </a:rPr>
                <a:t>PROVE-IT</a:t>
              </a:r>
              <a:r>
                <a:rPr lang="en-GB" altLang="en-US" sz="1800" b="1" baseline="30000">
                  <a:latin typeface="Candara" panose="020E0502030303020204" pitchFamily="34" charset="0"/>
                </a:rPr>
                <a:t>3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Candara" panose="020E0502030303020204" pitchFamily="34" charset="0"/>
                </a:rPr>
                <a:t>CARE</a:t>
              </a:r>
              <a:r>
                <a:rPr lang="en-GB" altLang="en-US" sz="1800" b="1" baseline="30000">
                  <a:latin typeface="Candara" panose="020E0502030303020204" pitchFamily="34" charset="0"/>
                </a:rPr>
                <a:t>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Candara" panose="020E0502030303020204" pitchFamily="34" charset="0"/>
                </a:rPr>
                <a:t>HPS</a:t>
              </a:r>
              <a:r>
                <a:rPr lang="en-GB" altLang="en-US" sz="1800" b="1" baseline="30000">
                  <a:latin typeface="Candara" panose="020E0502030303020204" pitchFamily="34" charset="0"/>
                </a:rPr>
                <a:t>5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Candara" panose="020E0502030303020204" pitchFamily="34" charset="0"/>
                </a:rPr>
                <a:t>TNT</a:t>
              </a:r>
              <a:r>
                <a:rPr lang="en-GB" altLang="en-US" sz="1800" b="1" baseline="30000">
                  <a:latin typeface="Candara" panose="020E0502030303020204" pitchFamily="34" charset="0"/>
                </a:rPr>
                <a:t>6</a:t>
              </a:r>
              <a:endParaRPr lang="en-GB" altLang="en-US" sz="1800" b="1">
                <a:latin typeface="Candara" panose="020E0502030303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Candara" panose="020E0502030303020204" pitchFamily="34" charset="0"/>
                </a:rPr>
                <a:t>CARDS</a:t>
              </a:r>
              <a:r>
                <a:rPr lang="en-GB" altLang="en-US" sz="1800" b="1" baseline="30000">
                  <a:latin typeface="Candara" panose="020E0502030303020204" pitchFamily="34" charset="0"/>
                </a:rPr>
                <a:t>7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Candara" panose="020E0502030303020204" pitchFamily="34" charset="0"/>
                </a:rPr>
                <a:t>PROSPER</a:t>
              </a:r>
              <a:r>
                <a:rPr lang="en-GB" altLang="en-US" sz="1800" b="1" baseline="30000">
                  <a:latin typeface="Candara" panose="020E0502030303020204" pitchFamily="34" charset="0"/>
                </a:rPr>
                <a:t>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Candara" panose="020E0502030303020204" pitchFamily="34" charset="0"/>
                </a:rPr>
                <a:t>WOSCOPS</a:t>
              </a:r>
              <a:r>
                <a:rPr lang="en-GB" altLang="en-US" sz="1800" b="1" baseline="30000">
                  <a:latin typeface="Candara" panose="020E0502030303020204" pitchFamily="34" charset="0"/>
                </a:rPr>
                <a:t>9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Candara" panose="020E0502030303020204" pitchFamily="34" charset="0"/>
                </a:rPr>
                <a:t>ALLHAT-LLT</a:t>
              </a:r>
              <a:r>
                <a:rPr lang="en-GB" altLang="en-US" sz="1800" b="1" baseline="30000">
                  <a:latin typeface="Candara" panose="020E0502030303020204" pitchFamily="34" charset="0"/>
                </a:rPr>
                <a:t>10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Candara" panose="020E0502030303020204" pitchFamily="34" charset="0"/>
                </a:rPr>
                <a:t>ASCOT-LLA</a:t>
              </a:r>
              <a:r>
                <a:rPr lang="en-GB" altLang="en-US" sz="1800" b="1" baseline="30000">
                  <a:latin typeface="Candara" panose="020E0502030303020204" pitchFamily="34" charset="0"/>
                </a:rPr>
                <a:t>11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Candara" panose="020E0502030303020204" pitchFamily="34" charset="0"/>
                </a:rPr>
                <a:t>AFCAPS/TexCAPS</a:t>
              </a:r>
              <a:r>
                <a:rPr lang="en-GB" altLang="en-US" sz="1800" b="1" baseline="30000">
                  <a:latin typeface="Candara" panose="020E0502030303020204" pitchFamily="34" charset="0"/>
                </a:rPr>
                <a:t>12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1800" b="1" baseline="3000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792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E7C5BD-2DA3-47DF-B56C-4D876C14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1500" b="1" dirty="0" err="1">
                <a:solidFill>
                  <a:srgbClr val="7030A0"/>
                </a:solidFill>
              </a:rPr>
              <a:t>Ezetimib</a:t>
            </a:r>
            <a:endParaRPr lang="cs-CZ" sz="11500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4F2E45E-532D-4D22-BE50-A3FDAB513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328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>
            <a:extLst>
              <a:ext uri="{FF2B5EF4-FFF2-40B4-BE49-F238E27FC236}">
                <a16:creationId xmlns:a16="http://schemas.microsoft.com/office/drawing/2014/main" xmlns="" id="{CE99A48B-85CE-44ED-AE2B-06BE7C04C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" y="747373"/>
            <a:ext cx="10881360" cy="6042366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110595" name="Rectangle 2">
            <a:extLst>
              <a:ext uri="{FF2B5EF4-FFF2-40B4-BE49-F238E27FC236}">
                <a16:creationId xmlns:a16="http://schemas.microsoft.com/office/drawing/2014/main" xmlns="" id="{0272832F-0CD7-434F-865B-6DC4675B5B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" y="240031"/>
            <a:ext cx="12252960" cy="594993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en-US" sz="4800" b="1" dirty="0"/>
              <a:t>   </a:t>
            </a:r>
            <a:r>
              <a:rPr lang="en-US" altLang="en-US" sz="4800" b="1" dirty="0"/>
              <a:t>Prim</a:t>
            </a:r>
            <a:r>
              <a:rPr lang="cs-CZ" altLang="en-US" sz="4800" b="1" dirty="0" err="1"/>
              <a:t>ární</a:t>
            </a:r>
            <a:r>
              <a:rPr lang="cs-CZ" altLang="en-US" sz="4800" b="1" dirty="0"/>
              <a:t> cíl</a:t>
            </a:r>
            <a:r>
              <a:rPr lang="en-US" altLang="en-US" sz="4800" b="1" dirty="0"/>
              <a:t> </a:t>
            </a:r>
            <a:r>
              <a:rPr lang="cs-CZ" altLang="en-US" sz="4800" b="1" dirty="0"/>
              <a:t>: redukce KV příhod        </a:t>
            </a:r>
            <a:r>
              <a:rPr lang="en-US" altLang="en-US" sz="2800" b="1" dirty="0"/>
              <a:t>On 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B3EFB0-B551-418E-9A35-21CBA073079D}"/>
              </a:ext>
            </a:extLst>
          </p:cNvPr>
          <p:cNvSpPr txBox="1"/>
          <p:nvPr/>
        </p:nvSpPr>
        <p:spPr>
          <a:xfrm>
            <a:off x="7054616" y="1944689"/>
            <a:ext cx="20465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accent3"/>
                </a:solidFill>
              </a:rPr>
              <a:t>Simva — KM 32.4% </a:t>
            </a:r>
          </a:p>
          <a:p>
            <a:pPr algn="r">
              <a:defRPr/>
            </a:pPr>
            <a:r>
              <a:rPr lang="en-US" dirty="0">
                <a:solidFill>
                  <a:schemeClr val="accent3"/>
                </a:solidFill>
              </a:rPr>
              <a:t>2079 events </a:t>
            </a:r>
          </a:p>
        </p:txBody>
      </p:sp>
      <p:sp>
        <p:nvSpPr>
          <p:cNvPr id="110597" name="TextBox 9">
            <a:extLst>
              <a:ext uri="{FF2B5EF4-FFF2-40B4-BE49-F238E27FC236}">
                <a16:creationId xmlns:a16="http://schemas.microsoft.com/office/drawing/2014/main" xmlns="" id="{188A4EB0-E999-422D-8169-815E04808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50" y="3316288"/>
            <a:ext cx="266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EZ/Simva — KM 29.8%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1932 events </a:t>
            </a:r>
          </a:p>
        </p:txBody>
      </p:sp>
      <p:sp>
        <p:nvSpPr>
          <p:cNvPr id="110598" name="TextBox 5">
            <a:extLst>
              <a:ext uri="{FF2B5EF4-FFF2-40B4-BE49-F238E27FC236}">
                <a16:creationId xmlns:a16="http://schemas.microsoft.com/office/drawing/2014/main" xmlns="" id="{007DE853-CDDD-4877-B5F3-04ED0E132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479551"/>
            <a:ext cx="2954655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00"/>
              </a:spcBef>
              <a:buNone/>
            </a:pPr>
            <a:r>
              <a:rPr lang="en-US" altLang="en-US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HR 0.924 CI (0.868, 0.983)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None/>
            </a:pPr>
            <a:r>
              <a:rPr lang="en-US" altLang="en-US" sz="1800" b="1" dirty="0">
                <a:latin typeface="Arial" panose="020B0604020202020204" pitchFamily="34" charset="0"/>
                <a:ea typeface="MS PGothic" panose="020B0600070205080204" pitchFamily="34" charset="-128"/>
              </a:rPr>
              <a:t>p=0.012 </a:t>
            </a:r>
            <a:endParaRPr lang="cs-CZ" altLang="en-US" sz="18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None/>
            </a:pPr>
            <a:endParaRPr lang="cs-CZ" altLang="en-US" sz="18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buNone/>
            </a:pPr>
            <a:r>
              <a:rPr lang="cs-CZ" altLang="en-US" sz="5400" b="1" dirty="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- 8%</a:t>
            </a:r>
            <a:endParaRPr lang="en-US" altLang="en-US" sz="5400" b="1" dirty="0">
              <a:solidFill>
                <a:srgbClr val="FFFF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xmlns="" id="{B5100672-7195-4280-9672-E3CF3D510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5257800"/>
            <a:ext cx="5624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Prim</a:t>
            </a:r>
            <a:r>
              <a:rPr lang="cs-CZ" altLang="en-US" sz="1400" b="1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ární cíl</a:t>
            </a:r>
            <a:r>
              <a:rPr lang="en-US" altLang="en-US" sz="1400" b="1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 </a:t>
            </a:r>
            <a:r>
              <a:rPr lang="cs-CZ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úmrtí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cs-CZ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M, </a:t>
            </a:r>
            <a:r>
              <a:rPr lang="cs-CZ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přijetí pro NAP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coron</a:t>
            </a:r>
            <a:r>
              <a:rPr lang="cs-CZ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ární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revasculariza</a:t>
            </a:r>
            <a:r>
              <a:rPr lang="cs-CZ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ce nebo CMP</a:t>
            </a: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10600" name="Rectangle 2">
            <a:extLst>
              <a:ext uri="{FF2B5EF4-FFF2-40B4-BE49-F238E27FC236}">
                <a16:creationId xmlns:a16="http://schemas.microsoft.com/office/drawing/2014/main" xmlns="" id="{8A46EC59-0D24-4C01-A3EC-E0D4F9A2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4430714"/>
            <a:ext cx="2509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o </a:t>
            </a: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19% </a:t>
            </a:r>
            <a:r>
              <a:rPr lang="cs-CZ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větší než </a:t>
            </a: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ITT</a:t>
            </a:r>
          </a:p>
        </p:txBody>
      </p:sp>
      <p:sp>
        <p:nvSpPr>
          <p:cNvPr id="34825" name="TextBox 4">
            <a:extLst>
              <a:ext uri="{FF2B5EF4-FFF2-40B4-BE49-F238E27FC236}">
                <a16:creationId xmlns:a16="http://schemas.microsoft.com/office/drawing/2014/main" xmlns="" id="{A6F9E7C5-E014-4198-A34E-2A7021F02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1687513"/>
            <a:ext cx="1274708" cy="738664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dirty="0">
                <a:ea typeface="MS PGothic" pitchFamily="34" charset="-128"/>
              </a:rPr>
              <a:t>NNT =38</a:t>
            </a:r>
          </a:p>
          <a:p>
            <a:pPr>
              <a:defRPr/>
            </a:pP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0602" name="TextBox 6">
            <a:extLst>
              <a:ext uri="{FF2B5EF4-FFF2-40B4-BE49-F238E27FC236}">
                <a16:creationId xmlns:a16="http://schemas.microsoft.com/office/drawing/2014/main" xmlns="" id="{0C736AC8-D138-40CC-8532-B4D826589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491288"/>
            <a:ext cx="1755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ea typeface="MS PGothic" panose="020B0600070205080204" pitchFamily="34" charset="-128"/>
              </a:rPr>
              <a:t>7 </a:t>
            </a:r>
            <a:r>
              <a:rPr lang="cs-CZ" altLang="en-US" sz="1600">
                <a:latin typeface="Arial" panose="020B0604020202020204" pitchFamily="34" charset="0"/>
                <a:ea typeface="MS PGothic" panose="020B0600070205080204" pitchFamily="34" charset="-128"/>
              </a:rPr>
              <a:t>let počet příhod</a:t>
            </a:r>
            <a:endParaRPr lang="en-US" altLang="en-US" sz="16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7474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916A0B-1D3A-4750-8C43-2C68F5CD2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/>
              <a:t>PCSK9 – inhibitory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xmlns="" id="{F9FE6C9F-5E87-4A8F-B28B-9E5825C87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Biologická léčba </a:t>
            </a:r>
            <a:r>
              <a:rPr lang="cs-CZ" b="1" dirty="0" err="1"/>
              <a:t>hypercholesterolémie</a:t>
            </a:r>
            <a:endParaRPr lang="cs-CZ" b="1" dirty="0"/>
          </a:p>
          <a:p>
            <a:r>
              <a:rPr lang="cs-CZ" b="1" dirty="0"/>
              <a:t>podávání </a:t>
            </a:r>
            <a:r>
              <a:rPr lang="cs-CZ" b="1" dirty="0" err="1"/>
              <a:t>s.c</a:t>
            </a:r>
            <a:r>
              <a:rPr lang="cs-CZ" b="1" dirty="0"/>
              <a:t>.</a:t>
            </a:r>
          </a:p>
          <a:p>
            <a:r>
              <a:rPr lang="cs-CZ" b="1" dirty="0"/>
              <a:t>1x za 2 týdny (4 týdny)</a:t>
            </a:r>
          </a:p>
        </p:txBody>
      </p:sp>
    </p:spTree>
    <p:extLst>
      <p:ext uri="{BB962C8B-B14F-4D97-AF65-F5344CB8AC3E}">
        <p14:creationId xmlns:p14="http://schemas.microsoft.com/office/powerpoint/2010/main" val="4052445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>
            <a:extLst>
              <a:ext uri="{FF2B5EF4-FFF2-40B4-BE49-F238E27FC236}">
                <a16:creationId xmlns:a16="http://schemas.microsoft.com/office/drawing/2014/main" xmlns="" id="{5356A463-909D-41E9-9CDF-86E817A9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1116013"/>
          </a:xfrm>
        </p:spPr>
        <p:txBody>
          <a:bodyPr>
            <a:normAutofit fontScale="90000"/>
          </a:bodyPr>
          <a:lstStyle/>
          <a:p>
            <a:r>
              <a:rPr lang="en-US" altLang="cs-CZ" b="1" dirty="0"/>
              <a:t>Anti-PCSK9 </a:t>
            </a:r>
            <a:r>
              <a:rPr lang="cs-CZ" altLang="cs-CZ" b="1" dirty="0"/>
              <a:t>MAB snižují LDL-C v plazmě</a:t>
            </a:r>
            <a:endParaRPr lang="en-US" altLang="cs-CZ" b="1" dirty="0"/>
          </a:p>
        </p:txBody>
      </p:sp>
      <p:pic>
        <p:nvPicPr>
          <p:cNvPr id="5" name="Picture 14" descr="C:\Users\DTabuteau\Desktop\3-11-11\AMG Booth Pannels\panel 1_AD6.jpg">
            <a:extLst>
              <a:ext uri="{FF2B5EF4-FFF2-40B4-BE49-F238E27FC236}">
                <a16:creationId xmlns:a16="http://schemas.microsoft.com/office/drawing/2014/main" xmlns="" id="{B6DA32A5-2F1D-4713-862F-B86323BF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62126" y="1268414"/>
            <a:ext cx="8229600" cy="4972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1796" name="Rectangle 10">
            <a:extLst>
              <a:ext uri="{FF2B5EF4-FFF2-40B4-BE49-F238E27FC236}">
                <a16:creationId xmlns:a16="http://schemas.microsoft.com/office/drawing/2014/main" xmlns="" id="{D133EBBE-F88B-4751-8418-9F87AB0E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6" y="6588125"/>
            <a:ext cx="62515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cs-CZ" sz="1000" b="1">
                <a:solidFill>
                  <a:schemeClr val="bg1"/>
                </a:solidFill>
              </a:rPr>
              <a:t>Chan JC, Piper DE, Cao Q, et al. </a:t>
            </a:r>
            <a:r>
              <a:rPr lang="en-US" altLang="cs-CZ" sz="1000" b="1" i="1">
                <a:solidFill>
                  <a:schemeClr val="bg1"/>
                </a:solidFill>
              </a:rPr>
              <a:t>Proc Natl Acad Sci U S A.</a:t>
            </a:r>
            <a:r>
              <a:rPr lang="en-US" altLang="cs-CZ" sz="1000" b="1">
                <a:solidFill>
                  <a:schemeClr val="bg1"/>
                </a:solidFill>
              </a:rPr>
              <a:t> 2009;106:9820-9825.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DE0B17E8-82BC-4C97-8BFC-193566B53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249" y="6536889"/>
            <a:ext cx="62515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2286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cs-CZ" sz="1200" dirty="0">
                <a:latin typeface="Calibri" panose="020F0502020204030204" pitchFamily="34" charset="0"/>
              </a:rPr>
              <a:t>Chan JC, Piper DE, Cao Q, et al. </a:t>
            </a:r>
            <a:r>
              <a:rPr lang="en-US" altLang="cs-CZ" sz="1200" i="1" dirty="0">
                <a:latin typeface="Calibri" panose="020F0502020204030204" pitchFamily="34" charset="0"/>
              </a:rPr>
              <a:t>Proc Natl </a:t>
            </a:r>
            <a:r>
              <a:rPr lang="en-US" altLang="cs-CZ" sz="1200" i="1" dirty="0" err="1">
                <a:latin typeface="Calibri" panose="020F0502020204030204" pitchFamily="34" charset="0"/>
              </a:rPr>
              <a:t>Acad</a:t>
            </a:r>
            <a:r>
              <a:rPr lang="en-US" altLang="cs-CZ" sz="1200" i="1" dirty="0">
                <a:latin typeface="Calibri" panose="020F0502020204030204" pitchFamily="34" charset="0"/>
              </a:rPr>
              <a:t> Sci U S A.</a:t>
            </a:r>
            <a:r>
              <a:rPr lang="en-US" altLang="cs-CZ" sz="1200" dirty="0">
                <a:latin typeface="Calibri" panose="020F0502020204030204" pitchFamily="34" charset="0"/>
              </a:rPr>
              <a:t> 2009;106:9820-9825</a:t>
            </a:r>
            <a:r>
              <a:rPr lang="en-US" altLang="cs-CZ" sz="1000" b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421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s odříznutým příčným rohem 3">
            <a:extLst>
              <a:ext uri="{FF2B5EF4-FFF2-40B4-BE49-F238E27FC236}">
                <a16:creationId xmlns:a16="http://schemas.microsoft.com/office/drawing/2014/main" xmlns="" id="{C33D00DE-3664-47DF-B8AA-E3C54EC82014}"/>
              </a:ext>
            </a:extLst>
          </p:cNvPr>
          <p:cNvSpPr/>
          <p:nvPr/>
        </p:nvSpPr>
        <p:spPr>
          <a:xfrm>
            <a:off x="1703389" y="180390"/>
            <a:ext cx="8785225" cy="6453188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Nadpis 5">
            <a:extLst>
              <a:ext uri="{FF2B5EF4-FFF2-40B4-BE49-F238E27FC236}">
                <a16:creationId xmlns:a16="http://schemas.microsoft.com/office/drawing/2014/main" xmlns="" id="{96EDF886-A8A3-4448-81C1-2265A7A710A9}"/>
              </a:ext>
            </a:extLst>
          </p:cNvPr>
          <p:cNvSpPr txBox="1">
            <a:spLocks/>
          </p:cNvSpPr>
          <p:nvPr/>
        </p:nvSpPr>
        <p:spPr>
          <a:xfrm>
            <a:off x="1847850" y="577049"/>
            <a:ext cx="8421688" cy="56461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 fontScale="97500"/>
          </a:bodyPr>
          <a:lstStyle/>
          <a:p>
            <a:pPr algn="ctr">
              <a:defRPr/>
            </a:pPr>
            <a:endParaRPr lang="cs-CZ" sz="3700" i="1" dirty="0">
              <a:solidFill>
                <a:srgbClr val="FFF3CD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cs-CZ" sz="5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500" b="1" dirty="0">
                <a:latin typeface="+mj-lt"/>
                <a:ea typeface="+mj-ea"/>
                <a:cs typeface="+mj-cs"/>
              </a:rPr>
              <a:t>PCSK9 – inhibitory (MAB)</a:t>
            </a:r>
          </a:p>
          <a:p>
            <a:pPr algn="ctr">
              <a:defRPr/>
            </a:pPr>
            <a:r>
              <a:rPr lang="cs-CZ" sz="44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Evolocumab</a:t>
            </a:r>
            <a:r>
              <a:rPr lang="cs-CZ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REPATHA</a:t>
            </a:r>
          </a:p>
          <a:p>
            <a:pPr algn="ctr">
              <a:defRPr/>
            </a:pPr>
            <a:r>
              <a:rPr lang="cs-CZ" sz="44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Alirocumab</a:t>
            </a:r>
            <a:r>
              <a:rPr lang="cs-CZ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4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Praluent</a:t>
            </a:r>
            <a:endParaRPr lang="cs-CZ" sz="4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cs-CZ" sz="4400" b="1" strike="sngStrike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Bococizumab</a:t>
            </a:r>
            <a:r>
              <a:rPr lang="cs-CZ" sz="4400" b="1" strike="sngStrike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…</a:t>
            </a:r>
          </a:p>
          <a:p>
            <a:pPr algn="ctr">
              <a:defRPr/>
            </a:pPr>
            <a:endParaRPr lang="cs-CZ" sz="5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641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Nadpis 1">
            <a:extLst>
              <a:ext uri="{FF2B5EF4-FFF2-40B4-BE49-F238E27FC236}">
                <a16:creationId xmlns:a16="http://schemas.microsoft.com/office/drawing/2014/main" xmlns="" id="{29A4E474-771D-4C22-815A-52F90EBE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4867" name="Zástupný symbol pro obsah 3">
            <a:extLst>
              <a:ext uri="{FF2B5EF4-FFF2-40B4-BE49-F238E27FC236}">
                <a16:creationId xmlns:a16="http://schemas.microsoft.com/office/drawing/2014/main" xmlns="" id="{ACE739ED-F374-4C3C-B3CD-5027A0DD4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164" y="1600201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395870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4E65690B-D654-49EB-A882-55308EEAF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4639" y="0"/>
            <a:ext cx="7215187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altLang="cs-CZ" sz="5400" b="1" dirty="0">
                <a:solidFill>
                  <a:srgbClr val="FFFF00"/>
                </a:solidFill>
              </a:rPr>
              <a:t>LDL Cholesterol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xmlns="" id="{A503DE4F-92AA-4028-BE7E-FCBBA4D6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269876"/>
            <a:ext cx="17303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" name="Chart 21">
            <a:extLst>
              <a:ext uri="{FF2B5EF4-FFF2-40B4-BE49-F238E27FC236}">
                <a16:creationId xmlns:a16="http://schemas.microsoft.com/office/drawing/2014/main" xmlns="" id="{9CB1AACC-A86C-410C-9234-2D4B34104A1F}"/>
              </a:ext>
            </a:extLst>
          </p:cNvPr>
          <p:cNvGraphicFramePr>
            <a:graphicFrameLocks/>
          </p:cNvGraphicFramePr>
          <p:nvPr/>
        </p:nvGraphicFramePr>
        <p:xfrm>
          <a:off x="1644650" y="1603376"/>
          <a:ext cx="7646988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7645047" imgH="4334632" progId="Excel.Chart.8">
                  <p:embed/>
                </p:oleObj>
              </mc:Choice>
              <mc:Fallback>
                <p:oleObj r:id="rId4" imgW="7645047" imgH="4334632" progId="Excel.Chart.8">
                  <p:embed/>
                  <p:pic>
                    <p:nvPicPr>
                      <p:cNvPr id="21508" name="Chart 21">
                        <a:extLst>
                          <a:ext uri="{FF2B5EF4-FFF2-40B4-BE49-F238E27FC236}">
                            <a16:creationId xmlns:a16="http://schemas.microsoft.com/office/drawing/2014/main" xmlns="" id="{9CB1AACC-A86C-410C-9234-2D4B34104A1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1603376"/>
                        <a:ext cx="7646988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3">
            <a:extLst>
              <a:ext uri="{FF2B5EF4-FFF2-40B4-BE49-F238E27FC236}">
                <a16:creationId xmlns:a16="http://schemas.microsoft.com/office/drawing/2014/main" xmlns="" id="{FA2817FD-6786-4A8D-A01E-D6FEF29DCF6D}"/>
              </a:ext>
            </a:extLst>
          </p:cNvPr>
          <p:cNvGrpSpPr>
            <a:grpSpLocks/>
          </p:cNvGrpSpPr>
          <p:nvPr/>
        </p:nvGrpSpPr>
        <p:grpSpPr bwMode="auto">
          <a:xfrm>
            <a:off x="4551364" y="1463675"/>
            <a:ext cx="4795837" cy="3536950"/>
            <a:chOff x="3027862" y="1463234"/>
            <a:chExt cx="4794785" cy="3536119"/>
          </a:xfrm>
        </p:grpSpPr>
        <p:sp>
          <p:nvSpPr>
            <p:cNvPr id="21558" name="Rectangle 37">
              <a:extLst>
                <a:ext uri="{FF2B5EF4-FFF2-40B4-BE49-F238E27FC236}">
                  <a16:creationId xmlns:a16="http://schemas.microsoft.com/office/drawing/2014/main" xmlns="" id="{323EAA7F-26F7-44AB-A1FE-CBFFFC3BB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862" y="4476232"/>
              <a:ext cx="4794785" cy="52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800" b="1">
                  <a:solidFill>
                    <a:srgbClr val="C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Evolocumab</a:t>
              </a:r>
              <a:r>
                <a:rPr lang="en-US" altLang="cs-CZ" sz="1800" b="1">
                  <a:solidFill>
                    <a:srgbClr val="C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plus standard</a:t>
              </a:r>
              <a:r>
                <a:rPr lang="cs-CZ" altLang="cs-CZ" sz="1800" b="1">
                  <a:solidFill>
                    <a:srgbClr val="C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therapy</a:t>
              </a:r>
              <a:endParaRPr lang="en-US" alt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9" name="Rectangle 38">
              <a:extLst>
                <a:ext uri="{FF2B5EF4-FFF2-40B4-BE49-F238E27FC236}">
                  <a16:creationId xmlns:a16="http://schemas.microsoft.com/office/drawing/2014/main" xmlns="" id="{12E35590-2730-40F3-8A9E-CBE0A5F18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643" y="1463234"/>
              <a:ext cx="2082067" cy="36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b="1">
                  <a:solidFill>
                    <a:srgbClr val="0070C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Standard</a:t>
              </a:r>
              <a:r>
                <a:rPr lang="cs-CZ" altLang="cs-CZ" sz="1800" b="1">
                  <a:solidFill>
                    <a:srgbClr val="0070C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therapy</a:t>
              </a:r>
              <a:endParaRPr lang="en-US" alt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42">
            <a:extLst>
              <a:ext uri="{FF2B5EF4-FFF2-40B4-BE49-F238E27FC236}">
                <a16:creationId xmlns:a16="http://schemas.microsoft.com/office/drawing/2014/main" xmlns="" id="{3D0EB78A-D86D-40EA-AF99-2D7BD13D8170}"/>
              </a:ext>
            </a:extLst>
          </p:cNvPr>
          <p:cNvGrpSpPr>
            <a:grpSpLocks/>
          </p:cNvGrpSpPr>
          <p:nvPr/>
        </p:nvGrpSpPr>
        <p:grpSpPr bwMode="auto">
          <a:xfrm>
            <a:off x="5110163" y="2465389"/>
            <a:ext cx="5388763" cy="1557337"/>
            <a:chOff x="3586364" y="2464896"/>
            <a:chExt cx="5387910" cy="1558456"/>
          </a:xfrm>
        </p:grpSpPr>
        <p:sp>
          <p:nvSpPr>
            <p:cNvPr id="35" name="Down Arrow 34">
              <a:extLst>
                <a:ext uri="{FF2B5EF4-FFF2-40B4-BE49-F238E27FC236}">
                  <a16:creationId xmlns:a16="http://schemas.microsoft.com/office/drawing/2014/main" xmlns="" id="{62D865F7-D0CF-400D-B09C-AFCDC73F10F0}"/>
                </a:ext>
              </a:extLst>
            </p:cNvPr>
            <p:cNvSpPr/>
            <p:nvPr/>
          </p:nvSpPr>
          <p:spPr>
            <a:xfrm>
              <a:off x="3586364" y="2464896"/>
              <a:ext cx="293640" cy="155845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556" name="TextBox 39">
              <a:extLst>
                <a:ext uri="{FF2B5EF4-FFF2-40B4-BE49-F238E27FC236}">
                  <a16:creationId xmlns:a16="http://schemas.microsoft.com/office/drawing/2014/main" xmlns="" id="{EE8C2BB5-B326-4DB9-8DA4-23623405C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348" y="2925602"/>
              <a:ext cx="5069813" cy="52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61% </a:t>
              </a:r>
              <a:r>
                <a:rPr lang="cs-CZ" altLang="cs-CZ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pokles </a:t>
              </a:r>
              <a:r>
                <a:rPr lang="en-US" altLang="cs-CZ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(95%CI 59-63%), P&lt;0.0001</a:t>
              </a:r>
            </a:p>
          </p:txBody>
        </p:sp>
        <p:sp>
          <p:nvSpPr>
            <p:cNvPr id="21557" name="TextBox 40">
              <a:extLst>
                <a:ext uri="{FF2B5EF4-FFF2-40B4-BE49-F238E27FC236}">
                  <a16:creationId xmlns:a16="http://schemas.microsoft.com/office/drawing/2014/main" xmlns="" id="{7A0DF6D9-E9CC-4833-BA71-820EBDA5E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348" y="3435555"/>
              <a:ext cx="5133926" cy="369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Absolut</a:t>
              </a:r>
              <a:r>
                <a:rPr lang="cs-CZ" altLang="cs-CZ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ní pokles</a:t>
              </a:r>
              <a:r>
                <a:rPr lang="en-US" altLang="cs-CZ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1,9</a:t>
              </a:r>
              <a:r>
                <a:rPr lang="en-US" altLang="cs-CZ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m</a:t>
              </a:r>
              <a:r>
                <a:rPr lang="cs-CZ" altLang="cs-CZ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mol</a:t>
              </a:r>
              <a:r>
                <a:rPr lang="en-US" altLang="cs-CZ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/</a:t>
              </a:r>
              <a:r>
                <a:rPr lang="cs-CZ" altLang="cs-CZ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cs-CZ" sz="1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(95%CI 71-76%)</a:t>
              </a:r>
            </a:p>
          </p:txBody>
        </p:sp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xmlns="" id="{357CF6E1-9A76-42C9-8C06-5E667B8A6D88}"/>
              </a:ext>
            </a:extLst>
          </p:cNvPr>
          <p:cNvGraphicFramePr>
            <a:graphicFrameLocks noGrp="1"/>
          </p:cNvGraphicFramePr>
          <p:nvPr/>
        </p:nvGraphicFramePr>
        <p:xfrm>
          <a:off x="1546225" y="5991225"/>
          <a:ext cx="7427910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1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1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1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1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11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11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1439" marR="91439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N=4465</a:t>
                      </a:r>
                    </a:p>
                  </a:txBody>
                  <a:tcPr marL="91439" marR="91439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N=1258</a:t>
                      </a:r>
                    </a:p>
                  </a:txBody>
                  <a:tcPr marL="91439" marR="91439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N=4259</a:t>
                      </a:r>
                    </a:p>
                  </a:txBody>
                  <a:tcPr marL="91439" marR="91439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N=4204</a:t>
                      </a:r>
                    </a:p>
                  </a:txBody>
                  <a:tcPr marL="91439" marR="91439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N=1243</a:t>
                      </a:r>
                    </a:p>
                  </a:txBody>
                  <a:tcPr marL="91439" marR="91439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N=3727</a:t>
                      </a:r>
                    </a:p>
                  </a:txBody>
                  <a:tcPr marL="91439" marR="91439" marT="45603" marB="456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529" name="TextBox 45">
            <a:extLst>
              <a:ext uri="{FF2B5EF4-FFF2-40B4-BE49-F238E27FC236}">
                <a16:creationId xmlns:a16="http://schemas.microsoft.com/office/drawing/2014/main" xmlns="" id="{EE2BCFA2-7652-4BD3-AFCC-88897031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9" y="5719764"/>
            <a:ext cx="117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  <a:latin typeface="Arial Narrow" panose="020B0606020202030204" pitchFamily="34" charset="0"/>
              </a:rPr>
              <a:t>(Parent study)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D967DF4-42DF-421A-A770-2DFFB94FDA6C}"/>
              </a:ext>
            </a:extLst>
          </p:cNvPr>
          <p:cNvSpPr/>
          <p:nvPr/>
        </p:nvSpPr>
        <p:spPr>
          <a:xfrm>
            <a:off x="3071814" y="2282825"/>
            <a:ext cx="109537" cy="1095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8DFE199C-2E84-4FE4-AF4B-2A4DB1C8B46B}"/>
              </a:ext>
            </a:extLst>
          </p:cNvPr>
          <p:cNvCxnSpPr>
            <a:endCxn id="37" idx="6"/>
          </p:cNvCxnSpPr>
          <p:nvPr/>
        </p:nvCxnSpPr>
        <p:spPr>
          <a:xfrm flipH="1">
            <a:off x="3181351" y="2298700"/>
            <a:ext cx="1006475" cy="3810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B708E011-A368-4E9B-A235-D5E8FD1E094E}"/>
              </a:ext>
            </a:extLst>
          </p:cNvPr>
          <p:cNvCxnSpPr>
            <a:endCxn id="37" idx="5"/>
          </p:cNvCxnSpPr>
          <p:nvPr/>
        </p:nvCxnSpPr>
        <p:spPr>
          <a:xfrm flipH="1" flipV="1">
            <a:off x="3165475" y="2376489"/>
            <a:ext cx="1022350" cy="1677987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3" name="TextBox 29">
            <a:extLst>
              <a:ext uri="{FF2B5EF4-FFF2-40B4-BE49-F238E27FC236}">
                <a16:creationId xmlns:a16="http://schemas.microsoft.com/office/drawing/2014/main" xmlns="" id="{48CF94E6-1A4A-48DB-8301-08006FE7D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9" y="5719764"/>
            <a:ext cx="788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  <a:latin typeface="Arial Narrow" panose="020B0606020202030204" pitchFamily="34" charset="0"/>
              </a:rPr>
              <a:t>(OSLER)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7E6E9D22-495B-4B74-B132-6BCF84AC8A7D}"/>
              </a:ext>
            </a:extLst>
          </p:cNvPr>
          <p:cNvGrpSpPr>
            <a:grpSpLocks/>
          </p:cNvGrpSpPr>
          <p:nvPr/>
        </p:nvGrpSpPr>
        <p:grpSpPr bwMode="auto">
          <a:xfrm>
            <a:off x="3594101" y="2251075"/>
            <a:ext cx="131763" cy="979488"/>
            <a:chOff x="2069520" y="2250896"/>
            <a:chExt cx="131780" cy="980243"/>
          </a:xfrm>
        </p:grpSpPr>
        <p:grpSp>
          <p:nvGrpSpPr>
            <p:cNvPr id="21547" name="Group 22">
              <a:extLst>
                <a:ext uri="{FF2B5EF4-FFF2-40B4-BE49-F238E27FC236}">
                  <a16:creationId xmlns:a16="http://schemas.microsoft.com/office/drawing/2014/main" xmlns="" id="{C901C2B6-15BE-472B-A7CE-43D3C583A2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7471" y="2250896"/>
              <a:ext cx="123829" cy="111918"/>
              <a:chOff x="333375" y="814388"/>
              <a:chExt cx="123829" cy="111918"/>
            </a:xfrm>
          </p:grpSpPr>
          <p:cxnSp>
            <p:nvCxnSpPr>
              <p:cNvPr id="21552" name="Straight Connector 49">
                <a:extLst>
                  <a:ext uri="{FF2B5EF4-FFF2-40B4-BE49-F238E27FC236}">
                    <a16:creationId xmlns:a16="http://schemas.microsoft.com/office/drawing/2014/main" xmlns="" id="{5CE94A61-06CD-4D04-8254-9102BE6733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33375" y="814388"/>
                <a:ext cx="76201" cy="111918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3" name="Straight Connector 50">
                <a:extLst>
                  <a:ext uri="{FF2B5EF4-FFF2-40B4-BE49-F238E27FC236}">
                    <a16:creationId xmlns:a16="http://schemas.microsoft.com/office/drawing/2014/main" xmlns="" id="{1357F7CF-A7AF-4FAA-B4F0-7289D2BD8C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81003" y="814388"/>
                <a:ext cx="76201" cy="111918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4" name="Straight Connector 51">
                <a:extLst>
                  <a:ext uri="{FF2B5EF4-FFF2-40B4-BE49-F238E27FC236}">
                    <a16:creationId xmlns:a16="http://schemas.microsoft.com/office/drawing/2014/main" xmlns="" id="{973B1A16-DAA5-43C2-8DBB-B46B9E17399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7189" y="814388"/>
                <a:ext cx="76201" cy="111918"/>
              </a:xfrm>
              <a:prstGeom prst="lin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48" name="Group 26">
              <a:extLst>
                <a:ext uri="{FF2B5EF4-FFF2-40B4-BE49-F238E27FC236}">
                  <a16:creationId xmlns:a16="http://schemas.microsoft.com/office/drawing/2014/main" xmlns="" id="{2C7750E2-922B-4470-AB9C-40260952B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9520" y="3119221"/>
              <a:ext cx="123829" cy="111918"/>
              <a:chOff x="333375" y="814388"/>
              <a:chExt cx="123829" cy="111918"/>
            </a:xfrm>
          </p:grpSpPr>
          <p:cxnSp>
            <p:nvCxnSpPr>
              <p:cNvPr id="21549" name="Straight Connector 46">
                <a:extLst>
                  <a:ext uri="{FF2B5EF4-FFF2-40B4-BE49-F238E27FC236}">
                    <a16:creationId xmlns:a16="http://schemas.microsoft.com/office/drawing/2014/main" xmlns="" id="{A5CD0B00-3F77-4492-A4F5-8CEA6CA40C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33375" y="814388"/>
                <a:ext cx="76201" cy="111918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0" name="Straight Connector 47">
                <a:extLst>
                  <a:ext uri="{FF2B5EF4-FFF2-40B4-BE49-F238E27FC236}">
                    <a16:creationId xmlns:a16="http://schemas.microsoft.com/office/drawing/2014/main" xmlns="" id="{342B702D-BD65-45AE-B69F-98537BAD1B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81003" y="814388"/>
                <a:ext cx="76201" cy="111918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1" name="Straight Connector 48">
                <a:extLst>
                  <a:ext uri="{FF2B5EF4-FFF2-40B4-BE49-F238E27FC236}">
                    <a16:creationId xmlns:a16="http://schemas.microsoft.com/office/drawing/2014/main" xmlns="" id="{D194AACF-66EE-4D4A-A411-96DEE3EF91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7189" y="814388"/>
                <a:ext cx="76201" cy="111918"/>
              </a:xfrm>
              <a:prstGeom prst="line">
                <a:avLst/>
              </a:prstGeom>
              <a:noFill/>
              <a:ln w="25400" algn="ctr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1535" name="Group 52">
            <a:extLst>
              <a:ext uri="{FF2B5EF4-FFF2-40B4-BE49-F238E27FC236}">
                <a16:creationId xmlns:a16="http://schemas.microsoft.com/office/drawing/2014/main" xmlns="" id="{C3EDEAA0-D552-4144-9134-6CF3AB90E31C}"/>
              </a:ext>
            </a:extLst>
          </p:cNvPr>
          <p:cNvGrpSpPr>
            <a:grpSpLocks/>
          </p:cNvGrpSpPr>
          <p:nvPr/>
        </p:nvGrpSpPr>
        <p:grpSpPr bwMode="auto">
          <a:xfrm>
            <a:off x="3594101" y="5373688"/>
            <a:ext cx="123825" cy="112712"/>
            <a:chOff x="333375" y="814388"/>
            <a:chExt cx="123829" cy="111918"/>
          </a:xfrm>
        </p:grpSpPr>
        <p:cxnSp>
          <p:nvCxnSpPr>
            <p:cNvPr id="21544" name="Straight Connector 53">
              <a:extLst>
                <a:ext uri="{FF2B5EF4-FFF2-40B4-BE49-F238E27FC236}">
                  <a16:creationId xmlns:a16="http://schemas.microsoft.com/office/drawing/2014/main" xmlns="" id="{DDBD0AC6-7043-4A7C-B27A-85145799B2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33375" y="814388"/>
              <a:ext cx="76201" cy="111918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5" name="Straight Connector 54">
              <a:extLst>
                <a:ext uri="{FF2B5EF4-FFF2-40B4-BE49-F238E27FC236}">
                  <a16:creationId xmlns:a16="http://schemas.microsoft.com/office/drawing/2014/main" xmlns="" id="{FA0DC040-8A27-4DD2-9F13-D8441B6ED1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81003" y="814388"/>
              <a:ext cx="76201" cy="111918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6" name="Straight Connector 55">
              <a:extLst>
                <a:ext uri="{FF2B5EF4-FFF2-40B4-BE49-F238E27FC236}">
                  <a16:creationId xmlns:a16="http://schemas.microsoft.com/office/drawing/2014/main" xmlns="" id="{FEAADA38-DF4C-44DF-B3F1-74552FC52B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57189" y="814388"/>
              <a:ext cx="76201" cy="111918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536" name="Rectangle 54">
            <a:extLst>
              <a:ext uri="{FF2B5EF4-FFF2-40B4-BE49-F238E27FC236}">
                <a16:creationId xmlns:a16="http://schemas.microsoft.com/office/drawing/2014/main" xmlns="" id="{38AA570A-7D5E-4625-8B94-FABD85AB6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838" y="6535738"/>
            <a:ext cx="30972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Arial" panose="020B0604020202020204" pitchFamily="34" charset="0"/>
              </a:rPr>
              <a:t>Sabatine MS et al. NEJM 2015;March 15: </a:t>
            </a:r>
          </a:p>
        </p:txBody>
      </p:sp>
      <p:sp>
        <p:nvSpPr>
          <p:cNvPr id="21537" name="TextovéPole 4">
            <a:extLst>
              <a:ext uri="{FF2B5EF4-FFF2-40B4-BE49-F238E27FC236}">
                <a16:creationId xmlns:a16="http://schemas.microsoft.com/office/drawing/2014/main" xmlns="" id="{757B6EBC-6F38-4F12-8743-BEFBA732A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1647825"/>
            <a:ext cx="484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3,6</a:t>
            </a:r>
          </a:p>
        </p:txBody>
      </p:sp>
      <p:sp>
        <p:nvSpPr>
          <p:cNvPr id="21538" name="TextovéPole 33">
            <a:extLst>
              <a:ext uri="{FF2B5EF4-FFF2-40B4-BE49-F238E27FC236}">
                <a16:creationId xmlns:a16="http://schemas.microsoft.com/office/drawing/2014/main" xmlns="" id="{C8A76083-7CBA-41E5-A5BA-83D858A22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205039"/>
            <a:ext cx="484188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3,1 </a:t>
            </a:r>
          </a:p>
        </p:txBody>
      </p:sp>
      <p:sp>
        <p:nvSpPr>
          <p:cNvPr id="21539" name="TextovéPole 43">
            <a:extLst>
              <a:ext uri="{FF2B5EF4-FFF2-40B4-BE49-F238E27FC236}">
                <a16:creationId xmlns:a16="http://schemas.microsoft.com/office/drawing/2014/main" xmlns="" id="{C837D466-12E2-4215-8186-AE6BFBDDE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2730500"/>
            <a:ext cx="4826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2,6  </a:t>
            </a:r>
          </a:p>
        </p:txBody>
      </p:sp>
      <p:sp>
        <p:nvSpPr>
          <p:cNvPr id="21540" name="TextovéPole 44">
            <a:extLst>
              <a:ext uri="{FF2B5EF4-FFF2-40B4-BE49-F238E27FC236}">
                <a16:creationId xmlns:a16="http://schemas.microsoft.com/office/drawing/2014/main" xmlns="" id="{8F32B7D0-2ACB-4C89-9C62-D03771D68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213100"/>
            <a:ext cx="4826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2,1   </a:t>
            </a:r>
          </a:p>
        </p:txBody>
      </p:sp>
      <p:sp>
        <p:nvSpPr>
          <p:cNvPr id="21541" name="TextovéPole 57">
            <a:extLst>
              <a:ext uri="{FF2B5EF4-FFF2-40B4-BE49-F238E27FC236}">
                <a16:creationId xmlns:a16="http://schemas.microsoft.com/office/drawing/2014/main" xmlns="" id="{563F422F-E4EB-4586-AE17-3D75D3F8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738564"/>
            <a:ext cx="4826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1,6</a:t>
            </a:r>
          </a:p>
        </p:txBody>
      </p:sp>
      <p:sp>
        <p:nvSpPr>
          <p:cNvPr id="21542" name="TextovéPole 58">
            <a:extLst>
              <a:ext uri="{FF2B5EF4-FFF2-40B4-BE49-F238E27FC236}">
                <a16:creationId xmlns:a16="http://schemas.microsoft.com/office/drawing/2014/main" xmlns="" id="{B029A735-BBE9-4784-974A-FA2E6337B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241801"/>
            <a:ext cx="48418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1,0</a:t>
            </a:r>
          </a:p>
        </p:txBody>
      </p:sp>
      <p:sp>
        <p:nvSpPr>
          <p:cNvPr id="21543" name="TextovéPole 59">
            <a:extLst>
              <a:ext uri="{FF2B5EF4-FFF2-40B4-BE49-F238E27FC236}">
                <a16:creationId xmlns:a16="http://schemas.microsoft.com/office/drawing/2014/main" xmlns="" id="{DBEDCB58-272B-4557-8F44-D9403B252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746625"/>
            <a:ext cx="484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0,5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006600" y="2165673"/>
          <a:ext cx="8138886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Title 2"/>
          <p:cNvSpPr>
            <a:spLocks noGrp="1"/>
          </p:cNvSpPr>
          <p:nvPr>
            <p:ph type="title"/>
          </p:nvPr>
        </p:nvSpPr>
        <p:spPr bwMode="auto">
          <a:xfrm>
            <a:off x="1835972" y="222251"/>
            <a:ext cx="8580628" cy="80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cs-CZ" altLang="en-US" sz="3600" b="1" dirty="0">
                <a:solidFill>
                  <a:srgbClr val="FFFF00"/>
                </a:solidFill>
                <a:latin typeface="Arial" charset="0"/>
              </a:rPr>
              <a:t>Pokles </a:t>
            </a:r>
            <a:r>
              <a:rPr lang="en-GB" altLang="en-US" sz="3600" b="1" dirty="0">
                <a:solidFill>
                  <a:srgbClr val="FFFF00"/>
                </a:solidFill>
                <a:latin typeface="Arial" charset="0"/>
              </a:rPr>
              <a:t> LDL-C </a:t>
            </a:r>
            <a:r>
              <a:rPr lang="cs-CZ" altLang="en-US" sz="3600" b="1" dirty="0">
                <a:solidFill>
                  <a:srgbClr val="FFFF00"/>
                </a:solidFill>
                <a:latin typeface="Arial" charset="0"/>
              </a:rPr>
              <a:t>u FH po </a:t>
            </a:r>
            <a:r>
              <a:rPr lang="cs-CZ" altLang="en-US" sz="3600" b="1" dirty="0" err="1">
                <a:solidFill>
                  <a:srgbClr val="FFFF00"/>
                </a:solidFill>
                <a:latin typeface="Arial" charset="0"/>
              </a:rPr>
              <a:t>alirocumabu</a:t>
            </a:r>
            <a:endParaRPr lang="en-GB" altLang="en-US" sz="3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7A91F-77DB-437E-BD26-C294866E8E0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 rot="-5400000">
            <a:off x="-96070" y="3921921"/>
            <a:ext cx="3878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ea typeface="MS PGothic"/>
              </a:rPr>
              <a:t>LS mean (SE) % change from baseline to Week 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3690" y="5733321"/>
            <a:ext cx="1620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060"/>
                </a:solidFill>
                <a:ea typeface="MS PGothic"/>
              </a:rPr>
              <a:t>LS mean difference (SE) vs. placebo: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559303" y="3323960"/>
            <a:ext cx="732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ea typeface="MS PGothic"/>
              </a:rPr>
              <a:t>N=163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9206209" y="1844780"/>
            <a:ext cx="11664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060"/>
                </a:solidFill>
                <a:ea typeface="MS PGothic"/>
              </a:rPr>
              <a:t>Alirocumab</a:t>
            </a:r>
            <a:endParaRPr lang="en-GB" sz="1600" dirty="0">
              <a:solidFill>
                <a:srgbClr val="002060"/>
              </a:solidFill>
              <a:ea typeface="MS PGothic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760371" y="2229601"/>
            <a:ext cx="368857" cy="3352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760371" y="1846452"/>
            <a:ext cx="368857" cy="33521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6868" y="3323960"/>
            <a:ext cx="1047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ea typeface="MS PGothic"/>
              </a:rPr>
              <a:t>N=322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1262" y="5856432"/>
            <a:ext cx="17899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060"/>
                </a:solidFill>
                <a:ea typeface="MS PGothic"/>
              </a:rPr>
              <a:t>−57.9% (2.7) </a:t>
            </a:r>
            <a:r>
              <a:rPr lang="en-GB" sz="1600" b="1" i="1" dirty="0">
                <a:solidFill>
                  <a:srgbClr val="002060"/>
                </a:solidFill>
                <a:ea typeface="MS PGothic"/>
              </a:rPr>
              <a:t>P</a:t>
            </a:r>
            <a:r>
              <a:rPr lang="en-GB" sz="1600" b="1" dirty="0">
                <a:solidFill>
                  <a:srgbClr val="002060"/>
                </a:solidFill>
                <a:ea typeface="MS PGothic"/>
              </a:rPr>
              <a:t>&lt;0.0001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8343263" y="3323960"/>
            <a:ext cx="628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FFFF"/>
                </a:solidFill>
                <a:ea typeface="MS PGothic"/>
              </a:rPr>
              <a:t>N=81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53329" y="3323960"/>
            <a:ext cx="1047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ea typeface="MS PGothic"/>
              </a:rPr>
              <a:t>N=166</a:t>
            </a: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3401732" y="1916790"/>
            <a:ext cx="2008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ea typeface="MS PGothic"/>
              </a:rPr>
              <a:t>FH I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9206209" y="2227929"/>
            <a:ext cx="12271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2060"/>
                </a:solidFill>
                <a:ea typeface="MS PGothic"/>
              </a:rPr>
              <a:t>Placebo</a:t>
            </a:r>
            <a:endParaRPr lang="en-GB" sz="1600" dirty="0">
              <a:solidFill>
                <a:srgbClr val="002060"/>
              </a:solidFill>
              <a:ea typeface="MS PGothic"/>
            </a:endParaRP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7248160" y="1916790"/>
            <a:ext cx="1562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ea typeface="MS PGothic"/>
              </a:rPr>
              <a:t>FH II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47410" y="6559555"/>
            <a:ext cx="8274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Intent-to-treat (ITT) Analysis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8450727" y="6636019"/>
            <a:ext cx="19848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/>
              <a:t>Kastelein</a:t>
            </a:r>
            <a:r>
              <a:rPr lang="cs-CZ" sz="900" dirty="0"/>
              <a:t> et al </a:t>
            </a:r>
            <a:r>
              <a:rPr lang="en-US" sz="900" i="1" dirty="0"/>
              <a:t>EHJ </a:t>
            </a:r>
            <a:r>
              <a:rPr lang="en-US" sz="900" dirty="0"/>
              <a:t>2015</a:t>
            </a:r>
            <a:r>
              <a:rPr lang="cs-CZ" sz="900" dirty="0"/>
              <a:t>;</a:t>
            </a:r>
            <a:r>
              <a:rPr lang="en-US" sz="900" dirty="0"/>
              <a:t>36</a:t>
            </a:r>
            <a:r>
              <a:rPr lang="cs-CZ" sz="900" dirty="0"/>
              <a:t>:</a:t>
            </a:r>
            <a:r>
              <a:rPr lang="en-US" sz="900" dirty="0"/>
              <a:t>2996–3003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7748884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516720-D097-470D-A6ED-7026E52CD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009" y="1295949"/>
            <a:ext cx="7912191" cy="142751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latin typeface="+mn-lt"/>
              </a:rPr>
              <a:t>Kardiovaskulární onemocnění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7290E4A-1BDD-49C1-B84C-A6AB0E9A3B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2000" b="1" dirty="0">
                <a:solidFill>
                  <a:srgbClr val="7030A0"/>
                </a:solidFill>
              </a:rPr>
              <a:t>Stále hlavní příčinou úmrtí v ČR</a:t>
            </a:r>
          </a:p>
          <a:p>
            <a:pPr algn="ctr"/>
            <a:r>
              <a:rPr lang="cs-CZ" sz="8000" b="1" dirty="0">
                <a:solidFill>
                  <a:srgbClr val="7030A0"/>
                </a:solidFill>
              </a:rPr>
              <a:t>Ateroskleróza </a:t>
            </a:r>
          </a:p>
        </p:txBody>
      </p:sp>
    </p:spTree>
    <p:extLst>
      <p:ext uri="{BB962C8B-B14F-4D97-AF65-F5344CB8AC3E}">
        <p14:creationId xmlns:p14="http://schemas.microsoft.com/office/powerpoint/2010/main" val="2218635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795" y="12704"/>
            <a:ext cx="1006241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Secondary Endpoint: Change in Volume of Other VH Parameters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595" y="6554141"/>
            <a:ext cx="999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* P&lt;0.01 and ** P&lt;0.001 compared with baseline (exploratory analysis). *** Hochberg adjusted p value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57911" y="1120879"/>
            <a:ext cx="9005279" cy="5400599"/>
            <a:chOff x="405410" y="1120878"/>
            <a:chExt cx="9005279" cy="5400599"/>
          </a:xfrm>
        </p:grpSpPr>
        <p:grpSp>
          <p:nvGrpSpPr>
            <p:cNvPr id="32" name="Group 31"/>
            <p:cNvGrpSpPr/>
            <p:nvPr/>
          </p:nvGrpSpPr>
          <p:grpSpPr>
            <a:xfrm>
              <a:off x="405410" y="1120878"/>
              <a:ext cx="8932095" cy="5370256"/>
              <a:chOff x="469577" y="1120878"/>
              <a:chExt cx="8932095" cy="5710055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69577" y="1502933"/>
                <a:ext cx="8932095" cy="5328000"/>
                <a:chOff x="469577" y="1502933"/>
                <a:chExt cx="8932095" cy="532800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69577" y="1502933"/>
                  <a:ext cx="8551131" cy="5328000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2029328" y="4080834"/>
                  <a:ext cx="1524000" cy="425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-3.0*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438398" y="2730357"/>
                  <a:ext cx="1716505" cy="425427"/>
                </a:xfrm>
                <a:prstGeom prst="rect">
                  <a:avLst/>
                </a:prstGeom>
                <a:solidFill>
                  <a:schemeClr val="tx1">
                    <a:alpha val="37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P=0.49***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304203" y="2830496"/>
                  <a:ext cx="1716505" cy="425427"/>
                </a:xfrm>
                <a:prstGeom prst="rect">
                  <a:avLst/>
                </a:prstGeom>
                <a:solidFill>
                  <a:schemeClr val="tx1">
                    <a:alpha val="37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P=0.49***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854813" y="2482647"/>
                  <a:ext cx="1716505" cy="425427"/>
                </a:xfrm>
                <a:prstGeom prst="rect">
                  <a:avLst/>
                </a:prstGeom>
                <a:solidFill>
                  <a:schemeClr val="tx1">
                    <a:alpha val="37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P=0.49***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967790" y="5360504"/>
                  <a:ext cx="1524000" cy="425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-5.0**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501816" y="3574763"/>
                  <a:ext cx="1524000" cy="425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-2.4**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414211" y="3952497"/>
                  <a:ext cx="1524000" cy="425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-3.0**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877672" y="2355990"/>
                  <a:ext cx="1524000" cy="425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-0.6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930186" y="1862521"/>
                  <a:ext cx="1524000" cy="425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-0.1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18050" y="1120878"/>
                <a:ext cx="6994865" cy="435209"/>
                <a:chOff x="2118050" y="1120878"/>
                <a:chExt cx="6994865" cy="435209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2512586" y="1125644"/>
                  <a:ext cx="3198408" cy="3927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2060"/>
                      </a:solidFill>
                    </a:rPr>
                    <a:t>Statin Monotherapy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758854" y="1120878"/>
                  <a:ext cx="3354061" cy="425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00000"/>
                      </a:solidFill>
                    </a:rPr>
                    <a:t>Statin + </a:t>
                  </a:r>
                  <a:r>
                    <a:rPr lang="en-US" sz="2000" b="1" dirty="0" err="1">
                      <a:solidFill>
                        <a:srgbClr val="C00000"/>
                      </a:solidFill>
                    </a:rPr>
                    <a:t>Evolocumab</a:t>
                  </a:r>
                  <a:endParaRPr lang="en-US" sz="20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2118050" y="1229476"/>
                  <a:ext cx="394536" cy="326611"/>
                </a:xfrm>
                <a:prstGeom prst="rect">
                  <a:avLst/>
                </a:prstGeom>
                <a:solidFill>
                  <a:srgbClr val="FF9300"/>
                </a:solidFill>
                <a:ln w="9525" cap="flat" cmpd="sng" algn="ctr">
                  <a:solidFill>
                    <a:srgbClr val="FF9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5421475" y="1224708"/>
                  <a:ext cx="394536" cy="326611"/>
                </a:xfrm>
                <a:prstGeom prst="rect">
                  <a:avLst/>
                </a:prstGeom>
                <a:solidFill>
                  <a:srgbClr val="73FB79"/>
                </a:solidFill>
                <a:ln w="9525" cap="flat" cmpd="sng" algn="ctr">
                  <a:solidFill>
                    <a:srgbClr val="73FB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Arial" charset="0"/>
                  </a:endParaRPr>
                </a:p>
              </p:txBody>
            </p:sp>
          </p:grpSp>
        </p:grpSp>
        <p:sp>
          <p:nvSpPr>
            <p:cNvPr id="4" name="TextBox 3"/>
            <p:cNvSpPr txBox="1"/>
            <p:nvPr/>
          </p:nvSpPr>
          <p:spPr>
            <a:xfrm>
              <a:off x="2384251" y="6144123"/>
              <a:ext cx="1642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Fibrofatty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94359" y="6152145"/>
              <a:ext cx="2416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Necrotic Core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54737" y="6144125"/>
              <a:ext cx="1642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Fibrous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7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 </a:t>
            </a:r>
            <a:r>
              <a:rPr lang="en-US" sz="6000" b="1" dirty="0"/>
              <a:t>Design</a:t>
            </a:r>
            <a:r>
              <a:rPr lang="cs-CZ" sz="6000" b="1" dirty="0"/>
              <a:t> studie</a:t>
            </a:r>
            <a:endParaRPr lang="en-US" b="1" dirty="0"/>
          </a:p>
        </p:txBody>
      </p:sp>
      <p:sp>
        <p:nvSpPr>
          <p:cNvPr id="5" name="Text Box 139"/>
          <p:cNvSpPr txBox="1">
            <a:spLocks noChangeArrowheads="1"/>
          </p:cNvSpPr>
          <p:nvPr/>
        </p:nvSpPr>
        <p:spPr bwMode="auto">
          <a:xfrm>
            <a:off x="2895626" y="4675669"/>
            <a:ext cx="2377440" cy="64008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576" rIns="36576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Evolocumab SC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itchFamily="34" charset="0"/>
              </a:rPr>
              <a:t>140 mg Q2W or 420 mg QM</a:t>
            </a:r>
          </a:p>
        </p:txBody>
      </p:sp>
      <p:sp>
        <p:nvSpPr>
          <p:cNvPr id="7" name="Text Box 139"/>
          <p:cNvSpPr txBox="1">
            <a:spLocks noChangeArrowheads="1"/>
          </p:cNvSpPr>
          <p:nvPr/>
        </p:nvSpPr>
        <p:spPr bwMode="auto">
          <a:xfrm>
            <a:off x="6906314" y="4675669"/>
            <a:ext cx="2377440" cy="6400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576" rIns="36576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Placebo SC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itchFamily="34" charset="0"/>
              </a:rPr>
              <a:t>Q2W or QM</a:t>
            </a:r>
          </a:p>
        </p:txBody>
      </p:sp>
      <p:cxnSp>
        <p:nvCxnSpPr>
          <p:cNvPr id="8" name="AutoShape 51"/>
          <p:cNvCxnSpPr>
            <a:cxnSpLocks noChangeShapeType="1"/>
            <a:stCxn id="7" idx="2"/>
            <a:endCxn id="13" idx="1"/>
          </p:cNvCxnSpPr>
          <p:nvPr/>
        </p:nvCxnSpPr>
        <p:spPr bwMode="auto">
          <a:xfrm rot="5400000">
            <a:off x="6690721" y="4721029"/>
            <a:ext cx="809592" cy="1999035"/>
          </a:xfrm>
          <a:prstGeom prst="bentConnector5">
            <a:avLst>
              <a:gd name="adj1" fmla="val 28236"/>
              <a:gd name="adj2" fmla="val 75980"/>
              <a:gd name="adj3" fmla="val 7176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</p:cxnSp>
      <p:cxnSp>
        <p:nvCxnSpPr>
          <p:cNvPr id="9" name="Elbow Connector 107"/>
          <p:cNvCxnSpPr>
            <a:cxnSpLocks noChangeShapeType="1"/>
            <a:stCxn id="11" idx="2"/>
            <a:endCxn id="7" idx="0"/>
          </p:cNvCxnSpPr>
          <p:nvPr/>
        </p:nvCxnSpPr>
        <p:spPr bwMode="auto">
          <a:xfrm rot="16200000" flipH="1">
            <a:off x="6860954" y="3441588"/>
            <a:ext cx="469129" cy="1999033"/>
          </a:xfrm>
          <a:prstGeom prst="bentConnector3">
            <a:avLst>
              <a:gd name="adj1" fmla="val 50000"/>
            </a:avLst>
          </a:prstGeom>
          <a:noFill/>
          <a:ln w="19050" cap="sq" algn="ctr">
            <a:solidFill>
              <a:schemeClr val="tx1"/>
            </a:solidFill>
            <a:miter lim="800000"/>
            <a:headEnd/>
            <a:tailEnd type="triangle" w="lg" len="lg"/>
          </a:ln>
        </p:spPr>
      </p:cxnSp>
      <p:cxnSp>
        <p:nvCxnSpPr>
          <p:cNvPr id="10" name="Elbow Connector 108"/>
          <p:cNvCxnSpPr>
            <a:cxnSpLocks noChangeShapeType="1"/>
            <a:stCxn id="11" idx="2"/>
            <a:endCxn id="5" idx="0"/>
          </p:cNvCxnSpPr>
          <p:nvPr/>
        </p:nvCxnSpPr>
        <p:spPr bwMode="auto">
          <a:xfrm rot="5400000">
            <a:off x="4855611" y="3435278"/>
            <a:ext cx="469129" cy="2011655"/>
          </a:xfrm>
          <a:prstGeom prst="bentConnector3">
            <a:avLst>
              <a:gd name="adj1" fmla="val 50000"/>
            </a:avLst>
          </a:prstGeom>
          <a:noFill/>
          <a:ln w="19050" cap="sq" algn="ctr">
            <a:solidFill>
              <a:schemeClr val="tx1"/>
            </a:solidFill>
            <a:miter lim="800000"/>
            <a:headEnd/>
            <a:tailEnd type="triangle" w="lg" len="lg"/>
          </a:ln>
        </p:spPr>
      </p:cxn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4227445" y="3610192"/>
            <a:ext cx="3737113" cy="596349"/>
          </a:xfrm>
          <a:prstGeom prst="rect">
            <a:avLst/>
          </a:prstGeom>
          <a:solidFill>
            <a:srgbClr val="FF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 anchor="ctr" anchorCtr="1"/>
          <a:lstStyle/>
          <a:p>
            <a:pPr algn="ctr"/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GB" sz="1600" b="1" kern="0" dirty="0">
                <a:solidFill>
                  <a:srgbClr val="000000"/>
                </a:solidFill>
                <a:cs typeface="Arial"/>
                <a:sym typeface="Arial"/>
              </a:rPr>
              <a:t>LDL-C ≥ 1.81 </a:t>
            </a:r>
            <a:r>
              <a:rPr lang="en-GB" sz="1600" b="1" kern="0" dirty="0" err="1">
                <a:solidFill>
                  <a:srgbClr val="000000"/>
                </a:solidFill>
                <a:cs typeface="Arial"/>
                <a:sym typeface="Arial"/>
              </a:rPr>
              <a:t>mmol</a:t>
            </a:r>
            <a:r>
              <a:rPr lang="en-GB" sz="1600" b="1" kern="0" dirty="0">
                <a:solidFill>
                  <a:srgbClr val="000000"/>
                </a:solidFill>
                <a:cs typeface="Arial"/>
                <a:sym typeface="Arial"/>
              </a:rPr>
              <a:t>/L or </a:t>
            </a:r>
            <a:br>
              <a:rPr lang="en-GB" sz="1600" b="1" kern="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GB" sz="1600" b="1" kern="0" dirty="0">
                <a:solidFill>
                  <a:srgbClr val="000000"/>
                </a:solidFill>
                <a:cs typeface="Arial"/>
                <a:sym typeface="Arial"/>
              </a:rPr>
              <a:t>non–HDL-C ≥ 2.59 </a:t>
            </a:r>
            <a:r>
              <a:rPr lang="en-GB" sz="1600" b="1" kern="0" dirty="0" err="1">
                <a:solidFill>
                  <a:srgbClr val="000000"/>
                </a:solidFill>
                <a:cs typeface="Arial"/>
                <a:sym typeface="Arial"/>
              </a:rPr>
              <a:t>mmol</a:t>
            </a:r>
            <a:r>
              <a:rPr lang="en-GB" sz="1600" b="1" kern="0" dirty="0">
                <a:solidFill>
                  <a:srgbClr val="000000"/>
                </a:solidFill>
                <a:cs typeface="Arial"/>
                <a:sym typeface="Arial"/>
              </a:rPr>
              <a:t>/L</a:t>
            </a:r>
          </a:p>
          <a:p>
            <a:pPr algn="ctr"/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cxnSp>
        <p:nvCxnSpPr>
          <p:cNvPr id="12" name="Straight Arrow Connector 11"/>
          <p:cNvCxnSpPr>
            <a:stCxn id="14" idx="2"/>
            <a:endCxn id="11" idx="0"/>
          </p:cNvCxnSpPr>
          <p:nvPr/>
        </p:nvCxnSpPr>
        <p:spPr>
          <a:xfrm>
            <a:off x="6094591" y="3252385"/>
            <a:ext cx="1410" cy="357807"/>
          </a:xfrm>
          <a:prstGeom prst="straightConnector1">
            <a:avLst/>
          </a:prstGeom>
          <a:ln w="19050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5"/>
          <p:cNvSpPr txBox="1">
            <a:spLocks noChangeArrowheads="1"/>
          </p:cNvSpPr>
          <p:nvPr/>
        </p:nvSpPr>
        <p:spPr bwMode="auto">
          <a:xfrm rot="5400000">
            <a:off x="5945980" y="5095848"/>
            <a:ext cx="300038" cy="2359025"/>
          </a:xfrm>
          <a:prstGeom prst="rect">
            <a:avLst/>
          </a:prstGeom>
          <a:solidFill>
            <a:srgbClr val="ECEF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Follow-up Q 12 weeks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4" name="Rectangle 125"/>
          <p:cNvSpPr>
            <a:spLocks noChangeArrowheads="1"/>
          </p:cNvSpPr>
          <p:nvPr/>
        </p:nvSpPr>
        <p:spPr bwMode="auto">
          <a:xfrm>
            <a:off x="2848471" y="2401596"/>
            <a:ext cx="6492240" cy="850789"/>
          </a:xfrm>
          <a:prstGeom prst="rect">
            <a:avLst/>
          </a:prstGeom>
          <a:solidFill>
            <a:srgbClr val="ECEFE2"/>
          </a:solidFill>
          <a:ln w="1651" cap="rnd">
            <a:solidFill>
              <a:srgbClr val="000000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algn="ctr">
              <a:spcBef>
                <a:spcPts val="600"/>
              </a:spcBef>
            </a:pPr>
            <a:r>
              <a:rPr lang="en-US" sz="1600" b="1" dirty="0"/>
              <a:t>Screening, Lipid Stabilization, and Placebo Run-in</a:t>
            </a:r>
          </a:p>
          <a:p>
            <a:pPr algn="ctr"/>
            <a:endParaRPr lang="en-US" sz="900" b="1" dirty="0"/>
          </a:p>
          <a:p>
            <a:pPr algn="ctr"/>
            <a:r>
              <a:rPr lang="en-US" sz="1600" b="1" dirty="0"/>
              <a:t>High or moderate intensity statin therapy </a:t>
            </a:r>
            <a:r>
              <a:rPr lang="en-US" sz="1600" dirty="0"/>
              <a:t>(± </a:t>
            </a:r>
            <a:r>
              <a:rPr lang="en-US" sz="1600" dirty="0" err="1"/>
              <a:t>ezetimibe</a:t>
            </a:r>
            <a:r>
              <a:rPr lang="en-US" sz="1600" dirty="0"/>
              <a:t>)</a:t>
            </a:r>
          </a:p>
        </p:txBody>
      </p:sp>
      <p:sp>
        <p:nvSpPr>
          <p:cNvPr id="43" name="Rectangle 125"/>
          <p:cNvSpPr>
            <a:spLocks noChangeArrowheads="1"/>
          </p:cNvSpPr>
          <p:nvPr/>
        </p:nvSpPr>
        <p:spPr bwMode="auto">
          <a:xfrm>
            <a:off x="2847832" y="1337482"/>
            <a:ext cx="6492240" cy="726493"/>
          </a:xfrm>
          <a:prstGeom prst="rect">
            <a:avLst/>
          </a:prstGeom>
          <a:solidFill>
            <a:srgbClr val="ECEFE2"/>
          </a:solidFill>
          <a:ln w="1651" cap="rnd">
            <a:solidFill>
              <a:srgbClr val="000000"/>
            </a:solidFill>
            <a:round/>
            <a:headEnd/>
            <a:tailEnd/>
          </a:ln>
        </p:spPr>
        <p:txBody>
          <a:bodyPr lIns="45720" rIns="45720" anchor="ctr" anchorCtr="1"/>
          <a:lstStyle/>
          <a:p>
            <a:pPr algn="ctr">
              <a:spcBef>
                <a:spcPts val="600"/>
              </a:spcBef>
            </a:pPr>
            <a:r>
              <a:rPr lang="en-US" sz="1600" b="1" dirty="0"/>
              <a:t>27,564 high-risk, stable patients with established CV disease (prior MI, prior stroke, or symptomatic PAD)</a:t>
            </a:r>
          </a:p>
        </p:txBody>
      </p:sp>
      <p:cxnSp>
        <p:nvCxnSpPr>
          <p:cNvPr id="44" name="Straight Arrow Connector 43"/>
          <p:cNvCxnSpPr>
            <a:stCxn id="43" idx="2"/>
            <a:endCxn id="14" idx="0"/>
          </p:cNvCxnSpPr>
          <p:nvPr/>
        </p:nvCxnSpPr>
        <p:spPr>
          <a:xfrm>
            <a:off x="6093953" y="2063975"/>
            <a:ext cx="639" cy="337621"/>
          </a:xfrm>
          <a:prstGeom prst="straightConnector1">
            <a:avLst/>
          </a:prstGeom>
          <a:ln w="19050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4813532" y="4406898"/>
            <a:ext cx="256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charset="0"/>
              </a:rPr>
              <a:t>RANDOMIZED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cs typeface="Arial" charset="0"/>
              </a:rPr>
              <a:t>DOUBLE BLIND</a:t>
            </a:r>
          </a:p>
        </p:txBody>
      </p:sp>
      <p:cxnSp>
        <p:nvCxnSpPr>
          <p:cNvPr id="104" name="Elbow Connector 108"/>
          <p:cNvCxnSpPr>
            <a:cxnSpLocks noChangeShapeType="1"/>
            <a:stCxn id="5" idx="2"/>
            <a:endCxn id="13" idx="1"/>
          </p:cNvCxnSpPr>
          <p:nvPr/>
        </p:nvCxnSpPr>
        <p:spPr bwMode="auto">
          <a:xfrm rot="16200000" flipH="1">
            <a:off x="4685376" y="4714719"/>
            <a:ext cx="809592" cy="2011653"/>
          </a:xfrm>
          <a:prstGeom prst="bentConnector5">
            <a:avLst>
              <a:gd name="adj1" fmla="val 28236"/>
              <a:gd name="adj2" fmla="val 75817"/>
              <a:gd name="adj3" fmla="val 71764"/>
            </a:avLst>
          </a:prstGeom>
          <a:noFill/>
          <a:ln w="19050" cap="sq" algn="ctr">
            <a:solidFill>
              <a:schemeClr val="tx1"/>
            </a:solidFill>
            <a:miter lim="800000"/>
            <a:headEnd/>
            <a:tailEnd type="triangle" w="lg" len="lg"/>
          </a:ln>
        </p:spPr>
      </p:cxn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5529" y="238071"/>
            <a:ext cx="183670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35401" y="6574882"/>
            <a:ext cx="3135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Sabatine MS et al. </a:t>
            </a:r>
            <a:r>
              <a:rPr lang="en-US" sz="1200" i="1" dirty="0"/>
              <a:t>Am Heart J </a:t>
            </a:r>
            <a:r>
              <a:rPr lang="en-US" sz="1200" dirty="0"/>
              <a:t>2016;173:94-101</a:t>
            </a:r>
          </a:p>
        </p:txBody>
      </p:sp>
    </p:spTree>
    <p:extLst>
      <p:ext uri="{BB962C8B-B14F-4D97-AF65-F5344CB8AC3E}">
        <p14:creationId xmlns:p14="http://schemas.microsoft.com/office/powerpoint/2010/main" val="2391869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roup 323"/>
          <p:cNvGrpSpPr/>
          <p:nvPr/>
        </p:nvGrpSpPr>
        <p:grpSpPr>
          <a:xfrm>
            <a:off x="3278189" y="1550341"/>
            <a:ext cx="6757987" cy="200025"/>
            <a:chOff x="1754188" y="1550340"/>
            <a:chExt cx="6757987" cy="200025"/>
          </a:xfrm>
        </p:grpSpPr>
        <p:sp>
          <p:nvSpPr>
            <p:cNvPr id="206" name="Freeform 10"/>
            <p:cNvSpPr>
              <a:spLocks noEditPoints="1"/>
            </p:cNvSpPr>
            <p:nvPr/>
          </p:nvSpPr>
          <p:spPr bwMode="auto">
            <a:xfrm>
              <a:off x="1754188" y="1550340"/>
              <a:ext cx="55562" cy="57150"/>
            </a:xfrm>
            <a:custGeom>
              <a:avLst/>
              <a:gdLst>
                <a:gd name="T0" fmla="*/ 17 w 35"/>
                <a:gd name="T1" fmla="*/ 18 h 36"/>
                <a:gd name="T2" fmla="*/ 17 w 35"/>
                <a:gd name="T3" fmla="*/ 36 h 36"/>
                <a:gd name="T4" fmla="*/ 17 w 35"/>
                <a:gd name="T5" fmla="*/ 18 h 36"/>
                <a:gd name="T6" fmla="*/ 17 w 35"/>
                <a:gd name="T7" fmla="*/ 0 h 36"/>
                <a:gd name="T8" fmla="*/ 0 w 35"/>
                <a:gd name="T9" fmla="*/ 36 h 36"/>
                <a:gd name="T10" fmla="*/ 35 w 35"/>
                <a:gd name="T11" fmla="*/ 36 h 36"/>
                <a:gd name="T12" fmla="*/ 0 w 35"/>
                <a:gd name="T13" fmla="*/ 0 h 36"/>
                <a:gd name="T14" fmla="*/ 35 w 3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17" y="18"/>
                  </a:moveTo>
                  <a:lnTo>
                    <a:pt x="17" y="36"/>
                  </a:lnTo>
                  <a:moveTo>
                    <a:pt x="17" y="18"/>
                  </a:moveTo>
                  <a:lnTo>
                    <a:pt x="17" y="0"/>
                  </a:lnTo>
                  <a:moveTo>
                    <a:pt x="0" y="36"/>
                  </a:moveTo>
                  <a:lnTo>
                    <a:pt x="35" y="36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" name="Freeform 12"/>
            <p:cNvSpPr>
              <a:spLocks noEditPoints="1"/>
            </p:cNvSpPr>
            <p:nvPr/>
          </p:nvSpPr>
          <p:spPr bwMode="auto">
            <a:xfrm>
              <a:off x="1914525" y="1693215"/>
              <a:ext cx="55562" cy="57150"/>
            </a:xfrm>
            <a:custGeom>
              <a:avLst/>
              <a:gdLst>
                <a:gd name="T0" fmla="*/ 17 w 35"/>
                <a:gd name="T1" fmla="*/ 18 h 36"/>
                <a:gd name="T2" fmla="*/ 17 w 35"/>
                <a:gd name="T3" fmla="*/ 36 h 36"/>
                <a:gd name="T4" fmla="*/ 17 w 35"/>
                <a:gd name="T5" fmla="*/ 18 h 36"/>
                <a:gd name="T6" fmla="*/ 17 w 35"/>
                <a:gd name="T7" fmla="*/ 0 h 36"/>
                <a:gd name="T8" fmla="*/ 0 w 35"/>
                <a:gd name="T9" fmla="*/ 36 h 36"/>
                <a:gd name="T10" fmla="*/ 35 w 35"/>
                <a:gd name="T11" fmla="*/ 36 h 36"/>
                <a:gd name="T12" fmla="*/ 0 w 35"/>
                <a:gd name="T13" fmla="*/ 0 h 36"/>
                <a:gd name="T14" fmla="*/ 35 w 3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17" y="18"/>
                  </a:moveTo>
                  <a:lnTo>
                    <a:pt x="17" y="36"/>
                  </a:lnTo>
                  <a:moveTo>
                    <a:pt x="17" y="18"/>
                  </a:moveTo>
                  <a:lnTo>
                    <a:pt x="17" y="0"/>
                  </a:lnTo>
                  <a:moveTo>
                    <a:pt x="0" y="36"/>
                  </a:moveTo>
                  <a:lnTo>
                    <a:pt x="35" y="36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" name="Freeform 14"/>
            <p:cNvSpPr>
              <a:spLocks noEditPoints="1"/>
            </p:cNvSpPr>
            <p:nvPr/>
          </p:nvSpPr>
          <p:spPr bwMode="auto">
            <a:xfrm>
              <a:off x="2232025" y="1664640"/>
              <a:ext cx="57150" cy="57150"/>
            </a:xfrm>
            <a:custGeom>
              <a:avLst/>
              <a:gdLst>
                <a:gd name="T0" fmla="*/ 18 w 36"/>
                <a:gd name="T1" fmla="*/ 18 h 36"/>
                <a:gd name="T2" fmla="*/ 18 w 36"/>
                <a:gd name="T3" fmla="*/ 36 h 36"/>
                <a:gd name="T4" fmla="*/ 18 w 36"/>
                <a:gd name="T5" fmla="*/ 18 h 36"/>
                <a:gd name="T6" fmla="*/ 18 w 36"/>
                <a:gd name="T7" fmla="*/ 0 h 36"/>
                <a:gd name="T8" fmla="*/ 0 w 36"/>
                <a:gd name="T9" fmla="*/ 36 h 36"/>
                <a:gd name="T10" fmla="*/ 36 w 36"/>
                <a:gd name="T11" fmla="*/ 36 h 36"/>
                <a:gd name="T12" fmla="*/ 0 w 36"/>
                <a:gd name="T13" fmla="*/ 0 h 36"/>
                <a:gd name="T14" fmla="*/ 36 w 3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18" y="18"/>
                  </a:moveTo>
                  <a:lnTo>
                    <a:pt x="18" y="36"/>
                  </a:lnTo>
                  <a:moveTo>
                    <a:pt x="18" y="18"/>
                  </a:moveTo>
                  <a:lnTo>
                    <a:pt x="18" y="0"/>
                  </a:lnTo>
                  <a:moveTo>
                    <a:pt x="0" y="36"/>
                  </a:moveTo>
                  <a:lnTo>
                    <a:pt x="36" y="36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Freeform 16"/>
            <p:cNvSpPr>
              <a:spLocks noEditPoints="1"/>
            </p:cNvSpPr>
            <p:nvPr/>
          </p:nvSpPr>
          <p:spPr bwMode="auto">
            <a:xfrm>
              <a:off x="2711450" y="1607490"/>
              <a:ext cx="57150" cy="57150"/>
            </a:xfrm>
            <a:custGeom>
              <a:avLst/>
              <a:gdLst>
                <a:gd name="T0" fmla="*/ 17 w 36"/>
                <a:gd name="T1" fmla="*/ 19 h 36"/>
                <a:gd name="T2" fmla="*/ 17 w 36"/>
                <a:gd name="T3" fmla="*/ 36 h 36"/>
                <a:gd name="T4" fmla="*/ 17 w 36"/>
                <a:gd name="T5" fmla="*/ 19 h 36"/>
                <a:gd name="T6" fmla="*/ 17 w 36"/>
                <a:gd name="T7" fmla="*/ 0 h 36"/>
                <a:gd name="T8" fmla="*/ 0 w 36"/>
                <a:gd name="T9" fmla="*/ 36 h 36"/>
                <a:gd name="T10" fmla="*/ 36 w 36"/>
                <a:gd name="T11" fmla="*/ 36 h 36"/>
                <a:gd name="T12" fmla="*/ 0 w 36"/>
                <a:gd name="T13" fmla="*/ 0 h 36"/>
                <a:gd name="T14" fmla="*/ 36 w 3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17" y="19"/>
                  </a:moveTo>
                  <a:lnTo>
                    <a:pt x="17" y="36"/>
                  </a:lnTo>
                  <a:moveTo>
                    <a:pt x="17" y="19"/>
                  </a:moveTo>
                  <a:lnTo>
                    <a:pt x="17" y="0"/>
                  </a:lnTo>
                  <a:moveTo>
                    <a:pt x="0" y="36"/>
                  </a:moveTo>
                  <a:lnTo>
                    <a:pt x="36" y="36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Freeform 18"/>
            <p:cNvSpPr>
              <a:spLocks noEditPoints="1"/>
            </p:cNvSpPr>
            <p:nvPr/>
          </p:nvSpPr>
          <p:spPr bwMode="auto">
            <a:xfrm>
              <a:off x="3667125" y="1637652"/>
              <a:ext cx="58737" cy="55563"/>
            </a:xfrm>
            <a:custGeom>
              <a:avLst/>
              <a:gdLst>
                <a:gd name="T0" fmla="*/ 19 w 37"/>
                <a:gd name="T1" fmla="*/ 17 h 35"/>
                <a:gd name="T2" fmla="*/ 19 w 37"/>
                <a:gd name="T3" fmla="*/ 35 h 35"/>
                <a:gd name="T4" fmla="*/ 19 w 37"/>
                <a:gd name="T5" fmla="*/ 17 h 35"/>
                <a:gd name="T6" fmla="*/ 19 w 37"/>
                <a:gd name="T7" fmla="*/ 0 h 35"/>
                <a:gd name="T8" fmla="*/ 0 w 37"/>
                <a:gd name="T9" fmla="*/ 35 h 35"/>
                <a:gd name="T10" fmla="*/ 37 w 37"/>
                <a:gd name="T11" fmla="*/ 35 h 35"/>
                <a:gd name="T12" fmla="*/ 0 w 37"/>
                <a:gd name="T13" fmla="*/ 0 h 35"/>
                <a:gd name="T14" fmla="*/ 37 w 37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19" y="17"/>
                  </a:moveTo>
                  <a:lnTo>
                    <a:pt x="19" y="35"/>
                  </a:lnTo>
                  <a:moveTo>
                    <a:pt x="19" y="17"/>
                  </a:moveTo>
                  <a:lnTo>
                    <a:pt x="19" y="0"/>
                  </a:lnTo>
                  <a:moveTo>
                    <a:pt x="0" y="35"/>
                  </a:moveTo>
                  <a:lnTo>
                    <a:pt x="37" y="35"/>
                  </a:lnTo>
                  <a:moveTo>
                    <a:pt x="0" y="0"/>
                  </a:moveTo>
                  <a:lnTo>
                    <a:pt x="37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Freeform 20"/>
            <p:cNvSpPr>
              <a:spLocks noEditPoints="1"/>
            </p:cNvSpPr>
            <p:nvPr/>
          </p:nvSpPr>
          <p:spPr bwMode="auto">
            <a:xfrm>
              <a:off x="4624388" y="1607490"/>
              <a:ext cx="58737" cy="57150"/>
            </a:xfrm>
            <a:custGeom>
              <a:avLst/>
              <a:gdLst>
                <a:gd name="T0" fmla="*/ 19 w 37"/>
                <a:gd name="T1" fmla="*/ 19 h 36"/>
                <a:gd name="T2" fmla="*/ 19 w 37"/>
                <a:gd name="T3" fmla="*/ 36 h 36"/>
                <a:gd name="T4" fmla="*/ 19 w 37"/>
                <a:gd name="T5" fmla="*/ 19 h 36"/>
                <a:gd name="T6" fmla="*/ 19 w 37"/>
                <a:gd name="T7" fmla="*/ 0 h 36"/>
                <a:gd name="T8" fmla="*/ 0 w 37"/>
                <a:gd name="T9" fmla="*/ 36 h 36"/>
                <a:gd name="T10" fmla="*/ 37 w 37"/>
                <a:gd name="T11" fmla="*/ 36 h 36"/>
                <a:gd name="T12" fmla="*/ 0 w 37"/>
                <a:gd name="T13" fmla="*/ 0 h 36"/>
                <a:gd name="T14" fmla="*/ 37 w 37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19" y="19"/>
                  </a:moveTo>
                  <a:lnTo>
                    <a:pt x="19" y="36"/>
                  </a:lnTo>
                  <a:moveTo>
                    <a:pt x="19" y="19"/>
                  </a:moveTo>
                  <a:lnTo>
                    <a:pt x="19" y="0"/>
                  </a:lnTo>
                  <a:moveTo>
                    <a:pt x="0" y="36"/>
                  </a:moveTo>
                  <a:lnTo>
                    <a:pt x="37" y="36"/>
                  </a:lnTo>
                  <a:moveTo>
                    <a:pt x="0" y="0"/>
                  </a:moveTo>
                  <a:lnTo>
                    <a:pt x="37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8" name="Freeform 22"/>
            <p:cNvSpPr>
              <a:spLocks noEditPoints="1"/>
            </p:cNvSpPr>
            <p:nvPr/>
          </p:nvSpPr>
          <p:spPr bwMode="auto">
            <a:xfrm>
              <a:off x="5583238" y="1607490"/>
              <a:ext cx="57150" cy="57150"/>
            </a:xfrm>
            <a:custGeom>
              <a:avLst/>
              <a:gdLst>
                <a:gd name="T0" fmla="*/ 18 w 36"/>
                <a:gd name="T1" fmla="*/ 19 h 36"/>
                <a:gd name="T2" fmla="*/ 18 w 36"/>
                <a:gd name="T3" fmla="*/ 36 h 36"/>
                <a:gd name="T4" fmla="*/ 18 w 36"/>
                <a:gd name="T5" fmla="*/ 19 h 36"/>
                <a:gd name="T6" fmla="*/ 18 w 36"/>
                <a:gd name="T7" fmla="*/ 0 h 36"/>
                <a:gd name="T8" fmla="*/ 0 w 36"/>
                <a:gd name="T9" fmla="*/ 36 h 36"/>
                <a:gd name="T10" fmla="*/ 36 w 36"/>
                <a:gd name="T11" fmla="*/ 36 h 36"/>
                <a:gd name="T12" fmla="*/ 0 w 36"/>
                <a:gd name="T13" fmla="*/ 0 h 36"/>
                <a:gd name="T14" fmla="*/ 36 w 3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18" y="19"/>
                  </a:moveTo>
                  <a:lnTo>
                    <a:pt x="18" y="36"/>
                  </a:lnTo>
                  <a:moveTo>
                    <a:pt x="18" y="19"/>
                  </a:moveTo>
                  <a:lnTo>
                    <a:pt x="18" y="0"/>
                  </a:lnTo>
                  <a:moveTo>
                    <a:pt x="0" y="36"/>
                  </a:moveTo>
                  <a:lnTo>
                    <a:pt x="36" y="36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" name="Freeform 24"/>
            <p:cNvSpPr>
              <a:spLocks noEditPoints="1"/>
            </p:cNvSpPr>
            <p:nvPr/>
          </p:nvSpPr>
          <p:spPr bwMode="auto">
            <a:xfrm>
              <a:off x="6540500" y="1607490"/>
              <a:ext cx="55562" cy="57150"/>
            </a:xfrm>
            <a:custGeom>
              <a:avLst/>
              <a:gdLst>
                <a:gd name="T0" fmla="*/ 18 w 35"/>
                <a:gd name="T1" fmla="*/ 19 h 36"/>
                <a:gd name="T2" fmla="*/ 18 w 35"/>
                <a:gd name="T3" fmla="*/ 36 h 36"/>
                <a:gd name="T4" fmla="*/ 18 w 35"/>
                <a:gd name="T5" fmla="*/ 19 h 36"/>
                <a:gd name="T6" fmla="*/ 18 w 35"/>
                <a:gd name="T7" fmla="*/ 0 h 36"/>
                <a:gd name="T8" fmla="*/ 0 w 35"/>
                <a:gd name="T9" fmla="*/ 36 h 36"/>
                <a:gd name="T10" fmla="*/ 35 w 35"/>
                <a:gd name="T11" fmla="*/ 36 h 36"/>
                <a:gd name="T12" fmla="*/ 0 w 35"/>
                <a:gd name="T13" fmla="*/ 0 h 36"/>
                <a:gd name="T14" fmla="*/ 35 w 3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18" y="19"/>
                  </a:moveTo>
                  <a:lnTo>
                    <a:pt x="18" y="36"/>
                  </a:lnTo>
                  <a:moveTo>
                    <a:pt x="18" y="19"/>
                  </a:moveTo>
                  <a:lnTo>
                    <a:pt x="18" y="0"/>
                  </a:lnTo>
                  <a:moveTo>
                    <a:pt x="0" y="36"/>
                  </a:moveTo>
                  <a:lnTo>
                    <a:pt x="35" y="36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2" name="Freeform 26"/>
            <p:cNvSpPr>
              <a:spLocks noEditPoints="1"/>
            </p:cNvSpPr>
            <p:nvPr/>
          </p:nvSpPr>
          <p:spPr bwMode="auto">
            <a:xfrm>
              <a:off x="7497763" y="1607490"/>
              <a:ext cx="55562" cy="57150"/>
            </a:xfrm>
            <a:custGeom>
              <a:avLst/>
              <a:gdLst>
                <a:gd name="T0" fmla="*/ 18 w 35"/>
                <a:gd name="T1" fmla="*/ 19 h 36"/>
                <a:gd name="T2" fmla="*/ 18 w 35"/>
                <a:gd name="T3" fmla="*/ 36 h 36"/>
                <a:gd name="T4" fmla="*/ 18 w 35"/>
                <a:gd name="T5" fmla="*/ 19 h 36"/>
                <a:gd name="T6" fmla="*/ 18 w 35"/>
                <a:gd name="T7" fmla="*/ 0 h 36"/>
                <a:gd name="T8" fmla="*/ 0 w 35"/>
                <a:gd name="T9" fmla="*/ 36 h 36"/>
                <a:gd name="T10" fmla="*/ 35 w 35"/>
                <a:gd name="T11" fmla="*/ 36 h 36"/>
                <a:gd name="T12" fmla="*/ 0 w 35"/>
                <a:gd name="T13" fmla="*/ 0 h 36"/>
                <a:gd name="T14" fmla="*/ 35 w 3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18" y="19"/>
                  </a:moveTo>
                  <a:lnTo>
                    <a:pt x="18" y="36"/>
                  </a:lnTo>
                  <a:moveTo>
                    <a:pt x="18" y="19"/>
                  </a:moveTo>
                  <a:lnTo>
                    <a:pt x="18" y="0"/>
                  </a:lnTo>
                  <a:moveTo>
                    <a:pt x="0" y="36"/>
                  </a:moveTo>
                  <a:lnTo>
                    <a:pt x="35" y="36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Freeform 28"/>
            <p:cNvSpPr>
              <a:spLocks noEditPoints="1"/>
            </p:cNvSpPr>
            <p:nvPr/>
          </p:nvSpPr>
          <p:spPr bwMode="auto">
            <a:xfrm>
              <a:off x="8455025" y="1578915"/>
              <a:ext cx="57150" cy="58738"/>
            </a:xfrm>
            <a:custGeom>
              <a:avLst/>
              <a:gdLst>
                <a:gd name="T0" fmla="*/ 17 w 36"/>
                <a:gd name="T1" fmla="*/ 18 h 37"/>
                <a:gd name="T2" fmla="*/ 17 w 36"/>
                <a:gd name="T3" fmla="*/ 37 h 37"/>
                <a:gd name="T4" fmla="*/ 17 w 36"/>
                <a:gd name="T5" fmla="*/ 18 h 37"/>
                <a:gd name="T6" fmla="*/ 17 w 36"/>
                <a:gd name="T7" fmla="*/ 0 h 37"/>
                <a:gd name="T8" fmla="*/ 0 w 36"/>
                <a:gd name="T9" fmla="*/ 37 h 37"/>
                <a:gd name="T10" fmla="*/ 36 w 36"/>
                <a:gd name="T11" fmla="*/ 37 h 37"/>
                <a:gd name="T12" fmla="*/ 0 w 36"/>
                <a:gd name="T13" fmla="*/ 0 h 37"/>
                <a:gd name="T14" fmla="*/ 36 w 36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18"/>
                  </a:moveTo>
                  <a:lnTo>
                    <a:pt x="17" y="37"/>
                  </a:lnTo>
                  <a:moveTo>
                    <a:pt x="17" y="18"/>
                  </a:moveTo>
                  <a:lnTo>
                    <a:pt x="17" y="0"/>
                  </a:lnTo>
                  <a:moveTo>
                    <a:pt x="0" y="37"/>
                  </a:moveTo>
                  <a:lnTo>
                    <a:pt x="36" y="37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3278189" y="1578915"/>
            <a:ext cx="6757987" cy="1830388"/>
            <a:chOff x="1754188" y="1578915"/>
            <a:chExt cx="6757987" cy="1830388"/>
          </a:xfrm>
        </p:grpSpPr>
        <p:sp>
          <p:nvSpPr>
            <p:cNvPr id="226" name="Freeform 30"/>
            <p:cNvSpPr>
              <a:spLocks noEditPoints="1"/>
            </p:cNvSpPr>
            <p:nvPr/>
          </p:nvSpPr>
          <p:spPr bwMode="auto">
            <a:xfrm>
              <a:off x="1754188" y="1578915"/>
              <a:ext cx="55562" cy="28575"/>
            </a:xfrm>
            <a:custGeom>
              <a:avLst/>
              <a:gdLst>
                <a:gd name="T0" fmla="*/ 17 w 35"/>
                <a:gd name="T1" fmla="*/ 9 h 18"/>
                <a:gd name="T2" fmla="*/ 17 w 35"/>
                <a:gd name="T3" fmla="*/ 18 h 18"/>
                <a:gd name="T4" fmla="*/ 17 w 35"/>
                <a:gd name="T5" fmla="*/ 9 h 18"/>
                <a:gd name="T6" fmla="*/ 17 w 35"/>
                <a:gd name="T7" fmla="*/ 0 h 18"/>
                <a:gd name="T8" fmla="*/ 0 w 35"/>
                <a:gd name="T9" fmla="*/ 18 h 18"/>
                <a:gd name="T10" fmla="*/ 35 w 35"/>
                <a:gd name="T11" fmla="*/ 18 h 18"/>
                <a:gd name="T12" fmla="*/ 0 w 35"/>
                <a:gd name="T13" fmla="*/ 0 h 18"/>
                <a:gd name="T14" fmla="*/ 35 w 35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8">
                  <a:moveTo>
                    <a:pt x="17" y="9"/>
                  </a:moveTo>
                  <a:lnTo>
                    <a:pt x="17" y="18"/>
                  </a:lnTo>
                  <a:moveTo>
                    <a:pt x="17" y="9"/>
                  </a:moveTo>
                  <a:lnTo>
                    <a:pt x="17" y="0"/>
                  </a:lnTo>
                  <a:moveTo>
                    <a:pt x="0" y="18"/>
                  </a:moveTo>
                  <a:lnTo>
                    <a:pt x="35" y="18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8" name="Freeform 32"/>
            <p:cNvSpPr>
              <a:spLocks noEditPoints="1"/>
            </p:cNvSpPr>
            <p:nvPr/>
          </p:nvSpPr>
          <p:spPr bwMode="auto">
            <a:xfrm>
              <a:off x="1914525" y="3295002"/>
              <a:ext cx="55562" cy="28575"/>
            </a:xfrm>
            <a:custGeom>
              <a:avLst/>
              <a:gdLst>
                <a:gd name="T0" fmla="*/ 17 w 35"/>
                <a:gd name="T1" fmla="*/ 0 h 18"/>
                <a:gd name="T2" fmla="*/ 17 w 35"/>
                <a:gd name="T3" fmla="*/ 18 h 18"/>
                <a:gd name="T4" fmla="*/ 0 w 35"/>
                <a:gd name="T5" fmla="*/ 18 h 18"/>
                <a:gd name="T6" fmla="*/ 35 w 35"/>
                <a:gd name="T7" fmla="*/ 18 h 18"/>
                <a:gd name="T8" fmla="*/ 0 w 35"/>
                <a:gd name="T9" fmla="*/ 0 h 18"/>
                <a:gd name="T10" fmla="*/ 35 w 35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8">
                  <a:moveTo>
                    <a:pt x="17" y="0"/>
                  </a:moveTo>
                  <a:lnTo>
                    <a:pt x="17" y="18"/>
                  </a:lnTo>
                  <a:moveTo>
                    <a:pt x="0" y="18"/>
                  </a:moveTo>
                  <a:lnTo>
                    <a:pt x="35" y="18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" name="Freeform 34"/>
            <p:cNvSpPr>
              <a:spLocks noEditPoints="1"/>
            </p:cNvSpPr>
            <p:nvPr/>
          </p:nvSpPr>
          <p:spPr bwMode="auto">
            <a:xfrm>
              <a:off x="2232025" y="3379140"/>
              <a:ext cx="57150" cy="30163"/>
            </a:xfrm>
            <a:custGeom>
              <a:avLst/>
              <a:gdLst>
                <a:gd name="T0" fmla="*/ 18 w 36"/>
                <a:gd name="T1" fmla="*/ 0 h 19"/>
                <a:gd name="T2" fmla="*/ 18 w 36"/>
                <a:gd name="T3" fmla="*/ 19 h 19"/>
                <a:gd name="T4" fmla="*/ 0 w 36"/>
                <a:gd name="T5" fmla="*/ 19 h 19"/>
                <a:gd name="T6" fmla="*/ 36 w 36"/>
                <a:gd name="T7" fmla="*/ 19 h 19"/>
                <a:gd name="T8" fmla="*/ 0 w 36"/>
                <a:gd name="T9" fmla="*/ 0 h 19"/>
                <a:gd name="T10" fmla="*/ 36 w 3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18" y="0"/>
                  </a:moveTo>
                  <a:lnTo>
                    <a:pt x="18" y="19"/>
                  </a:lnTo>
                  <a:moveTo>
                    <a:pt x="0" y="19"/>
                  </a:moveTo>
                  <a:lnTo>
                    <a:pt x="36" y="19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2" name="Freeform 36"/>
            <p:cNvSpPr>
              <a:spLocks noEditPoints="1"/>
            </p:cNvSpPr>
            <p:nvPr/>
          </p:nvSpPr>
          <p:spPr bwMode="auto">
            <a:xfrm>
              <a:off x="2711450" y="3379140"/>
              <a:ext cx="57150" cy="30163"/>
            </a:xfrm>
            <a:custGeom>
              <a:avLst/>
              <a:gdLst>
                <a:gd name="T0" fmla="*/ 17 w 36"/>
                <a:gd name="T1" fmla="*/ 0 h 19"/>
                <a:gd name="T2" fmla="*/ 17 w 36"/>
                <a:gd name="T3" fmla="*/ 19 h 19"/>
                <a:gd name="T4" fmla="*/ 0 w 36"/>
                <a:gd name="T5" fmla="*/ 19 h 19"/>
                <a:gd name="T6" fmla="*/ 36 w 36"/>
                <a:gd name="T7" fmla="*/ 19 h 19"/>
                <a:gd name="T8" fmla="*/ 0 w 36"/>
                <a:gd name="T9" fmla="*/ 0 h 19"/>
                <a:gd name="T10" fmla="*/ 36 w 3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17" y="0"/>
                  </a:moveTo>
                  <a:lnTo>
                    <a:pt x="17" y="19"/>
                  </a:lnTo>
                  <a:moveTo>
                    <a:pt x="0" y="19"/>
                  </a:moveTo>
                  <a:lnTo>
                    <a:pt x="36" y="19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4" name="Freeform 38"/>
            <p:cNvSpPr>
              <a:spLocks noEditPoints="1"/>
            </p:cNvSpPr>
            <p:nvPr/>
          </p:nvSpPr>
          <p:spPr bwMode="auto">
            <a:xfrm>
              <a:off x="3667125" y="3352152"/>
              <a:ext cx="58737" cy="26988"/>
            </a:xfrm>
            <a:custGeom>
              <a:avLst/>
              <a:gdLst>
                <a:gd name="T0" fmla="*/ 19 w 37"/>
                <a:gd name="T1" fmla="*/ 0 h 17"/>
                <a:gd name="T2" fmla="*/ 19 w 37"/>
                <a:gd name="T3" fmla="*/ 17 h 17"/>
                <a:gd name="T4" fmla="*/ 0 w 37"/>
                <a:gd name="T5" fmla="*/ 17 h 17"/>
                <a:gd name="T6" fmla="*/ 37 w 37"/>
                <a:gd name="T7" fmla="*/ 17 h 17"/>
                <a:gd name="T8" fmla="*/ 0 w 37"/>
                <a:gd name="T9" fmla="*/ 0 h 17"/>
                <a:gd name="T10" fmla="*/ 37 w 37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7">
                  <a:moveTo>
                    <a:pt x="19" y="0"/>
                  </a:moveTo>
                  <a:lnTo>
                    <a:pt x="19" y="17"/>
                  </a:lnTo>
                  <a:moveTo>
                    <a:pt x="0" y="17"/>
                  </a:moveTo>
                  <a:lnTo>
                    <a:pt x="37" y="17"/>
                  </a:lnTo>
                  <a:moveTo>
                    <a:pt x="0" y="0"/>
                  </a:moveTo>
                  <a:lnTo>
                    <a:pt x="37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6" name="Freeform 40"/>
            <p:cNvSpPr>
              <a:spLocks noEditPoints="1"/>
            </p:cNvSpPr>
            <p:nvPr/>
          </p:nvSpPr>
          <p:spPr bwMode="auto">
            <a:xfrm>
              <a:off x="4624388" y="3323577"/>
              <a:ext cx="58737" cy="28575"/>
            </a:xfrm>
            <a:custGeom>
              <a:avLst/>
              <a:gdLst>
                <a:gd name="T0" fmla="*/ 19 w 37"/>
                <a:gd name="T1" fmla="*/ 18 h 18"/>
                <a:gd name="T2" fmla="*/ 19 w 37"/>
                <a:gd name="T3" fmla="*/ 0 h 18"/>
                <a:gd name="T4" fmla="*/ 0 w 37"/>
                <a:gd name="T5" fmla="*/ 18 h 18"/>
                <a:gd name="T6" fmla="*/ 37 w 37"/>
                <a:gd name="T7" fmla="*/ 18 h 18"/>
                <a:gd name="T8" fmla="*/ 0 w 37"/>
                <a:gd name="T9" fmla="*/ 0 h 18"/>
                <a:gd name="T10" fmla="*/ 37 w 3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8">
                  <a:moveTo>
                    <a:pt x="19" y="18"/>
                  </a:moveTo>
                  <a:lnTo>
                    <a:pt x="19" y="0"/>
                  </a:lnTo>
                  <a:moveTo>
                    <a:pt x="0" y="18"/>
                  </a:moveTo>
                  <a:lnTo>
                    <a:pt x="37" y="18"/>
                  </a:lnTo>
                  <a:moveTo>
                    <a:pt x="0" y="0"/>
                  </a:moveTo>
                  <a:lnTo>
                    <a:pt x="37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8" name="Freeform 42"/>
            <p:cNvSpPr>
              <a:spLocks noEditPoints="1"/>
            </p:cNvSpPr>
            <p:nvPr/>
          </p:nvSpPr>
          <p:spPr bwMode="auto">
            <a:xfrm>
              <a:off x="5583238" y="3295002"/>
              <a:ext cx="57150" cy="28575"/>
            </a:xfrm>
            <a:custGeom>
              <a:avLst/>
              <a:gdLst>
                <a:gd name="T0" fmla="*/ 18 w 36"/>
                <a:gd name="T1" fmla="*/ 18 h 18"/>
                <a:gd name="T2" fmla="*/ 18 w 36"/>
                <a:gd name="T3" fmla="*/ 0 h 18"/>
                <a:gd name="T4" fmla="*/ 0 w 36"/>
                <a:gd name="T5" fmla="*/ 18 h 18"/>
                <a:gd name="T6" fmla="*/ 36 w 36"/>
                <a:gd name="T7" fmla="*/ 18 h 18"/>
                <a:gd name="T8" fmla="*/ 0 w 36"/>
                <a:gd name="T9" fmla="*/ 0 h 18"/>
                <a:gd name="T10" fmla="*/ 36 w 3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8">
                  <a:moveTo>
                    <a:pt x="18" y="18"/>
                  </a:moveTo>
                  <a:lnTo>
                    <a:pt x="18" y="0"/>
                  </a:lnTo>
                  <a:moveTo>
                    <a:pt x="0" y="18"/>
                  </a:moveTo>
                  <a:lnTo>
                    <a:pt x="36" y="18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0" name="Freeform 44"/>
            <p:cNvSpPr>
              <a:spLocks noEditPoints="1"/>
            </p:cNvSpPr>
            <p:nvPr/>
          </p:nvSpPr>
          <p:spPr bwMode="auto">
            <a:xfrm>
              <a:off x="6540500" y="3266427"/>
              <a:ext cx="55562" cy="57150"/>
            </a:xfrm>
            <a:custGeom>
              <a:avLst/>
              <a:gdLst>
                <a:gd name="T0" fmla="*/ 18 w 35"/>
                <a:gd name="T1" fmla="*/ 18 h 36"/>
                <a:gd name="T2" fmla="*/ 18 w 35"/>
                <a:gd name="T3" fmla="*/ 36 h 36"/>
                <a:gd name="T4" fmla="*/ 18 w 35"/>
                <a:gd name="T5" fmla="*/ 18 h 36"/>
                <a:gd name="T6" fmla="*/ 18 w 35"/>
                <a:gd name="T7" fmla="*/ 0 h 36"/>
                <a:gd name="T8" fmla="*/ 0 w 35"/>
                <a:gd name="T9" fmla="*/ 36 h 36"/>
                <a:gd name="T10" fmla="*/ 35 w 35"/>
                <a:gd name="T11" fmla="*/ 36 h 36"/>
                <a:gd name="T12" fmla="*/ 0 w 35"/>
                <a:gd name="T13" fmla="*/ 0 h 36"/>
                <a:gd name="T14" fmla="*/ 35 w 3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18" y="18"/>
                  </a:moveTo>
                  <a:lnTo>
                    <a:pt x="18" y="36"/>
                  </a:lnTo>
                  <a:moveTo>
                    <a:pt x="18" y="18"/>
                  </a:moveTo>
                  <a:lnTo>
                    <a:pt x="18" y="0"/>
                  </a:lnTo>
                  <a:moveTo>
                    <a:pt x="0" y="36"/>
                  </a:moveTo>
                  <a:lnTo>
                    <a:pt x="35" y="36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Freeform 46"/>
            <p:cNvSpPr>
              <a:spLocks noEditPoints="1"/>
            </p:cNvSpPr>
            <p:nvPr/>
          </p:nvSpPr>
          <p:spPr bwMode="auto">
            <a:xfrm>
              <a:off x="7497763" y="3237852"/>
              <a:ext cx="55562" cy="57150"/>
            </a:xfrm>
            <a:custGeom>
              <a:avLst/>
              <a:gdLst>
                <a:gd name="T0" fmla="*/ 18 w 35"/>
                <a:gd name="T1" fmla="*/ 18 h 36"/>
                <a:gd name="T2" fmla="*/ 18 w 35"/>
                <a:gd name="T3" fmla="*/ 36 h 36"/>
                <a:gd name="T4" fmla="*/ 18 w 35"/>
                <a:gd name="T5" fmla="*/ 18 h 36"/>
                <a:gd name="T6" fmla="*/ 18 w 35"/>
                <a:gd name="T7" fmla="*/ 0 h 36"/>
                <a:gd name="T8" fmla="*/ 0 w 35"/>
                <a:gd name="T9" fmla="*/ 36 h 36"/>
                <a:gd name="T10" fmla="*/ 35 w 35"/>
                <a:gd name="T11" fmla="*/ 36 h 36"/>
                <a:gd name="T12" fmla="*/ 0 w 35"/>
                <a:gd name="T13" fmla="*/ 0 h 36"/>
                <a:gd name="T14" fmla="*/ 35 w 3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18" y="18"/>
                  </a:moveTo>
                  <a:lnTo>
                    <a:pt x="18" y="36"/>
                  </a:lnTo>
                  <a:moveTo>
                    <a:pt x="18" y="18"/>
                  </a:moveTo>
                  <a:lnTo>
                    <a:pt x="18" y="0"/>
                  </a:lnTo>
                  <a:moveTo>
                    <a:pt x="0" y="36"/>
                  </a:moveTo>
                  <a:lnTo>
                    <a:pt x="35" y="36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3" name="Freeform 47"/>
            <p:cNvSpPr>
              <a:spLocks noEditPoints="1"/>
            </p:cNvSpPr>
            <p:nvPr/>
          </p:nvSpPr>
          <p:spPr bwMode="auto">
            <a:xfrm>
              <a:off x="8455025" y="3152127"/>
              <a:ext cx="57150" cy="142875"/>
            </a:xfrm>
            <a:custGeom>
              <a:avLst/>
              <a:gdLst>
                <a:gd name="T0" fmla="*/ 17 w 36"/>
                <a:gd name="T1" fmla="*/ 44 h 90"/>
                <a:gd name="T2" fmla="*/ 17 w 36"/>
                <a:gd name="T3" fmla="*/ 90 h 90"/>
                <a:gd name="T4" fmla="*/ 17 w 36"/>
                <a:gd name="T5" fmla="*/ 44 h 90"/>
                <a:gd name="T6" fmla="*/ 17 w 36"/>
                <a:gd name="T7" fmla="*/ 44 h 90"/>
                <a:gd name="T8" fmla="*/ 17 w 36"/>
                <a:gd name="T9" fmla="*/ 0 h 90"/>
                <a:gd name="T10" fmla="*/ 17 w 36"/>
                <a:gd name="T11" fmla="*/ 44 h 90"/>
                <a:gd name="T12" fmla="*/ 0 w 36"/>
                <a:gd name="T13" fmla="*/ 90 h 90"/>
                <a:gd name="T14" fmla="*/ 36 w 36"/>
                <a:gd name="T15" fmla="*/ 90 h 90"/>
                <a:gd name="T16" fmla="*/ 0 w 36"/>
                <a:gd name="T17" fmla="*/ 90 h 90"/>
                <a:gd name="T18" fmla="*/ 0 w 36"/>
                <a:gd name="T19" fmla="*/ 0 h 90"/>
                <a:gd name="T20" fmla="*/ 36 w 36"/>
                <a:gd name="T21" fmla="*/ 0 h 90"/>
                <a:gd name="T22" fmla="*/ 0 w 36"/>
                <a:gd name="T2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90">
                  <a:moveTo>
                    <a:pt x="17" y="44"/>
                  </a:moveTo>
                  <a:lnTo>
                    <a:pt x="17" y="90"/>
                  </a:lnTo>
                  <a:lnTo>
                    <a:pt x="17" y="44"/>
                  </a:lnTo>
                  <a:close/>
                  <a:moveTo>
                    <a:pt x="17" y="44"/>
                  </a:moveTo>
                  <a:lnTo>
                    <a:pt x="17" y="0"/>
                  </a:lnTo>
                  <a:lnTo>
                    <a:pt x="17" y="44"/>
                  </a:lnTo>
                  <a:close/>
                  <a:moveTo>
                    <a:pt x="0" y="90"/>
                  </a:moveTo>
                  <a:lnTo>
                    <a:pt x="36" y="90"/>
                  </a:lnTo>
                  <a:lnTo>
                    <a:pt x="0" y="90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FC840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" name="Freeform 70"/>
          <p:cNvSpPr>
            <a:spLocks/>
          </p:cNvSpPr>
          <p:nvPr/>
        </p:nvSpPr>
        <p:spPr bwMode="auto">
          <a:xfrm>
            <a:off x="3306764" y="1593203"/>
            <a:ext cx="6700837" cy="1787525"/>
          </a:xfrm>
          <a:custGeom>
            <a:avLst/>
            <a:gdLst>
              <a:gd name="T0" fmla="*/ 0 w 4221"/>
              <a:gd name="T1" fmla="*/ 0 h 1126"/>
              <a:gd name="T2" fmla="*/ 100 w 4221"/>
              <a:gd name="T3" fmla="*/ 1072 h 1126"/>
              <a:gd name="T4" fmla="*/ 301 w 4221"/>
              <a:gd name="T5" fmla="*/ 1126 h 1126"/>
              <a:gd name="T6" fmla="*/ 603 w 4221"/>
              <a:gd name="T7" fmla="*/ 1126 h 1126"/>
              <a:gd name="T8" fmla="*/ 1206 w 4221"/>
              <a:gd name="T9" fmla="*/ 1108 h 1126"/>
              <a:gd name="T10" fmla="*/ 1808 w 4221"/>
              <a:gd name="T11" fmla="*/ 1108 h 1126"/>
              <a:gd name="T12" fmla="*/ 2411 w 4221"/>
              <a:gd name="T13" fmla="*/ 1089 h 1126"/>
              <a:gd name="T14" fmla="*/ 3014 w 4221"/>
              <a:gd name="T15" fmla="*/ 1072 h 1126"/>
              <a:gd name="T16" fmla="*/ 3618 w 4221"/>
              <a:gd name="T17" fmla="*/ 1054 h 1126"/>
              <a:gd name="T18" fmla="*/ 4221 w 4221"/>
              <a:gd name="T19" fmla="*/ 1027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1126">
                <a:moveTo>
                  <a:pt x="0" y="0"/>
                </a:moveTo>
                <a:lnTo>
                  <a:pt x="100" y="1072"/>
                </a:lnTo>
                <a:lnTo>
                  <a:pt x="301" y="1126"/>
                </a:lnTo>
                <a:lnTo>
                  <a:pt x="603" y="1126"/>
                </a:lnTo>
                <a:lnTo>
                  <a:pt x="1206" y="1108"/>
                </a:lnTo>
                <a:lnTo>
                  <a:pt x="1808" y="1108"/>
                </a:lnTo>
                <a:lnTo>
                  <a:pt x="2411" y="1089"/>
                </a:lnTo>
                <a:lnTo>
                  <a:pt x="3014" y="1072"/>
                </a:lnTo>
                <a:lnTo>
                  <a:pt x="3618" y="1054"/>
                </a:lnTo>
                <a:lnTo>
                  <a:pt x="4221" y="1027"/>
                </a:lnTo>
              </a:path>
            </a:pathLst>
          </a:custGeom>
          <a:noFill/>
          <a:ln w="28575" cap="rnd">
            <a:solidFill>
              <a:srgbClr val="FC840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3262314" y="1548752"/>
            <a:ext cx="6789737" cy="217488"/>
            <a:chOff x="1738313" y="1548752"/>
            <a:chExt cx="6789737" cy="217488"/>
          </a:xfrm>
          <a:solidFill>
            <a:srgbClr val="013161"/>
          </a:solidFill>
        </p:grpSpPr>
        <p:sp>
          <p:nvSpPr>
            <p:cNvPr id="249" name="Oval 53"/>
            <p:cNvSpPr>
              <a:spLocks noChangeArrowheads="1"/>
            </p:cNvSpPr>
            <p:nvPr/>
          </p:nvSpPr>
          <p:spPr bwMode="auto">
            <a:xfrm>
              <a:off x="1897063" y="1677340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1" name="Oval 55"/>
            <p:cNvSpPr>
              <a:spLocks noChangeArrowheads="1"/>
            </p:cNvSpPr>
            <p:nvPr/>
          </p:nvSpPr>
          <p:spPr bwMode="auto">
            <a:xfrm>
              <a:off x="2217738" y="1648765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2" name="Oval 56"/>
            <p:cNvSpPr>
              <a:spLocks noChangeArrowheads="1"/>
            </p:cNvSpPr>
            <p:nvPr/>
          </p:nvSpPr>
          <p:spPr bwMode="auto">
            <a:xfrm>
              <a:off x="2693988" y="1591615"/>
              <a:ext cx="88900" cy="88900"/>
            </a:xfrm>
            <a:prstGeom prst="ellipse">
              <a:avLst/>
            </a:prstGeom>
            <a:grpFill/>
            <a:ln w="12700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5" name="Oval 59"/>
            <p:cNvSpPr>
              <a:spLocks noChangeArrowheads="1"/>
            </p:cNvSpPr>
            <p:nvPr/>
          </p:nvSpPr>
          <p:spPr bwMode="auto">
            <a:xfrm>
              <a:off x="3652838" y="1620190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7" name="Oval 61"/>
            <p:cNvSpPr>
              <a:spLocks noChangeArrowheads="1"/>
            </p:cNvSpPr>
            <p:nvPr/>
          </p:nvSpPr>
          <p:spPr bwMode="auto">
            <a:xfrm>
              <a:off x="4610100" y="1591615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9" name="Oval 63"/>
            <p:cNvSpPr>
              <a:spLocks noChangeArrowheads="1"/>
            </p:cNvSpPr>
            <p:nvPr/>
          </p:nvSpPr>
          <p:spPr bwMode="auto">
            <a:xfrm>
              <a:off x="5567363" y="1591615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1" name="Oval 65"/>
            <p:cNvSpPr>
              <a:spLocks noChangeArrowheads="1"/>
            </p:cNvSpPr>
            <p:nvPr/>
          </p:nvSpPr>
          <p:spPr bwMode="auto">
            <a:xfrm>
              <a:off x="6524625" y="1591615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3" name="Oval 67"/>
            <p:cNvSpPr>
              <a:spLocks noChangeArrowheads="1"/>
            </p:cNvSpPr>
            <p:nvPr/>
          </p:nvSpPr>
          <p:spPr bwMode="auto">
            <a:xfrm>
              <a:off x="7481888" y="1591615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" name="Oval 69"/>
            <p:cNvSpPr>
              <a:spLocks noChangeArrowheads="1"/>
            </p:cNvSpPr>
            <p:nvPr/>
          </p:nvSpPr>
          <p:spPr bwMode="auto">
            <a:xfrm>
              <a:off x="8439150" y="1563040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" name="Oval 72"/>
            <p:cNvSpPr>
              <a:spLocks noChangeArrowheads="1"/>
            </p:cNvSpPr>
            <p:nvPr/>
          </p:nvSpPr>
          <p:spPr bwMode="auto">
            <a:xfrm>
              <a:off x="1738313" y="1548752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3262314" y="1548753"/>
            <a:ext cx="6789737" cy="1876425"/>
            <a:chOff x="1738313" y="1548752"/>
            <a:chExt cx="6789737" cy="1876425"/>
          </a:xfrm>
          <a:solidFill>
            <a:srgbClr val="FC840C"/>
          </a:solidFill>
        </p:grpSpPr>
        <p:sp>
          <p:nvSpPr>
            <p:cNvPr id="267" name="Oval 71"/>
            <p:cNvSpPr>
              <a:spLocks noChangeArrowheads="1"/>
            </p:cNvSpPr>
            <p:nvPr/>
          </p:nvSpPr>
          <p:spPr bwMode="auto">
            <a:xfrm>
              <a:off x="1738313" y="1548752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9" name="Oval 73"/>
            <p:cNvSpPr>
              <a:spLocks noChangeArrowheads="1"/>
            </p:cNvSpPr>
            <p:nvPr/>
          </p:nvSpPr>
          <p:spPr bwMode="auto">
            <a:xfrm>
              <a:off x="1897063" y="3250552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1" name="Oval 75"/>
            <p:cNvSpPr>
              <a:spLocks noChangeArrowheads="1"/>
            </p:cNvSpPr>
            <p:nvPr/>
          </p:nvSpPr>
          <p:spPr bwMode="auto">
            <a:xfrm>
              <a:off x="2217738" y="3336277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3" name="Oval 77"/>
            <p:cNvSpPr>
              <a:spLocks noChangeArrowheads="1"/>
            </p:cNvSpPr>
            <p:nvPr/>
          </p:nvSpPr>
          <p:spPr bwMode="auto">
            <a:xfrm>
              <a:off x="2693988" y="3336277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5" name="Oval 79"/>
            <p:cNvSpPr>
              <a:spLocks noChangeArrowheads="1"/>
            </p:cNvSpPr>
            <p:nvPr/>
          </p:nvSpPr>
          <p:spPr bwMode="auto">
            <a:xfrm>
              <a:off x="3652838" y="3307702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8" name="Oval 82"/>
            <p:cNvSpPr>
              <a:spLocks noChangeArrowheads="1"/>
            </p:cNvSpPr>
            <p:nvPr/>
          </p:nvSpPr>
          <p:spPr bwMode="auto">
            <a:xfrm>
              <a:off x="4610100" y="3307702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9" name="Oval 83"/>
            <p:cNvSpPr>
              <a:spLocks noChangeArrowheads="1"/>
            </p:cNvSpPr>
            <p:nvPr/>
          </p:nvSpPr>
          <p:spPr bwMode="auto">
            <a:xfrm>
              <a:off x="5567363" y="3279127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2" name="Oval 86"/>
            <p:cNvSpPr>
              <a:spLocks noChangeArrowheads="1"/>
            </p:cNvSpPr>
            <p:nvPr/>
          </p:nvSpPr>
          <p:spPr bwMode="auto">
            <a:xfrm>
              <a:off x="6524625" y="3250552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3" name="Oval 87"/>
            <p:cNvSpPr>
              <a:spLocks noChangeArrowheads="1"/>
            </p:cNvSpPr>
            <p:nvPr/>
          </p:nvSpPr>
          <p:spPr bwMode="auto">
            <a:xfrm>
              <a:off x="7481888" y="3221977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5" name="Oval 89"/>
            <p:cNvSpPr>
              <a:spLocks noChangeArrowheads="1"/>
            </p:cNvSpPr>
            <p:nvPr/>
          </p:nvSpPr>
          <p:spPr bwMode="auto">
            <a:xfrm>
              <a:off x="8439150" y="3179115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b="1" dirty="0" err="1"/>
              <a:t>Medi</a:t>
            </a:r>
            <a:r>
              <a:rPr lang="cs-CZ" sz="6700" b="1" dirty="0"/>
              <a:t>á</a:t>
            </a:r>
            <a:r>
              <a:rPr lang="en-US" sz="6700" b="1" dirty="0"/>
              <a:t>n LDL-C </a:t>
            </a:r>
            <a:r>
              <a:rPr lang="cs-CZ" sz="6700" b="1" dirty="0"/>
              <a:t>v čase</a:t>
            </a:r>
            <a:r>
              <a:rPr lang="en-US" sz="6700" b="1" dirty="0"/>
              <a:t>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1524000" y="5267987"/>
            <a:ext cx="9144000" cy="646331"/>
          </a:xfrm>
          <a:prstGeom prst="rect">
            <a:avLst/>
          </a:prstGeom>
          <a:solidFill>
            <a:srgbClr val="007CC2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b="1" dirty="0">
                <a:solidFill>
                  <a:srgbClr val="FFFFFF"/>
                </a:solidFill>
              </a:rPr>
              <a:t>LDL-C was significantly reduced in the </a:t>
            </a:r>
            <a:r>
              <a:rPr lang="en-US" b="1" dirty="0" err="1">
                <a:solidFill>
                  <a:srgbClr val="FFFFFF"/>
                </a:solidFill>
              </a:rPr>
              <a:t>evolocumab</a:t>
            </a:r>
            <a:r>
              <a:rPr lang="en-US" b="1" dirty="0">
                <a:solidFill>
                  <a:srgbClr val="FFFFFF"/>
                </a:solidFill>
              </a:rPr>
              <a:t> group (median: 0.78 </a:t>
            </a:r>
            <a:r>
              <a:rPr lang="en-US" b="1" dirty="0" err="1">
                <a:solidFill>
                  <a:srgbClr val="FFFFFF"/>
                </a:solidFill>
              </a:rPr>
              <a:t>mmol</a:t>
            </a:r>
            <a:r>
              <a:rPr lang="en-US" b="1" dirty="0">
                <a:solidFill>
                  <a:srgbClr val="FFFFFF"/>
                </a:solidFill>
              </a:rPr>
              <a:t>/L) including 42% who achieved levels ≤ 0.65 </a:t>
            </a:r>
            <a:r>
              <a:rPr lang="en-US" b="1" dirty="0" err="1">
                <a:solidFill>
                  <a:srgbClr val="FFFFFF"/>
                </a:solidFill>
              </a:rPr>
              <a:t>mmol</a:t>
            </a:r>
            <a:r>
              <a:rPr lang="en-US" b="1" dirty="0">
                <a:solidFill>
                  <a:srgbClr val="FFFFFF"/>
                </a:solidFill>
              </a:rPr>
              <a:t>/L vs &lt; 0.1% in the placebo group</a:t>
            </a:r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8" name="Text Box 4"/>
          <p:cNvSpPr txBox="1">
            <a:spLocks noChangeArrowheads="1"/>
          </p:cNvSpPr>
          <p:nvPr/>
        </p:nvSpPr>
        <p:spPr bwMode="gray">
          <a:xfrm>
            <a:off x="1654067" y="6343590"/>
            <a:ext cx="6719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Data shown are median values with 95% confidence intervals in the two arms; ITT. </a:t>
            </a:r>
          </a:p>
          <a:p>
            <a:r>
              <a:rPr lang="en-GB" sz="1000" dirty="0" err="1">
                <a:solidFill>
                  <a:srgbClr val="000000"/>
                </a:solidFill>
              </a:rPr>
              <a:t>Sabatine</a:t>
            </a:r>
            <a:r>
              <a:rPr lang="en-GB" sz="1000" dirty="0">
                <a:solidFill>
                  <a:srgbClr val="000000"/>
                </a:solidFill>
              </a:rPr>
              <a:t> MS, et al . </a:t>
            </a:r>
            <a:r>
              <a:rPr lang="fr-FR" sz="1000" i="1" dirty="0">
                <a:solidFill>
                  <a:srgbClr val="000000"/>
                </a:solidFill>
              </a:rPr>
              <a:t>NEJM</a:t>
            </a:r>
            <a:r>
              <a:rPr lang="fr-FR" sz="1000" dirty="0">
                <a:solidFill>
                  <a:srgbClr val="000000"/>
                </a:solidFill>
              </a:rPr>
              <a:t>. </a:t>
            </a:r>
            <a:r>
              <a:rPr lang="en-US" sz="1000" dirty="0">
                <a:solidFill>
                  <a:srgbClr val="000000"/>
                </a:solidFill>
              </a:rPr>
              <a:t>[published online ahead of print March 17, 2017]. </a:t>
            </a:r>
            <a:r>
              <a:rPr lang="en-US" sz="1000" dirty="0" err="1"/>
              <a:t>doi</a:t>
            </a:r>
            <a:r>
              <a:rPr lang="en-US" sz="1000" dirty="0"/>
              <a:t>: 10.1056/NEJMoa1615664</a:t>
            </a:r>
            <a:endParaRPr lang="it-IT" sz="1000" dirty="0">
              <a:solidFill>
                <a:srgbClr val="0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644316" y="4751754"/>
            <a:ext cx="8496852" cy="153888"/>
            <a:chOff x="120316" y="4751754"/>
            <a:chExt cx="8496852" cy="153888"/>
          </a:xfrm>
        </p:grpSpPr>
        <p:sp>
          <p:nvSpPr>
            <p:cNvPr id="4" name="TextBox 3"/>
            <p:cNvSpPr txBox="1"/>
            <p:nvPr/>
          </p:nvSpPr>
          <p:spPr>
            <a:xfrm>
              <a:off x="1617078" y="4751754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13,251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8400" y="4751754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13,151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23004" y="4751754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12,954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2211" y="4751754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12,596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61418" y="4751754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12,311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30624" y="4751754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10,812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32694" y="4751754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6,926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01902" y="4751754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3,352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19999" y="4751754"/>
              <a:ext cx="19716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790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528" y="4751754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13,779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0316" y="4751754"/>
              <a:ext cx="40876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Placebo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44316" y="4886287"/>
            <a:ext cx="8496852" cy="153888"/>
            <a:chOff x="120316" y="4877095"/>
            <a:chExt cx="8496852" cy="153888"/>
          </a:xfrm>
        </p:grpSpPr>
        <p:sp>
          <p:nvSpPr>
            <p:cNvPr id="28" name="TextBox 27"/>
            <p:cNvSpPr txBox="1"/>
            <p:nvPr/>
          </p:nvSpPr>
          <p:spPr>
            <a:xfrm>
              <a:off x="1617079" y="4877095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13,288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8400" y="4877095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13,144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23004" y="4877095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12,964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2211" y="4877095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12,645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61417" y="4877095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12,359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30624" y="4877095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10,902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32693" y="4877095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6,958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01902" y="4877095"/>
              <a:ext cx="2949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3,323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19999" y="4877095"/>
              <a:ext cx="19716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768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90529" y="4877095"/>
              <a:ext cx="36067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</a:rPr>
                <a:t>13,784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0316" y="4877095"/>
              <a:ext cx="63639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</a:rPr>
                <a:t>Evolocumab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644317" y="4608095"/>
            <a:ext cx="5418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No. at risk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378720" y="4266355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6" name="Freeform 75"/>
          <p:cNvSpPr/>
          <p:nvPr/>
        </p:nvSpPr>
        <p:spPr>
          <a:xfrm>
            <a:off x="2940845" y="4514851"/>
            <a:ext cx="359569" cy="230981"/>
          </a:xfrm>
          <a:custGeom>
            <a:avLst/>
            <a:gdLst>
              <a:gd name="connsiteX0" fmla="*/ 364332 w 364332"/>
              <a:gd name="connsiteY0" fmla="*/ 0 h 230981"/>
              <a:gd name="connsiteX1" fmla="*/ 364332 w 364332"/>
              <a:gd name="connsiteY1" fmla="*/ 76200 h 230981"/>
              <a:gd name="connsiteX2" fmla="*/ 4763 w 364332"/>
              <a:gd name="connsiteY2" fmla="*/ 147638 h 230981"/>
              <a:gd name="connsiteX3" fmla="*/ 4763 w 364332"/>
              <a:gd name="connsiteY3" fmla="*/ 230981 h 230981"/>
              <a:gd name="connsiteX4" fmla="*/ 0 w 364332"/>
              <a:gd name="connsiteY4" fmla="*/ 221456 h 230981"/>
              <a:gd name="connsiteX0" fmla="*/ 359569 w 359569"/>
              <a:gd name="connsiteY0" fmla="*/ 0 h 230981"/>
              <a:gd name="connsiteX1" fmla="*/ 359569 w 359569"/>
              <a:gd name="connsiteY1" fmla="*/ 76200 h 230981"/>
              <a:gd name="connsiteX2" fmla="*/ 0 w 359569"/>
              <a:gd name="connsiteY2" fmla="*/ 147638 h 230981"/>
              <a:gd name="connsiteX3" fmla="*/ 0 w 359569"/>
              <a:gd name="connsiteY3" fmla="*/ 230981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69" h="230981">
                <a:moveTo>
                  <a:pt x="359569" y="0"/>
                </a:moveTo>
                <a:lnTo>
                  <a:pt x="359569" y="76200"/>
                </a:lnTo>
                <a:lnTo>
                  <a:pt x="0" y="147638"/>
                </a:lnTo>
                <a:lnTo>
                  <a:pt x="0" y="230981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3406816" y="4514851"/>
            <a:ext cx="0" cy="230981"/>
          </a:xfrm>
          <a:custGeom>
            <a:avLst/>
            <a:gdLst>
              <a:gd name="connsiteX0" fmla="*/ 364332 w 364332"/>
              <a:gd name="connsiteY0" fmla="*/ 0 h 230981"/>
              <a:gd name="connsiteX1" fmla="*/ 364332 w 364332"/>
              <a:gd name="connsiteY1" fmla="*/ 76200 h 230981"/>
              <a:gd name="connsiteX2" fmla="*/ 4763 w 364332"/>
              <a:gd name="connsiteY2" fmla="*/ 147638 h 230981"/>
              <a:gd name="connsiteX3" fmla="*/ 4763 w 364332"/>
              <a:gd name="connsiteY3" fmla="*/ 230981 h 230981"/>
              <a:gd name="connsiteX4" fmla="*/ 0 w 364332"/>
              <a:gd name="connsiteY4" fmla="*/ 221456 h 230981"/>
              <a:gd name="connsiteX0" fmla="*/ 359569 w 359569"/>
              <a:gd name="connsiteY0" fmla="*/ 0 h 230981"/>
              <a:gd name="connsiteX1" fmla="*/ 359569 w 359569"/>
              <a:gd name="connsiteY1" fmla="*/ 76200 h 230981"/>
              <a:gd name="connsiteX2" fmla="*/ 0 w 359569"/>
              <a:gd name="connsiteY2" fmla="*/ 147638 h 230981"/>
              <a:gd name="connsiteX3" fmla="*/ 0 w 359569"/>
              <a:gd name="connsiteY3" fmla="*/ 230981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69" h="230981">
                <a:moveTo>
                  <a:pt x="359569" y="0"/>
                </a:moveTo>
                <a:lnTo>
                  <a:pt x="359569" y="76200"/>
                </a:lnTo>
                <a:lnTo>
                  <a:pt x="0" y="147638"/>
                </a:lnTo>
                <a:lnTo>
                  <a:pt x="0" y="230981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425287" y="4210429"/>
            <a:ext cx="0" cy="72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Line 7"/>
          <p:cNvSpPr>
            <a:spLocks noChangeShapeType="1"/>
          </p:cNvSpPr>
          <p:nvPr/>
        </p:nvSpPr>
        <p:spPr bwMode="auto">
          <a:xfrm>
            <a:off x="3305175" y="4209402"/>
            <a:ext cx="678180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4" name="Freeform 8"/>
          <p:cNvSpPr>
            <a:spLocks noEditPoints="1"/>
          </p:cNvSpPr>
          <p:nvPr/>
        </p:nvSpPr>
        <p:spPr bwMode="auto">
          <a:xfrm>
            <a:off x="3305176" y="4209403"/>
            <a:ext cx="6700837" cy="53975"/>
          </a:xfrm>
          <a:custGeom>
            <a:avLst/>
            <a:gdLst>
              <a:gd name="T0" fmla="*/ 0 w 4221"/>
              <a:gd name="T1" fmla="*/ 0 h 34"/>
              <a:gd name="T2" fmla="*/ 0 w 4221"/>
              <a:gd name="T3" fmla="*/ 34 h 34"/>
              <a:gd name="T4" fmla="*/ 302 w 4221"/>
              <a:gd name="T5" fmla="*/ 0 h 34"/>
              <a:gd name="T6" fmla="*/ 302 w 4221"/>
              <a:gd name="T7" fmla="*/ 34 h 34"/>
              <a:gd name="T8" fmla="*/ 603 w 4221"/>
              <a:gd name="T9" fmla="*/ 0 h 34"/>
              <a:gd name="T10" fmla="*/ 603 w 4221"/>
              <a:gd name="T11" fmla="*/ 34 h 34"/>
              <a:gd name="T12" fmla="*/ 905 w 4221"/>
              <a:gd name="T13" fmla="*/ 0 h 34"/>
              <a:gd name="T14" fmla="*/ 905 w 4221"/>
              <a:gd name="T15" fmla="*/ 34 h 34"/>
              <a:gd name="T16" fmla="*/ 1207 w 4221"/>
              <a:gd name="T17" fmla="*/ 0 h 34"/>
              <a:gd name="T18" fmla="*/ 1207 w 4221"/>
              <a:gd name="T19" fmla="*/ 34 h 34"/>
              <a:gd name="T20" fmla="*/ 1509 w 4221"/>
              <a:gd name="T21" fmla="*/ 0 h 34"/>
              <a:gd name="T22" fmla="*/ 1509 w 4221"/>
              <a:gd name="T23" fmla="*/ 34 h 34"/>
              <a:gd name="T24" fmla="*/ 1810 w 4221"/>
              <a:gd name="T25" fmla="*/ 0 h 34"/>
              <a:gd name="T26" fmla="*/ 1810 w 4221"/>
              <a:gd name="T27" fmla="*/ 34 h 34"/>
              <a:gd name="T28" fmla="*/ 2111 w 4221"/>
              <a:gd name="T29" fmla="*/ 0 h 34"/>
              <a:gd name="T30" fmla="*/ 2111 w 4221"/>
              <a:gd name="T31" fmla="*/ 34 h 34"/>
              <a:gd name="T32" fmla="*/ 2413 w 4221"/>
              <a:gd name="T33" fmla="*/ 0 h 34"/>
              <a:gd name="T34" fmla="*/ 2413 w 4221"/>
              <a:gd name="T35" fmla="*/ 34 h 34"/>
              <a:gd name="T36" fmla="*/ 2714 w 4221"/>
              <a:gd name="T37" fmla="*/ 0 h 34"/>
              <a:gd name="T38" fmla="*/ 2714 w 4221"/>
              <a:gd name="T39" fmla="*/ 34 h 34"/>
              <a:gd name="T40" fmla="*/ 3016 w 4221"/>
              <a:gd name="T41" fmla="*/ 0 h 34"/>
              <a:gd name="T42" fmla="*/ 3016 w 4221"/>
              <a:gd name="T43" fmla="*/ 34 h 34"/>
              <a:gd name="T44" fmla="*/ 3317 w 4221"/>
              <a:gd name="T45" fmla="*/ 0 h 34"/>
              <a:gd name="T46" fmla="*/ 3317 w 4221"/>
              <a:gd name="T47" fmla="*/ 34 h 34"/>
              <a:gd name="T48" fmla="*/ 3619 w 4221"/>
              <a:gd name="T49" fmla="*/ 0 h 34"/>
              <a:gd name="T50" fmla="*/ 3619 w 4221"/>
              <a:gd name="T51" fmla="*/ 34 h 34"/>
              <a:gd name="T52" fmla="*/ 3920 w 4221"/>
              <a:gd name="T53" fmla="*/ 0 h 34"/>
              <a:gd name="T54" fmla="*/ 3920 w 4221"/>
              <a:gd name="T55" fmla="*/ 34 h 34"/>
              <a:gd name="T56" fmla="*/ 4221 w 4221"/>
              <a:gd name="T57" fmla="*/ 0 h 34"/>
              <a:gd name="T58" fmla="*/ 4221 w 4221"/>
              <a:gd name="T5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1" h="34">
                <a:moveTo>
                  <a:pt x="0" y="0"/>
                </a:moveTo>
                <a:lnTo>
                  <a:pt x="0" y="34"/>
                </a:lnTo>
                <a:moveTo>
                  <a:pt x="302" y="0"/>
                </a:moveTo>
                <a:lnTo>
                  <a:pt x="302" y="34"/>
                </a:lnTo>
                <a:moveTo>
                  <a:pt x="603" y="0"/>
                </a:moveTo>
                <a:lnTo>
                  <a:pt x="603" y="34"/>
                </a:lnTo>
                <a:moveTo>
                  <a:pt x="905" y="0"/>
                </a:moveTo>
                <a:lnTo>
                  <a:pt x="905" y="34"/>
                </a:lnTo>
                <a:moveTo>
                  <a:pt x="1207" y="0"/>
                </a:moveTo>
                <a:lnTo>
                  <a:pt x="1207" y="34"/>
                </a:lnTo>
                <a:moveTo>
                  <a:pt x="1509" y="0"/>
                </a:moveTo>
                <a:lnTo>
                  <a:pt x="1509" y="34"/>
                </a:lnTo>
                <a:moveTo>
                  <a:pt x="1810" y="0"/>
                </a:moveTo>
                <a:lnTo>
                  <a:pt x="1810" y="34"/>
                </a:lnTo>
                <a:moveTo>
                  <a:pt x="2111" y="0"/>
                </a:moveTo>
                <a:lnTo>
                  <a:pt x="2111" y="34"/>
                </a:lnTo>
                <a:moveTo>
                  <a:pt x="2413" y="0"/>
                </a:moveTo>
                <a:lnTo>
                  <a:pt x="2413" y="34"/>
                </a:lnTo>
                <a:moveTo>
                  <a:pt x="2714" y="0"/>
                </a:moveTo>
                <a:lnTo>
                  <a:pt x="2714" y="34"/>
                </a:lnTo>
                <a:moveTo>
                  <a:pt x="3016" y="0"/>
                </a:moveTo>
                <a:lnTo>
                  <a:pt x="3016" y="34"/>
                </a:lnTo>
                <a:moveTo>
                  <a:pt x="3317" y="0"/>
                </a:moveTo>
                <a:lnTo>
                  <a:pt x="3317" y="34"/>
                </a:lnTo>
                <a:moveTo>
                  <a:pt x="3619" y="0"/>
                </a:moveTo>
                <a:lnTo>
                  <a:pt x="3619" y="34"/>
                </a:lnTo>
                <a:moveTo>
                  <a:pt x="3920" y="0"/>
                </a:moveTo>
                <a:lnTo>
                  <a:pt x="3920" y="34"/>
                </a:lnTo>
                <a:moveTo>
                  <a:pt x="4221" y="0"/>
                </a:moveTo>
                <a:lnTo>
                  <a:pt x="4221" y="34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" name="Freeform 49"/>
          <p:cNvSpPr>
            <a:spLocks/>
          </p:cNvSpPr>
          <p:nvPr/>
        </p:nvSpPr>
        <p:spPr bwMode="auto">
          <a:xfrm>
            <a:off x="3306764" y="1578916"/>
            <a:ext cx="6700837" cy="142875"/>
          </a:xfrm>
          <a:custGeom>
            <a:avLst/>
            <a:gdLst>
              <a:gd name="T0" fmla="*/ 0 w 4221"/>
              <a:gd name="T1" fmla="*/ 0 h 90"/>
              <a:gd name="T2" fmla="*/ 100 w 4221"/>
              <a:gd name="T3" fmla="*/ 90 h 90"/>
              <a:gd name="T4" fmla="*/ 301 w 4221"/>
              <a:gd name="T5" fmla="*/ 72 h 90"/>
              <a:gd name="T6" fmla="*/ 603 w 4221"/>
              <a:gd name="T7" fmla="*/ 36 h 90"/>
              <a:gd name="T8" fmla="*/ 1206 w 4221"/>
              <a:gd name="T9" fmla="*/ 54 h 90"/>
              <a:gd name="T10" fmla="*/ 1808 w 4221"/>
              <a:gd name="T11" fmla="*/ 36 h 90"/>
              <a:gd name="T12" fmla="*/ 2411 w 4221"/>
              <a:gd name="T13" fmla="*/ 36 h 90"/>
              <a:gd name="T14" fmla="*/ 3014 w 4221"/>
              <a:gd name="T15" fmla="*/ 36 h 90"/>
              <a:gd name="T16" fmla="*/ 3618 w 4221"/>
              <a:gd name="T17" fmla="*/ 36 h 90"/>
              <a:gd name="T18" fmla="*/ 4221 w 4221"/>
              <a:gd name="T19" fmla="*/ 1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90">
                <a:moveTo>
                  <a:pt x="0" y="0"/>
                </a:moveTo>
                <a:lnTo>
                  <a:pt x="100" y="90"/>
                </a:lnTo>
                <a:lnTo>
                  <a:pt x="301" y="72"/>
                </a:lnTo>
                <a:lnTo>
                  <a:pt x="603" y="36"/>
                </a:lnTo>
                <a:lnTo>
                  <a:pt x="1206" y="54"/>
                </a:lnTo>
                <a:lnTo>
                  <a:pt x="1808" y="36"/>
                </a:lnTo>
                <a:lnTo>
                  <a:pt x="2411" y="36"/>
                </a:lnTo>
                <a:lnTo>
                  <a:pt x="3014" y="36"/>
                </a:lnTo>
                <a:lnTo>
                  <a:pt x="3618" y="36"/>
                </a:lnTo>
                <a:lnTo>
                  <a:pt x="4221" y="18"/>
                </a:lnTo>
              </a:path>
            </a:pathLst>
          </a:custGeom>
          <a:noFill/>
          <a:ln w="28575" cap="rnd">
            <a:solidFill>
              <a:srgbClr val="01316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8" name="Rectangle 102"/>
          <p:cNvSpPr>
            <a:spLocks noChangeArrowheads="1"/>
          </p:cNvSpPr>
          <p:nvPr/>
        </p:nvSpPr>
        <p:spPr bwMode="auto">
          <a:xfrm>
            <a:off x="3257550" y="4280422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0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Rectangle 103"/>
          <p:cNvSpPr>
            <a:spLocks noChangeArrowheads="1"/>
          </p:cNvSpPr>
          <p:nvPr/>
        </p:nvSpPr>
        <p:spPr bwMode="auto">
          <a:xfrm>
            <a:off x="3686175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12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Rectangle 104"/>
          <p:cNvSpPr>
            <a:spLocks noChangeArrowheads="1"/>
          </p:cNvSpPr>
          <p:nvPr/>
        </p:nvSpPr>
        <p:spPr bwMode="auto">
          <a:xfrm>
            <a:off x="4165600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24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Rectangle 105"/>
          <p:cNvSpPr>
            <a:spLocks noChangeArrowheads="1"/>
          </p:cNvSpPr>
          <p:nvPr/>
        </p:nvSpPr>
        <p:spPr bwMode="auto">
          <a:xfrm>
            <a:off x="4643438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36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Rectangle 106"/>
          <p:cNvSpPr>
            <a:spLocks noChangeArrowheads="1"/>
          </p:cNvSpPr>
          <p:nvPr/>
        </p:nvSpPr>
        <p:spPr bwMode="auto">
          <a:xfrm>
            <a:off x="5122863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48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Rectangle 107"/>
          <p:cNvSpPr>
            <a:spLocks noChangeArrowheads="1"/>
          </p:cNvSpPr>
          <p:nvPr/>
        </p:nvSpPr>
        <p:spPr bwMode="auto">
          <a:xfrm>
            <a:off x="5600700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60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Rectangle 108"/>
          <p:cNvSpPr>
            <a:spLocks noChangeArrowheads="1"/>
          </p:cNvSpPr>
          <p:nvPr/>
        </p:nvSpPr>
        <p:spPr bwMode="auto">
          <a:xfrm>
            <a:off x="6080125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72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Rectangle 109"/>
          <p:cNvSpPr>
            <a:spLocks noChangeArrowheads="1"/>
          </p:cNvSpPr>
          <p:nvPr/>
        </p:nvSpPr>
        <p:spPr bwMode="auto">
          <a:xfrm>
            <a:off x="6557963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84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Rectangle 110"/>
          <p:cNvSpPr>
            <a:spLocks noChangeArrowheads="1"/>
          </p:cNvSpPr>
          <p:nvPr/>
        </p:nvSpPr>
        <p:spPr bwMode="auto">
          <a:xfrm>
            <a:off x="7037388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96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Rectangle 111"/>
          <p:cNvSpPr>
            <a:spLocks noChangeArrowheads="1"/>
          </p:cNvSpPr>
          <p:nvPr/>
        </p:nvSpPr>
        <p:spPr bwMode="auto">
          <a:xfrm>
            <a:off x="7466014" y="42804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108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Rectangle 112"/>
          <p:cNvSpPr>
            <a:spLocks noChangeArrowheads="1"/>
          </p:cNvSpPr>
          <p:nvPr/>
        </p:nvSpPr>
        <p:spPr bwMode="auto">
          <a:xfrm>
            <a:off x="7945439" y="42804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120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Rectangle 113"/>
          <p:cNvSpPr>
            <a:spLocks noChangeArrowheads="1"/>
          </p:cNvSpPr>
          <p:nvPr/>
        </p:nvSpPr>
        <p:spPr bwMode="auto">
          <a:xfrm>
            <a:off x="8423276" y="42804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132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Rectangle 114"/>
          <p:cNvSpPr>
            <a:spLocks noChangeArrowheads="1"/>
          </p:cNvSpPr>
          <p:nvPr/>
        </p:nvSpPr>
        <p:spPr bwMode="auto">
          <a:xfrm>
            <a:off x="8902701" y="42804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144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Rectangle 115"/>
          <p:cNvSpPr>
            <a:spLocks noChangeArrowheads="1"/>
          </p:cNvSpPr>
          <p:nvPr/>
        </p:nvSpPr>
        <p:spPr bwMode="auto">
          <a:xfrm>
            <a:off x="9380539" y="42804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156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Rectangle 116"/>
          <p:cNvSpPr>
            <a:spLocks noChangeArrowheads="1"/>
          </p:cNvSpPr>
          <p:nvPr/>
        </p:nvSpPr>
        <p:spPr bwMode="auto">
          <a:xfrm>
            <a:off x="9859964" y="42804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/>
              </a:rPr>
              <a:t>168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Rectangle 117"/>
          <p:cNvSpPr>
            <a:spLocks noChangeArrowheads="1"/>
          </p:cNvSpPr>
          <p:nvPr/>
        </p:nvSpPr>
        <p:spPr bwMode="auto">
          <a:xfrm rot="16200000">
            <a:off x="1335065" y="2643513"/>
            <a:ext cx="2506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0000"/>
                </a:solidFill>
                <a:latin typeface="Arial"/>
              </a:rPr>
              <a:t>LDL Cholesterol (</a:t>
            </a:r>
            <a:r>
              <a:rPr lang="en-US" altLang="en-US" sz="1600" b="1" dirty="0" err="1">
                <a:solidFill>
                  <a:srgbClr val="000000"/>
                </a:solidFill>
                <a:latin typeface="Arial"/>
              </a:rPr>
              <a:t>mmol</a:t>
            </a:r>
            <a:r>
              <a:rPr lang="en-US" altLang="en-US" sz="1600" b="1" dirty="0">
                <a:solidFill>
                  <a:srgbClr val="000000"/>
                </a:solidFill>
                <a:latin typeface="Arial"/>
              </a:rPr>
              <a:t>/L)</a:t>
            </a:r>
            <a:endParaRPr lang="en-US" alt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Rectangle 118"/>
          <p:cNvSpPr>
            <a:spLocks noChangeArrowheads="1"/>
          </p:cNvSpPr>
          <p:nvPr/>
        </p:nvSpPr>
        <p:spPr bwMode="auto">
          <a:xfrm>
            <a:off x="6416676" y="4528490"/>
            <a:ext cx="5641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  <a:latin typeface="Arial"/>
              </a:rPr>
              <a:t>Weeks</a:t>
            </a: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8" name="Group 327"/>
          <p:cNvGrpSpPr/>
          <p:nvPr/>
        </p:nvGrpSpPr>
        <p:grpSpPr>
          <a:xfrm>
            <a:off x="5103645" y="1871990"/>
            <a:ext cx="4251211" cy="1281660"/>
            <a:chOff x="3227396" y="2116625"/>
            <a:chExt cx="4744363" cy="2361548"/>
          </a:xfrm>
        </p:grpSpPr>
        <p:sp>
          <p:nvSpPr>
            <p:cNvPr id="329" name="Down Arrow 328"/>
            <p:cNvSpPr/>
            <p:nvPr/>
          </p:nvSpPr>
          <p:spPr>
            <a:xfrm>
              <a:off x="3227396" y="2116625"/>
              <a:ext cx="294198" cy="2361548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3470675" y="2888966"/>
              <a:ext cx="4501084" cy="964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59% mean reduction (95% CI 58-60), P &lt; 0.001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Absolute reduction: 1.45 </a:t>
              </a:r>
              <a:r>
                <a:rPr lang="en-US" sz="1400" b="1" dirty="0" err="1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mmol</a:t>
              </a:r>
              <a:r>
                <a:rPr lang="en-US" sz="1400" b="1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/L (95% CI 1.43-1.47)</a:t>
              </a: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3605773" y="3332542"/>
              <a:ext cx="206160" cy="567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61" name="Line 5"/>
          <p:cNvSpPr>
            <a:spLocks noChangeShapeType="1"/>
          </p:cNvSpPr>
          <p:nvPr/>
        </p:nvSpPr>
        <p:spPr bwMode="auto">
          <a:xfrm flipV="1">
            <a:off x="3305175" y="1343605"/>
            <a:ext cx="0" cy="2865799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56233" y="1232451"/>
            <a:ext cx="346415" cy="3089895"/>
            <a:chOff x="1432232" y="1232450"/>
            <a:chExt cx="346415" cy="3089895"/>
          </a:xfrm>
        </p:grpSpPr>
        <p:cxnSp>
          <p:nvCxnSpPr>
            <p:cNvPr id="334" name="Straight Connector 333"/>
            <p:cNvCxnSpPr/>
            <p:nvPr/>
          </p:nvCxnSpPr>
          <p:spPr>
            <a:xfrm flipH="1">
              <a:off x="1705495" y="1563686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1705495" y="1784049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1705495" y="2004412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flipH="1">
              <a:off x="1705495" y="2224775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flipH="1">
              <a:off x="1705495" y="2445138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1705495" y="2665501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flipH="1">
              <a:off x="1705495" y="2885864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flipH="1">
              <a:off x="1705495" y="3106227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1705495" y="3326590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flipH="1">
              <a:off x="1705495" y="3546953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>
              <a:off x="1705495" y="3767316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1705495" y="3987679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H="1">
              <a:off x="1705495" y="4208043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Rectangle 101"/>
            <p:cNvSpPr>
              <a:spLocks noChangeArrowheads="1"/>
            </p:cNvSpPr>
            <p:nvPr/>
          </p:nvSpPr>
          <p:spPr bwMode="auto">
            <a:xfrm>
              <a:off x="1432232" y="1452533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2.4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Rectangle 101"/>
            <p:cNvSpPr>
              <a:spLocks noChangeArrowheads="1"/>
            </p:cNvSpPr>
            <p:nvPr/>
          </p:nvSpPr>
          <p:spPr bwMode="auto">
            <a:xfrm>
              <a:off x="1432232" y="1673730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2.2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Rectangle 101"/>
            <p:cNvSpPr>
              <a:spLocks noChangeArrowheads="1"/>
            </p:cNvSpPr>
            <p:nvPr/>
          </p:nvSpPr>
          <p:spPr bwMode="auto">
            <a:xfrm>
              <a:off x="1432232" y="1894927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2.0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Rectangle 101"/>
            <p:cNvSpPr>
              <a:spLocks noChangeArrowheads="1"/>
            </p:cNvSpPr>
            <p:nvPr/>
          </p:nvSpPr>
          <p:spPr bwMode="auto">
            <a:xfrm>
              <a:off x="1432232" y="2116124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1.8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4" name="Rectangle 101"/>
            <p:cNvSpPr>
              <a:spLocks noChangeArrowheads="1"/>
            </p:cNvSpPr>
            <p:nvPr/>
          </p:nvSpPr>
          <p:spPr bwMode="auto">
            <a:xfrm>
              <a:off x="1432232" y="2337321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1.6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6" name="Rectangle 101"/>
            <p:cNvSpPr>
              <a:spLocks noChangeArrowheads="1"/>
            </p:cNvSpPr>
            <p:nvPr/>
          </p:nvSpPr>
          <p:spPr bwMode="auto">
            <a:xfrm>
              <a:off x="1432232" y="2558518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1.4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8" name="Rectangle 101"/>
            <p:cNvSpPr>
              <a:spLocks noChangeArrowheads="1"/>
            </p:cNvSpPr>
            <p:nvPr/>
          </p:nvSpPr>
          <p:spPr bwMode="auto">
            <a:xfrm>
              <a:off x="1432232" y="2779715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1.2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0" name="Rectangle 101"/>
            <p:cNvSpPr>
              <a:spLocks noChangeArrowheads="1"/>
            </p:cNvSpPr>
            <p:nvPr/>
          </p:nvSpPr>
          <p:spPr bwMode="auto">
            <a:xfrm>
              <a:off x="1432232" y="3000912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1.0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2" name="Rectangle 101"/>
            <p:cNvSpPr>
              <a:spLocks noChangeArrowheads="1"/>
            </p:cNvSpPr>
            <p:nvPr/>
          </p:nvSpPr>
          <p:spPr bwMode="auto">
            <a:xfrm>
              <a:off x="1432232" y="3222109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0.8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4" name="Rectangle 101"/>
            <p:cNvSpPr>
              <a:spLocks noChangeArrowheads="1"/>
            </p:cNvSpPr>
            <p:nvPr/>
          </p:nvSpPr>
          <p:spPr bwMode="auto">
            <a:xfrm>
              <a:off x="1432232" y="3443306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0.6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6" name="Rectangle 101"/>
            <p:cNvSpPr>
              <a:spLocks noChangeArrowheads="1"/>
            </p:cNvSpPr>
            <p:nvPr/>
          </p:nvSpPr>
          <p:spPr bwMode="auto">
            <a:xfrm>
              <a:off x="1432232" y="3664503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0.4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8" name="Rectangle 101"/>
            <p:cNvSpPr>
              <a:spLocks noChangeArrowheads="1"/>
            </p:cNvSpPr>
            <p:nvPr/>
          </p:nvSpPr>
          <p:spPr bwMode="auto">
            <a:xfrm>
              <a:off x="1432232" y="3885700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0.2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0" name="Rectangle 101"/>
            <p:cNvSpPr>
              <a:spLocks noChangeArrowheads="1"/>
            </p:cNvSpPr>
            <p:nvPr/>
          </p:nvSpPr>
          <p:spPr bwMode="auto">
            <a:xfrm>
              <a:off x="1432232" y="4106901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0.0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62" name="Straight Connector 361"/>
            <p:cNvCxnSpPr/>
            <p:nvPr/>
          </p:nvCxnSpPr>
          <p:spPr>
            <a:xfrm flipH="1">
              <a:off x="1705495" y="1343603"/>
              <a:ext cx="7315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Rectangle 101"/>
            <p:cNvSpPr>
              <a:spLocks noChangeArrowheads="1"/>
            </p:cNvSpPr>
            <p:nvPr/>
          </p:nvSpPr>
          <p:spPr bwMode="auto">
            <a:xfrm>
              <a:off x="1432232" y="1232450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2.6</a:t>
              </a:r>
              <a:endParaRPr lang="en-US" alt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65" name="Rectangle 284"/>
          <p:cNvSpPr>
            <a:spLocks noChangeArrowheads="1"/>
          </p:cNvSpPr>
          <p:nvPr/>
        </p:nvSpPr>
        <p:spPr bwMode="auto">
          <a:xfrm>
            <a:off x="8765787" y="1679145"/>
            <a:ext cx="182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 b="1" dirty="0">
                <a:solidFill>
                  <a:srgbClr val="013161"/>
                </a:solidFill>
              </a:rPr>
              <a:t>Placebo</a:t>
            </a:r>
          </a:p>
          <a:p>
            <a:pPr algn="ctr"/>
            <a:r>
              <a:rPr lang="en-US" altLang="en-US" sz="1500" b="1" dirty="0">
                <a:solidFill>
                  <a:srgbClr val="013161"/>
                </a:solidFill>
              </a:rPr>
              <a:t>Median 2.38 </a:t>
            </a:r>
            <a:r>
              <a:rPr lang="en-US" altLang="en-US" sz="1500" b="1" dirty="0" err="1">
                <a:solidFill>
                  <a:srgbClr val="013161"/>
                </a:solidFill>
              </a:rPr>
              <a:t>mmol</a:t>
            </a:r>
            <a:r>
              <a:rPr lang="en-US" altLang="en-US" sz="1500" b="1" dirty="0">
                <a:solidFill>
                  <a:srgbClr val="013161"/>
                </a:solidFill>
              </a:rPr>
              <a:t>/L</a:t>
            </a:r>
            <a:endParaRPr lang="en-US" altLang="en-US" b="1" dirty="0">
              <a:solidFill>
                <a:srgbClr val="013161"/>
              </a:solidFill>
            </a:endParaRPr>
          </a:p>
        </p:txBody>
      </p:sp>
      <p:sp>
        <p:nvSpPr>
          <p:cNvPr id="366" name="Rectangle 285"/>
          <p:cNvSpPr>
            <a:spLocks noChangeArrowheads="1"/>
          </p:cNvSpPr>
          <p:nvPr/>
        </p:nvSpPr>
        <p:spPr bwMode="auto">
          <a:xfrm>
            <a:off x="8765787" y="3335411"/>
            <a:ext cx="182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 b="1" dirty="0" err="1">
                <a:solidFill>
                  <a:srgbClr val="FC840C"/>
                </a:solidFill>
              </a:rPr>
              <a:t>Evolocumab</a:t>
            </a:r>
            <a:endParaRPr lang="en-US" altLang="en-US" sz="1500" b="1" dirty="0">
              <a:solidFill>
                <a:srgbClr val="FC840C"/>
              </a:solidFill>
            </a:endParaRPr>
          </a:p>
          <a:p>
            <a:pPr algn="ctr"/>
            <a:r>
              <a:rPr lang="en-US" altLang="en-US" sz="1500" b="1" dirty="0">
                <a:solidFill>
                  <a:srgbClr val="FC840C"/>
                </a:solidFill>
              </a:rPr>
              <a:t>Median 0.78 </a:t>
            </a:r>
            <a:r>
              <a:rPr lang="en-US" altLang="en-US" sz="1500" b="1" dirty="0" err="1">
                <a:solidFill>
                  <a:srgbClr val="FC840C"/>
                </a:solidFill>
              </a:rPr>
              <a:t>mmol</a:t>
            </a:r>
            <a:r>
              <a:rPr lang="en-US" altLang="en-US" sz="1500" b="1" dirty="0">
                <a:solidFill>
                  <a:srgbClr val="FC840C"/>
                </a:solidFill>
              </a:rPr>
              <a:t>/L</a:t>
            </a:r>
          </a:p>
        </p:txBody>
      </p:sp>
      <p:sp>
        <p:nvSpPr>
          <p:cNvPr id="137" name="Action Button: Home 136">
            <a:hlinkClick r:id="" action="ppaction://noaction" highlightClick="1"/>
          </p:cNvPr>
          <p:cNvSpPr/>
          <p:nvPr/>
        </p:nvSpPr>
        <p:spPr>
          <a:xfrm>
            <a:off x="10436180" y="6549656"/>
            <a:ext cx="233622" cy="308344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30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oup 332"/>
          <p:cNvGrpSpPr/>
          <p:nvPr/>
        </p:nvGrpSpPr>
        <p:grpSpPr>
          <a:xfrm>
            <a:off x="5391778" y="3487656"/>
            <a:ext cx="91440" cy="201613"/>
            <a:chOff x="3890963" y="3487655"/>
            <a:chExt cx="34925" cy="201613"/>
          </a:xfrm>
        </p:grpSpPr>
        <p:sp>
          <p:nvSpPr>
            <p:cNvPr id="204" name="Freeform 104"/>
            <p:cNvSpPr>
              <a:spLocks/>
            </p:cNvSpPr>
            <p:nvPr/>
          </p:nvSpPr>
          <p:spPr bwMode="auto">
            <a:xfrm>
              <a:off x="3908426" y="3487655"/>
              <a:ext cx="0" cy="201613"/>
            </a:xfrm>
            <a:custGeom>
              <a:avLst/>
              <a:gdLst>
                <a:gd name="T0" fmla="*/ 127 h 127"/>
                <a:gd name="T1" fmla="*/ 65 h 127"/>
                <a:gd name="T2" fmla="*/ 0 h 1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7">
                  <a:moveTo>
                    <a:pt x="0" y="127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" name="Line 105"/>
            <p:cNvSpPr>
              <a:spLocks noChangeShapeType="1"/>
            </p:cNvSpPr>
            <p:nvPr/>
          </p:nvSpPr>
          <p:spPr bwMode="auto">
            <a:xfrm>
              <a:off x="3890963" y="3689267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Line 106"/>
            <p:cNvSpPr>
              <a:spLocks noChangeShapeType="1"/>
            </p:cNvSpPr>
            <p:nvPr/>
          </p:nvSpPr>
          <p:spPr bwMode="auto">
            <a:xfrm>
              <a:off x="3890963" y="3487655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5355194" y="1204830"/>
            <a:ext cx="3273900" cy="2270640"/>
            <a:chOff x="3831194" y="1204830"/>
            <a:chExt cx="3273900" cy="2270640"/>
          </a:xfrm>
        </p:grpSpPr>
        <p:sp>
          <p:nvSpPr>
            <p:cNvPr id="98" name="Rectangle 212"/>
            <p:cNvSpPr>
              <a:spLocks noChangeArrowheads="1"/>
            </p:cNvSpPr>
            <p:nvPr/>
          </p:nvSpPr>
          <p:spPr bwMode="auto">
            <a:xfrm>
              <a:off x="3831194" y="3290804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013161"/>
                  </a:solidFill>
                </a:rPr>
                <a:t>3.7</a:t>
              </a:r>
              <a:endParaRPr lang="en-US" altLang="en-US" sz="2000" b="1">
                <a:solidFill>
                  <a:srgbClr val="013161"/>
                </a:solidFill>
              </a:endParaRPr>
            </a:p>
          </p:txBody>
        </p:sp>
        <p:sp>
          <p:nvSpPr>
            <p:cNvPr id="99" name="Rectangle 213"/>
            <p:cNvSpPr>
              <a:spLocks noChangeArrowheads="1"/>
            </p:cNvSpPr>
            <p:nvPr/>
          </p:nvSpPr>
          <p:spPr bwMode="auto">
            <a:xfrm>
              <a:off x="5342010" y="2273217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13161"/>
                  </a:solidFill>
                </a:rPr>
                <a:t>6.8</a:t>
              </a:r>
              <a:endParaRPr lang="en-US" altLang="en-US" sz="2000" b="1" dirty="0">
                <a:solidFill>
                  <a:srgbClr val="013161"/>
                </a:solidFill>
              </a:endParaRPr>
            </a:p>
          </p:txBody>
        </p:sp>
        <p:sp>
          <p:nvSpPr>
            <p:cNvPr id="100" name="Rectangle 214"/>
            <p:cNvSpPr>
              <a:spLocks noChangeArrowheads="1"/>
            </p:cNvSpPr>
            <p:nvPr/>
          </p:nvSpPr>
          <p:spPr bwMode="auto">
            <a:xfrm>
              <a:off x="6891894" y="1204830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13161"/>
                  </a:solidFill>
                </a:rPr>
                <a:t>9.9</a:t>
              </a:r>
              <a:endParaRPr lang="en-US" altLang="en-US" sz="2000" b="1" dirty="0">
                <a:solidFill>
                  <a:srgbClr val="01316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829" y="36576"/>
            <a:ext cx="8119872" cy="1097280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/>
              <a:t>Redukce KV úmrtí, IM a CMP</a:t>
            </a:r>
            <a:endParaRPr lang="en-US" sz="3200" b="1" dirty="0"/>
          </a:p>
        </p:txBody>
      </p:sp>
      <p:sp>
        <p:nvSpPr>
          <p:cNvPr id="109" name="Rectangle 108"/>
          <p:cNvSpPr/>
          <p:nvPr/>
        </p:nvSpPr>
        <p:spPr>
          <a:xfrm>
            <a:off x="1528099" y="5661818"/>
            <a:ext cx="9144000" cy="707886"/>
          </a:xfrm>
          <a:prstGeom prst="rect">
            <a:avLst/>
          </a:prstGeom>
          <a:solidFill>
            <a:srgbClr val="007CC2"/>
          </a:solidFill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b="1" dirty="0">
                <a:solidFill>
                  <a:srgbClr val="FFFFFF"/>
                </a:solidFill>
              </a:rPr>
              <a:t>HR 0.80 (95% CI 0.73 to 0.88); </a:t>
            </a:r>
            <a:r>
              <a:rPr lang="en-US" b="1" i="1" dirty="0">
                <a:solidFill>
                  <a:srgbClr val="FFC000"/>
                </a:solidFill>
              </a:rPr>
              <a:t>P</a:t>
            </a:r>
            <a:r>
              <a:rPr lang="en-US" b="1" dirty="0">
                <a:solidFill>
                  <a:srgbClr val="FFC000"/>
                </a:solidFill>
              </a:rPr>
              <a:t> &lt; 0.001</a:t>
            </a:r>
            <a:r>
              <a:rPr lang="cs-CZ" b="1" dirty="0">
                <a:solidFill>
                  <a:srgbClr val="FFFFFF"/>
                </a:solidFill>
              </a:rPr>
              <a:t>			</a:t>
            </a:r>
            <a:r>
              <a:rPr lang="cs-CZ" sz="4000" b="1" dirty="0">
                <a:solidFill>
                  <a:srgbClr val="FFFF00"/>
                </a:solidFill>
              </a:rPr>
              <a:t>-20%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1"/>
          <p:cNvSpPr>
            <a:spLocks noChangeArrowheads="1"/>
          </p:cNvSpPr>
          <p:nvPr/>
        </p:nvSpPr>
        <p:spPr bwMode="auto">
          <a:xfrm>
            <a:off x="2892426" y="5102226"/>
            <a:ext cx="7277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b="1" dirty="0">
                <a:solidFill>
                  <a:srgbClr val="010101"/>
                </a:solidFill>
              </a:rPr>
              <a:t>No. at Risk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3" name="Rectangle 112"/>
          <p:cNvSpPr>
            <a:spLocks noChangeArrowheads="1"/>
          </p:cNvSpPr>
          <p:nvPr/>
        </p:nvSpPr>
        <p:spPr bwMode="auto">
          <a:xfrm>
            <a:off x="2892425" y="5241926"/>
            <a:ext cx="5113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10101"/>
                </a:solidFill>
              </a:rPr>
              <a:t>Placebo</a:t>
            </a:r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22" name="Rectangle 121"/>
          <p:cNvSpPr>
            <a:spLocks noChangeArrowheads="1"/>
          </p:cNvSpPr>
          <p:nvPr/>
        </p:nvSpPr>
        <p:spPr bwMode="auto">
          <a:xfrm>
            <a:off x="2892426" y="5375276"/>
            <a:ext cx="7774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dirty="0" err="1">
                <a:solidFill>
                  <a:srgbClr val="010101"/>
                </a:solidFill>
              </a:rPr>
              <a:t>Evolocumab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30" name="Rectangle 129"/>
          <p:cNvSpPr>
            <a:spLocks noChangeArrowheads="1"/>
          </p:cNvSpPr>
          <p:nvPr/>
        </p:nvSpPr>
        <p:spPr bwMode="auto">
          <a:xfrm rot="16200000">
            <a:off x="2098075" y="2855040"/>
            <a:ext cx="24878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rgbClr val="000000"/>
                </a:solidFill>
              </a:rPr>
              <a:t>Cumulative Incidence (%)</a:t>
            </a:r>
          </a:p>
        </p:txBody>
      </p:sp>
      <p:sp>
        <p:nvSpPr>
          <p:cNvPr id="33" name="Freeform 150"/>
          <p:cNvSpPr>
            <a:spLocks/>
          </p:cNvSpPr>
          <p:nvPr/>
        </p:nvSpPr>
        <p:spPr bwMode="auto">
          <a:xfrm>
            <a:off x="3900487" y="4751387"/>
            <a:ext cx="4595812" cy="0"/>
          </a:xfrm>
          <a:custGeom>
            <a:avLst/>
            <a:gdLst>
              <a:gd name="T0" fmla="*/ 0 w 2895"/>
              <a:gd name="T1" fmla="*/ 2895 w 2895"/>
              <a:gd name="T2" fmla="*/ 0 w 289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895">
                <a:moveTo>
                  <a:pt x="0" y="0"/>
                </a:moveTo>
                <a:lnTo>
                  <a:pt x="28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Rectangle 284"/>
          <p:cNvSpPr>
            <a:spLocks noChangeArrowheads="1"/>
          </p:cNvSpPr>
          <p:nvPr/>
        </p:nvSpPr>
        <p:spPr bwMode="auto">
          <a:xfrm>
            <a:off x="7210930" y="1730772"/>
            <a:ext cx="7373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 dirty="0">
                <a:solidFill>
                  <a:srgbClr val="003161"/>
                </a:solidFill>
              </a:rPr>
              <a:t>Placebo</a:t>
            </a:r>
            <a:endParaRPr lang="en-US" altLang="en-US" b="1" dirty="0">
              <a:solidFill>
                <a:srgbClr val="003161"/>
              </a:solidFill>
            </a:endParaRPr>
          </a:p>
        </p:txBody>
      </p:sp>
      <p:sp>
        <p:nvSpPr>
          <p:cNvPr id="42" name="Rectangle 285"/>
          <p:cNvSpPr>
            <a:spLocks noChangeArrowheads="1"/>
          </p:cNvSpPr>
          <p:nvPr/>
        </p:nvSpPr>
        <p:spPr bwMode="auto">
          <a:xfrm>
            <a:off x="7634121" y="2859410"/>
            <a:ext cx="11429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b="1" dirty="0" err="1">
                <a:solidFill>
                  <a:srgbClr val="FC840C"/>
                </a:solidFill>
              </a:rPr>
              <a:t>Evolocumab</a:t>
            </a:r>
            <a:endParaRPr lang="en-US" altLang="en-US" b="1" dirty="0">
              <a:solidFill>
                <a:srgbClr val="FC840C"/>
              </a:solidFill>
            </a:endParaRPr>
          </a:p>
        </p:txBody>
      </p:sp>
      <p:sp>
        <p:nvSpPr>
          <p:cNvPr id="60" name="Rectangle 314"/>
          <p:cNvSpPr>
            <a:spLocks noChangeArrowheads="1"/>
          </p:cNvSpPr>
          <p:nvPr/>
        </p:nvSpPr>
        <p:spPr bwMode="auto">
          <a:xfrm>
            <a:off x="5875982" y="4995705"/>
            <a:ext cx="7293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0000"/>
                </a:solidFill>
              </a:rPr>
              <a:t>Months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grpSp>
        <p:nvGrpSpPr>
          <p:cNvPr id="323" name="Group 322"/>
          <p:cNvGrpSpPr/>
          <p:nvPr/>
        </p:nvGrpSpPr>
        <p:grpSpPr>
          <a:xfrm>
            <a:off x="3585317" y="1201293"/>
            <a:ext cx="5010053" cy="3833167"/>
            <a:chOff x="2061316" y="1201292"/>
            <a:chExt cx="5010053" cy="3833167"/>
          </a:xfrm>
        </p:grpSpPr>
        <p:sp>
          <p:nvSpPr>
            <p:cNvPr id="74" name="Line 151"/>
            <p:cNvSpPr>
              <a:spLocks noChangeShapeType="1"/>
            </p:cNvSpPr>
            <p:nvPr/>
          </p:nvSpPr>
          <p:spPr bwMode="auto">
            <a:xfrm>
              <a:off x="2376487" y="4751387"/>
              <a:ext cx="459581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Line 155"/>
            <p:cNvSpPr>
              <a:spLocks noChangeShapeType="1"/>
            </p:cNvSpPr>
            <p:nvPr/>
          </p:nvSpPr>
          <p:spPr bwMode="auto">
            <a:xfrm>
              <a:off x="3141662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Line 157"/>
            <p:cNvSpPr>
              <a:spLocks noChangeShapeType="1"/>
            </p:cNvSpPr>
            <p:nvPr/>
          </p:nvSpPr>
          <p:spPr bwMode="auto">
            <a:xfrm>
              <a:off x="3908425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Line 159"/>
            <p:cNvSpPr>
              <a:spLocks noChangeShapeType="1"/>
            </p:cNvSpPr>
            <p:nvPr/>
          </p:nvSpPr>
          <p:spPr bwMode="auto">
            <a:xfrm>
              <a:off x="4673600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Line 161"/>
            <p:cNvSpPr>
              <a:spLocks noChangeShapeType="1"/>
            </p:cNvSpPr>
            <p:nvPr/>
          </p:nvSpPr>
          <p:spPr bwMode="auto">
            <a:xfrm>
              <a:off x="5440362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Line 163"/>
            <p:cNvSpPr>
              <a:spLocks noChangeShapeType="1"/>
            </p:cNvSpPr>
            <p:nvPr/>
          </p:nvSpPr>
          <p:spPr bwMode="auto">
            <a:xfrm>
              <a:off x="6205537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Line 165"/>
            <p:cNvSpPr>
              <a:spLocks noChangeShapeType="1"/>
            </p:cNvSpPr>
            <p:nvPr/>
          </p:nvSpPr>
          <p:spPr bwMode="auto">
            <a:xfrm>
              <a:off x="6967537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Line 153"/>
            <p:cNvSpPr>
              <a:spLocks noChangeShapeType="1"/>
            </p:cNvSpPr>
            <p:nvPr/>
          </p:nvSpPr>
          <p:spPr bwMode="auto">
            <a:xfrm>
              <a:off x="2376487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Line 131"/>
            <p:cNvSpPr>
              <a:spLocks noChangeShapeType="1"/>
            </p:cNvSpPr>
            <p:nvPr/>
          </p:nvSpPr>
          <p:spPr bwMode="auto">
            <a:xfrm flipV="1">
              <a:off x="2376487" y="1304925"/>
              <a:ext cx="0" cy="344646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Line 133"/>
            <p:cNvSpPr>
              <a:spLocks noChangeShapeType="1"/>
            </p:cNvSpPr>
            <p:nvPr/>
          </p:nvSpPr>
          <p:spPr bwMode="auto">
            <a:xfrm>
              <a:off x="2305714" y="4751387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Line 135"/>
            <p:cNvSpPr>
              <a:spLocks noChangeShapeType="1"/>
            </p:cNvSpPr>
            <p:nvPr/>
          </p:nvSpPr>
          <p:spPr bwMode="auto">
            <a:xfrm>
              <a:off x="2305714" y="4124760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Line 137"/>
            <p:cNvSpPr>
              <a:spLocks noChangeShapeType="1"/>
            </p:cNvSpPr>
            <p:nvPr/>
          </p:nvSpPr>
          <p:spPr bwMode="auto">
            <a:xfrm>
              <a:off x="2305714" y="3498130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Line 139"/>
            <p:cNvSpPr>
              <a:spLocks noChangeShapeType="1"/>
            </p:cNvSpPr>
            <p:nvPr/>
          </p:nvSpPr>
          <p:spPr bwMode="auto">
            <a:xfrm>
              <a:off x="2305714" y="2871500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Line 141"/>
            <p:cNvSpPr>
              <a:spLocks noChangeShapeType="1"/>
            </p:cNvSpPr>
            <p:nvPr/>
          </p:nvSpPr>
          <p:spPr bwMode="auto">
            <a:xfrm>
              <a:off x="2305714" y="2244870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Line 145"/>
            <p:cNvSpPr>
              <a:spLocks noChangeShapeType="1"/>
            </p:cNvSpPr>
            <p:nvPr/>
          </p:nvSpPr>
          <p:spPr bwMode="auto">
            <a:xfrm>
              <a:off x="2305714" y="1931555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Line 147"/>
            <p:cNvSpPr>
              <a:spLocks noChangeShapeType="1"/>
            </p:cNvSpPr>
            <p:nvPr/>
          </p:nvSpPr>
          <p:spPr bwMode="auto">
            <a:xfrm>
              <a:off x="2305714" y="1618240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Line 149"/>
            <p:cNvSpPr>
              <a:spLocks noChangeShapeType="1"/>
            </p:cNvSpPr>
            <p:nvPr/>
          </p:nvSpPr>
          <p:spPr bwMode="auto">
            <a:xfrm>
              <a:off x="2305714" y="1304925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54"/>
            <p:cNvSpPr>
              <a:spLocks/>
            </p:cNvSpPr>
            <p:nvPr/>
          </p:nvSpPr>
          <p:spPr bwMode="auto">
            <a:xfrm>
              <a:off x="3141662" y="4751387"/>
              <a:ext cx="0" cy="28575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156"/>
            <p:cNvSpPr>
              <a:spLocks/>
            </p:cNvSpPr>
            <p:nvPr/>
          </p:nvSpPr>
          <p:spPr bwMode="auto">
            <a:xfrm>
              <a:off x="3908425" y="4751387"/>
              <a:ext cx="0" cy="28575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158"/>
            <p:cNvSpPr>
              <a:spLocks/>
            </p:cNvSpPr>
            <p:nvPr/>
          </p:nvSpPr>
          <p:spPr bwMode="auto">
            <a:xfrm>
              <a:off x="4673600" y="4751387"/>
              <a:ext cx="0" cy="28575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160"/>
            <p:cNvSpPr>
              <a:spLocks/>
            </p:cNvSpPr>
            <p:nvPr/>
          </p:nvSpPr>
          <p:spPr bwMode="auto">
            <a:xfrm>
              <a:off x="5440362" y="4751387"/>
              <a:ext cx="0" cy="28575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162"/>
            <p:cNvSpPr>
              <a:spLocks/>
            </p:cNvSpPr>
            <p:nvPr/>
          </p:nvSpPr>
          <p:spPr bwMode="auto">
            <a:xfrm>
              <a:off x="6205537" y="4751387"/>
              <a:ext cx="0" cy="28575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164"/>
            <p:cNvSpPr>
              <a:spLocks/>
            </p:cNvSpPr>
            <p:nvPr/>
          </p:nvSpPr>
          <p:spPr bwMode="auto">
            <a:xfrm>
              <a:off x="6967537" y="4751387"/>
              <a:ext cx="0" cy="28575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286"/>
            <p:cNvSpPr>
              <a:spLocks noChangeArrowheads="1"/>
            </p:cNvSpPr>
            <p:nvPr/>
          </p:nvSpPr>
          <p:spPr bwMode="auto">
            <a:xfrm>
              <a:off x="2160701" y="4655691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>
                  <a:solidFill>
                    <a:srgbClr val="000000"/>
                  </a:solidFill>
                </a:rPr>
                <a:t>0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4" name="Rectangle 287"/>
            <p:cNvSpPr>
              <a:spLocks noChangeArrowheads="1"/>
            </p:cNvSpPr>
            <p:nvPr/>
          </p:nvSpPr>
          <p:spPr bwMode="auto">
            <a:xfrm>
              <a:off x="2160701" y="4027616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>
                  <a:solidFill>
                    <a:srgbClr val="000000"/>
                  </a:solidFill>
                </a:rPr>
                <a:t>2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5" name="Rectangle 288"/>
            <p:cNvSpPr>
              <a:spLocks noChangeArrowheads="1"/>
            </p:cNvSpPr>
            <p:nvPr/>
          </p:nvSpPr>
          <p:spPr bwMode="auto">
            <a:xfrm>
              <a:off x="2160701" y="3399544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>
                  <a:solidFill>
                    <a:srgbClr val="000000"/>
                  </a:solidFill>
                </a:rPr>
                <a:t>4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6" name="Rectangle 289"/>
            <p:cNvSpPr>
              <a:spLocks noChangeArrowheads="1"/>
            </p:cNvSpPr>
            <p:nvPr/>
          </p:nvSpPr>
          <p:spPr bwMode="auto">
            <a:xfrm>
              <a:off x="2160701" y="2771472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>
                  <a:solidFill>
                    <a:srgbClr val="000000"/>
                  </a:solidFill>
                </a:rPr>
                <a:t>6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7" name="Rectangle 290"/>
            <p:cNvSpPr>
              <a:spLocks noChangeArrowheads="1"/>
            </p:cNvSpPr>
            <p:nvPr/>
          </p:nvSpPr>
          <p:spPr bwMode="auto">
            <a:xfrm>
              <a:off x="2160701" y="2143400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>
                  <a:solidFill>
                    <a:srgbClr val="000000"/>
                  </a:solidFill>
                </a:rPr>
                <a:t>8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9" name="Rectangle 292"/>
            <p:cNvSpPr>
              <a:spLocks noChangeArrowheads="1"/>
            </p:cNvSpPr>
            <p:nvPr/>
          </p:nvSpPr>
          <p:spPr bwMode="auto">
            <a:xfrm>
              <a:off x="2160702" y="1829364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</a:rPr>
                <a:t>9</a:t>
              </a:r>
              <a:endParaRPr lang="en-US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293"/>
            <p:cNvSpPr>
              <a:spLocks noChangeArrowheads="1"/>
            </p:cNvSpPr>
            <p:nvPr/>
          </p:nvSpPr>
          <p:spPr bwMode="auto">
            <a:xfrm>
              <a:off x="2061316" y="151532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</a:rPr>
                <a:t>10</a:t>
              </a:r>
              <a:endParaRPr lang="en-US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294"/>
            <p:cNvSpPr>
              <a:spLocks noChangeArrowheads="1"/>
            </p:cNvSpPr>
            <p:nvPr/>
          </p:nvSpPr>
          <p:spPr bwMode="auto">
            <a:xfrm>
              <a:off x="2074653" y="120129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</a:rPr>
                <a:t>11</a:t>
              </a:r>
              <a:endParaRPr lang="en-US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306"/>
            <p:cNvSpPr>
              <a:spLocks noChangeArrowheads="1"/>
            </p:cNvSpPr>
            <p:nvPr/>
          </p:nvSpPr>
          <p:spPr bwMode="auto">
            <a:xfrm>
              <a:off x="2324889" y="481901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0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4" name="Rectangle 307"/>
            <p:cNvSpPr>
              <a:spLocks noChangeArrowheads="1"/>
            </p:cNvSpPr>
            <p:nvPr/>
          </p:nvSpPr>
          <p:spPr bwMode="auto">
            <a:xfrm>
              <a:off x="3093239" y="481901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6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5" name="Rectangle 308"/>
            <p:cNvSpPr>
              <a:spLocks noChangeArrowheads="1"/>
            </p:cNvSpPr>
            <p:nvPr/>
          </p:nvSpPr>
          <p:spPr bwMode="auto">
            <a:xfrm>
              <a:off x="4569134" y="481901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18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6" name="Rectangle 309"/>
            <p:cNvSpPr>
              <a:spLocks noChangeArrowheads="1"/>
            </p:cNvSpPr>
            <p:nvPr/>
          </p:nvSpPr>
          <p:spPr bwMode="auto">
            <a:xfrm>
              <a:off x="3800784" y="481901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12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7" name="Rectangle 310"/>
            <p:cNvSpPr>
              <a:spLocks noChangeArrowheads="1"/>
            </p:cNvSpPr>
            <p:nvPr/>
          </p:nvSpPr>
          <p:spPr bwMode="auto">
            <a:xfrm>
              <a:off x="5335896" y="481901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24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8" name="Rectangle 312"/>
            <p:cNvSpPr>
              <a:spLocks noChangeArrowheads="1"/>
            </p:cNvSpPr>
            <p:nvPr/>
          </p:nvSpPr>
          <p:spPr bwMode="auto">
            <a:xfrm>
              <a:off x="6872597" y="481901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36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9" name="Rectangle 313"/>
            <p:cNvSpPr>
              <a:spLocks noChangeArrowheads="1"/>
            </p:cNvSpPr>
            <p:nvPr/>
          </p:nvSpPr>
          <p:spPr bwMode="auto">
            <a:xfrm>
              <a:off x="6094722" y="481901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30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" name="Line 135"/>
            <p:cNvSpPr>
              <a:spLocks noChangeShapeType="1"/>
            </p:cNvSpPr>
            <p:nvPr/>
          </p:nvSpPr>
          <p:spPr bwMode="auto">
            <a:xfrm>
              <a:off x="2305714" y="4438075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Line 137"/>
            <p:cNvSpPr>
              <a:spLocks noChangeShapeType="1"/>
            </p:cNvSpPr>
            <p:nvPr/>
          </p:nvSpPr>
          <p:spPr bwMode="auto">
            <a:xfrm>
              <a:off x="2305714" y="3811445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Line 139"/>
            <p:cNvSpPr>
              <a:spLocks noChangeShapeType="1"/>
            </p:cNvSpPr>
            <p:nvPr/>
          </p:nvSpPr>
          <p:spPr bwMode="auto">
            <a:xfrm>
              <a:off x="2305714" y="3184815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Line 141"/>
            <p:cNvSpPr>
              <a:spLocks noChangeShapeType="1"/>
            </p:cNvSpPr>
            <p:nvPr/>
          </p:nvSpPr>
          <p:spPr bwMode="auto">
            <a:xfrm>
              <a:off x="2305714" y="2558185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Rectangle 287"/>
            <p:cNvSpPr>
              <a:spLocks noChangeArrowheads="1"/>
            </p:cNvSpPr>
            <p:nvPr/>
          </p:nvSpPr>
          <p:spPr bwMode="auto">
            <a:xfrm>
              <a:off x="2160701" y="4341652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</a:rPr>
                <a:t>1</a:t>
              </a:r>
              <a:endParaRPr lang="en-US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8" name="Rectangle 288"/>
            <p:cNvSpPr>
              <a:spLocks noChangeArrowheads="1"/>
            </p:cNvSpPr>
            <p:nvPr/>
          </p:nvSpPr>
          <p:spPr bwMode="auto">
            <a:xfrm>
              <a:off x="2160701" y="3713580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</a:rPr>
                <a:t>3</a:t>
              </a:r>
              <a:endParaRPr lang="en-US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9" name="Rectangle 289"/>
            <p:cNvSpPr>
              <a:spLocks noChangeArrowheads="1"/>
            </p:cNvSpPr>
            <p:nvPr/>
          </p:nvSpPr>
          <p:spPr bwMode="auto">
            <a:xfrm>
              <a:off x="2160701" y="3085508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</a:rPr>
                <a:t>5</a:t>
              </a:r>
              <a:endParaRPr lang="en-US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0" name="Rectangle 290"/>
            <p:cNvSpPr>
              <a:spLocks noChangeArrowheads="1"/>
            </p:cNvSpPr>
            <p:nvPr/>
          </p:nvSpPr>
          <p:spPr bwMode="auto">
            <a:xfrm>
              <a:off x="2160701" y="2457436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400" dirty="0">
                  <a:solidFill>
                    <a:srgbClr val="000000"/>
                  </a:solidFill>
                </a:rPr>
                <a:t>7</a:t>
              </a:r>
              <a:endParaRPr lang="en-US" alt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3718595" y="5242095"/>
            <a:ext cx="4919518" cy="302209"/>
            <a:chOff x="2194595" y="5242094"/>
            <a:chExt cx="4919518" cy="302209"/>
          </a:xfrm>
        </p:grpSpPr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2194595" y="5242094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</a:rPr>
                <a:t>13,780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7" name="Rectangle 8"/>
            <p:cNvSpPr>
              <a:spLocks noChangeArrowheads="1"/>
            </p:cNvSpPr>
            <p:nvPr/>
          </p:nvSpPr>
          <p:spPr bwMode="auto">
            <a:xfrm>
              <a:off x="3009734" y="5242094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</a:rPr>
                <a:t>13,449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8" name="Rectangle 9"/>
            <p:cNvSpPr>
              <a:spLocks noChangeArrowheads="1"/>
            </p:cNvSpPr>
            <p:nvPr/>
          </p:nvSpPr>
          <p:spPr bwMode="auto">
            <a:xfrm>
              <a:off x="3751096" y="5242094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</a:rPr>
                <a:t>13,142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0" name="Rectangle 10"/>
            <p:cNvSpPr>
              <a:spLocks noChangeArrowheads="1"/>
            </p:cNvSpPr>
            <p:nvPr/>
          </p:nvSpPr>
          <p:spPr bwMode="auto">
            <a:xfrm>
              <a:off x="4546434" y="5242094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</a:rPr>
                <a:t>12,288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1" name="Rectangle 11"/>
            <p:cNvSpPr>
              <a:spLocks noChangeArrowheads="1"/>
            </p:cNvSpPr>
            <p:nvPr/>
          </p:nvSpPr>
          <p:spPr bwMode="auto">
            <a:xfrm>
              <a:off x="5314784" y="5242094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</a:rPr>
                <a:t>7,944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Rectangle 12"/>
            <p:cNvSpPr>
              <a:spLocks noChangeArrowheads="1"/>
            </p:cNvSpPr>
            <p:nvPr/>
          </p:nvSpPr>
          <p:spPr bwMode="auto">
            <a:xfrm>
              <a:off x="6110121" y="5242094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</a:rPr>
                <a:t>3,893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3" name="Rectangle 13"/>
            <p:cNvSpPr>
              <a:spLocks noChangeArrowheads="1"/>
            </p:cNvSpPr>
            <p:nvPr/>
          </p:nvSpPr>
          <p:spPr bwMode="auto">
            <a:xfrm>
              <a:off x="6878471" y="5242094"/>
              <a:ext cx="2356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731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Rectangle 15"/>
            <p:cNvSpPr>
              <a:spLocks noChangeArrowheads="1"/>
            </p:cNvSpPr>
            <p:nvPr/>
          </p:nvSpPr>
          <p:spPr bwMode="auto">
            <a:xfrm>
              <a:off x="2194595" y="5375026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</a:rPr>
                <a:t>13,784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16"/>
            <p:cNvSpPr>
              <a:spLocks noChangeArrowheads="1"/>
            </p:cNvSpPr>
            <p:nvPr/>
          </p:nvSpPr>
          <p:spPr bwMode="auto">
            <a:xfrm>
              <a:off x="3009734" y="5375026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</a:rPr>
                <a:t>13,501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Rectangle 17"/>
            <p:cNvSpPr>
              <a:spLocks noChangeArrowheads="1"/>
            </p:cNvSpPr>
            <p:nvPr/>
          </p:nvSpPr>
          <p:spPr bwMode="auto">
            <a:xfrm>
              <a:off x="3751096" y="5375026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</a:rPr>
                <a:t>13,241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8" name="Rectangle 18"/>
            <p:cNvSpPr>
              <a:spLocks noChangeArrowheads="1"/>
            </p:cNvSpPr>
            <p:nvPr/>
          </p:nvSpPr>
          <p:spPr bwMode="auto">
            <a:xfrm>
              <a:off x="4546434" y="5375026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</a:rPr>
                <a:t>12,456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9" name="Rectangle 19"/>
            <p:cNvSpPr>
              <a:spLocks noChangeArrowheads="1"/>
            </p:cNvSpPr>
            <p:nvPr/>
          </p:nvSpPr>
          <p:spPr bwMode="auto">
            <a:xfrm>
              <a:off x="5314784" y="5375026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</a:rPr>
                <a:t>8,094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20" name="Rectangle 20"/>
            <p:cNvSpPr>
              <a:spLocks noChangeArrowheads="1"/>
            </p:cNvSpPr>
            <p:nvPr/>
          </p:nvSpPr>
          <p:spPr bwMode="auto">
            <a:xfrm>
              <a:off x="6110121" y="5375026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 dirty="0">
                  <a:solidFill>
                    <a:srgbClr val="000000"/>
                  </a:solidFill>
                </a:rPr>
                <a:t>3,935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21" name="Rectangle 21"/>
            <p:cNvSpPr>
              <a:spLocks noChangeArrowheads="1"/>
            </p:cNvSpPr>
            <p:nvPr/>
          </p:nvSpPr>
          <p:spPr bwMode="auto">
            <a:xfrm>
              <a:off x="6878471" y="5375026"/>
              <a:ext cx="2356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724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391778" y="3681330"/>
            <a:ext cx="91440" cy="177800"/>
            <a:chOff x="3890963" y="3681330"/>
            <a:chExt cx="34925" cy="177800"/>
          </a:xfrm>
        </p:grpSpPr>
        <p:sp>
          <p:nvSpPr>
            <p:cNvPr id="186" name="Freeform 86"/>
            <p:cNvSpPr>
              <a:spLocks/>
            </p:cNvSpPr>
            <p:nvPr/>
          </p:nvSpPr>
          <p:spPr bwMode="auto">
            <a:xfrm>
              <a:off x="3908426" y="3681330"/>
              <a:ext cx="0" cy="177800"/>
            </a:xfrm>
            <a:custGeom>
              <a:avLst/>
              <a:gdLst>
                <a:gd name="T0" fmla="*/ 112 h 112"/>
                <a:gd name="T1" fmla="*/ 58 h 112"/>
                <a:gd name="T2" fmla="*/ 0 h 1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2">
                  <a:moveTo>
                    <a:pt x="0" y="112"/>
                  </a:moveTo>
                  <a:lnTo>
                    <a:pt x="0" y="58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Line 87"/>
            <p:cNvSpPr>
              <a:spLocks noChangeShapeType="1"/>
            </p:cNvSpPr>
            <p:nvPr/>
          </p:nvSpPr>
          <p:spPr bwMode="auto">
            <a:xfrm>
              <a:off x="3890963" y="3859130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Line 88"/>
            <p:cNvSpPr>
              <a:spLocks noChangeShapeType="1"/>
            </p:cNvSpPr>
            <p:nvPr/>
          </p:nvSpPr>
          <p:spPr bwMode="auto">
            <a:xfrm>
              <a:off x="3890963" y="3681330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6926891" y="2903456"/>
            <a:ext cx="91440" cy="246063"/>
            <a:chOff x="5426076" y="2903455"/>
            <a:chExt cx="34925" cy="246063"/>
          </a:xfrm>
        </p:grpSpPr>
        <p:sp>
          <p:nvSpPr>
            <p:cNvPr id="222" name="Freeform 122"/>
            <p:cNvSpPr>
              <a:spLocks/>
            </p:cNvSpPr>
            <p:nvPr/>
          </p:nvSpPr>
          <p:spPr bwMode="auto">
            <a:xfrm>
              <a:off x="5443538" y="2903455"/>
              <a:ext cx="0" cy="246063"/>
            </a:xfrm>
            <a:custGeom>
              <a:avLst/>
              <a:gdLst>
                <a:gd name="T0" fmla="*/ 155 h 155"/>
                <a:gd name="T1" fmla="*/ 81 h 155"/>
                <a:gd name="T2" fmla="*/ 0 h 1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5">
                  <a:moveTo>
                    <a:pt x="0" y="155"/>
                  </a:moveTo>
                  <a:lnTo>
                    <a:pt x="0" y="81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Line 123"/>
            <p:cNvSpPr>
              <a:spLocks noChangeShapeType="1"/>
            </p:cNvSpPr>
            <p:nvPr/>
          </p:nvSpPr>
          <p:spPr bwMode="auto">
            <a:xfrm>
              <a:off x="5426076" y="3149517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4" name="Line 124"/>
            <p:cNvSpPr>
              <a:spLocks noChangeShapeType="1"/>
            </p:cNvSpPr>
            <p:nvPr/>
          </p:nvSpPr>
          <p:spPr bwMode="auto">
            <a:xfrm>
              <a:off x="5426076" y="2903455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6926891" y="2465306"/>
            <a:ext cx="91440" cy="276225"/>
            <a:chOff x="5426076" y="2465305"/>
            <a:chExt cx="34925" cy="276225"/>
          </a:xfrm>
        </p:grpSpPr>
        <p:sp>
          <p:nvSpPr>
            <p:cNvPr id="240" name="Freeform 140"/>
            <p:cNvSpPr>
              <a:spLocks/>
            </p:cNvSpPr>
            <p:nvPr/>
          </p:nvSpPr>
          <p:spPr bwMode="auto">
            <a:xfrm>
              <a:off x="5443538" y="2465305"/>
              <a:ext cx="0" cy="276225"/>
            </a:xfrm>
            <a:custGeom>
              <a:avLst/>
              <a:gdLst>
                <a:gd name="T0" fmla="*/ 174 h 174"/>
                <a:gd name="T1" fmla="*/ 89 h 174"/>
                <a:gd name="T2" fmla="*/ 0 h 1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4">
                  <a:moveTo>
                    <a:pt x="0" y="174"/>
                  </a:moveTo>
                  <a:lnTo>
                    <a:pt x="0" y="89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1" name="Line 141"/>
            <p:cNvSpPr>
              <a:spLocks noChangeShapeType="1"/>
            </p:cNvSpPr>
            <p:nvPr/>
          </p:nvSpPr>
          <p:spPr bwMode="auto">
            <a:xfrm>
              <a:off x="5426076" y="2741530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Line 142"/>
            <p:cNvSpPr>
              <a:spLocks noChangeShapeType="1"/>
            </p:cNvSpPr>
            <p:nvPr/>
          </p:nvSpPr>
          <p:spPr bwMode="auto">
            <a:xfrm>
              <a:off x="5426076" y="2465305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8455653" y="2028743"/>
            <a:ext cx="91440" cy="460375"/>
            <a:chOff x="6954838" y="2028742"/>
            <a:chExt cx="34925" cy="460375"/>
          </a:xfrm>
        </p:grpSpPr>
        <p:sp>
          <p:nvSpPr>
            <p:cNvPr id="258" name="Freeform 158"/>
            <p:cNvSpPr>
              <a:spLocks/>
            </p:cNvSpPr>
            <p:nvPr/>
          </p:nvSpPr>
          <p:spPr bwMode="auto">
            <a:xfrm>
              <a:off x="6972301" y="2028742"/>
              <a:ext cx="0" cy="460375"/>
            </a:xfrm>
            <a:custGeom>
              <a:avLst/>
              <a:gdLst>
                <a:gd name="T0" fmla="*/ 290 h 290"/>
                <a:gd name="T1" fmla="*/ 151 h 290"/>
                <a:gd name="T2" fmla="*/ 0 h 29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0">
                  <a:moveTo>
                    <a:pt x="0" y="290"/>
                  </a:moveTo>
                  <a:lnTo>
                    <a:pt x="0" y="151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9" name="Line 159"/>
            <p:cNvSpPr>
              <a:spLocks noChangeShapeType="1"/>
            </p:cNvSpPr>
            <p:nvPr/>
          </p:nvSpPr>
          <p:spPr bwMode="auto">
            <a:xfrm>
              <a:off x="6954838" y="2489117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0" name="Line 160"/>
            <p:cNvSpPr>
              <a:spLocks noChangeShapeType="1"/>
            </p:cNvSpPr>
            <p:nvPr/>
          </p:nvSpPr>
          <p:spPr bwMode="auto">
            <a:xfrm>
              <a:off x="6954838" y="2028742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8455653" y="1384218"/>
            <a:ext cx="91440" cy="485775"/>
            <a:chOff x="6954838" y="1384217"/>
            <a:chExt cx="34925" cy="485775"/>
          </a:xfrm>
        </p:grpSpPr>
        <p:sp>
          <p:nvSpPr>
            <p:cNvPr id="276" name="Freeform 176"/>
            <p:cNvSpPr>
              <a:spLocks/>
            </p:cNvSpPr>
            <p:nvPr/>
          </p:nvSpPr>
          <p:spPr bwMode="auto">
            <a:xfrm>
              <a:off x="6972301" y="1384217"/>
              <a:ext cx="0" cy="485775"/>
            </a:xfrm>
            <a:custGeom>
              <a:avLst/>
              <a:gdLst>
                <a:gd name="T0" fmla="*/ 306 h 306"/>
                <a:gd name="T1" fmla="*/ 159 h 306"/>
                <a:gd name="T2" fmla="*/ 0 h 30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6">
                  <a:moveTo>
                    <a:pt x="0" y="306"/>
                  </a:moveTo>
                  <a:lnTo>
                    <a:pt x="0" y="159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" name="Line 177"/>
            <p:cNvSpPr>
              <a:spLocks noChangeShapeType="1"/>
            </p:cNvSpPr>
            <p:nvPr/>
          </p:nvSpPr>
          <p:spPr bwMode="auto">
            <a:xfrm>
              <a:off x="6954838" y="1869992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8" name="Line 178"/>
            <p:cNvSpPr>
              <a:spLocks noChangeShapeType="1"/>
            </p:cNvSpPr>
            <p:nvPr/>
          </p:nvSpPr>
          <p:spPr bwMode="auto">
            <a:xfrm>
              <a:off x="6954838" y="1384217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3905251" y="1631868"/>
            <a:ext cx="4591050" cy="3108325"/>
            <a:chOff x="2381251" y="1631867"/>
            <a:chExt cx="4591050" cy="3108325"/>
          </a:xfrm>
        </p:grpSpPr>
        <p:sp>
          <p:nvSpPr>
            <p:cNvPr id="279" name="Freeform 179"/>
            <p:cNvSpPr>
              <a:spLocks/>
            </p:cNvSpPr>
            <p:nvPr/>
          </p:nvSpPr>
          <p:spPr bwMode="auto">
            <a:xfrm>
              <a:off x="2381251" y="4006767"/>
              <a:ext cx="960438" cy="733425"/>
            </a:xfrm>
            <a:custGeom>
              <a:avLst/>
              <a:gdLst>
                <a:gd name="T0" fmla="*/ 6 w 605"/>
                <a:gd name="T1" fmla="*/ 455 h 462"/>
                <a:gd name="T2" fmla="*/ 17 w 605"/>
                <a:gd name="T3" fmla="*/ 451 h 462"/>
                <a:gd name="T4" fmla="*/ 28 w 605"/>
                <a:gd name="T5" fmla="*/ 444 h 462"/>
                <a:gd name="T6" fmla="*/ 39 w 605"/>
                <a:gd name="T7" fmla="*/ 429 h 462"/>
                <a:gd name="T8" fmla="*/ 53 w 605"/>
                <a:gd name="T9" fmla="*/ 425 h 462"/>
                <a:gd name="T10" fmla="*/ 68 w 605"/>
                <a:gd name="T11" fmla="*/ 418 h 462"/>
                <a:gd name="T12" fmla="*/ 79 w 605"/>
                <a:gd name="T13" fmla="*/ 398 h 462"/>
                <a:gd name="T14" fmla="*/ 90 w 605"/>
                <a:gd name="T15" fmla="*/ 394 h 462"/>
                <a:gd name="T16" fmla="*/ 100 w 605"/>
                <a:gd name="T17" fmla="*/ 387 h 462"/>
                <a:gd name="T18" fmla="*/ 111 w 605"/>
                <a:gd name="T19" fmla="*/ 383 h 462"/>
                <a:gd name="T20" fmla="*/ 122 w 605"/>
                <a:gd name="T21" fmla="*/ 368 h 462"/>
                <a:gd name="T22" fmla="*/ 133 w 605"/>
                <a:gd name="T23" fmla="*/ 357 h 462"/>
                <a:gd name="T24" fmla="*/ 144 w 605"/>
                <a:gd name="T25" fmla="*/ 350 h 462"/>
                <a:gd name="T26" fmla="*/ 159 w 605"/>
                <a:gd name="T27" fmla="*/ 346 h 462"/>
                <a:gd name="T28" fmla="*/ 168 w 605"/>
                <a:gd name="T29" fmla="*/ 335 h 462"/>
                <a:gd name="T30" fmla="*/ 177 w 605"/>
                <a:gd name="T31" fmla="*/ 324 h 462"/>
                <a:gd name="T32" fmla="*/ 190 w 605"/>
                <a:gd name="T33" fmla="*/ 316 h 462"/>
                <a:gd name="T34" fmla="*/ 206 w 605"/>
                <a:gd name="T35" fmla="*/ 305 h 462"/>
                <a:gd name="T36" fmla="*/ 216 w 605"/>
                <a:gd name="T37" fmla="*/ 298 h 462"/>
                <a:gd name="T38" fmla="*/ 230 w 605"/>
                <a:gd name="T39" fmla="*/ 287 h 462"/>
                <a:gd name="T40" fmla="*/ 241 w 605"/>
                <a:gd name="T41" fmla="*/ 276 h 462"/>
                <a:gd name="T42" fmla="*/ 255 w 605"/>
                <a:gd name="T43" fmla="*/ 265 h 462"/>
                <a:gd name="T44" fmla="*/ 266 w 605"/>
                <a:gd name="T45" fmla="*/ 253 h 462"/>
                <a:gd name="T46" fmla="*/ 277 w 605"/>
                <a:gd name="T47" fmla="*/ 246 h 462"/>
                <a:gd name="T48" fmla="*/ 288 w 605"/>
                <a:gd name="T49" fmla="*/ 235 h 462"/>
                <a:gd name="T50" fmla="*/ 303 w 605"/>
                <a:gd name="T51" fmla="*/ 227 h 462"/>
                <a:gd name="T52" fmla="*/ 317 w 605"/>
                <a:gd name="T53" fmla="*/ 224 h 462"/>
                <a:gd name="T54" fmla="*/ 328 w 605"/>
                <a:gd name="T55" fmla="*/ 216 h 462"/>
                <a:gd name="T56" fmla="*/ 339 w 605"/>
                <a:gd name="T57" fmla="*/ 209 h 462"/>
                <a:gd name="T58" fmla="*/ 352 w 605"/>
                <a:gd name="T59" fmla="*/ 202 h 462"/>
                <a:gd name="T60" fmla="*/ 368 w 605"/>
                <a:gd name="T61" fmla="*/ 194 h 462"/>
                <a:gd name="T62" fmla="*/ 374 w 605"/>
                <a:gd name="T63" fmla="*/ 179 h 462"/>
                <a:gd name="T64" fmla="*/ 385 w 605"/>
                <a:gd name="T65" fmla="*/ 168 h 462"/>
                <a:gd name="T66" fmla="*/ 396 w 605"/>
                <a:gd name="T67" fmla="*/ 157 h 462"/>
                <a:gd name="T68" fmla="*/ 410 w 605"/>
                <a:gd name="T69" fmla="*/ 142 h 462"/>
                <a:gd name="T70" fmla="*/ 421 w 605"/>
                <a:gd name="T71" fmla="*/ 137 h 462"/>
                <a:gd name="T72" fmla="*/ 436 w 605"/>
                <a:gd name="T73" fmla="*/ 135 h 462"/>
                <a:gd name="T74" fmla="*/ 447 w 605"/>
                <a:gd name="T75" fmla="*/ 126 h 462"/>
                <a:gd name="T76" fmla="*/ 457 w 605"/>
                <a:gd name="T77" fmla="*/ 116 h 462"/>
                <a:gd name="T78" fmla="*/ 468 w 605"/>
                <a:gd name="T79" fmla="*/ 105 h 462"/>
                <a:gd name="T80" fmla="*/ 479 w 605"/>
                <a:gd name="T81" fmla="*/ 98 h 462"/>
                <a:gd name="T82" fmla="*/ 494 w 605"/>
                <a:gd name="T83" fmla="*/ 87 h 462"/>
                <a:gd name="T84" fmla="*/ 508 w 605"/>
                <a:gd name="T85" fmla="*/ 83 h 462"/>
                <a:gd name="T86" fmla="*/ 523 w 605"/>
                <a:gd name="T87" fmla="*/ 72 h 462"/>
                <a:gd name="T88" fmla="*/ 534 w 605"/>
                <a:gd name="T89" fmla="*/ 61 h 462"/>
                <a:gd name="T90" fmla="*/ 547 w 605"/>
                <a:gd name="T91" fmla="*/ 56 h 462"/>
                <a:gd name="T92" fmla="*/ 558 w 605"/>
                <a:gd name="T93" fmla="*/ 41 h 462"/>
                <a:gd name="T94" fmla="*/ 572 w 605"/>
                <a:gd name="T95" fmla="*/ 26 h 462"/>
                <a:gd name="T96" fmla="*/ 587 w 605"/>
                <a:gd name="T97" fmla="*/ 15 h 462"/>
                <a:gd name="T98" fmla="*/ 601 w 605"/>
                <a:gd name="T99" fmla="*/ 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5" h="462">
                  <a:moveTo>
                    <a:pt x="0" y="462"/>
                  </a:moveTo>
                  <a:lnTo>
                    <a:pt x="0" y="458"/>
                  </a:lnTo>
                  <a:lnTo>
                    <a:pt x="4" y="458"/>
                  </a:lnTo>
                  <a:lnTo>
                    <a:pt x="6" y="455"/>
                  </a:lnTo>
                  <a:lnTo>
                    <a:pt x="10" y="455"/>
                  </a:lnTo>
                  <a:lnTo>
                    <a:pt x="10" y="451"/>
                  </a:lnTo>
                  <a:lnTo>
                    <a:pt x="13" y="451"/>
                  </a:lnTo>
                  <a:lnTo>
                    <a:pt x="17" y="451"/>
                  </a:lnTo>
                  <a:lnTo>
                    <a:pt x="21" y="447"/>
                  </a:lnTo>
                  <a:lnTo>
                    <a:pt x="24" y="447"/>
                  </a:lnTo>
                  <a:lnTo>
                    <a:pt x="28" y="447"/>
                  </a:lnTo>
                  <a:lnTo>
                    <a:pt x="28" y="444"/>
                  </a:lnTo>
                  <a:lnTo>
                    <a:pt x="32" y="436"/>
                  </a:lnTo>
                  <a:lnTo>
                    <a:pt x="35" y="436"/>
                  </a:lnTo>
                  <a:lnTo>
                    <a:pt x="39" y="431"/>
                  </a:lnTo>
                  <a:lnTo>
                    <a:pt x="39" y="429"/>
                  </a:lnTo>
                  <a:lnTo>
                    <a:pt x="42" y="425"/>
                  </a:lnTo>
                  <a:lnTo>
                    <a:pt x="46" y="425"/>
                  </a:lnTo>
                  <a:lnTo>
                    <a:pt x="50" y="425"/>
                  </a:lnTo>
                  <a:lnTo>
                    <a:pt x="53" y="425"/>
                  </a:lnTo>
                  <a:lnTo>
                    <a:pt x="57" y="420"/>
                  </a:lnTo>
                  <a:lnTo>
                    <a:pt x="61" y="420"/>
                  </a:lnTo>
                  <a:lnTo>
                    <a:pt x="64" y="420"/>
                  </a:lnTo>
                  <a:lnTo>
                    <a:pt x="68" y="418"/>
                  </a:lnTo>
                  <a:lnTo>
                    <a:pt x="71" y="414"/>
                  </a:lnTo>
                  <a:lnTo>
                    <a:pt x="75" y="407"/>
                  </a:lnTo>
                  <a:lnTo>
                    <a:pt x="79" y="403"/>
                  </a:lnTo>
                  <a:lnTo>
                    <a:pt x="79" y="398"/>
                  </a:lnTo>
                  <a:lnTo>
                    <a:pt x="82" y="398"/>
                  </a:lnTo>
                  <a:lnTo>
                    <a:pt x="86" y="398"/>
                  </a:lnTo>
                  <a:lnTo>
                    <a:pt x="90" y="398"/>
                  </a:lnTo>
                  <a:lnTo>
                    <a:pt x="90" y="394"/>
                  </a:lnTo>
                  <a:lnTo>
                    <a:pt x="93" y="394"/>
                  </a:lnTo>
                  <a:lnTo>
                    <a:pt x="97" y="394"/>
                  </a:lnTo>
                  <a:lnTo>
                    <a:pt x="97" y="392"/>
                  </a:lnTo>
                  <a:lnTo>
                    <a:pt x="100" y="387"/>
                  </a:lnTo>
                  <a:lnTo>
                    <a:pt x="104" y="387"/>
                  </a:lnTo>
                  <a:lnTo>
                    <a:pt x="108" y="387"/>
                  </a:lnTo>
                  <a:lnTo>
                    <a:pt x="108" y="383"/>
                  </a:lnTo>
                  <a:lnTo>
                    <a:pt x="111" y="383"/>
                  </a:lnTo>
                  <a:lnTo>
                    <a:pt x="115" y="376"/>
                  </a:lnTo>
                  <a:lnTo>
                    <a:pt x="119" y="372"/>
                  </a:lnTo>
                  <a:lnTo>
                    <a:pt x="119" y="368"/>
                  </a:lnTo>
                  <a:lnTo>
                    <a:pt x="122" y="368"/>
                  </a:lnTo>
                  <a:lnTo>
                    <a:pt x="126" y="365"/>
                  </a:lnTo>
                  <a:lnTo>
                    <a:pt x="129" y="361"/>
                  </a:lnTo>
                  <a:lnTo>
                    <a:pt x="129" y="357"/>
                  </a:lnTo>
                  <a:lnTo>
                    <a:pt x="133" y="357"/>
                  </a:lnTo>
                  <a:lnTo>
                    <a:pt x="137" y="357"/>
                  </a:lnTo>
                  <a:lnTo>
                    <a:pt x="137" y="354"/>
                  </a:lnTo>
                  <a:lnTo>
                    <a:pt x="140" y="350"/>
                  </a:lnTo>
                  <a:lnTo>
                    <a:pt x="144" y="350"/>
                  </a:lnTo>
                  <a:lnTo>
                    <a:pt x="148" y="346"/>
                  </a:lnTo>
                  <a:lnTo>
                    <a:pt x="151" y="346"/>
                  </a:lnTo>
                  <a:lnTo>
                    <a:pt x="155" y="346"/>
                  </a:lnTo>
                  <a:lnTo>
                    <a:pt x="159" y="346"/>
                  </a:lnTo>
                  <a:lnTo>
                    <a:pt x="159" y="339"/>
                  </a:lnTo>
                  <a:lnTo>
                    <a:pt x="162" y="339"/>
                  </a:lnTo>
                  <a:lnTo>
                    <a:pt x="166" y="335"/>
                  </a:lnTo>
                  <a:lnTo>
                    <a:pt x="168" y="335"/>
                  </a:lnTo>
                  <a:lnTo>
                    <a:pt x="168" y="331"/>
                  </a:lnTo>
                  <a:lnTo>
                    <a:pt x="173" y="331"/>
                  </a:lnTo>
                  <a:lnTo>
                    <a:pt x="177" y="328"/>
                  </a:lnTo>
                  <a:lnTo>
                    <a:pt x="177" y="324"/>
                  </a:lnTo>
                  <a:lnTo>
                    <a:pt x="179" y="320"/>
                  </a:lnTo>
                  <a:lnTo>
                    <a:pt x="184" y="320"/>
                  </a:lnTo>
                  <a:lnTo>
                    <a:pt x="188" y="320"/>
                  </a:lnTo>
                  <a:lnTo>
                    <a:pt x="190" y="316"/>
                  </a:lnTo>
                  <a:lnTo>
                    <a:pt x="195" y="313"/>
                  </a:lnTo>
                  <a:lnTo>
                    <a:pt x="197" y="313"/>
                  </a:lnTo>
                  <a:lnTo>
                    <a:pt x="201" y="313"/>
                  </a:lnTo>
                  <a:lnTo>
                    <a:pt x="206" y="305"/>
                  </a:lnTo>
                  <a:lnTo>
                    <a:pt x="208" y="302"/>
                  </a:lnTo>
                  <a:lnTo>
                    <a:pt x="212" y="302"/>
                  </a:lnTo>
                  <a:lnTo>
                    <a:pt x="216" y="302"/>
                  </a:lnTo>
                  <a:lnTo>
                    <a:pt x="216" y="298"/>
                  </a:lnTo>
                  <a:lnTo>
                    <a:pt x="219" y="298"/>
                  </a:lnTo>
                  <a:lnTo>
                    <a:pt x="223" y="294"/>
                  </a:lnTo>
                  <a:lnTo>
                    <a:pt x="226" y="287"/>
                  </a:lnTo>
                  <a:lnTo>
                    <a:pt x="230" y="287"/>
                  </a:lnTo>
                  <a:lnTo>
                    <a:pt x="234" y="287"/>
                  </a:lnTo>
                  <a:lnTo>
                    <a:pt x="237" y="283"/>
                  </a:lnTo>
                  <a:lnTo>
                    <a:pt x="237" y="279"/>
                  </a:lnTo>
                  <a:lnTo>
                    <a:pt x="241" y="276"/>
                  </a:lnTo>
                  <a:lnTo>
                    <a:pt x="245" y="272"/>
                  </a:lnTo>
                  <a:lnTo>
                    <a:pt x="248" y="268"/>
                  </a:lnTo>
                  <a:lnTo>
                    <a:pt x="252" y="268"/>
                  </a:lnTo>
                  <a:lnTo>
                    <a:pt x="255" y="265"/>
                  </a:lnTo>
                  <a:lnTo>
                    <a:pt x="255" y="257"/>
                  </a:lnTo>
                  <a:lnTo>
                    <a:pt x="259" y="257"/>
                  </a:lnTo>
                  <a:lnTo>
                    <a:pt x="263" y="253"/>
                  </a:lnTo>
                  <a:lnTo>
                    <a:pt x="266" y="253"/>
                  </a:lnTo>
                  <a:lnTo>
                    <a:pt x="266" y="250"/>
                  </a:lnTo>
                  <a:lnTo>
                    <a:pt x="270" y="250"/>
                  </a:lnTo>
                  <a:lnTo>
                    <a:pt x="274" y="250"/>
                  </a:lnTo>
                  <a:lnTo>
                    <a:pt x="277" y="246"/>
                  </a:lnTo>
                  <a:lnTo>
                    <a:pt x="281" y="239"/>
                  </a:lnTo>
                  <a:lnTo>
                    <a:pt x="284" y="239"/>
                  </a:lnTo>
                  <a:lnTo>
                    <a:pt x="288" y="239"/>
                  </a:lnTo>
                  <a:lnTo>
                    <a:pt x="288" y="235"/>
                  </a:lnTo>
                  <a:lnTo>
                    <a:pt x="292" y="231"/>
                  </a:lnTo>
                  <a:lnTo>
                    <a:pt x="295" y="231"/>
                  </a:lnTo>
                  <a:lnTo>
                    <a:pt x="299" y="231"/>
                  </a:lnTo>
                  <a:lnTo>
                    <a:pt x="303" y="227"/>
                  </a:lnTo>
                  <a:lnTo>
                    <a:pt x="306" y="227"/>
                  </a:lnTo>
                  <a:lnTo>
                    <a:pt x="310" y="224"/>
                  </a:lnTo>
                  <a:lnTo>
                    <a:pt x="313" y="224"/>
                  </a:lnTo>
                  <a:lnTo>
                    <a:pt x="317" y="224"/>
                  </a:lnTo>
                  <a:lnTo>
                    <a:pt x="317" y="220"/>
                  </a:lnTo>
                  <a:lnTo>
                    <a:pt x="321" y="220"/>
                  </a:lnTo>
                  <a:lnTo>
                    <a:pt x="324" y="220"/>
                  </a:lnTo>
                  <a:lnTo>
                    <a:pt x="328" y="216"/>
                  </a:lnTo>
                  <a:lnTo>
                    <a:pt x="332" y="216"/>
                  </a:lnTo>
                  <a:lnTo>
                    <a:pt x="335" y="213"/>
                  </a:lnTo>
                  <a:lnTo>
                    <a:pt x="335" y="209"/>
                  </a:lnTo>
                  <a:lnTo>
                    <a:pt x="339" y="209"/>
                  </a:lnTo>
                  <a:lnTo>
                    <a:pt x="341" y="205"/>
                  </a:lnTo>
                  <a:lnTo>
                    <a:pt x="346" y="205"/>
                  </a:lnTo>
                  <a:lnTo>
                    <a:pt x="350" y="202"/>
                  </a:lnTo>
                  <a:lnTo>
                    <a:pt x="352" y="202"/>
                  </a:lnTo>
                  <a:lnTo>
                    <a:pt x="357" y="198"/>
                  </a:lnTo>
                  <a:lnTo>
                    <a:pt x="361" y="198"/>
                  </a:lnTo>
                  <a:lnTo>
                    <a:pt x="363" y="194"/>
                  </a:lnTo>
                  <a:lnTo>
                    <a:pt x="368" y="194"/>
                  </a:lnTo>
                  <a:lnTo>
                    <a:pt x="368" y="187"/>
                  </a:lnTo>
                  <a:lnTo>
                    <a:pt x="370" y="183"/>
                  </a:lnTo>
                  <a:lnTo>
                    <a:pt x="374" y="183"/>
                  </a:lnTo>
                  <a:lnTo>
                    <a:pt x="374" y="179"/>
                  </a:lnTo>
                  <a:lnTo>
                    <a:pt x="379" y="176"/>
                  </a:lnTo>
                  <a:lnTo>
                    <a:pt x="381" y="172"/>
                  </a:lnTo>
                  <a:lnTo>
                    <a:pt x="385" y="172"/>
                  </a:lnTo>
                  <a:lnTo>
                    <a:pt x="385" y="168"/>
                  </a:lnTo>
                  <a:lnTo>
                    <a:pt x="390" y="164"/>
                  </a:lnTo>
                  <a:lnTo>
                    <a:pt x="392" y="161"/>
                  </a:lnTo>
                  <a:lnTo>
                    <a:pt x="396" y="161"/>
                  </a:lnTo>
                  <a:lnTo>
                    <a:pt x="396" y="157"/>
                  </a:lnTo>
                  <a:lnTo>
                    <a:pt x="399" y="153"/>
                  </a:lnTo>
                  <a:lnTo>
                    <a:pt x="403" y="150"/>
                  </a:lnTo>
                  <a:lnTo>
                    <a:pt x="407" y="146"/>
                  </a:lnTo>
                  <a:lnTo>
                    <a:pt x="410" y="142"/>
                  </a:lnTo>
                  <a:lnTo>
                    <a:pt x="414" y="142"/>
                  </a:lnTo>
                  <a:lnTo>
                    <a:pt x="414" y="137"/>
                  </a:lnTo>
                  <a:lnTo>
                    <a:pt x="418" y="137"/>
                  </a:lnTo>
                  <a:lnTo>
                    <a:pt x="421" y="137"/>
                  </a:lnTo>
                  <a:lnTo>
                    <a:pt x="425" y="137"/>
                  </a:lnTo>
                  <a:lnTo>
                    <a:pt x="428" y="137"/>
                  </a:lnTo>
                  <a:lnTo>
                    <a:pt x="432" y="137"/>
                  </a:lnTo>
                  <a:lnTo>
                    <a:pt x="436" y="135"/>
                  </a:lnTo>
                  <a:lnTo>
                    <a:pt x="439" y="135"/>
                  </a:lnTo>
                  <a:lnTo>
                    <a:pt x="443" y="131"/>
                  </a:lnTo>
                  <a:lnTo>
                    <a:pt x="443" y="126"/>
                  </a:lnTo>
                  <a:lnTo>
                    <a:pt x="447" y="126"/>
                  </a:lnTo>
                  <a:lnTo>
                    <a:pt x="450" y="124"/>
                  </a:lnTo>
                  <a:lnTo>
                    <a:pt x="454" y="120"/>
                  </a:lnTo>
                  <a:lnTo>
                    <a:pt x="454" y="116"/>
                  </a:lnTo>
                  <a:lnTo>
                    <a:pt x="457" y="116"/>
                  </a:lnTo>
                  <a:lnTo>
                    <a:pt x="461" y="111"/>
                  </a:lnTo>
                  <a:lnTo>
                    <a:pt x="465" y="111"/>
                  </a:lnTo>
                  <a:lnTo>
                    <a:pt x="465" y="109"/>
                  </a:lnTo>
                  <a:lnTo>
                    <a:pt x="468" y="105"/>
                  </a:lnTo>
                  <a:lnTo>
                    <a:pt x="472" y="105"/>
                  </a:lnTo>
                  <a:lnTo>
                    <a:pt x="476" y="100"/>
                  </a:lnTo>
                  <a:lnTo>
                    <a:pt x="476" y="98"/>
                  </a:lnTo>
                  <a:lnTo>
                    <a:pt x="479" y="98"/>
                  </a:lnTo>
                  <a:lnTo>
                    <a:pt x="483" y="98"/>
                  </a:lnTo>
                  <a:lnTo>
                    <a:pt x="486" y="94"/>
                  </a:lnTo>
                  <a:lnTo>
                    <a:pt x="490" y="89"/>
                  </a:lnTo>
                  <a:lnTo>
                    <a:pt x="494" y="87"/>
                  </a:lnTo>
                  <a:lnTo>
                    <a:pt x="497" y="87"/>
                  </a:lnTo>
                  <a:lnTo>
                    <a:pt x="501" y="87"/>
                  </a:lnTo>
                  <a:lnTo>
                    <a:pt x="505" y="83"/>
                  </a:lnTo>
                  <a:lnTo>
                    <a:pt x="508" y="83"/>
                  </a:lnTo>
                  <a:lnTo>
                    <a:pt x="512" y="78"/>
                  </a:lnTo>
                  <a:lnTo>
                    <a:pt x="515" y="74"/>
                  </a:lnTo>
                  <a:lnTo>
                    <a:pt x="519" y="74"/>
                  </a:lnTo>
                  <a:lnTo>
                    <a:pt x="523" y="72"/>
                  </a:lnTo>
                  <a:lnTo>
                    <a:pt x="525" y="67"/>
                  </a:lnTo>
                  <a:lnTo>
                    <a:pt x="530" y="67"/>
                  </a:lnTo>
                  <a:lnTo>
                    <a:pt x="534" y="63"/>
                  </a:lnTo>
                  <a:lnTo>
                    <a:pt x="534" y="61"/>
                  </a:lnTo>
                  <a:lnTo>
                    <a:pt x="536" y="61"/>
                  </a:lnTo>
                  <a:lnTo>
                    <a:pt x="541" y="56"/>
                  </a:lnTo>
                  <a:lnTo>
                    <a:pt x="543" y="56"/>
                  </a:lnTo>
                  <a:lnTo>
                    <a:pt x="547" y="56"/>
                  </a:lnTo>
                  <a:lnTo>
                    <a:pt x="552" y="52"/>
                  </a:lnTo>
                  <a:lnTo>
                    <a:pt x="554" y="48"/>
                  </a:lnTo>
                  <a:lnTo>
                    <a:pt x="554" y="41"/>
                  </a:lnTo>
                  <a:lnTo>
                    <a:pt x="558" y="41"/>
                  </a:lnTo>
                  <a:lnTo>
                    <a:pt x="563" y="37"/>
                  </a:lnTo>
                  <a:lnTo>
                    <a:pt x="565" y="37"/>
                  </a:lnTo>
                  <a:lnTo>
                    <a:pt x="569" y="34"/>
                  </a:lnTo>
                  <a:lnTo>
                    <a:pt x="572" y="26"/>
                  </a:lnTo>
                  <a:lnTo>
                    <a:pt x="576" y="22"/>
                  </a:lnTo>
                  <a:lnTo>
                    <a:pt x="580" y="19"/>
                  </a:lnTo>
                  <a:lnTo>
                    <a:pt x="583" y="19"/>
                  </a:lnTo>
                  <a:lnTo>
                    <a:pt x="587" y="15"/>
                  </a:lnTo>
                  <a:lnTo>
                    <a:pt x="591" y="11"/>
                  </a:lnTo>
                  <a:lnTo>
                    <a:pt x="594" y="8"/>
                  </a:lnTo>
                  <a:lnTo>
                    <a:pt x="598" y="8"/>
                  </a:lnTo>
                  <a:lnTo>
                    <a:pt x="601" y="4"/>
                  </a:lnTo>
                  <a:lnTo>
                    <a:pt x="605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0" name="Freeform 180"/>
            <p:cNvSpPr>
              <a:spLocks/>
            </p:cNvSpPr>
            <p:nvPr/>
          </p:nvSpPr>
          <p:spPr bwMode="auto">
            <a:xfrm>
              <a:off x="3341688" y="3316205"/>
              <a:ext cx="985838" cy="690563"/>
            </a:xfrm>
            <a:custGeom>
              <a:avLst/>
              <a:gdLst>
                <a:gd name="T0" fmla="*/ 7 w 621"/>
                <a:gd name="T1" fmla="*/ 424 h 435"/>
                <a:gd name="T2" fmla="*/ 18 w 621"/>
                <a:gd name="T3" fmla="*/ 420 h 435"/>
                <a:gd name="T4" fmla="*/ 29 w 621"/>
                <a:gd name="T5" fmla="*/ 417 h 435"/>
                <a:gd name="T6" fmla="*/ 40 w 621"/>
                <a:gd name="T7" fmla="*/ 406 h 435"/>
                <a:gd name="T8" fmla="*/ 54 w 621"/>
                <a:gd name="T9" fmla="*/ 394 h 435"/>
                <a:gd name="T10" fmla="*/ 69 w 621"/>
                <a:gd name="T11" fmla="*/ 387 h 435"/>
                <a:gd name="T12" fmla="*/ 80 w 621"/>
                <a:gd name="T13" fmla="*/ 372 h 435"/>
                <a:gd name="T14" fmla="*/ 94 w 621"/>
                <a:gd name="T15" fmla="*/ 357 h 435"/>
                <a:gd name="T16" fmla="*/ 105 w 621"/>
                <a:gd name="T17" fmla="*/ 346 h 435"/>
                <a:gd name="T18" fmla="*/ 115 w 621"/>
                <a:gd name="T19" fmla="*/ 339 h 435"/>
                <a:gd name="T20" fmla="*/ 131 w 621"/>
                <a:gd name="T21" fmla="*/ 331 h 435"/>
                <a:gd name="T22" fmla="*/ 144 w 621"/>
                <a:gd name="T23" fmla="*/ 324 h 435"/>
                <a:gd name="T24" fmla="*/ 159 w 621"/>
                <a:gd name="T25" fmla="*/ 313 h 435"/>
                <a:gd name="T26" fmla="*/ 173 w 621"/>
                <a:gd name="T27" fmla="*/ 302 h 435"/>
                <a:gd name="T28" fmla="*/ 184 w 621"/>
                <a:gd name="T29" fmla="*/ 298 h 435"/>
                <a:gd name="T30" fmla="*/ 195 w 621"/>
                <a:gd name="T31" fmla="*/ 287 h 435"/>
                <a:gd name="T32" fmla="*/ 206 w 621"/>
                <a:gd name="T33" fmla="*/ 272 h 435"/>
                <a:gd name="T34" fmla="*/ 217 w 621"/>
                <a:gd name="T35" fmla="*/ 268 h 435"/>
                <a:gd name="T36" fmla="*/ 228 w 621"/>
                <a:gd name="T37" fmla="*/ 257 h 435"/>
                <a:gd name="T38" fmla="*/ 242 w 621"/>
                <a:gd name="T39" fmla="*/ 246 h 435"/>
                <a:gd name="T40" fmla="*/ 253 w 621"/>
                <a:gd name="T41" fmla="*/ 235 h 435"/>
                <a:gd name="T42" fmla="*/ 264 w 621"/>
                <a:gd name="T43" fmla="*/ 224 h 435"/>
                <a:gd name="T44" fmla="*/ 278 w 621"/>
                <a:gd name="T45" fmla="*/ 213 h 435"/>
                <a:gd name="T46" fmla="*/ 293 w 621"/>
                <a:gd name="T47" fmla="*/ 204 h 435"/>
                <a:gd name="T48" fmla="*/ 304 w 621"/>
                <a:gd name="T49" fmla="*/ 202 h 435"/>
                <a:gd name="T50" fmla="*/ 315 w 621"/>
                <a:gd name="T51" fmla="*/ 193 h 435"/>
                <a:gd name="T52" fmla="*/ 328 w 621"/>
                <a:gd name="T53" fmla="*/ 189 h 435"/>
                <a:gd name="T54" fmla="*/ 339 w 621"/>
                <a:gd name="T55" fmla="*/ 187 h 435"/>
                <a:gd name="T56" fmla="*/ 350 w 621"/>
                <a:gd name="T57" fmla="*/ 178 h 435"/>
                <a:gd name="T58" fmla="*/ 361 w 621"/>
                <a:gd name="T59" fmla="*/ 171 h 435"/>
                <a:gd name="T60" fmla="*/ 375 w 621"/>
                <a:gd name="T61" fmla="*/ 167 h 435"/>
                <a:gd name="T62" fmla="*/ 386 w 621"/>
                <a:gd name="T63" fmla="*/ 156 h 435"/>
                <a:gd name="T64" fmla="*/ 397 w 621"/>
                <a:gd name="T65" fmla="*/ 145 h 435"/>
                <a:gd name="T66" fmla="*/ 411 w 621"/>
                <a:gd name="T67" fmla="*/ 141 h 435"/>
                <a:gd name="T68" fmla="*/ 426 w 621"/>
                <a:gd name="T69" fmla="*/ 130 h 435"/>
                <a:gd name="T70" fmla="*/ 437 w 621"/>
                <a:gd name="T71" fmla="*/ 123 h 435"/>
                <a:gd name="T72" fmla="*/ 451 w 621"/>
                <a:gd name="T73" fmla="*/ 112 h 435"/>
                <a:gd name="T74" fmla="*/ 462 w 621"/>
                <a:gd name="T75" fmla="*/ 108 h 435"/>
                <a:gd name="T76" fmla="*/ 477 w 621"/>
                <a:gd name="T77" fmla="*/ 100 h 435"/>
                <a:gd name="T78" fmla="*/ 490 w 621"/>
                <a:gd name="T79" fmla="*/ 93 h 435"/>
                <a:gd name="T80" fmla="*/ 501 w 621"/>
                <a:gd name="T81" fmla="*/ 78 h 435"/>
                <a:gd name="T82" fmla="*/ 512 w 621"/>
                <a:gd name="T83" fmla="*/ 71 h 435"/>
                <a:gd name="T84" fmla="*/ 526 w 621"/>
                <a:gd name="T85" fmla="*/ 63 h 435"/>
                <a:gd name="T86" fmla="*/ 537 w 621"/>
                <a:gd name="T87" fmla="*/ 56 h 435"/>
                <a:gd name="T88" fmla="*/ 552 w 621"/>
                <a:gd name="T89" fmla="*/ 41 h 435"/>
                <a:gd name="T90" fmla="*/ 563 w 621"/>
                <a:gd name="T91" fmla="*/ 30 h 435"/>
                <a:gd name="T92" fmla="*/ 577 w 621"/>
                <a:gd name="T93" fmla="*/ 19 h 435"/>
                <a:gd name="T94" fmla="*/ 592 w 621"/>
                <a:gd name="T95" fmla="*/ 11 h 435"/>
                <a:gd name="T96" fmla="*/ 603 w 621"/>
                <a:gd name="T97" fmla="*/ 4 h 435"/>
                <a:gd name="T98" fmla="*/ 617 w 621"/>
                <a:gd name="T9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1" h="435">
                  <a:moveTo>
                    <a:pt x="0" y="435"/>
                  </a:moveTo>
                  <a:lnTo>
                    <a:pt x="4" y="432"/>
                  </a:lnTo>
                  <a:lnTo>
                    <a:pt x="7" y="428"/>
                  </a:lnTo>
                  <a:lnTo>
                    <a:pt x="7" y="424"/>
                  </a:lnTo>
                  <a:lnTo>
                    <a:pt x="11" y="424"/>
                  </a:lnTo>
                  <a:lnTo>
                    <a:pt x="15" y="424"/>
                  </a:lnTo>
                  <a:lnTo>
                    <a:pt x="18" y="424"/>
                  </a:lnTo>
                  <a:lnTo>
                    <a:pt x="18" y="420"/>
                  </a:lnTo>
                  <a:lnTo>
                    <a:pt x="22" y="420"/>
                  </a:lnTo>
                  <a:lnTo>
                    <a:pt x="25" y="420"/>
                  </a:lnTo>
                  <a:lnTo>
                    <a:pt x="29" y="420"/>
                  </a:lnTo>
                  <a:lnTo>
                    <a:pt x="29" y="417"/>
                  </a:lnTo>
                  <a:lnTo>
                    <a:pt x="33" y="417"/>
                  </a:lnTo>
                  <a:lnTo>
                    <a:pt x="36" y="409"/>
                  </a:lnTo>
                  <a:lnTo>
                    <a:pt x="36" y="406"/>
                  </a:lnTo>
                  <a:lnTo>
                    <a:pt x="40" y="406"/>
                  </a:lnTo>
                  <a:lnTo>
                    <a:pt x="44" y="402"/>
                  </a:lnTo>
                  <a:lnTo>
                    <a:pt x="47" y="402"/>
                  </a:lnTo>
                  <a:lnTo>
                    <a:pt x="51" y="398"/>
                  </a:lnTo>
                  <a:lnTo>
                    <a:pt x="54" y="394"/>
                  </a:lnTo>
                  <a:lnTo>
                    <a:pt x="58" y="391"/>
                  </a:lnTo>
                  <a:lnTo>
                    <a:pt x="62" y="387"/>
                  </a:lnTo>
                  <a:lnTo>
                    <a:pt x="65" y="387"/>
                  </a:lnTo>
                  <a:lnTo>
                    <a:pt x="69" y="387"/>
                  </a:lnTo>
                  <a:lnTo>
                    <a:pt x="69" y="383"/>
                  </a:lnTo>
                  <a:lnTo>
                    <a:pt x="73" y="380"/>
                  </a:lnTo>
                  <a:lnTo>
                    <a:pt x="76" y="376"/>
                  </a:lnTo>
                  <a:lnTo>
                    <a:pt x="80" y="372"/>
                  </a:lnTo>
                  <a:lnTo>
                    <a:pt x="83" y="368"/>
                  </a:lnTo>
                  <a:lnTo>
                    <a:pt x="87" y="368"/>
                  </a:lnTo>
                  <a:lnTo>
                    <a:pt x="91" y="361"/>
                  </a:lnTo>
                  <a:lnTo>
                    <a:pt x="94" y="357"/>
                  </a:lnTo>
                  <a:lnTo>
                    <a:pt x="98" y="354"/>
                  </a:lnTo>
                  <a:lnTo>
                    <a:pt x="98" y="350"/>
                  </a:lnTo>
                  <a:lnTo>
                    <a:pt x="102" y="350"/>
                  </a:lnTo>
                  <a:lnTo>
                    <a:pt x="105" y="346"/>
                  </a:lnTo>
                  <a:lnTo>
                    <a:pt x="109" y="342"/>
                  </a:lnTo>
                  <a:lnTo>
                    <a:pt x="109" y="339"/>
                  </a:lnTo>
                  <a:lnTo>
                    <a:pt x="111" y="339"/>
                  </a:lnTo>
                  <a:lnTo>
                    <a:pt x="115" y="339"/>
                  </a:lnTo>
                  <a:lnTo>
                    <a:pt x="120" y="339"/>
                  </a:lnTo>
                  <a:lnTo>
                    <a:pt x="122" y="335"/>
                  </a:lnTo>
                  <a:lnTo>
                    <a:pt x="126" y="331"/>
                  </a:lnTo>
                  <a:lnTo>
                    <a:pt x="131" y="331"/>
                  </a:lnTo>
                  <a:lnTo>
                    <a:pt x="133" y="324"/>
                  </a:lnTo>
                  <a:lnTo>
                    <a:pt x="137" y="324"/>
                  </a:lnTo>
                  <a:lnTo>
                    <a:pt x="140" y="324"/>
                  </a:lnTo>
                  <a:lnTo>
                    <a:pt x="144" y="324"/>
                  </a:lnTo>
                  <a:lnTo>
                    <a:pt x="148" y="320"/>
                  </a:lnTo>
                  <a:lnTo>
                    <a:pt x="151" y="313"/>
                  </a:lnTo>
                  <a:lnTo>
                    <a:pt x="155" y="313"/>
                  </a:lnTo>
                  <a:lnTo>
                    <a:pt x="159" y="313"/>
                  </a:lnTo>
                  <a:lnTo>
                    <a:pt x="162" y="309"/>
                  </a:lnTo>
                  <a:lnTo>
                    <a:pt x="166" y="305"/>
                  </a:lnTo>
                  <a:lnTo>
                    <a:pt x="169" y="305"/>
                  </a:lnTo>
                  <a:lnTo>
                    <a:pt x="173" y="302"/>
                  </a:lnTo>
                  <a:lnTo>
                    <a:pt x="177" y="302"/>
                  </a:lnTo>
                  <a:lnTo>
                    <a:pt x="177" y="298"/>
                  </a:lnTo>
                  <a:lnTo>
                    <a:pt x="180" y="298"/>
                  </a:lnTo>
                  <a:lnTo>
                    <a:pt x="184" y="298"/>
                  </a:lnTo>
                  <a:lnTo>
                    <a:pt x="188" y="294"/>
                  </a:lnTo>
                  <a:lnTo>
                    <a:pt x="188" y="291"/>
                  </a:lnTo>
                  <a:lnTo>
                    <a:pt x="191" y="291"/>
                  </a:lnTo>
                  <a:lnTo>
                    <a:pt x="195" y="287"/>
                  </a:lnTo>
                  <a:lnTo>
                    <a:pt x="195" y="283"/>
                  </a:lnTo>
                  <a:lnTo>
                    <a:pt x="198" y="279"/>
                  </a:lnTo>
                  <a:lnTo>
                    <a:pt x="202" y="276"/>
                  </a:lnTo>
                  <a:lnTo>
                    <a:pt x="206" y="272"/>
                  </a:lnTo>
                  <a:lnTo>
                    <a:pt x="206" y="268"/>
                  </a:lnTo>
                  <a:lnTo>
                    <a:pt x="209" y="268"/>
                  </a:lnTo>
                  <a:lnTo>
                    <a:pt x="213" y="268"/>
                  </a:lnTo>
                  <a:lnTo>
                    <a:pt x="217" y="268"/>
                  </a:lnTo>
                  <a:lnTo>
                    <a:pt x="217" y="265"/>
                  </a:lnTo>
                  <a:lnTo>
                    <a:pt x="220" y="265"/>
                  </a:lnTo>
                  <a:lnTo>
                    <a:pt x="224" y="261"/>
                  </a:lnTo>
                  <a:lnTo>
                    <a:pt x="228" y="257"/>
                  </a:lnTo>
                  <a:lnTo>
                    <a:pt x="231" y="252"/>
                  </a:lnTo>
                  <a:lnTo>
                    <a:pt x="235" y="252"/>
                  </a:lnTo>
                  <a:lnTo>
                    <a:pt x="238" y="250"/>
                  </a:lnTo>
                  <a:lnTo>
                    <a:pt x="242" y="246"/>
                  </a:lnTo>
                  <a:lnTo>
                    <a:pt x="246" y="246"/>
                  </a:lnTo>
                  <a:lnTo>
                    <a:pt x="246" y="241"/>
                  </a:lnTo>
                  <a:lnTo>
                    <a:pt x="249" y="239"/>
                  </a:lnTo>
                  <a:lnTo>
                    <a:pt x="253" y="235"/>
                  </a:lnTo>
                  <a:lnTo>
                    <a:pt x="257" y="230"/>
                  </a:lnTo>
                  <a:lnTo>
                    <a:pt x="257" y="224"/>
                  </a:lnTo>
                  <a:lnTo>
                    <a:pt x="260" y="224"/>
                  </a:lnTo>
                  <a:lnTo>
                    <a:pt x="264" y="224"/>
                  </a:lnTo>
                  <a:lnTo>
                    <a:pt x="267" y="219"/>
                  </a:lnTo>
                  <a:lnTo>
                    <a:pt x="271" y="219"/>
                  </a:lnTo>
                  <a:lnTo>
                    <a:pt x="275" y="215"/>
                  </a:lnTo>
                  <a:lnTo>
                    <a:pt x="278" y="213"/>
                  </a:lnTo>
                  <a:lnTo>
                    <a:pt x="282" y="213"/>
                  </a:lnTo>
                  <a:lnTo>
                    <a:pt x="286" y="209"/>
                  </a:lnTo>
                  <a:lnTo>
                    <a:pt x="289" y="204"/>
                  </a:lnTo>
                  <a:lnTo>
                    <a:pt x="293" y="204"/>
                  </a:lnTo>
                  <a:lnTo>
                    <a:pt x="295" y="204"/>
                  </a:lnTo>
                  <a:lnTo>
                    <a:pt x="295" y="202"/>
                  </a:lnTo>
                  <a:lnTo>
                    <a:pt x="300" y="202"/>
                  </a:lnTo>
                  <a:lnTo>
                    <a:pt x="304" y="202"/>
                  </a:lnTo>
                  <a:lnTo>
                    <a:pt x="306" y="202"/>
                  </a:lnTo>
                  <a:lnTo>
                    <a:pt x="306" y="198"/>
                  </a:lnTo>
                  <a:lnTo>
                    <a:pt x="311" y="198"/>
                  </a:lnTo>
                  <a:lnTo>
                    <a:pt x="315" y="193"/>
                  </a:lnTo>
                  <a:lnTo>
                    <a:pt x="317" y="193"/>
                  </a:lnTo>
                  <a:lnTo>
                    <a:pt x="321" y="193"/>
                  </a:lnTo>
                  <a:lnTo>
                    <a:pt x="324" y="189"/>
                  </a:lnTo>
                  <a:lnTo>
                    <a:pt x="328" y="189"/>
                  </a:lnTo>
                  <a:lnTo>
                    <a:pt x="332" y="189"/>
                  </a:lnTo>
                  <a:lnTo>
                    <a:pt x="335" y="189"/>
                  </a:lnTo>
                  <a:lnTo>
                    <a:pt x="335" y="187"/>
                  </a:lnTo>
                  <a:lnTo>
                    <a:pt x="339" y="187"/>
                  </a:lnTo>
                  <a:lnTo>
                    <a:pt x="343" y="187"/>
                  </a:lnTo>
                  <a:lnTo>
                    <a:pt x="346" y="187"/>
                  </a:lnTo>
                  <a:lnTo>
                    <a:pt x="346" y="182"/>
                  </a:lnTo>
                  <a:lnTo>
                    <a:pt x="350" y="178"/>
                  </a:lnTo>
                  <a:lnTo>
                    <a:pt x="353" y="176"/>
                  </a:lnTo>
                  <a:lnTo>
                    <a:pt x="353" y="171"/>
                  </a:lnTo>
                  <a:lnTo>
                    <a:pt x="357" y="171"/>
                  </a:lnTo>
                  <a:lnTo>
                    <a:pt x="361" y="171"/>
                  </a:lnTo>
                  <a:lnTo>
                    <a:pt x="364" y="171"/>
                  </a:lnTo>
                  <a:lnTo>
                    <a:pt x="368" y="167"/>
                  </a:lnTo>
                  <a:lnTo>
                    <a:pt x="372" y="167"/>
                  </a:lnTo>
                  <a:lnTo>
                    <a:pt x="375" y="167"/>
                  </a:lnTo>
                  <a:lnTo>
                    <a:pt x="379" y="167"/>
                  </a:lnTo>
                  <a:lnTo>
                    <a:pt x="382" y="160"/>
                  </a:lnTo>
                  <a:lnTo>
                    <a:pt x="386" y="160"/>
                  </a:lnTo>
                  <a:lnTo>
                    <a:pt x="386" y="156"/>
                  </a:lnTo>
                  <a:lnTo>
                    <a:pt x="390" y="152"/>
                  </a:lnTo>
                  <a:lnTo>
                    <a:pt x="393" y="152"/>
                  </a:lnTo>
                  <a:lnTo>
                    <a:pt x="393" y="145"/>
                  </a:lnTo>
                  <a:lnTo>
                    <a:pt x="397" y="145"/>
                  </a:lnTo>
                  <a:lnTo>
                    <a:pt x="401" y="145"/>
                  </a:lnTo>
                  <a:lnTo>
                    <a:pt x="404" y="145"/>
                  </a:lnTo>
                  <a:lnTo>
                    <a:pt x="408" y="141"/>
                  </a:lnTo>
                  <a:lnTo>
                    <a:pt x="411" y="141"/>
                  </a:lnTo>
                  <a:lnTo>
                    <a:pt x="415" y="141"/>
                  </a:lnTo>
                  <a:lnTo>
                    <a:pt x="419" y="134"/>
                  </a:lnTo>
                  <a:lnTo>
                    <a:pt x="422" y="134"/>
                  </a:lnTo>
                  <a:lnTo>
                    <a:pt x="426" y="130"/>
                  </a:lnTo>
                  <a:lnTo>
                    <a:pt x="430" y="126"/>
                  </a:lnTo>
                  <a:lnTo>
                    <a:pt x="433" y="126"/>
                  </a:lnTo>
                  <a:lnTo>
                    <a:pt x="433" y="123"/>
                  </a:lnTo>
                  <a:lnTo>
                    <a:pt x="437" y="123"/>
                  </a:lnTo>
                  <a:lnTo>
                    <a:pt x="440" y="123"/>
                  </a:lnTo>
                  <a:lnTo>
                    <a:pt x="444" y="119"/>
                  </a:lnTo>
                  <a:lnTo>
                    <a:pt x="448" y="112"/>
                  </a:lnTo>
                  <a:lnTo>
                    <a:pt x="451" y="112"/>
                  </a:lnTo>
                  <a:lnTo>
                    <a:pt x="455" y="112"/>
                  </a:lnTo>
                  <a:lnTo>
                    <a:pt x="455" y="108"/>
                  </a:lnTo>
                  <a:lnTo>
                    <a:pt x="459" y="108"/>
                  </a:lnTo>
                  <a:lnTo>
                    <a:pt x="462" y="10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73" y="100"/>
                  </a:lnTo>
                  <a:lnTo>
                    <a:pt x="477" y="100"/>
                  </a:lnTo>
                  <a:lnTo>
                    <a:pt x="479" y="97"/>
                  </a:lnTo>
                  <a:lnTo>
                    <a:pt x="484" y="97"/>
                  </a:lnTo>
                  <a:lnTo>
                    <a:pt x="488" y="93"/>
                  </a:lnTo>
                  <a:lnTo>
                    <a:pt x="490" y="93"/>
                  </a:lnTo>
                  <a:lnTo>
                    <a:pt x="495" y="86"/>
                  </a:lnTo>
                  <a:lnTo>
                    <a:pt x="497" y="86"/>
                  </a:lnTo>
                  <a:lnTo>
                    <a:pt x="501" y="82"/>
                  </a:lnTo>
                  <a:lnTo>
                    <a:pt x="501" y="78"/>
                  </a:lnTo>
                  <a:lnTo>
                    <a:pt x="506" y="78"/>
                  </a:lnTo>
                  <a:lnTo>
                    <a:pt x="508" y="74"/>
                  </a:lnTo>
                  <a:lnTo>
                    <a:pt x="512" y="74"/>
                  </a:lnTo>
                  <a:lnTo>
                    <a:pt x="512" y="71"/>
                  </a:lnTo>
                  <a:lnTo>
                    <a:pt x="517" y="71"/>
                  </a:lnTo>
                  <a:lnTo>
                    <a:pt x="519" y="67"/>
                  </a:lnTo>
                  <a:lnTo>
                    <a:pt x="523" y="67"/>
                  </a:lnTo>
                  <a:lnTo>
                    <a:pt x="526" y="63"/>
                  </a:lnTo>
                  <a:lnTo>
                    <a:pt x="530" y="63"/>
                  </a:lnTo>
                  <a:lnTo>
                    <a:pt x="534" y="60"/>
                  </a:lnTo>
                  <a:lnTo>
                    <a:pt x="534" y="56"/>
                  </a:lnTo>
                  <a:lnTo>
                    <a:pt x="537" y="56"/>
                  </a:lnTo>
                  <a:lnTo>
                    <a:pt x="541" y="52"/>
                  </a:lnTo>
                  <a:lnTo>
                    <a:pt x="545" y="45"/>
                  </a:lnTo>
                  <a:lnTo>
                    <a:pt x="548" y="41"/>
                  </a:lnTo>
                  <a:lnTo>
                    <a:pt x="552" y="41"/>
                  </a:lnTo>
                  <a:lnTo>
                    <a:pt x="552" y="37"/>
                  </a:lnTo>
                  <a:lnTo>
                    <a:pt x="555" y="37"/>
                  </a:lnTo>
                  <a:lnTo>
                    <a:pt x="559" y="34"/>
                  </a:lnTo>
                  <a:lnTo>
                    <a:pt x="563" y="30"/>
                  </a:lnTo>
                  <a:lnTo>
                    <a:pt x="566" y="30"/>
                  </a:lnTo>
                  <a:lnTo>
                    <a:pt x="570" y="26"/>
                  </a:lnTo>
                  <a:lnTo>
                    <a:pt x="574" y="23"/>
                  </a:lnTo>
                  <a:lnTo>
                    <a:pt x="577" y="19"/>
                  </a:lnTo>
                  <a:lnTo>
                    <a:pt x="581" y="15"/>
                  </a:lnTo>
                  <a:lnTo>
                    <a:pt x="584" y="11"/>
                  </a:lnTo>
                  <a:lnTo>
                    <a:pt x="588" y="11"/>
                  </a:lnTo>
                  <a:lnTo>
                    <a:pt x="592" y="11"/>
                  </a:lnTo>
                  <a:lnTo>
                    <a:pt x="595" y="8"/>
                  </a:lnTo>
                  <a:lnTo>
                    <a:pt x="599" y="8"/>
                  </a:lnTo>
                  <a:lnTo>
                    <a:pt x="603" y="8"/>
                  </a:lnTo>
                  <a:lnTo>
                    <a:pt x="603" y="4"/>
                  </a:lnTo>
                  <a:lnTo>
                    <a:pt x="606" y="4"/>
                  </a:lnTo>
                  <a:lnTo>
                    <a:pt x="610" y="4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1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1" name="Freeform 181"/>
            <p:cNvSpPr>
              <a:spLocks/>
            </p:cNvSpPr>
            <p:nvPr/>
          </p:nvSpPr>
          <p:spPr bwMode="auto">
            <a:xfrm>
              <a:off x="4327526" y="2697080"/>
              <a:ext cx="982663" cy="619125"/>
            </a:xfrm>
            <a:custGeom>
              <a:avLst/>
              <a:gdLst>
                <a:gd name="T0" fmla="*/ 7 w 619"/>
                <a:gd name="T1" fmla="*/ 383 h 390"/>
                <a:gd name="T2" fmla="*/ 18 w 619"/>
                <a:gd name="T3" fmla="*/ 372 h 390"/>
                <a:gd name="T4" fmla="*/ 31 w 619"/>
                <a:gd name="T5" fmla="*/ 368 h 390"/>
                <a:gd name="T6" fmla="*/ 42 w 619"/>
                <a:gd name="T7" fmla="*/ 353 h 390"/>
                <a:gd name="T8" fmla="*/ 58 w 619"/>
                <a:gd name="T9" fmla="*/ 346 h 390"/>
                <a:gd name="T10" fmla="*/ 71 w 619"/>
                <a:gd name="T11" fmla="*/ 338 h 390"/>
                <a:gd name="T12" fmla="*/ 82 w 619"/>
                <a:gd name="T13" fmla="*/ 331 h 390"/>
                <a:gd name="T14" fmla="*/ 97 w 619"/>
                <a:gd name="T15" fmla="*/ 327 h 390"/>
                <a:gd name="T16" fmla="*/ 111 w 619"/>
                <a:gd name="T17" fmla="*/ 327 h 390"/>
                <a:gd name="T18" fmla="*/ 126 w 619"/>
                <a:gd name="T19" fmla="*/ 320 h 390"/>
                <a:gd name="T20" fmla="*/ 140 w 619"/>
                <a:gd name="T21" fmla="*/ 316 h 390"/>
                <a:gd name="T22" fmla="*/ 155 w 619"/>
                <a:gd name="T23" fmla="*/ 305 h 390"/>
                <a:gd name="T24" fmla="*/ 169 w 619"/>
                <a:gd name="T25" fmla="*/ 298 h 390"/>
                <a:gd name="T26" fmla="*/ 184 w 619"/>
                <a:gd name="T27" fmla="*/ 289 h 390"/>
                <a:gd name="T28" fmla="*/ 198 w 619"/>
                <a:gd name="T29" fmla="*/ 285 h 390"/>
                <a:gd name="T30" fmla="*/ 209 w 619"/>
                <a:gd name="T31" fmla="*/ 272 h 390"/>
                <a:gd name="T32" fmla="*/ 222 w 619"/>
                <a:gd name="T33" fmla="*/ 259 h 390"/>
                <a:gd name="T34" fmla="*/ 237 w 619"/>
                <a:gd name="T35" fmla="*/ 248 h 390"/>
                <a:gd name="T36" fmla="*/ 251 w 619"/>
                <a:gd name="T37" fmla="*/ 248 h 390"/>
                <a:gd name="T38" fmla="*/ 262 w 619"/>
                <a:gd name="T39" fmla="*/ 246 h 390"/>
                <a:gd name="T40" fmla="*/ 273 w 619"/>
                <a:gd name="T41" fmla="*/ 233 h 390"/>
                <a:gd name="T42" fmla="*/ 288 w 619"/>
                <a:gd name="T43" fmla="*/ 219 h 390"/>
                <a:gd name="T44" fmla="*/ 299 w 619"/>
                <a:gd name="T45" fmla="*/ 215 h 390"/>
                <a:gd name="T46" fmla="*/ 313 w 619"/>
                <a:gd name="T47" fmla="*/ 211 h 390"/>
                <a:gd name="T48" fmla="*/ 324 w 619"/>
                <a:gd name="T49" fmla="*/ 204 h 390"/>
                <a:gd name="T50" fmla="*/ 339 w 619"/>
                <a:gd name="T51" fmla="*/ 193 h 390"/>
                <a:gd name="T52" fmla="*/ 353 w 619"/>
                <a:gd name="T53" fmla="*/ 182 h 390"/>
                <a:gd name="T54" fmla="*/ 364 w 619"/>
                <a:gd name="T55" fmla="*/ 170 h 390"/>
                <a:gd name="T56" fmla="*/ 375 w 619"/>
                <a:gd name="T57" fmla="*/ 159 h 390"/>
                <a:gd name="T58" fmla="*/ 386 w 619"/>
                <a:gd name="T59" fmla="*/ 156 h 390"/>
                <a:gd name="T60" fmla="*/ 397 w 619"/>
                <a:gd name="T61" fmla="*/ 144 h 390"/>
                <a:gd name="T62" fmla="*/ 406 w 619"/>
                <a:gd name="T63" fmla="*/ 137 h 390"/>
                <a:gd name="T64" fmla="*/ 417 w 619"/>
                <a:gd name="T65" fmla="*/ 126 h 390"/>
                <a:gd name="T66" fmla="*/ 428 w 619"/>
                <a:gd name="T67" fmla="*/ 118 h 390"/>
                <a:gd name="T68" fmla="*/ 439 w 619"/>
                <a:gd name="T69" fmla="*/ 111 h 390"/>
                <a:gd name="T70" fmla="*/ 450 w 619"/>
                <a:gd name="T71" fmla="*/ 104 h 390"/>
                <a:gd name="T72" fmla="*/ 464 w 619"/>
                <a:gd name="T73" fmla="*/ 96 h 390"/>
                <a:gd name="T74" fmla="*/ 475 w 619"/>
                <a:gd name="T75" fmla="*/ 89 h 390"/>
                <a:gd name="T76" fmla="*/ 486 w 619"/>
                <a:gd name="T77" fmla="*/ 85 h 390"/>
                <a:gd name="T78" fmla="*/ 497 w 619"/>
                <a:gd name="T79" fmla="*/ 70 h 390"/>
                <a:gd name="T80" fmla="*/ 512 w 619"/>
                <a:gd name="T81" fmla="*/ 67 h 390"/>
                <a:gd name="T82" fmla="*/ 522 w 619"/>
                <a:gd name="T83" fmla="*/ 59 h 390"/>
                <a:gd name="T84" fmla="*/ 533 w 619"/>
                <a:gd name="T85" fmla="*/ 55 h 390"/>
                <a:gd name="T86" fmla="*/ 544 w 619"/>
                <a:gd name="T87" fmla="*/ 37 h 390"/>
                <a:gd name="T88" fmla="*/ 555 w 619"/>
                <a:gd name="T89" fmla="*/ 26 h 390"/>
                <a:gd name="T90" fmla="*/ 566 w 619"/>
                <a:gd name="T91" fmla="*/ 22 h 390"/>
                <a:gd name="T92" fmla="*/ 579 w 619"/>
                <a:gd name="T93" fmla="*/ 22 h 390"/>
                <a:gd name="T94" fmla="*/ 595 w 619"/>
                <a:gd name="T95" fmla="*/ 18 h 390"/>
                <a:gd name="T96" fmla="*/ 606 w 619"/>
                <a:gd name="T97" fmla="*/ 7 h 390"/>
                <a:gd name="T98" fmla="*/ 616 w 619"/>
                <a:gd name="T9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9" h="390">
                  <a:moveTo>
                    <a:pt x="0" y="390"/>
                  </a:moveTo>
                  <a:lnTo>
                    <a:pt x="0" y="387"/>
                  </a:lnTo>
                  <a:lnTo>
                    <a:pt x="3" y="383"/>
                  </a:lnTo>
                  <a:lnTo>
                    <a:pt x="7" y="383"/>
                  </a:lnTo>
                  <a:lnTo>
                    <a:pt x="11" y="383"/>
                  </a:lnTo>
                  <a:lnTo>
                    <a:pt x="11" y="379"/>
                  </a:lnTo>
                  <a:lnTo>
                    <a:pt x="14" y="372"/>
                  </a:lnTo>
                  <a:lnTo>
                    <a:pt x="18" y="372"/>
                  </a:lnTo>
                  <a:lnTo>
                    <a:pt x="20" y="372"/>
                  </a:lnTo>
                  <a:lnTo>
                    <a:pt x="25" y="368"/>
                  </a:lnTo>
                  <a:lnTo>
                    <a:pt x="29" y="368"/>
                  </a:lnTo>
                  <a:lnTo>
                    <a:pt x="31" y="368"/>
                  </a:lnTo>
                  <a:lnTo>
                    <a:pt x="36" y="364"/>
                  </a:lnTo>
                  <a:lnTo>
                    <a:pt x="40" y="361"/>
                  </a:lnTo>
                  <a:lnTo>
                    <a:pt x="40" y="357"/>
                  </a:lnTo>
                  <a:lnTo>
                    <a:pt x="42" y="353"/>
                  </a:lnTo>
                  <a:lnTo>
                    <a:pt x="47" y="353"/>
                  </a:lnTo>
                  <a:lnTo>
                    <a:pt x="49" y="349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4" y="338"/>
                  </a:lnTo>
                  <a:lnTo>
                    <a:pt x="69" y="338"/>
                  </a:lnTo>
                  <a:lnTo>
                    <a:pt x="71" y="338"/>
                  </a:lnTo>
                  <a:lnTo>
                    <a:pt x="71" y="335"/>
                  </a:lnTo>
                  <a:lnTo>
                    <a:pt x="75" y="335"/>
                  </a:lnTo>
                  <a:lnTo>
                    <a:pt x="78" y="335"/>
                  </a:lnTo>
                  <a:lnTo>
                    <a:pt x="82" y="331"/>
                  </a:lnTo>
                  <a:lnTo>
                    <a:pt x="86" y="331"/>
                  </a:lnTo>
                  <a:lnTo>
                    <a:pt x="89" y="331"/>
                  </a:lnTo>
                  <a:lnTo>
                    <a:pt x="93" y="331"/>
                  </a:lnTo>
                  <a:lnTo>
                    <a:pt x="97" y="327"/>
                  </a:lnTo>
                  <a:lnTo>
                    <a:pt x="100" y="327"/>
                  </a:lnTo>
                  <a:lnTo>
                    <a:pt x="104" y="327"/>
                  </a:lnTo>
                  <a:lnTo>
                    <a:pt x="107" y="327"/>
                  </a:lnTo>
                  <a:lnTo>
                    <a:pt x="111" y="327"/>
                  </a:lnTo>
                  <a:lnTo>
                    <a:pt x="115" y="327"/>
                  </a:lnTo>
                  <a:lnTo>
                    <a:pt x="118" y="322"/>
                  </a:lnTo>
                  <a:lnTo>
                    <a:pt x="122" y="322"/>
                  </a:lnTo>
                  <a:lnTo>
                    <a:pt x="126" y="320"/>
                  </a:lnTo>
                  <a:lnTo>
                    <a:pt x="129" y="320"/>
                  </a:lnTo>
                  <a:lnTo>
                    <a:pt x="133" y="316"/>
                  </a:lnTo>
                  <a:lnTo>
                    <a:pt x="136" y="316"/>
                  </a:lnTo>
                  <a:lnTo>
                    <a:pt x="140" y="316"/>
                  </a:lnTo>
                  <a:lnTo>
                    <a:pt x="144" y="316"/>
                  </a:lnTo>
                  <a:lnTo>
                    <a:pt x="147" y="316"/>
                  </a:lnTo>
                  <a:lnTo>
                    <a:pt x="151" y="311"/>
                  </a:lnTo>
                  <a:lnTo>
                    <a:pt x="155" y="305"/>
                  </a:lnTo>
                  <a:lnTo>
                    <a:pt x="158" y="300"/>
                  </a:lnTo>
                  <a:lnTo>
                    <a:pt x="162" y="298"/>
                  </a:lnTo>
                  <a:lnTo>
                    <a:pt x="165" y="298"/>
                  </a:lnTo>
                  <a:lnTo>
                    <a:pt x="169" y="298"/>
                  </a:lnTo>
                  <a:lnTo>
                    <a:pt x="173" y="294"/>
                  </a:lnTo>
                  <a:lnTo>
                    <a:pt x="176" y="289"/>
                  </a:lnTo>
                  <a:lnTo>
                    <a:pt x="180" y="289"/>
                  </a:lnTo>
                  <a:lnTo>
                    <a:pt x="184" y="289"/>
                  </a:lnTo>
                  <a:lnTo>
                    <a:pt x="187" y="289"/>
                  </a:lnTo>
                  <a:lnTo>
                    <a:pt x="191" y="285"/>
                  </a:lnTo>
                  <a:lnTo>
                    <a:pt x="194" y="285"/>
                  </a:lnTo>
                  <a:lnTo>
                    <a:pt x="198" y="285"/>
                  </a:lnTo>
                  <a:lnTo>
                    <a:pt x="198" y="283"/>
                  </a:lnTo>
                  <a:lnTo>
                    <a:pt x="202" y="283"/>
                  </a:lnTo>
                  <a:lnTo>
                    <a:pt x="204" y="278"/>
                  </a:lnTo>
                  <a:lnTo>
                    <a:pt x="209" y="272"/>
                  </a:lnTo>
                  <a:lnTo>
                    <a:pt x="213" y="272"/>
                  </a:lnTo>
                  <a:lnTo>
                    <a:pt x="215" y="267"/>
                  </a:lnTo>
                  <a:lnTo>
                    <a:pt x="220" y="263"/>
                  </a:lnTo>
                  <a:lnTo>
                    <a:pt x="222" y="259"/>
                  </a:lnTo>
                  <a:lnTo>
                    <a:pt x="226" y="259"/>
                  </a:lnTo>
                  <a:lnTo>
                    <a:pt x="231" y="257"/>
                  </a:lnTo>
                  <a:lnTo>
                    <a:pt x="233" y="252"/>
                  </a:lnTo>
                  <a:lnTo>
                    <a:pt x="237" y="248"/>
                  </a:lnTo>
                  <a:lnTo>
                    <a:pt x="242" y="248"/>
                  </a:lnTo>
                  <a:lnTo>
                    <a:pt x="244" y="248"/>
                  </a:lnTo>
                  <a:lnTo>
                    <a:pt x="248" y="248"/>
                  </a:lnTo>
                  <a:lnTo>
                    <a:pt x="251" y="248"/>
                  </a:lnTo>
                  <a:lnTo>
                    <a:pt x="255" y="248"/>
                  </a:lnTo>
                  <a:lnTo>
                    <a:pt x="259" y="248"/>
                  </a:lnTo>
                  <a:lnTo>
                    <a:pt x="259" y="246"/>
                  </a:lnTo>
                  <a:lnTo>
                    <a:pt x="262" y="246"/>
                  </a:lnTo>
                  <a:lnTo>
                    <a:pt x="266" y="241"/>
                  </a:lnTo>
                  <a:lnTo>
                    <a:pt x="270" y="237"/>
                  </a:lnTo>
                  <a:lnTo>
                    <a:pt x="270" y="233"/>
                  </a:lnTo>
                  <a:lnTo>
                    <a:pt x="273" y="233"/>
                  </a:lnTo>
                  <a:lnTo>
                    <a:pt x="277" y="230"/>
                  </a:lnTo>
                  <a:lnTo>
                    <a:pt x="281" y="226"/>
                  </a:lnTo>
                  <a:lnTo>
                    <a:pt x="284" y="222"/>
                  </a:lnTo>
                  <a:lnTo>
                    <a:pt x="288" y="219"/>
                  </a:lnTo>
                  <a:lnTo>
                    <a:pt x="291" y="219"/>
                  </a:lnTo>
                  <a:lnTo>
                    <a:pt x="295" y="219"/>
                  </a:lnTo>
                  <a:lnTo>
                    <a:pt x="299" y="219"/>
                  </a:lnTo>
                  <a:lnTo>
                    <a:pt x="299" y="215"/>
                  </a:lnTo>
                  <a:lnTo>
                    <a:pt x="302" y="215"/>
                  </a:lnTo>
                  <a:lnTo>
                    <a:pt x="306" y="215"/>
                  </a:lnTo>
                  <a:lnTo>
                    <a:pt x="310" y="211"/>
                  </a:lnTo>
                  <a:lnTo>
                    <a:pt x="313" y="211"/>
                  </a:lnTo>
                  <a:lnTo>
                    <a:pt x="317" y="211"/>
                  </a:lnTo>
                  <a:lnTo>
                    <a:pt x="317" y="208"/>
                  </a:lnTo>
                  <a:lnTo>
                    <a:pt x="320" y="208"/>
                  </a:lnTo>
                  <a:lnTo>
                    <a:pt x="324" y="204"/>
                  </a:lnTo>
                  <a:lnTo>
                    <a:pt x="328" y="200"/>
                  </a:lnTo>
                  <a:lnTo>
                    <a:pt x="331" y="196"/>
                  </a:lnTo>
                  <a:lnTo>
                    <a:pt x="335" y="193"/>
                  </a:lnTo>
                  <a:lnTo>
                    <a:pt x="339" y="193"/>
                  </a:lnTo>
                  <a:lnTo>
                    <a:pt x="342" y="189"/>
                  </a:lnTo>
                  <a:lnTo>
                    <a:pt x="346" y="185"/>
                  </a:lnTo>
                  <a:lnTo>
                    <a:pt x="349" y="185"/>
                  </a:lnTo>
                  <a:lnTo>
                    <a:pt x="353" y="182"/>
                  </a:lnTo>
                  <a:lnTo>
                    <a:pt x="357" y="182"/>
                  </a:lnTo>
                  <a:lnTo>
                    <a:pt x="357" y="174"/>
                  </a:lnTo>
                  <a:lnTo>
                    <a:pt x="360" y="170"/>
                  </a:lnTo>
                  <a:lnTo>
                    <a:pt x="364" y="170"/>
                  </a:lnTo>
                  <a:lnTo>
                    <a:pt x="368" y="167"/>
                  </a:lnTo>
                  <a:lnTo>
                    <a:pt x="368" y="163"/>
                  </a:lnTo>
                  <a:lnTo>
                    <a:pt x="371" y="163"/>
                  </a:lnTo>
                  <a:lnTo>
                    <a:pt x="375" y="159"/>
                  </a:lnTo>
                  <a:lnTo>
                    <a:pt x="378" y="159"/>
                  </a:lnTo>
                  <a:lnTo>
                    <a:pt x="378" y="156"/>
                  </a:lnTo>
                  <a:lnTo>
                    <a:pt x="382" y="156"/>
                  </a:lnTo>
                  <a:lnTo>
                    <a:pt x="386" y="156"/>
                  </a:lnTo>
                  <a:lnTo>
                    <a:pt x="389" y="156"/>
                  </a:lnTo>
                  <a:lnTo>
                    <a:pt x="393" y="152"/>
                  </a:lnTo>
                  <a:lnTo>
                    <a:pt x="397" y="148"/>
                  </a:lnTo>
                  <a:lnTo>
                    <a:pt x="397" y="144"/>
                  </a:lnTo>
                  <a:lnTo>
                    <a:pt x="400" y="141"/>
                  </a:lnTo>
                  <a:lnTo>
                    <a:pt x="404" y="141"/>
                  </a:lnTo>
                  <a:lnTo>
                    <a:pt x="406" y="141"/>
                  </a:lnTo>
                  <a:lnTo>
                    <a:pt x="406" y="137"/>
                  </a:lnTo>
                  <a:lnTo>
                    <a:pt x="410" y="137"/>
                  </a:lnTo>
                  <a:lnTo>
                    <a:pt x="415" y="133"/>
                  </a:lnTo>
                  <a:lnTo>
                    <a:pt x="417" y="133"/>
                  </a:lnTo>
                  <a:lnTo>
                    <a:pt x="417" y="126"/>
                  </a:lnTo>
                  <a:lnTo>
                    <a:pt x="421" y="126"/>
                  </a:lnTo>
                  <a:lnTo>
                    <a:pt x="426" y="122"/>
                  </a:lnTo>
                  <a:lnTo>
                    <a:pt x="428" y="122"/>
                  </a:lnTo>
                  <a:lnTo>
                    <a:pt x="428" y="118"/>
                  </a:lnTo>
                  <a:lnTo>
                    <a:pt x="432" y="118"/>
                  </a:lnTo>
                  <a:lnTo>
                    <a:pt x="435" y="115"/>
                  </a:lnTo>
                  <a:lnTo>
                    <a:pt x="435" y="111"/>
                  </a:lnTo>
                  <a:lnTo>
                    <a:pt x="439" y="111"/>
                  </a:lnTo>
                  <a:lnTo>
                    <a:pt x="443" y="111"/>
                  </a:lnTo>
                  <a:lnTo>
                    <a:pt x="446" y="107"/>
                  </a:lnTo>
                  <a:lnTo>
                    <a:pt x="446" y="104"/>
                  </a:lnTo>
                  <a:lnTo>
                    <a:pt x="450" y="104"/>
                  </a:lnTo>
                  <a:lnTo>
                    <a:pt x="454" y="100"/>
                  </a:lnTo>
                  <a:lnTo>
                    <a:pt x="457" y="100"/>
                  </a:lnTo>
                  <a:lnTo>
                    <a:pt x="461" y="100"/>
                  </a:lnTo>
                  <a:lnTo>
                    <a:pt x="464" y="96"/>
                  </a:lnTo>
                  <a:lnTo>
                    <a:pt x="468" y="96"/>
                  </a:lnTo>
                  <a:lnTo>
                    <a:pt x="468" y="93"/>
                  </a:lnTo>
                  <a:lnTo>
                    <a:pt x="472" y="93"/>
                  </a:lnTo>
                  <a:lnTo>
                    <a:pt x="475" y="89"/>
                  </a:lnTo>
                  <a:lnTo>
                    <a:pt x="475" y="85"/>
                  </a:lnTo>
                  <a:lnTo>
                    <a:pt x="479" y="85"/>
                  </a:lnTo>
                  <a:lnTo>
                    <a:pt x="483" y="85"/>
                  </a:lnTo>
                  <a:lnTo>
                    <a:pt x="486" y="85"/>
                  </a:lnTo>
                  <a:lnTo>
                    <a:pt x="490" y="81"/>
                  </a:lnTo>
                  <a:lnTo>
                    <a:pt x="493" y="78"/>
                  </a:lnTo>
                  <a:lnTo>
                    <a:pt x="497" y="78"/>
                  </a:lnTo>
                  <a:lnTo>
                    <a:pt x="497" y="70"/>
                  </a:lnTo>
                  <a:lnTo>
                    <a:pt x="501" y="70"/>
                  </a:lnTo>
                  <a:lnTo>
                    <a:pt x="504" y="70"/>
                  </a:lnTo>
                  <a:lnTo>
                    <a:pt x="508" y="67"/>
                  </a:lnTo>
                  <a:lnTo>
                    <a:pt x="512" y="67"/>
                  </a:lnTo>
                  <a:lnTo>
                    <a:pt x="515" y="67"/>
                  </a:lnTo>
                  <a:lnTo>
                    <a:pt x="515" y="63"/>
                  </a:lnTo>
                  <a:lnTo>
                    <a:pt x="519" y="63"/>
                  </a:lnTo>
                  <a:lnTo>
                    <a:pt x="522" y="59"/>
                  </a:lnTo>
                  <a:lnTo>
                    <a:pt x="526" y="59"/>
                  </a:lnTo>
                  <a:lnTo>
                    <a:pt x="526" y="55"/>
                  </a:lnTo>
                  <a:lnTo>
                    <a:pt x="530" y="55"/>
                  </a:lnTo>
                  <a:lnTo>
                    <a:pt x="533" y="55"/>
                  </a:lnTo>
                  <a:lnTo>
                    <a:pt x="537" y="52"/>
                  </a:lnTo>
                  <a:lnTo>
                    <a:pt x="541" y="44"/>
                  </a:lnTo>
                  <a:lnTo>
                    <a:pt x="544" y="41"/>
                  </a:lnTo>
                  <a:lnTo>
                    <a:pt x="544" y="37"/>
                  </a:lnTo>
                  <a:lnTo>
                    <a:pt x="548" y="33"/>
                  </a:lnTo>
                  <a:lnTo>
                    <a:pt x="551" y="33"/>
                  </a:lnTo>
                  <a:lnTo>
                    <a:pt x="555" y="28"/>
                  </a:lnTo>
                  <a:lnTo>
                    <a:pt x="555" y="26"/>
                  </a:lnTo>
                  <a:lnTo>
                    <a:pt x="559" y="26"/>
                  </a:lnTo>
                  <a:lnTo>
                    <a:pt x="562" y="26"/>
                  </a:lnTo>
                  <a:lnTo>
                    <a:pt x="566" y="26"/>
                  </a:lnTo>
                  <a:lnTo>
                    <a:pt x="566" y="22"/>
                  </a:lnTo>
                  <a:lnTo>
                    <a:pt x="570" y="22"/>
                  </a:lnTo>
                  <a:lnTo>
                    <a:pt x="573" y="22"/>
                  </a:lnTo>
                  <a:lnTo>
                    <a:pt x="577" y="22"/>
                  </a:lnTo>
                  <a:lnTo>
                    <a:pt x="579" y="22"/>
                  </a:lnTo>
                  <a:lnTo>
                    <a:pt x="584" y="22"/>
                  </a:lnTo>
                  <a:lnTo>
                    <a:pt x="588" y="22"/>
                  </a:lnTo>
                  <a:lnTo>
                    <a:pt x="590" y="18"/>
                  </a:lnTo>
                  <a:lnTo>
                    <a:pt x="595" y="18"/>
                  </a:lnTo>
                  <a:lnTo>
                    <a:pt x="595" y="15"/>
                  </a:lnTo>
                  <a:lnTo>
                    <a:pt x="599" y="15"/>
                  </a:lnTo>
                  <a:lnTo>
                    <a:pt x="601" y="7"/>
                  </a:lnTo>
                  <a:lnTo>
                    <a:pt x="606" y="7"/>
                  </a:lnTo>
                  <a:lnTo>
                    <a:pt x="608" y="7"/>
                  </a:lnTo>
                  <a:lnTo>
                    <a:pt x="612" y="7"/>
                  </a:lnTo>
                  <a:lnTo>
                    <a:pt x="616" y="4"/>
                  </a:lnTo>
                  <a:lnTo>
                    <a:pt x="616" y="0"/>
                  </a:lnTo>
                  <a:lnTo>
                    <a:pt x="619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2" name="Freeform 182"/>
            <p:cNvSpPr>
              <a:spLocks/>
            </p:cNvSpPr>
            <p:nvPr/>
          </p:nvSpPr>
          <p:spPr bwMode="auto">
            <a:xfrm>
              <a:off x="5310188" y="2063667"/>
              <a:ext cx="1049338" cy="633413"/>
            </a:xfrm>
            <a:custGeom>
              <a:avLst/>
              <a:gdLst>
                <a:gd name="T0" fmla="*/ 11 w 661"/>
                <a:gd name="T1" fmla="*/ 384 h 399"/>
                <a:gd name="T2" fmla="*/ 22 w 661"/>
                <a:gd name="T3" fmla="*/ 379 h 399"/>
                <a:gd name="T4" fmla="*/ 33 w 661"/>
                <a:gd name="T5" fmla="*/ 368 h 399"/>
                <a:gd name="T6" fmla="*/ 47 w 661"/>
                <a:gd name="T7" fmla="*/ 353 h 399"/>
                <a:gd name="T8" fmla="*/ 62 w 661"/>
                <a:gd name="T9" fmla="*/ 346 h 399"/>
                <a:gd name="T10" fmla="*/ 73 w 661"/>
                <a:gd name="T11" fmla="*/ 338 h 399"/>
                <a:gd name="T12" fmla="*/ 87 w 661"/>
                <a:gd name="T13" fmla="*/ 331 h 399"/>
                <a:gd name="T14" fmla="*/ 102 w 661"/>
                <a:gd name="T15" fmla="*/ 324 h 399"/>
                <a:gd name="T16" fmla="*/ 116 w 661"/>
                <a:gd name="T17" fmla="*/ 324 h 399"/>
                <a:gd name="T18" fmla="*/ 131 w 661"/>
                <a:gd name="T19" fmla="*/ 320 h 399"/>
                <a:gd name="T20" fmla="*/ 144 w 661"/>
                <a:gd name="T21" fmla="*/ 316 h 399"/>
                <a:gd name="T22" fmla="*/ 160 w 661"/>
                <a:gd name="T23" fmla="*/ 305 h 399"/>
                <a:gd name="T24" fmla="*/ 173 w 661"/>
                <a:gd name="T25" fmla="*/ 298 h 399"/>
                <a:gd name="T26" fmla="*/ 188 w 661"/>
                <a:gd name="T27" fmla="*/ 298 h 399"/>
                <a:gd name="T28" fmla="*/ 202 w 661"/>
                <a:gd name="T29" fmla="*/ 298 h 399"/>
                <a:gd name="T30" fmla="*/ 217 w 661"/>
                <a:gd name="T31" fmla="*/ 294 h 399"/>
                <a:gd name="T32" fmla="*/ 228 w 661"/>
                <a:gd name="T33" fmla="*/ 283 h 399"/>
                <a:gd name="T34" fmla="*/ 242 w 661"/>
                <a:gd name="T35" fmla="*/ 279 h 399"/>
                <a:gd name="T36" fmla="*/ 253 w 661"/>
                <a:gd name="T37" fmla="*/ 268 h 399"/>
                <a:gd name="T38" fmla="*/ 264 w 661"/>
                <a:gd name="T39" fmla="*/ 261 h 399"/>
                <a:gd name="T40" fmla="*/ 275 w 661"/>
                <a:gd name="T41" fmla="*/ 249 h 399"/>
                <a:gd name="T42" fmla="*/ 289 w 661"/>
                <a:gd name="T43" fmla="*/ 246 h 399"/>
                <a:gd name="T44" fmla="*/ 304 w 661"/>
                <a:gd name="T45" fmla="*/ 246 h 399"/>
                <a:gd name="T46" fmla="*/ 315 w 661"/>
                <a:gd name="T47" fmla="*/ 227 h 399"/>
                <a:gd name="T48" fmla="*/ 328 w 661"/>
                <a:gd name="T49" fmla="*/ 223 h 399"/>
                <a:gd name="T50" fmla="*/ 339 w 661"/>
                <a:gd name="T51" fmla="*/ 212 h 399"/>
                <a:gd name="T52" fmla="*/ 355 w 661"/>
                <a:gd name="T53" fmla="*/ 198 h 399"/>
                <a:gd name="T54" fmla="*/ 366 w 661"/>
                <a:gd name="T55" fmla="*/ 179 h 399"/>
                <a:gd name="T56" fmla="*/ 379 w 661"/>
                <a:gd name="T57" fmla="*/ 168 h 399"/>
                <a:gd name="T58" fmla="*/ 390 w 661"/>
                <a:gd name="T59" fmla="*/ 160 h 399"/>
                <a:gd name="T60" fmla="*/ 404 w 661"/>
                <a:gd name="T61" fmla="*/ 142 h 399"/>
                <a:gd name="T62" fmla="*/ 419 w 661"/>
                <a:gd name="T63" fmla="*/ 142 h 399"/>
                <a:gd name="T64" fmla="*/ 433 w 661"/>
                <a:gd name="T65" fmla="*/ 134 h 399"/>
                <a:gd name="T66" fmla="*/ 448 w 661"/>
                <a:gd name="T67" fmla="*/ 127 h 399"/>
                <a:gd name="T68" fmla="*/ 459 w 661"/>
                <a:gd name="T69" fmla="*/ 107 h 399"/>
                <a:gd name="T70" fmla="*/ 470 w 661"/>
                <a:gd name="T71" fmla="*/ 101 h 399"/>
                <a:gd name="T72" fmla="*/ 484 w 661"/>
                <a:gd name="T73" fmla="*/ 101 h 399"/>
                <a:gd name="T74" fmla="*/ 499 w 661"/>
                <a:gd name="T75" fmla="*/ 96 h 399"/>
                <a:gd name="T76" fmla="*/ 512 w 661"/>
                <a:gd name="T77" fmla="*/ 96 h 399"/>
                <a:gd name="T78" fmla="*/ 523 w 661"/>
                <a:gd name="T79" fmla="*/ 85 h 399"/>
                <a:gd name="T80" fmla="*/ 534 w 661"/>
                <a:gd name="T81" fmla="*/ 68 h 399"/>
                <a:gd name="T82" fmla="*/ 548 w 661"/>
                <a:gd name="T83" fmla="*/ 59 h 399"/>
                <a:gd name="T84" fmla="*/ 563 w 661"/>
                <a:gd name="T85" fmla="*/ 48 h 399"/>
                <a:gd name="T86" fmla="*/ 574 w 661"/>
                <a:gd name="T87" fmla="*/ 33 h 399"/>
                <a:gd name="T88" fmla="*/ 588 w 661"/>
                <a:gd name="T89" fmla="*/ 31 h 399"/>
                <a:gd name="T90" fmla="*/ 599 w 661"/>
                <a:gd name="T91" fmla="*/ 22 h 399"/>
                <a:gd name="T92" fmla="*/ 614 w 661"/>
                <a:gd name="T93" fmla="*/ 18 h 399"/>
                <a:gd name="T94" fmla="*/ 628 w 661"/>
                <a:gd name="T95" fmla="*/ 4 h 399"/>
                <a:gd name="T96" fmla="*/ 643 w 661"/>
                <a:gd name="T97" fmla="*/ 4 h 399"/>
                <a:gd name="T98" fmla="*/ 657 w 661"/>
                <a:gd name="T99" fmla="*/ 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1" h="399">
                  <a:moveTo>
                    <a:pt x="0" y="399"/>
                  </a:moveTo>
                  <a:lnTo>
                    <a:pt x="4" y="390"/>
                  </a:lnTo>
                  <a:lnTo>
                    <a:pt x="8" y="390"/>
                  </a:lnTo>
                  <a:lnTo>
                    <a:pt x="11" y="384"/>
                  </a:lnTo>
                  <a:lnTo>
                    <a:pt x="15" y="384"/>
                  </a:lnTo>
                  <a:lnTo>
                    <a:pt x="15" y="379"/>
                  </a:lnTo>
                  <a:lnTo>
                    <a:pt x="18" y="379"/>
                  </a:lnTo>
                  <a:lnTo>
                    <a:pt x="22" y="379"/>
                  </a:lnTo>
                  <a:lnTo>
                    <a:pt x="26" y="379"/>
                  </a:lnTo>
                  <a:lnTo>
                    <a:pt x="26" y="373"/>
                  </a:lnTo>
                  <a:lnTo>
                    <a:pt x="29" y="373"/>
                  </a:lnTo>
                  <a:lnTo>
                    <a:pt x="33" y="368"/>
                  </a:lnTo>
                  <a:lnTo>
                    <a:pt x="37" y="368"/>
                  </a:lnTo>
                  <a:lnTo>
                    <a:pt x="40" y="368"/>
                  </a:lnTo>
                  <a:lnTo>
                    <a:pt x="44" y="362"/>
                  </a:lnTo>
                  <a:lnTo>
                    <a:pt x="47" y="353"/>
                  </a:lnTo>
                  <a:lnTo>
                    <a:pt x="51" y="351"/>
                  </a:lnTo>
                  <a:lnTo>
                    <a:pt x="55" y="351"/>
                  </a:lnTo>
                  <a:lnTo>
                    <a:pt x="58" y="351"/>
                  </a:lnTo>
                  <a:lnTo>
                    <a:pt x="62" y="346"/>
                  </a:lnTo>
                  <a:lnTo>
                    <a:pt x="66" y="346"/>
                  </a:lnTo>
                  <a:lnTo>
                    <a:pt x="66" y="338"/>
                  </a:lnTo>
                  <a:lnTo>
                    <a:pt x="69" y="338"/>
                  </a:lnTo>
                  <a:lnTo>
                    <a:pt x="73" y="338"/>
                  </a:lnTo>
                  <a:lnTo>
                    <a:pt x="76" y="338"/>
                  </a:lnTo>
                  <a:lnTo>
                    <a:pt x="80" y="338"/>
                  </a:lnTo>
                  <a:lnTo>
                    <a:pt x="84" y="335"/>
                  </a:lnTo>
                  <a:lnTo>
                    <a:pt x="87" y="331"/>
                  </a:lnTo>
                  <a:lnTo>
                    <a:pt x="91" y="331"/>
                  </a:lnTo>
                  <a:lnTo>
                    <a:pt x="95" y="327"/>
                  </a:lnTo>
                  <a:lnTo>
                    <a:pt x="98" y="324"/>
                  </a:lnTo>
                  <a:lnTo>
                    <a:pt x="102" y="324"/>
                  </a:lnTo>
                  <a:lnTo>
                    <a:pt x="105" y="324"/>
                  </a:lnTo>
                  <a:lnTo>
                    <a:pt x="109" y="324"/>
                  </a:lnTo>
                  <a:lnTo>
                    <a:pt x="113" y="324"/>
                  </a:lnTo>
                  <a:lnTo>
                    <a:pt x="116" y="324"/>
                  </a:lnTo>
                  <a:lnTo>
                    <a:pt x="120" y="324"/>
                  </a:lnTo>
                  <a:lnTo>
                    <a:pt x="124" y="324"/>
                  </a:lnTo>
                  <a:lnTo>
                    <a:pt x="127" y="324"/>
                  </a:lnTo>
                  <a:lnTo>
                    <a:pt x="131" y="320"/>
                  </a:lnTo>
                  <a:lnTo>
                    <a:pt x="133" y="320"/>
                  </a:lnTo>
                  <a:lnTo>
                    <a:pt x="138" y="316"/>
                  </a:lnTo>
                  <a:lnTo>
                    <a:pt x="142" y="316"/>
                  </a:lnTo>
                  <a:lnTo>
                    <a:pt x="144" y="316"/>
                  </a:lnTo>
                  <a:lnTo>
                    <a:pt x="149" y="316"/>
                  </a:lnTo>
                  <a:lnTo>
                    <a:pt x="153" y="312"/>
                  </a:lnTo>
                  <a:lnTo>
                    <a:pt x="155" y="305"/>
                  </a:lnTo>
                  <a:lnTo>
                    <a:pt x="160" y="305"/>
                  </a:lnTo>
                  <a:lnTo>
                    <a:pt x="162" y="301"/>
                  </a:lnTo>
                  <a:lnTo>
                    <a:pt x="166" y="301"/>
                  </a:lnTo>
                  <a:lnTo>
                    <a:pt x="171" y="298"/>
                  </a:lnTo>
                  <a:lnTo>
                    <a:pt x="173" y="298"/>
                  </a:lnTo>
                  <a:lnTo>
                    <a:pt x="177" y="298"/>
                  </a:lnTo>
                  <a:lnTo>
                    <a:pt x="182" y="298"/>
                  </a:lnTo>
                  <a:lnTo>
                    <a:pt x="184" y="298"/>
                  </a:lnTo>
                  <a:lnTo>
                    <a:pt x="188" y="298"/>
                  </a:lnTo>
                  <a:lnTo>
                    <a:pt x="191" y="298"/>
                  </a:lnTo>
                  <a:lnTo>
                    <a:pt x="195" y="298"/>
                  </a:lnTo>
                  <a:lnTo>
                    <a:pt x="199" y="298"/>
                  </a:lnTo>
                  <a:lnTo>
                    <a:pt x="202" y="298"/>
                  </a:lnTo>
                  <a:lnTo>
                    <a:pt x="206" y="298"/>
                  </a:lnTo>
                  <a:lnTo>
                    <a:pt x="210" y="298"/>
                  </a:lnTo>
                  <a:lnTo>
                    <a:pt x="213" y="298"/>
                  </a:lnTo>
                  <a:lnTo>
                    <a:pt x="217" y="294"/>
                  </a:lnTo>
                  <a:lnTo>
                    <a:pt x="220" y="290"/>
                  </a:lnTo>
                  <a:lnTo>
                    <a:pt x="224" y="290"/>
                  </a:lnTo>
                  <a:lnTo>
                    <a:pt x="224" y="283"/>
                  </a:lnTo>
                  <a:lnTo>
                    <a:pt x="228" y="283"/>
                  </a:lnTo>
                  <a:lnTo>
                    <a:pt x="231" y="283"/>
                  </a:lnTo>
                  <a:lnTo>
                    <a:pt x="235" y="283"/>
                  </a:lnTo>
                  <a:lnTo>
                    <a:pt x="239" y="279"/>
                  </a:lnTo>
                  <a:lnTo>
                    <a:pt x="242" y="279"/>
                  </a:lnTo>
                  <a:lnTo>
                    <a:pt x="246" y="275"/>
                  </a:lnTo>
                  <a:lnTo>
                    <a:pt x="249" y="272"/>
                  </a:lnTo>
                  <a:lnTo>
                    <a:pt x="253" y="272"/>
                  </a:lnTo>
                  <a:lnTo>
                    <a:pt x="253" y="268"/>
                  </a:lnTo>
                  <a:lnTo>
                    <a:pt x="257" y="268"/>
                  </a:lnTo>
                  <a:lnTo>
                    <a:pt x="260" y="264"/>
                  </a:lnTo>
                  <a:lnTo>
                    <a:pt x="264" y="264"/>
                  </a:lnTo>
                  <a:lnTo>
                    <a:pt x="264" y="261"/>
                  </a:lnTo>
                  <a:lnTo>
                    <a:pt x="268" y="261"/>
                  </a:lnTo>
                  <a:lnTo>
                    <a:pt x="271" y="257"/>
                  </a:lnTo>
                  <a:lnTo>
                    <a:pt x="275" y="253"/>
                  </a:lnTo>
                  <a:lnTo>
                    <a:pt x="275" y="249"/>
                  </a:lnTo>
                  <a:lnTo>
                    <a:pt x="278" y="246"/>
                  </a:lnTo>
                  <a:lnTo>
                    <a:pt x="282" y="246"/>
                  </a:lnTo>
                  <a:lnTo>
                    <a:pt x="286" y="246"/>
                  </a:lnTo>
                  <a:lnTo>
                    <a:pt x="289" y="246"/>
                  </a:lnTo>
                  <a:lnTo>
                    <a:pt x="293" y="246"/>
                  </a:lnTo>
                  <a:lnTo>
                    <a:pt x="297" y="246"/>
                  </a:lnTo>
                  <a:lnTo>
                    <a:pt x="300" y="246"/>
                  </a:lnTo>
                  <a:lnTo>
                    <a:pt x="304" y="246"/>
                  </a:lnTo>
                  <a:lnTo>
                    <a:pt x="306" y="238"/>
                  </a:lnTo>
                  <a:lnTo>
                    <a:pt x="311" y="238"/>
                  </a:lnTo>
                  <a:lnTo>
                    <a:pt x="315" y="235"/>
                  </a:lnTo>
                  <a:lnTo>
                    <a:pt x="315" y="227"/>
                  </a:lnTo>
                  <a:lnTo>
                    <a:pt x="317" y="227"/>
                  </a:lnTo>
                  <a:lnTo>
                    <a:pt x="322" y="223"/>
                  </a:lnTo>
                  <a:lnTo>
                    <a:pt x="326" y="223"/>
                  </a:lnTo>
                  <a:lnTo>
                    <a:pt x="328" y="223"/>
                  </a:lnTo>
                  <a:lnTo>
                    <a:pt x="333" y="220"/>
                  </a:lnTo>
                  <a:lnTo>
                    <a:pt x="333" y="216"/>
                  </a:lnTo>
                  <a:lnTo>
                    <a:pt x="335" y="216"/>
                  </a:lnTo>
                  <a:lnTo>
                    <a:pt x="339" y="212"/>
                  </a:lnTo>
                  <a:lnTo>
                    <a:pt x="344" y="205"/>
                  </a:lnTo>
                  <a:lnTo>
                    <a:pt x="346" y="201"/>
                  </a:lnTo>
                  <a:lnTo>
                    <a:pt x="350" y="201"/>
                  </a:lnTo>
                  <a:lnTo>
                    <a:pt x="355" y="198"/>
                  </a:lnTo>
                  <a:lnTo>
                    <a:pt x="355" y="194"/>
                  </a:lnTo>
                  <a:lnTo>
                    <a:pt x="357" y="186"/>
                  </a:lnTo>
                  <a:lnTo>
                    <a:pt x="361" y="183"/>
                  </a:lnTo>
                  <a:lnTo>
                    <a:pt x="366" y="179"/>
                  </a:lnTo>
                  <a:lnTo>
                    <a:pt x="368" y="179"/>
                  </a:lnTo>
                  <a:lnTo>
                    <a:pt x="372" y="179"/>
                  </a:lnTo>
                  <a:lnTo>
                    <a:pt x="375" y="172"/>
                  </a:lnTo>
                  <a:lnTo>
                    <a:pt x="379" y="168"/>
                  </a:lnTo>
                  <a:lnTo>
                    <a:pt x="383" y="168"/>
                  </a:lnTo>
                  <a:lnTo>
                    <a:pt x="383" y="164"/>
                  </a:lnTo>
                  <a:lnTo>
                    <a:pt x="386" y="160"/>
                  </a:lnTo>
                  <a:lnTo>
                    <a:pt x="390" y="160"/>
                  </a:lnTo>
                  <a:lnTo>
                    <a:pt x="394" y="160"/>
                  </a:lnTo>
                  <a:lnTo>
                    <a:pt x="397" y="153"/>
                  </a:lnTo>
                  <a:lnTo>
                    <a:pt x="401" y="153"/>
                  </a:lnTo>
                  <a:lnTo>
                    <a:pt x="404" y="142"/>
                  </a:lnTo>
                  <a:lnTo>
                    <a:pt x="408" y="142"/>
                  </a:lnTo>
                  <a:lnTo>
                    <a:pt x="412" y="142"/>
                  </a:lnTo>
                  <a:lnTo>
                    <a:pt x="415" y="142"/>
                  </a:lnTo>
                  <a:lnTo>
                    <a:pt x="419" y="142"/>
                  </a:lnTo>
                  <a:lnTo>
                    <a:pt x="423" y="142"/>
                  </a:lnTo>
                  <a:lnTo>
                    <a:pt x="426" y="138"/>
                  </a:lnTo>
                  <a:lnTo>
                    <a:pt x="430" y="134"/>
                  </a:lnTo>
                  <a:lnTo>
                    <a:pt x="433" y="134"/>
                  </a:lnTo>
                  <a:lnTo>
                    <a:pt x="437" y="131"/>
                  </a:lnTo>
                  <a:lnTo>
                    <a:pt x="441" y="127"/>
                  </a:lnTo>
                  <a:lnTo>
                    <a:pt x="444" y="127"/>
                  </a:lnTo>
                  <a:lnTo>
                    <a:pt x="448" y="127"/>
                  </a:lnTo>
                  <a:lnTo>
                    <a:pt x="452" y="123"/>
                  </a:lnTo>
                  <a:lnTo>
                    <a:pt x="452" y="120"/>
                  </a:lnTo>
                  <a:lnTo>
                    <a:pt x="455" y="107"/>
                  </a:lnTo>
                  <a:lnTo>
                    <a:pt x="459" y="107"/>
                  </a:lnTo>
                  <a:lnTo>
                    <a:pt x="462" y="107"/>
                  </a:lnTo>
                  <a:lnTo>
                    <a:pt x="462" y="101"/>
                  </a:lnTo>
                  <a:lnTo>
                    <a:pt x="466" y="101"/>
                  </a:lnTo>
                  <a:lnTo>
                    <a:pt x="470" y="101"/>
                  </a:lnTo>
                  <a:lnTo>
                    <a:pt x="473" y="101"/>
                  </a:lnTo>
                  <a:lnTo>
                    <a:pt x="477" y="101"/>
                  </a:lnTo>
                  <a:lnTo>
                    <a:pt x="481" y="101"/>
                  </a:lnTo>
                  <a:lnTo>
                    <a:pt x="484" y="101"/>
                  </a:lnTo>
                  <a:lnTo>
                    <a:pt x="488" y="101"/>
                  </a:lnTo>
                  <a:lnTo>
                    <a:pt x="491" y="101"/>
                  </a:lnTo>
                  <a:lnTo>
                    <a:pt x="495" y="96"/>
                  </a:lnTo>
                  <a:lnTo>
                    <a:pt x="499" y="96"/>
                  </a:lnTo>
                  <a:lnTo>
                    <a:pt x="501" y="96"/>
                  </a:lnTo>
                  <a:lnTo>
                    <a:pt x="506" y="96"/>
                  </a:lnTo>
                  <a:lnTo>
                    <a:pt x="510" y="96"/>
                  </a:lnTo>
                  <a:lnTo>
                    <a:pt x="512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4"/>
                  </a:lnTo>
                  <a:lnTo>
                    <a:pt x="523" y="85"/>
                  </a:lnTo>
                  <a:lnTo>
                    <a:pt x="528" y="83"/>
                  </a:lnTo>
                  <a:lnTo>
                    <a:pt x="530" y="70"/>
                  </a:lnTo>
                  <a:lnTo>
                    <a:pt x="530" y="68"/>
                  </a:lnTo>
                  <a:lnTo>
                    <a:pt x="534" y="68"/>
                  </a:lnTo>
                  <a:lnTo>
                    <a:pt x="539" y="68"/>
                  </a:lnTo>
                  <a:lnTo>
                    <a:pt x="541" y="68"/>
                  </a:lnTo>
                  <a:lnTo>
                    <a:pt x="545" y="64"/>
                  </a:lnTo>
                  <a:lnTo>
                    <a:pt x="548" y="59"/>
                  </a:lnTo>
                  <a:lnTo>
                    <a:pt x="552" y="59"/>
                  </a:lnTo>
                  <a:lnTo>
                    <a:pt x="556" y="59"/>
                  </a:lnTo>
                  <a:lnTo>
                    <a:pt x="559" y="53"/>
                  </a:lnTo>
                  <a:lnTo>
                    <a:pt x="563" y="48"/>
                  </a:lnTo>
                  <a:lnTo>
                    <a:pt x="567" y="37"/>
                  </a:lnTo>
                  <a:lnTo>
                    <a:pt x="570" y="37"/>
                  </a:lnTo>
                  <a:lnTo>
                    <a:pt x="570" y="33"/>
                  </a:lnTo>
                  <a:lnTo>
                    <a:pt x="574" y="33"/>
                  </a:lnTo>
                  <a:lnTo>
                    <a:pt x="577" y="33"/>
                  </a:lnTo>
                  <a:lnTo>
                    <a:pt x="581" y="33"/>
                  </a:lnTo>
                  <a:lnTo>
                    <a:pt x="585" y="33"/>
                  </a:lnTo>
                  <a:lnTo>
                    <a:pt x="588" y="31"/>
                  </a:lnTo>
                  <a:lnTo>
                    <a:pt x="588" y="22"/>
                  </a:lnTo>
                  <a:lnTo>
                    <a:pt x="592" y="22"/>
                  </a:lnTo>
                  <a:lnTo>
                    <a:pt x="596" y="22"/>
                  </a:lnTo>
                  <a:lnTo>
                    <a:pt x="599" y="22"/>
                  </a:lnTo>
                  <a:lnTo>
                    <a:pt x="603" y="22"/>
                  </a:lnTo>
                  <a:lnTo>
                    <a:pt x="606" y="22"/>
                  </a:lnTo>
                  <a:lnTo>
                    <a:pt x="610" y="22"/>
                  </a:lnTo>
                  <a:lnTo>
                    <a:pt x="614" y="18"/>
                  </a:lnTo>
                  <a:lnTo>
                    <a:pt x="617" y="11"/>
                  </a:lnTo>
                  <a:lnTo>
                    <a:pt x="621" y="4"/>
                  </a:lnTo>
                  <a:lnTo>
                    <a:pt x="625" y="4"/>
                  </a:lnTo>
                  <a:lnTo>
                    <a:pt x="628" y="4"/>
                  </a:lnTo>
                  <a:lnTo>
                    <a:pt x="632" y="4"/>
                  </a:lnTo>
                  <a:lnTo>
                    <a:pt x="635" y="4"/>
                  </a:lnTo>
                  <a:lnTo>
                    <a:pt x="639" y="4"/>
                  </a:lnTo>
                  <a:lnTo>
                    <a:pt x="643" y="4"/>
                  </a:lnTo>
                  <a:lnTo>
                    <a:pt x="646" y="4"/>
                  </a:lnTo>
                  <a:lnTo>
                    <a:pt x="650" y="4"/>
                  </a:lnTo>
                  <a:lnTo>
                    <a:pt x="654" y="4"/>
                  </a:lnTo>
                  <a:lnTo>
                    <a:pt x="657" y="4"/>
                  </a:lnTo>
                  <a:lnTo>
                    <a:pt x="661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3" name="Freeform 183"/>
            <p:cNvSpPr>
              <a:spLocks/>
            </p:cNvSpPr>
            <p:nvPr/>
          </p:nvSpPr>
          <p:spPr bwMode="auto">
            <a:xfrm>
              <a:off x="6359526" y="1631867"/>
              <a:ext cx="612775" cy="431800"/>
            </a:xfrm>
            <a:custGeom>
              <a:avLst/>
              <a:gdLst>
                <a:gd name="T0" fmla="*/ 3 w 386"/>
                <a:gd name="T1" fmla="*/ 265 h 272"/>
                <a:gd name="T2" fmla="*/ 7 w 386"/>
                <a:gd name="T3" fmla="*/ 253 h 272"/>
                <a:gd name="T4" fmla="*/ 14 w 386"/>
                <a:gd name="T5" fmla="*/ 253 h 272"/>
                <a:gd name="T6" fmla="*/ 22 w 386"/>
                <a:gd name="T7" fmla="*/ 246 h 272"/>
                <a:gd name="T8" fmla="*/ 29 w 386"/>
                <a:gd name="T9" fmla="*/ 239 h 272"/>
                <a:gd name="T10" fmla="*/ 35 w 386"/>
                <a:gd name="T11" fmla="*/ 231 h 272"/>
                <a:gd name="T12" fmla="*/ 42 w 386"/>
                <a:gd name="T13" fmla="*/ 227 h 272"/>
                <a:gd name="T14" fmla="*/ 51 w 386"/>
                <a:gd name="T15" fmla="*/ 220 h 272"/>
                <a:gd name="T16" fmla="*/ 57 w 386"/>
                <a:gd name="T17" fmla="*/ 220 h 272"/>
                <a:gd name="T18" fmla="*/ 60 w 386"/>
                <a:gd name="T19" fmla="*/ 205 h 272"/>
                <a:gd name="T20" fmla="*/ 68 w 386"/>
                <a:gd name="T21" fmla="*/ 205 h 272"/>
                <a:gd name="T22" fmla="*/ 75 w 386"/>
                <a:gd name="T23" fmla="*/ 198 h 272"/>
                <a:gd name="T24" fmla="*/ 82 w 386"/>
                <a:gd name="T25" fmla="*/ 198 h 272"/>
                <a:gd name="T26" fmla="*/ 89 w 386"/>
                <a:gd name="T27" fmla="*/ 198 h 272"/>
                <a:gd name="T28" fmla="*/ 97 w 386"/>
                <a:gd name="T29" fmla="*/ 198 h 272"/>
                <a:gd name="T30" fmla="*/ 100 w 386"/>
                <a:gd name="T31" fmla="*/ 190 h 272"/>
                <a:gd name="T32" fmla="*/ 108 w 386"/>
                <a:gd name="T33" fmla="*/ 190 h 272"/>
                <a:gd name="T34" fmla="*/ 115 w 386"/>
                <a:gd name="T35" fmla="*/ 190 h 272"/>
                <a:gd name="T36" fmla="*/ 122 w 386"/>
                <a:gd name="T37" fmla="*/ 190 h 272"/>
                <a:gd name="T38" fmla="*/ 129 w 386"/>
                <a:gd name="T39" fmla="*/ 190 h 272"/>
                <a:gd name="T40" fmla="*/ 137 w 386"/>
                <a:gd name="T41" fmla="*/ 172 h 272"/>
                <a:gd name="T42" fmla="*/ 144 w 386"/>
                <a:gd name="T43" fmla="*/ 161 h 272"/>
                <a:gd name="T44" fmla="*/ 151 w 386"/>
                <a:gd name="T45" fmla="*/ 161 h 272"/>
                <a:gd name="T46" fmla="*/ 158 w 386"/>
                <a:gd name="T47" fmla="*/ 161 h 272"/>
                <a:gd name="T48" fmla="*/ 166 w 386"/>
                <a:gd name="T49" fmla="*/ 161 h 272"/>
                <a:gd name="T50" fmla="*/ 173 w 386"/>
                <a:gd name="T51" fmla="*/ 161 h 272"/>
                <a:gd name="T52" fmla="*/ 180 w 386"/>
                <a:gd name="T53" fmla="*/ 153 h 272"/>
                <a:gd name="T54" fmla="*/ 187 w 386"/>
                <a:gd name="T55" fmla="*/ 138 h 272"/>
                <a:gd name="T56" fmla="*/ 191 w 386"/>
                <a:gd name="T57" fmla="*/ 127 h 272"/>
                <a:gd name="T58" fmla="*/ 198 w 386"/>
                <a:gd name="T59" fmla="*/ 116 h 272"/>
                <a:gd name="T60" fmla="*/ 204 w 386"/>
                <a:gd name="T61" fmla="*/ 116 h 272"/>
                <a:gd name="T62" fmla="*/ 213 w 386"/>
                <a:gd name="T63" fmla="*/ 101 h 272"/>
                <a:gd name="T64" fmla="*/ 220 w 386"/>
                <a:gd name="T65" fmla="*/ 75 h 272"/>
                <a:gd name="T66" fmla="*/ 226 w 386"/>
                <a:gd name="T67" fmla="*/ 64 h 272"/>
                <a:gd name="T68" fmla="*/ 233 w 386"/>
                <a:gd name="T69" fmla="*/ 64 h 272"/>
                <a:gd name="T70" fmla="*/ 241 w 386"/>
                <a:gd name="T71" fmla="*/ 48 h 272"/>
                <a:gd name="T72" fmla="*/ 248 w 386"/>
                <a:gd name="T73" fmla="*/ 48 h 272"/>
                <a:gd name="T74" fmla="*/ 255 w 386"/>
                <a:gd name="T75" fmla="*/ 48 h 272"/>
                <a:gd name="T76" fmla="*/ 259 w 386"/>
                <a:gd name="T77" fmla="*/ 37 h 272"/>
                <a:gd name="T78" fmla="*/ 266 w 386"/>
                <a:gd name="T79" fmla="*/ 37 h 272"/>
                <a:gd name="T80" fmla="*/ 273 w 386"/>
                <a:gd name="T81" fmla="*/ 37 h 272"/>
                <a:gd name="T82" fmla="*/ 281 w 386"/>
                <a:gd name="T83" fmla="*/ 37 h 272"/>
                <a:gd name="T84" fmla="*/ 288 w 386"/>
                <a:gd name="T85" fmla="*/ 37 h 272"/>
                <a:gd name="T86" fmla="*/ 295 w 386"/>
                <a:gd name="T87" fmla="*/ 22 h 272"/>
                <a:gd name="T88" fmla="*/ 302 w 386"/>
                <a:gd name="T89" fmla="*/ 22 h 272"/>
                <a:gd name="T90" fmla="*/ 310 w 386"/>
                <a:gd name="T91" fmla="*/ 22 h 272"/>
                <a:gd name="T92" fmla="*/ 317 w 386"/>
                <a:gd name="T93" fmla="*/ 22 h 272"/>
                <a:gd name="T94" fmla="*/ 324 w 386"/>
                <a:gd name="T95" fmla="*/ 22 h 272"/>
                <a:gd name="T96" fmla="*/ 331 w 386"/>
                <a:gd name="T97" fmla="*/ 22 h 272"/>
                <a:gd name="T98" fmla="*/ 339 w 386"/>
                <a:gd name="T99" fmla="*/ 22 h 272"/>
                <a:gd name="T100" fmla="*/ 346 w 386"/>
                <a:gd name="T101" fmla="*/ 22 h 272"/>
                <a:gd name="T102" fmla="*/ 353 w 386"/>
                <a:gd name="T103" fmla="*/ 0 h 272"/>
                <a:gd name="T104" fmla="*/ 360 w 386"/>
                <a:gd name="T105" fmla="*/ 0 h 272"/>
                <a:gd name="T106" fmla="*/ 368 w 386"/>
                <a:gd name="T107" fmla="*/ 0 h 272"/>
                <a:gd name="T108" fmla="*/ 375 w 386"/>
                <a:gd name="T109" fmla="*/ 0 h 272"/>
                <a:gd name="T110" fmla="*/ 382 w 386"/>
                <a:gd name="T1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6" h="272">
                  <a:moveTo>
                    <a:pt x="0" y="272"/>
                  </a:moveTo>
                  <a:lnTo>
                    <a:pt x="3" y="265"/>
                  </a:lnTo>
                  <a:lnTo>
                    <a:pt x="7" y="265"/>
                  </a:lnTo>
                  <a:lnTo>
                    <a:pt x="7" y="253"/>
                  </a:lnTo>
                  <a:lnTo>
                    <a:pt x="11" y="253"/>
                  </a:lnTo>
                  <a:lnTo>
                    <a:pt x="14" y="253"/>
                  </a:lnTo>
                  <a:lnTo>
                    <a:pt x="18" y="253"/>
                  </a:lnTo>
                  <a:lnTo>
                    <a:pt x="22" y="246"/>
                  </a:lnTo>
                  <a:lnTo>
                    <a:pt x="25" y="239"/>
                  </a:lnTo>
                  <a:lnTo>
                    <a:pt x="29" y="239"/>
                  </a:lnTo>
                  <a:lnTo>
                    <a:pt x="31" y="239"/>
                  </a:lnTo>
                  <a:lnTo>
                    <a:pt x="35" y="231"/>
                  </a:lnTo>
                  <a:lnTo>
                    <a:pt x="40" y="231"/>
                  </a:lnTo>
                  <a:lnTo>
                    <a:pt x="42" y="227"/>
                  </a:lnTo>
                  <a:lnTo>
                    <a:pt x="46" y="220"/>
                  </a:lnTo>
                  <a:lnTo>
                    <a:pt x="51" y="220"/>
                  </a:lnTo>
                  <a:lnTo>
                    <a:pt x="53" y="220"/>
                  </a:lnTo>
                  <a:lnTo>
                    <a:pt x="57" y="220"/>
                  </a:lnTo>
                  <a:lnTo>
                    <a:pt x="57" y="213"/>
                  </a:lnTo>
                  <a:lnTo>
                    <a:pt x="60" y="205"/>
                  </a:lnTo>
                  <a:lnTo>
                    <a:pt x="64" y="205"/>
                  </a:lnTo>
                  <a:lnTo>
                    <a:pt x="68" y="205"/>
                  </a:lnTo>
                  <a:lnTo>
                    <a:pt x="71" y="205"/>
                  </a:lnTo>
                  <a:lnTo>
                    <a:pt x="75" y="198"/>
                  </a:lnTo>
                  <a:lnTo>
                    <a:pt x="79" y="198"/>
                  </a:lnTo>
                  <a:lnTo>
                    <a:pt x="82" y="198"/>
                  </a:lnTo>
                  <a:lnTo>
                    <a:pt x="86" y="198"/>
                  </a:lnTo>
                  <a:lnTo>
                    <a:pt x="89" y="198"/>
                  </a:lnTo>
                  <a:lnTo>
                    <a:pt x="93" y="198"/>
                  </a:lnTo>
                  <a:lnTo>
                    <a:pt x="97" y="198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4" y="190"/>
                  </a:lnTo>
                  <a:lnTo>
                    <a:pt x="108" y="190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8" y="190"/>
                  </a:lnTo>
                  <a:lnTo>
                    <a:pt x="122" y="190"/>
                  </a:lnTo>
                  <a:lnTo>
                    <a:pt x="126" y="190"/>
                  </a:lnTo>
                  <a:lnTo>
                    <a:pt x="129" y="190"/>
                  </a:lnTo>
                  <a:lnTo>
                    <a:pt x="133" y="190"/>
                  </a:lnTo>
                  <a:lnTo>
                    <a:pt x="137" y="172"/>
                  </a:lnTo>
                  <a:lnTo>
                    <a:pt x="140" y="172"/>
                  </a:lnTo>
                  <a:lnTo>
                    <a:pt x="144" y="161"/>
                  </a:lnTo>
                  <a:lnTo>
                    <a:pt x="147" y="161"/>
                  </a:lnTo>
                  <a:lnTo>
                    <a:pt x="151" y="161"/>
                  </a:lnTo>
                  <a:lnTo>
                    <a:pt x="155" y="161"/>
                  </a:lnTo>
                  <a:lnTo>
                    <a:pt x="158" y="161"/>
                  </a:lnTo>
                  <a:lnTo>
                    <a:pt x="162" y="161"/>
                  </a:lnTo>
                  <a:lnTo>
                    <a:pt x="166" y="161"/>
                  </a:lnTo>
                  <a:lnTo>
                    <a:pt x="169" y="161"/>
                  </a:lnTo>
                  <a:lnTo>
                    <a:pt x="173" y="161"/>
                  </a:lnTo>
                  <a:lnTo>
                    <a:pt x="176" y="153"/>
                  </a:lnTo>
                  <a:lnTo>
                    <a:pt x="180" y="153"/>
                  </a:lnTo>
                  <a:lnTo>
                    <a:pt x="184" y="138"/>
                  </a:lnTo>
                  <a:lnTo>
                    <a:pt x="187" y="138"/>
                  </a:lnTo>
                  <a:lnTo>
                    <a:pt x="187" y="127"/>
                  </a:lnTo>
                  <a:lnTo>
                    <a:pt x="191" y="127"/>
                  </a:lnTo>
                  <a:lnTo>
                    <a:pt x="195" y="116"/>
                  </a:lnTo>
                  <a:lnTo>
                    <a:pt x="198" y="116"/>
                  </a:lnTo>
                  <a:lnTo>
                    <a:pt x="202" y="116"/>
                  </a:lnTo>
                  <a:lnTo>
                    <a:pt x="204" y="116"/>
                  </a:lnTo>
                  <a:lnTo>
                    <a:pt x="209" y="116"/>
                  </a:lnTo>
                  <a:lnTo>
                    <a:pt x="213" y="101"/>
                  </a:lnTo>
                  <a:lnTo>
                    <a:pt x="215" y="101"/>
                  </a:lnTo>
                  <a:lnTo>
                    <a:pt x="220" y="75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1" y="64"/>
                  </a:lnTo>
                  <a:lnTo>
                    <a:pt x="233" y="64"/>
                  </a:lnTo>
                  <a:lnTo>
                    <a:pt x="237" y="64"/>
                  </a:lnTo>
                  <a:lnTo>
                    <a:pt x="241" y="48"/>
                  </a:lnTo>
                  <a:lnTo>
                    <a:pt x="244" y="48"/>
                  </a:lnTo>
                  <a:lnTo>
                    <a:pt x="248" y="48"/>
                  </a:lnTo>
                  <a:lnTo>
                    <a:pt x="252" y="48"/>
                  </a:lnTo>
                  <a:lnTo>
                    <a:pt x="255" y="48"/>
                  </a:lnTo>
                  <a:lnTo>
                    <a:pt x="255" y="37"/>
                  </a:lnTo>
                  <a:lnTo>
                    <a:pt x="259" y="37"/>
                  </a:lnTo>
                  <a:lnTo>
                    <a:pt x="262" y="37"/>
                  </a:lnTo>
                  <a:lnTo>
                    <a:pt x="266" y="37"/>
                  </a:lnTo>
                  <a:lnTo>
                    <a:pt x="270" y="37"/>
                  </a:lnTo>
                  <a:lnTo>
                    <a:pt x="273" y="37"/>
                  </a:lnTo>
                  <a:lnTo>
                    <a:pt x="277" y="37"/>
                  </a:lnTo>
                  <a:lnTo>
                    <a:pt x="281" y="37"/>
                  </a:lnTo>
                  <a:lnTo>
                    <a:pt x="284" y="37"/>
                  </a:lnTo>
                  <a:lnTo>
                    <a:pt x="288" y="37"/>
                  </a:lnTo>
                  <a:lnTo>
                    <a:pt x="291" y="37"/>
                  </a:lnTo>
                  <a:lnTo>
                    <a:pt x="295" y="22"/>
                  </a:lnTo>
                  <a:lnTo>
                    <a:pt x="299" y="22"/>
                  </a:lnTo>
                  <a:lnTo>
                    <a:pt x="302" y="22"/>
                  </a:lnTo>
                  <a:lnTo>
                    <a:pt x="306" y="22"/>
                  </a:lnTo>
                  <a:lnTo>
                    <a:pt x="310" y="22"/>
                  </a:lnTo>
                  <a:lnTo>
                    <a:pt x="313" y="22"/>
                  </a:lnTo>
                  <a:lnTo>
                    <a:pt x="317" y="22"/>
                  </a:lnTo>
                  <a:lnTo>
                    <a:pt x="320" y="22"/>
                  </a:lnTo>
                  <a:lnTo>
                    <a:pt x="324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5" y="22"/>
                  </a:lnTo>
                  <a:lnTo>
                    <a:pt x="339" y="22"/>
                  </a:lnTo>
                  <a:lnTo>
                    <a:pt x="342" y="22"/>
                  </a:lnTo>
                  <a:lnTo>
                    <a:pt x="346" y="22"/>
                  </a:lnTo>
                  <a:lnTo>
                    <a:pt x="349" y="22"/>
                  </a:lnTo>
                  <a:lnTo>
                    <a:pt x="353" y="0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1" y="0"/>
                  </a:lnTo>
                  <a:lnTo>
                    <a:pt x="375" y="0"/>
                  </a:lnTo>
                  <a:lnTo>
                    <a:pt x="379" y="0"/>
                  </a:lnTo>
                  <a:lnTo>
                    <a:pt x="382" y="0"/>
                  </a:lnTo>
                  <a:lnTo>
                    <a:pt x="386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3902077" y="2266867"/>
            <a:ext cx="4595813" cy="2470150"/>
            <a:chOff x="2378076" y="2266867"/>
            <a:chExt cx="4595813" cy="2470150"/>
          </a:xfrm>
        </p:grpSpPr>
        <p:sp>
          <p:nvSpPr>
            <p:cNvPr id="284" name="Freeform 184"/>
            <p:cNvSpPr>
              <a:spLocks/>
            </p:cNvSpPr>
            <p:nvPr/>
          </p:nvSpPr>
          <p:spPr bwMode="auto">
            <a:xfrm>
              <a:off x="2378076" y="4070267"/>
              <a:ext cx="996950" cy="666750"/>
            </a:xfrm>
            <a:custGeom>
              <a:avLst/>
              <a:gdLst>
                <a:gd name="T0" fmla="*/ 7 w 628"/>
                <a:gd name="T1" fmla="*/ 416 h 420"/>
                <a:gd name="T2" fmla="*/ 18 w 628"/>
                <a:gd name="T3" fmla="*/ 409 h 420"/>
                <a:gd name="T4" fmla="*/ 32 w 628"/>
                <a:gd name="T5" fmla="*/ 405 h 420"/>
                <a:gd name="T6" fmla="*/ 43 w 628"/>
                <a:gd name="T7" fmla="*/ 394 h 420"/>
                <a:gd name="T8" fmla="*/ 54 w 628"/>
                <a:gd name="T9" fmla="*/ 390 h 420"/>
                <a:gd name="T10" fmla="*/ 69 w 628"/>
                <a:gd name="T11" fmla="*/ 383 h 420"/>
                <a:gd name="T12" fmla="*/ 78 w 628"/>
                <a:gd name="T13" fmla="*/ 372 h 420"/>
                <a:gd name="T14" fmla="*/ 94 w 628"/>
                <a:gd name="T15" fmla="*/ 357 h 420"/>
                <a:gd name="T16" fmla="*/ 105 w 628"/>
                <a:gd name="T17" fmla="*/ 349 h 420"/>
                <a:gd name="T18" fmla="*/ 115 w 628"/>
                <a:gd name="T19" fmla="*/ 342 h 420"/>
                <a:gd name="T20" fmla="*/ 129 w 628"/>
                <a:gd name="T21" fmla="*/ 331 h 420"/>
                <a:gd name="T22" fmla="*/ 144 w 628"/>
                <a:gd name="T23" fmla="*/ 320 h 420"/>
                <a:gd name="T24" fmla="*/ 155 w 628"/>
                <a:gd name="T25" fmla="*/ 312 h 420"/>
                <a:gd name="T26" fmla="*/ 165 w 628"/>
                <a:gd name="T27" fmla="*/ 305 h 420"/>
                <a:gd name="T28" fmla="*/ 173 w 628"/>
                <a:gd name="T29" fmla="*/ 297 h 420"/>
                <a:gd name="T30" fmla="*/ 187 w 628"/>
                <a:gd name="T31" fmla="*/ 286 h 420"/>
                <a:gd name="T32" fmla="*/ 202 w 628"/>
                <a:gd name="T33" fmla="*/ 279 h 420"/>
                <a:gd name="T34" fmla="*/ 216 w 628"/>
                <a:gd name="T35" fmla="*/ 268 h 420"/>
                <a:gd name="T36" fmla="*/ 231 w 628"/>
                <a:gd name="T37" fmla="*/ 260 h 420"/>
                <a:gd name="T38" fmla="*/ 245 w 628"/>
                <a:gd name="T39" fmla="*/ 249 h 420"/>
                <a:gd name="T40" fmla="*/ 256 w 628"/>
                <a:gd name="T41" fmla="*/ 233 h 420"/>
                <a:gd name="T42" fmla="*/ 271 w 628"/>
                <a:gd name="T43" fmla="*/ 227 h 420"/>
                <a:gd name="T44" fmla="*/ 284 w 628"/>
                <a:gd name="T45" fmla="*/ 220 h 420"/>
                <a:gd name="T46" fmla="*/ 291 w 628"/>
                <a:gd name="T47" fmla="*/ 211 h 420"/>
                <a:gd name="T48" fmla="*/ 306 w 628"/>
                <a:gd name="T49" fmla="*/ 207 h 420"/>
                <a:gd name="T50" fmla="*/ 320 w 628"/>
                <a:gd name="T51" fmla="*/ 200 h 420"/>
                <a:gd name="T52" fmla="*/ 331 w 628"/>
                <a:gd name="T53" fmla="*/ 185 h 420"/>
                <a:gd name="T54" fmla="*/ 346 w 628"/>
                <a:gd name="T55" fmla="*/ 179 h 420"/>
                <a:gd name="T56" fmla="*/ 357 w 628"/>
                <a:gd name="T57" fmla="*/ 168 h 420"/>
                <a:gd name="T58" fmla="*/ 371 w 628"/>
                <a:gd name="T59" fmla="*/ 163 h 420"/>
                <a:gd name="T60" fmla="*/ 386 w 628"/>
                <a:gd name="T61" fmla="*/ 148 h 420"/>
                <a:gd name="T62" fmla="*/ 400 w 628"/>
                <a:gd name="T63" fmla="*/ 144 h 420"/>
                <a:gd name="T64" fmla="*/ 415 w 628"/>
                <a:gd name="T65" fmla="*/ 137 h 420"/>
                <a:gd name="T66" fmla="*/ 424 w 628"/>
                <a:gd name="T67" fmla="*/ 133 h 420"/>
                <a:gd name="T68" fmla="*/ 435 w 628"/>
                <a:gd name="T69" fmla="*/ 122 h 420"/>
                <a:gd name="T70" fmla="*/ 451 w 628"/>
                <a:gd name="T71" fmla="*/ 115 h 420"/>
                <a:gd name="T72" fmla="*/ 462 w 628"/>
                <a:gd name="T73" fmla="*/ 111 h 420"/>
                <a:gd name="T74" fmla="*/ 473 w 628"/>
                <a:gd name="T75" fmla="*/ 100 h 420"/>
                <a:gd name="T76" fmla="*/ 484 w 628"/>
                <a:gd name="T77" fmla="*/ 92 h 420"/>
                <a:gd name="T78" fmla="*/ 497 w 628"/>
                <a:gd name="T79" fmla="*/ 89 h 420"/>
                <a:gd name="T80" fmla="*/ 512 w 628"/>
                <a:gd name="T81" fmla="*/ 81 h 420"/>
                <a:gd name="T82" fmla="*/ 526 w 628"/>
                <a:gd name="T83" fmla="*/ 74 h 420"/>
                <a:gd name="T84" fmla="*/ 537 w 628"/>
                <a:gd name="T85" fmla="*/ 63 h 420"/>
                <a:gd name="T86" fmla="*/ 551 w 628"/>
                <a:gd name="T87" fmla="*/ 52 h 420"/>
                <a:gd name="T88" fmla="*/ 566 w 628"/>
                <a:gd name="T89" fmla="*/ 44 h 420"/>
                <a:gd name="T90" fmla="*/ 580 w 628"/>
                <a:gd name="T91" fmla="*/ 33 h 420"/>
                <a:gd name="T92" fmla="*/ 591 w 628"/>
                <a:gd name="T93" fmla="*/ 29 h 420"/>
                <a:gd name="T94" fmla="*/ 602 w 628"/>
                <a:gd name="T95" fmla="*/ 22 h 420"/>
                <a:gd name="T96" fmla="*/ 613 w 628"/>
                <a:gd name="T97" fmla="*/ 15 h 420"/>
                <a:gd name="T98" fmla="*/ 624 w 628"/>
                <a:gd name="T9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8" h="420">
                  <a:moveTo>
                    <a:pt x="0" y="420"/>
                  </a:moveTo>
                  <a:lnTo>
                    <a:pt x="3" y="420"/>
                  </a:lnTo>
                  <a:lnTo>
                    <a:pt x="7" y="420"/>
                  </a:lnTo>
                  <a:lnTo>
                    <a:pt x="7" y="416"/>
                  </a:lnTo>
                  <a:lnTo>
                    <a:pt x="11" y="416"/>
                  </a:lnTo>
                  <a:lnTo>
                    <a:pt x="14" y="412"/>
                  </a:lnTo>
                  <a:lnTo>
                    <a:pt x="18" y="412"/>
                  </a:lnTo>
                  <a:lnTo>
                    <a:pt x="18" y="409"/>
                  </a:lnTo>
                  <a:lnTo>
                    <a:pt x="21" y="409"/>
                  </a:lnTo>
                  <a:lnTo>
                    <a:pt x="25" y="405"/>
                  </a:lnTo>
                  <a:lnTo>
                    <a:pt x="29" y="405"/>
                  </a:lnTo>
                  <a:lnTo>
                    <a:pt x="32" y="405"/>
                  </a:lnTo>
                  <a:lnTo>
                    <a:pt x="36" y="401"/>
                  </a:lnTo>
                  <a:lnTo>
                    <a:pt x="36" y="398"/>
                  </a:lnTo>
                  <a:lnTo>
                    <a:pt x="40" y="398"/>
                  </a:lnTo>
                  <a:lnTo>
                    <a:pt x="43" y="394"/>
                  </a:lnTo>
                  <a:lnTo>
                    <a:pt x="47" y="394"/>
                  </a:lnTo>
                  <a:lnTo>
                    <a:pt x="50" y="394"/>
                  </a:lnTo>
                  <a:lnTo>
                    <a:pt x="54" y="394"/>
                  </a:lnTo>
                  <a:lnTo>
                    <a:pt x="54" y="390"/>
                  </a:lnTo>
                  <a:lnTo>
                    <a:pt x="58" y="390"/>
                  </a:lnTo>
                  <a:lnTo>
                    <a:pt x="61" y="383"/>
                  </a:lnTo>
                  <a:lnTo>
                    <a:pt x="65" y="383"/>
                  </a:lnTo>
                  <a:lnTo>
                    <a:pt x="69" y="383"/>
                  </a:lnTo>
                  <a:lnTo>
                    <a:pt x="72" y="379"/>
                  </a:lnTo>
                  <a:lnTo>
                    <a:pt x="76" y="375"/>
                  </a:lnTo>
                  <a:lnTo>
                    <a:pt x="76" y="372"/>
                  </a:lnTo>
                  <a:lnTo>
                    <a:pt x="78" y="372"/>
                  </a:lnTo>
                  <a:lnTo>
                    <a:pt x="83" y="368"/>
                  </a:lnTo>
                  <a:lnTo>
                    <a:pt x="87" y="368"/>
                  </a:lnTo>
                  <a:lnTo>
                    <a:pt x="89" y="360"/>
                  </a:lnTo>
                  <a:lnTo>
                    <a:pt x="94" y="357"/>
                  </a:lnTo>
                  <a:lnTo>
                    <a:pt x="94" y="353"/>
                  </a:lnTo>
                  <a:lnTo>
                    <a:pt x="98" y="353"/>
                  </a:lnTo>
                  <a:lnTo>
                    <a:pt x="100" y="349"/>
                  </a:lnTo>
                  <a:lnTo>
                    <a:pt x="105" y="349"/>
                  </a:lnTo>
                  <a:lnTo>
                    <a:pt x="105" y="346"/>
                  </a:lnTo>
                  <a:lnTo>
                    <a:pt x="107" y="346"/>
                  </a:lnTo>
                  <a:lnTo>
                    <a:pt x="111" y="346"/>
                  </a:lnTo>
                  <a:lnTo>
                    <a:pt x="115" y="342"/>
                  </a:lnTo>
                  <a:lnTo>
                    <a:pt x="118" y="338"/>
                  </a:lnTo>
                  <a:lnTo>
                    <a:pt x="122" y="331"/>
                  </a:lnTo>
                  <a:lnTo>
                    <a:pt x="126" y="331"/>
                  </a:lnTo>
                  <a:lnTo>
                    <a:pt x="129" y="331"/>
                  </a:lnTo>
                  <a:lnTo>
                    <a:pt x="133" y="327"/>
                  </a:lnTo>
                  <a:lnTo>
                    <a:pt x="136" y="320"/>
                  </a:lnTo>
                  <a:lnTo>
                    <a:pt x="140" y="320"/>
                  </a:lnTo>
                  <a:lnTo>
                    <a:pt x="144" y="320"/>
                  </a:lnTo>
                  <a:lnTo>
                    <a:pt x="144" y="316"/>
                  </a:lnTo>
                  <a:lnTo>
                    <a:pt x="147" y="312"/>
                  </a:lnTo>
                  <a:lnTo>
                    <a:pt x="151" y="312"/>
                  </a:lnTo>
                  <a:lnTo>
                    <a:pt x="155" y="312"/>
                  </a:lnTo>
                  <a:lnTo>
                    <a:pt x="155" y="309"/>
                  </a:lnTo>
                  <a:lnTo>
                    <a:pt x="158" y="309"/>
                  </a:lnTo>
                  <a:lnTo>
                    <a:pt x="162" y="305"/>
                  </a:lnTo>
                  <a:lnTo>
                    <a:pt x="165" y="305"/>
                  </a:lnTo>
                  <a:lnTo>
                    <a:pt x="165" y="301"/>
                  </a:lnTo>
                  <a:lnTo>
                    <a:pt x="169" y="301"/>
                  </a:lnTo>
                  <a:lnTo>
                    <a:pt x="173" y="301"/>
                  </a:lnTo>
                  <a:lnTo>
                    <a:pt x="173" y="297"/>
                  </a:lnTo>
                  <a:lnTo>
                    <a:pt x="176" y="294"/>
                  </a:lnTo>
                  <a:lnTo>
                    <a:pt x="180" y="294"/>
                  </a:lnTo>
                  <a:lnTo>
                    <a:pt x="184" y="290"/>
                  </a:lnTo>
                  <a:lnTo>
                    <a:pt x="187" y="286"/>
                  </a:lnTo>
                  <a:lnTo>
                    <a:pt x="191" y="286"/>
                  </a:lnTo>
                  <a:lnTo>
                    <a:pt x="194" y="283"/>
                  </a:lnTo>
                  <a:lnTo>
                    <a:pt x="198" y="283"/>
                  </a:lnTo>
                  <a:lnTo>
                    <a:pt x="202" y="279"/>
                  </a:lnTo>
                  <a:lnTo>
                    <a:pt x="205" y="279"/>
                  </a:lnTo>
                  <a:lnTo>
                    <a:pt x="209" y="275"/>
                  </a:lnTo>
                  <a:lnTo>
                    <a:pt x="213" y="268"/>
                  </a:lnTo>
                  <a:lnTo>
                    <a:pt x="216" y="268"/>
                  </a:lnTo>
                  <a:lnTo>
                    <a:pt x="220" y="264"/>
                  </a:lnTo>
                  <a:lnTo>
                    <a:pt x="223" y="264"/>
                  </a:lnTo>
                  <a:lnTo>
                    <a:pt x="227" y="264"/>
                  </a:lnTo>
                  <a:lnTo>
                    <a:pt x="231" y="260"/>
                  </a:lnTo>
                  <a:lnTo>
                    <a:pt x="234" y="257"/>
                  </a:lnTo>
                  <a:lnTo>
                    <a:pt x="238" y="253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5" y="244"/>
                  </a:lnTo>
                  <a:lnTo>
                    <a:pt x="249" y="244"/>
                  </a:lnTo>
                  <a:lnTo>
                    <a:pt x="251" y="238"/>
                  </a:lnTo>
                  <a:lnTo>
                    <a:pt x="256" y="233"/>
                  </a:lnTo>
                  <a:lnTo>
                    <a:pt x="260" y="231"/>
                  </a:lnTo>
                  <a:lnTo>
                    <a:pt x="262" y="231"/>
                  </a:lnTo>
                  <a:lnTo>
                    <a:pt x="267" y="227"/>
                  </a:lnTo>
                  <a:lnTo>
                    <a:pt x="271" y="227"/>
                  </a:lnTo>
                  <a:lnTo>
                    <a:pt x="273" y="222"/>
                  </a:lnTo>
                  <a:lnTo>
                    <a:pt x="278" y="222"/>
                  </a:lnTo>
                  <a:lnTo>
                    <a:pt x="280" y="220"/>
                  </a:lnTo>
                  <a:lnTo>
                    <a:pt x="284" y="220"/>
                  </a:lnTo>
                  <a:lnTo>
                    <a:pt x="284" y="216"/>
                  </a:lnTo>
                  <a:lnTo>
                    <a:pt x="289" y="216"/>
                  </a:lnTo>
                  <a:lnTo>
                    <a:pt x="291" y="216"/>
                  </a:lnTo>
                  <a:lnTo>
                    <a:pt x="291" y="211"/>
                  </a:lnTo>
                  <a:lnTo>
                    <a:pt x="295" y="211"/>
                  </a:lnTo>
                  <a:lnTo>
                    <a:pt x="300" y="211"/>
                  </a:lnTo>
                  <a:lnTo>
                    <a:pt x="302" y="207"/>
                  </a:lnTo>
                  <a:lnTo>
                    <a:pt x="306" y="207"/>
                  </a:lnTo>
                  <a:lnTo>
                    <a:pt x="309" y="207"/>
                  </a:lnTo>
                  <a:lnTo>
                    <a:pt x="313" y="200"/>
                  </a:lnTo>
                  <a:lnTo>
                    <a:pt x="317" y="200"/>
                  </a:lnTo>
                  <a:lnTo>
                    <a:pt x="320" y="200"/>
                  </a:lnTo>
                  <a:lnTo>
                    <a:pt x="324" y="196"/>
                  </a:lnTo>
                  <a:lnTo>
                    <a:pt x="328" y="196"/>
                  </a:lnTo>
                  <a:lnTo>
                    <a:pt x="331" y="190"/>
                  </a:lnTo>
                  <a:lnTo>
                    <a:pt x="331" y="185"/>
                  </a:lnTo>
                  <a:lnTo>
                    <a:pt x="335" y="185"/>
                  </a:lnTo>
                  <a:lnTo>
                    <a:pt x="338" y="181"/>
                  </a:lnTo>
                  <a:lnTo>
                    <a:pt x="342" y="179"/>
                  </a:lnTo>
                  <a:lnTo>
                    <a:pt x="346" y="179"/>
                  </a:lnTo>
                  <a:lnTo>
                    <a:pt x="349" y="179"/>
                  </a:lnTo>
                  <a:lnTo>
                    <a:pt x="353" y="179"/>
                  </a:lnTo>
                  <a:lnTo>
                    <a:pt x="353" y="174"/>
                  </a:lnTo>
                  <a:lnTo>
                    <a:pt x="357" y="168"/>
                  </a:lnTo>
                  <a:lnTo>
                    <a:pt x="360" y="168"/>
                  </a:lnTo>
                  <a:lnTo>
                    <a:pt x="364" y="163"/>
                  </a:lnTo>
                  <a:lnTo>
                    <a:pt x="367" y="163"/>
                  </a:lnTo>
                  <a:lnTo>
                    <a:pt x="371" y="163"/>
                  </a:lnTo>
                  <a:lnTo>
                    <a:pt x="375" y="159"/>
                  </a:lnTo>
                  <a:lnTo>
                    <a:pt x="378" y="155"/>
                  </a:lnTo>
                  <a:lnTo>
                    <a:pt x="382" y="152"/>
                  </a:lnTo>
                  <a:lnTo>
                    <a:pt x="386" y="148"/>
                  </a:lnTo>
                  <a:lnTo>
                    <a:pt x="389" y="148"/>
                  </a:lnTo>
                  <a:lnTo>
                    <a:pt x="393" y="148"/>
                  </a:lnTo>
                  <a:lnTo>
                    <a:pt x="396" y="144"/>
                  </a:lnTo>
                  <a:lnTo>
                    <a:pt x="400" y="144"/>
                  </a:lnTo>
                  <a:lnTo>
                    <a:pt x="404" y="144"/>
                  </a:lnTo>
                  <a:lnTo>
                    <a:pt x="407" y="141"/>
                  </a:lnTo>
                  <a:lnTo>
                    <a:pt x="411" y="141"/>
                  </a:lnTo>
                  <a:lnTo>
                    <a:pt x="415" y="137"/>
                  </a:lnTo>
                  <a:lnTo>
                    <a:pt x="418" y="137"/>
                  </a:lnTo>
                  <a:lnTo>
                    <a:pt x="422" y="137"/>
                  </a:lnTo>
                  <a:lnTo>
                    <a:pt x="422" y="133"/>
                  </a:lnTo>
                  <a:lnTo>
                    <a:pt x="424" y="133"/>
                  </a:lnTo>
                  <a:lnTo>
                    <a:pt x="429" y="129"/>
                  </a:lnTo>
                  <a:lnTo>
                    <a:pt x="433" y="126"/>
                  </a:lnTo>
                  <a:lnTo>
                    <a:pt x="433" y="122"/>
                  </a:lnTo>
                  <a:lnTo>
                    <a:pt x="435" y="122"/>
                  </a:lnTo>
                  <a:lnTo>
                    <a:pt x="440" y="122"/>
                  </a:lnTo>
                  <a:lnTo>
                    <a:pt x="444" y="115"/>
                  </a:lnTo>
                  <a:lnTo>
                    <a:pt x="446" y="115"/>
                  </a:lnTo>
                  <a:lnTo>
                    <a:pt x="451" y="115"/>
                  </a:lnTo>
                  <a:lnTo>
                    <a:pt x="453" y="115"/>
                  </a:lnTo>
                  <a:lnTo>
                    <a:pt x="457" y="115"/>
                  </a:lnTo>
                  <a:lnTo>
                    <a:pt x="462" y="115"/>
                  </a:lnTo>
                  <a:lnTo>
                    <a:pt x="462" y="111"/>
                  </a:lnTo>
                  <a:lnTo>
                    <a:pt x="464" y="107"/>
                  </a:lnTo>
                  <a:lnTo>
                    <a:pt x="468" y="107"/>
                  </a:lnTo>
                  <a:lnTo>
                    <a:pt x="473" y="104"/>
                  </a:lnTo>
                  <a:lnTo>
                    <a:pt x="473" y="100"/>
                  </a:lnTo>
                  <a:lnTo>
                    <a:pt x="475" y="100"/>
                  </a:lnTo>
                  <a:lnTo>
                    <a:pt x="479" y="96"/>
                  </a:lnTo>
                  <a:lnTo>
                    <a:pt x="484" y="96"/>
                  </a:lnTo>
                  <a:lnTo>
                    <a:pt x="484" y="92"/>
                  </a:lnTo>
                  <a:lnTo>
                    <a:pt x="486" y="89"/>
                  </a:lnTo>
                  <a:lnTo>
                    <a:pt x="490" y="89"/>
                  </a:lnTo>
                  <a:lnTo>
                    <a:pt x="493" y="89"/>
                  </a:lnTo>
                  <a:lnTo>
                    <a:pt x="497" y="89"/>
                  </a:lnTo>
                  <a:lnTo>
                    <a:pt x="501" y="85"/>
                  </a:lnTo>
                  <a:lnTo>
                    <a:pt x="504" y="85"/>
                  </a:lnTo>
                  <a:lnTo>
                    <a:pt x="508" y="85"/>
                  </a:lnTo>
                  <a:lnTo>
                    <a:pt x="512" y="81"/>
                  </a:lnTo>
                  <a:lnTo>
                    <a:pt x="515" y="78"/>
                  </a:lnTo>
                  <a:lnTo>
                    <a:pt x="519" y="78"/>
                  </a:lnTo>
                  <a:lnTo>
                    <a:pt x="522" y="74"/>
                  </a:lnTo>
                  <a:lnTo>
                    <a:pt x="526" y="74"/>
                  </a:lnTo>
                  <a:lnTo>
                    <a:pt x="530" y="70"/>
                  </a:lnTo>
                  <a:lnTo>
                    <a:pt x="530" y="63"/>
                  </a:lnTo>
                  <a:lnTo>
                    <a:pt x="533" y="63"/>
                  </a:lnTo>
                  <a:lnTo>
                    <a:pt x="537" y="63"/>
                  </a:lnTo>
                  <a:lnTo>
                    <a:pt x="541" y="59"/>
                  </a:lnTo>
                  <a:lnTo>
                    <a:pt x="544" y="55"/>
                  </a:lnTo>
                  <a:lnTo>
                    <a:pt x="548" y="52"/>
                  </a:lnTo>
                  <a:lnTo>
                    <a:pt x="551" y="52"/>
                  </a:lnTo>
                  <a:lnTo>
                    <a:pt x="555" y="48"/>
                  </a:lnTo>
                  <a:lnTo>
                    <a:pt x="559" y="48"/>
                  </a:lnTo>
                  <a:lnTo>
                    <a:pt x="562" y="44"/>
                  </a:lnTo>
                  <a:lnTo>
                    <a:pt x="566" y="44"/>
                  </a:lnTo>
                  <a:lnTo>
                    <a:pt x="570" y="40"/>
                  </a:lnTo>
                  <a:lnTo>
                    <a:pt x="573" y="37"/>
                  </a:lnTo>
                  <a:lnTo>
                    <a:pt x="577" y="37"/>
                  </a:lnTo>
                  <a:lnTo>
                    <a:pt x="580" y="33"/>
                  </a:lnTo>
                  <a:lnTo>
                    <a:pt x="580" y="29"/>
                  </a:lnTo>
                  <a:lnTo>
                    <a:pt x="584" y="29"/>
                  </a:lnTo>
                  <a:lnTo>
                    <a:pt x="588" y="29"/>
                  </a:lnTo>
                  <a:lnTo>
                    <a:pt x="591" y="29"/>
                  </a:lnTo>
                  <a:lnTo>
                    <a:pt x="591" y="26"/>
                  </a:lnTo>
                  <a:lnTo>
                    <a:pt x="595" y="26"/>
                  </a:lnTo>
                  <a:lnTo>
                    <a:pt x="599" y="26"/>
                  </a:lnTo>
                  <a:lnTo>
                    <a:pt x="602" y="22"/>
                  </a:lnTo>
                  <a:lnTo>
                    <a:pt x="606" y="22"/>
                  </a:lnTo>
                  <a:lnTo>
                    <a:pt x="609" y="18"/>
                  </a:lnTo>
                  <a:lnTo>
                    <a:pt x="609" y="15"/>
                  </a:lnTo>
                  <a:lnTo>
                    <a:pt x="613" y="15"/>
                  </a:lnTo>
                  <a:lnTo>
                    <a:pt x="617" y="15"/>
                  </a:lnTo>
                  <a:lnTo>
                    <a:pt x="619" y="15"/>
                  </a:lnTo>
                  <a:lnTo>
                    <a:pt x="619" y="3"/>
                  </a:lnTo>
                  <a:lnTo>
                    <a:pt x="624" y="0"/>
                  </a:lnTo>
                  <a:lnTo>
                    <a:pt x="628" y="0"/>
                  </a:lnTo>
                </a:path>
              </a:pathLst>
            </a:custGeom>
            <a:noFill/>
            <a:ln w="2381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5" name="Freeform 185"/>
            <p:cNvSpPr>
              <a:spLocks/>
            </p:cNvSpPr>
            <p:nvPr/>
          </p:nvSpPr>
          <p:spPr bwMode="auto">
            <a:xfrm>
              <a:off x="3375026" y="3520992"/>
              <a:ext cx="1017588" cy="549275"/>
            </a:xfrm>
            <a:custGeom>
              <a:avLst/>
              <a:gdLst>
                <a:gd name="T0" fmla="*/ 7 w 641"/>
                <a:gd name="T1" fmla="*/ 338 h 346"/>
                <a:gd name="T2" fmla="*/ 20 w 641"/>
                <a:gd name="T3" fmla="*/ 331 h 346"/>
                <a:gd name="T4" fmla="*/ 31 w 641"/>
                <a:gd name="T5" fmla="*/ 316 h 346"/>
                <a:gd name="T6" fmla="*/ 42 w 641"/>
                <a:gd name="T7" fmla="*/ 312 h 346"/>
                <a:gd name="T8" fmla="*/ 53 w 641"/>
                <a:gd name="T9" fmla="*/ 301 h 346"/>
                <a:gd name="T10" fmla="*/ 64 w 641"/>
                <a:gd name="T11" fmla="*/ 294 h 346"/>
                <a:gd name="T12" fmla="*/ 75 w 641"/>
                <a:gd name="T13" fmla="*/ 290 h 346"/>
                <a:gd name="T14" fmla="*/ 89 w 641"/>
                <a:gd name="T15" fmla="*/ 283 h 346"/>
                <a:gd name="T16" fmla="*/ 100 w 641"/>
                <a:gd name="T17" fmla="*/ 275 h 346"/>
                <a:gd name="T18" fmla="*/ 115 w 641"/>
                <a:gd name="T19" fmla="*/ 268 h 346"/>
                <a:gd name="T20" fmla="*/ 129 w 641"/>
                <a:gd name="T21" fmla="*/ 264 h 346"/>
                <a:gd name="T22" fmla="*/ 144 w 641"/>
                <a:gd name="T23" fmla="*/ 259 h 346"/>
                <a:gd name="T24" fmla="*/ 154 w 641"/>
                <a:gd name="T25" fmla="*/ 257 h 346"/>
                <a:gd name="T26" fmla="*/ 169 w 641"/>
                <a:gd name="T27" fmla="*/ 253 h 346"/>
                <a:gd name="T28" fmla="*/ 180 w 641"/>
                <a:gd name="T29" fmla="*/ 242 h 346"/>
                <a:gd name="T30" fmla="*/ 191 w 641"/>
                <a:gd name="T31" fmla="*/ 233 h 346"/>
                <a:gd name="T32" fmla="*/ 202 w 641"/>
                <a:gd name="T33" fmla="*/ 226 h 346"/>
                <a:gd name="T34" fmla="*/ 215 w 641"/>
                <a:gd name="T35" fmla="*/ 222 h 346"/>
                <a:gd name="T36" fmla="*/ 226 w 641"/>
                <a:gd name="T37" fmla="*/ 215 h 346"/>
                <a:gd name="T38" fmla="*/ 240 w 641"/>
                <a:gd name="T39" fmla="*/ 211 h 346"/>
                <a:gd name="T40" fmla="*/ 251 w 641"/>
                <a:gd name="T41" fmla="*/ 204 h 346"/>
                <a:gd name="T42" fmla="*/ 266 w 641"/>
                <a:gd name="T43" fmla="*/ 194 h 346"/>
                <a:gd name="T44" fmla="*/ 277 w 641"/>
                <a:gd name="T45" fmla="*/ 189 h 346"/>
                <a:gd name="T46" fmla="*/ 288 w 641"/>
                <a:gd name="T47" fmla="*/ 181 h 346"/>
                <a:gd name="T48" fmla="*/ 302 w 641"/>
                <a:gd name="T49" fmla="*/ 174 h 346"/>
                <a:gd name="T50" fmla="*/ 317 w 641"/>
                <a:gd name="T51" fmla="*/ 167 h 346"/>
                <a:gd name="T52" fmla="*/ 327 w 641"/>
                <a:gd name="T53" fmla="*/ 163 h 346"/>
                <a:gd name="T54" fmla="*/ 342 w 641"/>
                <a:gd name="T55" fmla="*/ 156 h 346"/>
                <a:gd name="T56" fmla="*/ 355 w 641"/>
                <a:gd name="T57" fmla="*/ 144 h 346"/>
                <a:gd name="T58" fmla="*/ 366 w 641"/>
                <a:gd name="T59" fmla="*/ 137 h 346"/>
                <a:gd name="T60" fmla="*/ 382 w 641"/>
                <a:gd name="T61" fmla="*/ 133 h 346"/>
                <a:gd name="T62" fmla="*/ 395 w 641"/>
                <a:gd name="T63" fmla="*/ 126 h 346"/>
                <a:gd name="T64" fmla="*/ 410 w 641"/>
                <a:gd name="T65" fmla="*/ 118 h 346"/>
                <a:gd name="T66" fmla="*/ 424 w 641"/>
                <a:gd name="T67" fmla="*/ 111 h 346"/>
                <a:gd name="T68" fmla="*/ 439 w 641"/>
                <a:gd name="T69" fmla="*/ 107 h 346"/>
                <a:gd name="T70" fmla="*/ 450 w 641"/>
                <a:gd name="T71" fmla="*/ 96 h 346"/>
                <a:gd name="T72" fmla="*/ 461 w 641"/>
                <a:gd name="T73" fmla="*/ 92 h 346"/>
                <a:gd name="T74" fmla="*/ 475 w 641"/>
                <a:gd name="T75" fmla="*/ 89 h 346"/>
                <a:gd name="T76" fmla="*/ 486 w 641"/>
                <a:gd name="T77" fmla="*/ 78 h 346"/>
                <a:gd name="T78" fmla="*/ 500 w 641"/>
                <a:gd name="T79" fmla="*/ 74 h 346"/>
                <a:gd name="T80" fmla="*/ 515 w 641"/>
                <a:gd name="T81" fmla="*/ 63 h 346"/>
                <a:gd name="T82" fmla="*/ 526 w 641"/>
                <a:gd name="T83" fmla="*/ 59 h 346"/>
                <a:gd name="T84" fmla="*/ 539 w 641"/>
                <a:gd name="T85" fmla="*/ 52 h 346"/>
                <a:gd name="T86" fmla="*/ 555 w 641"/>
                <a:gd name="T87" fmla="*/ 44 h 346"/>
                <a:gd name="T88" fmla="*/ 568 w 641"/>
                <a:gd name="T89" fmla="*/ 37 h 346"/>
                <a:gd name="T90" fmla="*/ 579 w 641"/>
                <a:gd name="T91" fmla="*/ 33 h 346"/>
                <a:gd name="T92" fmla="*/ 594 w 641"/>
                <a:gd name="T93" fmla="*/ 26 h 346"/>
                <a:gd name="T94" fmla="*/ 608 w 641"/>
                <a:gd name="T95" fmla="*/ 18 h 346"/>
                <a:gd name="T96" fmla="*/ 623 w 641"/>
                <a:gd name="T97" fmla="*/ 11 h 346"/>
                <a:gd name="T98" fmla="*/ 637 w 641"/>
                <a:gd name="T99" fmla="*/ 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1" h="346">
                  <a:moveTo>
                    <a:pt x="0" y="346"/>
                  </a:moveTo>
                  <a:lnTo>
                    <a:pt x="2" y="346"/>
                  </a:lnTo>
                  <a:lnTo>
                    <a:pt x="2" y="342"/>
                  </a:lnTo>
                  <a:lnTo>
                    <a:pt x="7" y="338"/>
                  </a:lnTo>
                  <a:lnTo>
                    <a:pt x="9" y="335"/>
                  </a:lnTo>
                  <a:lnTo>
                    <a:pt x="13" y="331"/>
                  </a:lnTo>
                  <a:lnTo>
                    <a:pt x="18" y="331"/>
                  </a:lnTo>
                  <a:lnTo>
                    <a:pt x="20" y="331"/>
                  </a:lnTo>
                  <a:lnTo>
                    <a:pt x="20" y="327"/>
                  </a:lnTo>
                  <a:lnTo>
                    <a:pt x="24" y="323"/>
                  </a:lnTo>
                  <a:lnTo>
                    <a:pt x="29" y="320"/>
                  </a:lnTo>
                  <a:lnTo>
                    <a:pt x="31" y="316"/>
                  </a:lnTo>
                  <a:lnTo>
                    <a:pt x="35" y="316"/>
                  </a:lnTo>
                  <a:lnTo>
                    <a:pt x="38" y="316"/>
                  </a:lnTo>
                  <a:lnTo>
                    <a:pt x="42" y="316"/>
                  </a:lnTo>
                  <a:lnTo>
                    <a:pt x="42" y="312"/>
                  </a:lnTo>
                  <a:lnTo>
                    <a:pt x="46" y="312"/>
                  </a:lnTo>
                  <a:lnTo>
                    <a:pt x="49" y="309"/>
                  </a:lnTo>
                  <a:lnTo>
                    <a:pt x="53" y="305"/>
                  </a:lnTo>
                  <a:lnTo>
                    <a:pt x="53" y="301"/>
                  </a:lnTo>
                  <a:lnTo>
                    <a:pt x="57" y="297"/>
                  </a:lnTo>
                  <a:lnTo>
                    <a:pt x="60" y="297"/>
                  </a:lnTo>
                  <a:lnTo>
                    <a:pt x="60" y="294"/>
                  </a:lnTo>
                  <a:lnTo>
                    <a:pt x="64" y="294"/>
                  </a:lnTo>
                  <a:lnTo>
                    <a:pt x="67" y="294"/>
                  </a:lnTo>
                  <a:lnTo>
                    <a:pt x="71" y="294"/>
                  </a:lnTo>
                  <a:lnTo>
                    <a:pt x="71" y="290"/>
                  </a:lnTo>
                  <a:lnTo>
                    <a:pt x="75" y="290"/>
                  </a:lnTo>
                  <a:lnTo>
                    <a:pt x="78" y="286"/>
                  </a:lnTo>
                  <a:lnTo>
                    <a:pt x="82" y="286"/>
                  </a:lnTo>
                  <a:lnTo>
                    <a:pt x="86" y="286"/>
                  </a:lnTo>
                  <a:lnTo>
                    <a:pt x="89" y="283"/>
                  </a:lnTo>
                  <a:lnTo>
                    <a:pt x="93" y="283"/>
                  </a:lnTo>
                  <a:lnTo>
                    <a:pt x="96" y="283"/>
                  </a:lnTo>
                  <a:lnTo>
                    <a:pt x="100" y="279"/>
                  </a:lnTo>
                  <a:lnTo>
                    <a:pt x="100" y="275"/>
                  </a:lnTo>
                  <a:lnTo>
                    <a:pt x="104" y="275"/>
                  </a:lnTo>
                  <a:lnTo>
                    <a:pt x="107" y="275"/>
                  </a:lnTo>
                  <a:lnTo>
                    <a:pt x="111" y="270"/>
                  </a:lnTo>
                  <a:lnTo>
                    <a:pt x="115" y="268"/>
                  </a:lnTo>
                  <a:lnTo>
                    <a:pt x="118" y="268"/>
                  </a:lnTo>
                  <a:lnTo>
                    <a:pt x="122" y="268"/>
                  </a:lnTo>
                  <a:lnTo>
                    <a:pt x="125" y="268"/>
                  </a:lnTo>
                  <a:lnTo>
                    <a:pt x="129" y="264"/>
                  </a:lnTo>
                  <a:lnTo>
                    <a:pt x="133" y="264"/>
                  </a:lnTo>
                  <a:lnTo>
                    <a:pt x="136" y="264"/>
                  </a:lnTo>
                  <a:lnTo>
                    <a:pt x="140" y="259"/>
                  </a:lnTo>
                  <a:lnTo>
                    <a:pt x="144" y="259"/>
                  </a:lnTo>
                  <a:lnTo>
                    <a:pt x="147" y="259"/>
                  </a:lnTo>
                  <a:lnTo>
                    <a:pt x="151" y="259"/>
                  </a:lnTo>
                  <a:lnTo>
                    <a:pt x="151" y="257"/>
                  </a:lnTo>
                  <a:lnTo>
                    <a:pt x="154" y="257"/>
                  </a:lnTo>
                  <a:lnTo>
                    <a:pt x="158" y="257"/>
                  </a:lnTo>
                  <a:lnTo>
                    <a:pt x="162" y="257"/>
                  </a:lnTo>
                  <a:lnTo>
                    <a:pt x="165" y="257"/>
                  </a:lnTo>
                  <a:lnTo>
                    <a:pt x="169" y="253"/>
                  </a:lnTo>
                  <a:lnTo>
                    <a:pt x="169" y="246"/>
                  </a:lnTo>
                  <a:lnTo>
                    <a:pt x="173" y="242"/>
                  </a:lnTo>
                  <a:lnTo>
                    <a:pt x="176" y="242"/>
                  </a:lnTo>
                  <a:lnTo>
                    <a:pt x="180" y="242"/>
                  </a:lnTo>
                  <a:lnTo>
                    <a:pt x="180" y="237"/>
                  </a:lnTo>
                  <a:lnTo>
                    <a:pt x="182" y="237"/>
                  </a:lnTo>
                  <a:lnTo>
                    <a:pt x="187" y="237"/>
                  </a:lnTo>
                  <a:lnTo>
                    <a:pt x="191" y="233"/>
                  </a:lnTo>
                  <a:lnTo>
                    <a:pt x="193" y="231"/>
                  </a:lnTo>
                  <a:lnTo>
                    <a:pt x="197" y="231"/>
                  </a:lnTo>
                  <a:lnTo>
                    <a:pt x="202" y="231"/>
                  </a:lnTo>
                  <a:lnTo>
                    <a:pt x="202" y="226"/>
                  </a:lnTo>
                  <a:lnTo>
                    <a:pt x="204" y="226"/>
                  </a:lnTo>
                  <a:lnTo>
                    <a:pt x="208" y="226"/>
                  </a:lnTo>
                  <a:lnTo>
                    <a:pt x="211" y="222"/>
                  </a:lnTo>
                  <a:lnTo>
                    <a:pt x="215" y="222"/>
                  </a:lnTo>
                  <a:lnTo>
                    <a:pt x="219" y="222"/>
                  </a:lnTo>
                  <a:lnTo>
                    <a:pt x="219" y="215"/>
                  </a:lnTo>
                  <a:lnTo>
                    <a:pt x="222" y="215"/>
                  </a:lnTo>
                  <a:lnTo>
                    <a:pt x="226" y="215"/>
                  </a:lnTo>
                  <a:lnTo>
                    <a:pt x="230" y="215"/>
                  </a:lnTo>
                  <a:lnTo>
                    <a:pt x="233" y="215"/>
                  </a:lnTo>
                  <a:lnTo>
                    <a:pt x="237" y="211"/>
                  </a:lnTo>
                  <a:lnTo>
                    <a:pt x="240" y="211"/>
                  </a:lnTo>
                  <a:lnTo>
                    <a:pt x="244" y="207"/>
                  </a:lnTo>
                  <a:lnTo>
                    <a:pt x="248" y="207"/>
                  </a:lnTo>
                  <a:lnTo>
                    <a:pt x="248" y="204"/>
                  </a:lnTo>
                  <a:lnTo>
                    <a:pt x="251" y="204"/>
                  </a:lnTo>
                  <a:lnTo>
                    <a:pt x="255" y="200"/>
                  </a:lnTo>
                  <a:lnTo>
                    <a:pt x="259" y="196"/>
                  </a:lnTo>
                  <a:lnTo>
                    <a:pt x="262" y="196"/>
                  </a:lnTo>
                  <a:lnTo>
                    <a:pt x="266" y="194"/>
                  </a:lnTo>
                  <a:lnTo>
                    <a:pt x="269" y="194"/>
                  </a:lnTo>
                  <a:lnTo>
                    <a:pt x="269" y="189"/>
                  </a:lnTo>
                  <a:lnTo>
                    <a:pt x="273" y="189"/>
                  </a:lnTo>
                  <a:lnTo>
                    <a:pt x="277" y="189"/>
                  </a:lnTo>
                  <a:lnTo>
                    <a:pt x="280" y="185"/>
                  </a:lnTo>
                  <a:lnTo>
                    <a:pt x="280" y="181"/>
                  </a:lnTo>
                  <a:lnTo>
                    <a:pt x="284" y="181"/>
                  </a:lnTo>
                  <a:lnTo>
                    <a:pt x="288" y="181"/>
                  </a:lnTo>
                  <a:lnTo>
                    <a:pt x="291" y="178"/>
                  </a:lnTo>
                  <a:lnTo>
                    <a:pt x="295" y="178"/>
                  </a:lnTo>
                  <a:lnTo>
                    <a:pt x="298" y="174"/>
                  </a:lnTo>
                  <a:lnTo>
                    <a:pt x="302" y="174"/>
                  </a:lnTo>
                  <a:lnTo>
                    <a:pt x="306" y="174"/>
                  </a:lnTo>
                  <a:lnTo>
                    <a:pt x="309" y="174"/>
                  </a:lnTo>
                  <a:lnTo>
                    <a:pt x="313" y="174"/>
                  </a:lnTo>
                  <a:lnTo>
                    <a:pt x="317" y="167"/>
                  </a:lnTo>
                  <a:lnTo>
                    <a:pt x="320" y="167"/>
                  </a:lnTo>
                  <a:lnTo>
                    <a:pt x="324" y="167"/>
                  </a:lnTo>
                  <a:lnTo>
                    <a:pt x="327" y="167"/>
                  </a:lnTo>
                  <a:lnTo>
                    <a:pt x="327" y="163"/>
                  </a:lnTo>
                  <a:lnTo>
                    <a:pt x="331" y="159"/>
                  </a:lnTo>
                  <a:lnTo>
                    <a:pt x="335" y="159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6" y="156"/>
                  </a:lnTo>
                  <a:lnTo>
                    <a:pt x="349" y="148"/>
                  </a:lnTo>
                  <a:lnTo>
                    <a:pt x="353" y="144"/>
                  </a:lnTo>
                  <a:lnTo>
                    <a:pt x="355" y="144"/>
                  </a:lnTo>
                  <a:lnTo>
                    <a:pt x="360" y="141"/>
                  </a:lnTo>
                  <a:lnTo>
                    <a:pt x="364" y="141"/>
                  </a:lnTo>
                  <a:lnTo>
                    <a:pt x="366" y="141"/>
                  </a:lnTo>
                  <a:lnTo>
                    <a:pt x="366" y="137"/>
                  </a:lnTo>
                  <a:lnTo>
                    <a:pt x="371" y="137"/>
                  </a:lnTo>
                  <a:lnTo>
                    <a:pt x="375" y="137"/>
                  </a:lnTo>
                  <a:lnTo>
                    <a:pt x="377" y="133"/>
                  </a:lnTo>
                  <a:lnTo>
                    <a:pt x="382" y="133"/>
                  </a:lnTo>
                  <a:lnTo>
                    <a:pt x="384" y="133"/>
                  </a:lnTo>
                  <a:lnTo>
                    <a:pt x="388" y="130"/>
                  </a:lnTo>
                  <a:lnTo>
                    <a:pt x="393" y="130"/>
                  </a:lnTo>
                  <a:lnTo>
                    <a:pt x="395" y="126"/>
                  </a:lnTo>
                  <a:lnTo>
                    <a:pt x="399" y="126"/>
                  </a:lnTo>
                  <a:lnTo>
                    <a:pt x="403" y="126"/>
                  </a:lnTo>
                  <a:lnTo>
                    <a:pt x="406" y="122"/>
                  </a:lnTo>
                  <a:lnTo>
                    <a:pt x="410" y="118"/>
                  </a:lnTo>
                  <a:lnTo>
                    <a:pt x="413" y="115"/>
                  </a:lnTo>
                  <a:lnTo>
                    <a:pt x="417" y="115"/>
                  </a:lnTo>
                  <a:lnTo>
                    <a:pt x="421" y="115"/>
                  </a:lnTo>
                  <a:lnTo>
                    <a:pt x="424" y="111"/>
                  </a:lnTo>
                  <a:lnTo>
                    <a:pt x="428" y="111"/>
                  </a:lnTo>
                  <a:lnTo>
                    <a:pt x="432" y="107"/>
                  </a:lnTo>
                  <a:lnTo>
                    <a:pt x="435" y="107"/>
                  </a:lnTo>
                  <a:lnTo>
                    <a:pt x="439" y="107"/>
                  </a:lnTo>
                  <a:lnTo>
                    <a:pt x="439" y="104"/>
                  </a:lnTo>
                  <a:lnTo>
                    <a:pt x="442" y="104"/>
                  </a:lnTo>
                  <a:lnTo>
                    <a:pt x="446" y="100"/>
                  </a:lnTo>
                  <a:lnTo>
                    <a:pt x="450" y="96"/>
                  </a:lnTo>
                  <a:lnTo>
                    <a:pt x="453" y="96"/>
                  </a:lnTo>
                  <a:lnTo>
                    <a:pt x="457" y="96"/>
                  </a:lnTo>
                  <a:lnTo>
                    <a:pt x="457" y="92"/>
                  </a:lnTo>
                  <a:lnTo>
                    <a:pt x="461" y="92"/>
                  </a:lnTo>
                  <a:lnTo>
                    <a:pt x="464" y="89"/>
                  </a:lnTo>
                  <a:lnTo>
                    <a:pt x="468" y="89"/>
                  </a:lnTo>
                  <a:lnTo>
                    <a:pt x="471" y="89"/>
                  </a:lnTo>
                  <a:lnTo>
                    <a:pt x="475" y="89"/>
                  </a:lnTo>
                  <a:lnTo>
                    <a:pt x="479" y="89"/>
                  </a:lnTo>
                  <a:lnTo>
                    <a:pt x="479" y="85"/>
                  </a:lnTo>
                  <a:lnTo>
                    <a:pt x="482" y="78"/>
                  </a:lnTo>
                  <a:lnTo>
                    <a:pt x="486" y="78"/>
                  </a:lnTo>
                  <a:lnTo>
                    <a:pt x="490" y="74"/>
                  </a:lnTo>
                  <a:lnTo>
                    <a:pt x="493" y="74"/>
                  </a:lnTo>
                  <a:lnTo>
                    <a:pt x="497" y="74"/>
                  </a:lnTo>
                  <a:lnTo>
                    <a:pt x="500" y="74"/>
                  </a:lnTo>
                  <a:lnTo>
                    <a:pt x="504" y="70"/>
                  </a:lnTo>
                  <a:lnTo>
                    <a:pt x="508" y="70"/>
                  </a:lnTo>
                  <a:lnTo>
                    <a:pt x="511" y="66"/>
                  </a:lnTo>
                  <a:lnTo>
                    <a:pt x="515" y="63"/>
                  </a:lnTo>
                  <a:lnTo>
                    <a:pt x="519" y="63"/>
                  </a:lnTo>
                  <a:lnTo>
                    <a:pt x="522" y="63"/>
                  </a:lnTo>
                  <a:lnTo>
                    <a:pt x="526" y="63"/>
                  </a:lnTo>
                  <a:lnTo>
                    <a:pt x="526" y="59"/>
                  </a:lnTo>
                  <a:lnTo>
                    <a:pt x="528" y="55"/>
                  </a:lnTo>
                  <a:lnTo>
                    <a:pt x="533" y="55"/>
                  </a:lnTo>
                  <a:lnTo>
                    <a:pt x="537" y="55"/>
                  </a:lnTo>
                  <a:lnTo>
                    <a:pt x="539" y="52"/>
                  </a:lnTo>
                  <a:lnTo>
                    <a:pt x="544" y="48"/>
                  </a:lnTo>
                  <a:lnTo>
                    <a:pt x="548" y="48"/>
                  </a:lnTo>
                  <a:lnTo>
                    <a:pt x="550" y="48"/>
                  </a:lnTo>
                  <a:lnTo>
                    <a:pt x="555" y="44"/>
                  </a:lnTo>
                  <a:lnTo>
                    <a:pt x="559" y="44"/>
                  </a:lnTo>
                  <a:lnTo>
                    <a:pt x="561" y="44"/>
                  </a:lnTo>
                  <a:lnTo>
                    <a:pt x="566" y="41"/>
                  </a:lnTo>
                  <a:lnTo>
                    <a:pt x="568" y="37"/>
                  </a:lnTo>
                  <a:lnTo>
                    <a:pt x="572" y="37"/>
                  </a:lnTo>
                  <a:lnTo>
                    <a:pt x="577" y="37"/>
                  </a:lnTo>
                  <a:lnTo>
                    <a:pt x="577" y="33"/>
                  </a:lnTo>
                  <a:lnTo>
                    <a:pt x="579" y="33"/>
                  </a:lnTo>
                  <a:lnTo>
                    <a:pt x="583" y="29"/>
                  </a:lnTo>
                  <a:lnTo>
                    <a:pt x="588" y="29"/>
                  </a:lnTo>
                  <a:lnTo>
                    <a:pt x="590" y="26"/>
                  </a:lnTo>
                  <a:lnTo>
                    <a:pt x="594" y="26"/>
                  </a:lnTo>
                  <a:lnTo>
                    <a:pt x="597" y="22"/>
                  </a:lnTo>
                  <a:lnTo>
                    <a:pt x="601" y="18"/>
                  </a:lnTo>
                  <a:lnTo>
                    <a:pt x="605" y="18"/>
                  </a:lnTo>
                  <a:lnTo>
                    <a:pt x="608" y="18"/>
                  </a:lnTo>
                  <a:lnTo>
                    <a:pt x="612" y="18"/>
                  </a:lnTo>
                  <a:lnTo>
                    <a:pt x="616" y="18"/>
                  </a:lnTo>
                  <a:lnTo>
                    <a:pt x="619" y="15"/>
                  </a:lnTo>
                  <a:lnTo>
                    <a:pt x="623" y="11"/>
                  </a:lnTo>
                  <a:lnTo>
                    <a:pt x="626" y="11"/>
                  </a:lnTo>
                  <a:lnTo>
                    <a:pt x="630" y="11"/>
                  </a:lnTo>
                  <a:lnTo>
                    <a:pt x="634" y="11"/>
                  </a:lnTo>
                  <a:lnTo>
                    <a:pt x="637" y="3"/>
                  </a:lnTo>
                  <a:lnTo>
                    <a:pt x="641" y="0"/>
                  </a:lnTo>
                </a:path>
              </a:pathLst>
            </a:custGeom>
            <a:noFill/>
            <a:ln w="2381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" name="Freeform 186"/>
            <p:cNvSpPr>
              <a:spLocks/>
            </p:cNvSpPr>
            <p:nvPr/>
          </p:nvSpPr>
          <p:spPr bwMode="auto">
            <a:xfrm>
              <a:off x="4392613" y="3054267"/>
              <a:ext cx="1017588" cy="466725"/>
            </a:xfrm>
            <a:custGeom>
              <a:avLst/>
              <a:gdLst>
                <a:gd name="T0" fmla="*/ 7 w 641"/>
                <a:gd name="T1" fmla="*/ 290 h 294"/>
                <a:gd name="T2" fmla="*/ 22 w 641"/>
                <a:gd name="T3" fmla="*/ 286 h 294"/>
                <a:gd name="T4" fmla="*/ 36 w 641"/>
                <a:gd name="T5" fmla="*/ 279 h 294"/>
                <a:gd name="T6" fmla="*/ 51 w 641"/>
                <a:gd name="T7" fmla="*/ 275 h 294"/>
                <a:gd name="T8" fmla="*/ 65 w 641"/>
                <a:gd name="T9" fmla="*/ 268 h 294"/>
                <a:gd name="T10" fmla="*/ 80 w 641"/>
                <a:gd name="T11" fmla="*/ 264 h 294"/>
                <a:gd name="T12" fmla="*/ 91 w 641"/>
                <a:gd name="T13" fmla="*/ 257 h 294"/>
                <a:gd name="T14" fmla="*/ 104 w 641"/>
                <a:gd name="T15" fmla="*/ 253 h 294"/>
                <a:gd name="T16" fmla="*/ 115 w 641"/>
                <a:gd name="T17" fmla="*/ 246 h 294"/>
                <a:gd name="T18" fmla="*/ 126 w 641"/>
                <a:gd name="T19" fmla="*/ 238 h 294"/>
                <a:gd name="T20" fmla="*/ 140 w 641"/>
                <a:gd name="T21" fmla="*/ 233 h 294"/>
                <a:gd name="T22" fmla="*/ 151 w 641"/>
                <a:gd name="T23" fmla="*/ 231 h 294"/>
                <a:gd name="T24" fmla="*/ 162 w 641"/>
                <a:gd name="T25" fmla="*/ 222 h 294"/>
                <a:gd name="T26" fmla="*/ 177 w 641"/>
                <a:gd name="T27" fmla="*/ 220 h 294"/>
                <a:gd name="T28" fmla="*/ 187 w 641"/>
                <a:gd name="T29" fmla="*/ 211 h 294"/>
                <a:gd name="T30" fmla="*/ 202 w 641"/>
                <a:gd name="T31" fmla="*/ 205 h 294"/>
                <a:gd name="T32" fmla="*/ 216 w 641"/>
                <a:gd name="T33" fmla="*/ 196 h 294"/>
                <a:gd name="T34" fmla="*/ 227 w 641"/>
                <a:gd name="T35" fmla="*/ 189 h 294"/>
                <a:gd name="T36" fmla="*/ 242 w 641"/>
                <a:gd name="T37" fmla="*/ 181 h 294"/>
                <a:gd name="T38" fmla="*/ 253 w 641"/>
                <a:gd name="T39" fmla="*/ 174 h 294"/>
                <a:gd name="T40" fmla="*/ 266 w 641"/>
                <a:gd name="T41" fmla="*/ 170 h 294"/>
                <a:gd name="T42" fmla="*/ 277 w 641"/>
                <a:gd name="T43" fmla="*/ 167 h 294"/>
                <a:gd name="T44" fmla="*/ 293 w 641"/>
                <a:gd name="T45" fmla="*/ 159 h 294"/>
                <a:gd name="T46" fmla="*/ 302 w 641"/>
                <a:gd name="T47" fmla="*/ 144 h 294"/>
                <a:gd name="T48" fmla="*/ 317 w 641"/>
                <a:gd name="T49" fmla="*/ 137 h 294"/>
                <a:gd name="T50" fmla="*/ 331 w 641"/>
                <a:gd name="T51" fmla="*/ 133 h 294"/>
                <a:gd name="T52" fmla="*/ 346 w 641"/>
                <a:gd name="T53" fmla="*/ 126 h 294"/>
                <a:gd name="T54" fmla="*/ 357 w 641"/>
                <a:gd name="T55" fmla="*/ 118 h 294"/>
                <a:gd name="T56" fmla="*/ 371 w 641"/>
                <a:gd name="T57" fmla="*/ 111 h 294"/>
                <a:gd name="T58" fmla="*/ 382 w 641"/>
                <a:gd name="T59" fmla="*/ 104 h 294"/>
                <a:gd name="T60" fmla="*/ 393 w 641"/>
                <a:gd name="T61" fmla="*/ 92 h 294"/>
                <a:gd name="T62" fmla="*/ 408 w 641"/>
                <a:gd name="T63" fmla="*/ 92 h 294"/>
                <a:gd name="T64" fmla="*/ 422 w 641"/>
                <a:gd name="T65" fmla="*/ 89 h 294"/>
                <a:gd name="T66" fmla="*/ 433 w 641"/>
                <a:gd name="T67" fmla="*/ 78 h 294"/>
                <a:gd name="T68" fmla="*/ 444 w 641"/>
                <a:gd name="T69" fmla="*/ 74 h 294"/>
                <a:gd name="T70" fmla="*/ 457 w 641"/>
                <a:gd name="T71" fmla="*/ 63 h 294"/>
                <a:gd name="T72" fmla="*/ 468 w 641"/>
                <a:gd name="T73" fmla="*/ 59 h 294"/>
                <a:gd name="T74" fmla="*/ 483 w 641"/>
                <a:gd name="T75" fmla="*/ 55 h 294"/>
                <a:gd name="T76" fmla="*/ 494 w 641"/>
                <a:gd name="T77" fmla="*/ 48 h 294"/>
                <a:gd name="T78" fmla="*/ 508 w 641"/>
                <a:gd name="T79" fmla="*/ 44 h 294"/>
                <a:gd name="T80" fmla="*/ 523 w 641"/>
                <a:gd name="T81" fmla="*/ 44 h 294"/>
                <a:gd name="T82" fmla="*/ 537 w 641"/>
                <a:gd name="T83" fmla="*/ 41 h 294"/>
                <a:gd name="T84" fmla="*/ 552 w 641"/>
                <a:gd name="T85" fmla="*/ 37 h 294"/>
                <a:gd name="T86" fmla="*/ 566 w 641"/>
                <a:gd name="T87" fmla="*/ 33 h 294"/>
                <a:gd name="T88" fmla="*/ 577 w 641"/>
                <a:gd name="T89" fmla="*/ 29 h 294"/>
                <a:gd name="T90" fmla="*/ 588 w 641"/>
                <a:gd name="T91" fmla="*/ 26 h 294"/>
                <a:gd name="T92" fmla="*/ 602 w 641"/>
                <a:gd name="T93" fmla="*/ 18 h 294"/>
                <a:gd name="T94" fmla="*/ 617 w 641"/>
                <a:gd name="T95" fmla="*/ 18 h 294"/>
                <a:gd name="T96" fmla="*/ 628 w 641"/>
                <a:gd name="T97" fmla="*/ 11 h 294"/>
                <a:gd name="T98" fmla="*/ 639 w 641"/>
                <a:gd name="T99" fmla="*/ 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1" h="294">
                  <a:moveTo>
                    <a:pt x="0" y="294"/>
                  </a:moveTo>
                  <a:lnTo>
                    <a:pt x="4" y="294"/>
                  </a:lnTo>
                  <a:lnTo>
                    <a:pt x="4" y="290"/>
                  </a:lnTo>
                  <a:lnTo>
                    <a:pt x="7" y="290"/>
                  </a:lnTo>
                  <a:lnTo>
                    <a:pt x="11" y="290"/>
                  </a:lnTo>
                  <a:lnTo>
                    <a:pt x="14" y="290"/>
                  </a:lnTo>
                  <a:lnTo>
                    <a:pt x="18" y="286"/>
                  </a:lnTo>
                  <a:lnTo>
                    <a:pt x="22" y="286"/>
                  </a:lnTo>
                  <a:lnTo>
                    <a:pt x="25" y="283"/>
                  </a:lnTo>
                  <a:lnTo>
                    <a:pt x="29" y="283"/>
                  </a:lnTo>
                  <a:lnTo>
                    <a:pt x="33" y="279"/>
                  </a:lnTo>
                  <a:lnTo>
                    <a:pt x="36" y="279"/>
                  </a:lnTo>
                  <a:lnTo>
                    <a:pt x="40" y="279"/>
                  </a:lnTo>
                  <a:lnTo>
                    <a:pt x="43" y="275"/>
                  </a:lnTo>
                  <a:lnTo>
                    <a:pt x="47" y="275"/>
                  </a:lnTo>
                  <a:lnTo>
                    <a:pt x="51" y="275"/>
                  </a:lnTo>
                  <a:lnTo>
                    <a:pt x="54" y="270"/>
                  </a:lnTo>
                  <a:lnTo>
                    <a:pt x="58" y="268"/>
                  </a:lnTo>
                  <a:lnTo>
                    <a:pt x="62" y="268"/>
                  </a:lnTo>
                  <a:lnTo>
                    <a:pt x="65" y="268"/>
                  </a:lnTo>
                  <a:lnTo>
                    <a:pt x="69" y="268"/>
                  </a:lnTo>
                  <a:lnTo>
                    <a:pt x="71" y="264"/>
                  </a:lnTo>
                  <a:lnTo>
                    <a:pt x="76" y="264"/>
                  </a:lnTo>
                  <a:lnTo>
                    <a:pt x="80" y="264"/>
                  </a:lnTo>
                  <a:lnTo>
                    <a:pt x="82" y="264"/>
                  </a:lnTo>
                  <a:lnTo>
                    <a:pt x="82" y="257"/>
                  </a:lnTo>
                  <a:lnTo>
                    <a:pt x="87" y="257"/>
                  </a:lnTo>
                  <a:lnTo>
                    <a:pt x="91" y="257"/>
                  </a:lnTo>
                  <a:lnTo>
                    <a:pt x="93" y="257"/>
                  </a:lnTo>
                  <a:lnTo>
                    <a:pt x="98" y="253"/>
                  </a:lnTo>
                  <a:lnTo>
                    <a:pt x="100" y="253"/>
                  </a:lnTo>
                  <a:lnTo>
                    <a:pt x="104" y="253"/>
                  </a:lnTo>
                  <a:lnTo>
                    <a:pt x="109" y="249"/>
                  </a:lnTo>
                  <a:lnTo>
                    <a:pt x="111" y="249"/>
                  </a:lnTo>
                  <a:lnTo>
                    <a:pt x="115" y="249"/>
                  </a:lnTo>
                  <a:lnTo>
                    <a:pt x="115" y="246"/>
                  </a:lnTo>
                  <a:lnTo>
                    <a:pt x="120" y="246"/>
                  </a:lnTo>
                  <a:lnTo>
                    <a:pt x="122" y="246"/>
                  </a:lnTo>
                  <a:lnTo>
                    <a:pt x="122" y="242"/>
                  </a:lnTo>
                  <a:lnTo>
                    <a:pt x="126" y="238"/>
                  </a:lnTo>
                  <a:lnTo>
                    <a:pt x="129" y="238"/>
                  </a:lnTo>
                  <a:lnTo>
                    <a:pt x="133" y="238"/>
                  </a:lnTo>
                  <a:lnTo>
                    <a:pt x="137" y="238"/>
                  </a:lnTo>
                  <a:lnTo>
                    <a:pt x="140" y="233"/>
                  </a:lnTo>
                  <a:lnTo>
                    <a:pt x="144" y="233"/>
                  </a:lnTo>
                  <a:lnTo>
                    <a:pt x="144" y="231"/>
                  </a:lnTo>
                  <a:lnTo>
                    <a:pt x="148" y="231"/>
                  </a:lnTo>
                  <a:lnTo>
                    <a:pt x="151" y="231"/>
                  </a:lnTo>
                  <a:lnTo>
                    <a:pt x="155" y="231"/>
                  </a:lnTo>
                  <a:lnTo>
                    <a:pt x="158" y="227"/>
                  </a:lnTo>
                  <a:lnTo>
                    <a:pt x="162" y="227"/>
                  </a:lnTo>
                  <a:lnTo>
                    <a:pt x="162" y="222"/>
                  </a:lnTo>
                  <a:lnTo>
                    <a:pt x="166" y="220"/>
                  </a:lnTo>
                  <a:lnTo>
                    <a:pt x="169" y="220"/>
                  </a:lnTo>
                  <a:lnTo>
                    <a:pt x="173" y="220"/>
                  </a:lnTo>
                  <a:lnTo>
                    <a:pt x="177" y="220"/>
                  </a:lnTo>
                  <a:lnTo>
                    <a:pt x="180" y="216"/>
                  </a:lnTo>
                  <a:lnTo>
                    <a:pt x="184" y="216"/>
                  </a:lnTo>
                  <a:lnTo>
                    <a:pt x="184" y="211"/>
                  </a:lnTo>
                  <a:lnTo>
                    <a:pt x="187" y="211"/>
                  </a:lnTo>
                  <a:lnTo>
                    <a:pt x="191" y="211"/>
                  </a:lnTo>
                  <a:lnTo>
                    <a:pt x="195" y="207"/>
                  </a:lnTo>
                  <a:lnTo>
                    <a:pt x="198" y="205"/>
                  </a:lnTo>
                  <a:lnTo>
                    <a:pt x="202" y="205"/>
                  </a:lnTo>
                  <a:lnTo>
                    <a:pt x="206" y="205"/>
                  </a:lnTo>
                  <a:lnTo>
                    <a:pt x="209" y="200"/>
                  </a:lnTo>
                  <a:lnTo>
                    <a:pt x="213" y="196"/>
                  </a:lnTo>
                  <a:lnTo>
                    <a:pt x="216" y="196"/>
                  </a:lnTo>
                  <a:lnTo>
                    <a:pt x="220" y="196"/>
                  </a:lnTo>
                  <a:lnTo>
                    <a:pt x="224" y="196"/>
                  </a:lnTo>
                  <a:lnTo>
                    <a:pt x="224" y="194"/>
                  </a:lnTo>
                  <a:lnTo>
                    <a:pt x="227" y="189"/>
                  </a:lnTo>
                  <a:lnTo>
                    <a:pt x="231" y="185"/>
                  </a:lnTo>
                  <a:lnTo>
                    <a:pt x="235" y="185"/>
                  </a:lnTo>
                  <a:lnTo>
                    <a:pt x="238" y="185"/>
                  </a:lnTo>
                  <a:lnTo>
                    <a:pt x="242" y="181"/>
                  </a:lnTo>
                  <a:lnTo>
                    <a:pt x="245" y="181"/>
                  </a:lnTo>
                  <a:lnTo>
                    <a:pt x="249" y="178"/>
                  </a:lnTo>
                  <a:lnTo>
                    <a:pt x="253" y="178"/>
                  </a:lnTo>
                  <a:lnTo>
                    <a:pt x="253" y="174"/>
                  </a:lnTo>
                  <a:lnTo>
                    <a:pt x="256" y="174"/>
                  </a:lnTo>
                  <a:lnTo>
                    <a:pt x="260" y="170"/>
                  </a:lnTo>
                  <a:lnTo>
                    <a:pt x="264" y="170"/>
                  </a:lnTo>
                  <a:lnTo>
                    <a:pt x="266" y="170"/>
                  </a:lnTo>
                  <a:lnTo>
                    <a:pt x="271" y="170"/>
                  </a:lnTo>
                  <a:lnTo>
                    <a:pt x="271" y="167"/>
                  </a:lnTo>
                  <a:lnTo>
                    <a:pt x="273" y="167"/>
                  </a:lnTo>
                  <a:lnTo>
                    <a:pt x="277" y="167"/>
                  </a:lnTo>
                  <a:lnTo>
                    <a:pt x="282" y="163"/>
                  </a:lnTo>
                  <a:lnTo>
                    <a:pt x="284" y="159"/>
                  </a:lnTo>
                  <a:lnTo>
                    <a:pt x="288" y="159"/>
                  </a:lnTo>
                  <a:lnTo>
                    <a:pt x="293" y="159"/>
                  </a:lnTo>
                  <a:lnTo>
                    <a:pt x="295" y="155"/>
                  </a:lnTo>
                  <a:lnTo>
                    <a:pt x="299" y="152"/>
                  </a:lnTo>
                  <a:lnTo>
                    <a:pt x="302" y="152"/>
                  </a:lnTo>
                  <a:lnTo>
                    <a:pt x="302" y="144"/>
                  </a:lnTo>
                  <a:lnTo>
                    <a:pt x="306" y="137"/>
                  </a:lnTo>
                  <a:lnTo>
                    <a:pt x="310" y="137"/>
                  </a:lnTo>
                  <a:lnTo>
                    <a:pt x="313" y="137"/>
                  </a:lnTo>
                  <a:lnTo>
                    <a:pt x="317" y="137"/>
                  </a:lnTo>
                  <a:lnTo>
                    <a:pt x="321" y="133"/>
                  </a:lnTo>
                  <a:lnTo>
                    <a:pt x="324" y="133"/>
                  </a:lnTo>
                  <a:lnTo>
                    <a:pt x="328" y="133"/>
                  </a:lnTo>
                  <a:lnTo>
                    <a:pt x="331" y="133"/>
                  </a:lnTo>
                  <a:lnTo>
                    <a:pt x="335" y="133"/>
                  </a:lnTo>
                  <a:lnTo>
                    <a:pt x="339" y="130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50" y="126"/>
                  </a:lnTo>
                  <a:lnTo>
                    <a:pt x="350" y="122"/>
                  </a:lnTo>
                  <a:lnTo>
                    <a:pt x="353" y="122"/>
                  </a:lnTo>
                  <a:lnTo>
                    <a:pt x="357" y="118"/>
                  </a:lnTo>
                  <a:lnTo>
                    <a:pt x="360" y="118"/>
                  </a:lnTo>
                  <a:lnTo>
                    <a:pt x="364" y="118"/>
                  </a:lnTo>
                  <a:lnTo>
                    <a:pt x="368" y="115"/>
                  </a:lnTo>
                  <a:lnTo>
                    <a:pt x="371" y="111"/>
                  </a:lnTo>
                  <a:lnTo>
                    <a:pt x="371" y="107"/>
                  </a:lnTo>
                  <a:lnTo>
                    <a:pt x="375" y="107"/>
                  </a:lnTo>
                  <a:lnTo>
                    <a:pt x="379" y="107"/>
                  </a:lnTo>
                  <a:lnTo>
                    <a:pt x="382" y="104"/>
                  </a:lnTo>
                  <a:lnTo>
                    <a:pt x="386" y="100"/>
                  </a:lnTo>
                  <a:lnTo>
                    <a:pt x="389" y="100"/>
                  </a:lnTo>
                  <a:lnTo>
                    <a:pt x="389" y="96"/>
                  </a:lnTo>
                  <a:lnTo>
                    <a:pt x="393" y="92"/>
                  </a:lnTo>
                  <a:lnTo>
                    <a:pt x="397" y="92"/>
                  </a:lnTo>
                  <a:lnTo>
                    <a:pt x="400" y="92"/>
                  </a:lnTo>
                  <a:lnTo>
                    <a:pt x="404" y="92"/>
                  </a:lnTo>
                  <a:lnTo>
                    <a:pt x="408" y="92"/>
                  </a:lnTo>
                  <a:lnTo>
                    <a:pt x="411" y="89"/>
                  </a:lnTo>
                  <a:lnTo>
                    <a:pt x="415" y="89"/>
                  </a:lnTo>
                  <a:lnTo>
                    <a:pt x="418" y="89"/>
                  </a:lnTo>
                  <a:lnTo>
                    <a:pt x="422" y="89"/>
                  </a:lnTo>
                  <a:lnTo>
                    <a:pt x="422" y="85"/>
                  </a:lnTo>
                  <a:lnTo>
                    <a:pt x="426" y="81"/>
                  </a:lnTo>
                  <a:lnTo>
                    <a:pt x="429" y="78"/>
                  </a:lnTo>
                  <a:lnTo>
                    <a:pt x="433" y="78"/>
                  </a:lnTo>
                  <a:lnTo>
                    <a:pt x="437" y="78"/>
                  </a:lnTo>
                  <a:lnTo>
                    <a:pt x="440" y="78"/>
                  </a:lnTo>
                  <a:lnTo>
                    <a:pt x="440" y="74"/>
                  </a:lnTo>
                  <a:lnTo>
                    <a:pt x="444" y="74"/>
                  </a:lnTo>
                  <a:lnTo>
                    <a:pt x="446" y="66"/>
                  </a:lnTo>
                  <a:lnTo>
                    <a:pt x="451" y="66"/>
                  </a:lnTo>
                  <a:lnTo>
                    <a:pt x="455" y="66"/>
                  </a:lnTo>
                  <a:lnTo>
                    <a:pt x="457" y="63"/>
                  </a:lnTo>
                  <a:lnTo>
                    <a:pt x="462" y="63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59"/>
                  </a:lnTo>
                  <a:lnTo>
                    <a:pt x="472" y="59"/>
                  </a:lnTo>
                  <a:lnTo>
                    <a:pt x="475" y="59"/>
                  </a:lnTo>
                  <a:lnTo>
                    <a:pt x="479" y="55"/>
                  </a:lnTo>
                  <a:lnTo>
                    <a:pt x="483" y="55"/>
                  </a:lnTo>
                  <a:lnTo>
                    <a:pt x="486" y="52"/>
                  </a:lnTo>
                  <a:lnTo>
                    <a:pt x="490" y="52"/>
                  </a:lnTo>
                  <a:lnTo>
                    <a:pt x="490" y="48"/>
                  </a:lnTo>
                  <a:lnTo>
                    <a:pt x="494" y="48"/>
                  </a:lnTo>
                  <a:lnTo>
                    <a:pt x="497" y="48"/>
                  </a:lnTo>
                  <a:lnTo>
                    <a:pt x="501" y="44"/>
                  </a:lnTo>
                  <a:lnTo>
                    <a:pt x="504" y="44"/>
                  </a:lnTo>
                  <a:lnTo>
                    <a:pt x="508" y="44"/>
                  </a:lnTo>
                  <a:lnTo>
                    <a:pt x="512" y="44"/>
                  </a:lnTo>
                  <a:lnTo>
                    <a:pt x="515" y="44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0" y="44"/>
                  </a:lnTo>
                  <a:lnTo>
                    <a:pt x="533" y="44"/>
                  </a:lnTo>
                  <a:lnTo>
                    <a:pt x="537" y="41"/>
                  </a:lnTo>
                  <a:lnTo>
                    <a:pt x="541" y="41"/>
                  </a:lnTo>
                  <a:lnTo>
                    <a:pt x="544" y="41"/>
                  </a:lnTo>
                  <a:lnTo>
                    <a:pt x="548" y="37"/>
                  </a:lnTo>
                  <a:lnTo>
                    <a:pt x="552" y="37"/>
                  </a:lnTo>
                  <a:lnTo>
                    <a:pt x="555" y="33"/>
                  </a:lnTo>
                  <a:lnTo>
                    <a:pt x="559" y="33"/>
                  </a:lnTo>
                  <a:lnTo>
                    <a:pt x="562" y="33"/>
                  </a:lnTo>
                  <a:lnTo>
                    <a:pt x="566" y="33"/>
                  </a:lnTo>
                  <a:lnTo>
                    <a:pt x="570" y="33"/>
                  </a:lnTo>
                  <a:lnTo>
                    <a:pt x="570" y="29"/>
                  </a:lnTo>
                  <a:lnTo>
                    <a:pt x="573" y="29"/>
                  </a:lnTo>
                  <a:lnTo>
                    <a:pt x="577" y="29"/>
                  </a:lnTo>
                  <a:lnTo>
                    <a:pt x="581" y="29"/>
                  </a:lnTo>
                  <a:lnTo>
                    <a:pt x="584" y="29"/>
                  </a:lnTo>
                  <a:lnTo>
                    <a:pt x="588" y="29"/>
                  </a:lnTo>
                  <a:lnTo>
                    <a:pt x="588" y="26"/>
                  </a:lnTo>
                  <a:lnTo>
                    <a:pt x="592" y="22"/>
                  </a:lnTo>
                  <a:lnTo>
                    <a:pt x="595" y="22"/>
                  </a:lnTo>
                  <a:lnTo>
                    <a:pt x="599" y="22"/>
                  </a:lnTo>
                  <a:lnTo>
                    <a:pt x="602" y="18"/>
                  </a:lnTo>
                  <a:lnTo>
                    <a:pt x="606" y="18"/>
                  </a:lnTo>
                  <a:lnTo>
                    <a:pt x="610" y="18"/>
                  </a:lnTo>
                  <a:lnTo>
                    <a:pt x="613" y="18"/>
                  </a:lnTo>
                  <a:lnTo>
                    <a:pt x="617" y="18"/>
                  </a:lnTo>
                  <a:lnTo>
                    <a:pt x="621" y="15"/>
                  </a:lnTo>
                  <a:lnTo>
                    <a:pt x="621" y="11"/>
                  </a:lnTo>
                  <a:lnTo>
                    <a:pt x="624" y="11"/>
                  </a:lnTo>
                  <a:lnTo>
                    <a:pt x="628" y="11"/>
                  </a:lnTo>
                  <a:lnTo>
                    <a:pt x="630" y="7"/>
                  </a:lnTo>
                  <a:lnTo>
                    <a:pt x="635" y="7"/>
                  </a:lnTo>
                  <a:lnTo>
                    <a:pt x="639" y="7"/>
                  </a:lnTo>
                  <a:lnTo>
                    <a:pt x="639" y="3"/>
                  </a:lnTo>
                  <a:lnTo>
                    <a:pt x="641" y="0"/>
                  </a:lnTo>
                </a:path>
              </a:pathLst>
            </a:custGeom>
            <a:noFill/>
            <a:ln w="2381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" name="Freeform 187"/>
            <p:cNvSpPr>
              <a:spLocks/>
            </p:cNvSpPr>
            <p:nvPr/>
          </p:nvSpPr>
          <p:spPr bwMode="auto">
            <a:xfrm>
              <a:off x="5410201" y="2551030"/>
              <a:ext cx="1025525" cy="503238"/>
            </a:xfrm>
            <a:custGeom>
              <a:avLst/>
              <a:gdLst>
                <a:gd name="T0" fmla="*/ 9 w 646"/>
                <a:gd name="T1" fmla="*/ 309 h 317"/>
                <a:gd name="T2" fmla="*/ 18 w 646"/>
                <a:gd name="T3" fmla="*/ 298 h 317"/>
                <a:gd name="T4" fmla="*/ 33 w 646"/>
                <a:gd name="T5" fmla="*/ 291 h 317"/>
                <a:gd name="T6" fmla="*/ 47 w 646"/>
                <a:gd name="T7" fmla="*/ 291 h 317"/>
                <a:gd name="T8" fmla="*/ 62 w 646"/>
                <a:gd name="T9" fmla="*/ 283 h 317"/>
                <a:gd name="T10" fmla="*/ 76 w 646"/>
                <a:gd name="T11" fmla="*/ 276 h 317"/>
                <a:gd name="T12" fmla="*/ 87 w 646"/>
                <a:gd name="T13" fmla="*/ 265 h 317"/>
                <a:gd name="T14" fmla="*/ 98 w 646"/>
                <a:gd name="T15" fmla="*/ 256 h 317"/>
                <a:gd name="T16" fmla="*/ 113 w 646"/>
                <a:gd name="T17" fmla="*/ 256 h 317"/>
                <a:gd name="T18" fmla="*/ 124 w 646"/>
                <a:gd name="T19" fmla="*/ 254 h 317"/>
                <a:gd name="T20" fmla="*/ 138 w 646"/>
                <a:gd name="T21" fmla="*/ 254 h 317"/>
                <a:gd name="T22" fmla="*/ 149 w 646"/>
                <a:gd name="T23" fmla="*/ 245 h 317"/>
                <a:gd name="T24" fmla="*/ 162 w 646"/>
                <a:gd name="T25" fmla="*/ 235 h 317"/>
                <a:gd name="T26" fmla="*/ 173 w 646"/>
                <a:gd name="T27" fmla="*/ 224 h 317"/>
                <a:gd name="T28" fmla="*/ 189 w 646"/>
                <a:gd name="T29" fmla="*/ 219 h 317"/>
                <a:gd name="T30" fmla="*/ 202 w 646"/>
                <a:gd name="T31" fmla="*/ 208 h 317"/>
                <a:gd name="T32" fmla="*/ 217 w 646"/>
                <a:gd name="T33" fmla="*/ 208 h 317"/>
                <a:gd name="T34" fmla="*/ 228 w 646"/>
                <a:gd name="T35" fmla="*/ 202 h 317"/>
                <a:gd name="T36" fmla="*/ 242 w 646"/>
                <a:gd name="T37" fmla="*/ 193 h 317"/>
                <a:gd name="T38" fmla="*/ 253 w 646"/>
                <a:gd name="T39" fmla="*/ 191 h 317"/>
                <a:gd name="T40" fmla="*/ 264 w 646"/>
                <a:gd name="T41" fmla="*/ 182 h 317"/>
                <a:gd name="T42" fmla="*/ 278 w 646"/>
                <a:gd name="T43" fmla="*/ 182 h 317"/>
                <a:gd name="T44" fmla="*/ 293 w 646"/>
                <a:gd name="T45" fmla="*/ 175 h 317"/>
                <a:gd name="T46" fmla="*/ 307 w 646"/>
                <a:gd name="T47" fmla="*/ 171 h 317"/>
                <a:gd name="T48" fmla="*/ 318 w 646"/>
                <a:gd name="T49" fmla="*/ 164 h 317"/>
                <a:gd name="T50" fmla="*/ 333 w 646"/>
                <a:gd name="T51" fmla="*/ 160 h 317"/>
                <a:gd name="T52" fmla="*/ 344 w 646"/>
                <a:gd name="T53" fmla="*/ 145 h 317"/>
                <a:gd name="T54" fmla="*/ 355 w 646"/>
                <a:gd name="T55" fmla="*/ 138 h 317"/>
                <a:gd name="T56" fmla="*/ 364 w 646"/>
                <a:gd name="T57" fmla="*/ 123 h 317"/>
                <a:gd name="T58" fmla="*/ 379 w 646"/>
                <a:gd name="T59" fmla="*/ 119 h 317"/>
                <a:gd name="T60" fmla="*/ 393 w 646"/>
                <a:gd name="T61" fmla="*/ 115 h 317"/>
                <a:gd name="T62" fmla="*/ 408 w 646"/>
                <a:gd name="T63" fmla="*/ 112 h 317"/>
                <a:gd name="T64" fmla="*/ 422 w 646"/>
                <a:gd name="T65" fmla="*/ 101 h 317"/>
                <a:gd name="T66" fmla="*/ 437 w 646"/>
                <a:gd name="T67" fmla="*/ 97 h 317"/>
                <a:gd name="T68" fmla="*/ 448 w 646"/>
                <a:gd name="T69" fmla="*/ 82 h 317"/>
                <a:gd name="T70" fmla="*/ 459 w 646"/>
                <a:gd name="T71" fmla="*/ 75 h 317"/>
                <a:gd name="T72" fmla="*/ 473 w 646"/>
                <a:gd name="T73" fmla="*/ 71 h 317"/>
                <a:gd name="T74" fmla="*/ 484 w 646"/>
                <a:gd name="T75" fmla="*/ 67 h 317"/>
                <a:gd name="T76" fmla="*/ 499 w 646"/>
                <a:gd name="T77" fmla="*/ 67 h 317"/>
                <a:gd name="T78" fmla="*/ 513 w 646"/>
                <a:gd name="T79" fmla="*/ 67 h 317"/>
                <a:gd name="T80" fmla="*/ 528 w 646"/>
                <a:gd name="T81" fmla="*/ 60 h 317"/>
                <a:gd name="T82" fmla="*/ 541 w 646"/>
                <a:gd name="T83" fmla="*/ 52 h 317"/>
                <a:gd name="T84" fmla="*/ 552 w 646"/>
                <a:gd name="T85" fmla="*/ 45 h 317"/>
                <a:gd name="T86" fmla="*/ 566 w 646"/>
                <a:gd name="T87" fmla="*/ 45 h 317"/>
                <a:gd name="T88" fmla="*/ 577 w 646"/>
                <a:gd name="T89" fmla="*/ 30 h 317"/>
                <a:gd name="T90" fmla="*/ 592 w 646"/>
                <a:gd name="T91" fmla="*/ 30 h 317"/>
                <a:gd name="T92" fmla="*/ 603 w 646"/>
                <a:gd name="T93" fmla="*/ 19 h 317"/>
                <a:gd name="T94" fmla="*/ 614 w 646"/>
                <a:gd name="T95" fmla="*/ 12 h 317"/>
                <a:gd name="T96" fmla="*/ 628 w 646"/>
                <a:gd name="T97" fmla="*/ 0 h 317"/>
                <a:gd name="T98" fmla="*/ 643 w 646"/>
                <a:gd name="T9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6" h="317">
                  <a:moveTo>
                    <a:pt x="0" y="317"/>
                  </a:moveTo>
                  <a:lnTo>
                    <a:pt x="5" y="313"/>
                  </a:lnTo>
                  <a:lnTo>
                    <a:pt x="9" y="313"/>
                  </a:lnTo>
                  <a:lnTo>
                    <a:pt x="9" y="309"/>
                  </a:lnTo>
                  <a:lnTo>
                    <a:pt x="11" y="306"/>
                  </a:lnTo>
                  <a:lnTo>
                    <a:pt x="16" y="306"/>
                  </a:lnTo>
                  <a:lnTo>
                    <a:pt x="18" y="302"/>
                  </a:lnTo>
                  <a:lnTo>
                    <a:pt x="18" y="298"/>
                  </a:lnTo>
                  <a:lnTo>
                    <a:pt x="22" y="294"/>
                  </a:lnTo>
                  <a:lnTo>
                    <a:pt x="26" y="294"/>
                  </a:lnTo>
                  <a:lnTo>
                    <a:pt x="29" y="294"/>
                  </a:lnTo>
                  <a:lnTo>
                    <a:pt x="33" y="291"/>
                  </a:lnTo>
                  <a:lnTo>
                    <a:pt x="37" y="291"/>
                  </a:lnTo>
                  <a:lnTo>
                    <a:pt x="40" y="291"/>
                  </a:lnTo>
                  <a:lnTo>
                    <a:pt x="44" y="291"/>
                  </a:lnTo>
                  <a:lnTo>
                    <a:pt x="47" y="291"/>
                  </a:lnTo>
                  <a:lnTo>
                    <a:pt x="51" y="291"/>
                  </a:lnTo>
                  <a:lnTo>
                    <a:pt x="55" y="291"/>
                  </a:lnTo>
                  <a:lnTo>
                    <a:pt x="58" y="283"/>
                  </a:lnTo>
                  <a:lnTo>
                    <a:pt x="62" y="283"/>
                  </a:lnTo>
                  <a:lnTo>
                    <a:pt x="66" y="283"/>
                  </a:lnTo>
                  <a:lnTo>
                    <a:pt x="69" y="280"/>
                  </a:lnTo>
                  <a:lnTo>
                    <a:pt x="73" y="280"/>
                  </a:lnTo>
                  <a:lnTo>
                    <a:pt x="76" y="276"/>
                  </a:lnTo>
                  <a:lnTo>
                    <a:pt x="76" y="272"/>
                  </a:lnTo>
                  <a:lnTo>
                    <a:pt x="80" y="272"/>
                  </a:lnTo>
                  <a:lnTo>
                    <a:pt x="84" y="265"/>
                  </a:lnTo>
                  <a:lnTo>
                    <a:pt x="87" y="265"/>
                  </a:lnTo>
                  <a:lnTo>
                    <a:pt x="91" y="261"/>
                  </a:lnTo>
                  <a:lnTo>
                    <a:pt x="95" y="261"/>
                  </a:lnTo>
                  <a:lnTo>
                    <a:pt x="98" y="261"/>
                  </a:lnTo>
                  <a:lnTo>
                    <a:pt x="98" y="256"/>
                  </a:lnTo>
                  <a:lnTo>
                    <a:pt x="102" y="256"/>
                  </a:lnTo>
                  <a:lnTo>
                    <a:pt x="105" y="256"/>
                  </a:lnTo>
                  <a:lnTo>
                    <a:pt x="109" y="256"/>
                  </a:lnTo>
                  <a:lnTo>
                    <a:pt x="113" y="256"/>
                  </a:lnTo>
                  <a:lnTo>
                    <a:pt x="116" y="256"/>
                  </a:lnTo>
                  <a:lnTo>
                    <a:pt x="116" y="254"/>
                  </a:lnTo>
                  <a:lnTo>
                    <a:pt x="120" y="254"/>
                  </a:lnTo>
                  <a:lnTo>
                    <a:pt x="124" y="254"/>
                  </a:lnTo>
                  <a:lnTo>
                    <a:pt x="127" y="254"/>
                  </a:lnTo>
                  <a:lnTo>
                    <a:pt x="131" y="254"/>
                  </a:lnTo>
                  <a:lnTo>
                    <a:pt x="134" y="254"/>
                  </a:lnTo>
                  <a:lnTo>
                    <a:pt x="138" y="254"/>
                  </a:lnTo>
                  <a:lnTo>
                    <a:pt x="142" y="250"/>
                  </a:lnTo>
                  <a:lnTo>
                    <a:pt x="145" y="250"/>
                  </a:lnTo>
                  <a:lnTo>
                    <a:pt x="145" y="245"/>
                  </a:lnTo>
                  <a:lnTo>
                    <a:pt x="149" y="245"/>
                  </a:lnTo>
                  <a:lnTo>
                    <a:pt x="153" y="245"/>
                  </a:lnTo>
                  <a:lnTo>
                    <a:pt x="156" y="243"/>
                  </a:lnTo>
                  <a:lnTo>
                    <a:pt x="160" y="243"/>
                  </a:lnTo>
                  <a:lnTo>
                    <a:pt x="162" y="235"/>
                  </a:lnTo>
                  <a:lnTo>
                    <a:pt x="167" y="235"/>
                  </a:lnTo>
                  <a:lnTo>
                    <a:pt x="171" y="228"/>
                  </a:lnTo>
                  <a:lnTo>
                    <a:pt x="173" y="228"/>
                  </a:lnTo>
                  <a:lnTo>
                    <a:pt x="173" y="224"/>
                  </a:lnTo>
                  <a:lnTo>
                    <a:pt x="178" y="224"/>
                  </a:lnTo>
                  <a:lnTo>
                    <a:pt x="182" y="224"/>
                  </a:lnTo>
                  <a:lnTo>
                    <a:pt x="184" y="219"/>
                  </a:lnTo>
                  <a:lnTo>
                    <a:pt x="189" y="219"/>
                  </a:lnTo>
                  <a:lnTo>
                    <a:pt x="191" y="219"/>
                  </a:lnTo>
                  <a:lnTo>
                    <a:pt x="195" y="217"/>
                  </a:lnTo>
                  <a:lnTo>
                    <a:pt x="200" y="213"/>
                  </a:lnTo>
                  <a:lnTo>
                    <a:pt x="202" y="208"/>
                  </a:lnTo>
                  <a:lnTo>
                    <a:pt x="206" y="208"/>
                  </a:lnTo>
                  <a:lnTo>
                    <a:pt x="211" y="208"/>
                  </a:lnTo>
                  <a:lnTo>
                    <a:pt x="213" y="208"/>
                  </a:lnTo>
                  <a:lnTo>
                    <a:pt x="217" y="208"/>
                  </a:lnTo>
                  <a:lnTo>
                    <a:pt x="220" y="208"/>
                  </a:lnTo>
                  <a:lnTo>
                    <a:pt x="224" y="208"/>
                  </a:lnTo>
                  <a:lnTo>
                    <a:pt x="224" y="204"/>
                  </a:lnTo>
                  <a:lnTo>
                    <a:pt x="228" y="202"/>
                  </a:lnTo>
                  <a:lnTo>
                    <a:pt x="231" y="202"/>
                  </a:lnTo>
                  <a:lnTo>
                    <a:pt x="235" y="197"/>
                  </a:lnTo>
                  <a:lnTo>
                    <a:pt x="239" y="197"/>
                  </a:lnTo>
                  <a:lnTo>
                    <a:pt x="242" y="193"/>
                  </a:lnTo>
                  <a:lnTo>
                    <a:pt x="246" y="193"/>
                  </a:lnTo>
                  <a:lnTo>
                    <a:pt x="249" y="193"/>
                  </a:lnTo>
                  <a:lnTo>
                    <a:pt x="253" y="193"/>
                  </a:lnTo>
                  <a:lnTo>
                    <a:pt x="253" y="191"/>
                  </a:lnTo>
                  <a:lnTo>
                    <a:pt x="257" y="191"/>
                  </a:lnTo>
                  <a:lnTo>
                    <a:pt x="260" y="191"/>
                  </a:lnTo>
                  <a:lnTo>
                    <a:pt x="264" y="186"/>
                  </a:lnTo>
                  <a:lnTo>
                    <a:pt x="264" y="182"/>
                  </a:lnTo>
                  <a:lnTo>
                    <a:pt x="268" y="182"/>
                  </a:lnTo>
                  <a:lnTo>
                    <a:pt x="271" y="182"/>
                  </a:lnTo>
                  <a:lnTo>
                    <a:pt x="275" y="182"/>
                  </a:lnTo>
                  <a:lnTo>
                    <a:pt x="278" y="182"/>
                  </a:lnTo>
                  <a:lnTo>
                    <a:pt x="282" y="178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3" y="175"/>
                  </a:lnTo>
                  <a:lnTo>
                    <a:pt x="297" y="175"/>
                  </a:lnTo>
                  <a:lnTo>
                    <a:pt x="300" y="175"/>
                  </a:lnTo>
                  <a:lnTo>
                    <a:pt x="304" y="175"/>
                  </a:lnTo>
                  <a:lnTo>
                    <a:pt x="307" y="171"/>
                  </a:lnTo>
                  <a:lnTo>
                    <a:pt x="311" y="171"/>
                  </a:lnTo>
                  <a:lnTo>
                    <a:pt x="315" y="171"/>
                  </a:lnTo>
                  <a:lnTo>
                    <a:pt x="315" y="164"/>
                  </a:lnTo>
                  <a:lnTo>
                    <a:pt x="318" y="164"/>
                  </a:lnTo>
                  <a:lnTo>
                    <a:pt x="322" y="164"/>
                  </a:lnTo>
                  <a:lnTo>
                    <a:pt x="326" y="160"/>
                  </a:lnTo>
                  <a:lnTo>
                    <a:pt x="329" y="160"/>
                  </a:lnTo>
                  <a:lnTo>
                    <a:pt x="333" y="160"/>
                  </a:lnTo>
                  <a:lnTo>
                    <a:pt x="333" y="156"/>
                  </a:lnTo>
                  <a:lnTo>
                    <a:pt x="335" y="156"/>
                  </a:lnTo>
                  <a:lnTo>
                    <a:pt x="340" y="153"/>
                  </a:lnTo>
                  <a:lnTo>
                    <a:pt x="344" y="145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51" y="138"/>
                  </a:lnTo>
                  <a:lnTo>
                    <a:pt x="355" y="138"/>
                  </a:lnTo>
                  <a:lnTo>
                    <a:pt x="355" y="127"/>
                  </a:lnTo>
                  <a:lnTo>
                    <a:pt x="357" y="123"/>
                  </a:lnTo>
                  <a:lnTo>
                    <a:pt x="362" y="123"/>
                  </a:lnTo>
                  <a:lnTo>
                    <a:pt x="364" y="123"/>
                  </a:lnTo>
                  <a:lnTo>
                    <a:pt x="368" y="123"/>
                  </a:lnTo>
                  <a:lnTo>
                    <a:pt x="373" y="119"/>
                  </a:lnTo>
                  <a:lnTo>
                    <a:pt x="375" y="119"/>
                  </a:lnTo>
                  <a:lnTo>
                    <a:pt x="379" y="119"/>
                  </a:lnTo>
                  <a:lnTo>
                    <a:pt x="384" y="119"/>
                  </a:lnTo>
                  <a:lnTo>
                    <a:pt x="386" y="119"/>
                  </a:lnTo>
                  <a:lnTo>
                    <a:pt x="390" y="119"/>
                  </a:lnTo>
                  <a:lnTo>
                    <a:pt x="393" y="115"/>
                  </a:lnTo>
                  <a:lnTo>
                    <a:pt x="397" y="115"/>
                  </a:lnTo>
                  <a:lnTo>
                    <a:pt x="401" y="115"/>
                  </a:lnTo>
                  <a:lnTo>
                    <a:pt x="404" y="112"/>
                  </a:lnTo>
                  <a:lnTo>
                    <a:pt x="408" y="112"/>
                  </a:lnTo>
                  <a:lnTo>
                    <a:pt x="412" y="112"/>
                  </a:lnTo>
                  <a:lnTo>
                    <a:pt x="415" y="112"/>
                  </a:lnTo>
                  <a:lnTo>
                    <a:pt x="419" y="101"/>
                  </a:lnTo>
                  <a:lnTo>
                    <a:pt x="422" y="101"/>
                  </a:lnTo>
                  <a:lnTo>
                    <a:pt x="426" y="101"/>
                  </a:lnTo>
                  <a:lnTo>
                    <a:pt x="430" y="97"/>
                  </a:lnTo>
                  <a:lnTo>
                    <a:pt x="433" y="97"/>
                  </a:lnTo>
                  <a:lnTo>
                    <a:pt x="437" y="97"/>
                  </a:lnTo>
                  <a:lnTo>
                    <a:pt x="441" y="93"/>
                  </a:lnTo>
                  <a:lnTo>
                    <a:pt x="444" y="89"/>
                  </a:lnTo>
                  <a:lnTo>
                    <a:pt x="444" y="82"/>
                  </a:lnTo>
                  <a:lnTo>
                    <a:pt x="448" y="82"/>
                  </a:lnTo>
                  <a:lnTo>
                    <a:pt x="451" y="82"/>
                  </a:lnTo>
                  <a:lnTo>
                    <a:pt x="451" y="75"/>
                  </a:lnTo>
                  <a:lnTo>
                    <a:pt x="455" y="75"/>
                  </a:lnTo>
                  <a:lnTo>
                    <a:pt x="459" y="75"/>
                  </a:lnTo>
                  <a:lnTo>
                    <a:pt x="462" y="71"/>
                  </a:lnTo>
                  <a:lnTo>
                    <a:pt x="466" y="71"/>
                  </a:lnTo>
                  <a:lnTo>
                    <a:pt x="470" y="71"/>
                  </a:lnTo>
                  <a:lnTo>
                    <a:pt x="473" y="71"/>
                  </a:lnTo>
                  <a:lnTo>
                    <a:pt x="477" y="71"/>
                  </a:lnTo>
                  <a:lnTo>
                    <a:pt x="480" y="71"/>
                  </a:lnTo>
                  <a:lnTo>
                    <a:pt x="484" y="71"/>
                  </a:lnTo>
                  <a:lnTo>
                    <a:pt x="484" y="67"/>
                  </a:lnTo>
                  <a:lnTo>
                    <a:pt x="488" y="67"/>
                  </a:lnTo>
                  <a:lnTo>
                    <a:pt x="491" y="67"/>
                  </a:lnTo>
                  <a:lnTo>
                    <a:pt x="495" y="67"/>
                  </a:lnTo>
                  <a:lnTo>
                    <a:pt x="499" y="67"/>
                  </a:lnTo>
                  <a:lnTo>
                    <a:pt x="502" y="67"/>
                  </a:lnTo>
                  <a:lnTo>
                    <a:pt x="506" y="67"/>
                  </a:lnTo>
                  <a:lnTo>
                    <a:pt x="509" y="67"/>
                  </a:lnTo>
                  <a:lnTo>
                    <a:pt x="513" y="67"/>
                  </a:lnTo>
                  <a:lnTo>
                    <a:pt x="517" y="67"/>
                  </a:lnTo>
                  <a:lnTo>
                    <a:pt x="520" y="67"/>
                  </a:lnTo>
                  <a:lnTo>
                    <a:pt x="524" y="60"/>
                  </a:lnTo>
                  <a:lnTo>
                    <a:pt x="528" y="60"/>
                  </a:lnTo>
                  <a:lnTo>
                    <a:pt x="531" y="60"/>
                  </a:lnTo>
                  <a:lnTo>
                    <a:pt x="535" y="60"/>
                  </a:lnTo>
                  <a:lnTo>
                    <a:pt x="537" y="56"/>
                  </a:lnTo>
                  <a:lnTo>
                    <a:pt x="541" y="52"/>
                  </a:lnTo>
                  <a:lnTo>
                    <a:pt x="546" y="52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2" y="45"/>
                  </a:lnTo>
                  <a:lnTo>
                    <a:pt x="557" y="45"/>
                  </a:lnTo>
                  <a:lnTo>
                    <a:pt x="559" y="45"/>
                  </a:lnTo>
                  <a:lnTo>
                    <a:pt x="563" y="45"/>
                  </a:lnTo>
                  <a:lnTo>
                    <a:pt x="566" y="45"/>
                  </a:lnTo>
                  <a:lnTo>
                    <a:pt x="570" y="45"/>
                  </a:lnTo>
                  <a:lnTo>
                    <a:pt x="570" y="38"/>
                  </a:lnTo>
                  <a:lnTo>
                    <a:pt x="574" y="30"/>
                  </a:lnTo>
                  <a:lnTo>
                    <a:pt x="577" y="30"/>
                  </a:lnTo>
                  <a:lnTo>
                    <a:pt x="581" y="30"/>
                  </a:lnTo>
                  <a:lnTo>
                    <a:pt x="585" y="30"/>
                  </a:lnTo>
                  <a:lnTo>
                    <a:pt x="588" y="30"/>
                  </a:lnTo>
                  <a:lnTo>
                    <a:pt x="592" y="30"/>
                  </a:lnTo>
                  <a:lnTo>
                    <a:pt x="592" y="19"/>
                  </a:lnTo>
                  <a:lnTo>
                    <a:pt x="595" y="19"/>
                  </a:lnTo>
                  <a:lnTo>
                    <a:pt x="599" y="19"/>
                  </a:lnTo>
                  <a:lnTo>
                    <a:pt x="603" y="19"/>
                  </a:lnTo>
                  <a:lnTo>
                    <a:pt x="603" y="12"/>
                  </a:lnTo>
                  <a:lnTo>
                    <a:pt x="606" y="12"/>
                  </a:lnTo>
                  <a:lnTo>
                    <a:pt x="610" y="12"/>
                  </a:lnTo>
                  <a:lnTo>
                    <a:pt x="614" y="12"/>
                  </a:lnTo>
                  <a:lnTo>
                    <a:pt x="617" y="8"/>
                  </a:lnTo>
                  <a:lnTo>
                    <a:pt x="621" y="8"/>
                  </a:lnTo>
                  <a:lnTo>
                    <a:pt x="624" y="8"/>
                  </a:lnTo>
                  <a:lnTo>
                    <a:pt x="628" y="0"/>
                  </a:lnTo>
                  <a:lnTo>
                    <a:pt x="632" y="0"/>
                  </a:lnTo>
                  <a:lnTo>
                    <a:pt x="635" y="0"/>
                  </a:lnTo>
                  <a:lnTo>
                    <a:pt x="639" y="0"/>
                  </a:lnTo>
                  <a:lnTo>
                    <a:pt x="643" y="0"/>
                  </a:lnTo>
                  <a:lnTo>
                    <a:pt x="646" y="0"/>
                  </a:lnTo>
                </a:path>
              </a:pathLst>
            </a:custGeom>
            <a:noFill/>
            <a:ln w="2381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8" name="Freeform 188"/>
            <p:cNvSpPr>
              <a:spLocks/>
            </p:cNvSpPr>
            <p:nvPr/>
          </p:nvSpPr>
          <p:spPr bwMode="auto">
            <a:xfrm>
              <a:off x="6435726" y="2266867"/>
              <a:ext cx="538163" cy="284163"/>
            </a:xfrm>
            <a:custGeom>
              <a:avLst/>
              <a:gdLst>
                <a:gd name="T0" fmla="*/ 4 w 339"/>
                <a:gd name="T1" fmla="*/ 179 h 179"/>
                <a:gd name="T2" fmla="*/ 11 w 339"/>
                <a:gd name="T3" fmla="*/ 179 h 179"/>
                <a:gd name="T4" fmla="*/ 18 w 339"/>
                <a:gd name="T5" fmla="*/ 179 h 179"/>
                <a:gd name="T6" fmla="*/ 26 w 339"/>
                <a:gd name="T7" fmla="*/ 179 h 179"/>
                <a:gd name="T8" fmla="*/ 33 w 339"/>
                <a:gd name="T9" fmla="*/ 179 h 179"/>
                <a:gd name="T10" fmla="*/ 40 w 339"/>
                <a:gd name="T11" fmla="*/ 179 h 179"/>
                <a:gd name="T12" fmla="*/ 47 w 339"/>
                <a:gd name="T13" fmla="*/ 179 h 179"/>
                <a:gd name="T14" fmla="*/ 55 w 339"/>
                <a:gd name="T15" fmla="*/ 168 h 179"/>
                <a:gd name="T16" fmla="*/ 62 w 339"/>
                <a:gd name="T17" fmla="*/ 168 h 179"/>
                <a:gd name="T18" fmla="*/ 69 w 339"/>
                <a:gd name="T19" fmla="*/ 168 h 179"/>
                <a:gd name="T20" fmla="*/ 75 w 339"/>
                <a:gd name="T21" fmla="*/ 168 h 179"/>
                <a:gd name="T22" fmla="*/ 84 w 339"/>
                <a:gd name="T23" fmla="*/ 168 h 179"/>
                <a:gd name="T24" fmla="*/ 90 w 339"/>
                <a:gd name="T25" fmla="*/ 168 h 179"/>
                <a:gd name="T26" fmla="*/ 97 w 339"/>
                <a:gd name="T27" fmla="*/ 168 h 179"/>
                <a:gd name="T28" fmla="*/ 104 w 339"/>
                <a:gd name="T29" fmla="*/ 168 h 179"/>
                <a:gd name="T30" fmla="*/ 108 w 339"/>
                <a:gd name="T31" fmla="*/ 161 h 179"/>
                <a:gd name="T32" fmla="*/ 115 w 339"/>
                <a:gd name="T33" fmla="*/ 150 h 179"/>
                <a:gd name="T34" fmla="*/ 123 w 339"/>
                <a:gd name="T35" fmla="*/ 150 h 179"/>
                <a:gd name="T36" fmla="*/ 130 w 339"/>
                <a:gd name="T37" fmla="*/ 150 h 179"/>
                <a:gd name="T38" fmla="*/ 137 w 339"/>
                <a:gd name="T39" fmla="*/ 150 h 179"/>
                <a:gd name="T40" fmla="*/ 144 w 339"/>
                <a:gd name="T41" fmla="*/ 150 h 179"/>
                <a:gd name="T42" fmla="*/ 152 w 339"/>
                <a:gd name="T43" fmla="*/ 150 h 179"/>
                <a:gd name="T44" fmla="*/ 159 w 339"/>
                <a:gd name="T45" fmla="*/ 139 h 179"/>
                <a:gd name="T46" fmla="*/ 166 w 339"/>
                <a:gd name="T47" fmla="*/ 139 h 179"/>
                <a:gd name="T48" fmla="*/ 173 w 339"/>
                <a:gd name="T49" fmla="*/ 139 h 179"/>
                <a:gd name="T50" fmla="*/ 181 w 339"/>
                <a:gd name="T51" fmla="*/ 139 h 179"/>
                <a:gd name="T52" fmla="*/ 184 w 339"/>
                <a:gd name="T53" fmla="*/ 124 h 179"/>
                <a:gd name="T54" fmla="*/ 191 w 339"/>
                <a:gd name="T55" fmla="*/ 124 h 179"/>
                <a:gd name="T56" fmla="*/ 199 w 339"/>
                <a:gd name="T57" fmla="*/ 124 h 179"/>
                <a:gd name="T58" fmla="*/ 206 w 339"/>
                <a:gd name="T59" fmla="*/ 124 h 179"/>
                <a:gd name="T60" fmla="*/ 213 w 339"/>
                <a:gd name="T61" fmla="*/ 124 h 179"/>
                <a:gd name="T62" fmla="*/ 220 w 339"/>
                <a:gd name="T63" fmla="*/ 109 h 179"/>
                <a:gd name="T64" fmla="*/ 228 w 339"/>
                <a:gd name="T65" fmla="*/ 109 h 179"/>
                <a:gd name="T66" fmla="*/ 231 w 339"/>
                <a:gd name="T67" fmla="*/ 78 h 179"/>
                <a:gd name="T68" fmla="*/ 239 w 339"/>
                <a:gd name="T69" fmla="*/ 78 h 179"/>
                <a:gd name="T70" fmla="*/ 246 w 339"/>
                <a:gd name="T71" fmla="*/ 78 h 179"/>
                <a:gd name="T72" fmla="*/ 253 w 339"/>
                <a:gd name="T73" fmla="*/ 78 h 179"/>
                <a:gd name="T74" fmla="*/ 259 w 339"/>
                <a:gd name="T75" fmla="*/ 78 h 179"/>
                <a:gd name="T76" fmla="*/ 268 w 339"/>
                <a:gd name="T77" fmla="*/ 78 h 179"/>
                <a:gd name="T78" fmla="*/ 275 w 339"/>
                <a:gd name="T79" fmla="*/ 78 h 179"/>
                <a:gd name="T80" fmla="*/ 281 w 339"/>
                <a:gd name="T81" fmla="*/ 61 h 179"/>
                <a:gd name="T82" fmla="*/ 288 w 339"/>
                <a:gd name="T83" fmla="*/ 41 h 179"/>
                <a:gd name="T84" fmla="*/ 296 w 339"/>
                <a:gd name="T85" fmla="*/ 41 h 179"/>
                <a:gd name="T86" fmla="*/ 303 w 339"/>
                <a:gd name="T87" fmla="*/ 41 h 179"/>
                <a:gd name="T88" fmla="*/ 310 w 339"/>
                <a:gd name="T89" fmla="*/ 23 h 179"/>
                <a:gd name="T90" fmla="*/ 314 w 339"/>
                <a:gd name="T91" fmla="*/ 0 h 179"/>
                <a:gd name="T92" fmla="*/ 321 w 339"/>
                <a:gd name="T93" fmla="*/ 0 h 179"/>
                <a:gd name="T94" fmla="*/ 328 w 339"/>
                <a:gd name="T95" fmla="*/ 0 h 179"/>
                <a:gd name="T96" fmla="*/ 335 w 339"/>
                <a:gd name="T9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9" h="179">
                  <a:moveTo>
                    <a:pt x="0" y="179"/>
                  </a:moveTo>
                  <a:lnTo>
                    <a:pt x="4" y="179"/>
                  </a:lnTo>
                  <a:lnTo>
                    <a:pt x="8" y="179"/>
                  </a:lnTo>
                  <a:lnTo>
                    <a:pt x="11" y="179"/>
                  </a:lnTo>
                  <a:lnTo>
                    <a:pt x="15" y="179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6" y="179"/>
                  </a:lnTo>
                  <a:lnTo>
                    <a:pt x="29" y="179"/>
                  </a:lnTo>
                  <a:lnTo>
                    <a:pt x="33" y="179"/>
                  </a:lnTo>
                  <a:lnTo>
                    <a:pt x="37" y="179"/>
                  </a:lnTo>
                  <a:lnTo>
                    <a:pt x="40" y="179"/>
                  </a:lnTo>
                  <a:lnTo>
                    <a:pt x="44" y="179"/>
                  </a:lnTo>
                  <a:lnTo>
                    <a:pt x="47" y="179"/>
                  </a:lnTo>
                  <a:lnTo>
                    <a:pt x="51" y="168"/>
                  </a:lnTo>
                  <a:lnTo>
                    <a:pt x="55" y="168"/>
                  </a:lnTo>
                  <a:lnTo>
                    <a:pt x="58" y="168"/>
                  </a:lnTo>
                  <a:lnTo>
                    <a:pt x="62" y="168"/>
                  </a:lnTo>
                  <a:lnTo>
                    <a:pt x="66" y="168"/>
                  </a:lnTo>
                  <a:lnTo>
                    <a:pt x="69" y="168"/>
                  </a:lnTo>
                  <a:lnTo>
                    <a:pt x="73" y="168"/>
                  </a:lnTo>
                  <a:lnTo>
                    <a:pt x="75" y="168"/>
                  </a:lnTo>
                  <a:lnTo>
                    <a:pt x="80" y="168"/>
                  </a:lnTo>
                  <a:lnTo>
                    <a:pt x="84" y="168"/>
                  </a:lnTo>
                  <a:lnTo>
                    <a:pt x="86" y="168"/>
                  </a:lnTo>
                  <a:lnTo>
                    <a:pt x="90" y="168"/>
                  </a:lnTo>
                  <a:lnTo>
                    <a:pt x="95" y="168"/>
                  </a:lnTo>
                  <a:lnTo>
                    <a:pt x="97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4" y="161"/>
                  </a:lnTo>
                  <a:lnTo>
                    <a:pt x="108" y="161"/>
                  </a:lnTo>
                  <a:lnTo>
                    <a:pt x="112" y="161"/>
                  </a:lnTo>
                  <a:lnTo>
                    <a:pt x="115" y="150"/>
                  </a:lnTo>
                  <a:lnTo>
                    <a:pt x="119" y="150"/>
                  </a:lnTo>
                  <a:lnTo>
                    <a:pt x="123" y="150"/>
                  </a:lnTo>
                  <a:lnTo>
                    <a:pt x="126" y="150"/>
                  </a:lnTo>
                  <a:lnTo>
                    <a:pt x="130" y="150"/>
                  </a:lnTo>
                  <a:lnTo>
                    <a:pt x="133" y="150"/>
                  </a:lnTo>
                  <a:lnTo>
                    <a:pt x="137" y="150"/>
                  </a:lnTo>
                  <a:lnTo>
                    <a:pt x="141" y="150"/>
                  </a:lnTo>
                  <a:lnTo>
                    <a:pt x="144" y="150"/>
                  </a:lnTo>
                  <a:lnTo>
                    <a:pt x="148" y="150"/>
                  </a:lnTo>
                  <a:lnTo>
                    <a:pt x="152" y="150"/>
                  </a:lnTo>
                  <a:lnTo>
                    <a:pt x="155" y="139"/>
                  </a:lnTo>
                  <a:lnTo>
                    <a:pt x="159" y="139"/>
                  </a:lnTo>
                  <a:lnTo>
                    <a:pt x="162" y="139"/>
                  </a:lnTo>
                  <a:lnTo>
                    <a:pt x="166" y="139"/>
                  </a:lnTo>
                  <a:lnTo>
                    <a:pt x="170" y="139"/>
                  </a:lnTo>
                  <a:lnTo>
                    <a:pt x="173" y="139"/>
                  </a:lnTo>
                  <a:lnTo>
                    <a:pt x="177" y="139"/>
                  </a:lnTo>
                  <a:lnTo>
                    <a:pt x="181" y="139"/>
                  </a:lnTo>
                  <a:lnTo>
                    <a:pt x="184" y="139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91" y="124"/>
                  </a:lnTo>
                  <a:lnTo>
                    <a:pt x="195" y="124"/>
                  </a:lnTo>
                  <a:lnTo>
                    <a:pt x="199" y="124"/>
                  </a:lnTo>
                  <a:lnTo>
                    <a:pt x="202" y="124"/>
                  </a:lnTo>
                  <a:lnTo>
                    <a:pt x="206" y="124"/>
                  </a:lnTo>
                  <a:lnTo>
                    <a:pt x="210" y="124"/>
                  </a:lnTo>
                  <a:lnTo>
                    <a:pt x="213" y="124"/>
                  </a:lnTo>
                  <a:lnTo>
                    <a:pt x="217" y="124"/>
                  </a:lnTo>
                  <a:lnTo>
                    <a:pt x="220" y="109"/>
                  </a:lnTo>
                  <a:lnTo>
                    <a:pt x="224" y="109"/>
                  </a:lnTo>
                  <a:lnTo>
                    <a:pt x="228" y="109"/>
                  </a:lnTo>
                  <a:lnTo>
                    <a:pt x="231" y="93"/>
                  </a:lnTo>
                  <a:lnTo>
                    <a:pt x="231" y="78"/>
                  </a:lnTo>
                  <a:lnTo>
                    <a:pt x="235" y="78"/>
                  </a:lnTo>
                  <a:lnTo>
                    <a:pt x="239" y="78"/>
                  </a:lnTo>
                  <a:lnTo>
                    <a:pt x="242" y="78"/>
                  </a:lnTo>
                  <a:lnTo>
                    <a:pt x="246" y="78"/>
                  </a:lnTo>
                  <a:lnTo>
                    <a:pt x="248" y="78"/>
                  </a:lnTo>
                  <a:lnTo>
                    <a:pt x="253" y="78"/>
                  </a:lnTo>
                  <a:lnTo>
                    <a:pt x="257" y="78"/>
                  </a:lnTo>
                  <a:lnTo>
                    <a:pt x="259" y="78"/>
                  </a:lnTo>
                  <a:lnTo>
                    <a:pt x="264" y="78"/>
                  </a:lnTo>
                  <a:lnTo>
                    <a:pt x="268" y="78"/>
                  </a:lnTo>
                  <a:lnTo>
                    <a:pt x="270" y="78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81" y="61"/>
                  </a:lnTo>
                  <a:lnTo>
                    <a:pt x="286" y="41"/>
                  </a:lnTo>
                  <a:lnTo>
                    <a:pt x="288" y="41"/>
                  </a:lnTo>
                  <a:lnTo>
                    <a:pt x="292" y="41"/>
                  </a:lnTo>
                  <a:lnTo>
                    <a:pt x="296" y="41"/>
                  </a:lnTo>
                  <a:lnTo>
                    <a:pt x="299" y="41"/>
                  </a:lnTo>
                  <a:lnTo>
                    <a:pt x="303" y="41"/>
                  </a:lnTo>
                  <a:lnTo>
                    <a:pt x="306" y="41"/>
                  </a:lnTo>
                  <a:lnTo>
                    <a:pt x="310" y="23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7" y="0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5" y="0"/>
                  </a:lnTo>
                  <a:lnTo>
                    <a:pt x="339" y="0"/>
                  </a:lnTo>
                </a:path>
              </a:pathLst>
            </a:custGeom>
            <a:noFill/>
            <a:ln w="2381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5347258" y="2555793"/>
            <a:ext cx="3283425" cy="1564203"/>
            <a:chOff x="3823257" y="2555792"/>
            <a:chExt cx="3283425" cy="1564203"/>
          </a:xfrm>
        </p:grpSpPr>
        <p:sp>
          <p:nvSpPr>
            <p:cNvPr id="101" name="Rectangle 215"/>
            <p:cNvSpPr>
              <a:spLocks noChangeArrowheads="1"/>
            </p:cNvSpPr>
            <p:nvPr/>
          </p:nvSpPr>
          <p:spPr bwMode="auto">
            <a:xfrm>
              <a:off x="3823257" y="3935329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FC840C"/>
                  </a:solidFill>
                </a:rPr>
                <a:t>3.1</a:t>
              </a:r>
              <a:endParaRPr lang="en-US" altLang="en-US" sz="2000" b="1" dirty="0">
                <a:solidFill>
                  <a:srgbClr val="FC840C"/>
                </a:solidFill>
              </a:endParaRPr>
            </a:p>
          </p:txBody>
        </p:sp>
        <p:sp>
          <p:nvSpPr>
            <p:cNvPr id="102" name="Rectangle 216"/>
            <p:cNvSpPr>
              <a:spLocks noChangeArrowheads="1"/>
            </p:cNvSpPr>
            <p:nvPr/>
          </p:nvSpPr>
          <p:spPr bwMode="auto">
            <a:xfrm>
              <a:off x="5358369" y="3224129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FC840C"/>
                  </a:solidFill>
                </a:rPr>
                <a:t>5.5</a:t>
              </a:r>
              <a:endParaRPr lang="en-US" altLang="en-US" sz="2000" b="1">
                <a:solidFill>
                  <a:srgbClr val="FC840C"/>
                </a:solidFill>
              </a:endParaRPr>
            </a:p>
          </p:txBody>
        </p:sp>
        <p:sp>
          <p:nvSpPr>
            <p:cNvPr id="103" name="Rectangle 217"/>
            <p:cNvSpPr>
              <a:spLocks noChangeArrowheads="1"/>
            </p:cNvSpPr>
            <p:nvPr/>
          </p:nvSpPr>
          <p:spPr bwMode="auto">
            <a:xfrm>
              <a:off x="6893482" y="2555792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rgbClr val="FC840C"/>
                  </a:solidFill>
                </a:rPr>
                <a:t>7.9</a:t>
              </a:r>
              <a:endParaRPr lang="en-US" altLang="en-US" sz="2000" b="1">
                <a:solidFill>
                  <a:srgbClr val="FC840C"/>
                </a:solidFill>
              </a:endParaRPr>
            </a:p>
          </p:txBody>
        </p:sp>
      </p:grpSp>
      <p:sp>
        <p:nvSpPr>
          <p:cNvPr id="122" name="Text Box 4"/>
          <p:cNvSpPr txBox="1">
            <a:spLocks noChangeArrowheads="1"/>
          </p:cNvSpPr>
          <p:nvPr/>
        </p:nvSpPr>
        <p:spPr bwMode="gray">
          <a:xfrm>
            <a:off x="1654067" y="6343590"/>
            <a:ext cx="7168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CV = Cardiovascular; MI = Myocardial infarction; HR = Hazard ratio</a:t>
            </a:r>
          </a:p>
          <a:p>
            <a:r>
              <a:rPr lang="en-GB" sz="1000" dirty="0" err="1">
                <a:solidFill>
                  <a:srgbClr val="000000"/>
                </a:solidFill>
              </a:rPr>
              <a:t>Sabatine</a:t>
            </a:r>
            <a:r>
              <a:rPr lang="en-GB" sz="1000" dirty="0">
                <a:solidFill>
                  <a:srgbClr val="000000"/>
                </a:solidFill>
              </a:rPr>
              <a:t> MS, et al . </a:t>
            </a:r>
            <a:r>
              <a:rPr lang="fr-FR" sz="1000" i="1" dirty="0">
                <a:solidFill>
                  <a:srgbClr val="000000"/>
                </a:solidFill>
              </a:rPr>
              <a:t>NEJM</a:t>
            </a:r>
            <a:r>
              <a:rPr lang="fr-FR" sz="1000" dirty="0">
                <a:solidFill>
                  <a:srgbClr val="000000"/>
                </a:solidFill>
              </a:rPr>
              <a:t>. </a:t>
            </a:r>
            <a:r>
              <a:rPr lang="en-US" sz="1000" dirty="0">
                <a:solidFill>
                  <a:srgbClr val="000000"/>
                </a:solidFill>
              </a:rPr>
              <a:t>[published online ahead of print March 17, 2017]. </a:t>
            </a:r>
            <a:r>
              <a:rPr lang="en-US" sz="1000" dirty="0" err="1"/>
              <a:t>doi</a:t>
            </a:r>
            <a:r>
              <a:rPr lang="en-US" sz="1000" dirty="0"/>
              <a:t>: 10.1056/NEJMoa1615664</a:t>
            </a:r>
            <a:endParaRPr lang="it-IT" sz="1000" dirty="0">
              <a:solidFill>
                <a:srgbClr val="000000"/>
              </a:solidFill>
            </a:endParaRPr>
          </a:p>
        </p:txBody>
      </p:sp>
      <p:sp>
        <p:nvSpPr>
          <p:cNvPr id="123" name="Action Button: Home 122">
            <a:hlinkClick r:id="" action="ppaction://noaction" highlightClick="1"/>
          </p:cNvPr>
          <p:cNvSpPr/>
          <p:nvPr/>
        </p:nvSpPr>
        <p:spPr>
          <a:xfrm>
            <a:off x="10436180" y="6549656"/>
            <a:ext cx="233622" cy="308344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52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Fat</a:t>
            </a:r>
            <a:r>
              <a:rPr lang="cs-CZ" sz="4800" b="1" dirty="0" err="1">
                <a:latin typeface="+mn-lt"/>
              </a:rPr>
              <a:t>ální</a:t>
            </a:r>
            <a:r>
              <a:rPr lang="cs-CZ" sz="4800" b="1" dirty="0">
                <a:latin typeface="+mn-lt"/>
              </a:rPr>
              <a:t> či nefatální IM nebo CMP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po 12 a po 36 měsících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3" name="Chart 32"/>
          <p:cNvGraphicFramePr>
            <a:graphicFrameLocks noGrp="1"/>
          </p:cNvGraphicFramePr>
          <p:nvPr>
            <p:extLst/>
          </p:nvPr>
        </p:nvGraphicFramePr>
        <p:xfrm>
          <a:off x="2330503" y="1988035"/>
          <a:ext cx="4052624" cy="354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/>
          <p:cNvGraphicFramePr>
            <a:graphicFrameLocks noGrp="1"/>
          </p:cNvGraphicFramePr>
          <p:nvPr>
            <p:extLst/>
          </p:nvPr>
        </p:nvGraphicFramePr>
        <p:xfrm>
          <a:off x="6383127" y="2005409"/>
          <a:ext cx="3931920" cy="354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Rectangle 34"/>
          <p:cNvSpPr/>
          <p:nvPr/>
        </p:nvSpPr>
        <p:spPr>
          <a:xfrm>
            <a:off x="4826291" y="4808794"/>
            <a:ext cx="1345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C840C"/>
                </a:solidFill>
                <a:ea typeface="Times New Roman" pitchFamily="18" charset="0"/>
                <a:cs typeface="Times New Roman" pitchFamily="18" charset="0"/>
              </a:rPr>
              <a:t>Evolocumab</a:t>
            </a:r>
            <a:endParaRPr lang="en-US" dirty="0">
              <a:solidFill>
                <a:srgbClr val="FC840C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53731" y="4004729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3161"/>
                </a:solidFill>
                <a:ea typeface="Times New Roman" pitchFamily="18" charset="0"/>
                <a:cs typeface="Times New Roman" pitchFamily="18" charset="0"/>
              </a:rPr>
              <a:t>Placebo</a:t>
            </a:r>
            <a:endParaRPr lang="en-US" dirty="0">
              <a:solidFill>
                <a:srgbClr val="003161"/>
              </a:solidFill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454354" y="5785209"/>
            <a:ext cx="23280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Months from Randomization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 rot="-5400000">
            <a:off x="-329045" y="3627469"/>
            <a:ext cx="4778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Fatal or Nonfatal MI or Stroke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12224" y="54817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78979" y="54817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99058" y="54817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09505" y="548174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72957" y="548174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24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233033" y="548174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085159" y="548174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36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34338" y="54817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42857" y="548174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05564" y="548174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43349" y="2005409"/>
            <a:ext cx="21275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b="1" dirty="0">
                <a:solidFill>
                  <a:srgbClr val="007CC2"/>
                </a:solidFill>
              </a:rPr>
              <a:t>19% RRR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HR 0.81 (95% CI 0.70-0.93)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P</a:t>
            </a:r>
            <a:r>
              <a:rPr lang="en-US" sz="1400" dirty="0">
                <a:solidFill>
                  <a:srgbClr val="000000"/>
                </a:solidFill>
              </a:rPr>
              <a:t> = 0.003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21776" y="2005409"/>
            <a:ext cx="21275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b="1" dirty="0">
                <a:solidFill>
                  <a:srgbClr val="007CC2"/>
                </a:solidFill>
              </a:rPr>
              <a:t>33% RRR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HR 0.67 (95% CI 0.59-0.77)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P</a:t>
            </a:r>
            <a:r>
              <a:rPr lang="en-US" sz="1400" dirty="0">
                <a:solidFill>
                  <a:srgbClr val="000000"/>
                </a:solidFill>
              </a:rPr>
              <a:t> &lt; 0.00001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822023" y="4504729"/>
            <a:ext cx="1345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C840C"/>
                </a:solidFill>
                <a:ea typeface="Times New Roman" pitchFamily="18" charset="0"/>
                <a:cs typeface="Times New Roman" pitchFamily="18" charset="0"/>
              </a:rPr>
              <a:t>Evolocumab</a:t>
            </a:r>
            <a:endParaRPr lang="en-US" dirty="0">
              <a:solidFill>
                <a:srgbClr val="FC840C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64943" y="3349591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3161"/>
                </a:solidFill>
                <a:ea typeface="Times New Roman" pitchFamily="18" charset="0"/>
                <a:cs typeface="Times New Roman" pitchFamily="18" charset="0"/>
              </a:rPr>
              <a:t>Placebo</a:t>
            </a:r>
            <a:endParaRPr lang="en-US" dirty="0">
              <a:solidFill>
                <a:srgbClr val="003161"/>
              </a:solidFill>
            </a:endParaRP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7527560" y="5785209"/>
            <a:ext cx="23280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Months from Randomization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633830" y="6343590"/>
            <a:ext cx="4888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b">
            <a:spAutoFit/>
          </a:bodyPr>
          <a:lstStyle/>
          <a:p>
            <a:r>
              <a:rPr lang="en-US" sz="1000" dirty="0" err="1"/>
              <a:t>Sabatine</a:t>
            </a:r>
            <a:r>
              <a:rPr lang="en-US" sz="1000" dirty="0"/>
              <a:t> MS, et al</a:t>
            </a:r>
            <a:r>
              <a:rPr lang="en-US" sz="1000" i="1" dirty="0"/>
              <a:t>.  American College of Cardiology – 66th Annual Scientific</a:t>
            </a:r>
            <a:br>
              <a:rPr lang="en-US" sz="1000" i="1" dirty="0"/>
            </a:br>
            <a:r>
              <a:rPr lang="en-US" sz="1000" i="1" dirty="0"/>
              <a:t>Session Late-Breaking Clinical Trial</a:t>
            </a:r>
            <a:r>
              <a:rPr lang="en-US" sz="1000" dirty="0"/>
              <a:t>.  Washington, D.C. March 17, 2017</a:t>
            </a:r>
            <a:r>
              <a:rPr lang="fr-FR" sz="1000" dirty="0"/>
              <a:t>.</a:t>
            </a:r>
          </a:p>
        </p:txBody>
      </p:sp>
      <p:sp>
        <p:nvSpPr>
          <p:cNvPr id="26" name="Action Button: Home 25">
            <a:hlinkClick r:id="" action="ppaction://noaction" highlightClick="1"/>
          </p:cNvPr>
          <p:cNvSpPr/>
          <p:nvPr/>
        </p:nvSpPr>
        <p:spPr>
          <a:xfrm>
            <a:off x="10436180" y="6549656"/>
            <a:ext cx="233622" cy="308344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8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19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+mn-lt"/>
              </a:rPr>
              <a:t>Pacienti s </a:t>
            </a:r>
            <a:r>
              <a:rPr lang="en-US" b="1" dirty="0">
                <a:latin typeface="+mn-lt"/>
              </a:rPr>
              <a:t>LDL-C &lt;0.26 mM /dL</a:t>
            </a:r>
            <a:r>
              <a:rPr lang="cs-CZ" b="1" dirty="0">
                <a:latin typeface="+mn-lt"/>
              </a:rPr>
              <a:t>  po </a:t>
            </a:r>
            <a:r>
              <a:rPr lang="en-US" b="1" dirty="0">
                <a:latin typeface="+mn-lt"/>
              </a:rPr>
              <a:t>4</a:t>
            </a:r>
            <a:r>
              <a:rPr lang="cs-CZ" b="1" dirty="0">
                <a:latin typeface="+mn-lt"/>
              </a:rPr>
              <a:t>týdnech léčby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KV výstupy a bezpečnost  na konci studie (n 504)</a:t>
            </a:r>
            <a:endParaRPr lang="en-US" b="1" dirty="0">
              <a:latin typeface="+mn-lt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2149454" y="2295040"/>
          <a:ext cx="3839239" cy="431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50942" y="1058333"/>
            <a:ext cx="2925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>
                <a:solidFill>
                  <a:srgbClr val="339933"/>
                </a:solidFill>
              </a:rPr>
              <a:t>KV účinnost</a:t>
            </a:r>
          </a:p>
          <a:p>
            <a:pPr algn="ctr"/>
            <a:r>
              <a:rPr lang="cs-CZ" sz="3200" b="1" u="sng" dirty="0">
                <a:solidFill>
                  <a:srgbClr val="339933"/>
                </a:solidFill>
              </a:rPr>
              <a:t>-31 / -41%</a:t>
            </a:r>
            <a:endParaRPr lang="en-US" sz="3200" b="1" u="sng" dirty="0">
              <a:solidFill>
                <a:srgbClr val="3399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5609" y="2484939"/>
            <a:ext cx="149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HR 0.69 (0.49-0.97)</a:t>
            </a:r>
          </a:p>
          <a:p>
            <a:pPr algn="ctr"/>
            <a:r>
              <a:rPr lang="en-US" sz="1600" b="1" dirty="0"/>
              <a:t>P=0.03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4983" y="3374532"/>
            <a:ext cx="149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HR 0.59 (0.37-0.92)</a:t>
            </a:r>
          </a:p>
          <a:p>
            <a:pPr algn="ctr"/>
            <a:r>
              <a:rPr lang="en-US" sz="1600" b="1" dirty="0"/>
              <a:t>P=0.02</a:t>
            </a:r>
          </a:p>
        </p:txBody>
      </p:sp>
      <p:graphicFrame>
        <p:nvGraphicFramePr>
          <p:cNvPr id="16" name="Chart 15"/>
          <p:cNvGraphicFramePr/>
          <p:nvPr>
            <p:extLst/>
          </p:nvPr>
        </p:nvGraphicFramePr>
        <p:xfrm>
          <a:off x="6287274" y="2320734"/>
          <a:ext cx="3883292" cy="431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07867" y="2441048"/>
            <a:ext cx="149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HR 0.94 (0.74-1.20)</a:t>
            </a:r>
          </a:p>
          <a:p>
            <a:pPr algn="ctr"/>
            <a:r>
              <a:rPr lang="en-US" sz="1600" b="1" dirty="0"/>
              <a:t>P=0.61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05824" y="4477045"/>
            <a:ext cx="149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HR 1.08 (0.63-1.85)</a:t>
            </a:r>
          </a:p>
          <a:p>
            <a:pPr algn="ctr"/>
            <a:r>
              <a:rPr lang="en-US" sz="1600" b="1" dirty="0"/>
              <a:t>P=0.78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5533" y="1058333"/>
            <a:ext cx="284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 err="1">
                <a:solidFill>
                  <a:srgbClr val="FF0000"/>
                </a:solidFill>
              </a:rPr>
              <a:t>Než.účinky</a:t>
            </a:r>
            <a:endParaRPr lang="cs-CZ" sz="3200" b="1" u="sng" dirty="0">
              <a:solidFill>
                <a:srgbClr val="FF0000"/>
              </a:solidFill>
            </a:endParaRPr>
          </a:p>
          <a:p>
            <a:pPr algn="ctr"/>
            <a:r>
              <a:rPr lang="cs-CZ" sz="3200" b="1" u="sng" dirty="0">
                <a:solidFill>
                  <a:srgbClr val="FF0000"/>
                </a:solidFill>
              </a:rPr>
              <a:t>-6% N.S.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9733" y="6581003"/>
            <a:ext cx="391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Giugliano RP, ESC Congress 2017, Barcelona 8/28/2017</a:t>
            </a:r>
          </a:p>
        </p:txBody>
      </p:sp>
    </p:spTree>
    <p:extLst>
      <p:ext uri="{BB962C8B-B14F-4D97-AF65-F5344CB8AC3E}">
        <p14:creationId xmlns:p14="http://schemas.microsoft.com/office/powerpoint/2010/main" val="108740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/>
      <p:bldP spid="13" grpId="0"/>
      <p:bldGraphic spid="16" grpId="0">
        <p:bldAsOne/>
      </p:bldGraphic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9129" y="1"/>
            <a:ext cx="720513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867" spc="-187" dirty="0">
                <a:solidFill>
                  <a:srgbClr val="4682B4"/>
                </a:solidFill>
                <a:latin typeface="Arial"/>
                <a:cs typeface="Arial"/>
              </a:rPr>
              <a:t>A</a:t>
            </a:r>
            <a:r>
              <a:rPr sz="1867" spc="-327" dirty="0">
                <a:solidFill>
                  <a:srgbClr val="4682B4"/>
                </a:solidFill>
                <a:latin typeface="Arial"/>
                <a:cs typeface="Arial"/>
              </a:rPr>
              <a:t>CC</a:t>
            </a:r>
            <a:r>
              <a:rPr sz="1867" spc="-127" dirty="0">
                <a:solidFill>
                  <a:srgbClr val="4682B4"/>
                </a:solidFill>
                <a:latin typeface="Arial"/>
                <a:cs typeface="Arial"/>
              </a:rPr>
              <a:t>.</a:t>
            </a:r>
            <a:r>
              <a:rPr sz="1867" spc="-107" dirty="0">
                <a:solidFill>
                  <a:srgbClr val="4682B4"/>
                </a:solidFill>
                <a:latin typeface="Arial"/>
                <a:cs typeface="Arial"/>
              </a:rPr>
              <a:t>18</a:t>
            </a:r>
            <a:endParaRPr sz="1867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48457" y="6519486"/>
            <a:ext cx="2396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87" dirty="0">
                <a:latin typeface="Arial"/>
                <a:cs typeface="Arial"/>
              </a:rPr>
              <a:t>29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5063" y="2046223"/>
            <a:ext cx="0" cy="3251200"/>
          </a:xfrm>
          <a:custGeom>
            <a:avLst/>
            <a:gdLst/>
            <a:ahLst/>
            <a:cxnLst/>
            <a:rect l="l" t="t" r="r" b="b"/>
            <a:pathLst>
              <a:path h="2438400">
                <a:moveTo>
                  <a:pt x="0" y="24383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583944" y="5297423"/>
            <a:ext cx="7112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583944" y="4833112"/>
            <a:ext cx="7112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583944" y="4368800"/>
            <a:ext cx="7112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583944" y="3904488"/>
            <a:ext cx="7112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583944" y="3440176"/>
            <a:ext cx="7112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583944" y="2974847"/>
            <a:ext cx="7112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583944" y="2510535"/>
            <a:ext cx="7112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1583944" y="2046223"/>
            <a:ext cx="7112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1655064" y="5297423"/>
            <a:ext cx="7807113" cy="0"/>
          </a:xfrm>
          <a:custGeom>
            <a:avLst/>
            <a:gdLst/>
            <a:ahLst/>
            <a:cxnLst/>
            <a:rect l="l" t="t" r="r" b="b"/>
            <a:pathLst>
              <a:path w="5855334">
                <a:moveTo>
                  <a:pt x="0" y="0"/>
                </a:moveTo>
                <a:lnTo>
                  <a:pt x="58552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655063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305303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2956560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3606800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4258056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4908295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5558536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6209792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6860031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7510271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8161528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8811768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9462008" y="5297423"/>
            <a:ext cx="0" cy="72813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1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1655572" y="2157476"/>
            <a:ext cx="7807113" cy="350520"/>
          </a:xfrm>
          <a:custGeom>
            <a:avLst/>
            <a:gdLst/>
            <a:ahLst/>
            <a:cxnLst/>
            <a:rect l="l" t="t" r="r" b="b"/>
            <a:pathLst>
              <a:path w="5855334" h="262889">
                <a:moveTo>
                  <a:pt x="0" y="214122"/>
                </a:moveTo>
                <a:lnTo>
                  <a:pt x="121920" y="262890"/>
                </a:lnTo>
                <a:lnTo>
                  <a:pt x="243840" y="225552"/>
                </a:lnTo>
                <a:lnTo>
                  <a:pt x="487680" y="188214"/>
                </a:lnTo>
                <a:lnTo>
                  <a:pt x="975360" y="153162"/>
                </a:lnTo>
                <a:lnTo>
                  <a:pt x="1463802" y="116586"/>
                </a:lnTo>
                <a:lnTo>
                  <a:pt x="1951482" y="102108"/>
                </a:lnTo>
                <a:lnTo>
                  <a:pt x="2439162" y="97536"/>
                </a:lnTo>
                <a:lnTo>
                  <a:pt x="2927604" y="67818"/>
                </a:lnTo>
                <a:lnTo>
                  <a:pt x="3659124" y="55626"/>
                </a:lnTo>
                <a:lnTo>
                  <a:pt x="4391406" y="19050"/>
                </a:lnTo>
                <a:lnTo>
                  <a:pt x="5122926" y="23622"/>
                </a:lnTo>
                <a:lnTo>
                  <a:pt x="5855208" y="0"/>
                </a:lnTo>
              </a:path>
            </a:pathLst>
          </a:custGeom>
          <a:ln w="25146">
            <a:solidFill>
              <a:srgbClr val="4682B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1596137" y="2383062"/>
            <a:ext cx="118871" cy="118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1758697" y="2448086"/>
            <a:ext cx="118871" cy="118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1921255" y="2398302"/>
            <a:ext cx="118871" cy="118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2246376" y="2348518"/>
            <a:ext cx="118872" cy="118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2896615" y="2301782"/>
            <a:ext cx="118872" cy="118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3547872" y="2253014"/>
            <a:ext cx="118872" cy="118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4198111" y="2233710"/>
            <a:ext cx="118872" cy="118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4848353" y="2227614"/>
            <a:ext cx="118871" cy="118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5499607" y="2187990"/>
            <a:ext cx="118871" cy="118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6474969" y="2171734"/>
            <a:ext cx="118871" cy="118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7451345" y="2122966"/>
            <a:ext cx="118871" cy="118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8426705" y="2129062"/>
            <a:ext cx="118871" cy="118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9403079" y="2097566"/>
            <a:ext cx="118871" cy="118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1655572" y="2433827"/>
            <a:ext cx="7807113" cy="1700107"/>
          </a:xfrm>
          <a:custGeom>
            <a:avLst/>
            <a:gdLst/>
            <a:ahLst/>
            <a:cxnLst/>
            <a:rect l="l" t="t" r="r" b="b"/>
            <a:pathLst>
              <a:path w="5855334" h="1275080">
                <a:moveTo>
                  <a:pt x="0" y="0"/>
                </a:moveTo>
                <a:lnTo>
                  <a:pt x="121920" y="1170432"/>
                </a:lnTo>
                <a:lnTo>
                  <a:pt x="243840" y="1204722"/>
                </a:lnTo>
                <a:lnTo>
                  <a:pt x="487680" y="1274826"/>
                </a:lnTo>
                <a:lnTo>
                  <a:pt x="975360" y="1202436"/>
                </a:lnTo>
                <a:lnTo>
                  <a:pt x="1463802" y="1165098"/>
                </a:lnTo>
                <a:lnTo>
                  <a:pt x="1951482" y="1126236"/>
                </a:lnTo>
                <a:lnTo>
                  <a:pt x="2439162" y="1086612"/>
                </a:lnTo>
                <a:lnTo>
                  <a:pt x="2927604" y="1072896"/>
                </a:lnTo>
                <a:lnTo>
                  <a:pt x="3659124" y="1033272"/>
                </a:lnTo>
                <a:lnTo>
                  <a:pt x="4391406" y="986790"/>
                </a:lnTo>
                <a:lnTo>
                  <a:pt x="5122926" y="933450"/>
                </a:lnTo>
                <a:lnTo>
                  <a:pt x="5855208" y="909828"/>
                </a:lnTo>
              </a:path>
            </a:pathLst>
          </a:custGeom>
          <a:ln w="25146">
            <a:solidFill>
              <a:srgbClr val="B22222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1596137" y="2373918"/>
            <a:ext cx="118871" cy="1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1758697" y="3934494"/>
            <a:ext cx="118871" cy="118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1921255" y="3980214"/>
            <a:ext cx="118871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2246376" y="4073686"/>
            <a:ext cx="118872" cy="118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2896615" y="3977166"/>
            <a:ext cx="118872" cy="1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3547872" y="3927382"/>
            <a:ext cx="118872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4198111" y="3875566"/>
            <a:ext cx="118872" cy="1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4848353" y="3822734"/>
            <a:ext cx="118871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5499607" y="3804446"/>
            <a:ext cx="118871" cy="1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6474969" y="3751614"/>
            <a:ext cx="118871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7451345" y="3689638"/>
            <a:ext cx="118871" cy="1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8426705" y="3618518"/>
            <a:ext cx="118871" cy="1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9403079" y="3587022"/>
            <a:ext cx="118871" cy="1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 txBox="1"/>
          <p:nvPr/>
        </p:nvSpPr>
        <p:spPr>
          <a:xfrm>
            <a:off x="3359119" y="1823579"/>
            <a:ext cx="49614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867" spc="-7" dirty="0">
                <a:latin typeface="Arial"/>
                <a:cs typeface="Arial"/>
              </a:rPr>
              <a:t>96.4</a:t>
            </a:r>
            <a:endParaRPr sz="1867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58061" y="4237022"/>
            <a:ext cx="49614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867" spc="-7" dirty="0">
                <a:latin typeface="Arial"/>
                <a:cs typeface="Arial"/>
              </a:rPr>
              <a:t>37.6</a:t>
            </a:r>
            <a:endParaRPr sz="1867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59356" y="4091434"/>
            <a:ext cx="49614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867" spc="-7" dirty="0">
                <a:latin typeface="Arial"/>
                <a:cs typeface="Arial"/>
              </a:rPr>
              <a:t>42.3</a:t>
            </a:r>
            <a:endParaRPr sz="1867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214823" y="3750782"/>
            <a:ext cx="49614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867" spc="-7" dirty="0">
                <a:latin typeface="Arial"/>
                <a:cs typeface="Arial"/>
              </a:rPr>
              <a:t>53.3</a:t>
            </a:r>
            <a:endParaRPr sz="1867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39185" y="1866901"/>
            <a:ext cx="430953" cy="357157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algn="ctr">
              <a:spcBef>
                <a:spcPts val="127"/>
              </a:spcBef>
            </a:pPr>
            <a:r>
              <a:rPr sz="1867" spc="-7" dirty="0">
                <a:latin typeface="Arial"/>
                <a:cs typeface="Arial"/>
              </a:rPr>
              <a:t>105</a:t>
            </a:r>
            <a:endParaRPr sz="1867">
              <a:latin typeface="Arial"/>
              <a:cs typeface="Arial"/>
            </a:endParaRPr>
          </a:p>
          <a:p>
            <a:pPr marL="131230" algn="ctr">
              <a:spcBef>
                <a:spcPts val="1420"/>
              </a:spcBef>
            </a:pPr>
            <a:r>
              <a:rPr sz="1867" spc="-7" dirty="0">
                <a:latin typeface="Arial"/>
                <a:cs typeface="Arial"/>
              </a:rPr>
              <a:t>90</a:t>
            </a:r>
            <a:endParaRPr sz="1867">
              <a:latin typeface="Arial"/>
              <a:cs typeface="Arial"/>
            </a:endParaRPr>
          </a:p>
          <a:p>
            <a:pPr marL="131230" algn="ctr">
              <a:spcBef>
                <a:spcPts val="1413"/>
              </a:spcBef>
            </a:pPr>
            <a:r>
              <a:rPr sz="1867" spc="-7" dirty="0">
                <a:latin typeface="Arial"/>
                <a:cs typeface="Arial"/>
              </a:rPr>
              <a:t>75</a:t>
            </a:r>
            <a:endParaRPr sz="1867">
              <a:latin typeface="Arial"/>
              <a:cs typeface="Arial"/>
            </a:endParaRPr>
          </a:p>
          <a:p>
            <a:pPr marL="131230" algn="ctr">
              <a:spcBef>
                <a:spcPts val="1420"/>
              </a:spcBef>
            </a:pPr>
            <a:r>
              <a:rPr sz="1867" spc="-7" dirty="0">
                <a:latin typeface="Arial"/>
                <a:cs typeface="Arial"/>
              </a:rPr>
              <a:t>60</a:t>
            </a:r>
            <a:endParaRPr sz="1867">
              <a:latin typeface="Arial"/>
              <a:cs typeface="Arial"/>
            </a:endParaRPr>
          </a:p>
          <a:p>
            <a:pPr marL="131230" algn="ctr">
              <a:spcBef>
                <a:spcPts val="1420"/>
              </a:spcBef>
            </a:pPr>
            <a:r>
              <a:rPr sz="1867" spc="-7" dirty="0">
                <a:latin typeface="Arial"/>
                <a:cs typeface="Arial"/>
              </a:rPr>
              <a:t>45</a:t>
            </a:r>
            <a:endParaRPr sz="1867">
              <a:latin typeface="Arial"/>
              <a:cs typeface="Arial"/>
            </a:endParaRPr>
          </a:p>
          <a:p>
            <a:pPr marL="131230" algn="ctr">
              <a:spcBef>
                <a:spcPts val="1413"/>
              </a:spcBef>
            </a:pPr>
            <a:r>
              <a:rPr sz="1867" spc="-7" dirty="0">
                <a:latin typeface="Arial"/>
                <a:cs typeface="Arial"/>
              </a:rPr>
              <a:t>30</a:t>
            </a:r>
            <a:endParaRPr sz="1867">
              <a:latin typeface="Arial"/>
              <a:cs typeface="Arial"/>
            </a:endParaRPr>
          </a:p>
          <a:p>
            <a:pPr marL="131230" algn="ctr">
              <a:spcBef>
                <a:spcPts val="1420"/>
              </a:spcBef>
            </a:pPr>
            <a:r>
              <a:rPr sz="1867" spc="-7" dirty="0">
                <a:latin typeface="Arial"/>
                <a:cs typeface="Arial"/>
              </a:rPr>
              <a:t>15</a:t>
            </a:r>
            <a:endParaRPr sz="1867">
              <a:latin typeface="Arial"/>
              <a:cs typeface="Arial"/>
            </a:endParaRPr>
          </a:p>
          <a:p>
            <a:pPr marL="262460" algn="ctr">
              <a:spcBef>
                <a:spcPts val="1413"/>
              </a:spcBef>
            </a:pPr>
            <a:r>
              <a:rPr sz="1867" spc="-7" dirty="0">
                <a:latin typeface="Arial"/>
                <a:cs typeface="Arial"/>
              </a:rPr>
              <a:t>0</a:t>
            </a:r>
            <a:endParaRPr sz="1867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72769" y="5400539"/>
            <a:ext cx="16594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867" spc="-7" dirty="0">
                <a:latin typeface="Arial"/>
                <a:cs typeface="Arial"/>
              </a:rPr>
              <a:t>0</a:t>
            </a:r>
            <a:endParaRPr sz="1867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23297" y="5400539"/>
            <a:ext cx="16594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867" spc="-7" dirty="0">
                <a:latin typeface="Arial"/>
                <a:cs typeface="Arial"/>
              </a:rPr>
              <a:t>4</a:t>
            </a:r>
            <a:endParaRPr sz="1867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3129" y="2458215"/>
            <a:ext cx="282129" cy="226144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2193"/>
              </a:lnSpc>
            </a:pPr>
            <a:r>
              <a:rPr sz="1867" spc="-7" dirty="0">
                <a:latin typeface="Arial"/>
                <a:cs typeface="Arial"/>
              </a:rPr>
              <a:t>Mean LDL-C</a:t>
            </a:r>
            <a:r>
              <a:rPr sz="1867" spc="-60" dirty="0">
                <a:latin typeface="Arial"/>
                <a:cs typeface="Arial"/>
              </a:rPr>
              <a:t> </a:t>
            </a:r>
            <a:r>
              <a:rPr sz="1867" spc="-7" dirty="0">
                <a:latin typeface="Arial"/>
                <a:cs typeface="Arial"/>
              </a:rPr>
              <a:t>(mg/dL)</a:t>
            </a:r>
            <a:endParaRPr sz="1867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73827" y="5291914"/>
            <a:ext cx="6737773" cy="803767"/>
          </a:xfrm>
          <a:prstGeom prst="rect">
            <a:avLst/>
          </a:prstGeom>
        </p:spPr>
        <p:txBody>
          <a:bodyPr vert="horz" wrap="square" lIns="0" tIns="125307" rIns="0" bIns="0" rtlCol="0">
            <a:spAutoFit/>
          </a:bodyPr>
          <a:lstStyle/>
          <a:p>
            <a:pPr marL="16933">
              <a:spcBef>
                <a:spcPts val="987"/>
              </a:spcBef>
              <a:tabLst>
                <a:tab pos="601118" algn="l"/>
                <a:tab pos="1251342" algn="l"/>
                <a:tab pos="1902412" algn="l"/>
                <a:tab pos="2552636" algn="l"/>
                <a:tab pos="3202860" algn="l"/>
                <a:tab pos="3853930" algn="l"/>
                <a:tab pos="4504154" algn="l"/>
                <a:tab pos="5154376" algn="l"/>
                <a:tab pos="5805448" algn="l"/>
                <a:tab pos="6455672" algn="l"/>
              </a:tabLst>
            </a:pPr>
            <a:r>
              <a:rPr sz="1867" spc="-7" dirty="0">
                <a:latin typeface="Arial"/>
                <a:cs typeface="Arial"/>
              </a:rPr>
              <a:t>8	12	16	20	24	28	32	36	40	44	48</a:t>
            </a:r>
            <a:endParaRPr sz="1867">
              <a:latin typeface="Arial"/>
              <a:cs typeface="Arial"/>
            </a:endParaRPr>
          </a:p>
          <a:p>
            <a:pPr marL="1352092">
              <a:spcBef>
                <a:spcPts val="847"/>
              </a:spcBef>
            </a:pPr>
            <a:r>
              <a:rPr sz="1867" spc="-7" dirty="0">
                <a:latin typeface="Arial"/>
                <a:cs typeface="Arial"/>
              </a:rPr>
              <a:t>Months Since</a:t>
            </a:r>
            <a:r>
              <a:rPr sz="1867" spc="-13" dirty="0">
                <a:latin typeface="Arial"/>
                <a:cs typeface="Arial"/>
              </a:rPr>
              <a:t> </a:t>
            </a:r>
            <a:r>
              <a:rPr sz="1867" spc="-7" dirty="0">
                <a:latin typeface="Arial"/>
                <a:cs typeface="Arial"/>
              </a:rPr>
              <a:t>Randomization</a:t>
            </a:r>
            <a:endParaRPr sz="1867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183214" y="2509316"/>
            <a:ext cx="240453" cy="1503680"/>
          </a:xfrm>
          <a:custGeom>
            <a:avLst/>
            <a:gdLst/>
            <a:ahLst/>
            <a:cxnLst/>
            <a:rect l="l" t="t" r="r" b="b"/>
            <a:pathLst>
              <a:path w="180339" h="1127760">
                <a:moveTo>
                  <a:pt x="179997" y="1037678"/>
                </a:moveTo>
                <a:lnTo>
                  <a:pt x="0" y="1037678"/>
                </a:lnTo>
                <a:lnTo>
                  <a:pt x="89992" y="1127671"/>
                </a:lnTo>
                <a:lnTo>
                  <a:pt x="179997" y="1037678"/>
                </a:lnTo>
                <a:close/>
              </a:path>
              <a:path w="180339" h="1127760">
                <a:moveTo>
                  <a:pt x="135001" y="0"/>
                </a:moveTo>
                <a:lnTo>
                  <a:pt x="44996" y="0"/>
                </a:lnTo>
                <a:lnTo>
                  <a:pt x="44996" y="1037678"/>
                </a:lnTo>
                <a:lnTo>
                  <a:pt x="135001" y="1037678"/>
                </a:lnTo>
                <a:lnTo>
                  <a:pt x="135001" y="0"/>
                </a:lnTo>
                <a:close/>
              </a:path>
            </a:pathLst>
          </a:custGeom>
          <a:solidFill>
            <a:srgbClr val="B2222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2183214" y="2509316"/>
            <a:ext cx="240453" cy="1503680"/>
          </a:xfrm>
          <a:custGeom>
            <a:avLst/>
            <a:gdLst/>
            <a:ahLst/>
            <a:cxnLst/>
            <a:rect l="l" t="t" r="r" b="b"/>
            <a:pathLst>
              <a:path w="180339" h="1127760">
                <a:moveTo>
                  <a:pt x="0" y="1037678"/>
                </a:moveTo>
                <a:lnTo>
                  <a:pt x="44996" y="1037678"/>
                </a:lnTo>
                <a:lnTo>
                  <a:pt x="44996" y="0"/>
                </a:lnTo>
                <a:lnTo>
                  <a:pt x="135001" y="0"/>
                </a:lnTo>
                <a:lnTo>
                  <a:pt x="135001" y="1037678"/>
                </a:lnTo>
                <a:lnTo>
                  <a:pt x="179997" y="1037678"/>
                </a:lnTo>
                <a:lnTo>
                  <a:pt x="89992" y="1127671"/>
                </a:lnTo>
                <a:lnTo>
                  <a:pt x="0" y="1037678"/>
                </a:lnTo>
                <a:close/>
              </a:path>
            </a:pathLst>
          </a:custGeom>
          <a:ln w="34925">
            <a:solidFill>
              <a:srgbClr val="B22222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/>
          <p:nvPr/>
        </p:nvSpPr>
        <p:spPr>
          <a:xfrm>
            <a:off x="3487148" y="2413610"/>
            <a:ext cx="240453" cy="1459653"/>
          </a:xfrm>
          <a:custGeom>
            <a:avLst/>
            <a:gdLst/>
            <a:ahLst/>
            <a:cxnLst/>
            <a:rect l="l" t="t" r="r" b="b"/>
            <a:pathLst>
              <a:path w="180339" h="1094739">
                <a:moveTo>
                  <a:pt x="179997" y="1004176"/>
                </a:moveTo>
                <a:lnTo>
                  <a:pt x="0" y="1004176"/>
                </a:lnTo>
                <a:lnTo>
                  <a:pt x="89992" y="1094168"/>
                </a:lnTo>
                <a:lnTo>
                  <a:pt x="179997" y="1004176"/>
                </a:lnTo>
                <a:close/>
              </a:path>
              <a:path w="180339" h="1094739">
                <a:moveTo>
                  <a:pt x="135001" y="0"/>
                </a:moveTo>
                <a:lnTo>
                  <a:pt x="44996" y="0"/>
                </a:lnTo>
                <a:lnTo>
                  <a:pt x="44996" y="1004176"/>
                </a:lnTo>
                <a:lnTo>
                  <a:pt x="135001" y="1004176"/>
                </a:lnTo>
                <a:lnTo>
                  <a:pt x="135001" y="0"/>
                </a:lnTo>
                <a:close/>
              </a:path>
            </a:pathLst>
          </a:custGeom>
          <a:solidFill>
            <a:srgbClr val="B2222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7" name="object 67"/>
          <p:cNvSpPr/>
          <p:nvPr/>
        </p:nvSpPr>
        <p:spPr>
          <a:xfrm>
            <a:off x="3487148" y="2413610"/>
            <a:ext cx="240453" cy="1459653"/>
          </a:xfrm>
          <a:custGeom>
            <a:avLst/>
            <a:gdLst/>
            <a:ahLst/>
            <a:cxnLst/>
            <a:rect l="l" t="t" r="r" b="b"/>
            <a:pathLst>
              <a:path w="180339" h="1094739">
                <a:moveTo>
                  <a:pt x="0" y="1004176"/>
                </a:moveTo>
                <a:lnTo>
                  <a:pt x="44996" y="1004176"/>
                </a:lnTo>
                <a:lnTo>
                  <a:pt x="44996" y="0"/>
                </a:lnTo>
                <a:lnTo>
                  <a:pt x="135001" y="0"/>
                </a:lnTo>
                <a:lnTo>
                  <a:pt x="135001" y="1004176"/>
                </a:lnTo>
                <a:lnTo>
                  <a:pt x="179997" y="1004176"/>
                </a:lnTo>
                <a:lnTo>
                  <a:pt x="89992" y="1094168"/>
                </a:lnTo>
                <a:lnTo>
                  <a:pt x="0" y="1004176"/>
                </a:lnTo>
                <a:close/>
              </a:path>
            </a:pathLst>
          </a:custGeom>
          <a:ln w="34925">
            <a:solidFill>
              <a:srgbClr val="B22222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object 68"/>
          <p:cNvSpPr/>
          <p:nvPr/>
        </p:nvSpPr>
        <p:spPr>
          <a:xfrm>
            <a:off x="9353008" y="2276602"/>
            <a:ext cx="240453" cy="1243753"/>
          </a:xfrm>
          <a:custGeom>
            <a:avLst/>
            <a:gdLst/>
            <a:ahLst/>
            <a:cxnLst/>
            <a:rect l="l" t="t" r="r" b="b"/>
            <a:pathLst>
              <a:path w="180340" h="932814">
                <a:moveTo>
                  <a:pt x="179997" y="842403"/>
                </a:moveTo>
                <a:lnTo>
                  <a:pt x="0" y="842403"/>
                </a:lnTo>
                <a:lnTo>
                  <a:pt x="89992" y="932395"/>
                </a:lnTo>
                <a:lnTo>
                  <a:pt x="179997" y="842403"/>
                </a:lnTo>
                <a:close/>
              </a:path>
              <a:path w="180340" h="932814">
                <a:moveTo>
                  <a:pt x="135001" y="0"/>
                </a:moveTo>
                <a:lnTo>
                  <a:pt x="44996" y="0"/>
                </a:lnTo>
                <a:lnTo>
                  <a:pt x="44996" y="842403"/>
                </a:lnTo>
                <a:lnTo>
                  <a:pt x="135001" y="842403"/>
                </a:lnTo>
                <a:lnTo>
                  <a:pt x="135001" y="0"/>
                </a:lnTo>
                <a:close/>
              </a:path>
            </a:pathLst>
          </a:custGeom>
          <a:solidFill>
            <a:srgbClr val="B2222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9" name="object 69"/>
          <p:cNvSpPr/>
          <p:nvPr/>
        </p:nvSpPr>
        <p:spPr>
          <a:xfrm>
            <a:off x="9353008" y="2276602"/>
            <a:ext cx="240453" cy="1243753"/>
          </a:xfrm>
          <a:custGeom>
            <a:avLst/>
            <a:gdLst/>
            <a:ahLst/>
            <a:cxnLst/>
            <a:rect l="l" t="t" r="r" b="b"/>
            <a:pathLst>
              <a:path w="180340" h="932814">
                <a:moveTo>
                  <a:pt x="0" y="842403"/>
                </a:moveTo>
                <a:lnTo>
                  <a:pt x="44996" y="842403"/>
                </a:lnTo>
                <a:lnTo>
                  <a:pt x="44996" y="0"/>
                </a:lnTo>
                <a:lnTo>
                  <a:pt x="135001" y="0"/>
                </a:lnTo>
                <a:lnTo>
                  <a:pt x="135001" y="842403"/>
                </a:lnTo>
                <a:lnTo>
                  <a:pt x="179997" y="842403"/>
                </a:lnTo>
                <a:lnTo>
                  <a:pt x="89992" y="932395"/>
                </a:lnTo>
                <a:lnTo>
                  <a:pt x="0" y="842403"/>
                </a:lnTo>
                <a:close/>
              </a:path>
            </a:pathLst>
          </a:custGeom>
          <a:ln w="34925">
            <a:solidFill>
              <a:srgbClr val="B22222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0" name="object 70"/>
          <p:cNvSpPr txBox="1"/>
          <p:nvPr/>
        </p:nvSpPr>
        <p:spPr>
          <a:xfrm>
            <a:off x="2023974" y="1868925"/>
            <a:ext cx="1200573" cy="1282743"/>
          </a:xfrm>
          <a:prstGeom prst="rect">
            <a:avLst/>
          </a:prstGeom>
        </p:spPr>
        <p:txBody>
          <a:bodyPr vert="horz" wrap="square" lIns="0" tIns="168485" rIns="0" bIns="0" rtlCol="0">
            <a:spAutoFit/>
          </a:bodyPr>
          <a:lstStyle/>
          <a:p>
            <a:pPr marL="16933">
              <a:spcBef>
                <a:spcPts val="1325"/>
              </a:spcBef>
            </a:pPr>
            <a:r>
              <a:rPr sz="1867" spc="-7" dirty="0">
                <a:latin typeface="Arial"/>
                <a:cs typeface="Arial"/>
              </a:rPr>
              <a:t>93.3</a:t>
            </a:r>
            <a:endParaRPr sz="1867">
              <a:latin typeface="Arial"/>
              <a:cs typeface="Arial"/>
            </a:endParaRPr>
          </a:p>
          <a:p>
            <a:pPr marL="456342">
              <a:lnSpc>
                <a:spcPts val="2552"/>
              </a:lnSpc>
              <a:spcBef>
                <a:spcPts val="1380"/>
              </a:spcBef>
            </a:pPr>
            <a:r>
              <a:rPr sz="2133" b="1" dirty="0">
                <a:solidFill>
                  <a:srgbClr val="B22222"/>
                </a:solidFill>
                <a:latin typeface="Symbol"/>
                <a:cs typeface="Symbol"/>
              </a:rPr>
              <a:t></a:t>
            </a:r>
            <a:r>
              <a:rPr sz="2133" b="1" spc="-180" dirty="0">
                <a:solidFill>
                  <a:srgbClr val="B22222"/>
                </a:solidFill>
                <a:latin typeface="Times New Roman"/>
                <a:cs typeface="Times New Roman"/>
              </a:rPr>
              <a:t> </a:t>
            </a:r>
            <a:r>
              <a:rPr sz="2133" b="1" spc="-93" dirty="0">
                <a:solidFill>
                  <a:srgbClr val="B22222"/>
                </a:solidFill>
                <a:latin typeface="Arial"/>
                <a:cs typeface="Arial"/>
              </a:rPr>
              <a:t>55.7</a:t>
            </a:r>
            <a:endParaRPr sz="2133">
              <a:latin typeface="Arial"/>
              <a:cs typeface="Arial"/>
            </a:endParaRPr>
          </a:p>
          <a:p>
            <a:pPr marL="456342">
              <a:lnSpc>
                <a:spcPts val="2552"/>
              </a:lnSpc>
            </a:pPr>
            <a:r>
              <a:rPr sz="2133" b="1" spc="-147" dirty="0">
                <a:solidFill>
                  <a:srgbClr val="B22222"/>
                </a:solidFill>
                <a:latin typeface="Arial"/>
                <a:cs typeface="Arial"/>
              </a:rPr>
              <a:t>mg/dL</a:t>
            </a:r>
            <a:endParaRPr sz="2133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463698" y="3453062"/>
            <a:ext cx="85090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133" dirty="0">
                <a:solidFill>
                  <a:srgbClr val="B22222"/>
                </a:solidFill>
                <a:latin typeface="Arial"/>
                <a:cs typeface="Arial"/>
              </a:rPr>
              <a:t>–</a:t>
            </a:r>
            <a:r>
              <a:rPr sz="2133" b="1" spc="-147" dirty="0">
                <a:solidFill>
                  <a:srgbClr val="B22222"/>
                </a:solidFill>
                <a:latin typeface="Arial"/>
                <a:cs typeface="Arial"/>
              </a:rPr>
              <a:t>62.7%</a:t>
            </a:r>
            <a:endParaRPr sz="2133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32030" y="2395338"/>
            <a:ext cx="761153" cy="6628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2552"/>
              </a:lnSpc>
              <a:spcBef>
                <a:spcPts val="133"/>
              </a:spcBef>
            </a:pPr>
            <a:r>
              <a:rPr sz="2133" b="1" dirty="0">
                <a:solidFill>
                  <a:srgbClr val="B22222"/>
                </a:solidFill>
                <a:latin typeface="Symbol"/>
                <a:cs typeface="Symbol"/>
              </a:rPr>
              <a:t></a:t>
            </a:r>
            <a:r>
              <a:rPr sz="2133" b="1" spc="-180" dirty="0">
                <a:solidFill>
                  <a:srgbClr val="B22222"/>
                </a:solidFill>
                <a:latin typeface="Times New Roman"/>
                <a:cs typeface="Times New Roman"/>
              </a:rPr>
              <a:t> </a:t>
            </a:r>
            <a:r>
              <a:rPr sz="2133" b="1" spc="-93" dirty="0">
                <a:solidFill>
                  <a:srgbClr val="B22222"/>
                </a:solidFill>
                <a:latin typeface="Arial"/>
                <a:cs typeface="Arial"/>
              </a:rPr>
              <a:t>54.1</a:t>
            </a:r>
            <a:endParaRPr sz="2133">
              <a:latin typeface="Arial"/>
              <a:cs typeface="Arial"/>
            </a:endParaRPr>
          </a:p>
          <a:p>
            <a:pPr marL="16933">
              <a:lnSpc>
                <a:spcPts val="2552"/>
              </a:lnSpc>
            </a:pPr>
            <a:r>
              <a:rPr sz="2133" b="1" spc="-147" dirty="0">
                <a:solidFill>
                  <a:srgbClr val="B22222"/>
                </a:solidFill>
                <a:latin typeface="Arial"/>
                <a:cs typeface="Arial"/>
              </a:rPr>
              <a:t>mg/dL</a:t>
            </a:r>
            <a:endParaRPr sz="2133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832030" y="3368530"/>
            <a:ext cx="85090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133" dirty="0">
                <a:solidFill>
                  <a:srgbClr val="B22222"/>
                </a:solidFill>
                <a:latin typeface="Arial"/>
                <a:cs typeface="Arial"/>
              </a:rPr>
              <a:t>–</a:t>
            </a:r>
            <a:r>
              <a:rPr sz="2133" b="1" spc="-147" dirty="0">
                <a:solidFill>
                  <a:srgbClr val="B22222"/>
                </a:solidFill>
                <a:latin typeface="Arial"/>
                <a:cs typeface="Arial"/>
              </a:rPr>
              <a:t>61.0%</a:t>
            </a:r>
            <a:endParaRPr sz="2133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148539" y="1631369"/>
            <a:ext cx="1231900" cy="1098079"/>
          </a:xfrm>
          <a:prstGeom prst="rect">
            <a:avLst/>
          </a:prstGeom>
        </p:spPr>
        <p:txBody>
          <a:bodyPr vert="horz" wrap="square" lIns="0" tIns="87207" rIns="0" bIns="0" rtlCol="0">
            <a:spAutoFit/>
          </a:bodyPr>
          <a:lstStyle/>
          <a:p>
            <a:pPr marL="16933">
              <a:spcBef>
                <a:spcPts val="687"/>
              </a:spcBef>
            </a:pPr>
            <a:r>
              <a:rPr sz="1867" spc="-7" dirty="0">
                <a:latin typeface="Arial"/>
                <a:cs typeface="Arial"/>
              </a:rPr>
              <a:t>101.4</a:t>
            </a:r>
            <a:endParaRPr sz="1867">
              <a:latin typeface="Arial"/>
              <a:cs typeface="Arial"/>
            </a:endParaRPr>
          </a:p>
          <a:p>
            <a:pPr marL="487668">
              <a:lnSpc>
                <a:spcPts val="2552"/>
              </a:lnSpc>
              <a:spcBef>
                <a:spcPts val="645"/>
              </a:spcBef>
            </a:pPr>
            <a:r>
              <a:rPr sz="2133" b="1" dirty="0">
                <a:solidFill>
                  <a:srgbClr val="B22222"/>
                </a:solidFill>
                <a:latin typeface="Symbol"/>
                <a:cs typeface="Symbol"/>
              </a:rPr>
              <a:t></a:t>
            </a:r>
            <a:r>
              <a:rPr sz="2133" b="1" spc="-180" dirty="0">
                <a:solidFill>
                  <a:srgbClr val="B22222"/>
                </a:solidFill>
                <a:latin typeface="Times New Roman"/>
                <a:cs typeface="Times New Roman"/>
              </a:rPr>
              <a:t> </a:t>
            </a:r>
            <a:r>
              <a:rPr sz="2133" b="1" spc="-93" dirty="0">
                <a:solidFill>
                  <a:srgbClr val="B22222"/>
                </a:solidFill>
                <a:latin typeface="Arial"/>
                <a:cs typeface="Arial"/>
              </a:rPr>
              <a:t>48.1</a:t>
            </a:r>
            <a:endParaRPr sz="2133">
              <a:latin typeface="Arial"/>
              <a:cs typeface="Arial"/>
            </a:endParaRPr>
          </a:p>
          <a:p>
            <a:pPr marL="487668">
              <a:lnSpc>
                <a:spcPts val="2552"/>
              </a:lnSpc>
            </a:pPr>
            <a:r>
              <a:rPr sz="2133" b="1" spc="-147" dirty="0">
                <a:solidFill>
                  <a:srgbClr val="B22222"/>
                </a:solidFill>
                <a:latin typeface="Arial"/>
                <a:cs typeface="Arial"/>
              </a:rPr>
              <a:t>mg/dL</a:t>
            </a:r>
            <a:endParaRPr sz="2133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619979" y="3041514"/>
            <a:ext cx="850900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133" dirty="0">
                <a:solidFill>
                  <a:srgbClr val="B22222"/>
                </a:solidFill>
                <a:latin typeface="Arial"/>
                <a:cs typeface="Arial"/>
              </a:rPr>
              <a:t>–</a:t>
            </a:r>
            <a:r>
              <a:rPr sz="2133" b="1" spc="-147" dirty="0">
                <a:solidFill>
                  <a:srgbClr val="B22222"/>
                </a:solidFill>
                <a:latin typeface="Arial"/>
                <a:cs typeface="Arial"/>
              </a:rPr>
              <a:t>54.7%</a:t>
            </a:r>
            <a:endParaRPr sz="2133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851832" y="492316"/>
            <a:ext cx="11340168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cs-CZ" b="1" spc="-287" dirty="0">
                <a:latin typeface="Arial"/>
                <a:cs typeface="Arial"/>
              </a:rPr>
              <a:t>Odyssey </a:t>
            </a:r>
            <a:r>
              <a:rPr lang="cs-CZ" b="1" spc="-287" dirty="0" err="1">
                <a:latin typeface="Arial"/>
                <a:cs typeface="Arial"/>
              </a:rPr>
              <a:t>Outcomes</a:t>
            </a:r>
            <a:r>
              <a:rPr lang="cs-CZ" b="1" spc="-287" dirty="0">
                <a:latin typeface="Arial"/>
                <a:cs typeface="Arial"/>
              </a:rPr>
              <a:t>:  </a:t>
            </a:r>
            <a:r>
              <a:rPr b="1" spc="-453" dirty="0"/>
              <a:t>LDL-C: </a:t>
            </a:r>
            <a:r>
              <a:rPr lang="cs-CZ" b="1" spc="-453" dirty="0"/>
              <a:t> analýza  „</a:t>
            </a:r>
            <a:r>
              <a:rPr b="1" spc="-200" dirty="0"/>
              <a:t>On-Treatment</a:t>
            </a:r>
            <a:r>
              <a:rPr lang="cs-CZ" b="1" spc="-200" dirty="0"/>
              <a:t>„ </a:t>
            </a:r>
            <a:endParaRPr b="1" dirty="0"/>
          </a:p>
        </p:txBody>
      </p:sp>
      <p:sp>
        <p:nvSpPr>
          <p:cNvPr id="77" name="object 77"/>
          <p:cNvSpPr txBox="1"/>
          <p:nvPr/>
        </p:nvSpPr>
        <p:spPr>
          <a:xfrm>
            <a:off x="6859829" y="1596695"/>
            <a:ext cx="1138767" cy="42667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667" b="1" spc="-227" dirty="0">
                <a:solidFill>
                  <a:srgbClr val="4682B4"/>
                </a:solidFill>
                <a:latin typeface="Arial"/>
                <a:cs typeface="Arial"/>
              </a:rPr>
              <a:t>Placebo</a:t>
            </a:r>
            <a:endParaRPr sz="2667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861520" y="3915257"/>
            <a:ext cx="1649307" cy="42667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667" b="1" spc="-200" dirty="0">
                <a:solidFill>
                  <a:srgbClr val="B22222"/>
                </a:solidFill>
                <a:latin typeface="Arial"/>
                <a:cs typeface="Arial"/>
              </a:rPr>
              <a:t>Al</a:t>
            </a:r>
            <a:r>
              <a:rPr sz="2667" b="1" spc="-87" dirty="0">
                <a:solidFill>
                  <a:srgbClr val="B22222"/>
                </a:solidFill>
                <a:latin typeface="Arial"/>
                <a:cs typeface="Arial"/>
              </a:rPr>
              <a:t>i</a:t>
            </a:r>
            <a:r>
              <a:rPr sz="2667" b="1" spc="-133" dirty="0">
                <a:solidFill>
                  <a:srgbClr val="B22222"/>
                </a:solidFill>
                <a:latin typeface="Arial"/>
                <a:cs typeface="Arial"/>
              </a:rPr>
              <a:t>r</a:t>
            </a:r>
            <a:r>
              <a:rPr sz="2667" b="1" spc="-207" dirty="0">
                <a:solidFill>
                  <a:srgbClr val="B22222"/>
                </a:solidFill>
                <a:latin typeface="Arial"/>
                <a:cs typeface="Arial"/>
              </a:rPr>
              <a:t>o</a:t>
            </a:r>
            <a:r>
              <a:rPr sz="2667" b="1" spc="-380" dirty="0">
                <a:solidFill>
                  <a:srgbClr val="B22222"/>
                </a:solidFill>
                <a:latin typeface="Arial"/>
                <a:cs typeface="Arial"/>
              </a:rPr>
              <a:t>c</a:t>
            </a:r>
            <a:r>
              <a:rPr sz="2667" b="1" spc="-200" dirty="0">
                <a:solidFill>
                  <a:srgbClr val="B22222"/>
                </a:solidFill>
                <a:latin typeface="Arial"/>
                <a:cs typeface="Arial"/>
              </a:rPr>
              <a:t>u</a:t>
            </a:r>
            <a:r>
              <a:rPr sz="2667" b="1" spc="-233" dirty="0">
                <a:solidFill>
                  <a:srgbClr val="B22222"/>
                </a:solidFill>
                <a:latin typeface="Arial"/>
                <a:cs typeface="Arial"/>
              </a:rPr>
              <a:t>m</a:t>
            </a:r>
            <a:r>
              <a:rPr sz="2667" b="1" spc="-152" dirty="0">
                <a:solidFill>
                  <a:srgbClr val="B22222"/>
                </a:solidFill>
                <a:latin typeface="Arial"/>
                <a:cs typeface="Arial"/>
              </a:rPr>
              <a:t>a</a:t>
            </a:r>
            <a:r>
              <a:rPr sz="2667" b="1" spc="-200" dirty="0">
                <a:solidFill>
                  <a:srgbClr val="B22222"/>
                </a:solidFill>
                <a:latin typeface="Arial"/>
                <a:cs typeface="Arial"/>
              </a:rPr>
              <a:t>b</a:t>
            </a:r>
            <a:endParaRPr sz="2667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4986" y="6273264"/>
            <a:ext cx="777832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600" spc="-120" dirty="0">
                <a:latin typeface="Arial"/>
                <a:cs typeface="Arial"/>
              </a:rPr>
              <a:t>Excludes </a:t>
            </a:r>
            <a:r>
              <a:rPr sz="1600" spc="-200" dirty="0">
                <a:latin typeface="Arial"/>
                <a:cs typeface="Arial"/>
              </a:rPr>
              <a:t>LDL-C </a:t>
            </a:r>
            <a:r>
              <a:rPr sz="1600" spc="-93" dirty="0">
                <a:latin typeface="Arial"/>
                <a:cs typeface="Arial"/>
              </a:rPr>
              <a:t>values </a:t>
            </a:r>
            <a:r>
              <a:rPr sz="1600" spc="-20" dirty="0">
                <a:latin typeface="Arial"/>
                <a:cs typeface="Arial"/>
              </a:rPr>
              <a:t>after </a:t>
            </a:r>
            <a:r>
              <a:rPr sz="1600" spc="-47" dirty="0">
                <a:latin typeface="Arial"/>
                <a:cs typeface="Arial"/>
              </a:rPr>
              <a:t>premature </a:t>
            </a:r>
            <a:r>
              <a:rPr sz="1600" spc="-27" dirty="0">
                <a:latin typeface="Arial"/>
                <a:cs typeface="Arial"/>
              </a:rPr>
              <a:t>treatment </a:t>
            </a:r>
            <a:r>
              <a:rPr sz="1600" spc="-47" dirty="0">
                <a:latin typeface="Arial"/>
                <a:cs typeface="Arial"/>
              </a:rPr>
              <a:t>discontinuation </a:t>
            </a:r>
            <a:r>
              <a:rPr sz="1600" spc="-20" dirty="0">
                <a:latin typeface="Arial"/>
                <a:cs typeface="Arial"/>
              </a:rPr>
              <a:t>or </a:t>
            </a:r>
            <a:r>
              <a:rPr sz="1600" spc="-47" dirty="0">
                <a:latin typeface="Arial"/>
                <a:cs typeface="Arial"/>
              </a:rPr>
              <a:t>blinded </a:t>
            </a:r>
            <a:r>
              <a:rPr sz="1600" spc="-53" dirty="0">
                <a:latin typeface="Arial"/>
                <a:cs typeface="Arial"/>
              </a:rPr>
              <a:t>switch </a:t>
            </a:r>
            <a:r>
              <a:rPr sz="1600" spc="7" dirty="0">
                <a:latin typeface="Arial"/>
                <a:cs typeface="Arial"/>
              </a:rPr>
              <a:t>to </a:t>
            </a:r>
            <a:r>
              <a:rPr sz="1600" spc="-73" dirty="0">
                <a:latin typeface="Arial"/>
                <a:cs typeface="Arial"/>
              </a:rPr>
              <a:t>placebo  </a:t>
            </a:r>
            <a:r>
              <a:rPr sz="1600" spc="-60" dirty="0">
                <a:latin typeface="Arial"/>
                <a:cs typeface="Arial"/>
              </a:rPr>
              <a:t>Approximately </a:t>
            </a:r>
            <a:r>
              <a:rPr sz="1600" spc="-152" dirty="0">
                <a:latin typeface="Arial"/>
                <a:cs typeface="Arial"/>
              </a:rPr>
              <a:t>75% </a:t>
            </a:r>
            <a:r>
              <a:rPr sz="1600" spc="-7" dirty="0">
                <a:latin typeface="Arial"/>
                <a:cs typeface="Arial"/>
              </a:rPr>
              <a:t>of </a:t>
            </a:r>
            <a:r>
              <a:rPr sz="1600" spc="-53" dirty="0">
                <a:latin typeface="Arial"/>
                <a:cs typeface="Arial"/>
              </a:rPr>
              <a:t>months </a:t>
            </a:r>
            <a:r>
              <a:rPr sz="1600" spc="-7" dirty="0">
                <a:latin typeface="Arial"/>
                <a:cs typeface="Arial"/>
              </a:rPr>
              <a:t>of </a:t>
            </a:r>
            <a:r>
              <a:rPr sz="1600" spc="-60" dirty="0">
                <a:latin typeface="Arial"/>
                <a:cs typeface="Arial"/>
              </a:rPr>
              <a:t>active </a:t>
            </a:r>
            <a:r>
              <a:rPr sz="1600" spc="-27" dirty="0">
                <a:latin typeface="Arial"/>
                <a:cs typeface="Arial"/>
              </a:rPr>
              <a:t>treatment </a:t>
            </a:r>
            <a:r>
              <a:rPr sz="1600" spc="-60" dirty="0">
                <a:latin typeface="Arial"/>
                <a:cs typeface="Arial"/>
              </a:rPr>
              <a:t>were </a:t>
            </a:r>
            <a:r>
              <a:rPr sz="1600" spc="-27" dirty="0">
                <a:latin typeface="Arial"/>
                <a:cs typeface="Arial"/>
              </a:rPr>
              <a:t>at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293" dirty="0">
                <a:latin typeface="Arial"/>
                <a:cs typeface="Arial"/>
              </a:rPr>
              <a:t> </a:t>
            </a:r>
            <a:r>
              <a:rPr sz="1600" spc="-87" dirty="0">
                <a:latin typeface="Arial"/>
                <a:cs typeface="Arial"/>
              </a:rPr>
              <a:t>75 </a:t>
            </a:r>
            <a:r>
              <a:rPr sz="1600" spc="-100" dirty="0">
                <a:latin typeface="Arial"/>
                <a:cs typeface="Arial"/>
              </a:rPr>
              <a:t>mg dose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1023866"/>
            <a:ext cx="14020800" cy="693353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1383149">
              <a:lnSpc>
                <a:spcPct val="100000"/>
              </a:lnSpc>
              <a:spcBef>
                <a:spcPts val="127"/>
              </a:spcBef>
            </a:pPr>
            <a:r>
              <a:rPr spc="-187" dirty="0"/>
              <a:t>A</a:t>
            </a:r>
            <a:r>
              <a:rPr spc="-327" dirty="0"/>
              <a:t>CC</a:t>
            </a:r>
            <a:r>
              <a:rPr spc="-127" dirty="0"/>
              <a:t>.</a:t>
            </a:r>
            <a:r>
              <a:rPr spc="-107" dirty="0"/>
              <a:t>18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48457" y="6519486"/>
            <a:ext cx="2396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87" dirty="0">
                <a:latin typeface="Arial"/>
                <a:cs typeface="Arial"/>
              </a:rPr>
              <a:t>31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187" y="322729"/>
            <a:ext cx="1062726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400" spc="-173" dirty="0" err="1">
                <a:solidFill>
                  <a:srgbClr val="4682B4"/>
                </a:solidFill>
                <a:latin typeface="Arial"/>
                <a:cs typeface="Arial"/>
              </a:rPr>
              <a:t>Pr</a:t>
            </a:r>
            <a:r>
              <a:rPr lang="cs-CZ" sz="4400" spc="-173" dirty="0" err="1">
                <a:solidFill>
                  <a:srgbClr val="4682B4"/>
                </a:solidFill>
                <a:latin typeface="Arial"/>
                <a:cs typeface="Arial"/>
              </a:rPr>
              <a:t>mární</a:t>
            </a:r>
            <a:r>
              <a:rPr lang="cs-CZ" sz="4400" spc="-173" dirty="0">
                <a:solidFill>
                  <a:srgbClr val="4682B4"/>
                </a:solidFill>
                <a:latin typeface="Arial"/>
                <a:cs typeface="Arial"/>
              </a:rPr>
              <a:t> cílový ukazatel </a:t>
            </a:r>
            <a:r>
              <a:rPr sz="4400" spc="-147" dirty="0">
                <a:solidFill>
                  <a:srgbClr val="4682B4"/>
                </a:solidFill>
                <a:latin typeface="Arial"/>
                <a:cs typeface="Arial"/>
              </a:rPr>
              <a:t>:</a:t>
            </a:r>
            <a:r>
              <a:rPr sz="4400" spc="-260" dirty="0">
                <a:solidFill>
                  <a:srgbClr val="4682B4"/>
                </a:solidFill>
                <a:latin typeface="Arial"/>
                <a:cs typeface="Arial"/>
              </a:rPr>
              <a:t> </a:t>
            </a:r>
            <a:r>
              <a:rPr sz="4400" spc="-493" dirty="0">
                <a:solidFill>
                  <a:srgbClr val="4682B4"/>
                </a:solidFill>
                <a:latin typeface="Arial"/>
                <a:cs typeface="Arial"/>
              </a:rPr>
              <a:t>MACE</a:t>
            </a:r>
            <a:r>
              <a:rPr lang="cs-CZ" sz="4400" spc="-493" dirty="0">
                <a:solidFill>
                  <a:srgbClr val="4682B4"/>
                </a:solidFill>
                <a:latin typeface="Arial"/>
                <a:cs typeface="Arial"/>
              </a:rPr>
              <a:t> - </a:t>
            </a:r>
            <a:r>
              <a:rPr lang="cs-CZ" sz="2000" spc="-147" dirty="0">
                <a:latin typeface="Arial"/>
                <a:cs typeface="Arial"/>
              </a:rPr>
              <a:t>úmrtí na ICHS, nefatální IM, ischemická CMP nebo nestabilní angina pectoris vyžadující hospitalizaci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2198" y="1706457"/>
            <a:ext cx="6809172" cy="4967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9311200" y="1881801"/>
            <a:ext cx="107018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867" spc="-160" dirty="0">
                <a:latin typeface="Arial"/>
                <a:cs typeface="Arial"/>
              </a:rPr>
              <a:t>ARR*</a:t>
            </a:r>
            <a:r>
              <a:rPr sz="1867" spc="-187" dirty="0">
                <a:latin typeface="Arial"/>
                <a:cs typeface="Arial"/>
              </a:rPr>
              <a:t> </a:t>
            </a:r>
            <a:r>
              <a:rPr sz="1867" spc="-147" dirty="0">
                <a:latin typeface="Arial"/>
                <a:cs typeface="Arial"/>
              </a:rPr>
              <a:t>1.6%</a:t>
            </a:r>
            <a:endParaRPr sz="186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985" y="6357371"/>
            <a:ext cx="1547707" cy="42733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333" spc="-67" dirty="0">
                <a:latin typeface="Arial"/>
                <a:cs typeface="Arial"/>
              </a:rPr>
              <a:t>*Based </a:t>
            </a:r>
            <a:r>
              <a:rPr sz="1333" spc="-47" dirty="0">
                <a:latin typeface="Arial"/>
                <a:cs typeface="Arial"/>
              </a:rPr>
              <a:t>on</a:t>
            </a:r>
            <a:r>
              <a:rPr sz="1333" spc="-193" dirty="0">
                <a:latin typeface="Arial"/>
                <a:cs typeface="Arial"/>
              </a:rPr>
              <a:t> </a:t>
            </a:r>
            <a:r>
              <a:rPr sz="1333" spc="-40" dirty="0">
                <a:latin typeface="Arial"/>
                <a:cs typeface="Arial"/>
              </a:rPr>
              <a:t>cumulative  </a:t>
            </a:r>
            <a:r>
              <a:rPr sz="1333" spc="-53" dirty="0">
                <a:latin typeface="Arial"/>
                <a:cs typeface="Arial"/>
              </a:rPr>
              <a:t>incidence</a:t>
            </a:r>
            <a:endParaRPr sz="133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942" y="4399060"/>
            <a:ext cx="2130213" cy="18919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553706">
              <a:lnSpc>
                <a:spcPct val="110000"/>
              </a:lnSpc>
              <a:spcBef>
                <a:spcPts val="133"/>
              </a:spcBef>
            </a:pPr>
            <a:r>
              <a:rPr sz="1600" spc="-147" dirty="0">
                <a:latin typeface="Arial"/>
                <a:cs typeface="Arial"/>
              </a:rPr>
              <a:t>MACE: </a:t>
            </a:r>
            <a:r>
              <a:rPr lang="cs-CZ" sz="1600" spc="-147" dirty="0">
                <a:latin typeface="Arial"/>
                <a:cs typeface="Arial"/>
              </a:rPr>
              <a:t>úmrtí na ICHS, nefatální IM, ischemická CMP nebo nestabilní angina pectoris vyžadující hospitalizaci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8040" y="4052147"/>
            <a:ext cx="1852507" cy="87821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46932">
              <a:spcBef>
                <a:spcPts val="127"/>
              </a:spcBef>
            </a:pPr>
            <a:r>
              <a:rPr sz="1867" b="1" spc="-240" dirty="0">
                <a:latin typeface="Arial"/>
                <a:cs typeface="Arial"/>
              </a:rPr>
              <a:t>HR</a:t>
            </a:r>
            <a:r>
              <a:rPr sz="1867" b="1" spc="-113" dirty="0">
                <a:latin typeface="Arial"/>
                <a:cs typeface="Arial"/>
              </a:rPr>
              <a:t> </a:t>
            </a:r>
            <a:r>
              <a:rPr sz="1867" b="1" spc="-87" dirty="0">
                <a:latin typeface="Arial"/>
                <a:cs typeface="Arial"/>
              </a:rPr>
              <a:t>0.85</a:t>
            </a:r>
            <a:endParaRPr sz="1867">
              <a:latin typeface="Arial"/>
              <a:cs typeface="Arial"/>
            </a:endParaRPr>
          </a:p>
          <a:p>
            <a:pPr marL="16933" marR="6773" algn="ctr"/>
            <a:r>
              <a:rPr sz="1867" b="1" spc="-140" dirty="0">
                <a:latin typeface="Arial"/>
                <a:cs typeface="Arial"/>
              </a:rPr>
              <a:t>(95% </a:t>
            </a:r>
            <a:r>
              <a:rPr sz="1867" b="1" spc="-200" dirty="0">
                <a:latin typeface="Arial"/>
                <a:cs typeface="Arial"/>
              </a:rPr>
              <a:t>CI </a:t>
            </a:r>
            <a:r>
              <a:rPr sz="1867" b="1" spc="-73" dirty="0">
                <a:latin typeface="Arial"/>
                <a:cs typeface="Arial"/>
              </a:rPr>
              <a:t>0.78, </a:t>
            </a:r>
            <a:r>
              <a:rPr sz="1867" b="1" spc="-80" dirty="0">
                <a:latin typeface="Arial"/>
                <a:cs typeface="Arial"/>
              </a:rPr>
              <a:t>0.93)  </a:t>
            </a:r>
            <a:r>
              <a:rPr sz="1867" b="1" spc="-120" dirty="0">
                <a:latin typeface="Arial"/>
                <a:cs typeface="Arial"/>
              </a:rPr>
              <a:t>P=0.0003</a:t>
            </a:r>
            <a:endParaRPr sz="1867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71627" y="4998720"/>
            <a:ext cx="4700693" cy="492760"/>
          </a:xfrm>
          <a:custGeom>
            <a:avLst/>
            <a:gdLst/>
            <a:ahLst/>
            <a:cxnLst/>
            <a:rect l="l" t="t" r="r" b="b"/>
            <a:pathLst>
              <a:path w="3525520" h="369570">
                <a:moveTo>
                  <a:pt x="0" y="0"/>
                </a:moveTo>
                <a:lnTo>
                  <a:pt x="3525520" y="0"/>
                </a:lnTo>
                <a:lnTo>
                  <a:pt x="3525520" y="369328"/>
                </a:lnTo>
                <a:lnTo>
                  <a:pt x="0" y="3693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1023866"/>
            <a:ext cx="14020800" cy="693353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1383149">
              <a:lnSpc>
                <a:spcPct val="100000"/>
              </a:lnSpc>
              <a:spcBef>
                <a:spcPts val="127"/>
              </a:spcBef>
            </a:pPr>
            <a:r>
              <a:rPr spc="-187" dirty="0"/>
              <a:t>A</a:t>
            </a:r>
            <a:r>
              <a:rPr spc="-327" dirty="0"/>
              <a:t>CC</a:t>
            </a:r>
            <a:r>
              <a:rPr spc="-127" dirty="0"/>
              <a:t>.</a:t>
            </a:r>
            <a:r>
              <a:rPr spc="-107" dirty="0"/>
              <a:t>18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48457" y="6519486"/>
            <a:ext cx="2396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87" dirty="0">
                <a:latin typeface="Arial"/>
                <a:cs typeface="Arial"/>
              </a:rPr>
              <a:t>34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186" y="562848"/>
            <a:ext cx="11027685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cs-CZ" sz="4400" spc="-287" dirty="0">
                <a:solidFill>
                  <a:srgbClr val="4682B4"/>
                </a:solidFill>
                <a:latin typeface="Arial"/>
                <a:cs typeface="Arial"/>
              </a:rPr>
              <a:t>Celková mortalita ve studii Odyssey </a:t>
            </a:r>
            <a:r>
              <a:rPr lang="cs-CZ" sz="4400" spc="-287" dirty="0" err="1">
                <a:solidFill>
                  <a:srgbClr val="4682B4"/>
                </a:solidFill>
                <a:latin typeface="Arial"/>
                <a:cs typeface="Arial"/>
              </a:rPr>
              <a:t>Outcomes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0983" y="2338747"/>
            <a:ext cx="107018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867" spc="-240" dirty="0">
                <a:latin typeface="Arial"/>
                <a:cs typeface="Arial"/>
              </a:rPr>
              <a:t>ARR†</a:t>
            </a:r>
            <a:r>
              <a:rPr sz="1867" spc="-180" dirty="0">
                <a:latin typeface="Arial"/>
                <a:cs typeface="Arial"/>
              </a:rPr>
              <a:t> </a:t>
            </a:r>
            <a:r>
              <a:rPr sz="1867" spc="-147" dirty="0">
                <a:latin typeface="Arial"/>
                <a:cs typeface="Arial"/>
              </a:rPr>
              <a:t>0.6%</a:t>
            </a:r>
            <a:endParaRPr sz="186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70" y="6350679"/>
            <a:ext cx="2456180" cy="46777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467" spc="-33" dirty="0">
                <a:latin typeface="Arial"/>
                <a:cs typeface="Arial"/>
              </a:rPr>
              <a:t>*Nominal</a:t>
            </a:r>
            <a:r>
              <a:rPr sz="1467" spc="-100" dirty="0">
                <a:latin typeface="Arial"/>
                <a:cs typeface="Arial"/>
              </a:rPr>
              <a:t> </a:t>
            </a:r>
            <a:r>
              <a:rPr sz="1467" spc="-87" dirty="0">
                <a:latin typeface="Arial"/>
                <a:cs typeface="Arial"/>
              </a:rPr>
              <a:t>P-value</a:t>
            </a:r>
            <a:endParaRPr sz="1467">
              <a:latin typeface="Arial"/>
              <a:cs typeface="Arial"/>
            </a:endParaRPr>
          </a:p>
          <a:p>
            <a:pPr marL="16933"/>
            <a:r>
              <a:rPr sz="1467" spc="-120" dirty="0">
                <a:latin typeface="Arial"/>
                <a:cs typeface="Arial"/>
              </a:rPr>
              <a:t>†Based </a:t>
            </a:r>
            <a:r>
              <a:rPr sz="1467" spc="-47" dirty="0">
                <a:latin typeface="Arial"/>
                <a:cs typeface="Arial"/>
              </a:rPr>
              <a:t>on </a:t>
            </a:r>
            <a:r>
              <a:rPr sz="1467" spc="-53" dirty="0">
                <a:latin typeface="Arial"/>
                <a:cs typeface="Arial"/>
              </a:rPr>
              <a:t>cumulative</a:t>
            </a:r>
            <a:r>
              <a:rPr sz="1467" spc="-107" dirty="0">
                <a:latin typeface="Arial"/>
                <a:cs typeface="Arial"/>
              </a:rPr>
              <a:t> </a:t>
            </a:r>
            <a:r>
              <a:rPr sz="1467" spc="-67" dirty="0">
                <a:latin typeface="Arial"/>
                <a:cs typeface="Arial"/>
              </a:rPr>
              <a:t>incidence</a:t>
            </a:r>
            <a:endParaRPr sz="1467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7877" y="1711861"/>
            <a:ext cx="6753287" cy="4900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9187532" y="3958370"/>
            <a:ext cx="1852507" cy="87821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46932">
              <a:spcBef>
                <a:spcPts val="127"/>
              </a:spcBef>
            </a:pPr>
            <a:r>
              <a:rPr sz="1867" b="1" spc="-240" dirty="0">
                <a:latin typeface="Arial"/>
                <a:cs typeface="Arial"/>
              </a:rPr>
              <a:t>HR</a:t>
            </a:r>
            <a:r>
              <a:rPr sz="1867" b="1" spc="-113" dirty="0">
                <a:latin typeface="Arial"/>
                <a:cs typeface="Arial"/>
              </a:rPr>
              <a:t> </a:t>
            </a:r>
            <a:r>
              <a:rPr sz="1867" b="1" spc="-87" dirty="0">
                <a:latin typeface="Arial"/>
                <a:cs typeface="Arial"/>
              </a:rPr>
              <a:t>0.85</a:t>
            </a:r>
            <a:endParaRPr sz="1867">
              <a:latin typeface="Arial"/>
              <a:cs typeface="Arial"/>
            </a:endParaRPr>
          </a:p>
          <a:p>
            <a:pPr marL="16933" marR="6773" algn="ctr"/>
            <a:r>
              <a:rPr sz="1867" b="1" spc="-140" dirty="0">
                <a:latin typeface="Arial"/>
                <a:cs typeface="Arial"/>
              </a:rPr>
              <a:t>(95% </a:t>
            </a:r>
            <a:r>
              <a:rPr sz="1867" b="1" spc="-200" dirty="0">
                <a:latin typeface="Arial"/>
                <a:cs typeface="Arial"/>
              </a:rPr>
              <a:t>CI </a:t>
            </a:r>
            <a:r>
              <a:rPr sz="1867" b="1" spc="-73" dirty="0">
                <a:latin typeface="Arial"/>
                <a:cs typeface="Arial"/>
              </a:rPr>
              <a:t>0.73, </a:t>
            </a:r>
            <a:r>
              <a:rPr sz="1867" b="1" spc="-80" dirty="0">
                <a:latin typeface="Arial"/>
                <a:cs typeface="Arial"/>
              </a:rPr>
              <a:t>0.98)  P=0.026*</a:t>
            </a:r>
            <a:endParaRPr sz="1867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05535" y="5117965"/>
            <a:ext cx="4151207" cy="390313"/>
          </a:xfrm>
          <a:custGeom>
            <a:avLst/>
            <a:gdLst/>
            <a:ahLst/>
            <a:cxnLst/>
            <a:rect l="l" t="t" r="r" b="b"/>
            <a:pathLst>
              <a:path w="3113404" h="292735">
                <a:moveTo>
                  <a:pt x="0" y="0"/>
                </a:moveTo>
                <a:lnTo>
                  <a:pt x="3112858" y="0"/>
                </a:lnTo>
                <a:lnTo>
                  <a:pt x="3112858" y="292315"/>
                </a:lnTo>
                <a:lnTo>
                  <a:pt x="0" y="292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916A0B-1D3A-4750-8C43-2C68F5CD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PCSK9 – inhibitory: podmínky úhrady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D8C4376-C485-48EC-8166-CF9405DCF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835727"/>
            <a:ext cx="11575472" cy="4341236"/>
          </a:xfrm>
        </p:spPr>
        <p:txBody>
          <a:bodyPr/>
          <a:lstStyle/>
          <a:p>
            <a:r>
              <a:rPr lang="cs-CZ" dirty="0" err="1"/>
              <a:t>Centrová</a:t>
            </a:r>
            <a:r>
              <a:rPr lang="cs-CZ" dirty="0"/>
              <a:t> léčba (seznam center na webu ČIS, ČKS a ČSAT)</a:t>
            </a:r>
          </a:p>
          <a:p>
            <a:endParaRPr lang="cs-CZ" dirty="0"/>
          </a:p>
          <a:p>
            <a:r>
              <a:rPr lang="cs-CZ" sz="3600" b="1" dirty="0"/>
              <a:t>Indikační koncentrace LDL –C</a:t>
            </a:r>
          </a:p>
          <a:p>
            <a:endParaRPr lang="cs-CZ" b="1" dirty="0"/>
          </a:p>
          <a:p>
            <a:r>
              <a:rPr lang="cs-CZ" sz="3600" b="1" dirty="0"/>
              <a:t>Familiární </a:t>
            </a:r>
            <a:r>
              <a:rPr lang="cs-CZ" sz="3600" b="1" dirty="0" err="1"/>
              <a:t>hypercholesterolémie</a:t>
            </a:r>
            <a:r>
              <a:rPr lang="cs-CZ" sz="3600" b="1" dirty="0"/>
              <a:t>                            </a:t>
            </a:r>
            <a:r>
              <a:rPr lang="cs-CZ" sz="3600" b="1" dirty="0">
                <a:solidFill>
                  <a:srgbClr val="FF0000"/>
                </a:solidFill>
              </a:rPr>
              <a:t>4,0 </a:t>
            </a:r>
            <a:r>
              <a:rPr lang="cs-CZ" sz="3600" b="1" dirty="0" err="1">
                <a:solidFill>
                  <a:srgbClr val="FF0000"/>
                </a:solidFill>
              </a:rPr>
              <a:t>mmol</a:t>
            </a:r>
            <a:r>
              <a:rPr lang="cs-CZ" sz="3600" b="1" dirty="0">
                <a:solidFill>
                  <a:srgbClr val="FF0000"/>
                </a:solidFill>
              </a:rPr>
              <a:t>/l</a:t>
            </a:r>
          </a:p>
          <a:p>
            <a:r>
              <a:rPr lang="cs-CZ" sz="3600" b="1" dirty="0"/>
              <a:t>Sekundární prevence KVO                                        </a:t>
            </a:r>
            <a:r>
              <a:rPr lang="cs-CZ" sz="3600" b="1" dirty="0">
                <a:solidFill>
                  <a:srgbClr val="FF0000"/>
                </a:solidFill>
              </a:rPr>
              <a:t>3,0 </a:t>
            </a:r>
            <a:r>
              <a:rPr lang="cs-CZ" sz="3600" b="1" dirty="0" err="1">
                <a:solidFill>
                  <a:srgbClr val="FF0000"/>
                </a:solidFill>
              </a:rPr>
              <a:t>mmol</a:t>
            </a:r>
            <a:r>
              <a:rPr lang="cs-CZ" sz="3600" b="1" dirty="0">
                <a:solidFill>
                  <a:srgbClr val="FF0000"/>
                </a:solidFill>
              </a:rPr>
              <a:t>/l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07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E16EE027-EE3E-4B1B-959E-AA3E09BAB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xmlns="" id="{3C3804E6-432C-4BC2-ACFF-17510DA74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060576"/>
            <a:ext cx="39592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/>
              <a:t>Ateroskleróza</a:t>
            </a:r>
          </a:p>
          <a:p>
            <a:pPr algn="ctr">
              <a:spcBef>
                <a:spcPct val="50000"/>
              </a:spcBef>
            </a:pPr>
            <a:endParaRPr lang="cs-CZ" altLang="cs-CZ" sz="4000" b="1"/>
          </a:p>
          <a:p>
            <a:pPr algn="ctr">
              <a:spcBef>
                <a:spcPct val="50000"/>
              </a:spcBef>
            </a:pPr>
            <a:r>
              <a:rPr lang="cs-CZ" altLang="cs-CZ" sz="4000" b="1"/>
              <a:t>Vývoj plátu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8437924-F4E4-4254-8615-F6F6D7FC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451"/>
            <a:ext cx="11164047" cy="1519238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/>
              <a:t>Co říká největší žijící kardiolog současnosti?</a:t>
            </a:r>
          </a:p>
        </p:txBody>
      </p:sp>
      <p:pic>
        <p:nvPicPr>
          <p:cNvPr id="4098" name="Picture 2" descr="VÃ½sledek obrÃ¡zku pro braunwald eugene">
            <a:extLst>
              <a:ext uri="{FF2B5EF4-FFF2-40B4-BE49-F238E27FC236}">
                <a16:creationId xmlns:a16="http://schemas.microsoft.com/office/drawing/2014/main" xmlns="" id="{B8EBCAC4-F8C4-460A-B6B6-04DE9B613B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19" y="1711377"/>
            <a:ext cx="4691528" cy="49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braunwald eugene">
            <a:extLst>
              <a:ext uri="{FF2B5EF4-FFF2-40B4-BE49-F238E27FC236}">
                <a16:creationId xmlns:a16="http://schemas.microsoft.com/office/drawing/2014/main" xmlns="" id="{41C7FD72-A44C-430B-A831-B8FF2FE1EE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24" y="1721594"/>
            <a:ext cx="6526242" cy="48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65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8FAFB430-07F7-426F-8F20-820F301C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011"/>
            <a:ext cx="12192000" cy="1503044"/>
          </a:xfrm>
        </p:spPr>
        <p:txBody>
          <a:bodyPr/>
          <a:lstStyle/>
          <a:p>
            <a:pPr algn="ctr"/>
            <a:r>
              <a:rPr lang="cs-CZ" b="1" dirty="0"/>
              <a:t>Eugene </a:t>
            </a:r>
            <a:r>
              <a:rPr lang="cs-CZ" b="1" dirty="0" err="1"/>
              <a:t>Braunwald</a:t>
            </a:r>
            <a:r>
              <a:rPr lang="cs-CZ" b="1" dirty="0"/>
              <a:t> na ESC </a:t>
            </a:r>
            <a:r>
              <a:rPr lang="cs-CZ" b="1" dirty="0" err="1"/>
              <a:t>Congress</a:t>
            </a:r>
            <a:r>
              <a:rPr lang="cs-CZ" b="1" dirty="0"/>
              <a:t> 2018 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4A35F39A-CCA8-4442-8665-E9B018418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3600" b="1" dirty="0">
              <a:highlight>
                <a:srgbClr val="FF0000"/>
              </a:highlight>
            </a:endParaRPr>
          </a:p>
          <a:p>
            <a:endParaRPr lang="cs-CZ" sz="3600" b="1" dirty="0"/>
          </a:p>
          <a:p>
            <a:pPr marL="0" indent="0" algn="ctr">
              <a:buNone/>
            </a:pPr>
            <a:r>
              <a:rPr lang="cs-CZ" sz="3600" b="1" dirty="0">
                <a:solidFill>
                  <a:srgbClr val="FFFF00"/>
                </a:solidFill>
                <a:highlight>
                  <a:srgbClr val="FF0000"/>
                </a:highlight>
              </a:rPr>
              <a:t>PCSK9-i -  reálná možnost vymýcení ICHS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67345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208EF60-2A41-4E61-B593-3A0908416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00822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  <a:latin typeface="+mn-lt"/>
              </a:rPr>
              <a:t>Díky za pozornost !!!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D761760B-0D5A-4A98-8E34-43B2326D8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600" dirty="0"/>
          </a:p>
          <a:p>
            <a:endParaRPr lang="cs-CZ" sz="36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19085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xmlns="" id="{C3D46114-3DB7-44D9-82A7-DA687D49CAC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025651" y="2874963"/>
            <a:ext cx="8189913" cy="3308350"/>
          </a:xfrm>
          <a:prstGeom prst="bevel">
            <a:avLst>
              <a:gd name="adj" fmla="val 15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xmlns="" id="{8227FE7A-1472-472D-9D03-8D25D1F31AF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025651" y="1312863"/>
            <a:ext cx="8189913" cy="1579562"/>
          </a:xfrm>
          <a:prstGeom prst="bevel">
            <a:avLst>
              <a:gd name="adj" fmla="val 362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xmlns="" id="{5FE7FCAA-2637-4AF6-8CFF-80CA8BF0310C}"/>
              </a:ext>
            </a:extLst>
          </p:cNvPr>
          <p:cNvSpPr>
            <a:spLocks noChangeShapeType="1"/>
          </p:cNvSpPr>
          <p:nvPr/>
        </p:nvSpPr>
        <p:spPr bwMode="blackWhite">
          <a:xfrm rot="5400000">
            <a:off x="2963863" y="2527301"/>
            <a:ext cx="122238" cy="122237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>
            <a:outerShdw dist="35921" dir="2700000" algn="ctr" rotWithShape="0">
              <a:srgbClr val="009999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9" name="AutoShape 5">
            <a:extLst>
              <a:ext uri="{FF2B5EF4-FFF2-40B4-BE49-F238E27FC236}">
                <a16:creationId xmlns:a16="http://schemas.microsoft.com/office/drawing/2014/main" xmlns="" id="{2E78B5DE-870D-4451-968B-B26721877E1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416551" y="2884489"/>
            <a:ext cx="550863" cy="503237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00FFCC"/>
              </a:gs>
              <a:gs pos="100000">
                <a:srgbClr val="000000"/>
              </a:gs>
            </a:gsLst>
            <a:path path="rect">
              <a:fillToRect l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cs-CZ">
              <a:solidFill>
                <a:srgbClr val="FFFFFF"/>
              </a:solidFill>
            </a:endParaRPr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xmlns="" id="{1BD859A0-5062-4D76-979B-A10833C214F7}"/>
              </a:ext>
            </a:extLst>
          </p:cNvPr>
          <p:cNvSpPr>
            <a:spLocks noChangeShapeType="1"/>
          </p:cNvSpPr>
          <p:nvPr/>
        </p:nvSpPr>
        <p:spPr bwMode="blackWhite">
          <a:xfrm rot="16200000" flipH="1">
            <a:off x="7046913" y="2895600"/>
            <a:ext cx="863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xmlns="" id="{83CF51F1-CF4D-48A5-A459-52DF94050BC7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118351" y="2008188"/>
            <a:ext cx="74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LDL</a:t>
            </a: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xmlns="" id="{267FD58D-EF7E-4070-A0F6-D2A40F4FBEBF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118351" y="3292475"/>
            <a:ext cx="74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LDL</a:t>
            </a:r>
          </a:p>
        </p:txBody>
      </p:sp>
      <p:sp>
        <p:nvSpPr>
          <p:cNvPr id="58377" name="Text Box 9">
            <a:extLst>
              <a:ext uri="{FF2B5EF4-FFF2-40B4-BE49-F238E27FC236}">
                <a16:creationId xmlns:a16="http://schemas.microsoft.com/office/drawing/2014/main" xmlns="" id="{48BCDD86-AC7D-4093-B3EA-D6B38C345C85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8658226" y="3019426"/>
            <a:ext cx="1489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>
              <a:defRPr/>
            </a:pP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Endothelium</a:t>
            </a:r>
          </a:p>
        </p:txBody>
      </p:sp>
      <p:sp>
        <p:nvSpPr>
          <p:cNvPr id="58378" name="Text Box 10">
            <a:extLst>
              <a:ext uri="{FF2B5EF4-FFF2-40B4-BE49-F238E27FC236}">
                <a16:creationId xmlns:a16="http://schemas.microsoft.com/office/drawing/2014/main" xmlns="" id="{674F485A-B93F-4598-B002-9548CE9288D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8213725" y="1498600"/>
            <a:ext cx="1919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Vessel Lumen</a:t>
            </a: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xmlns="" id="{309439D6-CB59-41D9-B3D1-BF88526BA49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398714" y="1625601"/>
            <a:ext cx="121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Monocyte</a:t>
            </a:r>
          </a:p>
        </p:txBody>
      </p:sp>
      <p:sp>
        <p:nvSpPr>
          <p:cNvPr id="21516" name="Line 12">
            <a:extLst>
              <a:ext uri="{FF2B5EF4-FFF2-40B4-BE49-F238E27FC236}">
                <a16:creationId xmlns:a16="http://schemas.microsoft.com/office/drawing/2014/main" xmlns="" id="{4D4B406B-03CB-4C70-AEF3-87A7CDAE5EC9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3303588" y="2495550"/>
            <a:ext cx="501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xmlns="" id="{10B0F583-AA1E-43C5-850D-786880D0BFDB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4591050" y="2495550"/>
            <a:ext cx="501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8" name="Line 14">
            <a:extLst>
              <a:ext uri="{FF2B5EF4-FFF2-40B4-BE49-F238E27FC236}">
                <a16:creationId xmlns:a16="http://schemas.microsoft.com/office/drawing/2014/main" xmlns="" id="{B9D7CBC7-E739-4823-9CC8-F20D7876311C}"/>
              </a:ext>
            </a:extLst>
          </p:cNvPr>
          <p:cNvSpPr>
            <a:spLocks noChangeShapeType="1"/>
          </p:cNvSpPr>
          <p:nvPr/>
        </p:nvSpPr>
        <p:spPr bwMode="blackWhite">
          <a:xfrm rot="16200000" flipH="1">
            <a:off x="5017294" y="3785394"/>
            <a:ext cx="7318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9" name="Arc 15">
            <a:extLst>
              <a:ext uri="{FF2B5EF4-FFF2-40B4-BE49-F238E27FC236}">
                <a16:creationId xmlns:a16="http://schemas.microsoft.com/office/drawing/2014/main" xmlns="" id="{73DAF73B-5A87-496E-8159-32A22DDBD0FB}"/>
              </a:ext>
            </a:extLst>
          </p:cNvPr>
          <p:cNvSpPr>
            <a:spLocks/>
          </p:cNvSpPr>
          <p:nvPr/>
        </p:nvSpPr>
        <p:spPr bwMode="blackWhite">
          <a:xfrm flipV="1">
            <a:off x="7083426" y="3582989"/>
            <a:ext cx="365125" cy="554037"/>
          </a:xfrm>
          <a:custGeom>
            <a:avLst/>
            <a:gdLst>
              <a:gd name="T0" fmla="*/ 2147483647 w 20566"/>
              <a:gd name="T1" fmla="*/ 0 h 20768"/>
              <a:gd name="T2" fmla="*/ 2147483647 w 20566"/>
              <a:gd name="T3" fmla="*/ 2147483647 h 20768"/>
              <a:gd name="T4" fmla="*/ 0 w 20566"/>
              <a:gd name="T5" fmla="*/ 2147483647 h 20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66" h="20768" fill="none" extrusionOk="0">
                <a:moveTo>
                  <a:pt x="5937" y="0"/>
                </a:moveTo>
                <a:cubicBezTo>
                  <a:pt x="12873" y="1983"/>
                  <a:pt x="18360" y="7297"/>
                  <a:pt x="20566" y="14164"/>
                </a:cubicBezTo>
              </a:path>
              <a:path w="20566" h="20768" stroke="0" extrusionOk="0">
                <a:moveTo>
                  <a:pt x="5937" y="0"/>
                </a:moveTo>
                <a:cubicBezTo>
                  <a:pt x="12873" y="1983"/>
                  <a:pt x="18360" y="7297"/>
                  <a:pt x="20566" y="14164"/>
                </a:cubicBezTo>
                <a:lnTo>
                  <a:pt x="0" y="20768"/>
                </a:lnTo>
                <a:lnTo>
                  <a:pt x="5937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 type="stealth" w="lg" len="lg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84" name="Text Box 16">
            <a:extLst>
              <a:ext uri="{FF2B5EF4-FFF2-40B4-BE49-F238E27FC236}">
                <a16:creationId xmlns:a16="http://schemas.microsoft.com/office/drawing/2014/main" xmlns="" id="{BDFC8360-FC1E-4652-8691-80770ABFC4A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519364" y="5575301"/>
            <a:ext cx="1468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Macrophage</a:t>
            </a:r>
          </a:p>
        </p:txBody>
      </p:sp>
      <p:sp>
        <p:nvSpPr>
          <p:cNvPr id="58385" name="Text Box 17">
            <a:extLst>
              <a:ext uri="{FF2B5EF4-FFF2-40B4-BE49-F238E27FC236}">
                <a16:creationId xmlns:a16="http://schemas.microsoft.com/office/drawing/2014/main" xmlns="" id="{A79A3A80-242F-4FB2-8145-66FEC4F963AB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322513" y="2986089"/>
            <a:ext cx="134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Adhesion</a:t>
            </a:r>
            <a:br>
              <a:rPr lang="en-US" sz="20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0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Molecules</a:t>
            </a:r>
          </a:p>
        </p:txBody>
      </p:sp>
      <p:sp>
        <p:nvSpPr>
          <p:cNvPr id="21522" name="Rectangle 18">
            <a:extLst>
              <a:ext uri="{FF2B5EF4-FFF2-40B4-BE49-F238E27FC236}">
                <a16:creationId xmlns:a16="http://schemas.microsoft.com/office/drawing/2014/main" xmlns="" id="{60C41E8F-10CB-41E3-8CE7-4DF3F8566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397933" y="90488"/>
            <a:ext cx="11734800" cy="9826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alt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Makrofágy a pěnové buňky – vznik aterosklerotických lézí: </a:t>
            </a:r>
            <a:br>
              <a:rPr lang="cs-CZ" alt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Zásadní role LDL-C</a:t>
            </a:r>
            <a:endParaRPr lang="en-US" altLang="en-US" sz="3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87" name="Text Box 19">
            <a:extLst>
              <a:ext uri="{FF2B5EF4-FFF2-40B4-BE49-F238E27FC236}">
                <a16:creationId xmlns:a16="http://schemas.microsoft.com/office/drawing/2014/main" xmlns="" id="{D05F24BC-2518-4614-A635-A8A1591DD5AD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5851525" y="5741988"/>
            <a:ext cx="119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Foam Cell</a:t>
            </a:r>
          </a:p>
        </p:txBody>
      </p:sp>
      <p:sp>
        <p:nvSpPr>
          <p:cNvPr id="21524" name="Arc 20">
            <a:extLst>
              <a:ext uri="{FF2B5EF4-FFF2-40B4-BE49-F238E27FC236}">
                <a16:creationId xmlns:a16="http://schemas.microsoft.com/office/drawing/2014/main" xmlns="" id="{92BF6D64-1F14-4174-82FC-8E8B53210088}"/>
              </a:ext>
            </a:extLst>
          </p:cNvPr>
          <p:cNvSpPr>
            <a:spLocks/>
          </p:cNvSpPr>
          <p:nvPr/>
        </p:nvSpPr>
        <p:spPr bwMode="blackWhite">
          <a:xfrm flipV="1">
            <a:off x="4478339" y="3725863"/>
            <a:ext cx="674687" cy="1441450"/>
          </a:xfrm>
          <a:custGeom>
            <a:avLst/>
            <a:gdLst>
              <a:gd name="T0" fmla="*/ 2147483647 w 15415"/>
              <a:gd name="T1" fmla="*/ 0 h 21038"/>
              <a:gd name="T2" fmla="*/ 2147483647 w 15415"/>
              <a:gd name="T3" fmla="*/ 2147483647 h 21038"/>
              <a:gd name="T4" fmla="*/ 0 w 15415"/>
              <a:gd name="T5" fmla="*/ 2147483647 h 210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15" h="21038" fill="none" extrusionOk="0">
                <a:moveTo>
                  <a:pt x="4895" y="-1"/>
                </a:moveTo>
                <a:cubicBezTo>
                  <a:pt x="8891" y="929"/>
                  <a:pt x="12540" y="2978"/>
                  <a:pt x="15414" y="5907"/>
                </a:cubicBezTo>
              </a:path>
              <a:path w="15415" h="21038" stroke="0" extrusionOk="0">
                <a:moveTo>
                  <a:pt x="4895" y="-1"/>
                </a:moveTo>
                <a:cubicBezTo>
                  <a:pt x="8891" y="929"/>
                  <a:pt x="12540" y="2978"/>
                  <a:pt x="15414" y="5907"/>
                </a:cubicBezTo>
                <a:lnTo>
                  <a:pt x="0" y="21038"/>
                </a:lnTo>
                <a:lnTo>
                  <a:pt x="4895" y="-1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stealth" w="lg" len="lg"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89" name="Text Box 21">
            <a:extLst>
              <a:ext uri="{FF2B5EF4-FFF2-40B4-BE49-F238E27FC236}">
                <a16:creationId xmlns:a16="http://schemas.microsoft.com/office/drawing/2014/main" xmlns="" id="{6D2C0F61-F47F-48D2-97DD-060A00FE4F4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9080501" y="3709989"/>
            <a:ext cx="10525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>
              <a:defRPr/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Intima</a:t>
            </a:r>
          </a:p>
        </p:txBody>
      </p:sp>
      <p:sp>
        <p:nvSpPr>
          <p:cNvPr id="58390" name="Text Box 22">
            <a:extLst>
              <a:ext uri="{FF2B5EF4-FFF2-40B4-BE49-F238E27FC236}">
                <a16:creationId xmlns:a16="http://schemas.microsoft.com/office/drawing/2014/main" xmlns="" id="{AC68F748-ABAB-42FB-A3A0-2C9DC26F1A04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5852500" y="3963254"/>
            <a:ext cx="1571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Modified </a:t>
            </a:r>
            <a:b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LDL</a:t>
            </a:r>
          </a:p>
        </p:txBody>
      </p:sp>
      <p:sp>
        <p:nvSpPr>
          <p:cNvPr id="21527" name="Arc 23">
            <a:extLst>
              <a:ext uri="{FF2B5EF4-FFF2-40B4-BE49-F238E27FC236}">
                <a16:creationId xmlns:a16="http://schemas.microsoft.com/office/drawing/2014/main" xmlns="" id="{EBBCA5CC-65D4-41A8-8060-24A962D27B9E}"/>
              </a:ext>
            </a:extLst>
          </p:cNvPr>
          <p:cNvSpPr>
            <a:spLocks/>
          </p:cNvSpPr>
          <p:nvPr/>
        </p:nvSpPr>
        <p:spPr bwMode="blackWhite">
          <a:xfrm rot="20377538" flipH="1" flipV="1">
            <a:off x="5835651" y="3344864"/>
            <a:ext cx="481013" cy="600075"/>
          </a:xfrm>
          <a:custGeom>
            <a:avLst/>
            <a:gdLst>
              <a:gd name="T0" fmla="*/ 2147483647 w 21600"/>
              <a:gd name="T1" fmla="*/ 0 h 14148"/>
              <a:gd name="T2" fmla="*/ 2147483647 w 21600"/>
              <a:gd name="T3" fmla="*/ 2147483647 h 14148"/>
              <a:gd name="T4" fmla="*/ 0 w 21600"/>
              <a:gd name="T5" fmla="*/ 2147483647 h 14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4148" fill="none" extrusionOk="0">
                <a:moveTo>
                  <a:pt x="18936" y="0"/>
                </a:moveTo>
                <a:cubicBezTo>
                  <a:pt x="20683" y="3184"/>
                  <a:pt x="21600" y="6758"/>
                  <a:pt x="21600" y="10391"/>
                </a:cubicBezTo>
                <a:cubicBezTo>
                  <a:pt x="21600" y="11650"/>
                  <a:pt x="21489" y="12907"/>
                  <a:pt x="21270" y="14147"/>
                </a:cubicBezTo>
              </a:path>
              <a:path w="21600" h="14148" stroke="0" extrusionOk="0">
                <a:moveTo>
                  <a:pt x="18936" y="0"/>
                </a:moveTo>
                <a:cubicBezTo>
                  <a:pt x="20683" y="3184"/>
                  <a:pt x="21600" y="6758"/>
                  <a:pt x="21600" y="10391"/>
                </a:cubicBezTo>
                <a:cubicBezTo>
                  <a:pt x="21600" y="11650"/>
                  <a:pt x="21489" y="12907"/>
                  <a:pt x="21270" y="14147"/>
                </a:cubicBezTo>
                <a:lnTo>
                  <a:pt x="0" y="10391"/>
                </a:lnTo>
                <a:lnTo>
                  <a:pt x="18936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stealth" w="lg" len="lg"/>
          </a:ln>
          <a:effectLst>
            <a:outerShdw dist="40161" dir="42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92" name="Text Box 24">
            <a:extLst>
              <a:ext uri="{FF2B5EF4-FFF2-40B4-BE49-F238E27FC236}">
                <a16:creationId xmlns:a16="http://schemas.microsoft.com/office/drawing/2014/main" xmlns="" id="{140AD890-2B86-475F-B373-0A79ABFA2B4D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538413" y="4368801"/>
            <a:ext cx="1325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Cytokines</a:t>
            </a:r>
          </a:p>
        </p:txBody>
      </p:sp>
      <p:sp>
        <p:nvSpPr>
          <p:cNvPr id="21529" name="Line 25">
            <a:extLst>
              <a:ext uri="{FF2B5EF4-FFF2-40B4-BE49-F238E27FC236}">
                <a16:creationId xmlns:a16="http://schemas.microsoft.com/office/drawing/2014/main" xmlns="" id="{B1951D92-96FA-4335-AAD6-EF29FF43DDCE}"/>
              </a:ext>
            </a:extLst>
          </p:cNvPr>
          <p:cNvSpPr>
            <a:spLocks noChangeShapeType="1"/>
          </p:cNvSpPr>
          <p:nvPr/>
        </p:nvSpPr>
        <p:spPr bwMode="blackWhite">
          <a:xfrm rot="16200000" flipH="1">
            <a:off x="8281195" y="5282407"/>
            <a:ext cx="3825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30" name="AutoShape 26">
            <a:extLst>
              <a:ext uri="{FF2B5EF4-FFF2-40B4-BE49-F238E27FC236}">
                <a16:creationId xmlns:a16="http://schemas.microsoft.com/office/drawing/2014/main" xmlns="" id="{6159B252-490A-4EF8-8647-68ADEF12C70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383464" y="4383088"/>
            <a:ext cx="2098675" cy="717550"/>
          </a:xfrm>
          <a:prstGeom prst="roundRect">
            <a:avLst>
              <a:gd name="adj" fmla="val 16667"/>
            </a:avLst>
          </a:prstGeom>
          <a:solidFill>
            <a:srgbClr val="001D58"/>
          </a:solidFill>
          <a:ln w="9525">
            <a:solidFill>
              <a:srgbClr val="66FFFF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cs-CZ">
              <a:solidFill>
                <a:srgbClr val="FFFFFF"/>
              </a:solidFill>
            </a:endParaRPr>
          </a:p>
        </p:txBody>
      </p:sp>
      <p:sp>
        <p:nvSpPr>
          <p:cNvPr id="58395" name="Text Box 27">
            <a:extLst>
              <a:ext uri="{FF2B5EF4-FFF2-40B4-BE49-F238E27FC236}">
                <a16:creationId xmlns:a16="http://schemas.microsoft.com/office/drawing/2014/main" xmlns="" id="{BDD9E197-5DE4-40E0-9F47-8D6AADFCE380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334251" y="5432425"/>
            <a:ext cx="2289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Cell Proliferation</a:t>
            </a:r>
            <a:br>
              <a:rPr lang="en-US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Matrix Degradation</a:t>
            </a:r>
          </a:p>
        </p:txBody>
      </p:sp>
      <p:sp>
        <p:nvSpPr>
          <p:cNvPr id="58396" name="Text Box 28">
            <a:extLst>
              <a:ext uri="{FF2B5EF4-FFF2-40B4-BE49-F238E27FC236}">
                <a16:creationId xmlns:a16="http://schemas.microsoft.com/office/drawing/2014/main" xmlns="" id="{9E45BF5B-4169-4F19-8C03-0BF08E911DDD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324726" y="4406900"/>
            <a:ext cx="2214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Growth Factors</a:t>
            </a:r>
            <a:b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Metalloproteinases</a:t>
            </a:r>
          </a:p>
        </p:txBody>
      </p:sp>
      <p:sp>
        <p:nvSpPr>
          <p:cNvPr id="21533" name="Arc 29">
            <a:extLst>
              <a:ext uri="{FF2B5EF4-FFF2-40B4-BE49-F238E27FC236}">
                <a16:creationId xmlns:a16="http://schemas.microsoft.com/office/drawing/2014/main" xmlns="" id="{1C98B493-7037-46D1-87F8-50AA1D2559C9}"/>
              </a:ext>
            </a:extLst>
          </p:cNvPr>
          <p:cNvSpPr>
            <a:spLocks/>
          </p:cNvSpPr>
          <p:nvPr/>
        </p:nvSpPr>
        <p:spPr bwMode="blackWhite">
          <a:xfrm flipH="1" flipV="1">
            <a:off x="3222625" y="3705226"/>
            <a:ext cx="757238" cy="1584325"/>
          </a:xfrm>
          <a:custGeom>
            <a:avLst/>
            <a:gdLst>
              <a:gd name="T0" fmla="*/ 2147483647 w 16266"/>
              <a:gd name="T1" fmla="*/ 0 h 21455"/>
              <a:gd name="T2" fmla="*/ 2147483647 w 16266"/>
              <a:gd name="T3" fmla="*/ 2147483647 h 21455"/>
              <a:gd name="T4" fmla="*/ 0 w 16266"/>
              <a:gd name="T5" fmla="*/ 2147483647 h 214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66" h="21455" fill="none" extrusionOk="0">
                <a:moveTo>
                  <a:pt x="2498" y="0"/>
                </a:moveTo>
                <a:cubicBezTo>
                  <a:pt x="7828" y="620"/>
                  <a:pt x="12735" y="3202"/>
                  <a:pt x="16265" y="7243"/>
                </a:cubicBezTo>
              </a:path>
              <a:path w="16266" h="21455" stroke="0" extrusionOk="0">
                <a:moveTo>
                  <a:pt x="2498" y="0"/>
                </a:moveTo>
                <a:cubicBezTo>
                  <a:pt x="7828" y="620"/>
                  <a:pt x="12735" y="3202"/>
                  <a:pt x="16265" y="7243"/>
                </a:cubicBezTo>
                <a:lnTo>
                  <a:pt x="0" y="21455"/>
                </a:lnTo>
                <a:lnTo>
                  <a:pt x="2498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34" name="Arc 30">
            <a:extLst>
              <a:ext uri="{FF2B5EF4-FFF2-40B4-BE49-F238E27FC236}">
                <a16:creationId xmlns:a16="http://schemas.microsoft.com/office/drawing/2014/main" xmlns="" id="{2292743C-8A92-4C73-9441-EB64CB0A31D2}"/>
              </a:ext>
            </a:extLst>
          </p:cNvPr>
          <p:cNvSpPr>
            <a:spLocks/>
          </p:cNvSpPr>
          <p:nvPr/>
        </p:nvSpPr>
        <p:spPr bwMode="blackWhite">
          <a:xfrm flipH="1" flipV="1">
            <a:off x="2971800" y="3668713"/>
            <a:ext cx="1004888" cy="722312"/>
          </a:xfrm>
          <a:custGeom>
            <a:avLst/>
            <a:gdLst>
              <a:gd name="T0" fmla="*/ 2147483647 w 21600"/>
              <a:gd name="T1" fmla="*/ 0 h 10106"/>
              <a:gd name="T2" fmla="*/ 2147483647 w 21600"/>
              <a:gd name="T3" fmla="*/ 2147483647 h 10106"/>
              <a:gd name="T4" fmla="*/ 0 w 21600"/>
              <a:gd name="T5" fmla="*/ 2147483647 h 101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0106" fill="none" extrusionOk="0">
                <a:moveTo>
                  <a:pt x="19358" y="0"/>
                </a:moveTo>
                <a:cubicBezTo>
                  <a:pt x="20833" y="2978"/>
                  <a:pt x="21600" y="6257"/>
                  <a:pt x="21600" y="9581"/>
                </a:cubicBezTo>
                <a:cubicBezTo>
                  <a:pt x="21600" y="9756"/>
                  <a:pt x="21597" y="9931"/>
                  <a:pt x="21593" y="10105"/>
                </a:cubicBezTo>
              </a:path>
              <a:path w="21600" h="10106" stroke="0" extrusionOk="0">
                <a:moveTo>
                  <a:pt x="19358" y="0"/>
                </a:moveTo>
                <a:cubicBezTo>
                  <a:pt x="20833" y="2978"/>
                  <a:pt x="21600" y="6257"/>
                  <a:pt x="21600" y="9581"/>
                </a:cubicBezTo>
                <a:cubicBezTo>
                  <a:pt x="21600" y="9756"/>
                  <a:pt x="21597" y="9931"/>
                  <a:pt x="21593" y="10105"/>
                </a:cubicBezTo>
                <a:lnTo>
                  <a:pt x="0" y="9581"/>
                </a:lnTo>
                <a:lnTo>
                  <a:pt x="19358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35" name="Arc 31">
            <a:extLst>
              <a:ext uri="{FF2B5EF4-FFF2-40B4-BE49-F238E27FC236}">
                <a16:creationId xmlns:a16="http://schemas.microsoft.com/office/drawing/2014/main" xmlns="" id="{5CDE8794-BB08-43E2-B8E2-B8D34879D35E}"/>
              </a:ext>
            </a:extLst>
          </p:cNvPr>
          <p:cNvSpPr>
            <a:spLocks/>
          </p:cNvSpPr>
          <p:nvPr/>
        </p:nvSpPr>
        <p:spPr bwMode="blackWhite">
          <a:xfrm rot="14201019" flipH="1">
            <a:off x="6207125" y="4459288"/>
            <a:ext cx="1130300" cy="641350"/>
          </a:xfrm>
          <a:custGeom>
            <a:avLst/>
            <a:gdLst>
              <a:gd name="T0" fmla="*/ 2147483647 w 21600"/>
              <a:gd name="T1" fmla="*/ 0 h 10106"/>
              <a:gd name="T2" fmla="*/ 2147483647 w 21600"/>
              <a:gd name="T3" fmla="*/ 2147483647 h 10106"/>
              <a:gd name="T4" fmla="*/ 0 w 21600"/>
              <a:gd name="T5" fmla="*/ 2147483647 h 101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0106" fill="none" extrusionOk="0">
                <a:moveTo>
                  <a:pt x="19358" y="0"/>
                </a:moveTo>
                <a:cubicBezTo>
                  <a:pt x="20833" y="2978"/>
                  <a:pt x="21600" y="6257"/>
                  <a:pt x="21600" y="9581"/>
                </a:cubicBezTo>
                <a:cubicBezTo>
                  <a:pt x="21600" y="9756"/>
                  <a:pt x="21597" y="9931"/>
                  <a:pt x="21593" y="10105"/>
                </a:cubicBezTo>
              </a:path>
              <a:path w="21600" h="10106" stroke="0" extrusionOk="0">
                <a:moveTo>
                  <a:pt x="19358" y="0"/>
                </a:moveTo>
                <a:cubicBezTo>
                  <a:pt x="20833" y="2978"/>
                  <a:pt x="21600" y="6257"/>
                  <a:pt x="21600" y="9581"/>
                </a:cubicBezTo>
                <a:cubicBezTo>
                  <a:pt x="21600" y="9756"/>
                  <a:pt x="21597" y="9931"/>
                  <a:pt x="21593" y="10105"/>
                </a:cubicBezTo>
                <a:lnTo>
                  <a:pt x="0" y="9581"/>
                </a:lnTo>
                <a:lnTo>
                  <a:pt x="19358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36" name="Arc 32">
            <a:extLst>
              <a:ext uri="{FF2B5EF4-FFF2-40B4-BE49-F238E27FC236}">
                <a16:creationId xmlns:a16="http://schemas.microsoft.com/office/drawing/2014/main" xmlns="" id="{51EC39F8-5AAD-467A-9361-958E9CF5ECDD}"/>
              </a:ext>
            </a:extLst>
          </p:cNvPr>
          <p:cNvSpPr>
            <a:spLocks/>
          </p:cNvSpPr>
          <p:nvPr/>
        </p:nvSpPr>
        <p:spPr bwMode="blackWhite">
          <a:xfrm flipV="1">
            <a:off x="4794250" y="3257551"/>
            <a:ext cx="1411288" cy="2144713"/>
          </a:xfrm>
          <a:custGeom>
            <a:avLst/>
            <a:gdLst>
              <a:gd name="T0" fmla="*/ 0 w 18278"/>
              <a:gd name="T1" fmla="*/ 0 h 21600"/>
              <a:gd name="T2" fmla="*/ 2147483647 w 18278"/>
              <a:gd name="T3" fmla="*/ 2147483647 h 21600"/>
              <a:gd name="T4" fmla="*/ 0 w 18278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78" h="21600" fill="none" extrusionOk="0">
                <a:moveTo>
                  <a:pt x="-1" y="0"/>
                </a:moveTo>
                <a:cubicBezTo>
                  <a:pt x="7421" y="0"/>
                  <a:pt x="14323" y="3810"/>
                  <a:pt x="18277" y="10090"/>
                </a:cubicBezTo>
              </a:path>
              <a:path w="18278" h="21600" stroke="0" extrusionOk="0">
                <a:moveTo>
                  <a:pt x="-1" y="0"/>
                </a:moveTo>
                <a:cubicBezTo>
                  <a:pt x="7421" y="0"/>
                  <a:pt x="14323" y="3810"/>
                  <a:pt x="18277" y="1009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 type="stealth" w="lg" len="lg"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37" name="Arc 33">
            <a:extLst>
              <a:ext uri="{FF2B5EF4-FFF2-40B4-BE49-F238E27FC236}">
                <a16:creationId xmlns:a16="http://schemas.microsoft.com/office/drawing/2014/main" xmlns="" id="{7ABEB851-5460-4092-B17D-9A2EBC3DEB37}"/>
              </a:ext>
            </a:extLst>
          </p:cNvPr>
          <p:cNvSpPr>
            <a:spLocks/>
          </p:cNvSpPr>
          <p:nvPr/>
        </p:nvSpPr>
        <p:spPr bwMode="blackWhite">
          <a:xfrm>
            <a:off x="4732338" y="4240214"/>
            <a:ext cx="1223962" cy="1430337"/>
          </a:xfrm>
          <a:custGeom>
            <a:avLst/>
            <a:gdLst>
              <a:gd name="T0" fmla="*/ 2147483647 w 12371"/>
              <a:gd name="T1" fmla="*/ 2147483647 h 21600"/>
              <a:gd name="T2" fmla="*/ 0 w 12371"/>
              <a:gd name="T3" fmla="*/ 2147483647 h 21600"/>
              <a:gd name="T4" fmla="*/ 2147483647 w 1237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71" h="21600" fill="none" extrusionOk="0">
                <a:moveTo>
                  <a:pt x="12370" y="19996"/>
                </a:moveTo>
                <a:cubicBezTo>
                  <a:pt x="9778" y="21055"/>
                  <a:pt x="7005" y="21599"/>
                  <a:pt x="4205" y="21600"/>
                </a:cubicBezTo>
                <a:cubicBezTo>
                  <a:pt x="2793" y="21600"/>
                  <a:pt x="1384" y="21461"/>
                  <a:pt x="0" y="21186"/>
                </a:cubicBezTo>
              </a:path>
              <a:path w="12371" h="21600" stroke="0" extrusionOk="0">
                <a:moveTo>
                  <a:pt x="12370" y="19996"/>
                </a:moveTo>
                <a:cubicBezTo>
                  <a:pt x="9778" y="21055"/>
                  <a:pt x="7005" y="21599"/>
                  <a:pt x="4205" y="21600"/>
                </a:cubicBezTo>
                <a:cubicBezTo>
                  <a:pt x="2793" y="21600"/>
                  <a:pt x="1384" y="21461"/>
                  <a:pt x="0" y="21186"/>
                </a:cubicBezTo>
                <a:lnTo>
                  <a:pt x="4205" y="0"/>
                </a:lnTo>
                <a:lnTo>
                  <a:pt x="12370" y="19996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stealth" w="lg" len="lg"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38" name="Text Box 34">
            <a:extLst>
              <a:ext uri="{FF2B5EF4-FFF2-40B4-BE49-F238E27FC236}">
                <a16:creationId xmlns:a16="http://schemas.microsoft.com/office/drawing/2014/main" xmlns="" id="{4440EEEA-B4E7-42B7-94AF-C242EAFB8EBE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069139" y="6437313"/>
            <a:ext cx="3419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b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Comic Sans MS" panose="030F0702030302020204" pitchFamily="66" charset="0"/>
              </a:rPr>
              <a:t>Ross R. </a:t>
            </a:r>
            <a:r>
              <a:rPr lang="en-US" altLang="en-US" sz="1400" i="1">
                <a:solidFill>
                  <a:srgbClr val="FFFFFF"/>
                </a:solidFill>
                <a:latin typeface="Comic Sans MS" panose="030F0702030302020204" pitchFamily="66" charset="0"/>
              </a:rPr>
              <a:t>N Engl J Med</a:t>
            </a:r>
            <a:r>
              <a:rPr lang="en-US" altLang="en-US" sz="1400">
                <a:solidFill>
                  <a:srgbClr val="FFFFFF"/>
                </a:solidFill>
                <a:latin typeface="Comic Sans MS" panose="030F0702030302020204" pitchFamily="66" charset="0"/>
              </a:rPr>
              <a:t> 1999;340:115-126.</a:t>
            </a:r>
          </a:p>
        </p:txBody>
      </p:sp>
      <p:sp>
        <p:nvSpPr>
          <p:cNvPr id="58403" name="Text Box 35">
            <a:extLst>
              <a:ext uri="{FF2B5EF4-FFF2-40B4-BE49-F238E27FC236}">
                <a16:creationId xmlns:a16="http://schemas.microsoft.com/office/drawing/2014/main" xmlns="" id="{67F4CBCE-9B00-4566-BA19-D33085FF7673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5834064" y="3111500"/>
            <a:ext cx="9858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b">
            <a:spAutoFit/>
          </a:bodyPr>
          <a:lstStyle/>
          <a:p>
            <a:pPr algn="ctr" eaLnBrk="0" hangingPunct="0">
              <a:defRPr/>
            </a:pPr>
            <a:r>
              <a:rPr lang="en-US" sz="220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MCP-1</a:t>
            </a:r>
          </a:p>
        </p:txBody>
      </p:sp>
      <p:grpSp>
        <p:nvGrpSpPr>
          <p:cNvPr id="21540" name="Group 36">
            <a:extLst>
              <a:ext uri="{FF2B5EF4-FFF2-40B4-BE49-F238E27FC236}">
                <a16:creationId xmlns:a16="http://schemas.microsoft.com/office/drawing/2014/main" xmlns="" id="{EB2A94B5-EEBA-43FA-9E76-F38035176ADB}"/>
              </a:ext>
            </a:extLst>
          </p:cNvPr>
          <p:cNvGrpSpPr>
            <a:grpSpLocks/>
          </p:cNvGrpSpPr>
          <p:nvPr/>
        </p:nvGrpSpPr>
        <p:grpSpPr bwMode="auto">
          <a:xfrm>
            <a:off x="3867150" y="4981576"/>
            <a:ext cx="914400" cy="1006475"/>
            <a:chOff x="3605" y="2937"/>
            <a:chExt cx="648" cy="634"/>
          </a:xfrm>
        </p:grpSpPr>
        <p:sp>
          <p:nvSpPr>
            <p:cNvPr id="21582" name="AutoShape 37">
              <a:extLst>
                <a:ext uri="{FF2B5EF4-FFF2-40B4-BE49-F238E27FC236}">
                  <a16:creationId xmlns:a16="http://schemas.microsoft.com/office/drawing/2014/main" xmlns="" id="{87DF05A3-B54D-475B-B2A5-D13D3BBE10F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605" y="2937"/>
              <a:ext cx="648" cy="634"/>
            </a:xfrm>
            <a:prstGeom prst="irregularSeal2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000066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83" name="Oval 38">
              <a:extLst>
                <a:ext uri="{FF2B5EF4-FFF2-40B4-BE49-F238E27FC236}">
                  <a16:creationId xmlns:a16="http://schemas.microsoft.com/office/drawing/2014/main" xmlns="" id="{DE85B7F9-1442-4274-A85F-BADBBEC3716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819" y="3194"/>
              <a:ext cx="204" cy="130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541" name="Group 39">
            <a:extLst>
              <a:ext uri="{FF2B5EF4-FFF2-40B4-BE49-F238E27FC236}">
                <a16:creationId xmlns:a16="http://schemas.microsoft.com/office/drawing/2014/main" xmlns="" id="{1615256C-A637-4ADC-8DCB-49ADAB921045}"/>
              </a:ext>
            </a:extLst>
          </p:cNvPr>
          <p:cNvGrpSpPr>
            <a:grpSpLocks/>
          </p:cNvGrpSpPr>
          <p:nvPr/>
        </p:nvGrpSpPr>
        <p:grpSpPr bwMode="auto">
          <a:xfrm>
            <a:off x="6032501" y="4935539"/>
            <a:ext cx="823913" cy="841375"/>
            <a:chOff x="2619" y="2940"/>
            <a:chExt cx="584" cy="530"/>
          </a:xfrm>
        </p:grpSpPr>
        <p:sp>
          <p:nvSpPr>
            <p:cNvPr id="21567" name="Oval 40">
              <a:extLst>
                <a:ext uri="{FF2B5EF4-FFF2-40B4-BE49-F238E27FC236}">
                  <a16:creationId xmlns:a16="http://schemas.microsoft.com/office/drawing/2014/main" xmlns="" id="{56B373EF-1309-4F63-A908-0534AEDF222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692" y="3034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68" name="Oval 41">
              <a:extLst>
                <a:ext uri="{FF2B5EF4-FFF2-40B4-BE49-F238E27FC236}">
                  <a16:creationId xmlns:a16="http://schemas.microsoft.com/office/drawing/2014/main" xmlns="" id="{C64ED0ED-884B-46F0-8165-2B6B057BB2B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26" y="3034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69" name="Oval 42">
              <a:extLst>
                <a:ext uri="{FF2B5EF4-FFF2-40B4-BE49-F238E27FC236}">
                  <a16:creationId xmlns:a16="http://schemas.microsoft.com/office/drawing/2014/main" xmlns="" id="{039A89EA-715F-4687-9829-BECBE883B1E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777" y="2940"/>
              <a:ext cx="143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70" name="Oval 43">
              <a:extLst>
                <a:ext uri="{FF2B5EF4-FFF2-40B4-BE49-F238E27FC236}">
                  <a16:creationId xmlns:a16="http://schemas.microsoft.com/office/drawing/2014/main" xmlns="" id="{E976865D-A239-4EE2-9B9E-6466ECE2A6C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692" y="3212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71" name="Oval 44">
              <a:extLst>
                <a:ext uri="{FF2B5EF4-FFF2-40B4-BE49-F238E27FC236}">
                  <a16:creationId xmlns:a16="http://schemas.microsoft.com/office/drawing/2014/main" xmlns="" id="{0BD05DDB-2BBB-4D3B-ABD8-702E22C0AA8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26" y="3212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72" name="Oval 45">
              <a:extLst>
                <a:ext uri="{FF2B5EF4-FFF2-40B4-BE49-F238E27FC236}">
                  <a16:creationId xmlns:a16="http://schemas.microsoft.com/office/drawing/2014/main" xmlns="" id="{80F6E2D4-1B41-45E3-9C1D-6D090A76A6C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777" y="3118"/>
              <a:ext cx="143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73" name="Oval 46">
              <a:extLst>
                <a:ext uri="{FF2B5EF4-FFF2-40B4-BE49-F238E27FC236}">
                  <a16:creationId xmlns:a16="http://schemas.microsoft.com/office/drawing/2014/main" xmlns="" id="{5C413B4A-AE90-4AE3-97C8-3E34741E0E8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91" y="3118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74" name="Oval 47">
              <a:extLst>
                <a:ext uri="{FF2B5EF4-FFF2-40B4-BE49-F238E27FC236}">
                  <a16:creationId xmlns:a16="http://schemas.microsoft.com/office/drawing/2014/main" xmlns="" id="{955A7A25-EA19-4CF1-ACD0-70AE84BDB00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619" y="3118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75" name="Oval 48">
              <a:extLst>
                <a:ext uri="{FF2B5EF4-FFF2-40B4-BE49-F238E27FC236}">
                  <a16:creationId xmlns:a16="http://schemas.microsoft.com/office/drawing/2014/main" xmlns="" id="{51853A81-B6D7-409F-AC1E-6E1ED869DBD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940" y="2984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76" name="Oval 49">
              <a:extLst>
                <a:ext uri="{FF2B5EF4-FFF2-40B4-BE49-F238E27FC236}">
                  <a16:creationId xmlns:a16="http://schemas.microsoft.com/office/drawing/2014/main" xmlns="" id="{47242787-C92C-4DC2-841B-C64C29121E7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930" y="3315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77" name="Oval 50">
              <a:extLst>
                <a:ext uri="{FF2B5EF4-FFF2-40B4-BE49-F238E27FC236}">
                  <a16:creationId xmlns:a16="http://schemas.microsoft.com/office/drawing/2014/main" xmlns="" id="{BBE9D259-9985-440F-B69D-8E6CEDB1E26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777" y="3326"/>
              <a:ext cx="143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78" name="Oval 51">
              <a:extLst>
                <a:ext uri="{FF2B5EF4-FFF2-40B4-BE49-F238E27FC236}">
                  <a16:creationId xmlns:a16="http://schemas.microsoft.com/office/drawing/2014/main" xmlns="" id="{CB1D186A-7EF6-45AA-BB97-340B24D568E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017" y="3077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79" name="Oval 52">
              <a:extLst>
                <a:ext uri="{FF2B5EF4-FFF2-40B4-BE49-F238E27FC236}">
                  <a16:creationId xmlns:a16="http://schemas.microsoft.com/office/drawing/2014/main" xmlns="" id="{0BCCB21D-8485-429A-82B3-AC4BBBA1512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059" y="3181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80" name="Oval 53">
              <a:extLst>
                <a:ext uri="{FF2B5EF4-FFF2-40B4-BE49-F238E27FC236}">
                  <a16:creationId xmlns:a16="http://schemas.microsoft.com/office/drawing/2014/main" xmlns="" id="{A29FFCFF-65F4-46B0-A565-20DD9288339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954" y="3221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  <p:sp>
          <p:nvSpPr>
            <p:cNvPr id="21581" name="Oval 54">
              <a:extLst>
                <a:ext uri="{FF2B5EF4-FFF2-40B4-BE49-F238E27FC236}">
                  <a16:creationId xmlns:a16="http://schemas.microsoft.com/office/drawing/2014/main" xmlns="" id="{4DBE7A8F-3A5A-4CAC-A543-007496D4E0D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642" y="3296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cs-CZ">
                <a:solidFill>
                  <a:srgbClr val="FFFFFF"/>
                </a:solidFill>
              </a:endParaRPr>
            </a:p>
          </p:txBody>
        </p:sp>
      </p:grpSp>
      <p:grpSp>
        <p:nvGrpSpPr>
          <p:cNvPr id="21542" name="Group 55">
            <a:extLst>
              <a:ext uri="{FF2B5EF4-FFF2-40B4-BE49-F238E27FC236}">
                <a16:creationId xmlns:a16="http://schemas.microsoft.com/office/drawing/2014/main" xmlns="" id="{FED3D903-478A-4073-8812-554699ABE437}"/>
              </a:ext>
            </a:extLst>
          </p:cNvPr>
          <p:cNvGrpSpPr>
            <a:grpSpLocks/>
          </p:cNvGrpSpPr>
          <p:nvPr/>
        </p:nvGrpSpPr>
        <p:grpSpPr bwMode="auto">
          <a:xfrm>
            <a:off x="2706689" y="2006601"/>
            <a:ext cx="568325" cy="538163"/>
            <a:chOff x="1833" y="1064"/>
            <a:chExt cx="403" cy="339"/>
          </a:xfrm>
        </p:grpSpPr>
        <p:sp>
          <p:nvSpPr>
            <p:cNvPr id="21565" name="Oval 56">
              <a:extLst>
                <a:ext uri="{FF2B5EF4-FFF2-40B4-BE49-F238E27FC236}">
                  <a16:creationId xmlns:a16="http://schemas.microsoft.com/office/drawing/2014/main" xmlns="" id="{941E3FFB-348C-416D-ABF6-806607DC1C4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 rot="-509550">
              <a:off x="1833" y="1064"/>
              <a:ext cx="403" cy="339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66" name="Oval 57">
              <a:extLst>
                <a:ext uri="{FF2B5EF4-FFF2-40B4-BE49-F238E27FC236}">
                  <a16:creationId xmlns:a16="http://schemas.microsoft.com/office/drawing/2014/main" xmlns="" id="{348B8D53-0E32-4DE2-A1C8-2AAFF69559C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 rot="-509550">
              <a:off x="1936" y="1183"/>
              <a:ext cx="201" cy="100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3399FF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543" name="Freeform 58">
            <a:extLst>
              <a:ext uri="{FF2B5EF4-FFF2-40B4-BE49-F238E27FC236}">
                <a16:creationId xmlns:a16="http://schemas.microsoft.com/office/drawing/2014/main" xmlns="" id="{71F15EB8-7DFC-4A5C-ADBE-96BFE83B9EB2}"/>
              </a:ext>
            </a:extLst>
          </p:cNvPr>
          <p:cNvSpPr>
            <a:spLocks/>
          </p:cNvSpPr>
          <p:nvPr/>
        </p:nvSpPr>
        <p:spPr bwMode="blackWhite">
          <a:xfrm>
            <a:off x="2800351" y="2471739"/>
            <a:ext cx="168275" cy="382587"/>
          </a:xfrm>
          <a:custGeom>
            <a:avLst/>
            <a:gdLst>
              <a:gd name="T0" fmla="*/ 0 w 335"/>
              <a:gd name="T1" fmla="*/ 0 h 764"/>
              <a:gd name="T2" fmla="*/ 2147483647 w 335"/>
              <a:gd name="T3" fmla="*/ 2147483647 h 764"/>
              <a:gd name="T4" fmla="*/ 2147483647 w 335"/>
              <a:gd name="T5" fmla="*/ 2147483647 h 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5" h="764">
                <a:moveTo>
                  <a:pt x="0" y="0"/>
                </a:moveTo>
                <a:lnTo>
                  <a:pt x="335" y="335"/>
                </a:lnTo>
                <a:lnTo>
                  <a:pt x="335" y="764"/>
                </a:lnTo>
              </a:path>
            </a:pathLst>
          </a:custGeom>
          <a:noFill/>
          <a:ln w="57150" cmpd="sng">
            <a:solidFill>
              <a:srgbClr val="66FFFF"/>
            </a:solidFill>
            <a:round/>
            <a:headEnd/>
            <a:tailEnd/>
          </a:ln>
          <a:effectLst>
            <a:outerShdw dist="52363" dir="20757825" algn="ctr" rotWithShape="0">
              <a:srgbClr val="0099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1544" name="Group 59">
            <a:extLst>
              <a:ext uri="{FF2B5EF4-FFF2-40B4-BE49-F238E27FC236}">
                <a16:creationId xmlns:a16="http://schemas.microsoft.com/office/drawing/2014/main" xmlns="" id="{945BA77D-46AF-4EFE-A37F-595EB480D37C}"/>
              </a:ext>
            </a:extLst>
          </p:cNvPr>
          <p:cNvGrpSpPr>
            <a:grpSpLocks/>
          </p:cNvGrpSpPr>
          <p:nvPr/>
        </p:nvGrpSpPr>
        <p:grpSpPr bwMode="auto">
          <a:xfrm>
            <a:off x="3903664" y="2197101"/>
            <a:ext cx="568325" cy="538163"/>
            <a:chOff x="1833" y="1064"/>
            <a:chExt cx="403" cy="339"/>
          </a:xfrm>
        </p:grpSpPr>
        <p:sp>
          <p:nvSpPr>
            <p:cNvPr id="21563" name="Oval 60">
              <a:extLst>
                <a:ext uri="{FF2B5EF4-FFF2-40B4-BE49-F238E27FC236}">
                  <a16:creationId xmlns:a16="http://schemas.microsoft.com/office/drawing/2014/main" xmlns="" id="{14B4C6E3-5DDE-4036-BB5C-E9EBF41D2B6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 rot="-509550">
              <a:off x="1833" y="1064"/>
              <a:ext cx="403" cy="339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64" name="Oval 61">
              <a:extLst>
                <a:ext uri="{FF2B5EF4-FFF2-40B4-BE49-F238E27FC236}">
                  <a16:creationId xmlns:a16="http://schemas.microsoft.com/office/drawing/2014/main" xmlns="" id="{1C56DD6B-8DC4-4F17-935B-B6DBDF83F02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 rot="-509550">
              <a:off x="1936" y="1183"/>
              <a:ext cx="201" cy="100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3399FF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545" name="Freeform 62">
            <a:extLst>
              <a:ext uri="{FF2B5EF4-FFF2-40B4-BE49-F238E27FC236}">
                <a16:creationId xmlns:a16="http://schemas.microsoft.com/office/drawing/2014/main" xmlns="" id="{0D947AF0-0F7F-419F-9B58-1D5A8558C3A7}"/>
              </a:ext>
            </a:extLst>
          </p:cNvPr>
          <p:cNvSpPr>
            <a:spLocks/>
          </p:cNvSpPr>
          <p:nvPr/>
        </p:nvSpPr>
        <p:spPr bwMode="blackWhite">
          <a:xfrm>
            <a:off x="5118100" y="2416176"/>
            <a:ext cx="552450" cy="925513"/>
          </a:xfrm>
          <a:custGeom>
            <a:avLst/>
            <a:gdLst>
              <a:gd name="T0" fmla="*/ 2147483647 w 392"/>
              <a:gd name="T1" fmla="*/ 2147483647 h 583"/>
              <a:gd name="T2" fmla="*/ 2147483647 w 392"/>
              <a:gd name="T3" fmla="*/ 2147483647 h 583"/>
              <a:gd name="T4" fmla="*/ 2147483647 w 392"/>
              <a:gd name="T5" fmla="*/ 2147483647 h 583"/>
              <a:gd name="T6" fmla="*/ 2147483647 w 392"/>
              <a:gd name="T7" fmla="*/ 2147483647 h 583"/>
              <a:gd name="T8" fmla="*/ 2147483647 w 392"/>
              <a:gd name="T9" fmla="*/ 2147483647 h 583"/>
              <a:gd name="T10" fmla="*/ 2147483647 w 392"/>
              <a:gd name="T11" fmla="*/ 2147483647 h 583"/>
              <a:gd name="T12" fmla="*/ 2147483647 w 392"/>
              <a:gd name="T13" fmla="*/ 2147483647 h 583"/>
              <a:gd name="T14" fmla="*/ 2147483647 w 392"/>
              <a:gd name="T15" fmla="*/ 2147483647 h 583"/>
              <a:gd name="T16" fmla="*/ 2147483647 w 392"/>
              <a:gd name="T17" fmla="*/ 2147483647 h 583"/>
              <a:gd name="T18" fmla="*/ 2147483647 w 392"/>
              <a:gd name="T19" fmla="*/ 2147483647 h 583"/>
              <a:gd name="T20" fmla="*/ 2147483647 w 392"/>
              <a:gd name="T21" fmla="*/ 2147483647 h 583"/>
              <a:gd name="T22" fmla="*/ 2147483647 w 392"/>
              <a:gd name="T23" fmla="*/ 2147483647 h 583"/>
              <a:gd name="T24" fmla="*/ 2147483647 w 392"/>
              <a:gd name="T25" fmla="*/ 2147483647 h 5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2" h="583">
                <a:moveTo>
                  <a:pt x="45" y="104"/>
                </a:moveTo>
                <a:cubicBezTo>
                  <a:pt x="1" y="61"/>
                  <a:pt x="0" y="25"/>
                  <a:pt x="88" y="7"/>
                </a:cubicBezTo>
                <a:cubicBezTo>
                  <a:pt x="109" y="0"/>
                  <a:pt x="165" y="45"/>
                  <a:pt x="189" y="62"/>
                </a:cubicBezTo>
                <a:cubicBezTo>
                  <a:pt x="214" y="80"/>
                  <a:pt x="225" y="96"/>
                  <a:pt x="238" y="113"/>
                </a:cubicBezTo>
                <a:cubicBezTo>
                  <a:pt x="247" y="132"/>
                  <a:pt x="255" y="145"/>
                  <a:pt x="264" y="164"/>
                </a:cubicBezTo>
                <a:cubicBezTo>
                  <a:pt x="268" y="173"/>
                  <a:pt x="273" y="196"/>
                  <a:pt x="273" y="196"/>
                </a:cubicBezTo>
                <a:cubicBezTo>
                  <a:pt x="264" y="413"/>
                  <a:pt x="392" y="529"/>
                  <a:pt x="130" y="583"/>
                </a:cubicBezTo>
                <a:cubicBezTo>
                  <a:pt x="117" y="580"/>
                  <a:pt x="94" y="583"/>
                  <a:pt x="88" y="574"/>
                </a:cubicBezTo>
                <a:cubicBezTo>
                  <a:pt x="81" y="562"/>
                  <a:pt x="96" y="549"/>
                  <a:pt x="102" y="536"/>
                </a:cubicBezTo>
                <a:cubicBezTo>
                  <a:pt x="118" y="498"/>
                  <a:pt x="123" y="482"/>
                  <a:pt x="174" y="460"/>
                </a:cubicBezTo>
                <a:cubicBezTo>
                  <a:pt x="218" y="417"/>
                  <a:pt x="212" y="368"/>
                  <a:pt x="231" y="318"/>
                </a:cubicBezTo>
                <a:cubicBezTo>
                  <a:pt x="229" y="312"/>
                  <a:pt x="224" y="230"/>
                  <a:pt x="202" y="206"/>
                </a:cubicBezTo>
                <a:cubicBezTo>
                  <a:pt x="171" y="170"/>
                  <a:pt x="64" y="137"/>
                  <a:pt x="45" y="104"/>
                </a:cubicBez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rgbClr val="66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cs-CZ"/>
          </a:p>
        </p:txBody>
      </p:sp>
      <p:grpSp>
        <p:nvGrpSpPr>
          <p:cNvPr id="21546" name="Group 63">
            <a:extLst>
              <a:ext uri="{FF2B5EF4-FFF2-40B4-BE49-F238E27FC236}">
                <a16:creationId xmlns:a16="http://schemas.microsoft.com/office/drawing/2014/main" xmlns="" id="{8F294911-796E-4C2A-A2B5-1306E8C52EC4}"/>
              </a:ext>
            </a:extLst>
          </p:cNvPr>
          <p:cNvGrpSpPr>
            <a:grpSpLocks/>
          </p:cNvGrpSpPr>
          <p:nvPr/>
        </p:nvGrpSpPr>
        <p:grpSpPr bwMode="auto">
          <a:xfrm rot="2160778">
            <a:off x="5011738" y="4219576"/>
            <a:ext cx="569912" cy="538163"/>
            <a:chOff x="1833" y="1064"/>
            <a:chExt cx="403" cy="339"/>
          </a:xfrm>
        </p:grpSpPr>
        <p:sp>
          <p:nvSpPr>
            <p:cNvPr id="21561" name="Oval 64">
              <a:extLst>
                <a:ext uri="{FF2B5EF4-FFF2-40B4-BE49-F238E27FC236}">
                  <a16:creationId xmlns:a16="http://schemas.microsoft.com/office/drawing/2014/main" xmlns="" id="{E494C896-6AE7-45CE-BC7C-BB3B9B34ACB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 rot="-509550">
              <a:off x="1833" y="1064"/>
              <a:ext cx="403" cy="339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62" name="Oval 65">
              <a:extLst>
                <a:ext uri="{FF2B5EF4-FFF2-40B4-BE49-F238E27FC236}">
                  <a16:creationId xmlns:a16="http://schemas.microsoft.com/office/drawing/2014/main" xmlns="" id="{468D85D5-E1F1-42F6-A139-8E90B274FF8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 rot="-509550">
              <a:off x="1936" y="1183"/>
              <a:ext cx="201" cy="100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3399FF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547" name="Group 66">
            <a:extLst>
              <a:ext uri="{FF2B5EF4-FFF2-40B4-BE49-F238E27FC236}">
                <a16:creationId xmlns:a16="http://schemas.microsoft.com/office/drawing/2014/main" xmlns="" id="{A8C884F9-F388-44B2-A4CB-1631DF390E02}"/>
              </a:ext>
            </a:extLst>
          </p:cNvPr>
          <p:cNvGrpSpPr>
            <a:grpSpLocks/>
          </p:cNvGrpSpPr>
          <p:nvPr/>
        </p:nvGrpSpPr>
        <p:grpSpPr bwMode="auto">
          <a:xfrm>
            <a:off x="2041526" y="2759075"/>
            <a:ext cx="8132763" cy="196850"/>
            <a:chOff x="387" y="1738"/>
            <a:chExt cx="5733" cy="124"/>
          </a:xfrm>
        </p:grpSpPr>
        <p:sp>
          <p:nvSpPr>
            <p:cNvPr id="21549" name="AutoShape 67">
              <a:extLst>
                <a:ext uri="{FF2B5EF4-FFF2-40B4-BE49-F238E27FC236}">
                  <a16:creationId xmlns:a16="http://schemas.microsoft.com/office/drawing/2014/main" xmlns="" id="{E8BA38B1-EF10-4E28-B2D0-415ED23610D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87" y="1738"/>
              <a:ext cx="469" cy="124"/>
            </a:xfrm>
            <a:prstGeom prst="roundRect">
              <a:avLst>
                <a:gd name="adj" fmla="val 16667"/>
              </a:avLst>
            </a:prstGeom>
            <a:solidFill>
              <a:srgbClr val="FF75A3"/>
            </a:solidFill>
            <a:ln w="9525">
              <a:solidFill>
                <a:srgbClr val="86002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0" name="AutoShape 68">
              <a:extLst>
                <a:ext uri="{FF2B5EF4-FFF2-40B4-BE49-F238E27FC236}">
                  <a16:creationId xmlns:a16="http://schemas.microsoft.com/office/drawing/2014/main" xmlns="" id="{E48E6F5F-7514-4C78-918E-27E3DE25875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868" y="1738"/>
              <a:ext cx="469" cy="124"/>
            </a:xfrm>
            <a:prstGeom prst="roundRect">
              <a:avLst>
                <a:gd name="adj" fmla="val 16667"/>
              </a:avLst>
            </a:prstGeom>
            <a:solidFill>
              <a:srgbClr val="FF538C"/>
            </a:solidFill>
            <a:ln w="9525">
              <a:solidFill>
                <a:srgbClr val="86002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1" name="AutoShape 69">
              <a:extLst>
                <a:ext uri="{FF2B5EF4-FFF2-40B4-BE49-F238E27FC236}">
                  <a16:creationId xmlns:a16="http://schemas.microsoft.com/office/drawing/2014/main" xmlns="" id="{4F54A340-DAEE-41EF-A4B9-FE92D50C4FF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49" y="1738"/>
              <a:ext cx="469" cy="124"/>
            </a:xfrm>
            <a:prstGeom prst="roundRect">
              <a:avLst>
                <a:gd name="adj" fmla="val 16667"/>
              </a:avLst>
            </a:prstGeom>
            <a:solidFill>
              <a:srgbClr val="FF75A3"/>
            </a:solidFill>
            <a:ln w="9525">
              <a:solidFill>
                <a:srgbClr val="86002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2" name="AutoShape 70">
              <a:extLst>
                <a:ext uri="{FF2B5EF4-FFF2-40B4-BE49-F238E27FC236}">
                  <a16:creationId xmlns:a16="http://schemas.microsoft.com/office/drawing/2014/main" xmlns="" id="{C3800327-2FF0-48F4-BBCE-4D77CE6A61C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830" y="1738"/>
              <a:ext cx="469" cy="124"/>
            </a:xfrm>
            <a:prstGeom prst="roundRect">
              <a:avLst>
                <a:gd name="adj" fmla="val 16667"/>
              </a:avLst>
            </a:prstGeom>
            <a:solidFill>
              <a:srgbClr val="FF6699"/>
            </a:solidFill>
            <a:ln w="9525">
              <a:solidFill>
                <a:srgbClr val="86002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3" name="AutoShape 71">
              <a:extLst>
                <a:ext uri="{FF2B5EF4-FFF2-40B4-BE49-F238E27FC236}">
                  <a16:creationId xmlns:a16="http://schemas.microsoft.com/office/drawing/2014/main" xmlns="" id="{E0313C75-D89B-46CF-A6D5-0AE1B0350C8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312" y="1738"/>
              <a:ext cx="469" cy="124"/>
            </a:xfrm>
            <a:prstGeom prst="roundRect">
              <a:avLst>
                <a:gd name="adj" fmla="val 16667"/>
              </a:avLst>
            </a:prstGeom>
            <a:solidFill>
              <a:srgbClr val="FF538C"/>
            </a:solidFill>
            <a:ln w="9525">
              <a:solidFill>
                <a:srgbClr val="86002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4" name="AutoShape 72">
              <a:extLst>
                <a:ext uri="{FF2B5EF4-FFF2-40B4-BE49-F238E27FC236}">
                  <a16:creationId xmlns:a16="http://schemas.microsoft.com/office/drawing/2014/main" xmlns="" id="{3C74AF02-42C4-4BBB-9B3C-E18D81D9271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793" y="1738"/>
              <a:ext cx="469" cy="124"/>
            </a:xfrm>
            <a:prstGeom prst="roundRect">
              <a:avLst>
                <a:gd name="adj" fmla="val 16667"/>
              </a:avLst>
            </a:prstGeom>
            <a:solidFill>
              <a:srgbClr val="FF75A3"/>
            </a:solidFill>
            <a:ln w="9525">
              <a:solidFill>
                <a:srgbClr val="86002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5" name="AutoShape 73">
              <a:extLst>
                <a:ext uri="{FF2B5EF4-FFF2-40B4-BE49-F238E27FC236}">
                  <a16:creationId xmlns:a16="http://schemas.microsoft.com/office/drawing/2014/main" xmlns="" id="{492BE657-08C8-449E-A826-22A2B495539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274" y="1738"/>
              <a:ext cx="469" cy="124"/>
            </a:xfrm>
            <a:prstGeom prst="roundRect">
              <a:avLst>
                <a:gd name="adj" fmla="val 16667"/>
              </a:avLst>
            </a:prstGeom>
            <a:solidFill>
              <a:srgbClr val="FF6699"/>
            </a:solidFill>
            <a:ln w="9525">
              <a:solidFill>
                <a:srgbClr val="86002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6" name="AutoShape 74">
              <a:extLst>
                <a:ext uri="{FF2B5EF4-FFF2-40B4-BE49-F238E27FC236}">
                  <a16:creationId xmlns:a16="http://schemas.microsoft.com/office/drawing/2014/main" xmlns="" id="{ED7A212D-4256-46CA-AD53-851A3B965F1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745" y="1738"/>
              <a:ext cx="469" cy="124"/>
            </a:xfrm>
            <a:prstGeom prst="roundRect">
              <a:avLst>
                <a:gd name="adj" fmla="val 16667"/>
              </a:avLst>
            </a:prstGeom>
            <a:solidFill>
              <a:srgbClr val="FF538C"/>
            </a:solidFill>
            <a:ln w="9525">
              <a:solidFill>
                <a:srgbClr val="86002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7" name="AutoShape 75">
              <a:extLst>
                <a:ext uri="{FF2B5EF4-FFF2-40B4-BE49-F238E27FC236}">
                  <a16:creationId xmlns:a16="http://schemas.microsoft.com/office/drawing/2014/main" xmlns="" id="{9A620793-11F9-436C-8328-1EF422210FA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217" y="1738"/>
              <a:ext cx="469" cy="124"/>
            </a:xfrm>
            <a:prstGeom prst="roundRect">
              <a:avLst>
                <a:gd name="adj" fmla="val 16667"/>
              </a:avLst>
            </a:prstGeom>
            <a:solidFill>
              <a:srgbClr val="FF75A3"/>
            </a:solidFill>
            <a:ln w="9525">
              <a:solidFill>
                <a:srgbClr val="86002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8" name="AutoShape 76">
              <a:extLst>
                <a:ext uri="{FF2B5EF4-FFF2-40B4-BE49-F238E27FC236}">
                  <a16:creationId xmlns:a16="http://schemas.microsoft.com/office/drawing/2014/main" xmlns="" id="{7AF3DDA7-B20D-4A79-8382-F8435C4F720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179" y="1738"/>
              <a:ext cx="469" cy="124"/>
            </a:xfrm>
            <a:prstGeom prst="roundRect">
              <a:avLst>
                <a:gd name="adj" fmla="val 16667"/>
              </a:avLst>
            </a:prstGeom>
            <a:solidFill>
              <a:srgbClr val="FF538C"/>
            </a:solidFill>
            <a:ln w="9525">
              <a:solidFill>
                <a:srgbClr val="86002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9" name="AutoShape 77">
              <a:extLst>
                <a:ext uri="{FF2B5EF4-FFF2-40B4-BE49-F238E27FC236}">
                  <a16:creationId xmlns:a16="http://schemas.microsoft.com/office/drawing/2014/main" xmlns="" id="{C3DCD9A8-66F6-4339-9B2D-250C0D2E667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651" y="1738"/>
              <a:ext cx="469" cy="124"/>
            </a:xfrm>
            <a:prstGeom prst="roundRect">
              <a:avLst>
                <a:gd name="adj" fmla="val 16667"/>
              </a:avLst>
            </a:prstGeom>
            <a:solidFill>
              <a:srgbClr val="FF538C"/>
            </a:solidFill>
            <a:ln w="9525">
              <a:solidFill>
                <a:srgbClr val="86002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60" name="AutoShape 78">
              <a:extLst>
                <a:ext uri="{FF2B5EF4-FFF2-40B4-BE49-F238E27FC236}">
                  <a16:creationId xmlns:a16="http://schemas.microsoft.com/office/drawing/2014/main" xmlns="" id="{BF09FF58-41E2-46D3-8EDB-FEF8B51AD3A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698" y="1738"/>
              <a:ext cx="469" cy="124"/>
            </a:xfrm>
            <a:prstGeom prst="roundRect">
              <a:avLst>
                <a:gd name="adj" fmla="val 16667"/>
              </a:avLst>
            </a:prstGeom>
            <a:solidFill>
              <a:srgbClr val="FF6699"/>
            </a:solidFill>
            <a:ln w="9525">
              <a:solidFill>
                <a:srgbClr val="86002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548" name="Line 79">
            <a:extLst>
              <a:ext uri="{FF2B5EF4-FFF2-40B4-BE49-F238E27FC236}">
                <a16:creationId xmlns:a16="http://schemas.microsoft.com/office/drawing/2014/main" xmlns="" id="{374DD56F-B3E3-4479-B6A5-FB6B6D2E8145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2882900" y="2676526"/>
            <a:ext cx="0" cy="398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E183D107-299E-4F59-B9C8-EBE55C861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320"/>
            <a:ext cx="12104370" cy="1097280"/>
          </a:xfrm>
          <a:noFill/>
        </p:spPr>
        <p:txBody>
          <a:bodyPr vert="horz" lIns="92075" tIns="46038" rIns="92075" bIns="46038" rtlCol="0" anchor="b">
            <a:normAutofit/>
          </a:bodyPr>
          <a:lstStyle/>
          <a:p>
            <a:pPr algn="ctr" eaLnBrk="1" hangingPunct="1"/>
            <a:r>
              <a:rPr lang="cs-CZ" altLang="cs-CZ" sz="3600" b="1" dirty="0">
                <a:latin typeface="+mn-lt"/>
              </a:rPr>
              <a:t>Rizikové faktory aterosklerózy</a:t>
            </a:r>
            <a:br>
              <a:rPr lang="cs-CZ" altLang="cs-CZ" sz="3600" b="1" dirty="0">
                <a:latin typeface="+mn-lt"/>
              </a:rPr>
            </a:br>
            <a:r>
              <a:rPr lang="cs-CZ" altLang="cs-CZ" sz="3600" b="1" dirty="0">
                <a:latin typeface="+mn-lt"/>
              </a:rPr>
              <a:t>Klasický koncept</a:t>
            </a:r>
            <a:endParaRPr lang="cs-CZ" altLang="cs-CZ" b="1" i="1" dirty="0">
              <a:latin typeface="+mn-lt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22BDE3DA-A016-4F70-A2B4-EC9B8D2391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557338"/>
            <a:ext cx="3962400" cy="4557712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algn="ctr" eaLnBrk="1" hangingPunct="1">
              <a:buFontTx/>
              <a:buNone/>
            </a:pPr>
            <a:r>
              <a:rPr lang="cs-CZ" altLang="cs-CZ" sz="4000" b="1" dirty="0">
                <a:solidFill>
                  <a:srgbClr val="FF3399"/>
                </a:solidFill>
              </a:rPr>
              <a:t>OVLIVNITELNÉ</a:t>
            </a:r>
          </a:p>
          <a:p>
            <a:pPr eaLnBrk="1" hangingPunct="1"/>
            <a:r>
              <a:rPr lang="cs-CZ" altLang="cs-CZ" b="1" dirty="0" err="1"/>
              <a:t>hyperlipoproteinémie</a:t>
            </a:r>
            <a:endParaRPr lang="cs-CZ" altLang="cs-CZ" b="1" dirty="0"/>
          </a:p>
          <a:p>
            <a:pPr eaLnBrk="1" hangingPunct="1"/>
            <a:r>
              <a:rPr lang="cs-CZ" altLang="cs-CZ" b="1" dirty="0"/>
              <a:t>kouření</a:t>
            </a:r>
          </a:p>
          <a:p>
            <a:pPr eaLnBrk="1" hangingPunct="1"/>
            <a:r>
              <a:rPr lang="cs-CZ" altLang="cs-CZ" b="1" dirty="0"/>
              <a:t>obezita</a:t>
            </a:r>
          </a:p>
          <a:p>
            <a:pPr eaLnBrk="1" hangingPunct="1"/>
            <a:r>
              <a:rPr lang="cs-CZ" altLang="cs-CZ" b="1" dirty="0"/>
              <a:t>diabetes </a:t>
            </a:r>
            <a:r>
              <a:rPr lang="cs-CZ" altLang="cs-CZ" b="1" dirty="0" err="1"/>
              <a:t>mellitus</a:t>
            </a:r>
            <a:endParaRPr lang="cs-CZ" altLang="cs-CZ" b="1" dirty="0"/>
          </a:p>
          <a:p>
            <a:pPr eaLnBrk="1" hangingPunct="1"/>
            <a:r>
              <a:rPr lang="cs-CZ" altLang="cs-CZ" b="1" dirty="0"/>
              <a:t>arteriální hypertenze</a:t>
            </a:r>
            <a:endParaRPr lang="cs-CZ" altLang="cs-CZ" dirty="0"/>
          </a:p>
          <a:p>
            <a:pPr eaLnBrk="1" hangingPunct="1"/>
            <a:r>
              <a:rPr lang="cs-CZ" altLang="cs-CZ" sz="2400" dirty="0" err="1">
                <a:solidFill>
                  <a:srgbClr val="C00000"/>
                </a:solidFill>
              </a:rPr>
              <a:t>Lp</a:t>
            </a:r>
            <a:r>
              <a:rPr lang="cs-CZ" altLang="cs-CZ" sz="2400" dirty="0">
                <a:solidFill>
                  <a:srgbClr val="C00000"/>
                </a:solidFill>
              </a:rPr>
              <a:t>(a),</a:t>
            </a:r>
            <a:r>
              <a:rPr lang="cs-CZ" altLang="cs-CZ" sz="2400" dirty="0" err="1">
                <a:solidFill>
                  <a:srgbClr val="C00000"/>
                </a:solidFill>
              </a:rPr>
              <a:t>hsCRP</a:t>
            </a:r>
            <a:r>
              <a:rPr lang="cs-CZ" altLang="cs-CZ" sz="2400" dirty="0">
                <a:solidFill>
                  <a:srgbClr val="C00000"/>
                </a:solidFill>
              </a:rPr>
              <a:t>,  </a:t>
            </a:r>
            <a:r>
              <a:rPr lang="cs-CZ" altLang="cs-CZ" sz="2400" dirty="0" err="1">
                <a:solidFill>
                  <a:srgbClr val="C00000"/>
                </a:solidFill>
              </a:rPr>
              <a:t>homocystein</a:t>
            </a:r>
            <a:endParaRPr lang="cs-CZ" altLang="cs-CZ" sz="2400" dirty="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sz="2400" dirty="0" err="1">
                <a:solidFill>
                  <a:srgbClr val="C00000"/>
                </a:solidFill>
              </a:rPr>
              <a:t>trombogenní</a:t>
            </a:r>
            <a:r>
              <a:rPr lang="cs-CZ" altLang="cs-CZ" sz="2400" dirty="0">
                <a:solidFill>
                  <a:srgbClr val="C00000"/>
                </a:solidFill>
              </a:rPr>
              <a:t> faktory  </a:t>
            </a:r>
            <a:r>
              <a:rPr lang="cs-CZ" altLang="cs-CZ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……	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854A536D-3F98-4744-A1AE-43EAA4EEEAB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557338"/>
            <a:ext cx="3810000" cy="4538662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algn="ctr" eaLnBrk="1" hangingPunct="1">
              <a:buFontTx/>
              <a:buNone/>
            </a:pPr>
            <a:r>
              <a:rPr lang="cs-CZ" altLang="cs-CZ" sz="4000" b="1" dirty="0">
                <a:solidFill>
                  <a:srgbClr val="FF3399"/>
                </a:solidFill>
              </a:rPr>
              <a:t>NEOVLIVNITELNÉ</a:t>
            </a:r>
            <a:endParaRPr lang="cs-CZ" altLang="cs-CZ" sz="4000" dirty="0">
              <a:solidFill>
                <a:srgbClr val="FF3399"/>
              </a:solidFill>
            </a:endParaRP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věk</a:t>
            </a:r>
          </a:p>
          <a:p>
            <a:pPr eaLnBrk="1" hangingPunct="1"/>
            <a:r>
              <a:rPr lang="cs-CZ" altLang="cs-CZ" dirty="0"/>
              <a:t>pohlaví</a:t>
            </a:r>
          </a:p>
          <a:p>
            <a:pPr eaLnBrk="1" hangingPunct="1"/>
            <a:r>
              <a:rPr lang="cs-CZ" altLang="cs-CZ" dirty="0"/>
              <a:t>genetické faktory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-1-3">
            <a:extLst>
              <a:ext uri="{FF2B5EF4-FFF2-40B4-BE49-F238E27FC236}">
                <a16:creationId xmlns:a16="http://schemas.microsoft.com/office/drawing/2014/main" xmlns="" id="{D46BAE5B-7982-48E4-84C5-91C0D10C6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-1-4">
            <a:extLst>
              <a:ext uri="{FF2B5EF4-FFF2-40B4-BE49-F238E27FC236}">
                <a16:creationId xmlns:a16="http://schemas.microsoft.com/office/drawing/2014/main" xmlns="" id="{F0971E69-B3AC-4F7C-A9C6-5DD49408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46C5D4-A6DC-4FFE-8B4F-CAF4D403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91440"/>
            <a:ext cx="12012930" cy="1132147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+mn-lt"/>
              </a:rPr>
              <a:t>Kauzální rizikové faktory, akcelerátory a </a:t>
            </a:r>
            <a:r>
              <a:rPr lang="cs-CZ" b="1" dirty="0" err="1">
                <a:latin typeface="+mn-lt"/>
              </a:rPr>
              <a:t>markery</a:t>
            </a:r>
            <a:r>
              <a:rPr lang="cs-CZ" b="1" dirty="0">
                <a:latin typeface="+mn-lt"/>
              </a:rPr>
              <a:t> aterosklerózy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33B539F-CC19-4D6C-844C-097BC76D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1645919"/>
            <a:ext cx="10264140" cy="5023485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FFFF00"/>
                </a:solidFill>
                <a:highlight>
                  <a:srgbClr val="FF0000"/>
                </a:highlight>
              </a:rPr>
              <a:t> </a:t>
            </a:r>
            <a:r>
              <a:rPr lang="cs-CZ" sz="4400" b="1" dirty="0">
                <a:solidFill>
                  <a:srgbClr val="FFFF00"/>
                </a:solidFill>
                <a:highlight>
                  <a:srgbClr val="FF0000"/>
                </a:highlight>
              </a:rPr>
              <a:t>LDL C				kauzální faktor </a:t>
            </a:r>
            <a:r>
              <a:rPr lang="cs-CZ" sz="3000" dirty="0">
                <a:solidFill>
                  <a:srgbClr val="FFFF00"/>
                </a:solidFill>
                <a:highlight>
                  <a:srgbClr val="FF0000"/>
                </a:highlight>
              </a:rPr>
              <a:t>.</a:t>
            </a:r>
          </a:p>
          <a:p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3200" b="1" dirty="0"/>
              <a:t>Kouření				akcelerátor</a:t>
            </a:r>
          </a:p>
          <a:p>
            <a:r>
              <a:rPr lang="cs-CZ" sz="3200" b="1" dirty="0"/>
              <a:t>Diabetes				akcelerátor</a:t>
            </a:r>
          </a:p>
          <a:p>
            <a:r>
              <a:rPr lang="cs-CZ" sz="3200" b="1" dirty="0"/>
              <a:t>Hypertenze			akcelerátor</a:t>
            </a:r>
          </a:p>
          <a:p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2400" b="1" dirty="0" err="1">
                <a:solidFill>
                  <a:srgbClr val="FF33CC"/>
                </a:solidFill>
              </a:rPr>
              <a:t>Homocystein</a:t>
            </a:r>
            <a:r>
              <a:rPr lang="cs-CZ" sz="2400" b="1" dirty="0">
                <a:solidFill>
                  <a:srgbClr val="FF33CC"/>
                </a:solidFill>
              </a:rPr>
              <a:t>			</a:t>
            </a:r>
            <a:r>
              <a:rPr lang="cs-CZ" sz="2400" b="1" dirty="0" err="1">
                <a:solidFill>
                  <a:srgbClr val="FF33CC"/>
                </a:solidFill>
              </a:rPr>
              <a:t>marker</a:t>
            </a:r>
            <a:endParaRPr lang="cs-CZ" sz="2400" b="1" dirty="0">
              <a:solidFill>
                <a:srgbClr val="FF33CC"/>
              </a:solidFill>
            </a:endParaRPr>
          </a:p>
          <a:p>
            <a:r>
              <a:rPr lang="cs-CZ" sz="2400" b="1" dirty="0">
                <a:solidFill>
                  <a:srgbClr val="FF33CC"/>
                </a:solidFill>
              </a:rPr>
              <a:t>CRP					</a:t>
            </a:r>
            <a:r>
              <a:rPr lang="cs-CZ" sz="2400" b="1" dirty="0" err="1">
                <a:solidFill>
                  <a:srgbClr val="FF33CC"/>
                </a:solidFill>
              </a:rPr>
              <a:t>marker</a:t>
            </a:r>
            <a:endParaRPr lang="cs-CZ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62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1823</Words>
  <Application>Microsoft Office PowerPoint</Application>
  <PresentationFormat>Custom</PresentationFormat>
  <Paragraphs>522</Paragraphs>
  <Slides>42</Slides>
  <Notes>9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Motiv Office</vt:lpstr>
      <vt:lpstr>Microsoft Excel Chart</vt:lpstr>
      <vt:lpstr>LDL-C jako jediný kauzální RF a PCSK9-i  jako přelom v  preventivní kardiologii</vt:lpstr>
      <vt:lpstr>PowerPoint Presentation</vt:lpstr>
      <vt:lpstr>Kardiovaskulární onemocnění</vt:lpstr>
      <vt:lpstr>PowerPoint Presentation</vt:lpstr>
      <vt:lpstr>   Makrofágy a pěnové buňky – vznik aterosklerotických lézí:  Zásadní role LDL-C</vt:lpstr>
      <vt:lpstr>Rizikové faktory aterosklerózy Klasický koncept</vt:lpstr>
      <vt:lpstr>PowerPoint Presentation</vt:lpstr>
      <vt:lpstr>PowerPoint Presentation</vt:lpstr>
      <vt:lpstr>Kauzální rizikové faktory, akcelerátory a markery aterosklerózy</vt:lpstr>
      <vt:lpstr>INTERHEART Study</vt:lpstr>
      <vt:lpstr>Zátěž    LDL-C  s   věkem   -  FH   a „norm ální“ populace</vt:lpstr>
      <vt:lpstr>Mendelian Randomization Studies</vt:lpstr>
      <vt:lpstr>Prospective Epidemiologic Studies</vt:lpstr>
      <vt:lpstr>Evidence from IVUS Studies Progression of coronary atherosclerotic plaque volume can be  arrested at achieved LDL-C levels of ~1.8 mmol/L (70 mg/dL)</vt:lpstr>
      <vt:lpstr>Randomized Controlled Trials</vt:lpstr>
      <vt:lpstr>PowerPoint Presentation</vt:lpstr>
      <vt:lpstr>Léčba HLP a DLP nefarmakologická a farmakologická</vt:lpstr>
      <vt:lpstr>LDL-C</vt:lpstr>
      <vt:lpstr>Pryskyřice :LRC – CPPT. Čím níže, tím lépe poprvé </vt:lpstr>
      <vt:lpstr>Statiny</vt:lpstr>
      <vt:lpstr>Klíčové statinové studie</vt:lpstr>
      <vt:lpstr>Ezetimib</vt:lpstr>
      <vt:lpstr>   Primární cíl : redukce KV příhod        On Treatment</vt:lpstr>
      <vt:lpstr>PCSK9 – inhibitory </vt:lpstr>
      <vt:lpstr>Anti-PCSK9 MAB snižují LDL-C v plazmě</vt:lpstr>
      <vt:lpstr>PowerPoint Presentation</vt:lpstr>
      <vt:lpstr>PowerPoint Presentation</vt:lpstr>
      <vt:lpstr>LDL Cholesterol</vt:lpstr>
      <vt:lpstr>Pokles  LDL-C u FH po alirocumabu</vt:lpstr>
      <vt:lpstr>Secondary Endpoint: Change in Volume of Other VH Parameters</vt:lpstr>
      <vt:lpstr> Design studie</vt:lpstr>
      <vt:lpstr>Medián LDL-C v čase:  </vt:lpstr>
      <vt:lpstr>Redukce KV úmrtí, IM a CMP</vt:lpstr>
      <vt:lpstr>Fatální či nefatální IM nebo CMP po 12 a po 36 měsících</vt:lpstr>
      <vt:lpstr>Pacienti s LDL-C &lt;0.26 mM /dL  po 4týdnech léčby KV výstupy a bezpečnost  na konci studie (n 504)</vt:lpstr>
      <vt:lpstr>Odyssey Outcomes:  LDL-C:  analýza  „On-Treatment„ </vt:lpstr>
      <vt:lpstr>ACC.18</vt:lpstr>
      <vt:lpstr>ACC.18</vt:lpstr>
      <vt:lpstr>PCSK9 – inhibitory: podmínky úhrady</vt:lpstr>
      <vt:lpstr>Co říká největší žijící kardiolog současnosti?</vt:lpstr>
      <vt:lpstr>Eugene Braunwald na ESC Congress 2018 </vt:lpstr>
      <vt:lpstr>Díky za pozornost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Češka Richard, prof.  MUDr. CSc.</dc:creator>
  <cp:lastModifiedBy>Windows User</cp:lastModifiedBy>
  <cp:revision>30</cp:revision>
  <dcterms:created xsi:type="dcterms:W3CDTF">2018-08-17T14:58:55Z</dcterms:created>
  <dcterms:modified xsi:type="dcterms:W3CDTF">2019-01-19T09:25:05Z</dcterms:modified>
</cp:coreProperties>
</file>