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6" r:id="rId1"/>
  </p:sldMasterIdLst>
  <p:notesMasterIdLst>
    <p:notesMasterId r:id="rId22"/>
  </p:notesMasterIdLst>
  <p:sldIdLst>
    <p:sldId id="274" r:id="rId2"/>
    <p:sldId id="275" r:id="rId3"/>
    <p:sldId id="281" r:id="rId4"/>
    <p:sldId id="290" r:id="rId5"/>
    <p:sldId id="277" r:id="rId6"/>
    <p:sldId id="284" r:id="rId7"/>
    <p:sldId id="289" r:id="rId8"/>
    <p:sldId id="286" r:id="rId9"/>
    <p:sldId id="291" r:id="rId10"/>
    <p:sldId id="285" r:id="rId11"/>
    <p:sldId id="288" r:id="rId12"/>
    <p:sldId id="282" r:id="rId13"/>
    <p:sldId id="292" r:id="rId14"/>
    <p:sldId id="276" r:id="rId15"/>
    <p:sldId id="279" r:id="rId16"/>
    <p:sldId id="280" r:id="rId17"/>
    <p:sldId id="293" r:id="rId18"/>
    <p:sldId id="278" r:id="rId19"/>
    <p:sldId id="294" r:id="rId20"/>
    <p:sldId id="28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3"/>
    <p:restoredTop sz="86420"/>
  </p:normalViewPr>
  <p:slideViewPr>
    <p:cSldViewPr snapToGrid="0" snapToObjects="1">
      <p:cViewPr varScale="1">
        <p:scale>
          <a:sx n="97" d="100"/>
          <a:sy n="97" d="100"/>
        </p:scale>
        <p:origin x="78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77708-F396-CA41-9A13-A386236A92BA}" type="datetimeFigureOut">
              <a:rPr lang="cs-CZ" smtClean="0"/>
              <a:t>13.01.19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4DBAC-CF64-EC4F-8FA8-59AC7CBB9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71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42CE-1E4C-004E-B1F3-0F655C32D26F}" type="datetimeFigureOut">
              <a:rPr lang="cs-CZ" smtClean="0"/>
              <a:t>13.01.19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DE9-2717-0447-902A-DB2841D74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89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42CE-1E4C-004E-B1F3-0F655C32D26F}" type="datetimeFigureOut">
              <a:rPr lang="cs-CZ" smtClean="0"/>
              <a:t>13.01.19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DE9-2717-0447-902A-DB2841D74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66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42CE-1E4C-004E-B1F3-0F655C32D26F}" type="datetimeFigureOut">
              <a:rPr lang="cs-CZ" smtClean="0"/>
              <a:t>13.01.19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DE9-2717-0447-902A-DB2841D74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073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42CE-1E4C-004E-B1F3-0F655C32D26F}" type="datetimeFigureOut">
              <a:rPr lang="cs-CZ" smtClean="0"/>
              <a:t>13.01.19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DE9-2717-0447-902A-DB2841D7468E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8695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42CE-1E4C-004E-B1F3-0F655C32D26F}" type="datetimeFigureOut">
              <a:rPr lang="cs-CZ" smtClean="0"/>
              <a:t>13.01.19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DE9-2717-0447-902A-DB2841D74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748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42CE-1E4C-004E-B1F3-0F655C32D26F}" type="datetimeFigureOut">
              <a:rPr lang="cs-CZ" smtClean="0"/>
              <a:t>13.01.19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DE9-2717-0447-902A-DB2841D74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768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42CE-1E4C-004E-B1F3-0F655C32D26F}" type="datetimeFigureOut">
              <a:rPr lang="cs-CZ" smtClean="0"/>
              <a:t>13.01.19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DE9-2717-0447-902A-DB2841D74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715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42CE-1E4C-004E-B1F3-0F655C32D26F}" type="datetimeFigureOut">
              <a:rPr lang="cs-CZ" smtClean="0"/>
              <a:t>13.01.19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DE9-2717-0447-902A-DB2841D74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638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42CE-1E4C-004E-B1F3-0F655C32D26F}" type="datetimeFigureOut">
              <a:rPr lang="cs-CZ" smtClean="0"/>
              <a:t>13.01.19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DE9-2717-0447-902A-DB2841D74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23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42CE-1E4C-004E-B1F3-0F655C32D26F}" type="datetimeFigureOut">
              <a:rPr lang="cs-CZ" smtClean="0"/>
              <a:t>13.01.19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DE9-2717-0447-902A-DB2841D74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95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42CE-1E4C-004E-B1F3-0F655C32D26F}" type="datetimeFigureOut">
              <a:rPr lang="cs-CZ" smtClean="0"/>
              <a:t>13.01.19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DE9-2717-0447-902A-DB2841D74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46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42CE-1E4C-004E-B1F3-0F655C32D26F}" type="datetimeFigureOut">
              <a:rPr lang="cs-CZ" smtClean="0"/>
              <a:t>13.01.19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DE9-2717-0447-902A-DB2841D74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50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42CE-1E4C-004E-B1F3-0F655C32D26F}" type="datetimeFigureOut">
              <a:rPr lang="cs-CZ" smtClean="0"/>
              <a:t>13.01.19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DE9-2717-0447-902A-DB2841D74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42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42CE-1E4C-004E-B1F3-0F655C32D26F}" type="datetimeFigureOut">
              <a:rPr lang="cs-CZ" smtClean="0"/>
              <a:t>13.01.19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DE9-2717-0447-902A-DB2841D74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42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42CE-1E4C-004E-B1F3-0F655C32D26F}" type="datetimeFigureOut">
              <a:rPr lang="cs-CZ" smtClean="0"/>
              <a:t>13.01.19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DE9-2717-0447-902A-DB2841D74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64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42CE-1E4C-004E-B1F3-0F655C32D26F}" type="datetimeFigureOut">
              <a:rPr lang="cs-CZ" smtClean="0"/>
              <a:t>13.01.19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DE9-2717-0447-902A-DB2841D74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42CE-1E4C-004E-B1F3-0F655C32D26F}" type="datetimeFigureOut">
              <a:rPr lang="cs-CZ" smtClean="0"/>
              <a:t>13.01.19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DE9-2717-0447-902A-DB2841D74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00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78242CE-1E4C-004E-B1F3-0F655C32D26F}" type="datetimeFigureOut">
              <a:rPr lang="cs-CZ" smtClean="0"/>
              <a:t>13.01.19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4DDE9-2717-0447-902A-DB2841D74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85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6258" y="1913769"/>
            <a:ext cx="10359483" cy="21900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600" dirty="0" err="1">
                <a:effectLst/>
              </a:rPr>
              <a:t>Protidestičková</a:t>
            </a:r>
            <a:r>
              <a:rPr lang="cs-CZ" sz="3600" dirty="0">
                <a:effectLst/>
              </a:rPr>
              <a:t> léčba po infarktu myokardu.                             </a:t>
            </a:r>
          </a:p>
          <a:p>
            <a:endParaRPr lang="cs-CZ" sz="2800" dirty="0">
              <a:effectLst/>
            </a:endParaRPr>
          </a:p>
          <a:p>
            <a:endParaRPr lang="cs-CZ" sz="36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96107" y="2663474"/>
            <a:ext cx="8371875" cy="144374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Ø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Ø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Ø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 algn="ctr">
              <a:buNone/>
            </a:pPr>
            <a:endParaRPr lang="en-US" sz="2400" dirty="0"/>
          </a:p>
          <a:p>
            <a:pPr marL="18288" indent="0" algn="ctr">
              <a:buNone/>
            </a:pPr>
            <a:r>
              <a:rPr lang="en-US" sz="2400" dirty="0"/>
              <a:t>Tomáš Kovárník</a:t>
            </a:r>
          </a:p>
          <a:p>
            <a:pPr marL="18288" indent="0" algn="ctr">
              <a:buNone/>
            </a:pPr>
            <a:r>
              <a:rPr lang="en-US" sz="2000" dirty="0"/>
              <a:t>II. </a:t>
            </a:r>
            <a:r>
              <a:rPr lang="en-US" sz="2000" dirty="0" err="1"/>
              <a:t>Interní</a:t>
            </a:r>
            <a:r>
              <a:rPr lang="en-US" sz="2000" dirty="0"/>
              <a:t> </a:t>
            </a:r>
            <a:r>
              <a:rPr lang="en-US" sz="2000" dirty="0" err="1"/>
              <a:t>klinika</a:t>
            </a:r>
            <a:r>
              <a:rPr lang="en-US" sz="2000" dirty="0"/>
              <a:t> </a:t>
            </a:r>
            <a:r>
              <a:rPr lang="en-US" sz="2000" dirty="0" err="1"/>
              <a:t>kardiologie</a:t>
            </a:r>
            <a:r>
              <a:rPr lang="en-US" sz="2000" dirty="0"/>
              <a:t> a </a:t>
            </a:r>
            <a:r>
              <a:rPr lang="en-US" sz="2000" dirty="0" err="1"/>
              <a:t>angiologie</a:t>
            </a:r>
            <a:r>
              <a:rPr lang="en-US" sz="2000" dirty="0"/>
              <a:t> VFN a 1. LF UK</a:t>
            </a:r>
          </a:p>
        </p:txBody>
      </p:sp>
      <p:pic>
        <p:nvPicPr>
          <p:cNvPr id="6" name="Obrázek 5" descr="lf uk.jpg"/>
          <p:cNvPicPr>
            <a:picLocks noChangeAspect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15" y="265933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vfn.jpg"/>
          <p:cNvPicPr>
            <a:picLocks noChangeAspect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697" y="208588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vf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866" y="4275460"/>
            <a:ext cx="33655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06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F87344-36ED-6147-8966-989E58767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2" y="771938"/>
            <a:ext cx="9300685" cy="54433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31F69D-05C9-7046-82C5-ED217C9672CB}"/>
              </a:ext>
            </a:extLst>
          </p:cNvPr>
          <p:cNvSpPr txBox="1"/>
          <p:nvPr/>
        </p:nvSpPr>
        <p:spPr>
          <a:xfrm>
            <a:off x="8256065" y="637089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www.precisedaptscore.com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1D766DA-DB6B-2548-8E9D-7993D00E3BA8}"/>
              </a:ext>
            </a:extLst>
          </p:cNvPr>
          <p:cNvSpPr txBox="1"/>
          <p:nvPr/>
        </p:nvSpPr>
        <p:spPr>
          <a:xfrm>
            <a:off x="9450976" y="1964924"/>
            <a:ext cx="2593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PRECISE DAPT &gt; 25</a:t>
            </a:r>
          </a:p>
          <a:p>
            <a:pPr lvl="1"/>
            <a:r>
              <a:rPr lang="cs-CZ" dirty="0"/>
              <a:t>- zvýšené riziko krvácení </a:t>
            </a:r>
          </a:p>
        </p:txBody>
      </p:sp>
    </p:spTree>
    <p:extLst>
      <p:ext uri="{BB962C8B-B14F-4D97-AF65-F5344CB8AC3E}">
        <p14:creationId xmlns:p14="http://schemas.microsoft.com/office/powerpoint/2010/main" val="153544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BB989D7-57D1-2245-8FA4-2AC76A91A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77" y="1797510"/>
            <a:ext cx="8557652" cy="373818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A7446BA5-ECA5-6448-A224-D2FF63AAEEC2}"/>
              </a:ext>
            </a:extLst>
          </p:cNvPr>
          <p:cNvSpPr txBox="1"/>
          <p:nvPr/>
        </p:nvSpPr>
        <p:spPr>
          <a:xfrm>
            <a:off x="4249646" y="6273224"/>
            <a:ext cx="48943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 </a:t>
            </a:r>
            <a:r>
              <a:rPr lang="en-GB" sz="1400" dirty="0" err="1"/>
              <a:t>Chhatriwalla</a:t>
            </a:r>
            <a:r>
              <a:rPr lang="en-GB" sz="1400" dirty="0"/>
              <a:t> et al. JAMA 2013</a:t>
            </a:r>
          </a:p>
          <a:p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99AE684-BD67-EE40-AAAC-A2EC870E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584567" cy="1400530"/>
          </a:xfrm>
        </p:spPr>
        <p:txBody>
          <a:bodyPr/>
          <a:lstStyle/>
          <a:p>
            <a:r>
              <a:rPr lang="en-US" sz="3600" dirty="0" err="1"/>
              <a:t>Krvácení</a:t>
            </a:r>
            <a:r>
              <a:rPr lang="en-US" sz="3600" dirty="0"/>
              <a:t> </a:t>
            </a:r>
            <a:r>
              <a:rPr lang="en-US" sz="3600" dirty="0" err="1"/>
              <a:t>po</a:t>
            </a:r>
            <a:r>
              <a:rPr lang="en-US" sz="3600" dirty="0"/>
              <a:t> PCI </a:t>
            </a:r>
            <a:r>
              <a:rPr lang="en-US" sz="3600" dirty="0" err="1"/>
              <a:t>zvyšuje</a:t>
            </a:r>
            <a:r>
              <a:rPr lang="en-US" sz="3600" dirty="0"/>
              <a:t> </a:t>
            </a:r>
            <a:r>
              <a:rPr lang="en-US" sz="3600" dirty="0" err="1"/>
              <a:t>mortalitu</a:t>
            </a:r>
            <a:br>
              <a:rPr lang="en-US" sz="3600" dirty="0"/>
            </a:br>
            <a:r>
              <a:rPr lang="en-US" sz="3200" dirty="0"/>
              <a:t>- propensity matched-</a:t>
            </a:r>
            <a:r>
              <a:rPr lang="en-US" sz="3200" dirty="0" err="1"/>
              <a:t>analýza</a:t>
            </a:r>
            <a:r>
              <a:rPr lang="en-US" sz="3200" dirty="0"/>
              <a:t> 56 078 </a:t>
            </a:r>
            <a:r>
              <a:rPr lang="en-US" sz="3200" dirty="0" err="1"/>
              <a:t>pacientů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79752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19EEE4-F70E-DF4F-9656-04549507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 antitrombotické terapie podle typu rizika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C50567-65A4-C845-BE69-0D3287AED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0" y="2304706"/>
            <a:ext cx="10220673" cy="4195481"/>
          </a:xfrm>
        </p:spPr>
        <p:txBody>
          <a:bodyPr>
            <a:normAutofit/>
          </a:bodyPr>
          <a:lstStyle/>
          <a:p>
            <a:r>
              <a:rPr lang="cs-CZ" sz="2400" dirty="0"/>
              <a:t>Vysoké riziko ischemických příhod – </a:t>
            </a:r>
            <a:r>
              <a:rPr lang="cs-CZ" sz="2400" dirty="0">
                <a:solidFill>
                  <a:schemeClr val="bg1"/>
                </a:solidFill>
                <a:highlight>
                  <a:srgbClr val="00FFFF"/>
                </a:highlight>
              </a:rPr>
              <a:t>akcentace antitrombotické medikace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Vysoké riziko krvácivých příhod – </a:t>
            </a:r>
            <a:r>
              <a:rPr lang="cs-CZ" sz="2400" dirty="0">
                <a:solidFill>
                  <a:schemeClr val="bg1"/>
                </a:solidFill>
                <a:highlight>
                  <a:srgbClr val="FF0000"/>
                </a:highlight>
              </a:rPr>
              <a:t>redukce antitrombotické medikace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Vysoké riziko ischemických i krvácivých příhod – </a:t>
            </a:r>
            <a:r>
              <a:rPr lang="cs-CZ" sz="2400" dirty="0">
                <a:solidFill>
                  <a:schemeClr val="bg1"/>
                </a:solidFill>
                <a:highlight>
                  <a:srgbClr val="00FF00"/>
                </a:highlight>
              </a:rPr>
              <a:t>hodně štěstí ! </a:t>
            </a:r>
          </a:p>
        </p:txBody>
      </p:sp>
    </p:spTree>
    <p:extLst>
      <p:ext uri="{BB962C8B-B14F-4D97-AF65-F5344CB8AC3E}">
        <p14:creationId xmlns:p14="http://schemas.microsoft.com/office/powerpoint/2010/main" val="353687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F4F9AA-8DD7-F044-B271-610365200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</a:t>
            </a:r>
            <a:r>
              <a:rPr lang="cs-CZ" dirty="0" err="1"/>
              <a:t>antikoagulovaných</a:t>
            </a:r>
            <a:r>
              <a:rPr lang="cs-CZ" dirty="0"/>
              <a:t>  pacientů po PCI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D800D1C-005E-0445-BDCA-55C5816D3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6–8% pacientů podstupujících PCI užívá chronickou </a:t>
            </a:r>
            <a:r>
              <a:rPr lang="cs-CZ" sz="2400" dirty="0" err="1"/>
              <a:t>antikoagulaci</a:t>
            </a:r>
            <a:r>
              <a:rPr lang="cs-CZ" sz="2400" dirty="0"/>
              <a:t> </a:t>
            </a:r>
          </a:p>
          <a:p>
            <a:r>
              <a:rPr lang="cs-CZ" sz="2400" dirty="0"/>
              <a:t>15-20% pacientů s chronickou </a:t>
            </a:r>
            <a:r>
              <a:rPr lang="cs-CZ" sz="2400" dirty="0" err="1"/>
              <a:t>antikoagulací</a:t>
            </a:r>
            <a:r>
              <a:rPr lang="cs-CZ" sz="2400" dirty="0"/>
              <a:t> podstoupí ve svém životě koronární </a:t>
            </a:r>
            <a:r>
              <a:rPr lang="cs-CZ" sz="2400" dirty="0" err="1"/>
              <a:t>revaskularizaci</a:t>
            </a:r>
            <a:r>
              <a:rPr lang="cs-CZ" sz="2400" dirty="0"/>
              <a:t> (perkutánní či chirurgickou)</a:t>
            </a:r>
          </a:p>
          <a:p>
            <a:pPr marL="18288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0066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19581F6-4B0B-734D-9540-A71233DFD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792" y="389282"/>
            <a:ext cx="8105914" cy="607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89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C10B99-9EF4-4D7F-8F2A-FF90F4DDA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F7AC982-A933-6742-8680-DC83FE563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23934"/>
          <a:stretch/>
        </p:blipFill>
        <p:spPr>
          <a:xfrm>
            <a:off x="643466" y="643467"/>
            <a:ext cx="5291667" cy="5571066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9B02703-0BA8-AD45-BC8F-E10474CF13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6" r="27654" b="-2"/>
          <a:stretch/>
        </p:blipFill>
        <p:spPr>
          <a:xfrm>
            <a:off x="6256867" y="643467"/>
            <a:ext cx="529166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42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C10B99-9EF4-4D7F-8F2A-FF90F4DDA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731ECD2-C5C0-BB47-BB7D-F62C3F9AB3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0248"/>
          <a:stretch/>
        </p:blipFill>
        <p:spPr>
          <a:xfrm>
            <a:off x="643466" y="643467"/>
            <a:ext cx="5291667" cy="5571066"/>
          </a:xfrm>
          <a:prstGeom prst="rect">
            <a:avLst/>
          </a:prstGeom>
        </p:spPr>
      </p:pic>
      <p:pic>
        <p:nvPicPr>
          <p:cNvPr id="4" name="Obrázek 3" descr="Obsah obrázku obloha, exteriér, osoba&#10;&#10;&#10;&#10;Popis se vygeneroval automaticky.">
            <a:extLst>
              <a:ext uri="{FF2B5EF4-FFF2-40B4-BE49-F238E27FC236}">
                <a16:creationId xmlns:a16="http://schemas.microsoft.com/office/drawing/2014/main" id="{AAD4BB82-B042-1C47-ADAF-07DECD3640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74" r="25422" b="-2"/>
          <a:stretch/>
        </p:blipFill>
        <p:spPr>
          <a:xfrm>
            <a:off x="6256867" y="643467"/>
            <a:ext cx="529166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59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>
            <a:extLst>
              <a:ext uri="{FF2B5EF4-FFF2-40B4-BE49-F238E27FC236}">
                <a16:creationId xmlns:a16="http://schemas.microsoft.com/office/drawing/2014/main" id="{606AF821-CC55-3C40-9462-647B75FD5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19" y="2009625"/>
            <a:ext cx="3594100" cy="3822700"/>
          </a:xfrm>
          <a:prstGeom prst="rect">
            <a:avLst/>
          </a:prstGeom>
        </p:spPr>
      </p:pic>
      <p:pic>
        <p:nvPicPr>
          <p:cNvPr id="3" name="Picture 24">
            <a:extLst>
              <a:ext uri="{FF2B5EF4-FFF2-40B4-BE49-F238E27FC236}">
                <a16:creationId xmlns:a16="http://schemas.microsoft.com/office/drawing/2014/main" id="{FFEB13CD-04CD-1D46-806C-B9875D6E4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188" y="2008824"/>
            <a:ext cx="3726654" cy="3832001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1933696-1697-F44A-BBE7-908434BD7A46}"/>
              </a:ext>
            </a:extLst>
          </p:cNvPr>
          <p:cNvSpPr txBox="1">
            <a:spLocks/>
          </p:cNvSpPr>
          <p:nvPr/>
        </p:nvSpPr>
        <p:spPr>
          <a:xfrm>
            <a:off x="3947826" y="6068347"/>
            <a:ext cx="4878646" cy="618856"/>
          </a:xfrm>
          <a:prstGeom prst="rect">
            <a:avLst/>
          </a:prstGeom>
        </p:spPr>
        <p:txBody>
          <a:bodyPr>
            <a:normAutofit/>
          </a:bodyPr>
          <a:lstStyle>
            <a:lvl1pPr marL="304804" indent="-304804" algn="l" defTabSz="67734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408" indent="-254003" algn="l" defTabSz="67734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6013" indent="-203203" algn="l" defTabSz="67734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2418" indent="-203203" algn="l" defTabSz="677342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23" indent="-203203" algn="l" defTabSz="677342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35228" indent="-203203" algn="l" defTabSz="812810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41633" indent="-203203" algn="l" defTabSz="812810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038" indent="-203203" algn="l" defTabSz="812810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4443" indent="-203203" algn="l" defTabSz="812810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cs-CZ" sz="1100"/>
              <a:t>Upraveno podle Schiele F. et al. Blood 2013; Stangier J. et al. ISTH 2015, OR320; SPC Praxbind</a:t>
            </a:r>
          </a:p>
          <a:p>
            <a:pPr marL="0" indent="0">
              <a:buFontTx/>
              <a:buNone/>
            </a:pPr>
            <a:endParaRPr lang="cs-CZ" sz="110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3C896D3-ECF2-794B-A4DB-6705D8592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Praxbind</a:t>
            </a:r>
            <a:r>
              <a:rPr lang="en-US" dirty="0"/>
              <a:t> (</a:t>
            </a:r>
            <a:r>
              <a:rPr lang="en-US" dirty="0" err="1"/>
              <a:t>idarucizumab</a:t>
            </a:r>
            <a:r>
              <a:rPr lang="en-US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5240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72740B8-7990-A649-AA8A-0F7E93D82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186" y="2301527"/>
            <a:ext cx="6757780" cy="269896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6D756761-24C6-D047-8F48-EC8AA7192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29" y="445836"/>
            <a:ext cx="3968692" cy="597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26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035CE-EB9D-B64C-9A05-40AB0E247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97EF3E-439A-644D-B6E7-3CEDE37D1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Antiagregační</a:t>
            </a:r>
            <a:r>
              <a:rPr lang="cs-CZ" dirty="0"/>
              <a:t> léčba po akutním infarktu myokardu je zásadní pro redukci rizika vzniku dalších ischemických příhod ať už z důvodu trombózy ve stentu či z nové léze</a:t>
            </a:r>
          </a:p>
          <a:p>
            <a:r>
              <a:rPr lang="cs-CZ" dirty="0"/>
              <a:t>Krvácení pacientů po PCI zásadně (3.4 krát) zvyšuje mortalitu těchto nemocných</a:t>
            </a:r>
          </a:p>
          <a:p>
            <a:r>
              <a:rPr lang="cs-CZ" dirty="0"/>
              <a:t>Je třeba vždy </a:t>
            </a:r>
            <a:r>
              <a:rPr lang="cs-CZ" b="1" dirty="0">
                <a:solidFill>
                  <a:srgbClr val="FFFF00"/>
                </a:solidFill>
              </a:rPr>
              <a:t>individuálně zvažovat riziko rozvoje  ischemických a krvácivých příhod </a:t>
            </a:r>
          </a:p>
          <a:p>
            <a:r>
              <a:rPr lang="cs-CZ" dirty="0"/>
              <a:t>Komplikovanější skupinami jsou pacienti  s:</a:t>
            </a:r>
          </a:p>
          <a:p>
            <a:pPr lvl="1"/>
            <a:r>
              <a:rPr lang="cs-CZ" dirty="0"/>
              <a:t> indikací k trvalé antikoagulační terapii</a:t>
            </a:r>
          </a:p>
          <a:p>
            <a:pPr lvl="1"/>
            <a:r>
              <a:rPr lang="cs-CZ" dirty="0"/>
              <a:t> anamnézou krvácení či akutně krvácející</a:t>
            </a:r>
          </a:p>
          <a:p>
            <a:pPr lvl="1"/>
            <a:r>
              <a:rPr lang="cs-CZ" dirty="0"/>
              <a:t> nutností chirurgického výkonu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918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92B649-ED15-C249-AF26-24C4C297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Výskyt pacientů po IM v České Republice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DF5B05-69D1-744B-923F-5DF7C79D7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00" y="2252588"/>
            <a:ext cx="6503436" cy="3008525"/>
          </a:xfrm>
        </p:spPr>
        <p:txBody>
          <a:bodyPr>
            <a:normAutofit/>
          </a:bodyPr>
          <a:lstStyle/>
          <a:p>
            <a:r>
              <a:rPr lang="cs-CZ" sz="2600" dirty="0"/>
              <a:t>V ČR je diagnostikováno ročně  14,000 AIM </a:t>
            </a:r>
          </a:p>
          <a:p>
            <a:r>
              <a:rPr lang="cs-CZ" sz="2600" dirty="0"/>
              <a:t>Hospitalizační mortalitu AIM 4-12%</a:t>
            </a:r>
          </a:p>
          <a:p>
            <a:r>
              <a:rPr lang="cs-CZ" sz="2600" dirty="0"/>
              <a:t>Jednoroční mortalita 10%</a:t>
            </a:r>
          </a:p>
          <a:p>
            <a:r>
              <a:rPr lang="cs-CZ" sz="2600" dirty="0"/>
              <a:t>Prevalence pacientů po AIM je v ČR 85,000</a:t>
            </a:r>
          </a:p>
          <a:p>
            <a:endParaRPr lang="cs-CZ" sz="26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Rokos_1 (převedené).mov">
            <a:hlinkClick r:id="" action="ppaction://media"/>
            <a:extLst>
              <a:ext uri="{FF2B5EF4-FFF2-40B4-BE49-F238E27FC236}">
                <a16:creationId xmlns:a16="http://schemas.microsoft.com/office/drawing/2014/main" id="{2134624D-8A3C-0A43-A4BB-37AFBC4A445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17636" y="1958009"/>
            <a:ext cx="4351130" cy="435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9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57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B7647C3-8824-D34B-A062-1A27D3EA0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0" y="63500"/>
            <a:ext cx="94361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7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>
            <a:extLst>
              <a:ext uri="{FF2B5EF4-FFF2-40B4-BE49-F238E27FC236}">
                <a16:creationId xmlns:a16="http://schemas.microsoft.com/office/drawing/2014/main" id="{03CF1983-8347-974D-AF59-5D445798F131}"/>
              </a:ext>
            </a:extLst>
          </p:cNvPr>
          <p:cNvGrpSpPr/>
          <p:nvPr/>
        </p:nvGrpSpPr>
        <p:grpSpPr>
          <a:xfrm>
            <a:off x="776758" y="1551667"/>
            <a:ext cx="5319242" cy="4597342"/>
            <a:chOff x="100897" y="1644432"/>
            <a:chExt cx="4429125" cy="3869502"/>
          </a:xfrm>
        </p:grpSpPr>
        <p:pic>
          <p:nvPicPr>
            <p:cNvPr id="2" name="Picture 5">
              <a:extLst>
                <a:ext uri="{FF2B5EF4-FFF2-40B4-BE49-F238E27FC236}">
                  <a16:creationId xmlns:a16="http://schemas.microsoft.com/office/drawing/2014/main" id="{A6CEAFDA-8BBD-2146-B7D8-DC9CDE3FC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659" y="2130606"/>
              <a:ext cx="4410075" cy="2838450"/>
            </a:xfrm>
            <a:prstGeom prst="rect">
              <a:avLst/>
            </a:prstGeom>
          </p:spPr>
        </p:pic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84573A0C-D0ED-F741-AE7D-C8A12F509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897" y="4875759"/>
              <a:ext cx="4429125" cy="638175"/>
            </a:xfrm>
            <a:prstGeom prst="rect">
              <a:avLst/>
            </a:prstGeom>
          </p:spPr>
        </p:pic>
        <p:pic>
          <p:nvPicPr>
            <p:cNvPr id="4" name="Picture 8">
              <a:extLst>
                <a:ext uri="{FF2B5EF4-FFF2-40B4-BE49-F238E27FC236}">
                  <a16:creationId xmlns:a16="http://schemas.microsoft.com/office/drawing/2014/main" id="{95530693-90FF-0846-81E1-7A8E23300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22" y="1644432"/>
              <a:ext cx="4419600" cy="504825"/>
            </a:xfrm>
            <a:prstGeom prst="rect">
              <a:avLst/>
            </a:prstGeom>
          </p:spPr>
        </p:pic>
      </p:grpSp>
      <p:sp>
        <p:nvSpPr>
          <p:cNvPr id="5" name="Nadpis 4">
            <a:extLst>
              <a:ext uri="{FF2B5EF4-FFF2-40B4-BE49-F238E27FC236}">
                <a16:creationId xmlns:a16="http://schemas.microsoft.com/office/drawing/2014/main" id="{93C073E4-786B-B84C-91E0-5114B24B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léčba</a:t>
            </a:r>
          </a:p>
        </p:txBody>
      </p:sp>
      <p:pic>
        <p:nvPicPr>
          <p:cNvPr id="8" name="Obrázek 7" descr="Obsah obrázku silnice, exteriér, budova, ulice&#10;&#10;&#10;&#10;Popis se vygeneroval automaticky.">
            <a:extLst>
              <a:ext uri="{FF2B5EF4-FFF2-40B4-BE49-F238E27FC236}">
                <a16:creationId xmlns:a16="http://schemas.microsoft.com/office/drawing/2014/main" id="{5A40E7E3-A87F-CF44-90AF-442EE970F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085" y="2092845"/>
            <a:ext cx="5790165" cy="34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5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AF4EE8-643A-824F-A82B-27771B69B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874" y="728501"/>
            <a:ext cx="3056386" cy="5437788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3C5D943-C579-9244-8045-555FB8760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90" y="728501"/>
            <a:ext cx="5295280" cy="543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20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4B712E-6BBF-4241-BAB7-D7E064B17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2F3D4E-E5F5-4623-B278-D7E30BEF9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1C78416-104F-8146-9846-81D590733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81189"/>
            <a:ext cx="5134516" cy="2695621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B7F5E51-5BF8-4198-AD70-78D94F3A9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74979"/>
            <a:ext cx="5458121" cy="5897880"/>
          </a:xfrm>
          <a:prstGeom prst="rect">
            <a:avLst/>
          </a:prstGeom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Obsah obrázku snímek obrazovky, text&#10;&#10;&#10;&#10;Popis se vygeneroval automaticky.">
            <a:extLst>
              <a:ext uri="{FF2B5EF4-FFF2-40B4-BE49-F238E27FC236}">
                <a16:creationId xmlns:a16="http://schemas.microsoft.com/office/drawing/2014/main" id="{9BECC58A-44C0-E249-813E-6B4484BDE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321" y="2159545"/>
            <a:ext cx="5134516" cy="2528748"/>
          </a:xfrm>
          <a:prstGeom prst="rect">
            <a:avLst/>
          </a:prstGeom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8BC2EEB-9133-442C-8507-04DE2E6C1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7116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000" b="1" dirty="0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86640DBC-8FBE-488E-B566-69411CCB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3321" y="6471170"/>
            <a:ext cx="4287013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fld id="{A58C9EBF-8559-471F-BF59-FB653F806DC2}" type="datetime1">
              <a:rPr lang="en-US" sz="1000" b="1" smtClean="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1/13/19</a:t>
            </a:fld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21EFACB7-4BD1-4DDE-9AAE-95C93446F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0710334" y="6471168"/>
            <a:ext cx="838199" cy="3048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fld id="{3E59737B-AF67-42EE-B20D-05656D79239C}" type="slidenum">
              <a:rPr lang="en-US" sz="1000" b="1" smtClean="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6</a:t>
            </a:fld>
            <a:endParaRPr lang="en-US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01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4D0241F9-F2F4-B842-A46D-C7AB43EB6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162" y="284500"/>
            <a:ext cx="8115522" cy="3854871"/>
          </a:xfrm>
          <a:prstGeom prst="rect">
            <a:avLst/>
          </a:prstGeom>
        </p:spPr>
      </p:pic>
      <p:pic>
        <p:nvPicPr>
          <p:cNvPr id="3" name="Obrázek 2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89BAC711-4ED1-2040-81B7-3A4B19D8D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72" y="4630216"/>
            <a:ext cx="11151855" cy="14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8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4B76F-7C49-2A42-8DF9-B21B1A47D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Zvýšené riziko ischemických komplikací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3FF51D-064C-0943-9E08-04E7B4E78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Anamnéza trombózy ve stentu</a:t>
            </a:r>
          </a:p>
          <a:p>
            <a:r>
              <a:rPr lang="cs-CZ" dirty="0"/>
              <a:t>Nedostatečně expandovaný stent (IVUS, OCT)</a:t>
            </a:r>
          </a:p>
          <a:p>
            <a:r>
              <a:rPr lang="cs-CZ" dirty="0"/>
              <a:t>Obtížná PCI:</a:t>
            </a:r>
          </a:p>
          <a:p>
            <a:pPr lvl="1"/>
            <a:r>
              <a:rPr lang="cs-CZ" dirty="0"/>
              <a:t>obtížně </a:t>
            </a:r>
            <a:r>
              <a:rPr lang="cs-CZ" dirty="0" err="1"/>
              <a:t>dilatovatelné</a:t>
            </a:r>
            <a:r>
              <a:rPr lang="cs-CZ" dirty="0"/>
              <a:t> léze </a:t>
            </a:r>
          </a:p>
          <a:p>
            <a:pPr lvl="1"/>
            <a:r>
              <a:rPr lang="cs-CZ" dirty="0"/>
              <a:t>implantace více než 3 stentů</a:t>
            </a:r>
          </a:p>
          <a:p>
            <a:pPr lvl="1"/>
            <a:r>
              <a:rPr lang="cs-CZ" dirty="0"/>
              <a:t>celková délka stentů &gt; 60 mm</a:t>
            </a:r>
          </a:p>
          <a:p>
            <a:pPr lvl="1"/>
            <a:r>
              <a:rPr lang="cs-CZ" dirty="0"/>
              <a:t>bifurkační </a:t>
            </a:r>
            <a:r>
              <a:rPr lang="cs-CZ" dirty="0" err="1"/>
              <a:t>stenting</a:t>
            </a:r>
            <a:r>
              <a:rPr lang="cs-CZ" dirty="0"/>
              <a:t> s implantací dvou a více stentů</a:t>
            </a:r>
          </a:p>
          <a:p>
            <a:pPr lvl="1"/>
            <a:r>
              <a:rPr lang="cs-CZ" dirty="0"/>
              <a:t>techniky spojené s deformací stentu (</a:t>
            </a:r>
            <a:r>
              <a:rPr lang="cs-CZ" dirty="0" err="1"/>
              <a:t>crush</a:t>
            </a:r>
            <a:r>
              <a:rPr lang="cs-CZ" dirty="0"/>
              <a:t> dilatace, TAP, </a:t>
            </a:r>
            <a:r>
              <a:rPr lang="cs-CZ" dirty="0" err="1"/>
              <a:t>Coulllote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ponechaná disekce při okrajích stentu</a:t>
            </a:r>
          </a:p>
          <a:p>
            <a:pPr lvl="1"/>
            <a:r>
              <a:rPr lang="cs-CZ" dirty="0"/>
              <a:t>Ošetření chronického uzávěru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270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F04276B-8EA1-8E47-8731-80992E3B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Odhad rizika vzniku závažného krvácení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54BFB0A-588D-CB4F-8006-EF6022E91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0" y="2310409"/>
            <a:ext cx="4889500" cy="39751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40DB49B-F063-F545-A146-DD0F922AE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472" y="2310410"/>
            <a:ext cx="6222998" cy="3975099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5681F7FF-D961-4B45-8785-32A93C1D3283}"/>
              </a:ext>
            </a:extLst>
          </p:cNvPr>
          <p:cNvSpPr txBox="1"/>
          <p:nvPr/>
        </p:nvSpPr>
        <p:spPr>
          <a:xfrm>
            <a:off x="7696470" y="637333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www.chadsvasc.org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33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302</Words>
  <Application>Microsoft Macintosh PowerPoint</Application>
  <PresentationFormat>Širokoúhlá obrazovka</PresentationFormat>
  <Paragraphs>50</Paragraphs>
  <Slides>20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Wingdings</vt:lpstr>
      <vt:lpstr>Wingdings 3</vt:lpstr>
      <vt:lpstr>Ion</vt:lpstr>
      <vt:lpstr>Prezentace aplikace PowerPoint</vt:lpstr>
      <vt:lpstr>Výskyt pacientů po IM v České Republice</vt:lpstr>
      <vt:lpstr>Prezentace aplikace PowerPoint</vt:lpstr>
      <vt:lpstr>Akutní léčba</vt:lpstr>
      <vt:lpstr>Prezentace aplikace PowerPoint</vt:lpstr>
      <vt:lpstr>Prezentace aplikace PowerPoint</vt:lpstr>
      <vt:lpstr>Prezentace aplikace PowerPoint</vt:lpstr>
      <vt:lpstr>Zvýšené riziko ischemických komplikací</vt:lpstr>
      <vt:lpstr>Odhad rizika vzniku závažného krvácení</vt:lpstr>
      <vt:lpstr>Prezentace aplikace PowerPoint</vt:lpstr>
      <vt:lpstr>Krvácení po PCI zvyšuje mortalitu - propensity matched-analýza 56 078 pacientů</vt:lpstr>
      <vt:lpstr>Strategie antitrombotické terapie podle typu rizika</vt:lpstr>
      <vt:lpstr>Léčba antikoagulovaných  pacientů po PCI</vt:lpstr>
      <vt:lpstr>Prezentace aplikace PowerPoint</vt:lpstr>
      <vt:lpstr>Prezentace aplikace PowerPoint</vt:lpstr>
      <vt:lpstr>Prezentace aplikace PowerPoint</vt:lpstr>
      <vt:lpstr>Praxbind (idarucizumab)</vt:lpstr>
      <vt:lpstr>Prezentace aplikace PowerPoint</vt:lpstr>
      <vt:lpstr>Závěr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Kovárník</dc:creator>
  <cp:lastModifiedBy>Tomáš Kovárník</cp:lastModifiedBy>
  <cp:revision>13</cp:revision>
  <dcterms:created xsi:type="dcterms:W3CDTF">2019-01-11T19:12:30Z</dcterms:created>
  <dcterms:modified xsi:type="dcterms:W3CDTF">2019-01-13T12:59:14Z</dcterms:modified>
</cp:coreProperties>
</file>