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344" r:id="rId2"/>
    <p:sldId id="351" r:id="rId3"/>
    <p:sldId id="259" r:id="rId4"/>
    <p:sldId id="262" r:id="rId5"/>
    <p:sldId id="627" r:id="rId6"/>
    <p:sldId id="639" r:id="rId7"/>
    <p:sldId id="654" r:id="rId8"/>
    <p:sldId id="638" r:id="rId9"/>
    <p:sldId id="628" r:id="rId10"/>
    <p:sldId id="282" r:id="rId11"/>
    <p:sldId id="257" r:id="rId12"/>
    <p:sldId id="642" r:id="rId13"/>
    <p:sldId id="640" r:id="rId14"/>
    <p:sldId id="629" r:id="rId15"/>
    <p:sldId id="630" r:id="rId16"/>
    <p:sldId id="631" r:id="rId17"/>
    <p:sldId id="632" r:id="rId18"/>
    <p:sldId id="633" r:id="rId19"/>
    <p:sldId id="641" r:id="rId20"/>
    <p:sldId id="634" r:id="rId21"/>
    <p:sldId id="635" r:id="rId22"/>
    <p:sldId id="648" r:id="rId23"/>
    <p:sldId id="649" r:id="rId24"/>
    <p:sldId id="650" r:id="rId25"/>
    <p:sldId id="265" r:id="rId26"/>
    <p:sldId id="263" r:id="rId27"/>
    <p:sldId id="651" r:id="rId28"/>
    <p:sldId id="644" r:id="rId29"/>
    <p:sldId id="643" r:id="rId30"/>
    <p:sldId id="637" r:id="rId31"/>
    <p:sldId id="620" r:id="rId32"/>
    <p:sldId id="645" r:id="rId33"/>
    <p:sldId id="646" r:id="rId34"/>
    <p:sldId id="647" r:id="rId35"/>
    <p:sldId id="653" r:id="rId36"/>
    <p:sldId id="445" r:id="rId37"/>
  </p:sldIdLst>
  <p:sldSz cx="9144000" cy="5143500" type="screen16x9"/>
  <p:notesSz cx="6858000" cy="9144000"/>
  <p:embeddedFontLst>
    <p:embeddedFont>
      <p:font typeface="ＭＳ Ｐゴシック" panose="020B0600070205080204" pitchFamily="34" charset="-128"/>
      <p:regular r:id="rId39"/>
    </p:embeddedFont>
    <p:embeddedFont>
      <p:font typeface="Verdana" panose="020B060403050404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768090" rtl="0" eaLnBrk="1" latinLnBrk="0" hangingPunct="1">
      <a:defRPr sz="1500" kern="1200">
        <a:solidFill>
          <a:schemeClr val="tx1"/>
        </a:solidFill>
        <a:latin typeface="+mn-lt"/>
        <a:ea typeface="+mn-ea"/>
        <a:cs typeface="+mn-cs"/>
      </a:defRPr>
    </a:lvl1pPr>
    <a:lvl2pPr marL="384045" algn="l" defTabSz="768090" rtl="0" eaLnBrk="1" latinLnBrk="0" hangingPunct="1">
      <a:defRPr sz="1500" kern="1200">
        <a:solidFill>
          <a:schemeClr val="tx1"/>
        </a:solidFill>
        <a:latin typeface="+mn-lt"/>
        <a:ea typeface="+mn-ea"/>
        <a:cs typeface="+mn-cs"/>
      </a:defRPr>
    </a:lvl2pPr>
    <a:lvl3pPr marL="768090" algn="l" defTabSz="768090" rtl="0" eaLnBrk="1" latinLnBrk="0" hangingPunct="1">
      <a:defRPr sz="1500" kern="1200">
        <a:solidFill>
          <a:schemeClr val="tx1"/>
        </a:solidFill>
        <a:latin typeface="+mn-lt"/>
        <a:ea typeface="+mn-ea"/>
        <a:cs typeface="+mn-cs"/>
      </a:defRPr>
    </a:lvl3pPr>
    <a:lvl4pPr marL="1152135" algn="l" defTabSz="768090" rtl="0" eaLnBrk="1" latinLnBrk="0" hangingPunct="1">
      <a:defRPr sz="1500" kern="1200">
        <a:solidFill>
          <a:schemeClr val="tx1"/>
        </a:solidFill>
        <a:latin typeface="+mn-lt"/>
        <a:ea typeface="+mn-ea"/>
        <a:cs typeface="+mn-cs"/>
      </a:defRPr>
    </a:lvl4pPr>
    <a:lvl5pPr marL="1536180" algn="l" defTabSz="768090" rtl="0" eaLnBrk="1" latinLnBrk="0" hangingPunct="1">
      <a:defRPr sz="1500" kern="1200">
        <a:solidFill>
          <a:schemeClr val="tx1"/>
        </a:solidFill>
        <a:latin typeface="+mn-lt"/>
        <a:ea typeface="+mn-ea"/>
        <a:cs typeface="+mn-cs"/>
      </a:defRPr>
    </a:lvl5pPr>
    <a:lvl6pPr marL="1920225" algn="l" defTabSz="768090" rtl="0" eaLnBrk="1" latinLnBrk="0" hangingPunct="1">
      <a:defRPr sz="1500" kern="1200">
        <a:solidFill>
          <a:schemeClr val="tx1"/>
        </a:solidFill>
        <a:latin typeface="+mn-lt"/>
        <a:ea typeface="+mn-ea"/>
        <a:cs typeface="+mn-cs"/>
      </a:defRPr>
    </a:lvl6pPr>
    <a:lvl7pPr marL="2304270" algn="l" defTabSz="768090" rtl="0" eaLnBrk="1" latinLnBrk="0" hangingPunct="1">
      <a:defRPr sz="1500" kern="1200">
        <a:solidFill>
          <a:schemeClr val="tx1"/>
        </a:solidFill>
        <a:latin typeface="+mn-lt"/>
        <a:ea typeface="+mn-ea"/>
        <a:cs typeface="+mn-cs"/>
      </a:defRPr>
    </a:lvl7pPr>
    <a:lvl8pPr marL="2688315" algn="l" defTabSz="768090" rtl="0" eaLnBrk="1" latinLnBrk="0" hangingPunct="1">
      <a:defRPr sz="1500" kern="1200">
        <a:solidFill>
          <a:schemeClr val="tx1"/>
        </a:solidFill>
        <a:latin typeface="+mn-lt"/>
        <a:ea typeface="+mn-ea"/>
        <a:cs typeface="+mn-cs"/>
      </a:defRPr>
    </a:lvl8pPr>
    <a:lvl9pPr marL="3072359" algn="l" defTabSz="76809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78F"/>
    <a:srgbClr val="1C4E86"/>
    <a:srgbClr val="002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howGuides="1">
      <p:cViewPr varScale="1">
        <p:scale>
          <a:sx n="161" d="100"/>
          <a:sy n="161" d="100"/>
        </p:scale>
        <p:origin x="-78" y="-126"/>
      </p:cViewPr>
      <p:guideLst>
        <p:guide orient="horz" pos="1620"/>
        <p:guide pos="2880"/>
      </p:guideLst>
    </p:cSldViewPr>
  </p:slideViewPr>
  <p:outlineViewPr>
    <p:cViewPr>
      <p:scale>
        <a:sx n="33" d="100"/>
        <a:sy n="33" d="100"/>
      </p:scale>
      <p:origin x="0" y="2274"/>
    </p:cViewPr>
  </p:outlineViewPr>
  <p:notesTextViewPr>
    <p:cViewPr>
      <p:scale>
        <a:sx n="1" d="1"/>
        <a:sy n="1" d="1"/>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RR-HD</c:v>
                </c:pt>
              </c:strCache>
            </c:strRef>
          </c:tx>
          <c:marker>
            <c:symbol val="none"/>
          </c:marker>
          <c:cat>
            <c:strRef>
              <c:f>Sheet1!$A$2:$A$9</c:f>
              <c:strCache>
                <c:ptCount val="8"/>
                <c:pt idx="0">
                  <c:v>None</c:v>
                </c:pt>
                <c:pt idx="1">
                  <c:v>&lt;1</c:v>
                </c:pt>
                <c:pt idx="2">
                  <c:v>1</c:v>
                </c:pt>
                <c:pt idx="3">
                  <c:v>2</c:v>
                </c:pt>
                <c:pt idx="4">
                  <c:v>3</c:v>
                </c:pt>
                <c:pt idx="5">
                  <c:v>4</c:v>
                </c:pt>
                <c:pt idx="6">
                  <c:v>5</c:v>
                </c:pt>
                <c:pt idx="7">
                  <c:v>&gt;6</c:v>
                </c:pt>
              </c:strCache>
            </c:strRef>
          </c:cat>
          <c:val>
            <c:numRef>
              <c:f>Sheet1!$B$2:$B$9</c:f>
              <c:numCache>
                <c:formatCode>General</c:formatCode>
                <c:ptCount val="8"/>
                <c:pt idx="0">
                  <c:v>1</c:v>
                </c:pt>
                <c:pt idx="1">
                  <c:v>0.9</c:v>
                </c:pt>
                <c:pt idx="2">
                  <c:v>0.75</c:v>
                </c:pt>
                <c:pt idx="3">
                  <c:v>0.76</c:v>
                </c:pt>
                <c:pt idx="4">
                  <c:v>0.8</c:v>
                </c:pt>
                <c:pt idx="5">
                  <c:v>0.72</c:v>
                </c:pt>
                <c:pt idx="6">
                  <c:v>0.85</c:v>
                </c:pt>
                <c:pt idx="7">
                  <c:v>0.92</c:v>
                </c:pt>
              </c:numCache>
            </c:numRef>
          </c:val>
          <c:smooth val="0"/>
          <c:extLst xmlns:c16r2="http://schemas.microsoft.com/office/drawing/2015/06/chart">
            <c:ext xmlns:c16="http://schemas.microsoft.com/office/drawing/2014/chart" uri="{C3380CC4-5D6E-409C-BE32-E72D297353CC}">
              <c16:uniqueId val="{00000000-AE0F-45D5-B12B-652A9A681023}"/>
            </c:ext>
          </c:extLst>
        </c:ser>
        <c:ser>
          <c:idx val="1"/>
          <c:order val="1"/>
          <c:tx>
            <c:strRef>
              <c:f>Sheet1!$C$1</c:f>
              <c:strCache>
                <c:ptCount val="1"/>
                <c:pt idx="0">
                  <c:v>RR-C</c:v>
                </c:pt>
              </c:strCache>
            </c:strRef>
          </c:tx>
          <c:marker>
            <c:symbol val="none"/>
          </c:marker>
          <c:cat>
            <c:strRef>
              <c:f>Sheet1!$A$2:$A$9</c:f>
              <c:strCache>
                <c:ptCount val="8"/>
                <c:pt idx="0">
                  <c:v>None</c:v>
                </c:pt>
                <c:pt idx="1">
                  <c:v>&lt;1</c:v>
                </c:pt>
                <c:pt idx="2">
                  <c:v>1</c:v>
                </c:pt>
                <c:pt idx="3">
                  <c:v>2</c:v>
                </c:pt>
                <c:pt idx="4">
                  <c:v>3</c:v>
                </c:pt>
                <c:pt idx="5">
                  <c:v>4</c:v>
                </c:pt>
                <c:pt idx="6">
                  <c:v>5</c:v>
                </c:pt>
                <c:pt idx="7">
                  <c:v>&gt;6</c:v>
                </c:pt>
              </c:strCache>
            </c:strRef>
          </c:cat>
          <c:val>
            <c:numRef>
              <c:f>Sheet1!$C$2:$C$9</c:f>
              <c:numCache>
                <c:formatCode>General</c:formatCode>
                <c:ptCount val="8"/>
                <c:pt idx="0">
                  <c:v>1</c:v>
                </c:pt>
                <c:pt idx="1">
                  <c:v>0.85</c:v>
                </c:pt>
                <c:pt idx="2">
                  <c:v>0.9</c:v>
                </c:pt>
                <c:pt idx="3">
                  <c:v>1.05</c:v>
                </c:pt>
                <c:pt idx="4">
                  <c:v>1.1499999999999999</c:v>
                </c:pt>
                <c:pt idx="5">
                  <c:v>1.3</c:v>
                </c:pt>
                <c:pt idx="6">
                  <c:v>1.45</c:v>
                </c:pt>
                <c:pt idx="7">
                  <c:v>1.55</c:v>
                </c:pt>
              </c:numCache>
            </c:numRef>
          </c:val>
          <c:smooth val="0"/>
          <c:extLst xmlns:c16r2="http://schemas.microsoft.com/office/drawing/2015/06/chart">
            <c:ext xmlns:c16="http://schemas.microsoft.com/office/drawing/2014/chart" uri="{C3380CC4-5D6E-409C-BE32-E72D297353CC}">
              <c16:uniqueId val="{00000001-AE0F-45D5-B12B-652A9A681023}"/>
            </c:ext>
          </c:extLst>
        </c:ser>
        <c:dLbls>
          <c:showLegendKey val="0"/>
          <c:showVal val="0"/>
          <c:showCatName val="0"/>
          <c:showSerName val="0"/>
          <c:showPercent val="0"/>
          <c:showBubbleSize val="0"/>
        </c:dLbls>
        <c:marker val="1"/>
        <c:smooth val="0"/>
        <c:axId val="4634880"/>
        <c:axId val="4645248"/>
      </c:lineChart>
      <c:catAx>
        <c:axId val="4634880"/>
        <c:scaling>
          <c:orientation val="minMax"/>
        </c:scaling>
        <c:delete val="0"/>
        <c:axPos val="b"/>
        <c:title>
          <c:tx>
            <c:rich>
              <a:bodyPr/>
              <a:lstStyle/>
              <a:p>
                <a:pPr>
                  <a:defRPr sz="1200" b="0"/>
                </a:pPr>
                <a:r>
                  <a:rPr lang="en-US" sz="1200" b="0"/>
                  <a:t>Drinks/day</a:t>
                </a:r>
                <a:endParaRPr lang="cs-CZ" sz="1200" b="0"/>
              </a:p>
            </c:rich>
          </c:tx>
          <c:layout/>
          <c:overlay val="0"/>
        </c:title>
        <c:numFmt formatCode="General" sourceLinked="0"/>
        <c:majorTickMark val="out"/>
        <c:minorTickMark val="none"/>
        <c:tickLblPos val="nextTo"/>
        <c:crossAx val="4645248"/>
        <c:crosses val="autoZero"/>
        <c:auto val="1"/>
        <c:lblAlgn val="ctr"/>
        <c:lblOffset val="100"/>
        <c:noMultiLvlLbl val="0"/>
      </c:catAx>
      <c:valAx>
        <c:axId val="4645248"/>
        <c:scaling>
          <c:orientation val="minMax"/>
        </c:scaling>
        <c:delete val="0"/>
        <c:axPos val="l"/>
        <c:majorGridlines/>
        <c:title>
          <c:tx>
            <c:rich>
              <a:bodyPr rot="-5400000" vert="horz"/>
              <a:lstStyle/>
              <a:p>
                <a:pPr>
                  <a:defRPr sz="1200" b="0"/>
                </a:pPr>
                <a:r>
                  <a:rPr lang="en-US" sz="1200" b="0"/>
                  <a:t>Relative risk of mortality</a:t>
                </a:r>
                <a:endParaRPr lang="cs-CZ" sz="1200" b="0"/>
              </a:p>
            </c:rich>
          </c:tx>
          <c:layout/>
          <c:overlay val="0"/>
        </c:title>
        <c:numFmt formatCode="General" sourceLinked="1"/>
        <c:majorTickMark val="out"/>
        <c:minorTickMark val="none"/>
        <c:tickLblPos val="nextTo"/>
        <c:crossAx val="4634880"/>
        <c:crosses val="autoZero"/>
        <c:crossBetween val="between"/>
      </c:valAx>
    </c:plotArea>
    <c:legend>
      <c:legendPos val="r"/>
      <c:layout/>
      <c:overlay val="0"/>
    </c:legend>
    <c:plotVisOnly val="1"/>
    <c:dispBlanksAs val="gap"/>
    <c:showDLblsOverMax val="0"/>
  </c:chart>
  <c:txPr>
    <a:bodyPr/>
    <a:lstStyle/>
    <a:p>
      <a:pPr>
        <a:defRPr sz="14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512060" rtl="0" eaLnBrk="1" latinLnBrk="0" hangingPunct="1">
      <a:defRPr sz="700" kern="1200">
        <a:solidFill>
          <a:schemeClr val="tx1"/>
        </a:solidFill>
        <a:latin typeface="+mn-lt"/>
        <a:ea typeface="+mn-ea"/>
        <a:cs typeface="+mn-cs"/>
      </a:defRPr>
    </a:lvl1pPr>
    <a:lvl2pPr marL="256030" algn="l" defTabSz="512060" rtl="0" eaLnBrk="1" latinLnBrk="0" hangingPunct="1">
      <a:defRPr sz="700" kern="1200">
        <a:solidFill>
          <a:schemeClr val="tx1"/>
        </a:solidFill>
        <a:latin typeface="+mn-lt"/>
        <a:ea typeface="+mn-ea"/>
        <a:cs typeface="+mn-cs"/>
      </a:defRPr>
    </a:lvl2pPr>
    <a:lvl3pPr marL="512060" algn="l" defTabSz="512060" rtl="0" eaLnBrk="1" latinLnBrk="0" hangingPunct="1">
      <a:defRPr sz="700" kern="1200">
        <a:solidFill>
          <a:schemeClr val="tx1"/>
        </a:solidFill>
        <a:latin typeface="+mn-lt"/>
        <a:ea typeface="+mn-ea"/>
        <a:cs typeface="+mn-cs"/>
      </a:defRPr>
    </a:lvl3pPr>
    <a:lvl4pPr marL="768090" algn="l" defTabSz="512060" rtl="0" eaLnBrk="1" latinLnBrk="0" hangingPunct="1">
      <a:defRPr sz="700" kern="1200">
        <a:solidFill>
          <a:schemeClr val="tx1"/>
        </a:solidFill>
        <a:latin typeface="+mn-lt"/>
        <a:ea typeface="+mn-ea"/>
        <a:cs typeface="+mn-cs"/>
      </a:defRPr>
    </a:lvl4pPr>
    <a:lvl5pPr marL="1024120" algn="l" defTabSz="512060" rtl="0" eaLnBrk="1" latinLnBrk="0" hangingPunct="1">
      <a:defRPr sz="700" kern="1200">
        <a:solidFill>
          <a:schemeClr val="tx1"/>
        </a:solidFill>
        <a:latin typeface="+mn-lt"/>
        <a:ea typeface="+mn-ea"/>
        <a:cs typeface="+mn-cs"/>
      </a:defRPr>
    </a:lvl5pPr>
    <a:lvl6pPr marL="1280150" algn="l" defTabSz="512060" rtl="0" eaLnBrk="1" latinLnBrk="0" hangingPunct="1">
      <a:defRPr sz="700" kern="1200">
        <a:solidFill>
          <a:schemeClr val="tx1"/>
        </a:solidFill>
        <a:latin typeface="+mn-lt"/>
        <a:ea typeface="+mn-ea"/>
        <a:cs typeface="+mn-cs"/>
      </a:defRPr>
    </a:lvl6pPr>
    <a:lvl7pPr marL="1536180" algn="l" defTabSz="512060" rtl="0" eaLnBrk="1" latinLnBrk="0" hangingPunct="1">
      <a:defRPr sz="700" kern="1200">
        <a:solidFill>
          <a:schemeClr val="tx1"/>
        </a:solidFill>
        <a:latin typeface="+mn-lt"/>
        <a:ea typeface="+mn-ea"/>
        <a:cs typeface="+mn-cs"/>
      </a:defRPr>
    </a:lvl7pPr>
    <a:lvl8pPr marL="1792209" algn="l" defTabSz="512060" rtl="0" eaLnBrk="1" latinLnBrk="0" hangingPunct="1">
      <a:defRPr sz="700" kern="1200">
        <a:solidFill>
          <a:schemeClr val="tx1"/>
        </a:solidFill>
        <a:latin typeface="+mn-lt"/>
        <a:ea typeface="+mn-ea"/>
        <a:cs typeface="+mn-cs"/>
      </a:defRPr>
    </a:lvl8pPr>
    <a:lvl9pPr marL="2048240" algn="l" defTabSz="512060"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81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2A5CC4C-1456-4965-A105-1C3BB89C9FE8}" type="slidenum">
              <a:rPr lang="cs-CZ" altLang="cs-CZ"/>
              <a:pPr/>
              <a:t>2</a:t>
            </a:fld>
            <a:endParaRPr lang="cs-CZ" altLang="cs-CZ"/>
          </a:p>
        </p:txBody>
      </p:sp>
    </p:spTree>
    <p:extLst>
      <p:ext uri="{BB962C8B-B14F-4D97-AF65-F5344CB8AC3E}">
        <p14:creationId xmlns:p14="http://schemas.microsoft.com/office/powerpoint/2010/main" val="305323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3A</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22</a:t>
            </a:fld>
            <a:endParaRPr lang="en-US"/>
          </a:p>
        </p:txBody>
      </p:sp>
    </p:spTree>
    <p:extLst>
      <p:ext uri="{BB962C8B-B14F-4D97-AF65-F5344CB8AC3E}">
        <p14:creationId xmlns:p14="http://schemas.microsoft.com/office/powerpoint/2010/main" val="306285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1</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23</a:t>
            </a:fld>
            <a:endParaRPr lang="en-US"/>
          </a:p>
        </p:txBody>
      </p:sp>
    </p:spTree>
    <p:extLst>
      <p:ext uri="{BB962C8B-B14F-4D97-AF65-F5344CB8AC3E}">
        <p14:creationId xmlns:p14="http://schemas.microsoft.com/office/powerpoint/2010/main" val="226534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Vložit PDF</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29</a:t>
            </a:fld>
            <a:endParaRPr lang="en-US"/>
          </a:p>
        </p:txBody>
      </p:sp>
    </p:spTree>
    <p:extLst>
      <p:ext uri="{BB962C8B-B14F-4D97-AF65-F5344CB8AC3E}">
        <p14:creationId xmlns:p14="http://schemas.microsoft.com/office/powerpoint/2010/main" val="196158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32</a:t>
            </a:fld>
            <a:endParaRPr lang="en-US"/>
          </a:p>
        </p:txBody>
      </p:sp>
    </p:spTree>
    <p:extLst>
      <p:ext uri="{BB962C8B-B14F-4D97-AF65-F5344CB8AC3E}">
        <p14:creationId xmlns:p14="http://schemas.microsoft.com/office/powerpoint/2010/main" val="184827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Animace po řádcích</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34</a:t>
            </a:fld>
            <a:endParaRPr lang="en-US"/>
          </a:p>
        </p:txBody>
      </p:sp>
    </p:spTree>
    <p:extLst>
      <p:ext uri="{BB962C8B-B14F-4D97-AF65-F5344CB8AC3E}">
        <p14:creationId xmlns:p14="http://schemas.microsoft.com/office/powerpoint/2010/main" val="128948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Animace po řádcích</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5</a:t>
            </a:fld>
            <a:endParaRPr lang="en-US"/>
          </a:p>
        </p:txBody>
      </p:sp>
    </p:spTree>
    <p:extLst>
      <p:ext uri="{BB962C8B-B14F-4D97-AF65-F5344CB8AC3E}">
        <p14:creationId xmlns:p14="http://schemas.microsoft.com/office/powerpoint/2010/main" val="361350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Circulation</a:t>
            </a:r>
            <a:r>
              <a:rPr lang="cs-CZ" dirty="0"/>
              <a:t> 1977 – Table 4 – prosím vložit v lepší kvalitě</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9</a:t>
            </a:fld>
            <a:endParaRPr lang="en-US"/>
          </a:p>
        </p:txBody>
      </p:sp>
    </p:spTree>
    <p:extLst>
      <p:ext uri="{BB962C8B-B14F-4D97-AF65-F5344CB8AC3E}">
        <p14:creationId xmlns:p14="http://schemas.microsoft.com/office/powerpoint/2010/main" val="121702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C650F72-87DC-4A08-8E73-65C4ECE3DC21}"/>
              </a:ext>
            </a:extLst>
          </p:cNvPr>
          <p:cNvSpPr>
            <a:spLocks noGrp="1" noChangeArrowheads="1"/>
          </p:cNvSpPr>
          <p:nvPr>
            <p:ph type="sldNum"/>
          </p:nvPr>
        </p:nvSpPr>
        <p:spPr>
          <a:ln/>
        </p:spPr>
        <p:txBody>
          <a:bodyPr/>
          <a:lstStyle/>
          <a:p>
            <a:fld id="{DF67E380-FDED-4316-8CBC-27019486558A}" type="slidenum">
              <a:rPr lang="en-US" altLang="cs-CZ"/>
              <a:pPr/>
              <a:t>11</a:t>
            </a:fld>
            <a:endParaRPr lang="en-US" altLang="cs-CZ"/>
          </a:p>
        </p:txBody>
      </p:sp>
      <p:sp>
        <p:nvSpPr>
          <p:cNvPr id="6145" name="Rectangle 1">
            <a:extLst>
              <a:ext uri="{FF2B5EF4-FFF2-40B4-BE49-F238E27FC236}">
                <a16:creationId xmlns:a16="http://schemas.microsoft.com/office/drawing/2014/main" xmlns="" id="{6A43C720-7941-4786-B073-41AB507BE36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xmlns="" id="{96EEFD67-19B9-43F0-859C-2B740A33E339}"/>
              </a:ext>
            </a:extLst>
          </p:cNvPr>
          <p:cNvSpPr txBox="1">
            <a:spLocks noGrp="1" noChangeArrowheads="1"/>
          </p:cNvSpPr>
          <p:nvPr>
            <p:ph type="body" idx="1"/>
          </p:nvPr>
        </p:nvSpPr>
        <p:spPr bwMode="auto">
          <a:xfrm>
            <a:off x="777875" y="4776788"/>
            <a:ext cx="6216650" cy="1874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cs-CZ" sz="900" dirty="0">
                <a:latin typeface="Arial" panose="020B0604020202020204" pitchFamily="34" charset="0"/>
                <a:cs typeface="Baekmuk Gulim" charset="0"/>
              </a:rPr>
              <a:t>Associations of usual alcohol consumption with all-cause mortality and the aggregate of cardiovascular disease in current drinkers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cs-CZ" sz="2000" dirty="0">
              <a:latin typeface="Arial" panose="020B0604020202020204" pitchFamily="34"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cs-CZ" sz="900" dirty="0">
                <a:latin typeface="Arial" panose="020B0604020202020204" pitchFamily="34" charset="0"/>
                <a:cs typeface="Baekmuk Gulim" charset="0"/>
              </a:rPr>
              <a:t>Cardiovascular disease was defined as an aggregate of myocardial infarction, coronary heart disease, and stroke. Hazard ratios are adjusted for age, smoking, and history of diabetes, and stratified by sex and EPIC </a:t>
            </a:r>
            <a:r>
              <a:rPr lang="en-US" altLang="cs-CZ" sz="900" dirty="0" err="1">
                <a:latin typeface="Arial" panose="020B0604020202020204" pitchFamily="34" charset="0"/>
                <a:cs typeface="Baekmuk Gulim" charset="0"/>
              </a:rPr>
              <a:t>centre</a:t>
            </a:r>
            <a:r>
              <a:rPr lang="en-US" altLang="cs-CZ" sz="900" dirty="0">
                <a:latin typeface="Arial" panose="020B0604020202020204" pitchFamily="34" charset="0"/>
                <a:cs typeface="Baekmuk Gulim" charset="0"/>
              </a:rPr>
              <a:t>. The reference category is the lowest baseline alcohol consumption category (between 0 and 25 g/week). HRs are plotted against the mean usual alcohol consumption in each category. Sizes of the boxes are proportional to the inverse of the variance of the log-transformed hazard ratios. Vertical lines represent 95% CIs</a:t>
            </a:r>
            <a:r>
              <a:rPr lang="en-US" altLang="cs-CZ" sz="900" dirty="0" smtClean="0">
                <a:latin typeface="Arial" panose="020B0604020202020204" pitchFamily="34" charset="0"/>
                <a:cs typeface="Baekmuk Gulim" charset="0"/>
              </a:rPr>
              <a:t>.</a:t>
            </a:r>
            <a:endParaRPr lang="en-US" altLang="cs-CZ" sz="900" dirty="0">
              <a:latin typeface="Arial" panose="020B0604020202020204" pitchFamily="34" charset="0"/>
              <a:cs typeface="Baekmuk Gulim"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3</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15</a:t>
            </a:fld>
            <a:endParaRPr lang="en-US"/>
          </a:p>
        </p:txBody>
      </p:sp>
    </p:spTree>
    <p:extLst>
      <p:ext uri="{BB962C8B-B14F-4D97-AF65-F5344CB8AC3E}">
        <p14:creationId xmlns:p14="http://schemas.microsoft.com/office/powerpoint/2010/main" val="161523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1</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16</a:t>
            </a:fld>
            <a:endParaRPr lang="en-US"/>
          </a:p>
        </p:txBody>
      </p:sp>
    </p:spTree>
    <p:extLst>
      <p:ext uri="{BB962C8B-B14F-4D97-AF65-F5344CB8AC3E}">
        <p14:creationId xmlns:p14="http://schemas.microsoft.com/office/powerpoint/2010/main" val="211629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1</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19</a:t>
            </a:fld>
            <a:endParaRPr lang="en-US"/>
          </a:p>
        </p:txBody>
      </p:sp>
    </p:spTree>
    <p:extLst>
      <p:ext uri="{BB962C8B-B14F-4D97-AF65-F5344CB8AC3E}">
        <p14:creationId xmlns:p14="http://schemas.microsoft.com/office/powerpoint/2010/main" val="326875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2</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20</a:t>
            </a:fld>
            <a:endParaRPr lang="en-US"/>
          </a:p>
        </p:txBody>
      </p:sp>
    </p:spTree>
    <p:extLst>
      <p:ext uri="{BB962C8B-B14F-4D97-AF65-F5344CB8AC3E}">
        <p14:creationId xmlns:p14="http://schemas.microsoft.com/office/powerpoint/2010/main" val="103905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Central</a:t>
            </a:r>
            <a:r>
              <a:rPr lang="cs-CZ" dirty="0"/>
              <a:t> </a:t>
            </a:r>
            <a:r>
              <a:rPr lang="cs-CZ" dirty="0" err="1"/>
              <a:t>Illustration</a:t>
            </a:r>
            <a:endParaRPr lang="cs-CZ" dirty="0"/>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21</a:t>
            </a:fld>
            <a:endParaRPr lang="en-US"/>
          </a:p>
        </p:txBody>
      </p:sp>
    </p:spTree>
    <p:extLst>
      <p:ext uri="{BB962C8B-B14F-4D97-AF65-F5344CB8AC3E}">
        <p14:creationId xmlns:p14="http://schemas.microsoft.com/office/powerpoint/2010/main" val="3303139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dpis">
    <p:spTree>
      <p:nvGrpSpPr>
        <p:cNvPr id="1" name=""/>
        <p:cNvGrpSpPr/>
        <p:nvPr/>
      </p:nvGrpSpPr>
      <p:grpSpPr>
        <a:xfrm>
          <a:off x="0" y="0"/>
          <a:ext cx="0" cy="0"/>
          <a:chOff x="0" y="0"/>
          <a:chExt cx="0" cy="0"/>
        </a:xfrm>
      </p:grpSpPr>
      <p:pic>
        <p:nvPicPr>
          <p:cNvPr id="2" name="Obrázek 1"/>
          <p:cNvPicPr>
            <a:picLocks noChangeAspect="1"/>
          </p:cNvPicPr>
          <p:nvPr userDrawn="1"/>
        </p:nvPicPr>
        <p:blipFill rotWithShape="1">
          <a:blip r:embed="rId2">
            <a:extLst>
              <a:ext uri="{28A0092B-C50C-407E-A947-70E740481C1C}">
                <a14:useLocalDpi xmlns:a14="http://schemas.microsoft.com/office/drawing/2010/main" val="0"/>
              </a:ext>
            </a:extLst>
          </a:blip>
          <a:srcRect l="27563" t="450" r="33397" b="-450"/>
          <a:stretch/>
        </p:blipFill>
        <p:spPr>
          <a:xfrm>
            <a:off x="91490" y="57178"/>
            <a:ext cx="2641662" cy="5074865"/>
          </a:xfrm>
          <a:prstGeom prst="rect">
            <a:avLst/>
          </a:prstGeom>
        </p:spPr>
      </p:pic>
      <p:sp>
        <p:nvSpPr>
          <p:cNvPr id="3" name="Rectangle 28"/>
          <p:cNvSpPr/>
          <p:nvPr userDrawn="1"/>
        </p:nvSpPr>
        <p:spPr>
          <a:xfrm>
            <a:off x="0" y="0"/>
            <a:ext cx="9144000" cy="51435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6" name="Obdélník 5"/>
          <p:cNvSpPr/>
          <p:nvPr userDrawn="1"/>
        </p:nvSpPr>
        <p:spPr>
          <a:xfrm>
            <a:off x="3337576" y="1108727"/>
            <a:ext cx="5806427" cy="91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cs-CZ"/>
          </a:p>
        </p:txBody>
      </p:sp>
      <p:sp>
        <p:nvSpPr>
          <p:cNvPr id="10" name="Nadpis 9"/>
          <p:cNvSpPr>
            <a:spLocks noGrp="1"/>
          </p:cNvSpPr>
          <p:nvPr>
            <p:ph type="title"/>
          </p:nvPr>
        </p:nvSpPr>
        <p:spPr>
          <a:xfrm>
            <a:off x="3276000" y="3143239"/>
            <a:ext cx="5868000" cy="457200"/>
          </a:xfrm>
        </p:spPr>
        <p:txBody>
          <a:bodyPr anchor="b" anchorCtr="0">
            <a:noAutofit/>
          </a:bodyPr>
          <a:lstStyle>
            <a:lvl1pPr>
              <a:defRPr sz="4400">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14" name="Zástupný symbol pro text 13"/>
          <p:cNvSpPr>
            <a:spLocks noGrp="1"/>
          </p:cNvSpPr>
          <p:nvPr>
            <p:ph type="body" sz="quarter" idx="10"/>
          </p:nvPr>
        </p:nvSpPr>
        <p:spPr>
          <a:xfrm>
            <a:off x="3276000" y="3841241"/>
            <a:ext cx="3240000" cy="165497"/>
          </a:xfrm>
        </p:spPr>
        <p:txBody>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cs-CZ" dirty="0"/>
              <a:t>Kliknutím lze upravit styly předlohy textu.</a:t>
            </a:r>
          </a:p>
        </p:txBody>
      </p:sp>
      <p:pic>
        <p:nvPicPr>
          <p:cNvPr id="11" name="Picture 3" descr="D:\Dropbox\FNOL\FNOL_Design manual\PPT\FNOL_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6667" b="-16667"/>
          <a:stretch/>
        </p:blipFill>
        <p:spPr bwMode="auto">
          <a:xfrm>
            <a:off x="3611892" y="1272939"/>
            <a:ext cx="1887727" cy="6587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D:\Dropbox\FNOL\Kardiovaskularni centrum\LOGO\KKVC_FNOL_logo_CM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6590" b="-16590"/>
          <a:stretch/>
        </p:blipFill>
        <p:spPr bwMode="auto">
          <a:xfrm>
            <a:off x="7498048" y="1272940"/>
            <a:ext cx="1076523" cy="658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Dropbox\FNOL\Kardiovaskularni centrum\LOGO\UP_LF_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6718" b="-16718"/>
          <a:stretch/>
        </p:blipFill>
        <p:spPr bwMode="auto">
          <a:xfrm>
            <a:off x="5852148" y="1285947"/>
            <a:ext cx="1287465" cy="6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4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dpis +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accent1"/>
                </a:solidFill>
                <a:effectLst>
                  <a:outerShdw blurRad="38100" dist="38100" dir="2700000" algn="tl">
                    <a:srgbClr val="000000">
                      <a:alpha val="43137"/>
                    </a:srgbClr>
                  </a:outerShdw>
                </a:effectLst>
              </a:defRPr>
            </a:lvl1pPr>
          </a:lstStyle>
          <a:p>
            <a:r>
              <a:rPr lang="cs-CZ" dirty="0"/>
              <a:t>Kliknutím lze upravit styl.</a:t>
            </a:r>
          </a:p>
        </p:txBody>
      </p:sp>
      <p:sp>
        <p:nvSpPr>
          <p:cNvPr id="4" name="Zástupný symbol pro obsah 3"/>
          <p:cNvSpPr>
            <a:spLocks noGrp="1"/>
          </p:cNvSpPr>
          <p:nvPr>
            <p:ph sz="quarter" idx="14"/>
          </p:nvPr>
        </p:nvSpPr>
        <p:spPr>
          <a:xfrm>
            <a:off x="457200" y="994428"/>
            <a:ext cx="8280000" cy="3609073"/>
          </a:xfrm>
        </p:spPr>
        <p:txBody>
          <a:bodyPr/>
          <a:lstStyle>
            <a:lvl1pPr marL="268288" indent="-268288">
              <a:buFont typeface="Arial" pitchFamily="34" charset="0"/>
              <a:buChar char="•"/>
              <a:defRPr sz="2600">
                <a:solidFill>
                  <a:schemeClr val="tx1"/>
                </a:solidFill>
              </a:defRPr>
            </a:lvl1pPr>
            <a:lvl2pPr marL="536575" indent="-268288">
              <a:buFont typeface="Arial" pitchFamily="34" charset="0"/>
              <a:buChar char="•"/>
              <a:defRPr sz="2400">
                <a:solidFill>
                  <a:schemeClr val="tx1"/>
                </a:solidFill>
              </a:defRPr>
            </a:lvl2pPr>
            <a:lvl3pPr marL="804863" indent="-268288">
              <a:buFont typeface="Arial" pitchFamily="34" charset="0"/>
              <a:buChar char="•"/>
              <a:defRPr sz="2000">
                <a:solidFill>
                  <a:schemeClr val="tx1"/>
                </a:solidFill>
              </a:defRPr>
            </a:lvl3pPr>
            <a:lvl4pPr marL="1073150" indent="-268288">
              <a:buFont typeface="Arial" pitchFamily="34" charset="0"/>
              <a:buChar char="•"/>
              <a:tabLst/>
              <a:defRPr sz="1800">
                <a:solidFill>
                  <a:schemeClr val="tx1"/>
                </a:solidFill>
              </a:defRPr>
            </a:lvl4pPr>
            <a:lvl5pPr marL="1258888" indent="-185738">
              <a:buFont typeface="Arial" pitchFamily="34" charset="0"/>
              <a:buChar char="•"/>
              <a:defRPr sz="1700">
                <a:solidFill>
                  <a:schemeClr val="tx1"/>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9" name="Zástupný symbol pro text 8"/>
          <p:cNvSpPr>
            <a:spLocks noGrp="1"/>
          </p:cNvSpPr>
          <p:nvPr>
            <p:ph type="body" sz="quarter" idx="15"/>
          </p:nvPr>
        </p:nvSpPr>
        <p:spPr>
          <a:xfrm>
            <a:off x="457201" y="4712494"/>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pic>
        <p:nvPicPr>
          <p:cNvPr id="10"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352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accent1"/>
                </a:solidFill>
                <a:effectLst>
                  <a:outerShdw blurRad="38100" dist="38100" dir="2700000" algn="tl">
                    <a:srgbClr val="000000">
                      <a:alpha val="43137"/>
                    </a:srgbClr>
                  </a:outerShdw>
                </a:effectLst>
              </a:defRPr>
            </a:lvl1pPr>
          </a:lstStyle>
          <a:p>
            <a:r>
              <a:rPr lang="cs-CZ" dirty="0"/>
              <a:t>Kliknutím lze upravit styl.</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9" name="Zástupný symbol pro text 8"/>
          <p:cNvSpPr>
            <a:spLocks noGrp="1"/>
          </p:cNvSpPr>
          <p:nvPr>
            <p:ph type="body" sz="quarter" idx="15"/>
          </p:nvPr>
        </p:nvSpPr>
        <p:spPr>
          <a:xfrm>
            <a:off x="457201" y="4712494"/>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pic>
        <p:nvPicPr>
          <p:cNvPr id="10"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78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dpis +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accent1"/>
                </a:solidFill>
                <a:effectLst>
                  <a:outerShdw blurRad="38100" dist="38100" dir="2700000" algn="tl">
                    <a:srgbClr val="000000">
                      <a:alpha val="43137"/>
                    </a:srgbClr>
                  </a:outerShdw>
                </a:effectLst>
              </a:defRPr>
            </a:lvl1pPr>
          </a:lstStyle>
          <a:p>
            <a:r>
              <a:rPr lang="cs-CZ" dirty="0"/>
              <a:t>Kliknutím lze upravit styl.</a:t>
            </a:r>
          </a:p>
        </p:txBody>
      </p:sp>
      <p:sp>
        <p:nvSpPr>
          <p:cNvPr id="4" name="Zástupný symbol pro obsah 3"/>
          <p:cNvSpPr>
            <a:spLocks noGrp="1"/>
          </p:cNvSpPr>
          <p:nvPr>
            <p:ph sz="quarter" idx="14"/>
          </p:nvPr>
        </p:nvSpPr>
        <p:spPr>
          <a:xfrm>
            <a:off x="457201" y="994428"/>
            <a:ext cx="4004215"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0" name="Zástupný symbol pro obsah 3"/>
          <p:cNvSpPr>
            <a:spLocks noGrp="1"/>
          </p:cNvSpPr>
          <p:nvPr>
            <p:ph sz="quarter" idx="16"/>
          </p:nvPr>
        </p:nvSpPr>
        <p:spPr>
          <a:xfrm>
            <a:off x="4754879" y="994428"/>
            <a:ext cx="4004215"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text 8"/>
          <p:cNvSpPr>
            <a:spLocks noGrp="1"/>
          </p:cNvSpPr>
          <p:nvPr>
            <p:ph type="body" sz="quarter" idx="15"/>
          </p:nvPr>
        </p:nvSpPr>
        <p:spPr>
          <a:xfrm>
            <a:off x="457201" y="4712494"/>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pic>
        <p:nvPicPr>
          <p:cNvPr id="12"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721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z nadpisu">
    <p:spTree>
      <p:nvGrpSpPr>
        <p:cNvPr id="1" name=""/>
        <p:cNvGrpSpPr/>
        <p:nvPr/>
      </p:nvGrpSpPr>
      <p:grpSpPr>
        <a:xfrm>
          <a:off x="0" y="0"/>
          <a:ext cx="0" cy="0"/>
          <a:chOff x="0" y="0"/>
          <a:chExt cx="0" cy="0"/>
        </a:xfrm>
      </p:grpSpPr>
      <p:sp>
        <p:nvSpPr>
          <p:cNvPr id="4" name="Zástupný symbol pro obsah 3"/>
          <p:cNvSpPr>
            <a:spLocks noGrp="1"/>
          </p:cNvSpPr>
          <p:nvPr>
            <p:ph sz="quarter" idx="14"/>
          </p:nvPr>
        </p:nvSpPr>
        <p:spPr>
          <a:xfrm>
            <a:off x="0" y="0"/>
            <a:ext cx="9144000" cy="4658400"/>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0" name="Zástupný symbol pro text 8"/>
          <p:cNvSpPr>
            <a:spLocks noGrp="1"/>
          </p:cNvSpPr>
          <p:nvPr>
            <p:ph type="body" sz="quarter" idx="15"/>
          </p:nvPr>
        </p:nvSpPr>
        <p:spPr>
          <a:xfrm>
            <a:off x="457201" y="4712494"/>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pic>
        <p:nvPicPr>
          <p:cNvPr id="11"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7724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9144000" cy="5143500"/>
          </a:xfrm>
        </p:spPr>
        <p:txBody>
          <a:bodyPr anchor="ctr" anchorCtr="0"/>
          <a:lstStyle>
            <a:lvl1pPr algn="ctr">
              <a:defRPr/>
            </a:lvl1pPr>
          </a:lstStyle>
          <a:p>
            <a:endParaRPr lang="en-US"/>
          </a:p>
        </p:txBody>
      </p:sp>
    </p:spTree>
    <p:extLst>
      <p:ext uri="{BB962C8B-B14F-4D97-AF65-F5344CB8AC3E}">
        <p14:creationId xmlns:p14="http://schemas.microsoft.com/office/powerpoint/2010/main" val="26975824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7209"/>
            <a:ext cx="8229555" cy="457200"/>
          </a:xfrm>
          <a:prstGeom prst="rect">
            <a:avLst/>
          </a:prstGeom>
        </p:spPr>
        <p:txBody>
          <a:bodyPr vert="horz" lIns="51206" tIns="25603" rIns="51206" bIns="25603" rtlCol="0" anchor="ctr">
            <a:normAutofit/>
          </a:bodyPr>
          <a:lstStyle/>
          <a:p>
            <a:r>
              <a:rPr lang="en-US" dirty="0"/>
              <a:t>Click to edit Master title style</a:t>
            </a:r>
          </a:p>
        </p:txBody>
      </p:sp>
      <p:sp>
        <p:nvSpPr>
          <p:cNvPr id="3" name="Text Placeholder 2"/>
          <p:cNvSpPr>
            <a:spLocks noGrp="1"/>
          </p:cNvSpPr>
          <p:nvPr>
            <p:ph type="body" idx="1"/>
          </p:nvPr>
        </p:nvSpPr>
        <p:spPr>
          <a:xfrm>
            <a:off x="457200" y="994428"/>
            <a:ext cx="8229600" cy="3634700"/>
          </a:xfrm>
          <a:prstGeom prst="rect">
            <a:avLst/>
          </a:prstGeom>
        </p:spPr>
        <p:txBody>
          <a:bodyPr vert="horz" lIns="51206" tIns="25603" rIns="51206" bIns="25603" rtlCol="0">
            <a:noAutofit/>
          </a:bodyPr>
          <a:lstStyle/>
          <a:p>
            <a:pPr lvl="0"/>
            <a:endParaRPr lang="en-US" dirty="0"/>
          </a:p>
        </p:txBody>
      </p:sp>
      <p:sp>
        <p:nvSpPr>
          <p:cNvPr id="4" name="Date Placeholder 3"/>
          <p:cNvSpPr>
            <a:spLocks noGrp="1"/>
          </p:cNvSpPr>
          <p:nvPr>
            <p:ph type="dt" sz="half" idx="2"/>
          </p:nvPr>
        </p:nvSpPr>
        <p:spPr>
          <a:xfrm>
            <a:off x="457246" y="4766287"/>
            <a:ext cx="1828800" cy="273844"/>
          </a:xfrm>
          <a:prstGeom prst="rect">
            <a:avLst/>
          </a:prstGeom>
        </p:spPr>
        <p:txBody>
          <a:bodyPr vert="horz" lIns="51206" tIns="25603" rIns="51206" bIns="25603" rtlCol="0" anchor="ctr"/>
          <a:lstStyle>
            <a:lvl1pPr algn="l">
              <a:defRPr sz="1000">
                <a:solidFill>
                  <a:schemeClr val="tx1">
                    <a:tint val="75000"/>
                  </a:schemeClr>
                </a:solidFill>
              </a:defRPr>
            </a:lvl1pPr>
          </a:lstStyle>
          <a:p>
            <a:r>
              <a:rPr lang="cs-CZ" smtClean="0"/>
              <a:t>3/12/2010</a:t>
            </a:r>
            <a:endParaRPr lang="en-US"/>
          </a:p>
        </p:txBody>
      </p:sp>
      <p:sp>
        <p:nvSpPr>
          <p:cNvPr id="5" name="Footer Placeholder 4"/>
          <p:cNvSpPr>
            <a:spLocks noGrp="1"/>
          </p:cNvSpPr>
          <p:nvPr>
            <p:ph type="ftr" sz="quarter" idx="3"/>
          </p:nvPr>
        </p:nvSpPr>
        <p:spPr>
          <a:xfrm>
            <a:off x="3200400" y="4766287"/>
            <a:ext cx="2743200" cy="273844"/>
          </a:xfrm>
          <a:prstGeom prst="rect">
            <a:avLst/>
          </a:prstGeom>
        </p:spPr>
        <p:txBody>
          <a:bodyPr vert="horz" lIns="51206" tIns="25603" rIns="51206" bIns="25603" rtlCol="0" anchor="ctr"/>
          <a:lstStyle>
            <a:lvl1pPr algn="ctr">
              <a:defRPr sz="1000">
                <a:solidFill>
                  <a:schemeClr val="tx1">
                    <a:tint val="75000"/>
                  </a:schemeClr>
                </a:solidFill>
              </a:defRPr>
            </a:lvl1pPr>
          </a:lstStyle>
          <a:p>
            <a:r>
              <a:rPr lang="en-US" smtClean="0"/>
              <a:t>PBRC 2010</a:t>
            </a:r>
            <a:endParaRPr lang="en-US" dirty="0"/>
          </a:p>
        </p:txBody>
      </p:sp>
      <p:sp>
        <p:nvSpPr>
          <p:cNvPr id="6" name="Slide Number Placeholder 5"/>
          <p:cNvSpPr>
            <a:spLocks noGrp="1"/>
          </p:cNvSpPr>
          <p:nvPr>
            <p:ph type="sldNum" sz="quarter" idx="4"/>
          </p:nvPr>
        </p:nvSpPr>
        <p:spPr>
          <a:xfrm>
            <a:off x="6857955" y="4766287"/>
            <a:ext cx="1828800" cy="273844"/>
          </a:xfrm>
          <a:prstGeom prst="rect">
            <a:avLst/>
          </a:prstGeom>
        </p:spPr>
        <p:txBody>
          <a:bodyPr vert="horz" lIns="51206" tIns="25603" rIns="51206" bIns="25603" rtlCol="0" anchor="ctr"/>
          <a:lstStyle>
            <a:lvl1pPr algn="r">
              <a:defRPr sz="1000">
                <a:solidFill>
                  <a:schemeClr val="tx1">
                    <a:tint val="75000"/>
                  </a:schemeClr>
                </a:solidFill>
              </a:defRPr>
            </a:lvl1pPr>
          </a:lstStyle>
          <a:p>
            <a:fld id="{16399E18-6253-43FE-B52C-251CEB3AE2C1}" type="slidenum">
              <a:rPr lang="en-US" smtClean="0"/>
              <a:t>‹#›</a:t>
            </a:fld>
            <a:endParaRPr lang="en-US"/>
          </a:p>
        </p:txBody>
      </p:sp>
      <p:sp>
        <p:nvSpPr>
          <p:cNvPr id="8"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6" name="Picture 2" descr="D:\Dropbox\FNOL\Kardiovaskularni centrum\LOGO\KKVC_FNOL_logo_CMYK.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9"/>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Obrázek 1"/>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727" r:id="rId2"/>
    <p:sldLayoutId id="2147483730" r:id="rId3"/>
    <p:sldLayoutId id="2147483729" r:id="rId4"/>
    <p:sldLayoutId id="2147483728" r:id="rId5"/>
    <p:sldLayoutId id="2147483675" r:id="rId6"/>
  </p:sldLayoutIdLst>
  <p:hf sldNum="0" hdr="0" ftr="0" dt="0"/>
  <p:txStyles>
    <p:titleStyle>
      <a:lvl1pPr algn="ctr" defTabSz="768090" rtl="0" eaLnBrk="1" latinLnBrk="0" hangingPunct="1">
        <a:lnSpc>
          <a:spcPct val="90000"/>
        </a:lnSpc>
        <a:spcBef>
          <a:spcPct val="0"/>
        </a:spcBef>
        <a:buNone/>
        <a:defRPr sz="3200" b="1" kern="1200">
          <a:solidFill>
            <a:schemeClr val="accent1"/>
          </a:solidFill>
          <a:effectLst>
            <a:outerShdw blurRad="38100" dist="38100" dir="2700000" algn="tl">
              <a:srgbClr val="000000">
                <a:alpha val="43137"/>
              </a:srgbClr>
            </a:outerShdw>
          </a:effectLst>
          <a:latin typeface="+mj-lt"/>
          <a:ea typeface="+mj-ea"/>
          <a:cs typeface="+mj-cs"/>
        </a:defRPr>
      </a:lvl1pPr>
    </p:titleStyle>
    <p:bodyStyle>
      <a:lvl1pPr marL="0" indent="0" algn="l" defTabSz="768090" rtl="0" eaLnBrk="1" latinLnBrk="0" hangingPunct="1">
        <a:lnSpc>
          <a:spcPct val="90000"/>
        </a:lnSpc>
        <a:spcBef>
          <a:spcPts val="840"/>
        </a:spcBef>
        <a:buFont typeface="Arial" panose="020B0604020202020204" pitchFamily="34" charset="0"/>
        <a:buNone/>
        <a:defRPr sz="2800" kern="1200">
          <a:solidFill>
            <a:schemeClr val="tx1"/>
          </a:solidFill>
          <a:latin typeface="+mn-lt"/>
          <a:ea typeface="+mn-ea"/>
          <a:cs typeface="+mn-cs"/>
        </a:defRPr>
      </a:lvl1pPr>
      <a:lvl2pPr marL="384045" indent="0" algn="l" defTabSz="768090" rtl="0" eaLnBrk="1" latinLnBrk="0" hangingPunct="1">
        <a:lnSpc>
          <a:spcPct val="90000"/>
        </a:lnSpc>
        <a:spcBef>
          <a:spcPts val="420"/>
        </a:spcBef>
        <a:buFont typeface="Arial" panose="020B0604020202020204" pitchFamily="34" charset="0"/>
        <a:buNone/>
        <a:defRPr sz="2000" kern="1200">
          <a:solidFill>
            <a:schemeClr val="tx1"/>
          </a:solidFill>
          <a:latin typeface="+mn-lt"/>
          <a:ea typeface="+mn-ea"/>
          <a:cs typeface="+mn-cs"/>
        </a:defRPr>
      </a:lvl2pPr>
      <a:lvl3pPr marL="768090" indent="0" algn="l" defTabSz="768090" rtl="0" eaLnBrk="1" latinLnBrk="0" hangingPunct="1">
        <a:lnSpc>
          <a:spcPct val="90000"/>
        </a:lnSpc>
        <a:spcBef>
          <a:spcPts val="420"/>
        </a:spcBef>
        <a:buFont typeface="Arial" panose="020B0604020202020204" pitchFamily="34" charset="0"/>
        <a:buNone/>
        <a:defRPr sz="1700" kern="1200">
          <a:solidFill>
            <a:schemeClr val="tx1"/>
          </a:solidFill>
          <a:latin typeface="+mn-lt"/>
          <a:ea typeface="+mn-ea"/>
          <a:cs typeface="+mn-cs"/>
        </a:defRPr>
      </a:lvl3pPr>
      <a:lvl4pPr marL="1152135" indent="0" algn="l" defTabSz="768090" rtl="0" eaLnBrk="1" latinLnBrk="0" hangingPunct="1">
        <a:lnSpc>
          <a:spcPct val="90000"/>
        </a:lnSpc>
        <a:spcBef>
          <a:spcPts val="420"/>
        </a:spcBef>
        <a:buFont typeface="Arial" panose="020B0604020202020204" pitchFamily="34" charset="0"/>
        <a:buNone/>
        <a:defRPr sz="1500" kern="1200">
          <a:solidFill>
            <a:schemeClr val="tx1"/>
          </a:solidFill>
          <a:latin typeface="+mn-lt"/>
          <a:ea typeface="+mn-ea"/>
          <a:cs typeface="+mn-cs"/>
        </a:defRPr>
      </a:lvl4pPr>
      <a:lvl5pPr marL="1536180" indent="0" algn="l" defTabSz="768090" rtl="0" eaLnBrk="1" latinLnBrk="0" hangingPunct="1">
        <a:lnSpc>
          <a:spcPct val="90000"/>
        </a:lnSpc>
        <a:spcBef>
          <a:spcPts val="420"/>
        </a:spcBef>
        <a:buFont typeface="Arial" panose="020B0604020202020204" pitchFamily="34" charset="0"/>
        <a:buNone/>
        <a:defRPr sz="1500" kern="1200">
          <a:solidFill>
            <a:schemeClr val="tx1"/>
          </a:solidFill>
          <a:latin typeface="+mn-lt"/>
          <a:ea typeface="+mn-ea"/>
          <a:cs typeface="+mn-cs"/>
        </a:defRPr>
      </a:lvl5pPr>
      <a:lvl6pPr marL="2112247"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292"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337"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382"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90" rtl="0" eaLnBrk="1" latinLnBrk="0" hangingPunct="1">
        <a:defRPr sz="1500" kern="1200">
          <a:solidFill>
            <a:schemeClr val="tx1"/>
          </a:solidFill>
          <a:latin typeface="+mn-lt"/>
          <a:ea typeface="+mn-ea"/>
          <a:cs typeface="+mn-cs"/>
        </a:defRPr>
      </a:lvl1pPr>
      <a:lvl2pPr marL="384045" algn="l" defTabSz="768090" rtl="0" eaLnBrk="1" latinLnBrk="0" hangingPunct="1">
        <a:defRPr sz="1500" kern="1200">
          <a:solidFill>
            <a:schemeClr val="tx1"/>
          </a:solidFill>
          <a:latin typeface="+mn-lt"/>
          <a:ea typeface="+mn-ea"/>
          <a:cs typeface="+mn-cs"/>
        </a:defRPr>
      </a:lvl2pPr>
      <a:lvl3pPr marL="768090" algn="l" defTabSz="768090" rtl="0" eaLnBrk="1" latinLnBrk="0" hangingPunct="1">
        <a:defRPr sz="1500" kern="1200">
          <a:solidFill>
            <a:schemeClr val="tx1"/>
          </a:solidFill>
          <a:latin typeface="+mn-lt"/>
          <a:ea typeface="+mn-ea"/>
          <a:cs typeface="+mn-cs"/>
        </a:defRPr>
      </a:lvl3pPr>
      <a:lvl4pPr marL="1152135" algn="l" defTabSz="768090" rtl="0" eaLnBrk="1" latinLnBrk="0" hangingPunct="1">
        <a:defRPr sz="1500" kern="1200">
          <a:solidFill>
            <a:schemeClr val="tx1"/>
          </a:solidFill>
          <a:latin typeface="+mn-lt"/>
          <a:ea typeface="+mn-ea"/>
          <a:cs typeface="+mn-cs"/>
        </a:defRPr>
      </a:lvl4pPr>
      <a:lvl5pPr marL="1536180" algn="l" defTabSz="768090" rtl="0" eaLnBrk="1" latinLnBrk="0" hangingPunct="1">
        <a:defRPr sz="1500" kern="1200">
          <a:solidFill>
            <a:schemeClr val="tx1"/>
          </a:solidFill>
          <a:latin typeface="+mn-lt"/>
          <a:ea typeface="+mn-ea"/>
          <a:cs typeface="+mn-cs"/>
        </a:defRPr>
      </a:lvl5pPr>
      <a:lvl6pPr marL="1920225" algn="l" defTabSz="768090" rtl="0" eaLnBrk="1" latinLnBrk="0" hangingPunct="1">
        <a:defRPr sz="1500" kern="1200">
          <a:solidFill>
            <a:schemeClr val="tx1"/>
          </a:solidFill>
          <a:latin typeface="+mn-lt"/>
          <a:ea typeface="+mn-ea"/>
          <a:cs typeface="+mn-cs"/>
        </a:defRPr>
      </a:lvl6pPr>
      <a:lvl7pPr marL="2304270" algn="l" defTabSz="768090" rtl="0" eaLnBrk="1" latinLnBrk="0" hangingPunct="1">
        <a:defRPr sz="1500" kern="1200">
          <a:solidFill>
            <a:schemeClr val="tx1"/>
          </a:solidFill>
          <a:latin typeface="+mn-lt"/>
          <a:ea typeface="+mn-ea"/>
          <a:cs typeface="+mn-cs"/>
        </a:defRPr>
      </a:lvl7pPr>
      <a:lvl8pPr marL="2688315" algn="l" defTabSz="768090" rtl="0" eaLnBrk="1" latinLnBrk="0" hangingPunct="1">
        <a:defRPr sz="1500" kern="1200">
          <a:solidFill>
            <a:schemeClr val="tx1"/>
          </a:solidFill>
          <a:latin typeface="+mn-lt"/>
          <a:ea typeface="+mn-ea"/>
          <a:cs typeface="+mn-cs"/>
        </a:defRPr>
      </a:lvl8pPr>
      <a:lvl9pPr marL="3072359" algn="l" defTabSz="76809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91489" y="3508995"/>
            <a:ext cx="9052511" cy="434340"/>
          </a:xfrm>
        </p:spPr>
        <p:txBody>
          <a:bodyPr/>
          <a:lstStyle/>
          <a:p>
            <a:pPr algn="ctr"/>
            <a:r>
              <a:rPr lang="cs-CZ" dirty="0">
                <a:solidFill>
                  <a:schemeClr val="tx2"/>
                </a:solidFill>
              </a:rPr>
              <a:t>Alkohol a kardiovaskulární onemocnění: Mírný optimismus…</a:t>
            </a:r>
          </a:p>
        </p:txBody>
      </p:sp>
      <p:sp>
        <p:nvSpPr>
          <p:cNvPr id="7" name="Zástupný symbol pro text 6"/>
          <p:cNvSpPr>
            <a:spLocks noGrp="1"/>
          </p:cNvSpPr>
          <p:nvPr>
            <p:ph type="body" sz="quarter" idx="10"/>
          </p:nvPr>
        </p:nvSpPr>
        <p:spPr>
          <a:xfrm>
            <a:off x="3275999" y="4052155"/>
            <a:ext cx="4862121" cy="531253"/>
          </a:xfrm>
        </p:spPr>
        <p:txBody>
          <a:bodyPr/>
          <a:lstStyle/>
          <a:p>
            <a:r>
              <a:rPr lang="cs-CZ" dirty="0"/>
              <a:t>Miloš Táborský</a:t>
            </a:r>
          </a:p>
          <a:p>
            <a:r>
              <a:rPr lang="cs-CZ" dirty="0"/>
              <a:t>PRAGUE PREVENTION</a:t>
            </a:r>
          </a:p>
          <a:p>
            <a:r>
              <a:rPr lang="cs-CZ" dirty="0"/>
              <a:t>29.1.2019</a:t>
            </a:r>
          </a:p>
        </p:txBody>
      </p:sp>
    </p:spTree>
    <p:extLst>
      <p:ext uri="{BB962C8B-B14F-4D97-AF65-F5344CB8AC3E}">
        <p14:creationId xmlns:p14="http://schemas.microsoft.com/office/powerpoint/2010/main" val="158833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77209"/>
            <a:ext cx="4114800" cy="457200"/>
          </a:xfrm>
        </p:spPr>
        <p:txBody>
          <a:bodyPr>
            <a:normAutofit fontScale="90000"/>
          </a:bodyPr>
          <a:lstStyle/>
          <a:p>
            <a:r>
              <a:rPr lang="en-US" noProof="0" dirty="0" smtClean="0"/>
              <a:t>Alcohol consumption and relative risk of death from heart disease and cancer</a:t>
            </a:r>
            <a:endParaRPr lang="en-US" noProof="0" dirty="0"/>
          </a:p>
        </p:txBody>
      </p:sp>
      <p:sp>
        <p:nvSpPr>
          <p:cNvPr id="4" name="Zástupný symbol pro obsah 3"/>
          <p:cNvSpPr>
            <a:spLocks noGrp="1"/>
          </p:cNvSpPr>
          <p:nvPr>
            <p:ph sz="quarter" idx="14"/>
          </p:nvPr>
        </p:nvSpPr>
        <p:spPr/>
        <p:txBody>
          <a:bodyPr anchor="ctr" anchorCtr="0"/>
          <a:lstStyle/>
          <a:p>
            <a:pPr marL="0" indent="0">
              <a:buNone/>
            </a:pPr>
            <a:r>
              <a:rPr lang="en-US" dirty="0" smtClean="0"/>
              <a:t>With increased alcohol consumption, the relative risk of mortality increases for cancer (red) vs heart disease (blue).</a:t>
            </a:r>
            <a:endParaRPr lang="en-US" dirty="0"/>
          </a:p>
        </p:txBody>
      </p:sp>
      <p:graphicFrame>
        <p:nvGraphicFramePr>
          <p:cNvPr id="12" name="Content Placeholder 10"/>
          <p:cNvGraphicFramePr>
            <a:graphicFrameLocks noGrp="1"/>
          </p:cNvGraphicFramePr>
          <p:nvPr>
            <p:ph sz="quarter" idx="16"/>
            <p:extLst>
              <p:ext uri="{D42A27DB-BD31-4B8C-83A1-F6EECF244321}">
                <p14:modId xmlns:p14="http://schemas.microsoft.com/office/powerpoint/2010/main" val="3832925481"/>
              </p:ext>
            </p:extLst>
          </p:nvPr>
        </p:nvGraphicFramePr>
        <p:xfrm>
          <a:off x="4663439" y="102897"/>
          <a:ext cx="4389072" cy="4500854"/>
        </p:xfrm>
        <a:graphic>
          <a:graphicData uri="http://schemas.openxmlformats.org/drawingml/2006/chart">
            <c:chart xmlns:c="http://schemas.openxmlformats.org/drawingml/2006/chart" xmlns:r="http://schemas.openxmlformats.org/officeDocument/2006/relationships" r:id="rId2"/>
          </a:graphicData>
        </a:graphic>
      </p:graphicFrame>
      <p:sp>
        <p:nvSpPr>
          <p:cNvPr id="15" name="Zástupný symbol pro text 14"/>
          <p:cNvSpPr>
            <a:spLocks noGrp="1"/>
          </p:cNvSpPr>
          <p:nvPr>
            <p:ph type="body" sz="quarter" idx="15"/>
          </p:nvPr>
        </p:nvSpPr>
        <p:spPr/>
        <p:txBody>
          <a:bodyPr/>
          <a:lstStyle/>
          <a:p>
            <a:r>
              <a:rPr lang="cs-CZ" smtClean="0"/>
              <a:t>Ryan J. Koene, Circulation. 2016; 133(11): 1104–1114. doi:10.1161/CIRCULATIONAHA.115.020406</a:t>
            </a:r>
            <a:endParaRPr lang="cs-CZ" dirty="0"/>
          </a:p>
        </p:txBody>
      </p:sp>
    </p:spTree>
    <p:extLst>
      <p:ext uri="{BB962C8B-B14F-4D97-AF65-F5344CB8AC3E}">
        <p14:creationId xmlns:p14="http://schemas.microsoft.com/office/powerpoint/2010/main" val="294784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xmlns="" id="{CF32FF9F-5E36-4509-B977-421AED82ABFB}"/>
              </a:ext>
            </a:extLst>
          </p:cNvPr>
          <p:cNvSpPr>
            <a:spLocks noChangeArrowheads="1"/>
          </p:cNvSpPr>
          <p:nvPr/>
        </p:nvSpPr>
        <p:spPr bwMode="auto">
          <a:xfrm>
            <a:off x="4239817" y="59532"/>
            <a:ext cx="668515" cy="23246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723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cs-CZ" sz="1050"/>
              <a:t>Figure 1 </a:t>
            </a:r>
          </a:p>
        </p:txBody>
      </p:sp>
      <p:sp>
        <p:nvSpPr>
          <p:cNvPr id="4100" name="Text Box 4">
            <a:extLst>
              <a:ext uri="{FF2B5EF4-FFF2-40B4-BE49-F238E27FC236}">
                <a16:creationId xmlns:a16="http://schemas.microsoft.com/office/drawing/2014/main" xmlns="" id="{CFBA04C8-61A6-406E-BC34-B3F3E69FE3A2}"/>
              </a:ext>
            </a:extLst>
          </p:cNvPr>
          <p:cNvSpPr txBox="1">
            <a:spLocks noChangeArrowheads="1"/>
          </p:cNvSpPr>
          <p:nvPr/>
        </p:nvSpPr>
        <p:spPr bwMode="auto">
          <a:xfrm>
            <a:off x="542232" y="4613901"/>
            <a:ext cx="2688977" cy="57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endParaRPr lang="en-US" altLang="cs-CZ" sz="675" dirty="0">
              <a:hlinkClick r:id="rId3"/>
            </a:endParaRPr>
          </a:p>
        </p:txBody>
      </p:sp>
      <p:sp>
        <p:nvSpPr>
          <p:cNvPr id="3" name="Nadpis 2"/>
          <p:cNvSpPr>
            <a:spLocks noGrp="1"/>
          </p:cNvSpPr>
          <p:nvPr>
            <p:ph type="title"/>
          </p:nvPr>
        </p:nvSpPr>
        <p:spPr/>
        <p:txBody>
          <a:bodyPr>
            <a:normAutofit fontScale="90000"/>
          </a:bodyPr>
          <a:lstStyle/>
          <a:p>
            <a:r>
              <a:rPr lang="en-US" noProof="0" dirty="0" smtClean="0"/>
              <a:t>Risk thresholds for alcohol consumption: Combined analysis of individual-participant data for 599</a:t>
            </a:r>
            <a:r>
              <a:rPr lang="cs-CZ" dirty="0" smtClean="0"/>
              <a:t> </a:t>
            </a:r>
            <a:r>
              <a:rPr lang="en-US" noProof="0" dirty="0" smtClean="0"/>
              <a:t>912 current drinkers in 83 prospective studies</a:t>
            </a:r>
            <a:endParaRPr lang="en-US" noProof="0" dirty="0"/>
          </a:p>
        </p:txBody>
      </p:sp>
      <p:pic>
        <p:nvPicPr>
          <p:cNvPr id="13314" name="Picture 2"/>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a:xfrm>
            <a:off x="1293855" y="1196084"/>
            <a:ext cx="6556291" cy="3407666"/>
          </a:xfrm>
        </p:spPr>
      </p:pic>
      <p:sp>
        <p:nvSpPr>
          <p:cNvPr id="4" name="Zástupný symbol pro text 3"/>
          <p:cNvSpPr>
            <a:spLocks noGrp="1"/>
          </p:cNvSpPr>
          <p:nvPr>
            <p:ph type="body" sz="quarter" idx="15"/>
          </p:nvPr>
        </p:nvSpPr>
        <p:spPr/>
        <p:txBody>
          <a:bodyPr/>
          <a:lstStyle/>
          <a:p>
            <a:r>
              <a:rPr lang="cs-CZ" altLang="cs-CZ" smtClean="0"/>
              <a:t>Wood AM: </a:t>
            </a:r>
            <a:r>
              <a:rPr lang="en-US" altLang="cs-CZ" smtClean="0"/>
              <a:t>The Lancet 2018 391, 1513-1523DOI: (10.1016/S0140-6736(18)30134-X)</a:t>
            </a:r>
            <a:endParaRPr lang="cs-CZ" dirty="0"/>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1F2BE0B-B565-4CDF-8335-56A14458F3ED}"/>
              </a:ext>
            </a:extLst>
          </p:cNvPr>
          <p:cNvSpPr>
            <a:spLocks noGrp="1"/>
          </p:cNvSpPr>
          <p:nvPr>
            <p:ph type="title"/>
          </p:nvPr>
        </p:nvSpPr>
        <p:spPr/>
        <p:txBody>
          <a:bodyPr>
            <a:normAutofit fontScale="90000"/>
          </a:bodyPr>
          <a:lstStyle/>
          <a:p>
            <a:r>
              <a:rPr lang="cs-CZ" noProof="0" smtClean="0"/>
              <a:t>Alkohol a jednotlivá KV onemocnění</a:t>
            </a:r>
            <a:endParaRPr lang="cs-CZ" noProof="0" dirty="0"/>
          </a:p>
        </p:txBody>
      </p:sp>
      <p:pic>
        <p:nvPicPr>
          <p:cNvPr id="1433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2276954" y="993775"/>
            <a:ext cx="4640892" cy="3609975"/>
          </a:xfrm>
        </p:spPr>
      </p:pic>
      <p:sp>
        <p:nvSpPr>
          <p:cNvPr id="4" name="Zástupný text 3">
            <a:extLst>
              <a:ext uri="{FF2B5EF4-FFF2-40B4-BE49-F238E27FC236}">
                <a16:creationId xmlns:a16="http://schemas.microsoft.com/office/drawing/2014/main" xmlns="" id="{8ACF8C0B-87A1-4935-8C11-4674D45C3265}"/>
              </a:ext>
            </a:extLst>
          </p:cNvPr>
          <p:cNvSpPr>
            <a:spLocks noGrp="1"/>
          </p:cNvSpPr>
          <p:nvPr>
            <p:ph type="body" sz="quarter" idx="15"/>
          </p:nvPr>
        </p:nvSpPr>
        <p:spPr/>
        <p:txBody>
          <a:bodyPr/>
          <a:lstStyle/>
          <a:p>
            <a:r>
              <a:rPr lang="en-US" altLang="cs-CZ" noProof="0" smtClean="0"/>
              <a:t>Wood AM: The Lancet 2018 391, 1513-1523DOI: (10.1016/S0140-6736(18)30134-X)</a:t>
            </a:r>
            <a:endParaRPr lang="en-US" altLang="cs-CZ" noProof="0" dirty="0"/>
          </a:p>
        </p:txBody>
      </p:sp>
    </p:spTree>
    <p:extLst>
      <p:ext uri="{BB962C8B-B14F-4D97-AF65-F5344CB8AC3E}">
        <p14:creationId xmlns:p14="http://schemas.microsoft.com/office/powerpoint/2010/main" val="358955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18D4A1A-50B8-4AE9-AD5D-B85520C2C8FA}"/>
              </a:ext>
            </a:extLst>
          </p:cNvPr>
          <p:cNvSpPr>
            <a:spLocks noGrp="1"/>
          </p:cNvSpPr>
          <p:nvPr>
            <p:ph type="title"/>
          </p:nvPr>
        </p:nvSpPr>
        <p:spPr>
          <a:xfrm>
            <a:off x="280975" y="3143238"/>
            <a:ext cx="8863025" cy="1544601"/>
          </a:xfrm>
        </p:spPr>
        <p:txBody>
          <a:bodyPr/>
          <a:lstStyle/>
          <a:p>
            <a:r>
              <a:rPr lang="cs-CZ" dirty="0"/>
              <a:t>Alkohol ve světle závažné kardiovaskulární problematiky</a:t>
            </a:r>
          </a:p>
        </p:txBody>
      </p:sp>
      <p:sp>
        <p:nvSpPr>
          <p:cNvPr id="3" name="Zástupný text 2">
            <a:extLst>
              <a:ext uri="{FF2B5EF4-FFF2-40B4-BE49-F238E27FC236}">
                <a16:creationId xmlns:a16="http://schemas.microsoft.com/office/drawing/2014/main" xmlns="" id="{B3E47A07-B6BE-4BB8-A09C-22CF55B840B5}"/>
              </a:ext>
            </a:extLst>
          </p:cNvPr>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410783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44B1D06-AB29-4B09-B0C1-13AAB3CECF40}"/>
              </a:ext>
            </a:extLst>
          </p:cNvPr>
          <p:cNvSpPr>
            <a:spLocks noGrp="1"/>
          </p:cNvSpPr>
          <p:nvPr>
            <p:ph type="title"/>
          </p:nvPr>
        </p:nvSpPr>
        <p:spPr/>
        <p:txBody>
          <a:bodyPr>
            <a:normAutofit fontScale="90000"/>
          </a:bodyPr>
          <a:lstStyle/>
          <a:p>
            <a:r>
              <a:rPr lang="cs-CZ" dirty="0"/>
              <a:t>INTERHEART Study</a:t>
            </a:r>
          </a:p>
        </p:txBody>
      </p:sp>
      <p:sp>
        <p:nvSpPr>
          <p:cNvPr id="3" name="Zástupný obsah 2">
            <a:extLst>
              <a:ext uri="{FF2B5EF4-FFF2-40B4-BE49-F238E27FC236}">
                <a16:creationId xmlns:a16="http://schemas.microsoft.com/office/drawing/2014/main" xmlns="" id="{7AA35824-9543-4C4D-BA1C-0E4BBE8F2E5B}"/>
              </a:ext>
            </a:extLst>
          </p:cNvPr>
          <p:cNvSpPr>
            <a:spLocks noGrp="1"/>
          </p:cNvSpPr>
          <p:nvPr>
            <p:ph sz="quarter" idx="14"/>
          </p:nvPr>
        </p:nvSpPr>
        <p:spPr/>
        <p:txBody>
          <a:bodyPr/>
          <a:lstStyle/>
          <a:p>
            <a:r>
              <a:rPr lang="cs-CZ" dirty="0"/>
              <a:t>Study </a:t>
            </a:r>
            <a:r>
              <a:rPr lang="en-US" dirty="0"/>
              <a:t>included </a:t>
            </a:r>
            <a:r>
              <a:rPr lang="en-US" b="1" dirty="0"/>
              <a:t>12 195 cases of first MI </a:t>
            </a:r>
            <a:r>
              <a:rPr lang="en-US" dirty="0"/>
              <a:t>and 15 583 age- and sex-matched controls from 52 countries.</a:t>
            </a:r>
            <a:endParaRPr lang="cs-CZ" dirty="0"/>
          </a:p>
          <a:p>
            <a:r>
              <a:rPr lang="en-US" b="1" i="1" dirty="0"/>
              <a:t>Conclusions</a:t>
            </a:r>
            <a:r>
              <a:rPr lang="en-US" dirty="0"/>
              <a:t>—In most participants, low levels of alcohol use are associated with a moderate reduction in the risk of MI;</a:t>
            </a:r>
            <a:r>
              <a:rPr lang="cs-CZ" dirty="0"/>
              <a:t> </a:t>
            </a:r>
            <a:r>
              <a:rPr lang="en-US" dirty="0"/>
              <a:t>however, the strength of this association may not be uniform across different countries. </a:t>
            </a:r>
            <a:endParaRPr lang="cs-CZ" dirty="0"/>
          </a:p>
          <a:p>
            <a:r>
              <a:rPr lang="en-US" dirty="0"/>
              <a:t>An episode of heavy drinking is</a:t>
            </a:r>
            <a:r>
              <a:rPr lang="cs-CZ" dirty="0"/>
              <a:t> </a:t>
            </a:r>
            <a:r>
              <a:rPr lang="en-US" dirty="0"/>
              <a:t>associated with an increased risk of acute MI in the subsequent 24 hours, particularly in older individuals.</a:t>
            </a:r>
            <a:endParaRPr lang="cs-CZ" dirty="0"/>
          </a:p>
        </p:txBody>
      </p:sp>
      <p:sp>
        <p:nvSpPr>
          <p:cNvPr id="4" name="Zástupný text 3">
            <a:extLst>
              <a:ext uri="{FF2B5EF4-FFF2-40B4-BE49-F238E27FC236}">
                <a16:creationId xmlns:a16="http://schemas.microsoft.com/office/drawing/2014/main" xmlns="" id="{11898D8E-96E6-4855-82E1-98EAAEBFFF46}"/>
              </a:ext>
            </a:extLst>
          </p:cNvPr>
          <p:cNvSpPr>
            <a:spLocks noGrp="1"/>
          </p:cNvSpPr>
          <p:nvPr>
            <p:ph type="body" sz="quarter" idx="15"/>
          </p:nvPr>
        </p:nvSpPr>
        <p:spPr/>
        <p:txBody>
          <a:bodyPr/>
          <a:lstStyle/>
          <a:p>
            <a:r>
              <a:rPr lang="cs-CZ" dirty="0" err="1"/>
              <a:t>Leong</a:t>
            </a:r>
            <a:r>
              <a:rPr lang="cs-CZ" dirty="0"/>
              <a:t> D P: </a:t>
            </a:r>
            <a:r>
              <a:rPr lang="cs-CZ" dirty="0" err="1"/>
              <a:t>Circulation</a:t>
            </a:r>
            <a:r>
              <a:rPr lang="cs-CZ" i="0" dirty="0"/>
              <a:t>. 2014;130:390-398.</a:t>
            </a:r>
            <a:endParaRPr lang="cs-CZ" dirty="0"/>
          </a:p>
        </p:txBody>
      </p:sp>
    </p:spTree>
    <p:extLst>
      <p:ext uri="{BB962C8B-B14F-4D97-AF65-F5344CB8AC3E}">
        <p14:creationId xmlns:p14="http://schemas.microsoft.com/office/powerpoint/2010/main" val="2771326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9C0FA7F-CC5B-43F3-AB65-6767E19DA0A1}"/>
              </a:ext>
            </a:extLst>
          </p:cNvPr>
          <p:cNvSpPr>
            <a:spLocks noGrp="1"/>
          </p:cNvSpPr>
          <p:nvPr>
            <p:ph type="title"/>
          </p:nvPr>
        </p:nvSpPr>
        <p:spPr/>
        <p:txBody>
          <a:bodyPr>
            <a:normAutofit fontScale="90000"/>
          </a:bodyPr>
          <a:lstStyle/>
          <a:p>
            <a:r>
              <a:rPr lang="cs-CZ" dirty="0"/>
              <a:t>INTERHEART Study</a:t>
            </a:r>
          </a:p>
        </p:txBody>
      </p:sp>
      <p:sp>
        <p:nvSpPr>
          <p:cNvPr id="4" name="Zástupný text 3">
            <a:extLst>
              <a:ext uri="{FF2B5EF4-FFF2-40B4-BE49-F238E27FC236}">
                <a16:creationId xmlns:a16="http://schemas.microsoft.com/office/drawing/2014/main" xmlns="" id="{6286C667-F077-41F2-A04B-D3FCA9F5384B}"/>
              </a:ext>
            </a:extLst>
          </p:cNvPr>
          <p:cNvSpPr>
            <a:spLocks noGrp="1"/>
          </p:cNvSpPr>
          <p:nvPr>
            <p:ph type="body" sz="quarter" idx="15"/>
          </p:nvPr>
        </p:nvSpPr>
        <p:spPr/>
        <p:txBody>
          <a:bodyPr/>
          <a:lstStyle/>
          <a:p>
            <a:r>
              <a:rPr lang="cs-CZ" dirty="0" err="1"/>
              <a:t>Leong</a:t>
            </a:r>
            <a:r>
              <a:rPr lang="cs-CZ" dirty="0"/>
              <a:t> D P: </a:t>
            </a:r>
            <a:r>
              <a:rPr lang="cs-CZ" dirty="0" err="1"/>
              <a:t>Circulation</a:t>
            </a:r>
            <a:r>
              <a:rPr lang="cs-CZ" i="0" dirty="0"/>
              <a:t>. 2014;130:390-398</a:t>
            </a:r>
            <a:endParaRPr lang="cs-CZ" dirty="0"/>
          </a:p>
        </p:txBody>
      </p:sp>
      <p:pic>
        <p:nvPicPr>
          <p:cNvPr id="2050"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3219547" y="993775"/>
            <a:ext cx="2755706"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73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8FC04CA-E8A7-435B-9E6E-93AEB8B9C2F4}"/>
              </a:ext>
            </a:extLst>
          </p:cNvPr>
          <p:cNvSpPr>
            <a:spLocks noGrp="1"/>
          </p:cNvSpPr>
          <p:nvPr>
            <p:ph type="title"/>
          </p:nvPr>
        </p:nvSpPr>
        <p:spPr/>
        <p:txBody>
          <a:bodyPr>
            <a:normAutofit fontScale="90000"/>
          </a:bodyPr>
          <a:lstStyle/>
          <a:p>
            <a:r>
              <a:rPr lang="en-US" smtClean="0"/>
              <a:t>Alcohol-induced hypertension: </a:t>
            </a:r>
            <a:r>
              <a:rPr lang="cs-CZ" smtClean="0"/>
              <a:t/>
            </a:r>
            <a:br>
              <a:rPr lang="cs-CZ" smtClean="0"/>
            </a:br>
            <a:r>
              <a:rPr lang="en-US" smtClean="0"/>
              <a:t>Mechanism and prevention</a:t>
            </a:r>
            <a:endParaRPr lang="cs-CZ" dirty="0"/>
          </a:p>
        </p:txBody>
      </p:sp>
      <p:pic>
        <p:nvPicPr>
          <p:cNvPr id="3074"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1412028" y="993775"/>
            <a:ext cx="6370743" cy="3609975"/>
          </a:xfrm>
        </p:spPr>
      </p:pic>
      <p:sp>
        <p:nvSpPr>
          <p:cNvPr id="4" name="Zástupný text 3">
            <a:extLst>
              <a:ext uri="{FF2B5EF4-FFF2-40B4-BE49-F238E27FC236}">
                <a16:creationId xmlns:a16="http://schemas.microsoft.com/office/drawing/2014/main" xmlns="" id="{472D113A-0A48-4C8F-9DBC-5C3BED8744AB}"/>
              </a:ext>
            </a:extLst>
          </p:cNvPr>
          <p:cNvSpPr>
            <a:spLocks noGrp="1"/>
          </p:cNvSpPr>
          <p:nvPr>
            <p:ph type="body" sz="quarter" idx="15"/>
          </p:nvPr>
        </p:nvSpPr>
        <p:spPr/>
        <p:txBody>
          <a:bodyPr/>
          <a:lstStyle/>
          <a:p>
            <a:r>
              <a:rPr lang="cs-CZ" smtClean="0"/>
              <a:t>Husain K: </a:t>
            </a:r>
            <a:r>
              <a:rPr lang="en-US" smtClean="0"/>
              <a:t>World J Cardiol 2014; 6(5): 245-252</a:t>
            </a:r>
            <a:endParaRPr lang="cs-CZ" dirty="0"/>
          </a:p>
        </p:txBody>
      </p:sp>
    </p:spTree>
    <p:extLst>
      <p:ext uri="{BB962C8B-B14F-4D97-AF65-F5344CB8AC3E}">
        <p14:creationId xmlns:p14="http://schemas.microsoft.com/office/powerpoint/2010/main" val="74210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2B1A8B4-4137-4AFB-824D-4A5B7907ED1A}"/>
              </a:ext>
            </a:extLst>
          </p:cNvPr>
          <p:cNvSpPr>
            <a:spLocks noGrp="1"/>
          </p:cNvSpPr>
          <p:nvPr>
            <p:ph type="title"/>
          </p:nvPr>
        </p:nvSpPr>
        <p:spPr/>
        <p:txBody>
          <a:bodyPr>
            <a:normAutofit fontScale="90000"/>
          </a:bodyPr>
          <a:lstStyle/>
          <a:p>
            <a:r>
              <a:rPr lang="cs-CZ" smtClean="0"/>
              <a:t>Hypertenze a alkohol: Významný problém</a:t>
            </a:r>
            <a:endParaRPr lang="cs-CZ" dirty="0"/>
          </a:p>
        </p:txBody>
      </p:sp>
      <p:sp>
        <p:nvSpPr>
          <p:cNvPr id="3" name="Zástupný obsah 2">
            <a:extLst>
              <a:ext uri="{FF2B5EF4-FFF2-40B4-BE49-F238E27FC236}">
                <a16:creationId xmlns:a16="http://schemas.microsoft.com/office/drawing/2014/main" xmlns="" id="{60A9B1A3-008B-4771-A715-A27BCFF56524}"/>
              </a:ext>
            </a:extLst>
          </p:cNvPr>
          <p:cNvSpPr>
            <a:spLocks noGrp="1"/>
          </p:cNvSpPr>
          <p:nvPr>
            <p:ph sz="quarter" idx="14"/>
          </p:nvPr>
        </p:nvSpPr>
        <p:spPr/>
        <p:txBody>
          <a:bodyPr/>
          <a:lstStyle/>
          <a:p>
            <a:r>
              <a:rPr lang="cs-CZ" dirty="0" smtClean="0"/>
              <a:t>Existuje jasná patofyziologická spojitost mezi pitím a hypertenzí</a:t>
            </a:r>
          </a:p>
          <a:p>
            <a:r>
              <a:rPr lang="cs-CZ" dirty="0" smtClean="0"/>
              <a:t>Třetina hypertoniků jsou tichými pijáky alkoholu a obtížně tuto skutečnost přiznávají</a:t>
            </a:r>
          </a:p>
          <a:p>
            <a:r>
              <a:rPr lang="cs-CZ" dirty="0" smtClean="0"/>
              <a:t>Významná redukce/abstinence vede k signifikantnímu poklesu TK (až o 15 mm </a:t>
            </a:r>
            <a:r>
              <a:rPr lang="cs-CZ" dirty="0" err="1" smtClean="0"/>
              <a:t>Hg</a:t>
            </a:r>
            <a:r>
              <a:rPr lang="cs-CZ" dirty="0" smtClean="0"/>
              <a:t>)</a:t>
            </a:r>
          </a:p>
          <a:p>
            <a:r>
              <a:rPr lang="cs-CZ" dirty="0" smtClean="0"/>
              <a:t>V terapii je vhodná kombinace se cvičením</a:t>
            </a:r>
            <a:endParaRPr lang="cs-CZ" dirty="0"/>
          </a:p>
        </p:txBody>
      </p:sp>
      <p:sp>
        <p:nvSpPr>
          <p:cNvPr id="4" name="Zástupný text 3">
            <a:extLst>
              <a:ext uri="{FF2B5EF4-FFF2-40B4-BE49-F238E27FC236}">
                <a16:creationId xmlns:a16="http://schemas.microsoft.com/office/drawing/2014/main" xmlns="" id="{47333189-072F-40E1-B94D-2D380FAFF00B}"/>
              </a:ext>
            </a:extLst>
          </p:cNvPr>
          <p:cNvSpPr>
            <a:spLocks noGrp="1"/>
          </p:cNvSpPr>
          <p:nvPr>
            <p:ph type="body" sz="quarter" idx="15"/>
          </p:nvPr>
        </p:nvSpPr>
        <p:spPr/>
        <p:txBody>
          <a:bodyPr/>
          <a:lstStyle/>
          <a:p>
            <a:r>
              <a:rPr lang="cs-CZ" smtClean="0"/>
              <a:t>Husain K: </a:t>
            </a:r>
            <a:r>
              <a:rPr lang="en-US" smtClean="0"/>
              <a:t>World J Cardiol 2014; 6(5): 245-252</a:t>
            </a:r>
            <a:endParaRPr lang="cs-CZ" dirty="0"/>
          </a:p>
        </p:txBody>
      </p:sp>
    </p:spTree>
    <p:extLst>
      <p:ext uri="{BB962C8B-B14F-4D97-AF65-F5344CB8AC3E}">
        <p14:creationId xmlns:p14="http://schemas.microsoft.com/office/powerpoint/2010/main" val="195587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21878FD-0877-41F4-95F6-A49543F737A6}"/>
              </a:ext>
            </a:extLst>
          </p:cNvPr>
          <p:cNvSpPr>
            <a:spLocks noGrp="1"/>
          </p:cNvSpPr>
          <p:nvPr>
            <p:ph type="title"/>
          </p:nvPr>
        </p:nvSpPr>
        <p:spPr/>
        <p:txBody>
          <a:bodyPr>
            <a:normAutofit fontScale="90000"/>
          </a:bodyPr>
          <a:lstStyle/>
          <a:p>
            <a:r>
              <a:rPr lang="en-US" noProof="0" dirty="0" smtClean="0"/>
              <a:t>Regular Wine Consumption in Chronic Heart Failure</a:t>
            </a:r>
            <a:endParaRPr lang="en-US" noProof="0" dirty="0"/>
          </a:p>
        </p:txBody>
      </p:sp>
      <p:sp>
        <p:nvSpPr>
          <p:cNvPr id="3" name="Zástupný obsah 2">
            <a:extLst>
              <a:ext uri="{FF2B5EF4-FFF2-40B4-BE49-F238E27FC236}">
                <a16:creationId xmlns:a16="http://schemas.microsoft.com/office/drawing/2014/main" xmlns="" id="{767E5FDF-48CA-47B3-912C-FE06FEC1D836}"/>
              </a:ext>
            </a:extLst>
          </p:cNvPr>
          <p:cNvSpPr>
            <a:spLocks noGrp="1"/>
          </p:cNvSpPr>
          <p:nvPr>
            <p:ph sz="quarter" idx="14"/>
          </p:nvPr>
        </p:nvSpPr>
        <p:spPr/>
        <p:txBody>
          <a:bodyPr/>
          <a:lstStyle/>
          <a:p>
            <a:r>
              <a:rPr lang="en-US" noProof="0" dirty="0" smtClean="0"/>
              <a:t>A brief questionnaire on dietary habits was administered at baseline to 6973 patients enrolled in the </a:t>
            </a:r>
            <a:r>
              <a:rPr lang="en-US" noProof="0" dirty="0" err="1" smtClean="0"/>
              <a:t>Gruppo</a:t>
            </a:r>
            <a:r>
              <a:rPr lang="en-US" noProof="0" dirty="0" smtClean="0"/>
              <a:t> </a:t>
            </a:r>
            <a:r>
              <a:rPr lang="en-US" noProof="0" dirty="0" err="1" smtClean="0"/>
              <a:t>Italiano</a:t>
            </a:r>
            <a:r>
              <a:rPr lang="en-US" noProof="0" dirty="0" smtClean="0"/>
              <a:t> per lo Studio </a:t>
            </a:r>
            <a:r>
              <a:rPr lang="en-US" noProof="0" dirty="0" err="1" smtClean="0"/>
              <a:t>della</a:t>
            </a:r>
            <a:r>
              <a:rPr lang="en-US" noProof="0" dirty="0" smtClean="0"/>
              <a:t> </a:t>
            </a:r>
            <a:r>
              <a:rPr lang="en-US" noProof="0" dirty="0" err="1" smtClean="0"/>
              <a:t>Sopravvivenza</a:t>
            </a:r>
            <a:r>
              <a:rPr lang="en-US" noProof="0" dirty="0" smtClean="0"/>
              <a:t> </a:t>
            </a:r>
            <a:r>
              <a:rPr lang="en-US" noProof="0" dirty="0" err="1" smtClean="0"/>
              <a:t>nell’Insufficienza</a:t>
            </a:r>
            <a:r>
              <a:rPr lang="en-US" noProof="0" dirty="0" smtClean="0"/>
              <a:t> </a:t>
            </a:r>
            <a:r>
              <a:rPr lang="en-US" noProof="0" dirty="0" err="1" smtClean="0"/>
              <a:t>Cardiaca</a:t>
            </a:r>
            <a:r>
              <a:rPr lang="en-US" noProof="0" dirty="0" smtClean="0"/>
              <a:t>-Heart Failure (</a:t>
            </a:r>
            <a:r>
              <a:rPr lang="en-US" b="1" noProof="0" dirty="0" smtClean="0"/>
              <a:t>GISSI-HF</a:t>
            </a:r>
            <a:r>
              <a:rPr lang="en-US" noProof="0" dirty="0" smtClean="0"/>
              <a:t>) trial.</a:t>
            </a:r>
          </a:p>
          <a:p>
            <a:r>
              <a:rPr lang="en-US" noProof="0" dirty="0" smtClean="0"/>
              <a:t>In a large cohort of patients with chronic heart failure moderate wine consumption is associated with a </a:t>
            </a:r>
            <a:r>
              <a:rPr lang="en-US" b="1" noProof="0" dirty="0" smtClean="0"/>
              <a:t>better perceived and objective health status, lower prevalence of depression, and less vascular inflammation</a:t>
            </a:r>
            <a:r>
              <a:rPr lang="en-US" noProof="0" dirty="0" smtClean="0"/>
              <a:t>, but </a:t>
            </a:r>
            <a:r>
              <a:rPr lang="en-US" b="1" noProof="0" dirty="0" smtClean="0"/>
              <a:t>does not translate into more favorable clinical 4-year outcomes.</a:t>
            </a:r>
            <a:endParaRPr lang="en-US" b="1" noProof="0" dirty="0"/>
          </a:p>
        </p:txBody>
      </p:sp>
      <p:sp>
        <p:nvSpPr>
          <p:cNvPr id="4" name="Zástupný text 3">
            <a:extLst>
              <a:ext uri="{FF2B5EF4-FFF2-40B4-BE49-F238E27FC236}">
                <a16:creationId xmlns:a16="http://schemas.microsoft.com/office/drawing/2014/main" xmlns="" id="{21154C02-7A4D-4D4B-AEFD-4BE8153D4E11}"/>
              </a:ext>
            </a:extLst>
          </p:cNvPr>
          <p:cNvSpPr>
            <a:spLocks noGrp="1"/>
          </p:cNvSpPr>
          <p:nvPr>
            <p:ph type="body" sz="quarter" idx="15"/>
          </p:nvPr>
        </p:nvSpPr>
        <p:spPr/>
        <p:txBody>
          <a:bodyPr/>
          <a:lstStyle/>
          <a:p>
            <a:r>
              <a:rPr lang="en-US" noProof="0" dirty="0" err="1" smtClean="0"/>
              <a:t>Cosmi</a:t>
            </a:r>
            <a:r>
              <a:rPr lang="en-US" noProof="0" dirty="0" smtClean="0"/>
              <a:t> F: </a:t>
            </a:r>
            <a:r>
              <a:rPr lang="en-US" noProof="0" dirty="0" err="1" smtClean="0"/>
              <a:t>Circ</a:t>
            </a:r>
            <a:r>
              <a:rPr lang="en-US" noProof="0" dirty="0" smtClean="0"/>
              <a:t> Heart Fail</a:t>
            </a:r>
            <a:r>
              <a:rPr lang="en-US" i="0" noProof="0" dirty="0" smtClean="0"/>
              <a:t>. 2015;8:428-437</a:t>
            </a:r>
            <a:endParaRPr lang="en-US" noProof="0" dirty="0"/>
          </a:p>
        </p:txBody>
      </p:sp>
    </p:spTree>
    <p:extLst>
      <p:ext uri="{BB962C8B-B14F-4D97-AF65-F5344CB8AC3E}">
        <p14:creationId xmlns:p14="http://schemas.microsoft.com/office/powerpoint/2010/main" val="226353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21878FD-0877-41F4-95F6-A49543F737A6}"/>
              </a:ext>
            </a:extLst>
          </p:cNvPr>
          <p:cNvSpPr>
            <a:spLocks noGrp="1"/>
          </p:cNvSpPr>
          <p:nvPr>
            <p:ph type="title"/>
          </p:nvPr>
        </p:nvSpPr>
        <p:spPr/>
        <p:txBody>
          <a:bodyPr>
            <a:normAutofit fontScale="90000"/>
          </a:bodyPr>
          <a:lstStyle/>
          <a:p>
            <a:r>
              <a:rPr lang="en-US" noProof="0" dirty="0" smtClean="0"/>
              <a:t>Regular Wine Consumption in Chronic Heart Failure</a:t>
            </a:r>
            <a:endParaRPr lang="en-US" noProof="0" dirty="0"/>
          </a:p>
        </p:txBody>
      </p:sp>
      <p:sp>
        <p:nvSpPr>
          <p:cNvPr id="4" name="Zástupný text 3">
            <a:extLst>
              <a:ext uri="{FF2B5EF4-FFF2-40B4-BE49-F238E27FC236}">
                <a16:creationId xmlns:a16="http://schemas.microsoft.com/office/drawing/2014/main" xmlns="" id="{21154C02-7A4D-4D4B-AEFD-4BE8153D4E11}"/>
              </a:ext>
            </a:extLst>
          </p:cNvPr>
          <p:cNvSpPr>
            <a:spLocks noGrp="1"/>
          </p:cNvSpPr>
          <p:nvPr>
            <p:ph type="body" sz="quarter" idx="15"/>
          </p:nvPr>
        </p:nvSpPr>
        <p:spPr/>
        <p:txBody>
          <a:bodyPr/>
          <a:lstStyle/>
          <a:p>
            <a:r>
              <a:rPr lang="en-US" noProof="0" dirty="0" err="1" smtClean="0"/>
              <a:t>Cosmi</a:t>
            </a:r>
            <a:r>
              <a:rPr lang="en-US" noProof="0" dirty="0" smtClean="0"/>
              <a:t> F: </a:t>
            </a:r>
            <a:r>
              <a:rPr lang="en-US" noProof="0" dirty="0" err="1" smtClean="0"/>
              <a:t>Circ</a:t>
            </a:r>
            <a:r>
              <a:rPr lang="en-US" noProof="0" dirty="0" smtClean="0"/>
              <a:t> Heart Fail</a:t>
            </a:r>
            <a:r>
              <a:rPr lang="en-US" i="0" noProof="0" dirty="0" smtClean="0"/>
              <a:t>. 2015;8:428-437</a:t>
            </a:r>
            <a:endParaRPr lang="en-US" noProof="0" dirty="0"/>
          </a:p>
        </p:txBody>
      </p:sp>
      <p:pic>
        <p:nvPicPr>
          <p:cNvPr id="5122"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3370429" y="993775"/>
            <a:ext cx="2453942"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78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áze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135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5135EBB-3E42-4383-9344-182607A0226A}"/>
              </a:ext>
            </a:extLst>
          </p:cNvPr>
          <p:cNvSpPr>
            <a:spLocks noGrp="1"/>
          </p:cNvSpPr>
          <p:nvPr>
            <p:ph type="title"/>
          </p:nvPr>
        </p:nvSpPr>
        <p:spPr/>
        <p:txBody>
          <a:bodyPr>
            <a:normAutofit fontScale="90000"/>
          </a:bodyPr>
          <a:lstStyle/>
          <a:p>
            <a:r>
              <a:rPr lang="en-US" noProof="0" dirty="0" smtClean="0">
                <a:effectLst/>
              </a:rPr>
              <a:t>Alcohol and Atrial Fibrillation</a:t>
            </a:r>
            <a:endParaRPr lang="en-US" noProof="0" dirty="0">
              <a:effectLst/>
            </a:endParaRPr>
          </a:p>
        </p:txBody>
      </p:sp>
      <p:sp>
        <p:nvSpPr>
          <p:cNvPr id="4" name="Zástupný text 3">
            <a:extLst>
              <a:ext uri="{FF2B5EF4-FFF2-40B4-BE49-F238E27FC236}">
                <a16:creationId xmlns:a16="http://schemas.microsoft.com/office/drawing/2014/main" xmlns="" id="{78A9536D-62E9-4290-8045-F86D57FF4CC7}"/>
              </a:ext>
            </a:extLst>
          </p:cNvPr>
          <p:cNvSpPr>
            <a:spLocks noGrp="1"/>
          </p:cNvSpPr>
          <p:nvPr>
            <p:ph type="body" sz="quarter" idx="15"/>
          </p:nvPr>
        </p:nvSpPr>
        <p:spPr/>
        <p:txBody>
          <a:bodyPr/>
          <a:lstStyle/>
          <a:p>
            <a:r>
              <a:rPr lang="en-US" noProof="0" dirty="0" err="1" smtClean="0"/>
              <a:t>Voskoboinik</a:t>
            </a:r>
            <a:r>
              <a:rPr lang="en-US" noProof="0" dirty="0" smtClean="0"/>
              <a:t> A: J Am </a:t>
            </a:r>
            <a:r>
              <a:rPr lang="en-US" noProof="0" dirty="0" err="1" smtClean="0"/>
              <a:t>Coll</a:t>
            </a:r>
            <a:r>
              <a:rPr lang="en-US" noProof="0" dirty="0" smtClean="0"/>
              <a:t> </a:t>
            </a:r>
            <a:r>
              <a:rPr lang="en-US" noProof="0" dirty="0" err="1" smtClean="0"/>
              <a:t>Cardiol</a:t>
            </a:r>
            <a:r>
              <a:rPr lang="en-US" noProof="0" dirty="0" smtClean="0"/>
              <a:t> 2016;68:2567–76</a:t>
            </a:r>
            <a:endParaRPr lang="en-US" noProof="0" dirty="0"/>
          </a:p>
        </p:txBody>
      </p:sp>
      <p:pic>
        <p:nvPicPr>
          <p:cNvPr id="4098"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57936" y="993775"/>
            <a:ext cx="7678927"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62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5B5C586-74AA-41A2-BDEB-E8049D032FEE}"/>
              </a:ext>
            </a:extLst>
          </p:cNvPr>
          <p:cNvSpPr>
            <a:spLocks noGrp="1"/>
          </p:cNvSpPr>
          <p:nvPr>
            <p:ph type="title"/>
          </p:nvPr>
        </p:nvSpPr>
        <p:spPr/>
        <p:txBody>
          <a:bodyPr>
            <a:normAutofit fontScale="90000"/>
          </a:bodyPr>
          <a:lstStyle/>
          <a:p>
            <a:r>
              <a:rPr lang="en-US" noProof="0" smtClean="0"/>
              <a:t>Habitual Alcohol Consumption: Long-Term Risk of AF </a:t>
            </a:r>
            <a:br>
              <a:rPr lang="en-US" noProof="0" smtClean="0"/>
            </a:br>
            <a:r>
              <a:rPr lang="en-US" noProof="0" smtClean="0"/>
              <a:t>and Cardiovascular Mortality</a:t>
            </a:r>
            <a:endParaRPr lang="en-US" noProof="0" dirty="0"/>
          </a:p>
        </p:txBody>
      </p:sp>
      <p:pic>
        <p:nvPicPr>
          <p:cNvPr id="6146"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2255301" y="993775"/>
            <a:ext cx="4684198" cy="3609975"/>
          </a:xfrm>
        </p:spPr>
      </p:pic>
      <p:sp>
        <p:nvSpPr>
          <p:cNvPr id="4" name="Zástupný text 3">
            <a:extLst>
              <a:ext uri="{FF2B5EF4-FFF2-40B4-BE49-F238E27FC236}">
                <a16:creationId xmlns:a16="http://schemas.microsoft.com/office/drawing/2014/main" xmlns="" id="{BEDCFD77-071C-4800-9FE8-A8E9AA4892FD}"/>
              </a:ext>
            </a:extLst>
          </p:cNvPr>
          <p:cNvSpPr>
            <a:spLocks noGrp="1"/>
          </p:cNvSpPr>
          <p:nvPr>
            <p:ph type="body" sz="quarter" idx="15"/>
          </p:nvPr>
        </p:nvSpPr>
        <p:spPr/>
        <p:txBody>
          <a:bodyPr/>
          <a:lstStyle/>
          <a:p>
            <a:r>
              <a:rPr lang="en-US" noProof="0" smtClean="0"/>
              <a:t>Voskoboinik A: J Am Coll Cardiol 2016;68:2567–76</a:t>
            </a:r>
            <a:endParaRPr lang="en-US" noProof="0" dirty="0"/>
          </a:p>
        </p:txBody>
      </p:sp>
    </p:spTree>
    <p:extLst>
      <p:ext uri="{BB962C8B-B14F-4D97-AF65-F5344CB8AC3E}">
        <p14:creationId xmlns:p14="http://schemas.microsoft.com/office/powerpoint/2010/main" val="364677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4062C4-D59C-4B33-8A1B-989E1E9C1B79}"/>
              </a:ext>
            </a:extLst>
          </p:cNvPr>
          <p:cNvSpPr>
            <a:spLocks noGrp="1"/>
          </p:cNvSpPr>
          <p:nvPr>
            <p:ph type="title"/>
          </p:nvPr>
        </p:nvSpPr>
        <p:spPr/>
        <p:txBody>
          <a:bodyPr>
            <a:normAutofit fontScale="90000"/>
          </a:bodyPr>
          <a:lstStyle/>
          <a:p>
            <a:r>
              <a:rPr lang="en-US" noProof="0" smtClean="0"/>
              <a:t>Alcohol as a Risk Factor for Type 2 Diabetes</a:t>
            </a:r>
            <a:endParaRPr lang="en-US" noProof="0" dirty="0"/>
          </a:p>
        </p:txBody>
      </p:sp>
      <p:pic>
        <p:nvPicPr>
          <p:cNvPr id="7170" name="Picture 2"/>
          <p:cNvPicPr>
            <a:picLocks noGrp="1" noChangeAspect="1" noChangeArrowheads="1"/>
          </p:cNvPicPr>
          <p:nvPr>
            <p:ph sz="quarter" idx="14"/>
          </p:nvPr>
        </p:nvPicPr>
        <p:blipFill rotWithShape="1">
          <a:blip r:embed="rId3" cstate="print">
            <a:extLst>
              <a:ext uri="{28A0092B-C50C-407E-A947-70E740481C1C}">
                <a14:useLocalDpi xmlns:a14="http://schemas.microsoft.com/office/drawing/2010/main" val="0"/>
              </a:ext>
            </a:extLst>
          </a:blip>
          <a:srcRect b="52162"/>
          <a:stretch/>
        </p:blipFill>
        <p:spPr>
          <a:xfrm>
            <a:off x="1457615" y="993775"/>
            <a:ext cx="6279570" cy="3609975"/>
          </a:xfrm>
        </p:spPr>
      </p:pic>
      <p:sp>
        <p:nvSpPr>
          <p:cNvPr id="4" name="Zástupný text 3">
            <a:extLst>
              <a:ext uri="{FF2B5EF4-FFF2-40B4-BE49-F238E27FC236}">
                <a16:creationId xmlns:a16="http://schemas.microsoft.com/office/drawing/2014/main" xmlns="" id="{D43307E6-6AFF-49F3-848B-72D805349420}"/>
              </a:ext>
            </a:extLst>
          </p:cNvPr>
          <p:cNvSpPr>
            <a:spLocks noGrp="1"/>
          </p:cNvSpPr>
          <p:nvPr>
            <p:ph type="body" sz="quarter" idx="15"/>
          </p:nvPr>
        </p:nvSpPr>
        <p:spPr/>
        <p:txBody>
          <a:bodyPr/>
          <a:lstStyle/>
          <a:p>
            <a:r>
              <a:rPr lang="en-US" noProof="0" smtClean="0"/>
              <a:t>Baliunas D O: Diabetes Care 32:2123–2132, 2009</a:t>
            </a:r>
            <a:endParaRPr lang="en-US" noProof="0" dirty="0"/>
          </a:p>
        </p:txBody>
      </p:sp>
    </p:spTree>
    <p:extLst>
      <p:ext uri="{BB962C8B-B14F-4D97-AF65-F5344CB8AC3E}">
        <p14:creationId xmlns:p14="http://schemas.microsoft.com/office/powerpoint/2010/main" val="2542197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0E62F2-63AD-4E9A-8DCC-B392D2E02775}"/>
              </a:ext>
            </a:extLst>
          </p:cNvPr>
          <p:cNvSpPr>
            <a:spLocks noGrp="1"/>
          </p:cNvSpPr>
          <p:nvPr>
            <p:ph type="title"/>
          </p:nvPr>
        </p:nvSpPr>
        <p:spPr>
          <a:xfrm>
            <a:off x="457200" y="377209"/>
            <a:ext cx="4114800" cy="457200"/>
          </a:xfrm>
        </p:spPr>
        <p:txBody>
          <a:bodyPr>
            <a:normAutofit fontScale="90000"/>
          </a:bodyPr>
          <a:lstStyle/>
          <a:p>
            <a:r>
              <a:rPr lang="en-US" noProof="0" dirty="0" smtClean="0"/>
              <a:t>Shared Risk Factors in CV Disease and Cancer</a:t>
            </a:r>
            <a:endParaRPr lang="en-US" noProof="0" dirty="0"/>
          </a:p>
        </p:txBody>
      </p:sp>
      <p:pic>
        <p:nvPicPr>
          <p:cNvPr id="8194"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5303512" y="91879"/>
            <a:ext cx="3158310" cy="4511872"/>
          </a:xfrm>
        </p:spPr>
      </p:pic>
      <p:sp>
        <p:nvSpPr>
          <p:cNvPr id="4" name="Zástupný text 3">
            <a:extLst>
              <a:ext uri="{FF2B5EF4-FFF2-40B4-BE49-F238E27FC236}">
                <a16:creationId xmlns:a16="http://schemas.microsoft.com/office/drawing/2014/main" xmlns="" id="{9EE260A5-A937-434B-92D6-9BD312435942}"/>
              </a:ext>
            </a:extLst>
          </p:cNvPr>
          <p:cNvSpPr>
            <a:spLocks noGrp="1"/>
          </p:cNvSpPr>
          <p:nvPr>
            <p:ph type="body" sz="quarter" idx="15"/>
          </p:nvPr>
        </p:nvSpPr>
        <p:spPr/>
        <p:txBody>
          <a:bodyPr/>
          <a:lstStyle/>
          <a:p>
            <a:r>
              <a:rPr lang="en-US" noProof="0" smtClean="0"/>
              <a:t>Koene R J: Circulation. 2016; 133(11): 1104–1114. doi:10.1161/CIRCULATIONAHA.115.020406. </a:t>
            </a:r>
            <a:endParaRPr lang="en-US" noProof="0" dirty="0"/>
          </a:p>
        </p:txBody>
      </p:sp>
    </p:spTree>
    <p:extLst>
      <p:ext uri="{BB962C8B-B14F-4D97-AF65-F5344CB8AC3E}">
        <p14:creationId xmlns:p14="http://schemas.microsoft.com/office/powerpoint/2010/main" val="1872655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E4F91F-87BD-4812-964D-8D07CBFD93A0}"/>
              </a:ext>
            </a:extLst>
          </p:cNvPr>
          <p:cNvSpPr>
            <a:spLocks noGrp="1"/>
          </p:cNvSpPr>
          <p:nvPr>
            <p:ph type="title"/>
          </p:nvPr>
        </p:nvSpPr>
        <p:spPr/>
        <p:txBody>
          <a:bodyPr/>
          <a:lstStyle/>
          <a:p>
            <a:r>
              <a:rPr lang="cs-CZ" dirty="0"/>
              <a:t>Další modifikovatelné faktory</a:t>
            </a:r>
          </a:p>
        </p:txBody>
      </p:sp>
      <p:sp>
        <p:nvSpPr>
          <p:cNvPr id="3" name="Zástupný text 2">
            <a:extLst>
              <a:ext uri="{FF2B5EF4-FFF2-40B4-BE49-F238E27FC236}">
                <a16:creationId xmlns:a16="http://schemas.microsoft.com/office/drawing/2014/main" xmlns="" id="{A7F2C269-00AE-4F63-8246-CF0440FB1610}"/>
              </a:ext>
            </a:extLst>
          </p:cNvPr>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372519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1C94FA4E-2710-467C-87B9-11008FE3524C}"/>
              </a:ext>
            </a:extLst>
          </p:cNvPr>
          <p:cNvSpPr>
            <a:spLocks noGrp="1" noChangeArrowheads="1"/>
          </p:cNvSpPr>
          <p:nvPr>
            <p:ph type="title"/>
          </p:nvPr>
        </p:nvSpPr>
        <p:spPr/>
        <p:txBody>
          <a:bodyPr>
            <a:normAutofit fontScale="90000"/>
          </a:bodyPr>
          <a:lstStyle/>
          <a:p>
            <a:r>
              <a:rPr lang="fr-CH" altLang="cs-CZ" smtClean="0"/>
              <a:t>Could there be confounding factors </a:t>
            </a:r>
            <a:br>
              <a:rPr lang="fr-CH" altLang="cs-CZ" smtClean="0"/>
            </a:br>
            <a:r>
              <a:rPr lang="fr-CH" altLang="cs-CZ" smtClean="0"/>
              <a:t>in the association between wine </a:t>
            </a:r>
            <a:br>
              <a:rPr lang="fr-CH" altLang="cs-CZ" smtClean="0"/>
            </a:br>
            <a:r>
              <a:rPr lang="fr-CH" altLang="cs-CZ" smtClean="0"/>
              <a:t>and cardiovascular mortality?</a:t>
            </a:r>
            <a:endParaRPr lang="fr-FR" altLang="cs-CZ" dirty="0"/>
          </a:p>
        </p:txBody>
      </p:sp>
      <p:sp>
        <p:nvSpPr>
          <p:cNvPr id="3" name="Zástupný symbol pro obsah 2"/>
          <p:cNvSpPr>
            <a:spLocks noGrp="1"/>
          </p:cNvSpPr>
          <p:nvPr>
            <p:ph sz="quarter" idx="14"/>
          </p:nvPr>
        </p:nvSpPr>
        <p:spPr/>
        <p:txBody>
          <a:bodyPr anchor="ctr" anchorCtr="0"/>
          <a:lstStyle/>
          <a:p>
            <a:r>
              <a:rPr lang="fr-FR" altLang="cs-CZ" dirty="0" smtClean="0"/>
              <a:t>Subjects who drink wine tend to be of a higher socioeconomic class, are more attentive to their health, and have fewer cardiovascular risk factors</a:t>
            </a:r>
            <a:endParaRPr lang="cs-CZ" altLang="cs-CZ" dirty="0" smtClean="0"/>
          </a:p>
          <a:p>
            <a:endParaRPr lang="cs-CZ" altLang="cs-CZ" dirty="0" smtClean="0"/>
          </a:p>
          <a:p>
            <a:r>
              <a:rPr lang="fr-FR" altLang="cs-CZ" dirty="0" smtClean="0"/>
              <a:t>Socioeconomic class is a strong determinant of mortality</a:t>
            </a:r>
            <a:endParaRPr lang="fr-FR" altLang="cs-CZ" dirty="0"/>
          </a:p>
        </p:txBody>
      </p:sp>
      <p:sp>
        <p:nvSpPr>
          <p:cNvPr id="9219" name="Rectangle 3">
            <a:extLst>
              <a:ext uri="{FF2B5EF4-FFF2-40B4-BE49-F238E27FC236}">
                <a16:creationId xmlns:a16="http://schemas.microsoft.com/office/drawing/2014/main" xmlns="" id="{56751E53-8908-4567-9B8E-4ECC18010742}"/>
              </a:ext>
            </a:extLst>
          </p:cNvPr>
          <p:cNvSpPr>
            <a:spLocks noGrp="1" noChangeArrowheads="1"/>
          </p:cNvSpPr>
          <p:nvPr>
            <p:ph type="body" sz="quarter" idx="15"/>
          </p:nvPr>
        </p:nvSpPr>
        <p:spPr/>
        <p:txBody>
          <a:bodyPr/>
          <a:lstStyle/>
          <a:p>
            <a:r>
              <a:rPr lang="fr-FR" altLang="cs-CZ" smtClean="0"/>
              <a:t>Naimi et al, AmJ PrevMed 2005;28:369–373</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04E7C2A7-F781-4D07-B49C-A3E29B795BD5}"/>
              </a:ext>
            </a:extLst>
          </p:cNvPr>
          <p:cNvSpPr>
            <a:spLocks noGrp="1" noChangeArrowheads="1"/>
          </p:cNvSpPr>
          <p:nvPr>
            <p:ph type="title"/>
          </p:nvPr>
        </p:nvSpPr>
        <p:spPr/>
        <p:txBody>
          <a:bodyPr>
            <a:normAutofit fontScale="90000"/>
          </a:bodyPr>
          <a:lstStyle/>
          <a:p>
            <a:pPr algn="l"/>
            <a:r>
              <a:rPr lang="fr-CH" altLang="cs-CZ" smtClean="0"/>
              <a:t>Types of alcohol</a:t>
            </a:r>
            <a:r>
              <a:rPr lang="cs-CZ" altLang="cs-CZ" smtClean="0"/>
              <a:t> </a:t>
            </a:r>
            <a:r>
              <a:rPr lang="fr-CH" altLang="cs-CZ" smtClean="0"/>
              <a:t>beverages</a:t>
            </a:r>
            <a:endParaRPr lang="fr-FR" altLang="cs-CZ" dirty="0"/>
          </a:p>
        </p:txBody>
      </p:sp>
      <p:sp>
        <p:nvSpPr>
          <p:cNvPr id="3" name="Zástupný symbol pro obsah 2"/>
          <p:cNvSpPr>
            <a:spLocks noGrp="1"/>
          </p:cNvSpPr>
          <p:nvPr>
            <p:ph sz="quarter" idx="14"/>
          </p:nvPr>
        </p:nvSpPr>
        <p:spPr>
          <a:xfrm>
            <a:off x="457201" y="994428"/>
            <a:ext cx="5029189" cy="3609073"/>
          </a:xfrm>
        </p:spPr>
        <p:txBody>
          <a:bodyPr anchor="ctr" anchorCtr="0"/>
          <a:lstStyle/>
          <a:p>
            <a:r>
              <a:rPr lang="fr-FR" altLang="cs-CZ" sz="2400" dirty="0" smtClean="0"/>
              <a:t>Purchase of healthier food items</a:t>
            </a:r>
            <a:r>
              <a:rPr lang="cs-CZ" altLang="cs-CZ" sz="2400" dirty="0" smtClean="0"/>
              <a:t> </a:t>
            </a:r>
            <a:r>
              <a:rPr lang="fr-FR" altLang="cs-CZ" sz="2400" dirty="0" smtClean="0"/>
              <a:t>is related to purchase of wine over beer. </a:t>
            </a:r>
          </a:p>
          <a:p>
            <a:r>
              <a:rPr lang="fr-FR" altLang="cs-CZ" sz="2400" dirty="0" smtClean="0"/>
              <a:t>Odds ratios &lt;1 were items</a:t>
            </a:r>
            <a:r>
              <a:rPr lang="cs-CZ" altLang="cs-CZ" sz="2400" dirty="0" smtClean="0"/>
              <a:t> </a:t>
            </a:r>
            <a:r>
              <a:rPr lang="fr-FR" altLang="cs-CZ" sz="2400" dirty="0" smtClean="0"/>
              <a:t>purchased more commonly with wine. </a:t>
            </a:r>
          </a:p>
          <a:p>
            <a:r>
              <a:rPr lang="fr-FR" altLang="cs-CZ" sz="2400" dirty="0" smtClean="0"/>
              <a:t>Odds ratios &gt;1 indicate items</a:t>
            </a:r>
            <a:r>
              <a:rPr lang="cs-CZ" altLang="cs-CZ" sz="2400" dirty="0" smtClean="0"/>
              <a:t> </a:t>
            </a:r>
            <a:r>
              <a:rPr lang="fr-FR" altLang="cs-CZ" sz="2400" dirty="0" smtClean="0"/>
              <a:t>purchased more commonly with beer.</a:t>
            </a:r>
            <a:endParaRPr lang="cs-CZ" sz="2400" dirty="0"/>
          </a:p>
        </p:txBody>
      </p:sp>
      <p:sp>
        <p:nvSpPr>
          <p:cNvPr id="2" name="Zástupný symbol pro text 1"/>
          <p:cNvSpPr>
            <a:spLocks noGrp="1"/>
          </p:cNvSpPr>
          <p:nvPr>
            <p:ph type="body" sz="quarter" idx="15"/>
          </p:nvPr>
        </p:nvSpPr>
        <p:spPr/>
        <p:txBody>
          <a:bodyPr/>
          <a:lstStyle/>
          <a:p>
            <a:r>
              <a:rPr lang="fr-FR" altLang="cs-CZ" smtClean="0"/>
              <a:t>Johansen et al, BMJ 2006;332:519–522</a:t>
            </a:r>
            <a:endParaRPr lang="cs-CZ" dirty="0"/>
          </a:p>
        </p:txBody>
      </p:sp>
      <p:pic>
        <p:nvPicPr>
          <p:cNvPr id="13" name="Picture 3">
            <a:extLst>
              <a:ext uri="{FF2B5EF4-FFF2-40B4-BE49-F238E27FC236}">
                <a16:creationId xmlns:a16="http://schemas.microsoft.com/office/drawing/2014/main" xmlns="" id="{327B6C00-91CF-4620-85B4-518833659131}"/>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5554770" y="39513"/>
            <a:ext cx="3040546" cy="456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C72EBE-9984-4E65-9E51-FFF686137E32}"/>
              </a:ext>
            </a:extLst>
          </p:cNvPr>
          <p:cNvSpPr>
            <a:spLocks noGrp="1"/>
          </p:cNvSpPr>
          <p:nvPr>
            <p:ph type="title"/>
          </p:nvPr>
        </p:nvSpPr>
        <p:spPr>
          <a:xfrm>
            <a:off x="426391" y="3143239"/>
            <a:ext cx="8717609" cy="457200"/>
          </a:xfrm>
        </p:spPr>
        <p:txBody>
          <a:bodyPr/>
          <a:lstStyle/>
          <a:p>
            <a:r>
              <a:rPr lang="cs-CZ" dirty="0"/>
              <a:t>Edukace odborníků a široké veřejnosti: Další důležitý faktor</a:t>
            </a:r>
          </a:p>
        </p:txBody>
      </p:sp>
      <p:sp>
        <p:nvSpPr>
          <p:cNvPr id="3" name="Zástupný text 2">
            <a:extLst>
              <a:ext uri="{FF2B5EF4-FFF2-40B4-BE49-F238E27FC236}">
                <a16:creationId xmlns:a16="http://schemas.microsoft.com/office/drawing/2014/main" xmlns="" id="{7A215846-7F05-4F44-9536-48F2091B0856}"/>
              </a:ext>
            </a:extLst>
          </p:cNvPr>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904377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E540E00-C4F2-4CFD-9CA7-52BB9711204C}"/>
              </a:ext>
            </a:extLst>
          </p:cNvPr>
          <p:cNvSpPr>
            <a:spLocks noGrp="1"/>
          </p:cNvSpPr>
          <p:nvPr>
            <p:ph type="title"/>
          </p:nvPr>
        </p:nvSpPr>
        <p:spPr/>
        <p:txBody>
          <a:bodyPr>
            <a:normAutofit fontScale="90000"/>
          </a:bodyPr>
          <a:lstStyle/>
          <a:p>
            <a:r>
              <a:rPr lang="en-US" noProof="0" smtClean="0"/>
              <a:t>UK Alcohol Guidelines</a:t>
            </a:r>
            <a:endParaRPr lang="en-US" noProof="0" dirty="0"/>
          </a:p>
        </p:txBody>
      </p:sp>
      <p:sp>
        <p:nvSpPr>
          <p:cNvPr id="4" name="Zástupný text 3">
            <a:extLst>
              <a:ext uri="{FF2B5EF4-FFF2-40B4-BE49-F238E27FC236}">
                <a16:creationId xmlns:a16="http://schemas.microsoft.com/office/drawing/2014/main" xmlns="" id="{DD0FD45B-B746-4450-83D8-F93638B4F06D}"/>
              </a:ext>
            </a:extLst>
          </p:cNvPr>
          <p:cNvSpPr>
            <a:spLocks noGrp="1"/>
          </p:cNvSpPr>
          <p:nvPr>
            <p:ph type="body" sz="quarter" idx="15"/>
          </p:nvPr>
        </p:nvSpPr>
        <p:spPr/>
        <p:txBody>
          <a:bodyPr/>
          <a:lstStyle/>
          <a:p>
            <a:r>
              <a:rPr lang="en-US" noProof="0" smtClean="0"/>
              <a:t>https://www.nhs.uk/</a:t>
            </a:r>
            <a:endParaRPr lang="en-US" noProof="0" dirty="0"/>
          </a:p>
        </p:txBody>
      </p:sp>
      <p:pic>
        <p:nvPicPr>
          <p:cNvPr id="921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3349034" y="993775"/>
            <a:ext cx="2496731"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92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7B57C1F-D133-4491-B648-408858B6FD1C}"/>
              </a:ext>
            </a:extLst>
          </p:cNvPr>
          <p:cNvSpPr>
            <a:spLocks noGrp="1"/>
          </p:cNvSpPr>
          <p:nvPr>
            <p:ph type="title"/>
          </p:nvPr>
        </p:nvSpPr>
        <p:spPr/>
        <p:txBody>
          <a:bodyPr>
            <a:normAutofit fontScale="90000"/>
          </a:bodyPr>
          <a:lstStyle/>
          <a:p>
            <a:r>
              <a:rPr lang="cs-CZ" smtClean="0"/>
              <a:t>UK: Edukace pacientů</a:t>
            </a:r>
            <a:endParaRPr lang="cs-CZ" dirty="0"/>
          </a:p>
        </p:txBody>
      </p:sp>
      <p:sp>
        <p:nvSpPr>
          <p:cNvPr id="5" name="Zástupný text 4">
            <a:extLst>
              <a:ext uri="{FF2B5EF4-FFF2-40B4-BE49-F238E27FC236}">
                <a16:creationId xmlns:a16="http://schemas.microsoft.com/office/drawing/2014/main" xmlns="" id="{C6350F0C-372E-4DAF-AA60-4E2EABB7808A}"/>
              </a:ext>
            </a:extLst>
          </p:cNvPr>
          <p:cNvSpPr>
            <a:spLocks noGrp="1"/>
          </p:cNvSpPr>
          <p:nvPr>
            <p:ph type="body" sz="quarter" idx="15"/>
          </p:nvPr>
        </p:nvSpPr>
        <p:spPr/>
        <p:txBody>
          <a:bodyPr/>
          <a:lstStyle/>
          <a:p>
            <a:r>
              <a:rPr lang="cs-CZ" dirty="0" smtClean="0"/>
              <a:t>www.drinkaware.uk</a:t>
            </a:r>
            <a:endParaRPr lang="cs-CZ" dirty="0"/>
          </a:p>
        </p:txBody>
      </p:sp>
      <p:pic>
        <p:nvPicPr>
          <p:cNvPr id="10244" name="Picture 4"/>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2044656" y="993775"/>
            <a:ext cx="5105488"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23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8AC0595A-256B-4F9F-BAB7-BDE81CEED926}"/>
              </a:ext>
            </a:extLst>
          </p:cNvPr>
          <p:cNvSpPr>
            <a:spLocks noGrp="1" noChangeArrowheads="1"/>
          </p:cNvSpPr>
          <p:nvPr>
            <p:ph type="title"/>
          </p:nvPr>
        </p:nvSpPr>
        <p:spPr/>
        <p:txBody>
          <a:bodyPr>
            <a:normAutofit fontScale="90000"/>
          </a:bodyPr>
          <a:lstStyle/>
          <a:p>
            <a:r>
              <a:rPr lang="fr-CH" altLang="cs-CZ" smtClean="0"/>
              <a:t>Diseases associated with alcohol intake</a:t>
            </a:r>
            <a:endParaRPr lang="fr-FR" altLang="cs-CZ" dirty="0"/>
          </a:p>
        </p:txBody>
      </p:sp>
      <p:sp>
        <p:nvSpPr>
          <p:cNvPr id="2" name="Zástupný symbol pro obsah 1"/>
          <p:cNvSpPr>
            <a:spLocks noGrp="1"/>
          </p:cNvSpPr>
          <p:nvPr>
            <p:ph sz="quarter" idx="14"/>
          </p:nvPr>
        </p:nvSpPr>
        <p:spPr/>
        <p:txBody>
          <a:bodyPr/>
          <a:lstStyle/>
          <a:p>
            <a:r>
              <a:rPr lang="fr-CH" altLang="cs-CZ" sz="2000" dirty="0" smtClean="0"/>
              <a:t>Cancers (liver, mouth and oropharynx, laryngeal, oesophageal, breast, etc)</a:t>
            </a:r>
          </a:p>
          <a:p>
            <a:r>
              <a:rPr lang="fr-CH" altLang="cs-CZ" sz="2000" dirty="0" smtClean="0"/>
              <a:t>Type 2 diabetes</a:t>
            </a:r>
          </a:p>
          <a:p>
            <a:r>
              <a:rPr lang="fr-CH" altLang="cs-CZ" sz="2000" dirty="0" smtClean="0"/>
              <a:t>Neuropsychiatric conditions (alcohol abuse, alcohol psychosis, depression, epilepsy, etc)</a:t>
            </a:r>
          </a:p>
          <a:p>
            <a:r>
              <a:rPr lang="fr-CH" altLang="cs-CZ" sz="2000" b="1" dirty="0" smtClean="0">
                <a:solidFill>
                  <a:srgbClr val="C00000"/>
                </a:solidFill>
              </a:rPr>
              <a:t>Cardiovascular disease (hypertension, ischaemic heart disease, stroke, cardiomyopathy, arrhythmais, heart failure, etc)</a:t>
            </a:r>
          </a:p>
          <a:p>
            <a:r>
              <a:rPr lang="fr-FR" altLang="cs-CZ" sz="2000" dirty="0" smtClean="0"/>
              <a:t>Digestive diseases (gastritis, liver cirrhosis, acute and chronic pancreatitis, cholelithiasis)</a:t>
            </a:r>
          </a:p>
          <a:p>
            <a:r>
              <a:rPr lang="fr-FR" altLang="cs-CZ" sz="2000" dirty="0" smtClean="0"/>
              <a:t>Intentional (self-inflicted injuries, homocides, suicide, etc) and unintentional (car accidents, falls, fires, drowning, etc) injuries</a:t>
            </a:r>
          </a:p>
          <a:p>
            <a:r>
              <a:rPr lang="fr-FR" altLang="cs-CZ" sz="2000" dirty="0" smtClean="0"/>
              <a:t>Skin diseases: psoriasis</a:t>
            </a:r>
            <a:endParaRPr lang="fr-FR" altLang="cs-CZ" sz="2000" dirty="0"/>
          </a:p>
        </p:txBody>
      </p:sp>
      <p:sp>
        <p:nvSpPr>
          <p:cNvPr id="5" name="Zástupný symbol pro text 4"/>
          <p:cNvSpPr>
            <a:spLocks noGrp="1"/>
          </p:cNvSpPr>
          <p:nvPr>
            <p:ph type="body" sz="quarter" idx="15"/>
          </p:nvPr>
        </p:nvSpPr>
        <p:spPr/>
        <p:txBody>
          <a:bodyPr/>
          <a:lstStyle/>
          <a:p>
            <a:endParaRPr lang="cs-CZ"/>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1153398-37DE-4FD2-B326-4C13D0305F40}"/>
              </a:ext>
            </a:extLst>
          </p:cNvPr>
          <p:cNvSpPr>
            <a:spLocks noGrp="1"/>
          </p:cNvSpPr>
          <p:nvPr>
            <p:ph type="title"/>
          </p:nvPr>
        </p:nvSpPr>
        <p:spPr>
          <a:xfrm>
            <a:off x="457200" y="377209"/>
            <a:ext cx="4114800" cy="457200"/>
          </a:xfrm>
        </p:spPr>
        <p:txBody>
          <a:bodyPr>
            <a:normAutofit fontScale="90000"/>
          </a:bodyPr>
          <a:lstStyle/>
          <a:p>
            <a:r>
              <a:rPr lang="cs-CZ" dirty="0"/>
              <a:t>První </a:t>
            </a:r>
            <a:r>
              <a:rPr lang="cs-CZ" dirty="0" smtClean="0"/>
              <a:t>republika:</a:t>
            </a:r>
            <a:br>
              <a:rPr lang="cs-CZ" dirty="0" smtClean="0"/>
            </a:br>
            <a:r>
              <a:rPr lang="cs-CZ" dirty="0" smtClean="0"/>
              <a:t>Alkohol </a:t>
            </a:r>
            <a:r>
              <a:rPr lang="cs-CZ" dirty="0"/>
              <a:t>a KV onemocnění</a:t>
            </a:r>
          </a:p>
        </p:txBody>
      </p:sp>
      <p:pic>
        <p:nvPicPr>
          <p:cNvPr id="5" name="Zástupný symbol pro obsah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394951" y="11458"/>
            <a:ext cx="2468853" cy="4639205"/>
          </a:xfrm>
        </p:spPr>
      </p:pic>
      <p:sp>
        <p:nvSpPr>
          <p:cNvPr id="4" name="Zástupný text 3">
            <a:extLst>
              <a:ext uri="{FF2B5EF4-FFF2-40B4-BE49-F238E27FC236}">
                <a16:creationId xmlns:a16="http://schemas.microsoft.com/office/drawing/2014/main" xmlns="" id="{074D3F99-2550-4FCD-B830-3F110F247DAB}"/>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2858079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F95226D-FA7C-49C3-8B69-366B240339C8}"/>
              </a:ext>
            </a:extLst>
          </p:cNvPr>
          <p:cNvSpPr>
            <a:spLocks noGrp="1"/>
          </p:cNvSpPr>
          <p:nvPr>
            <p:ph type="title"/>
          </p:nvPr>
        </p:nvSpPr>
        <p:spPr/>
        <p:txBody>
          <a:bodyPr/>
          <a:lstStyle/>
          <a:p>
            <a:r>
              <a:rPr lang="cs-CZ" dirty="0"/>
              <a:t>Závěry</a:t>
            </a:r>
          </a:p>
        </p:txBody>
      </p:sp>
      <p:sp>
        <p:nvSpPr>
          <p:cNvPr id="4" name="Zástupný symbol pro text 3"/>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745539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04250FE-760F-4419-A944-F9C313E09AB6}"/>
              </a:ext>
            </a:extLst>
          </p:cNvPr>
          <p:cNvSpPr>
            <a:spLocks noGrp="1"/>
          </p:cNvSpPr>
          <p:nvPr>
            <p:ph type="title"/>
          </p:nvPr>
        </p:nvSpPr>
        <p:spPr/>
        <p:txBody>
          <a:bodyPr>
            <a:normAutofit fontScale="90000"/>
          </a:bodyPr>
          <a:lstStyle/>
          <a:p>
            <a:r>
              <a:rPr lang="cs-CZ" smtClean="0"/>
              <a:t>Mají někteří pacienti s KV onemocněními skutečně profit z alkoholu ???</a:t>
            </a:r>
            <a:endParaRPr lang="cs-CZ" dirty="0"/>
          </a:p>
        </p:txBody>
      </p:sp>
      <p:pic>
        <p:nvPicPr>
          <p:cNvPr id="11266"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1405088" y="993775"/>
            <a:ext cx="6384624" cy="3609975"/>
          </a:xfrm>
        </p:spPr>
      </p:pic>
      <p:sp>
        <p:nvSpPr>
          <p:cNvPr id="4" name="Zástupný text 3">
            <a:extLst>
              <a:ext uri="{FF2B5EF4-FFF2-40B4-BE49-F238E27FC236}">
                <a16:creationId xmlns:a16="http://schemas.microsoft.com/office/drawing/2014/main" xmlns="" id="{E73A0C43-53CD-4F3B-8F3C-535C8CB60F02}"/>
              </a:ext>
            </a:extLst>
          </p:cNvPr>
          <p:cNvSpPr>
            <a:spLocks noGrp="1"/>
          </p:cNvSpPr>
          <p:nvPr>
            <p:ph type="body" sz="quarter" idx="15"/>
          </p:nvPr>
        </p:nvSpPr>
        <p:spPr/>
        <p:txBody>
          <a:bodyPr/>
          <a:lstStyle/>
          <a:p>
            <a:r>
              <a:rPr lang="cs-CZ" altLang="cs-CZ" smtClean="0"/>
              <a:t>Wood AM: </a:t>
            </a:r>
            <a:r>
              <a:rPr lang="en-US" altLang="cs-CZ" smtClean="0"/>
              <a:t>The Lancet 2018 391, 1513-1523DOI: (10.1016/S0140-6736(18)30134-X)</a:t>
            </a:r>
            <a:endParaRPr lang="en-US" altLang="cs-CZ" dirty="0"/>
          </a:p>
        </p:txBody>
      </p:sp>
    </p:spTree>
    <p:extLst>
      <p:ext uri="{BB962C8B-B14F-4D97-AF65-F5344CB8AC3E}">
        <p14:creationId xmlns:p14="http://schemas.microsoft.com/office/powerpoint/2010/main" val="2217111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25AA2E5-81DA-4D19-AD91-D8F189DBBF0E}"/>
              </a:ext>
            </a:extLst>
          </p:cNvPr>
          <p:cNvSpPr>
            <a:spLocks noGrp="1"/>
          </p:cNvSpPr>
          <p:nvPr>
            <p:ph type="title"/>
          </p:nvPr>
        </p:nvSpPr>
        <p:spPr>
          <a:xfrm>
            <a:off x="365806" y="377209"/>
            <a:ext cx="8462788" cy="457200"/>
          </a:xfrm>
        </p:spPr>
        <p:txBody>
          <a:bodyPr>
            <a:normAutofit fontScale="90000"/>
          </a:bodyPr>
          <a:lstStyle/>
          <a:p>
            <a:r>
              <a:rPr lang="cs-CZ" dirty="0" smtClean="0"/>
              <a:t>KV onemocnění, alkohol a reálné zkrácení délky života</a:t>
            </a:r>
            <a:endParaRPr lang="cs-CZ" dirty="0"/>
          </a:p>
        </p:txBody>
      </p:sp>
      <p:pic>
        <p:nvPicPr>
          <p:cNvPr id="1229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1348422" y="993775"/>
            <a:ext cx="6497955" cy="3609975"/>
          </a:xfrm>
        </p:spPr>
      </p:pic>
      <p:sp>
        <p:nvSpPr>
          <p:cNvPr id="4" name="Zástupný text 3">
            <a:extLst>
              <a:ext uri="{FF2B5EF4-FFF2-40B4-BE49-F238E27FC236}">
                <a16:creationId xmlns:a16="http://schemas.microsoft.com/office/drawing/2014/main" xmlns="" id="{50F7DD58-AEF4-4EF0-8FC8-6F4EC7DA1588}"/>
              </a:ext>
            </a:extLst>
          </p:cNvPr>
          <p:cNvSpPr>
            <a:spLocks noGrp="1"/>
          </p:cNvSpPr>
          <p:nvPr>
            <p:ph type="body" sz="quarter" idx="15"/>
          </p:nvPr>
        </p:nvSpPr>
        <p:spPr/>
        <p:txBody>
          <a:bodyPr/>
          <a:lstStyle/>
          <a:p>
            <a:r>
              <a:rPr lang="cs-CZ" altLang="cs-CZ" smtClean="0"/>
              <a:t>Wood AM: </a:t>
            </a:r>
            <a:r>
              <a:rPr lang="en-US" altLang="cs-CZ" smtClean="0"/>
              <a:t>The Lancet 2018 391, 1513-1523DOI: (10.1016/S0140-6736(18)30134-X)</a:t>
            </a:r>
            <a:endParaRPr lang="en-US" altLang="cs-CZ" dirty="0"/>
          </a:p>
        </p:txBody>
      </p:sp>
    </p:spTree>
    <p:extLst>
      <p:ext uri="{BB962C8B-B14F-4D97-AF65-F5344CB8AC3E}">
        <p14:creationId xmlns:p14="http://schemas.microsoft.com/office/powerpoint/2010/main" val="353449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EC1585-CA7A-451B-97D3-03023ADFE004}"/>
              </a:ext>
            </a:extLst>
          </p:cNvPr>
          <p:cNvSpPr>
            <a:spLocks noGrp="1"/>
          </p:cNvSpPr>
          <p:nvPr>
            <p:ph type="title"/>
          </p:nvPr>
        </p:nvSpPr>
        <p:spPr/>
        <p:txBody>
          <a:bodyPr>
            <a:normAutofit fontScale="90000"/>
          </a:bodyPr>
          <a:lstStyle/>
          <a:p>
            <a:r>
              <a:rPr lang="en-US" noProof="0" dirty="0" smtClean="0"/>
              <a:t>Take home message</a:t>
            </a:r>
            <a:endParaRPr lang="en-US" noProof="0" dirty="0"/>
          </a:p>
        </p:txBody>
      </p:sp>
      <p:sp>
        <p:nvSpPr>
          <p:cNvPr id="3" name="Zástupný obsah 2">
            <a:extLst>
              <a:ext uri="{FF2B5EF4-FFF2-40B4-BE49-F238E27FC236}">
                <a16:creationId xmlns:a16="http://schemas.microsoft.com/office/drawing/2014/main" xmlns="" id="{89C80526-8328-4696-A2A5-C8140F7D7B5F}"/>
              </a:ext>
            </a:extLst>
          </p:cNvPr>
          <p:cNvSpPr>
            <a:spLocks noGrp="1"/>
          </p:cNvSpPr>
          <p:nvPr>
            <p:ph sz="quarter" idx="14"/>
          </p:nvPr>
        </p:nvSpPr>
        <p:spPr>
          <a:xfrm>
            <a:off x="457200" y="915556"/>
            <a:ext cx="8280000" cy="3609073"/>
          </a:xfrm>
        </p:spPr>
        <p:txBody>
          <a:bodyPr/>
          <a:lstStyle/>
          <a:p>
            <a:r>
              <a:rPr lang="en-US" altLang="cs-CZ" sz="2400" b="1" i="1" dirty="0" smtClean="0">
                <a:solidFill>
                  <a:srgbClr val="C00000"/>
                </a:solidFill>
              </a:rPr>
              <a:t>No level of alcohol consumption improves health</a:t>
            </a:r>
            <a:r>
              <a:rPr lang="cs-CZ" altLang="cs-CZ" sz="2400" b="1" i="1" dirty="0" smtClean="0">
                <a:solidFill>
                  <a:srgbClr val="C00000"/>
                </a:solidFill>
              </a:rPr>
              <a:t> !!!</a:t>
            </a:r>
          </a:p>
          <a:p>
            <a:r>
              <a:rPr lang="cs-CZ" sz="2400" i="1" dirty="0" smtClean="0"/>
              <a:t>Nenalézáme žádné velké důvody k optimismu, možná s</a:t>
            </a:r>
            <a:r>
              <a:rPr lang="cs-CZ" sz="2400" kern="1200" dirty="0" smtClean="0">
                <a:solidFill>
                  <a:schemeClr val="tx1"/>
                </a:solidFill>
                <a:effectLst/>
              </a:rPr>
              <a:t> </a:t>
            </a:r>
            <a:r>
              <a:rPr lang="cs-CZ" sz="2400" i="1" dirty="0" smtClean="0"/>
              <a:t>výjimkou pacientů po IM, ale …</a:t>
            </a:r>
          </a:p>
          <a:p>
            <a:r>
              <a:rPr lang="cs-CZ" sz="2400" i="1" dirty="0" smtClean="0"/>
              <a:t>V současné době není etické, aby lékař doporučoval pacientovi konzumaci alkoholu</a:t>
            </a:r>
          </a:p>
          <a:p>
            <a:r>
              <a:rPr lang="cs-CZ" sz="2400" i="1" dirty="0" smtClean="0"/>
              <a:t>Pokud pacient přizná alkohol, je možné hovořit pouze o max. možném tolerovaném množství</a:t>
            </a:r>
          </a:p>
          <a:p>
            <a:r>
              <a:rPr lang="cs-CZ" sz="2400" i="1" dirty="0" smtClean="0"/>
              <a:t>Nutná pozitivní kampaň napříč společností: Nepít stejně jako nekouřit je standard s</a:t>
            </a:r>
            <a:r>
              <a:rPr lang="cs-CZ" sz="2400" kern="1200" dirty="0" smtClean="0">
                <a:solidFill>
                  <a:schemeClr val="tx1"/>
                </a:solidFill>
                <a:effectLst/>
              </a:rPr>
              <a:t> </a:t>
            </a:r>
            <a:r>
              <a:rPr lang="cs-CZ" sz="2400" i="1" dirty="0" smtClean="0"/>
              <a:t>významnými pozitivními celospolečenskými dopady</a:t>
            </a:r>
            <a:endParaRPr lang="cs-CZ" sz="2400" dirty="0"/>
          </a:p>
        </p:txBody>
      </p:sp>
      <p:sp>
        <p:nvSpPr>
          <p:cNvPr id="4" name="Zástupný text 3">
            <a:extLst>
              <a:ext uri="{FF2B5EF4-FFF2-40B4-BE49-F238E27FC236}">
                <a16:creationId xmlns:a16="http://schemas.microsoft.com/office/drawing/2014/main" xmlns="" id="{C0C8E8DA-AC97-4737-AD3A-7C824F456185}"/>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10965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obsah 9">
            <a:extLst>
              <a:ext uri="{FF2B5EF4-FFF2-40B4-BE49-F238E27FC236}">
                <a16:creationId xmlns:a16="http://schemas.microsoft.com/office/drawing/2014/main" xmlns="" id="{AFAE2F82-605B-478E-9668-C0AC2A3FA4F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 y="0"/>
            <a:ext cx="9144002" cy="4657725"/>
          </a:xfrm>
        </p:spPr>
      </p:pic>
      <p:sp>
        <p:nvSpPr>
          <p:cNvPr id="4" name="Zástupný text 3">
            <a:extLst>
              <a:ext uri="{FF2B5EF4-FFF2-40B4-BE49-F238E27FC236}">
                <a16:creationId xmlns:a16="http://schemas.microsoft.com/office/drawing/2014/main" xmlns="" id="{92751C1C-E12B-4625-8A1C-97FA77A4DC81}"/>
              </a:ext>
            </a:extLst>
          </p:cNvPr>
          <p:cNvSpPr>
            <a:spLocks noGrp="1"/>
          </p:cNvSpPr>
          <p:nvPr>
            <p:ph type="body" sz="quarter" idx="15"/>
          </p:nvPr>
        </p:nvSpPr>
        <p:spPr/>
        <p:txBody>
          <a:bodyPr/>
          <a:lstStyle/>
          <a:p>
            <a:r>
              <a:rPr lang="cs-CZ" smtClean="0"/>
              <a:t>Vinice Sv. Kláry, Praha 7 - Troja</a:t>
            </a:r>
            <a:endParaRPr lang="cs-CZ" dirty="0"/>
          </a:p>
        </p:txBody>
      </p:sp>
    </p:spTree>
    <p:extLst>
      <p:ext uri="{BB962C8B-B14F-4D97-AF65-F5344CB8AC3E}">
        <p14:creationId xmlns:p14="http://schemas.microsoft.com/office/powerpoint/2010/main" val="2715077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Ã½sledek obrÃ¡zku pro artifici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19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3" y="2917834"/>
            <a:ext cx="1842912" cy="646248"/>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013" y="2819179"/>
            <a:ext cx="2048666" cy="900766"/>
          </a:xfrm>
          <a:prstGeom prst="rect">
            <a:avLst/>
          </a:prstGeom>
        </p:spPr>
      </p:pic>
      <p:sp>
        <p:nvSpPr>
          <p:cNvPr id="3" name="Obdélník 2"/>
          <p:cNvSpPr/>
          <p:nvPr/>
        </p:nvSpPr>
        <p:spPr>
          <a:xfrm>
            <a:off x="281875" y="1840780"/>
            <a:ext cx="4572000" cy="754053"/>
          </a:xfrm>
          <a:prstGeom prst="rect">
            <a:avLst/>
          </a:prstGeom>
        </p:spPr>
        <p:txBody>
          <a:bodyPr lIns="68580" tIns="34290" rIns="68580" bIns="34290">
            <a:spAutoFit/>
          </a:bodyPr>
          <a:lstStyle/>
          <a:p>
            <a:pPr algn="ctr">
              <a:spcBef>
                <a:spcPts val="300"/>
              </a:spcBef>
            </a:pPr>
            <a:r>
              <a:rPr lang="cs-CZ" sz="2700" spc="100" dirty="0">
                <a:solidFill>
                  <a:schemeClr val="bg1"/>
                </a:solidFill>
                <a:ea typeface="Roboto Condensed Light" panose="02000000000000000000" pitchFamily="2" charset="0"/>
              </a:rPr>
              <a:t>Děkuji za pozornost</a:t>
            </a:r>
            <a:endParaRPr lang="en-US" sz="2700" spc="100" dirty="0">
              <a:solidFill>
                <a:schemeClr val="bg1"/>
              </a:solidFill>
              <a:ea typeface="Roboto Condensed Light" panose="02000000000000000000" pitchFamily="2" charset="0"/>
            </a:endParaRPr>
          </a:p>
          <a:p>
            <a:pPr algn="ctr">
              <a:spcBef>
                <a:spcPts val="300"/>
              </a:spcBef>
            </a:pPr>
            <a:r>
              <a:rPr lang="cs-CZ" spc="100" dirty="0">
                <a:solidFill>
                  <a:schemeClr val="bg1"/>
                </a:solidFill>
                <a:ea typeface="Roboto Condensed Light" panose="02000000000000000000" pitchFamily="2" charset="0"/>
              </a:rPr>
              <a:t>Fakultní nemocnice Olomouc</a:t>
            </a:r>
            <a:endParaRPr lang="en-US" spc="100" dirty="0">
              <a:solidFill>
                <a:schemeClr val="bg1"/>
              </a:solidFill>
              <a:ea typeface="Roboto Condensed Light" panose="02000000000000000000" pitchFamily="2" charset="0"/>
            </a:endParaRPr>
          </a:p>
        </p:txBody>
      </p:sp>
    </p:spTree>
    <p:extLst>
      <p:ext uri="{BB962C8B-B14F-4D97-AF65-F5344CB8AC3E}">
        <p14:creationId xmlns:p14="http://schemas.microsoft.com/office/powerpoint/2010/main" val="3503542617"/>
      </p:ext>
    </p:extLst>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79BB509B-6056-4BC7-847D-669D3C96DB5F}"/>
              </a:ext>
            </a:extLst>
          </p:cNvPr>
          <p:cNvSpPr>
            <a:spLocks noGrp="1" noChangeArrowheads="1"/>
          </p:cNvSpPr>
          <p:nvPr>
            <p:ph type="title"/>
          </p:nvPr>
        </p:nvSpPr>
        <p:spPr/>
        <p:txBody>
          <a:bodyPr>
            <a:normAutofit fontScale="90000"/>
          </a:bodyPr>
          <a:lstStyle/>
          <a:p>
            <a:r>
              <a:rPr lang="fr-CH" altLang="cs-CZ" smtClean="0"/>
              <a:t>The French paradox</a:t>
            </a:r>
            <a:endParaRPr lang="fr-FR" altLang="cs-CZ" dirty="0"/>
          </a:p>
        </p:txBody>
      </p:sp>
      <p:sp>
        <p:nvSpPr>
          <p:cNvPr id="2" name="Zástupný symbol pro text 1"/>
          <p:cNvSpPr>
            <a:spLocks noGrp="1"/>
          </p:cNvSpPr>
          <p:nvPr>
            <p:ph type="body" sz="quarter" idx="15"/>
          </p:nvPr>
        </p:nvSpPr>
        <p:spPr/>
        <p:txBody>
          <a:bodyPr/>
          <a:lstStyle/>
          <a:p>
            <a:r>
              <a:rPr lang="fr-CH" altLang="cs-CZ" smtClean="0"/>
              <a:t>St Léger et al, Lancet 1979;1:1017-1020</a:t>
            </a:r>
            <a:endParaRPr lang="cs-CZ" dirty="0"/>
          </a:p>
        </p:txBody>
      </p:sp>
      <p:sp>
        <p:nvSpPr>
          <p:cNvPr id="8195" name="Text Box 5">
            <a:extLst>
              <a:ext uri="{FF2B5EF4-FFF2-40B4-BE49-F238E27FC236}">
                <a16:creationId xmlns:a16="http://schemas.microsoft.com/office/drawing/2014/main" xmlns="" id="{1FD19457-D07F-4E49-A4D5-28FCEC3D7387}"/>
              </a:ext>
            </a:extLst>
          </p:cNvPr>
          <p:cNvSpPr txBox="1">
            <a:spLocks noChangeArrowheads="1"/>
          </p:cNvSpPr>
          <p:nvPr/>
        </p:nvSpPr>
        <p:spPr bwMode="auto">
          <a:xfrm>
            <a:off x="1252064" y="1401419"/>
            <a:ext cx="231417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CH" altLang="cs-CZ" sz="1500" dirty="0"/>
              <a:t>There is lower mortality </a:t>
            </a:r>
          </a:p>
          <a:p>
            <a:pPr eaLnBrk="1" hangingPunct="1"/>
            <a:r>
              <a:rPr lang="fr-CH" altLang="cs-CZ" sz="1500" dirty="0"/>
              <a:t>in France with respect </a:t>
            </a:r>
          </a:p>
          <a:p>
            <a:pPr eaLnBrk="1" hangingPunct="1"/>
            <a:r>
              <a:rPr lang="fr-CH" altLang="cs-CZ" sz="1500" dirty="0"/>
              <a:t>to other countries</a:t>
            </a:r>
          </a:p>
          <a:p>
            <a:pPr eaLnBrk="1" hangingPunct="1"/>
            <a:r>
              <a:rPr lang="fr-CH" altLang="cs-CZ" sz="1500" dirty="0"/>
              <a:t>in relation to </a:t>
            </a:r>
          </a:p>
          <a:p>
            <a:pPr eaLnBrk="1" hangingPunct="1"/>
            <a:r>
              <a:rPr lang="fr-CH" altLang="cs-CZ" sz="1500" dirty="0"/>
              <a:t>wine consumption</a:t>
            </a:r>
            <a:endParaRPr lang="fr-FR" altLang="cs-CZ" sz="1500" dirty="0"/>
          </a:p>
        </p:txBody>
      </p:sp>
      <p:pic>
        <p:nvPicPr>
          <p:cNvPr id="8196" name="Picture 7">
            <a:extLst>
              <a:ext uri="{FF2B5EF4-FFF2-40B4-BE49-F238E27FC236}">
                <a16:creationId xmlns:a16="http://schemas.microsoft.com/office/drawing/2014/main" xmlns="" id="{43C2EA65-1D14-43DF-80E5-C4D2C30BE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489" y="971550"/>
            <a:ext cx="4207268"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10">
            <a:extLst>
              <a:ext uri="{FF2B5EF4-FFF2-40B4-BE49-F238E27FC236}">
                <a16:creationId xmlns:a16="http://schemas.microsoft.com/office/drawing/2014/main" xmlns="" id="{C7A98DDE-A27A-4A33-BE7A-1781C84321D0}"/>
              </a:ext>
            </a:extLst>
          </p:cNvPr>
          <p:cNvSpPr>
            <a:spLocks noChangeArrowheads="1"/>
          </p:cNvSpPr>
          <p:nvPr/>
        </p:nvSpPr>
        <p:spPr bwMode="auto">
          <a:xfrm>
            <a:off x="1217557" y="2971800"/>
            <a:ext cx="28853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cs-CZ" sz="1500" dirty="0">
                <a:latin typeface="CenturyOldStyle-Regular" charset="0"/>
              </a:rPr>
              <a:t>Red wine, and its antioxidant polyphenols, is thought to be particularly protective against cardiovascular disease.</a:t>
            </a:r>
          </a:p>
        </p:txBody>
      </p:sp>
      <p:cxnSp>
        <p:nvCxnSpPr>
          <p:cNvPr id="3" name="Přímá spojnice 2">
            <a:extLst>
              <a:ext uri="{FF2B5EF4-FFF2-40B4-BE49-F238E27FC236}">
                <a16:creationId xmlns:a16="http://schemas.microsoft.com/office/drawing/2014/main" xmlns="" id="{7BA46340-E189-4585-9279-B585C4AF2B34}"/>
              </a:ext>
            </a:extLst>
          </p:cNvPr>
          <p:cNvCxnSpPr/>
          <p:nvPr/>
        </p:nvCxnSpPr>
        <p:spPr>
          <a:xfrm flipV="1">
            <a:off x="1218993" y="2971183"/>
            <a:ext cx="2940375" cy="1042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Přímá spojnice 4">
            <a:extLst>
              <a:ext uri="{FF2B5EF4-FFF2-40B4-BE49-F238E27FC236}">
                <a16:creationId xmlns:a16="http://schemas.microsoft.com/office/drawing/2014/main" xmlns="" id="{8C939E23-8E47-49A6-8704-5F7E9AD055E5}"/>
              </a:ext>
            </a:extLst>
          </p:cNvPr>
          <p:cNvCxnSpPr/>
          <p:nvPr/>
        </p:nvCxnSpPr>
        <p:spPr>
          <a:xfrm>
            <a:off x="1216528" y="2971184"/>
            <a:ext cx="2945304" cy="10425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FCE73F-E462-4FED-8808-0ED1A5B0C830}"/>
              </a:ext>
            </a:extLst>
          </p:cNvPr>
          <p:cNvSpPr>
            <a:spLocks noGrp="1"/>
          </p:cNvSpPr>
          <p:nvPr>
            <p:ph type="title"/>
          </p:nvPr>
        </p:nvSpPr>
        <p:spPr/>
        <p:txBody>
          <a:bodyPr>
            <a:normAutofit fontScale="90000"/>
          </a:bodyPr>
          <a:lstStyle/>
          <a:p>
            <a:r>
              <a:rPr lang="cs-CZ" smtClean="0"/>
              <a:t>Máme skutečně data o mírném optimismu ???</a:t>
            </a:r>
            <a:endParaRPr lang="cs-CZ" dirty="0"/>
          </a:p>
        </p:txBody>
      </p:sp>
      <p:sp>
        <p:nvSpPr>
          <p:cNvPr id="3" name="Zástupný obsah 2">
            <a:extLst>
              <a:ext uri="{FF2B5EF4-FFF2-40B4-BE49-F238E27FC236}">
                <a16:creationId xmlns:a16="http://schemas.microsoft.com/office/drawing/2014/main" xmlns="" id="{3B0E90FA-8159-48B1-AD65-3ED54F6B2BA3}"/>
              </a:ext>
            </a:extLst>
          </p:cNvPr>
          <p:cNvSpPr>
            <a:spLocks noGrp="1"/>
          </p:cNvSpPr>
          <p:nvPr>
            <p:ph sz="quarter" idx="14"/>
          </p:nvPr>
        </p:nvSpPr>
        <p:spPr/>
        <p:txBody>
          <a:bodyPr/>
          <a:lstStyle/>
          <a:p>
            <a:r>
              <a:rPr lang="cs-CZ" dirty="0" smtClean="0"/>
              <a:t>Řada studií o vlivu alkoholu na KV a jiná onemocnění je metodologicky a interpretačně nesprávná</a:t>
            </a:r>
          </a:p>
          <a:p>
            <a:r>
              <a:rPr lang="cs-CZ" dirty="0" smtClean="0"/>
              <a:t>Mnohá pozorování izolují pouze vliv na KV problematiku, ale neberou v úvahu onkologickou problematiku aj.</a:t>
            </a:r>
          </a:p>
          <a:p>
            <a:r>
              <a:rPr lang="cs-CZ" dirty="0" smtClean="0"/>
              <a:t>V málokteré oblasti KV výzkumu existují tak významné diference ve výsledcích</a:t>
            </a:r>
          </a:p>
          <a:p>
            <a:r>
              <a:rPr lang="cs-CZ" dirty="0" smtClean="0"/>
              <a:t>Další úrovní jsou práce na objednávku s vysloveně falšovanými </a:t>
            </a:r>
            <a:r>
              <a:rPr lang="cs-CZ" dirty="0" err="1" smtClean="0"/>
              <a:t>endpointy</a:t>
            </a:r>
            <a:r>
              <a:rPr lang="cs-CZ" dirty="0" smtClean="0"/>
              <a:t> (Kalifornský svaz vinařů…)</a:t>
            </a:r>
            <a:endParaRPr lang="cs-CZ" dirty="0"/>
          </a:p>
        </p:txBody>
      </p:sp>
      <p:sp>
        <p:nvSpPr>
          <p:cNvPr id="7" name="Zástupný symbol pro text 6"/>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6325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6C57FE-53E2-4B1A-9B11-572636B7F513}"/>
              </a:ext>
            </a:extLst>
          </p:cNvPr>
          <p:cNvSpPr>
            <a:spLocks noGrp="1"/>
          </p:cNvSpPr>
          <p:nvPr>
            <p:ph type="title"/>
          </p:nvPr>
        </p:nvSpPr>
        <p:spPr/>
        <p:txBody>
          <a:bodyPr>
            <a:normAutofit fontScale="90000"/>
          </a:bodyPr>
          <a:lstStyle/>
          <a:p>
            <a:r>
              <a:rPr lang="cs-CZ" dirty="0"/>
              <a:t>Americké normy a styl pití x Evropa a zbytek světa</a:t>
            </a:r>
          </a:p>
        </p:txBody>
      </p:sp>
      <p:sp>
        <p:nvSpPr>
          <p:cNvPr id="5" name="Zástupný text 4">
            <a:extLst>
              <a:ext uri="{FF2B5EF4-FFF2-40B4-BE49-F238E27FC236}">
                <a16:creationId xmlns:a16="http://schemas.microsoft.com/office/drawing/2014/main" xmlns="" id="{0506166D-4080-4494-96CC-4EA8D794A2C3}"/>
              </a:ext>
            </a:extLst>
          </p:cNvPr>
          <p:cNvSpPr>
            <a:spLocks noGrp="1"/>
          </p:cNvSpPr>
          <p:nvPr>
            <p:ph type="body" sz="quarter" idx="15"/>
          </p:nvPr>
        </p:nvSpPr>
        <p:spPr/>
        <p:txBody>
          <a:bodyPr/>
          <a:lstStyle/>
          <a:p>
            <a:endParaRPr lang="cs-CZ" dirty="0"/>
          </a:p>
        </p:txBody>
      </p:sp>
      <p:pic>
        <p:nvPicPr>
          <p:cNvPr id="6" name="Picture 2" descr="http://myhealth.ucsd.edu/library/healthguide/en-us/images/media/medical/hw/alcohol.jpg">
            <a:extLst>
              <a:ext uri="{FF2B5EF4-FFF2-40B4-BE49-F238E27FC236}">
                <a16:creationId xmlns:a16="http://schemas.microsoft.com/office/drawing/2014/main" xmlns="" id="{3261259D-E239-49DD-B70F-194CB49D26CB}"/>
              </a:ext>
            </a:extLst>
          </p:cNvPr>
          <p:cNvPicPr>
            <a:picLocks noGrp="1" noChangeAspect="1" noChangeArrowheads="1"/>
          </p:cNvPicPr>
          <p:nvPr>
            <p:ph sz="quarter" idx="14"/>
          </p:nvPr>
        </p:nvPicPr>
        <p:blipFill>
          <a:blip r:embed="rId2" cstate="print"/>
          <a:srcRect/>
          <a:stretch>
            <a:fillRect/>
          </a:stretch>
        </p:blipFill>
        <p:spPr bwMode="auto">
          <a:xfrm>
            <a:off x="457200" y="1493216"/>
            <a:ext cx="4003675" cy="26110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4" descr="C:\Documents and Settings\KalickBA\Local Settings\Temporary Internet Files\Content.IE5\GEI9Y818\MPj04141030000[1].jpg">
            <a:extLst>
              <a:ext uri="{FF2B5EF4-FFF2-40B4-BE49-F238E27FC236}">
                <a16:creationId xmlns:a16="http://schemas.microsoft.com/office/drawing/2014/main" xmlns="" id="{531402E2-4A68-4930-8344-9B7FDFE7704C}"/>
              </a:ext>
            </a:extLst>
          </p:cNvPr>
          <p:cNvPicPr>
            <a:picLocks noGrp="1" noChangeAspect="1" noChangeArrowheads="1"/>
          </p:cNvPicPr>
          <p:nvPr>
            <p:ph sz="quarter" idx="16"/>
          </p:nvPr>
        </p:nvPicPr>
        <p:blipFill>
          <a:blip r:embed="rId3" cstate="print"/>
          <a:srcRect/>
          <a:stretch>
            <a:fillRect/>
          </a:stretch>
        </p:blipFill>
        <p:spPr bwMode="auto">
          <a:xfrm>
            <a:off x="4754563" y="1482525"/>
            <a:ext cx="4005262" cy="26324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71102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CB75FB-4C58-4A6E-A16E-7F0987D2C9CA}"/>
              </a:ext>
            </a:extLst>
          </p:cNvPr>
          <p:cNvSpPr>
            <a:spLocks noGrp="1"/>
          </p:cNvSpPr>
          <p:nvPr>
            <p:ph type="title"/>
          </p:nvPr>
        </p:nvSpPr>
        <p:spPr>
          <a:xfrm>
            <a:off x="251398" y="3143239"/>
            <a:ext cx="8892602" cy="1125604"/>
          </a:xfrm>
        </p:spPr>
        <p:txBody>
          <a:bodyPr/>
          <a:lstStyle/>
          <a:p>
            <a:r>
              <a:rPr lang="cs-CZ" dirty="0"/>
              <a:t>Současný pohled: Nelze izolovaně </a:t>
            </a:r>
            <a:r>
              <a:rPr lang="cs-CZ" dirty="0" smtClean="0"/>
              <a:t>hodnotit </a:t>
            </a:r>
            <a:r>
              <a:rPr lang="cs-CZ" dirty="0"/>
              <a:t>pouze vliv alkoholu na KV onemocnění</a:t>
            </a:r>
          </a:p>
        </p:txBody>
      </p:sp>
    </p:spTree>
    <p:extLst>
      <p:ext uri="{BB962C8B-B14F-4D97-AF65-F5344CB8AC3E}">
        <p14:creationId xmlns:p14="http://schemas.microsoft.com/office/powerpoint/2010/main" val="393227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407A30E-066C-4C88-9A6B-438EBFA16018}"/>
              </a:ext>
            </a:extLst>
          </p:cNvPr>
          <p:cNvSpPr>
            <a:spLocks noGrp="1"/>
          </p:cNvSpPr>
          <p:nvPr>
            <p:ph type="title"/>
          </p:nvPr>
        </p:nvSpPr>
        <p:spPr/>
        <p:txBody>
          <a:bodyPr>
            <a:normAutofit fontScale="90000"/>
          </a:bodyPr>
          <a:lstStyle/>
          <a:p>
            <a:r>
              <a:rPr lang="cs-CZ" smtClean="0"/>
              <a:t>Jak to vidí patolog ?</a:t>
            </a:r>
            <a:endParaRPr lang="cs-CZ" dirty="0"/>
          </a:p>
        </p:txBody>
      </p:sp>
      <p:pic>
        <p:nvPicPr>
          <p:cNvPr id="6" name="Picture 4" descr="alcoholheart.gif">
            <a:extLst>
              <a:ext uri="{FF2B5EF4-FFF2-40B4-BE49-F238E27FC236}">
                <a16:creationId xmlns:a16="http://schemas.microsoft.com/office/drawing/2014/main" xmlns="" id="{91C2AF52-7B35-42DC-88B7-D30FFA48BB92}"/>
              </a:ext>
            </a:extLst>
          </p:cNvPr>
          <p:cNvPicPr>
            <a:picLocks noGrp="1" noChangeAspect="1"/>
          </p:cNvPicPr>
          <p:nvPr>
            <p:ph sz="quarter" idx="14"/>
          </p:nvPr>
        </p:nvPicPr>
        <p:blipFill rotWithShape="1">
          <a:blip r:embed="rId2" cstate="print"/>
          <a:srcRect t="2474" r="5057" b="1964"/>
          <a:stretch/>
        </p:blipFill>
        <p:spPr>
          <a:xfrm>
            <a:off x="1249580" y="982779"/>
            <a:ext cx="2590908" cy="3610800"/>
          </a:xfrm>
        </p:spPr>
      </p:pic>
      <p:pic>
        <p:nvPicPr>
          <p:cNvPr id="13" name="Zástupný obsah 11">
            <a:extLst>
              <a:ext uri="{FF2B5EF4-FFF2-40B4-BE49-F238E27FC236}">
                <a16:creationId xmlns:a16="http://schemas.microsoft.com/office/drawing/2014/main" xmlns="" id="{952A86BC-7159-4FF7-B178-62335AD60288}"/>
              </a:ext>
            </a:extLst>
          </p:cNvPr>
          <p:cNvPicPr>
            <a:picLocks noGrp="1" noChangeAspect="1"/>
          </p:cNvPicPr>
          <p:nvPr>
            <p:ph sz="quarter" idx="16"/>
          </p:nvPr>
        </p:nvPicPr>
        <p:blipFill rotWithShape="1">
          <a:blip r:embed="rId3">
            <a:extLst>
              <a:ext uri="{28A0092B-C50C-407E-A947-70E740481C1C}">
                <a14:useLocalDpi xmlns:a14="http://schemas.microsoft.com/office/drawing/2010/main" val="0"/>
              </a:ext>
            </a:extLst>
          </a:blip>
          <a:srcRect l="13030" t="1526" r="18073" b="1811"/>
          <a:stretch/>
        </p:blipFill>
        <p:spPr>
          <a:xfrm>
            <a:off x="5331308" y="983192"/>
            <a:ext cx="2851771" cy="3609975"/>
          </a:xfrm>
        </p:spPr>
      </p:pic>
      <p:sp>
        <p:nvSpPr>
          <p:cNvPr id="5" name="Zástupný text 4">
            <a:extLst>
              <a:ext uri="{FF2B5EF4-FFF2-40B4-BE49-F238E27FC236}">
                <a16:creationId xmlns:a16="http://schemas.microsoft.com/office/drawing/2014/main" xmlns="" id="{5E5E1D80-4F28-4EC0-B5E6-DE633344F017}"/>
              </a:ext>
            </a:extLst>
          </p:cNvPr>
          <p:cNvSpPr>
            <a:spLocks noGrp="1"/>
          </p:cNvSpPr>
          <p:nvPr>
            <p:ph type="body" sz="quarter" idx="15"/>
          </p:nvPr>
        </p:nvSpPr>
        <p:spPr/>
        <p:txBody>
          <a:bodyPr/>
          <a:lstStyle/>
          <a:p>
            <a:r>
              <a:rPr lang="en-US" smtClean="0"/>
              <a:t>http://www.womensheart.org/images/alcoholheart</a:t>
            </a:r>
            <a:endParaRPr lang="cs-CZ" smtClean="0"/>
          </a:p>
          <a:p>
            <a:r>
              <a:rPr lang="cs-CZ" smtClean="0"/>
              <a:t>Šteiner I: Kardiopatologie pro patology i kardiology </a:t>
            </a:r>
            <a:endParaRPr lang="cs-CZ" dirty="0"/>
          </a:p>
        </p:txBody>
      </p:sp>
    </p:spTree>
    <p:extLst>
      <p:ext uri="{BB962C8B-B14F-4D97-AF65-F5344CB8AC3E}">
        <p14:creationId xmlns:p14="http://schemas.microsoft.com/office/powerpoint/2010/main" val="99503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2D91AB-6201-4E45-A440-AA10D9AF03F6}"/>
              </a:ext>
            </a:extLst>
          </p:cNvPr>
          <p:cNvSpPr>
            <a:spLocks noGrp="1"/>
          </p:cNvSpPr>
          <p:nvPr>
            <p:ph type="title"/>
          </p:nvPr>
        </p:nvSpPr>
        <p:spPr/>
        <p:txBody>
          <a:bodyPr>
            <a:normAutofit fontScale="90000"/>
          </a:bodyPr>
          <a:lstStyle/>
          <a:p>
            <a:r>
              <a:rPr lang="en-US" noProof="0" smtClean="0"/>
              <a:t>Alcohol consumption, cardiovascular risk factors, and mortality in two Chicago epidemiologic studies</a:t>
            </a:r>
            <a:endParaRPr lang="en-US" noProof="0" dirty="0"/>
          </a:p>
        </p:txBody>
      </p:sp>
      <p:sp>
        <p:nvSpPr>
          <p:cNvPr id="4" name="Zástupný text 3">
            <a:extLst>
              <a:ext uri="{FF2B5EF4-FFF2-40B4-BE49-F238E27FC236}">
                <a16:creationId xmlns:a16="http://schemas.microsoft.com/office/drawing/2014/main" xmlns="" id="{CE4CA0DE-1BE5-449A-9ECB-22BEBC3B7E86}"/>
              </a:ext>
            </a:extLst>
          </p:cNvPr>
          <p:cNvSpPr>
            <a:spLocks noGrp="1"/>
          </p:cNvSpPr>
          <p:nvPr>
            <p:ph type="body" sz="quarter" idx="15"/>
          </p:nvPr>
        </p:nvSpPr>
        <p:spPr/>
        <p:txBody>
          <a:bodyPr/>
          <a:lstStyle/>
          <a:p>
            <a:r>
              <a:rPr lang="en-US" noProof="0" smtClean="0"/>
              <a:t>A R Dyer, Circulation. 1977;56:1067-1074</a:t>
            </a:r>
            <a:endParaRPr lang="en-US" noProof="0" dirty="0"/>
          </a:p>
        </p:txBody>
      </p:sp>
      <p:pic>
        <p:nvPicPr>
          <p:cNvPr id="102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852925" y="993775"/>
            <a:ext cx="7488949"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357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3543</TotalTime>
  <Words>1064</Words>
  <Application>Microsoft Office PowerPoint</Application>
  <PresentationFormat>Předvádění na obrazovce (16:9)</PresentationFormat>
  <Paragraphs>131</Paragraphs>
  <Slides>36</Slides>
  <Notes>14</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36</vt:i4>
      </vt:variant>
    </vt:vector>
  </HeadingPairs>
  <TitlesOfParts>
    <vt:vector size="45" baseType="lpstr">
      <vt:lpstr>Arial</vt:lpstr>
      <vt:lpstr>Roboto Condensed Light</vt:lpstr>
      <vt:lpstr>Times New Roman</vt:lpstr>
      <vt:lpstr>ＭＳ Ｐゴシック</vt:lpstr>
      <vt:lpstr>Verdana</vt:lpstr>
      <vt:lpstr>CenturyOldStyle-Regular</vt:lpstr>
      <vt:lpstr>Baekmuk Gulim</vt:lpstr>
      <vt:lpstr>Calibri</vt:lpstr>
      <vt:lpstr>Medical</vt:lpstr>
      <vt:lpstr>Alkohol a kardiovaskulární onemocnění: Mírný optimismus…</vt:lpstr>
      <vt:lpstr>Prezentace aplikace PowerPoint</vt:lpstr>
      <vt:lpstr>Diseases associated with alcohol intake</vt:lpstr>
      <vt:lpstr>The French paradox</vt:lpstr>
      <vt:lpstr>Máme skutečně data o mírném optimismu ???</vt:lpstr>
      <vt:lpstr>Americké normy a styl pití x Evropa a zbytek světa</vt:lpstr>
      <vt:lpstr>Současný pohled: Nelze izolovaně hodnotit pouze vliv alkoholu na KV onemocnění</vt:lpstr>
      <vt:lpstr>Jak to vidí patolog ?</vt:lpstr>
      <vt:lpstr>Alcohol consumption, cardiovascular risk factors, and mortality in two Chicago epidemiologic studies</vt:lpstr>
      <vt:lpstr>Alcohol consumption and relative risk of death from heart disease and cancer</vt:lpstr>
      <vt:lpstr>Risk thresholds for alcohol consumption: Combined analysis of individual-participant data for 599 912 current drinkers in 83 prospective studies</vt:lpstr>
      <vt:lpstr>Alkohol a jednotlivá KV onemocnění</vt:lpstr>
      <vt:lpstr>Alkohol ve světle závažné kardiovaskulární problematiky</vt:lpstr>
      <vt:lpstr>INTERHEART Study</vt:lpstr>
      <vt:lpstr>INTERHEART Study</vt:lpstr>
      <vt:lpstr>Alcohol-induced hypertension:  Mechanism and prevention</vt:lpstr>
      <vt:lpstr>Hypertenze a alkohol: Významný problém</vt:lpstr>
      <vt:lpstr>Regular Wine Consumption in Chronic Heart Failure</vt:lpstr>
      <vt:lpstr>Regular Wine Consumption in Chronic Heart Failure</vt:lpstr>
      <vt:lpstr>Alcohol and Atrial Fibrillation</vt:lpstr>
      <vt:lpstr>Habitual Alcohol Consumption: Long-Term Risk of AF  and Cardiovascular Mortality</vt:lpstr>
      <vt:lpstr>Alcohol as a Risk Factor for Type 2 Diabetes</vt:lpstr>
      <vt:lpstr>Shared Risk Factors in CV Disease and Cancer</vt:lpstr>
      <vt:lpstr>Další modifikovatelné faktory</vt:lpstr>
      <vt:lpstr>Could there be confounding factors  in the association between wine  and cardiovascular mortality?</vt:lpstr>
      <vt:lpstr>Types of alcohol beverages</vt:lpstr>
      <vt:lpstr>Edukace odborníků a široké veřejnosti: Další důležitý faktor</vt:lpstr>
      <vt:lpstr>UK Alcohol Guidelines</vt:lpstr>
      <vt:lpstr>UK: Edukace pacientů</vt:lpstr>
      <vt:lpstr>První republika: Alkohol a KV onemocnění</vt:lpstr>
      <vt:lpstr>Závěry</vt:lpstr>
      <vt:lpstr>Mají někteří pacienti s KV onemocněními skutečně profit z alkoholu ???</vt:lpstr>
      <vt:lpstr>KV onemocnění, alkohol a reálné zkrácení délky života</vt:lpstr>
      <vt:lpstr>Take home message</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dc:creator>
  <cp:lastModifiedBy>Leo Rec</cp:lastModifiedBy>
  <cp:revision>1114</cp:revision>
  <dcterms:created xsi:type="dcterms:W3CDTF">2015-11-01T18:08:10Z</dcterms:created>
  <dcterms:modified xsi:type="dcterms:W3CDTF">2019-01-29T06:56:49Z</dcterms:modified>
</cp:coreProperties>
</file>