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5" r:id="rId2"/>
    <p:sldId id="430" r:id="rId3"/>
    <p:sldId id="256" r:id="rId4"/>
    <p:sldId id="258" r:id="rId5"/>
    <p:sldId id="259" r:id="rId6"/>
    <p:sldId id="270" r:id="rId7"/>
    <p:sldId id="260" r:id="rId8"/>
    <p:sldId id="272" r:id="rId9"/>
    <p:sldId id="282" r:id="rId10"/>
    <p:sldId id="278" r:id="rId11"/>
    <p:sldId id="264" r:id="rId12"/>
    <p:sldId id="286" r:id="rId13"/>
    <p:sldId id="287" r:id="rId14"/>
    <p:sldId id="294" r:id="rId15"/>
    <p:sldId id="296" r:id="rId16"/>
    <p:sldId id="289" r:id="rId17"/>
    <p:sldId id="288" r:id="rId18"/>
    <p:sldId id="290" r:id="rId19"/>
    <p:sldId id="291" r:id="rId20"/>
    <p:sldId id="292" r:id="rId21"/>
    <p:sldId id="293" r:id="rId22"/>
    <p:sldId id="273" r:id="rId23"/>
    <p:sldId id="276" r:id="rId24"/>
    <p:sldId id="275" r:id="rId25"/>
    <p:sldId id="277" r:id="rId26"/>
    <p:sldId id="279" r:id="rId27"/>
    <p:sldId id="284" r:id="rId28"/>
    <p:sldId id="280" r:id="rId29"/>
    <p:sldId id="281" r:id="rId30"/>
    <p:sldId id="283" r:id="rId31"/>
    <p:sldId id="297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EF26-89F8-4BE8-8F26-BDBBDF83950A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8E76D-2E7C-4AD3-9AB6-4B5EB1B065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1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E76D-2E7C-4AD3-9AB6-4B5EB1B065B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99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E76D-2E7C-4AD3-9AB6-4B5EB1B065BD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36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1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08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625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9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54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163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48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45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86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85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115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BF869-D714-4DB2-8AA5-A5F86F7D45D9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E1504-5EA1-44E6-97BC-87CD17880E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51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4.mp4" TargetMode="External"/><Relationship Id="rId1" Type="http://schemas.microsoft.com/office/2007/relationships/media" Target="file:///C:\Users\PMI\Desktop\Chlopn&#283;_2022\29_\Multim&#233;dia4.mp4" TargetMode="Externa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8.mp4" TargetMode="External"/><Relationship Id="rId1" Type="http://schemas.microsoft.com/office/2007/relationships/media" Target="file:///C:\Users\PMI\Desktop\Chlopn&#283;_2022\29_\Multim&#233;dia8.mp4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7.mp4" TargetMode="External"/><Relationship Id="rId1" Type="http://schemas.microsoft.com/office/2007/relationships/media" Target="file:///C:\Users\PMI\Desktop\Chlopn&#283;_2022\29_\Multim&#233;dia7.mp4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12.mp4" TargetMode="External"/><Relationship Id="rId1" Type="http://schemas.microsoft.com/office/2007/relationships/media" Target="file:///C:\Users\PMI\Desktop\Chlopn&#283;_2022\29_\Multim&#233;dia12.mp4" TargetMode="Externa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9.mp4" TargetMode="External"/><Relationship Id="rId1" Type="http://schemas.microsoft.com/office/2007/relationships/media" Target="file:///C:\Users\PMI\Desktop\Chlopn&#283;_2022\29_\Multim&#233;dia9.mp4" TargetMode="Externa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PMI\Desktop\Chlopn&#283;_2022\29_\Multim&#233;dia11.mp4" TargetMode="External"/><Relationship Id="rId1" Type="http://schemas.microsoft.com/office/2007/relationships/media" Target="file:///C:\Users\PMI\Desktop\Chlopn&#283;_2022\29_\Multim&#233;dia11.mp4" TargetMode="Externa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gif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96963"/>
            <a:ext cx="9288463" cy="1343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1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Lékařem  na Antarktidě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212388" y="3200400"/>
            <a:ext cx="2581275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Tomáš Zatočil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Kamil Láska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Peter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Váczi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Filip Hrbáček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Steve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Jennings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Franta Vorel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Jarda Gerža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Míša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Kňažková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Michal Zeman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2020</a:t>
            </a:r>
          </a:p>
        </p:txBody>
      </p:sp>
      <p:pic>
        <p:nvPicPr>
          <p:cNvPr id="205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486400"/>
            <a:ext cx="12985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5486400"/>
            <a:ext cx="1366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https://www.em.muni.cz/cache/multithumb_thumbs/logo_muni_web-790x395-20082591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5749925"/>
            <a:ext cx="16891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FN Brno krivky _ r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82694" y="5392738"/>
            <a:ext cx="138271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84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Nepustit na Antarktidu nikoho opravdu nemocného!</a:t>
            </a:r>
          </a:p>
          <a:p>
            <a:pPr lvl="1"/>
            <a:r>
              <a:rPr lang="cs-CZ" dirty="0"/>
              <a:t>všechny vyhnat před expedicí k zubaři!</a:t>
            </a:r>
          </a:p>
          <a:p>
            <a:r>
              <a:rPr lang="cs-CZ" dirty="0"/>
              <a:t>Trvat na maximální opatrnosti při práci v terénu </a:t>
            </a:r>
          </a:p>
          <a:p>
            <a:r>
              <a:rPr lang="cs-CZ" dirty="0"/>
              <a:t>Modlit se, že se nic nestane…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…a pokud se stane, vyřešit na místě, nebo udržet alespoň 1-2 týdny i s pomocí „konziliárního“ týmu na (satelitním) </a:t>
            </a:r>
            <a:r>
              <a:rPr lang="cs-CZ" dirty="0">
                <a:solidFill>
                  <a:srgbClr val="FF0000"/>
                </a:solidFill>
                <a:sym typeface="Wingdings 2" panose="05020102010507070707" pitchFamily="18" charset="2"/>
              </a:rPr>
              <a:t>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7884" t="23437" r="36859" b="11133"/>
          <a:stretch>
            <a:fillRect/>
          </a:stretch>
        </p:blipFill>
        <p:spPr bwMode="auto">
          <a:xfrm>
            <a:off x="8980148" y="81087"/>
            <a:ext cx="3003014" cy="437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Šipka doprava 4"/>
          <p:cNvSpPr/>
          <p:nvPr/>
        </p:nvSpPr>
        <p:spPr>
          <a:xfrm>
            <a:off x="0" y="623904"/>
            <a:ext cx="3012141" cy="6589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Obvyklé problémy na polárních expedicích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mořská nemoc</a:t>
            </a:r>
          </a:p>
          <a:p>
            <a:r>
              <a:rPr lang="cs-CZ" dirty="0"/>
              <a:t>chřipka a </a:t>
            </a:r>
            <a:r>
              <a:rPr lang="cs-CZ" dirty="0" err="1"/>
              <a:t>infekty</a:t>
            </a:r>
            <a:r>
              <a:rPr lang="cs-CZ" dirty="0"/>
              <a:t> </a:t>
            </a:r>
            <a:r>
              <a:rPr lang="cs-CZ" dirty="0" err="1"/>
              <a:t>dých</a:t>
            </a:r>
            <a:r>
              <a:rPr lang="cs-CZ" dirty="0"/>
              <a:t>. cest</a:t>
            </a:r>
          </a:p>
          <a:p>
            <a:r>
              <a:rPr lang="cs-CZ" b="1" dirty="0"/>
              <a:t>akutní zubní problém!</a:t>
            </a:r>
          </a:p>
          <a:p>
            <a:r>
              <a:rPr lang="cs-CZ" dirty="0"/>
              <a:t>poškození UV zářením (sněžná slepota, spáleniny)</a:t>
            </a:r>
            <a:endParaRPr lang="cs-CZ" b="1" dirty="0"/>
          </a:p>
          <a:p>
            <a:r>
              <a:rPr lang="cs-CZ" dirty="0"/>
              <a:t>plíseň nohou</a:t>
            </a:r>
          </a:p>
          <a:p>
            <a:r>
              <a:rPr lang="cs-CZ" dirty="0"/>
              <a:t>malá zranění  (ledovcové trhliny, pokousání divokými zvířaty!)</a:t>
            </a:r>
          </a:p>
          <a:p>
            <a:r>
              <a:rPr lang="cs-CZ" dirty="0"/>
              <a:t>omrzliny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ltimédia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0863"/>
            <a:ext cx="12192000" cy="57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édia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5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édia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5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8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ultimédia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7" y="1304636"/>
            <a:ext cx="7497754" cy="424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édia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édia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1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1567"/>
            <a:ext cx="12192000" cy="95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06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62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/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0"/>
            <a:ext cx="8426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09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ultimédia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938" y="-1925638"/>
            <a:ext cx="18600738" cy="1054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Lékařské intervence –před cestou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062447" cy="435133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zamezení darování krve všech polárníků (100l krve s MUNI) těsně před cestou a </a:t>
            </a:r>
            <a:r>
              <a:rPr lang="cs-CZ" i="1" dirty="0"/>
              <a:t>přeložení 2 měsíce před ní + </a:t>
            </a:r>
            <a:r>
              <a:rPr lang="cs-CZ" i="1" dirty="0" err="1"/>
              <a:t>suplementace</a:t>
            </a:r>
            <a:r>
              <a:rPr lang="cs-CZ" i="1" dirty="0"/>
              <a:t> železa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(všichni)</a:t>
            </a:r>
          </a:p>
          <a:p>
            <a:r>
              <a:rPr lang="cs-CZ" dirty="0"/>
              <a:t>z lékařských dotazníků : cholesterol 8 </a:t>
            </a:r>
            <a:r>
              <a:rPr lang="cs-CZ" dirty="0" err="1"/>
              <a:t>mmol</a:t>
            </a:r>
            <a:r>
              <a:rPr lang="cs-CZ" dirty="0"/>
              <a:t>/l,  SCORE 18%</a:t>
            </a:r>
            <a:r>
              <a:rPr lang="cs-CZ" dirty="0">
                <a:sym typeface="Wingdings" panose="05000000000000000000" pitchFamily="2" charset="2"/>
              </a:rPr>
              <a:t>  </a:t>
            </a:r>
            <a:r>
              <a:rPr lang="cs-CZ" i="1" dirty="0" err="1">
                <a:sym typeface="Wingdings" panose="05000000000000000000" pitchFamily="2" charset="2"/>
              </a:rPr>
              <a:t>statin</a:t>
            </a:r>
            <a:r>
              <a:rPr lang="cs-CZ" i="1" dirty="0">
                <a:sym typeface="Wingdings" panose="05000000000000000000" pitchFamily="2" charset="2"/>
              </a:rPr>
              <a:t>, probrání rizik a možností na stanici s týmem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(J)</a:t>
            </a:r>
          </a:p>
          <a:p>
            <a:r>
              <a:rPr lang="cs-CZ" dirty="0"/>
              <a:t>měkká voda z roztátého sněhu na stanici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i="1" dirty="0">
                <a:sym typeface="Wingdings" panose="05000000000000000000" pitchFamily="2" charset="2"/>
              </a:rPr>
              <a:t>zajištění </a:t>
            </a:r>
            <a:r>
              <a:rPr lang="cs-CZ" i="1" dirty="0" err="1">
                <a:sym typeface="Wingdings" panose="05000000000000000000" pitchFamily="2" charset="2"/>
              </a:rPr>
              <a:t>suplementace</a:t>
            </a:r>
            <a:r>
              <a:rPr lang="cs-CZ" i="1" dirty="0">
                <a:sym typeface="Wingdings" panose="05000000000000000000" pitchFamily="2" charset="2"/>
              </a:rPr>
              <a:t> Mg 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(všichni)</a:t>
            </a:r>
          </a:p>
          <a:p>
            <a:r>
              <a:rPr lang="cs-CZ" dirty="0">
                <a:sym typeface="Wingdings" panose="05000000000000000000" pitchFamily="2" charset="2"/>
              </a:rPr>
              <a:t>chudá dieta v 2. polovině expedice  </a:t>
            </a:r>
            <a:r>
              <a:rPr lang="cs-CZ" i="1" dirty="0">
                <a:sym typeface="Wingdings" panose="05000000000000000000" pitchFamily="2" charset="2"/>
              </a:rPr>
              <a:t>zajištění </a:t>
            </a:r>
            <a:r>
              <a:rPr lang="cs-CZ" i="1" dirty="0" err="1">
                <a:sym typeface="Wingdings" panose="05000000000000000000" pitchFamily="2" charset="2"/>
              </a:rPr>
              <a:t>suplementace</a:t>
            </a:r>
            <a:r>
              <a:rPr lang="cs-CZ" i="1" dirty="0">
                <a:sym typeface="Wingdings" panose="05000000000000000000" pitchFamily="2" charset="2"/>
              </a:rPr>
              <a:t>  vit C (kurděje), vit B1 (</a:t>
            </a:r>
            <a:r>
              <a:rPr lang="cs-CZ" i="1" dirty="0" err="1">
                <a:sym typeface="Wingdings" panose="05000000000000000000" pitchFamily="2" charset="2"/>
              </a:rPr>
              <a:t>beri</a:t>
            </a:r>
            <a:r>
              <a:rPr lang="cs-CZ" i="1" dirty="0">
                <a:sym typeface="Wingdings" panose="05000000000000000000" pitchFamily="2" charset="2"/>
              </a:rPr>
              <a:t> </a:t>
            </a:r>
            <a:r>
              <a:rPr lang="cs-CZ" i="1" dirty="0" err="1">
                <a:sym typeface="Wingdings" panose="05000000000000000000" pitchFamily="2" charset="2"/>
              </a:rPr>
              <a:t>beri</a:t>
            </a:r>
            <a:r>
              <a:rPr lang="cs-CZ" i="1" dirty="0">
                <a:sym typeface="Wingdings" panose="05000000000000000000" pitchFamily="2" charset="2"/>
              </a:rPr>
              <a:t>)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(všichni)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 descr="Soubor:Satellite image of Czech Republic in September 2003.jpg – Wikiped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24" y="-1"/>
            <a:ext cx="3762676" cy="20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7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Lékařské intervence –během cesty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2x </a:t>
            </a:r>
            <a:r>
              <a:rPr lang="cs-CZ" dirty="0" err="1"/>
              <a:t>upadená</a:t>
            </a:r>
            <a:r>
              <a:rPr lang="cs-CZ" dirty="0"/>
              <a:t> plomba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i="1" dirty="0"/>
              <a:t>zajištění zubního ošetření – Chile  </a:t>
            </a:r>
            <a:r>
              <a:rPr lang="cs-CZ" dirty="0">
                <a:solidFill>
                  <a:srgbClr val="FF0000"/>
                </a:solidFill>
              </a:rPr>
              <a:t>(K a M)</a:t>
            </a:r>
          </a:p>
          <a:p>
            <a:r>
              <a:rPr lang="cs-CZ" dirty="0"/>
              <a:t>škrábání v krku, průjem</a:t>
            </a:r>
            <a:r>
              <a:rPr lang="cs-CZ" dirty="0">
                <a:sym typeface="Wingdings" panose="05000000000000000000" pitchFamily="2" charset="2"/>
              </a:rPr>
              <a:t> </a:t>
            </a:r>
            <a:r>
              <a:rPr lang="cs-CZ" dirty="0"/>
              <a:t> </a:t>
            </a:r>
            <a:r>
              <a:rPr lang="cs-CZ" i="1" dirty="0"/>
              <a:t>CRP, </a:t>
            </a:r>
            <a:r>
              <a:rPr lang="cs-CZ" i="1" dirty="0" err="1"/>
              <a:t>jox</a:t>
            </a:r>
            <a:r>
              <a:rPr lang="cs-CZ" i="1" dirty="0"/>
              <a:t>, paralen, </a:t>
            </a:r>
            <a:r>
              <a:rPr lang="cs-CZ" i="1" dirty="0" err="1"/>
              <a:t>endiaron</a:t>
            </a:r>
            <a:r>
              <a:rPr lang="cs-CZ" i="1" dirty="0"/>
              <a:t>, </a:t>
            </a:r>
            <a:r>
              <a:rPr lang="cs-CZ" i="1" dirty="0" err="1"/>
              <a:t>carbo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(K)</a:t>
            </a:r>
          </a:p>
          <a:p>
            <a:r>
              <a:rPr lang="cs-CZ" dirty="0" err="1"/>
              <a:t>nausea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i="1" dirty="0" err="1"/>
              <a:t>torecan</a:t>
            </a:r>
            <a:r>
              <a:rPr lang="cs-CZ" i="1" dirty="0"/>
              <a:t>, </a:t>
            </a:r>
            <a:r>
              <a:rPr lang="cs-CZ" i="1" dirty="0" err="1"/>
              <a:t>kinedril</a:t>
            </a:r>
            <a:r>
              <a:rPr lang="cs-CZ" i="1" dirty="0"/>
              <a:t>, </a:t>
            </a:r>
            <a:r>
              <a:rPr lang="cs-CZ" i="1" dirty="0" err="1"/>
              <a:t>travelgum</a:t>
            </a:r>
            <a:r>
              <a:rPr lang="cs-CZ" i="1" dirty="0"/>
              <a:t> </a:t>
            </a:r>
            <a:r>
              <a:rPr lang="cs-CZ" i="1" dirty="0" err="1"/>
              <a:t>p.o</a:t>
            </a:r>
            <a:r>
              <a:rPr lang="cs-CZ" i="1" dirty="0"/>
              <a:t>. </a:t>
            </a:r>
            <a:r>
              <a:rPr lang="cs-CZ" dirty="0">
                <a:solidFill>
                  <a:srgbClr val="FF0000"/>
                </a:solidFill>
              </a:rPr>
              <a:t>(M, F, P)</a:t>
            </a:r>
          </a:p>
          <a:p>
            <a:r>
              <a:rPr lang="cs-CZ" dirty="0"/>
              <a:t>kousnutí do jazyka na lodi (mořská bouře)</a:t>
            </a:r>
            <a:r>
              <a:rPr lang="cs-CZ" dirty="0">
                <a:sym typeface="Wingdings" panose="05000000000000000000" pitchFamily="2" charset="2"/>
              </a:rPr>
              <a:t> </a:t>
            </a:r>
            <a:r>
              <a:rPr lang="cs-CZ" dirty="0"/>
              <a:t> </a:t>
            </a:r>
            <a:r>
              <a:rPr lang="cs-CZ" i="1" dirty="0"/>
              <a:t>ledování, tamponáda, </a:t>
            </a:r>
            <a:r>
              <a:rPr lang="cs-CZ" i="1" dirty="0" err="1"/>
              <a:t>gelaspon</a:t>
            </a:r>
            <a:r>
              <a:rPr lang="cs-CZ" i="1" dirty="0"/>
              <a:t>, </a:t>
            </a:r>
            <a:r>
              <a:rPr lang="cs-CZ" i="1" dirty="0" err="1"/>
              <a:t>exacil</a:t>
            </a:r>
            <a:r>
              <a:rPr lang="cs-CZ" i="1" dirty="0"/>
              <a:t>, dieta </a:t>
            </a:r>
            <a:r>
              <a:rPr lang="cs-CZ" dirty="0">
                <a:solidFill>
                  <a:srgbClr val="FF0000"/>
                </a:solidFill>
              </a:rPr>
              <a:t>(P)</a:t>
            </a:r>
          </a:p>
          <a:p>
            <a:r>
              <a:rPr lang="cs-CZ" dirty="0"/>
              <a:t>cizí těleso v oku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i="1" dirty="0">
                <a:sym typeface="Wingdings" panose="05000000000000000000" pitchFamily="2" charset="2"/>
              </a:rPr>
              <a:t>everze víčka, vytažení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(Fr)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 descr="Antarctica Inside Scoop: The Dreaded Drake Pass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76" y="0"/>
            <a:ext cx="3174124" cy="23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9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Lékařské intervence –na stanici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55813"/>
            <a:ext cx="10932042" cy="4802186"/>
          </a:xfrm>
        </p:spPr>
        <p:txBody>
          <a:bodyPr>
            <a:normAutofit fontScale="92500"/>
          </a:bodyPr>
          <a:lstStyle/>
          <a:p>
            <a:r>
              <a:rPr lang="cs-CZ" dirty="0">
                <a:sym typeface="Wingdings" panose="05000000000000000000" pitchFamily="2" charset="2"/>
              </a:rPr>
              <a:t>slíbené antarktické </a:t>
            </a:r>
            <a:r>
              <a:rPr lang="cs-CZ" i="1" dirty="0">
                <a:sym typeface="Wingdings" panose="05000000000000000000" pitchFamily="2" charset="2"/>
              </a:rPr>
              <a:t>UZ </a:t>
            </a:r>
            <a:r>
              <a:rPr lang="cs-CZ" i="1" dirty="0" err="1">
                <a:sym typeface="Wingdings" panose="05000000000000000000" pitchFamily="2" charset="2"/>
              </a:rPr>
              <a:t>srdce+karotid+podkožní</a:t>
            </a:r>
            <a:r>
              <a:rPr lang="cs-CZ" i="1" dirty="0"/>
              <a:t> rezistence </a:t>
            </a:r>
            <a:r>
              <a:rPr lang="cs-CZ" dirty="0"/>
              <a:t>(lipom </a:t>
            </a:r>
            <a:r>
              <a:rPr lang="cs-CZ" dirty="0" err="1"/>
              <a:t>v.s</a:t>
            </a:r>
            <a:r>
              <a:rPr lang="cs-CZ" dirty="0"/>
              <a:t>.) </a:t>
            </a:r>
            <a:r>
              <a:rPr lang="cs-CZ" dirty="0">
                <a:solidFill>
                  <a:srgbClr val="FF0000"/>
                </a:solidFill>
              </a:rPr>
              <a:t>(J)</a:t>
            </a:r>
            <a:endParaRPr lang="cs-CZ" dirty="0"/>
          </a:p>
          <a:p>
            <a:r>
              <a:rPr lang="cs-CZ" dirty="0"/>
              <a:t>popálenina II.st. horkovzdušnou pistolí 	</a:t>
            </a:r>
            <a:r>
              <a:rPr lang="cs-CZ" dirty="0">
                <a:sym typeface="Wingdings" panose="05000000000000000000" pitchFamily="2" charset="2"/>
              </a:rPr>
              <a:t>  </a:t>
            </a:r>
            <a:r>
              <a:rPr lang="cs-CZ" i="1" dirty="0" err="1">
                <a:sym typeface="Wingdings" panose="05000000000000000000" pitchFamily="2" charset="2"/>
              </a:rPr>
              <a:t>flamigel</a:t>
            </a:r>
            <a:r>
              <a:rPr lang="cs-CZ" i="1" dirty="0">
                <a:sym typeface="Wingdings" panose="05000000000000000000" pitchFamily="2" charset="2"/>
              </a:rPr>
              <a:t>, </a:t>
            </a:r>
            <a:r>
              <a:rPr lang="cs-CZ" i="1" dirty="0" err="1">
                <a:sym typeface="Wingdings" panose="05000000000000000000" pitchFamily="2" charset="2"/>
              </a:rPr>
              <a:t>inadine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</a:t>
            </a:r>
            <a:r>
              <a:rPr lang="cs-CZ" dirty="0" err="1">
                <a:solidFill>
                  <a:srgbClr val="FF0000"/>
                </a:solidFill>
                <a:sym typeface="Wingdings" panose="05000000000000000000" pitchFamily="2" charset="2"/>
              </a:rPr>
              <a:t>Fi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</a:p>
          <a:p>
            <a:r>
              <a:rPr lang="cs-CZ" dirty="0">
                <a:sym typeface="Wingdings" panose="05000000000000000000" pitchFamily="2" charset="2"/>
              </a:rPr>
              <a:t>přetížení, bolest kotníku, otok  </a:t>
            </a:r>
            <a:r>
              <a:rPr lang="cs-CZ" i="1" dirty="0">
                <a:sym typeface="Wingdings" panose="05000000000000000000" pitchFamily="2" charset="2"/>
              </a:rPr>
              <a:t>UZ žil a šlach, nejspíše zánět šlach. pouzder,  klid, ortéza,  NSAF lokálně 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(P)</a:t>
            </a:r>
          </a:p>
          <a:p>
            <a:r>
              <a:rPr lang="cs-CZ" dirty="0">
                <a:sym typeface="Wingdings" panose="05000000000000000000" pitchFamily="2" charset="2"/>
              </a:rPr>
              <a:t>bolesti zad  </a:t>
            </a:r>
            <a:r>
              <a:rPr lang="cs-CZ" i="1" dirty="0" err="1">
                <a:sym typeface="Wingdings" panose="05000000000000000000" pitchFamily="2" charset="2"/>
              </a:rPr>
              <a:t>tejpy</a:t>
            </a:r>
            <a:r>
              <a:rPr lang="cs-CZ" i="1" dirty="0">
                <a:sym typeface="Wingdings" panose="05000000000000000000" pitchFamily="2" charset="2"/>
              </a:rPr>
              <a:t>, </a:t>
            </a:r>
            <a:r>
              <a:rPr lang="cs-CZ" i="1" dirty="0" err="1">
                <a:sym typeface="Wingdings" panose="05000000000000000000" pitchFamily="2" charset="2"/>
              </a:rPr>
              <a:t>NSAF+myorelaxantia</a:t>
            </a:r>
            <a:r>
              <a:rPr lang="cs-CZ" i="1" dirty="0">
                <a:sym typeface="Wingdings" panose="05000000000000000000" pitchFamily="2" charset="2"/>
              </a:rPr>
              <a:t>, klid, </a:t>
            </a:r>
            <a:r>
              <a:rPr lang="cs-CZ" i="1" dirty="0" err="1">
                <a:sym typeface="Wingdings" panose="05000000000000000000" pitchFamily="2" charset="2"/>
              </a:rPr>
              <a:t>i.v</a:t>
            </a:r>
            <a:r>
              <a:rPr lang="cs-CZ" i="1" dirty="0">
                <a:sym typeface="Wingdings" panose="05000000000000000000" pitchFamily="2" charset="2"/>
              </a:rPr>
              <a:t>. Hradeckého směs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(K)</a:t>
            </a:r>
          </a:p>
          <a:p>
            <a:r>
              <a:rPr lang="cs-CZ" dirty="0">
                <a:sym typeface="Wingdings" panose="05000000000000000000" pitchFamily="2" charset="2"/>
              </a:rPr>
              <a:t>rozchod na dálku, deprese, nespavost </a:t>
            </a:r>
            <a:r>
              <a:rPr lang="cs-CZ" i="1" dirty="0" err="1">
                <a:sym typeface="Wingdings" panose="05000000000000000000" pitchFamily="2" charset="2"/>
              </a:rPr>
              <a:t>lexaurin</a:t>
            </a:r>
            <a:r>
              <a:rPr lang="cs-CZ" i="1" dirty="0">
                <a:sym typeface="Wingdings" panose="05000000000000000000" pitchFamily="2" charset="2"/>
              </a:rPr>
              <a:t>, </a:t>
            </a:r>
            <a:r>
              <a:rPr lang="cs-CZ" i="1" dirty="0" err="1">
                <a:sym typeface="Wingdings" panose="05000000000000000000" pitchFamily="2" charset="2"/>
              </a:rPr>
              <a:t>stilnox</a:t>
            </a:r>
            <a:r>
              <a:rPr lang="cs-CZ" i="1" dirty="0"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(S)</a:t>
            </a:r>
          </a:p>
          <a:p>
            <a:r>
              <a:rPr lang="cs-CZ" dirty="0">
                <a:sym typeface="Wingdings" panose="05000000000000000000" pitchFamily="2" charset="2"/>
              </a:rPr>
              <a:t>pálení, řezání při močení </a:t>
            </a:r>
            <a:r>
              <a:rPr lang="cs-CZ" i="1" dirty="0" err="1">
                <a:sym typeface="Wingdings" panose="05000000000000000000" pitchFamily="2" charset="2"/>
              </a:rPr>
              <a:t>nolicin</a:t>
            </a:r>
            <a:r>
              <a:rPr lang="cs-CZ" i="1" dirty="0">
                <a:sym typeface="Wingdings" panose="05000000000000000000" pitchFamily="2" charset="2"/>
              </a:rPr>
              <a:t> </a:t>
            </a:r>
            <a:r>
              <a:rPr lang="cs-CZ" i="1" dirty="0" err="1">
                <a:sym typeface="Wingdings" panose="05000000000000000000" pitchFamily="2" charset="2"/>
              </a:rPr>
              <a:t>p.o</a:t>
            </a:r>
            <a:r>
              <a:rPr lang="cs-CZ" i="1" dirty="0">
                <a:sym typeface="Wingdings" panose="05000000000000000000" pitchFamily="2" charset="2"/>
              </a:rPr>
              <a:t>.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(Mí)</a:t>
            </a:r>
          </a:p>
          <a:p>
            <a:r>
              <a:rPr lang="cs-CZ" dirty="0">
                <a:sym typeface="Wingdings" panose="05000000000000000000" pitchFamily="2" charset="2"/>
              </a:rPr>
              <a:t>kožní </a:t>
            </a:r>
            <a:r>
              <a:rPr lang="cs-CZ" dirty="0" err="1">
                <a:sym typeface="Wingdings" panose="05000000000000000000" pitchFamily="2" charset="2"/>
              </a:rPr>
              <a:t>mykóza</a:t>
            </a:r>
            <a:r>
              <a:rPr lang="cs-CZ" i="1" dirty="0" err="1">
                <a:sym typeface="Wingdings" panose="05000000000000000000" pitchFamily="2" charset="2"/>
              </a:rPr>
              <a:t>clotrimazol</a:t>
            </a:r>
            <a:r>
              <a:rPr lang="cs-CZ" i="1" dirty="0"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(J,T)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drobná řezná poranění a oděrky  dezinfekce, krytí cca 10x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(snad všichni)</a:t>
            </a:r>
          </a:p>
          <a:p>
            <a:r>
              <a:rPr lang="cs-CZ" dirty="0">
                <a:sym typeface="Wingdings" panose="05000000000000000000" pitchFamily="2" charset="2"/>
              </a:rPr>
              <a:t>natažení šlach zápěstí </a:t>
            </a:r>
            <a:r>
              <a:rPr lang="cs-CZ" i="1" dirty="0">
                <a:sym typeface="Wingdings" panose="05000000000000000000" pitchFamily="2" charset="2"/>
              </a:rPr>
              <a:t>NSAF, ortéza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(T)</a:t>
            </a:r>
            <a:endParaRPr lang="cs-CZ" dirty="0"/>
          </a:p>
        </p:txBody>
      </p:sp>
      <p:pic>
        <p:nvPicPr>
          <p:cNvPr id="5122" name="Picture 2" descr="'flyover' view of the Larsen Ice She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214" y="0"/>
            <a:ext cx="3846786" cy="21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Lékařské intervence – COVID-19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236" y="1825625"/>
            <a:ext cx="8714509" cy="435133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sym typeface="Wingdings" panose="05000000000000000000" pitchFamily="2" charset="2"/>
              </a:rPr>
              <a:t>zajištění základních informací (satelit, krátké emaily)  </a:t>
            </a:r>
            <a:r>
              <a:rPr lang="cs-CZ" i="1" dirty="0">
                <a:sym typeface="Wingdings" panose="05000000000000000000" pitchFamily="2" charset="2"/>
              </a:rPr>
              <a:t>roušky, rukavice, desinfekce, vit. C, paralen na cestu 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(všichni)</a:t>
            </a:r>
            <a:endParaRPr lang="cs-CZ" dirty="0"/>
          </a:p>
          <a:p>
            <a:r>
              <a:rPr lang="cs-CZ" dirty="0"/>
              <a:t>seminář na lodi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(všichni vč. dalších expedic a důstojníků)</a:t>
            </a:r>
          </a:p>
          <a:p>
            <a:r>
              <a:rPr lang="cs-CZ" dirty="0">
                <a:sym typeface="Wingdings" panose="05000000000000000000" pitchFamily="2" charset="2"/>
              </a:rPr>
              <a:t>komunikace s lodním lékařem, kapitánem, naší ambasádou, MUNI ohledně karanténních opatření pro nás 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(všichni)</a:t>
            </a:r>
          </a:p>
          <a:p>
            <a:r>
              <a:rPr lang="cs-CZ" dirty="0" err="1">
                <a:sym typeface="Wingdings" panose="05000000000000000000" pitchFamily="2" charset="2"/>
              </a:rPr>
              <a:t>subfebrilie</a:t>
            </a:r>
            <a:r>
              <a:rPr lang="cs-CZ" dirty="0">
                <a:sym typeface="Wingdings" panose="05000000000000000000" pitchFamily="2" charset="2"/>
              </a:rPr>
              <a:t>, kašel  </a:t>
            </a:r>
            <a:r>
              <a:rPr lang="cs-CZ" i="1" dirty="0">
                <a:sym typeface="Wingdings" panose="05000000000000000000" pitchFamily="2" charset="2"/>
              </a:rPr>
              <a:t>CRP, </a:t>
            </a:r>
            <a:r>
              <a:rPr lang="cs-CZ" i="1" dirty="0" err="1">
                <a:sym typeface="Wingdings" panose="05000000000000000000" pitchFamily="2" charset="2"/>
              </a:rPr>
              <a:t>flu</a:t>
            </a:r>
            <a:r>
              <a:rPr lang="cs-CZ" i="1" dirty="0">
                <a:sym typeface="Wingdings" panose="05000000000000000000" pitchFamily="2" charset="2"/>
              </a:rPr>
              <a:t> test, isolace, paralen,  klid  </a:t>
            </a:r>
            <a:r>
              <a:rPr lang="cs-CZ" dirty="0">
                <a:solidFill>
                  <a:srgbClr val="FF0000"/>
                </a:solidFill>
                <a:sym typeface="Wingdings" panose="05000000000000000000" pitchFamily="2" charset="2"/>
              </a:rPr>
              <a:t>(F)</a:t>
            </a:r>
          </a:p>
        </p:txBody>
      </p:sp>
      <p:pic>
        <p:nvPicPr>
          <p:cNvPr id="7170" name="Picture 2" descr="COVID informace pro studenty a zaměstnance TF JU — Teologická fakul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141" y="40564"/>
            <a:ext cx="3333859" cy="22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675" y="2399811"/>
            <a:ext cx="3309488" cy="44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3671" y="1825625"/>
            <a:ext cx="4772417" cy="435133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sym typeface="Wingdings" panose="05000000000000000000" pitchFamily="2" charset="2"/>
              </a:rPr>
              <a:t>Muž  66 let, dosud asymptomatický</a:t>
            </a:r>
          </a:p>
          <a:p>
            <a:r>
              <a:rPr lang="cs-CZ" dirty="0"/>
              <a:t>vyšetření před expedicí: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Cholesterol 8, 140/80 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u="sng" dirty="0" err="1">
                <a:sym typeface="Wingdings" panose="05000000000000000000" pitchFamily="2" charset="2"/>
              </a:rPr>
              <a:t>statin</a:t>
            </a:r>
            <a:r>
              <a:rPr lang="cs-CZ" dirty="0">
                <a:sym typeface="Wingdings" panose="05000000000000000000" pitchFamily="2" charset="2"/>
              </a:rPr>
              <a:t>, probrání rizik a možností na stanici s týmem, na stanici proveden                  </a:t>
            </a:r>
            <a:r>
              <a:rPr lang="cs-CZ" u="sng" dirty="0">
                <a:sym typeface="Wingdings" panose="05000000000000000000" pitchFamily="2" charset="2"/>
              </a:rPr>
              <a:t>UZ </a:t>
            </a:r>
            <a:r>
              <a:rPr lang="cs-CZ" u="sng" dirty="0" err="1">
                <a:sym typeface="Wingdings" panose="05000000000000000000" pitchFamily="2" charset="2"/>
              </a:rPr>
              <a:t>srdce+karotid</a:t>
            </a:r>
            <a:r>
              <a:rPr lang="cs-CZ" u="sng" dirty="0">
                <a:sym typeface="Wingdings" panose="05000000000000000000" pitchFamily="2" charset="2"/>
              </a:rPr>
              <a:t> </a:t>
            </a:r>
            <a:endParaRPr lang="cs-CZ" u="sng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8974" t="16615" r="24872" b="28923"/>
          <a:stretch/>
        </p:blipFill>
        <p:spPr>
          <a:xfrm>
            <a:off x="5580185" y="662781"/>
            <a:ext cx="6611815" cy="6224954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rot="7653979">
            <a:off x="9146487" y="1006667"/>
            <a:ext cx="2438094" cy="373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3206"/>
            <a:ext cx="10515600" cy="1325563"/>
          </a:xfrm>
        </p:spPr>
        <p:txBody>
          <a:bodyPr/>
          <a:lstStyle/>
          <a:p>
            <a:r>
              <a:rPr lang="cs-CZ" dirty="0"/>
              <a:t>KAZUISTIKA </a:t>
            </a:r>
          </a:p>
        </p:txBody>
      </p:sp>
    </p:spTree>
    <p:extLst>
      <p:ext uri="{BB962C8B-B14F-4D97-AF65-F5344CB8AC3E}">
        <p14:creationId xmlns:p14="http://schemas.microsoft.com/office/powerpoint/2010/main" val="28493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Náhled obráz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8960" r="2182" b="54327"/>
          <a:stretch/>
        </p:blipFill>
        <p:spPr bwMode="auto">
          <a:xfrm>
            <a:off x="-33126" y="843289"/>
            <a:ext cx="6420479" cy="437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863598"/>
            <a:ext cx="4397188" cy="3944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 descr="Náhled obráz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45761" r="2182" b="13440"/>
          <a:stretch/>
        </p:blipFill>
        <p:spPr bwMode="auto">
          <a:xfrm>
            <a:off x="6444168" y="843289"/>
            <a:ext cx="5780958" cy="43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9" b="44413"/>
          <a:stretch/>
        </p:blipFill>
        <p:spPr>
          <a:xfrm>
            <a:off x="212943" y="1024866"/>
            <a:ext cx="11690268" cy="3132603"/>
          </a:xfr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12943" y="5182335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Jak by to dopadlo na Antarktidě ???</a:t>
            </a:r>
            <a:r>
              <a:rPr lang="cs-CZ" dirty="0"/>
              <a:t> 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1294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FF0000"/>
                </a:solidFill>
              </a:rPr>
              <a:t>68 dní po návratu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8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5467" y="964505"/>
            <a:ext cx="11966533" cy="4285531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ym typeface="Wingdings" panose="05000000000000000000" pitchFamily="2" charset="2"/>
              </a:rPr>
              <a:t>stenokardie  UZ srdce na kapesním přístroji, lokální porucha kinetiky</a:t>
            </a:r>
          </a:p>
          <a:p>
            <a:r>
              <a:rPr lang="cs-CZ" dirty="0"/>
              <a:t>zajištění </a:t>
            </a:r>
            <a:r>
              <a:rPr lang="cs-CZ" dirty="0" err="1"/>
              <a:t>i.v</a:t>
            </a:r>
            <a:r>
              <a:rPr lang="cs-CZ" dirty="0"/>
              <a:t>. vstupu</a:t>
            </a:r>
          </a:p>
          <a:p>
            <a:r>
              <a:rPr lang="cs-CZ" dirty="0" err="1"/>
              <a:t>Clexane</a:t>
            </a:r>
            <a:r>
              <a:rPr lang="cs-CZ" dirty="0"/>
              <a:t> </a:t>
            </a:r>
            <a:r>
              <a:rPr lang="cs-CZ" sz="1900" dirty="0"/>
              <a:t>30mg bolus </a:t>
            </a:r>
            <a:r>
              <a:rPr lang="cs-CZ" sz="1900" dirty="0" err="1"/>
              <a:t>i.v</a:t>
            </a:r>
            <a:r>
              <a:rPr lang="cs-CZ" sz="1900" dirty="0"/>
              <a:t>. a dále 1 mg/kg </a:t>
            </a:r>
            <a:r>
              <a:rPr lang="cs-CZ" sz="1900" dirty="0" err="1"/>
              <a:t>s.c</a:t>
            </a:r>
            <a:r>
              <a:rPr lang="cs-CZ" sz="1900" dirty="0"/>
              <a:t>. a 12. hod.,</a:t>
            </a:r>
            <a:r>
              <a:rPr lang="cs-CZ" dirty="0"/>
              <a:t> </a:t>
            </a:r>
            <a:r>
              <a:rPr lang="cs-CZ" dirty="0" err="1"/>
              <a:t>Cardegic</a:t>
            </a:r>
            <a:r>
              <a:rPr lang="cs-CZ" dirty="0"/>
              <a:t> </a:t>
            </a:r>
            <a:r>
              <a:rPr lang="cs-CZ" sz="1900" dirty="0"/>
              <a:t>250 mg </a:t>
            </a:r>
            <a:r>
              <a:rPr lang="cs-CZ" sz="1900" dirty="0" err="1"/>
              <a:t>i.v</a:t>
            </a:r>
            <a:r>
              <a:rPr lang="cs-CZ" sz="1900" dirty="0"/>
              <a:t>., </a:t>
            </a:r>
            <a:r>
              <a:rPr lang="cs-CZ" dirty="0" err="1"/>
              <a:t>Trombex</a:t>
            </a:r>
            <a:r>
              <a:rPr lang="cs-CZ" dirty="0"/>
              <a:t> </a:t>
            </a:r>
            <a:r>
              <a:rPr lang="cs-CZ" sz="1900" dirty="0"/>
              <a:t>300 mg </a:t>
            </a:r>
            <a:r>
              <a:rPr lang="cs-CZ" sz="1900" dirty="0" err="1"/>
              <a:t>p.o</a:t>
            </a:r>
            <a:r>
              <a:rPr lang="cs-CZ" sz="1900" dirty="0"/>
              <a:t>., </a:t>
            </a:r>
            <a:r>
              <a:rPr lang="cs-CZ" dirty="0" err="1"/>
              <a:t>Controloc</a:t>
            </a:r>
            <a:r>
              <a:rPr lang="cs-CZ" dirty="0"/>
              <a:t>  </a:t>
            </a:r>
            <a:r>
              <a:rPr lang="cs-CZ" sz="1900" dirty="0"/>
              <a:t>40 mg </a:t>
            </a:r>
            <a:r>
              <a:rPr lang="cs-CZ" sz="1900" dirty="0" err="1"/>
              <a:t>i.v</a:t>
            </a:r>
            <a:r>
              <a:rPr lang="cs-CZ" sz="1900" dirty="0"/>
              <a:t>.</a:t>
            </a:r>
          </a:p>
          <a:p>
            <a:r>
              <a:rPr lang="cs-CZ" dirty="0" err="1"/>
              <a:t>Actilyse</a:t>
            </a:r>
            <a:r>
              <a:rPr lang="cs-CZ" dirty="0"/>
              <a:t>  </a:t>
            </a:r>
            <a:r>
              <a:rPr lang="cs-CZ" sz="1900" dirty="0"/>
              <a:t>100mg </a:t>
            </a:r>
            <a:r>
              <a:rPr lang="cs-CZ" sz="1900" dirty="0" err="1"/>
              <a:t>i.v</a:t>
            </a:r>
            <a:r>
              <a:rPr lang="cs-CZ" sz="1900" dirty="0"/>
              <a:t>.</a:t>
            </a:r>
          </a:p>
          <a:p>
            <a:r>
              <a:rPr lang="cs-CZ" dirty="0">
                <a:sym typeface="Wingdings 2" panose="05020102010507070707" pitchFamily="18" charset="2"/>
              </a:rPr>
              <a:t> </a:t>
            </a:r>
            <a:r>
              <a:rPr lang="cs-CZ" dirty="0"/>
              <a:t>S.O.S.  transport Argentina/Chile</a:t>
            </a:r>
          </a:p>
          <a:p>
            <a:r>
              <a:rPr lang="cs-CZ" dirty="0"/>
              <a:t>monitorace TK, TF, fonendoskop,  trvalá vizuální kontrola popř. monitorace AED</a:t>
            </a:r>
          </a:p>
          <a:p>
            <a:r>
              <a:rPr lang="cs-CZ" dirty="0" err="1"/>
              <a:t>d.p</a:t>
            </a:r>
            <a:r>
              <a:rPr lang="cs-CZ" dirty="0"/>
              <a:t>. </a:t>
            </a:r>
            <a:r>
              <a:rPr lang="cs-CZ" dirty="0" err="1"/>
              <a:t>furosemid</a:t>
            </a:r>
            <a:r>
              <a:rPr lang="cs-CZ" dirty="0"/>
              <a:t>, noradrenalin v infuzi, defibrilace, titrace BB, ACEI</a:t>
            </a:r>
          </a:p>
          <a:p>
            <a:r>
              <a:rPr lang="cs-CZ" dirty="0"/>
              <a:t>transport v doprovodu lékaře </a:t>
            </a:r>
            <a:r>
              <a:rPr lang="cs-CZ" dirty="0">
                <a:sym typeface="Wingdings" panose="05000000000000000000" pitchFamily="2" charset="2"/>
              </a:rPr>
              <a:t></a:t>
            </a:r>
            <a:r>
              <a:rPr lang="cs-CZ" dirty="0"/>
              <a:t> helikoptéra/člun  stanice </a:t>
            </a:r>
            <a:r>
              <a:rPr lang="cs-CZ" dirty="0" err="1"/>
              <a:t>Esperanza</a:t>
            </a:r>
            <a:r>
              <a:rPr lang="cs-CZ" dirty="0"/>
              <a:t>, </a:t>
            </a:r>
            <a:r>
              <a:rPr lang="cs-CZ" dirty="0">
                <a:sym typeface="Wingdings" panose="05000000000000000000" pitchFamily="2" charset="2"/>
              </a:rPr>
              <a:t></a:t>
            </a:r>
            <a:r>
              <a:rPr lang="cs-CZ" dirty="0"/>
              <a:t> loď Ostrov krále Jiřího, </a:t>
            </a:r>
            <a:r>
              <a:rPr lang="cs-CZ" dirty="0">
                <a:sym typeface="Wingdings" panose="05000000000000000000" pitchFamily="2" charset="2"/>
              </a:rPr>
              <a:t></a:t>
            </a:r>
            <a:r>
              <a:rPr lang="cs-CZ" dirty="0"/>
              <a:t> letadlo/loď  Argentina, Chile,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sanitka nemocnice</a:t>
            </a:r>
          </a:p>
          <a:p>
            <a:r>
              <a:rPr lang="cs-CZ" dirty="0"/>
              <a:t>Časná SKG a PCI, nejčasněji = za 7-10 dní </a:t>
            </a:r>
          </a:p>
          <a:p>
            <a:endParaRPr lang="cs-CZ" dirty="0"/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3207"/>
            <a:ext cx="10515600" cy="85129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Virtuální kazuistika</a:t>
            </a: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25467" y="5362768"/>
            <a:ext cx="11384641" cy="14952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ČASNÁ MORTALITA IM:</a:t>
            </a:r>
          </a:p>
          <a:p>
            <a:pPr marL="0" indent="0">
              <a:buNone/>
            </a:pPr>
            <a:r>
              <a:rPr lang="cs-CZ" dirty="0"/>
              <a:t>přirozený průběh:			trombolýza:				PCI:</a:t>
            </a:r>
          </a:p>
          <a:p>
            <a:pPr marL="0" indent="0">
              <a:buNone/>
            </a:pPr>
            <a:r>
              <a:rPr lang="cs-CZ" dirty="0"/>
              <a:t> 50%					20% </a:t>
            </a:r>
            <a:r>
              <a:rPr lang="cs-CZ" sz="1800" dirty="0"/>
              <a:t>,1% </a:t>
            </a:r>
            <a:r>
              <a:rPr lang="cs-CZ" sz="1800" dirty="0" err="1"/>
              <a:t>intrakran</a:t>
            </a:r>
            <a:r>
              <a:rPr lang="cs-CZ" sz="1800" dirty="0"/>
              <a:t>. , 10% velké krvácení	 </a:t>
            </a:r>
            <a:r>
              <a:rPr lang="cs-CZ" dirty="0"/>
              <a:t>6%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83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800750" cy="709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6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Flag of the Soviet Union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82" y="3381633"/>
            <a:ext cx="2197848" cy="13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at self-appendecto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52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52335" y="2327564"/>
            <a:ext cx="17698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>1961</a:t>
            </a:r>
            <a:endParaRPr lang="cs-CZ" sz="5400" b="1" dirty="0"/>
          </a:p>
        </p:txBody>
      </p:sp>
      <p:pic>
        <p:nvPicPr>
          <p:cNvPr id="2056" name="Picture 8" descr="Rlamactuallyveryoadass Posted by i.redd.it @2 &amp;amp;3 re Leonid Ivanovich Rogozov,  performed an appendectomy 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86" y="-1223066"/>
            <a:ext cx="6569814" cy="85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63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23" y="0"/>
            <a:ext cx="10288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92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N Brno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7113"/>
            <a:ext cx="7620000" cy="5057775"/>
          </a:xfrm>
          <a:prstGeom prst="rect">
            <a:avLst/>
          </a:prstGeom>
          <a:noFill/>
        </p:spPr>
      </p:pic>
      <p:pic>
        <p:nvPicPr>
          <p:cNvPr id="6148" name="Picture 4" descr="ORGANIZACE, DOSTUPNOST A KVALITA ZDRAVOTNÍ PÉČE V ČESKÉ REPUBLICE MUDr.  JUDr. PETR HONĚK. - ppt stáhn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268948"/>
            <a:ext cx="4644039" cy="348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🇨🇿 Česko Emoji | Statnivlajk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5" y="-161347"/>
            <a:ext cx="1740766" cy="174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3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terní kardiologická klinika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1112" y="2786034"/>
            <a:ext cx="5384417" cy="4071966"/>
          </a:xfrm>
          <a:prstGeom prst="rect">
            <a:avLst/>
          </a:prstGeom>
          <a:noFill/>
        </p:spPr>
      </p:pic>
      <p:pic>
        <p:nvPicPr>
          <p:cNvPr id="1028" name="Picture 4" descr="Image result for interní kardiologická klinika intervenční kardiologie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366" y="0"/>
            <a:ext cx="5684834" cy="3786190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3920835"/>
            <a:ext cx="6629400" cy="2256127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neomezené možnosti laboratorních i zobrazovacích dg. metod</a:t>
            </a:r>
          </a:p>
          <a:p>
            <a:endParaRPr lang="cs-CZ" dirty="0"/>
          </a:p>
          <a:p>
            <a:r>
              <a:rPr lang="cs-CZ" dirty="0"/>
              <a:t>neomezené možnosti  </a:t>
            </a:r>
            <a:r>
              <a:rPr lang="cs-CZ" dirty="0" err="1"/>
              <a:t>farmakol</a:t>
            </a:r>
            <a:r>
              <a:rPr lang="cs-CZ" dirty="0"/>
              <a:t>.,  intervenčních i operačních </a:t>
            </a:r>
            <a:r>
              <a:rPr lang="cs-CZ" dirty="0" err="1"/>
              <a:t>ter</a:t>
            </a:r>
            <a:r>
              <a:rPr lang="cs-CZ" dirty="0"/>
              <a:t>. metod </a:t>
            </a:r>
          </a:p>
          <a:p>
            <a:endParaRPr lang="cs-CZ" dirty="0"/>
          </a:p>
          <a:p>
            <a:r>
              <a:rPr lang="cs-CZ" dirty="0"/>
              <a:t>dostupnost např. PCI do 2  hod. odkudkoliv v Česku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8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outhern Ocean showing &amp;#39;remarkable&amp;#39; revival in carbon absorption ability |  Oceans | The Guard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47339" y="0"/>
            <a:ext cx="5644662" cy="423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0" y="5180461"/>
            <a:ext cx="6547338" cy="1677539"/>
          </a:xfrm>
        </p:spPr>
        <p:txBody>
          <a:bodyPr>
            <a:noAutofit/>
          </a:bodyPr>
          <a:lstStyle/>
          <a:p>
            <a:r>
              <a:rPr lang="cs-CZ" sz="1800" dirty="0"/>
              <a:t>Nejbližší polní nemocnice s dalším jedním lékařem a základním vybavením stanice </a:t>
            </a:r>
            <a:r>
              <a:rPr lang="cs-CZ" sz="1800" dirty="0" err="1"/>
              <a:t>Esperanza</a:t>
            </a:r>
            <a:r>
              <a:rPr lang="cs-CZ" sz="1800" dirty="0"/>
              <a:t> 70 km (vrtulník dle počasí, loď dle stavu ledu )</a:t>
            </a:r>
          </a:p>
          <a:p>
            <a:r>
              <a:rPr lang="cs-CZ" sz="1800" dirty="0"/>
              <a:t>Nejbližší nemocnice </a:t>
            </a:r>
            <a:r>
              <a:rPr lang="cs-CZ" sz="1800" dirty="0" err="1"/>
              <a:t>Ushuaia</a:t>
            </a:r>
            <a:r>
              <a:rPr lang="cs-CZ" sz="1800" dirty="0"/>
              <a:t>, </a:t>
            </a:r>
            <a:r>
              <a:rPr lang="cs-CZ" sz="1800" dirty="0" err="1"/>
              <a:t>Punta</a:t>
            </a:r>
            <a:r>
              <a:rPr lang="cs-CZ" sz="1800" dirty="0"/>
              <a:t> </a:t>
            </a:r>
            <a:r>
              <a:rPr lang="cs-CZ" sz="1800" dirty="0" err="1"/>
              <a:t>Arenas</a:t>
            </a:r>
            <a:r>
              <a:rPr lang="cs-CZ" sz="1800" dirty="0"/>
              <a:t>, Rio </a:t>
            </a:r>
            <a:r>
              <a:rPr lang="cs-CZ" sz="1800" dirty="0" err="1"/>
              <a:t>Gallenos</a:t>
            </a:r>
            <a:r>
              <a:rPr lang="cs-CZ" sz="1800" dirty="0"/>
              <a:t> cca 1500 km  (doprava: vrtulník-loď- letadlo minim. 5-7 dní při dobrém počasí)   </a:t>
            </a:r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1028" name="Picture 4" descr="&lt;p&gt;Česká polární stanice v Antarktidě funguje pro výzkumné účely od roku 2007.&lt;/p&g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344"/>
            <a:ext cx="6612015" cy="43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77 Big waves ideas | big waves, waves, bo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42" y="3829656"/>
            <a:ext cx="2026790" cy="304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ack Labe on Twitter: &amp;quot;Powerful extratropical cyclone over the Southern  Ocean today and along East #Antarctica (bottom left) [MODIS satellite  imagery via @NASAEarthData: https://t.co/KvWfMwE9SO]  https://t.co/BSHDVjKHS5&amp;quot; / Twi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29" y="4254986"/>
            <a:ext cx="2996042" cy="26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 descr="Výsledek obrázku pro red cros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60" y="1103790"/>
            <a:ext cx="200802" cy="21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ÚAMK, a.s.: Česká republi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729" y="1193312"/>
            <a:ext cx="230426" cy="2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8" y="0"/>
            <a:ext cx="1366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0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046" y="3211303"/>
            <a:ext cx="2680724" cy="3574299"/>
          </a:xfrm>
          <a:prstGeom prst="rect">
            <a:avLst/>
          </a:prstGeom>
        </p:spPr>
      </p:pic>
      <p:pic>
        <p:nvPicPr>
          <p:cNvPr id="12" name="Zástupný symbol pro obsah 11" descr="dlah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8433" y="7936"/>
            <a:ext cx="2122562" cy="1589873"/>
          </a:xfrm>
        </p:spPr>
      </p:pic>
      <p:pic>
        <p:nvPicPr>
          <p:cNvPr id="1028" name="Picture 4" descr="วมจำหน่ายเครื่องมือและอุปกรณ์ทางการแพทย์ อุปกรณ์กู้ชีพ กู้ภัย...ESM MEDICAL  .. ศูนย์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" y="-686024"/>
            <a:ext cx="3714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DSC014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2714620"/>
            <a:ext cx="3429024" cy="2571768"/>
          </a:xfrm>
          <a:prstGeom prst="rect">
            <a:avLst/>
          </a:prstGeom>
        </p:spPr>
      </p:pic>
      <p:pic>
        <p:nvPicPr>
          <p:cNvPr id="5" name="Obrázek 4" descr="DSC01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9075" y="285728"/>
            <a:ext cx="3333773" cy="2500330"/>
          </a:xfrm>
          <a:prstGeom prst="rect">
            <a:avLst/>
          </a:prstGeom>
        </p:spPr>
      </p:pic>
      <p:pic>
        <p:nvPicPr>
          <p:cNvPr id="8" name="Obrázek 7" descr="DSC014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5736" y="4208054"/>
            <a:ext cx="3533262" cy="2649947"/>
          </a:xfrm>
          <a:prstGeom prst="rect">
            <a:avLst/>
          </a:prstGeom>
        </p:spPr>
      </p:pic>
      <p:sp>
        <p:nvSpPr>
          <p:cNvPr id="15364" name="AutoShape 4" descr="Image result for AE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 descr="DSC014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95736" y="857232"/>
            <a:ext cx="3524242" cy="264318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7108" y="-285776"/>
            <a:ext cx="5800708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dirty="0"/>
              <a:t>Vybavení na Antarktidě</a:t>
            </a:r>
          </a:p>
        </p:txBody>
      </p:sp>
      <p:sp>
        <p:nvSpPr>
          <p:cNvPr id="15366" name="AutoShape 6" descr="Image result for v scan ultrasoun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" name="Obrázek 16" descr="UZ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7703" y="5072075"/>
            <a:ext cx="2143125" cy="214312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-63672" y="515002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fixační a chirurgický   </a:t>
            </a:r>
          </a:p>
          <a:p>
            <a:r>
              <a:rPr lang="cs-CZ" dirty="0"/>
              <a:t>                materiál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810512" y="27146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resuscitační baťoh, </a:t>
            </a:r>
            <a:r>
              <a:rPr lang="cs-CZ" dirty="0" err="1"/>
              <a:t>lékarničky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560743" y="445878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defibrilátor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9024958" y="514351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kapesní ultrazvuk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781908" y="5357826"/>
            <a:ext cx="2258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p.o</a:t>
            </a:r>
            <a:r>
              <a:rPr lang="cs-CZ" dirty="0"/>
              <a:t>. parenterální léky vč. širokospektrých ATB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524759" y="3214686"/>
            <a:ext cx="307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CRP, influenza test, </a:t>
            </a:r>
            <a:r>
              <a:rPr lang="cs-CZ" dirty="0" err="1"/>
              <a:t>leucophan</a:t>
            </a:r>
            <a:endParaRPr lang="cs-CZ" dirty="0"/>
          </a:p>
        </p:txBody>
      </p:sp>
      <p:pic>
        <p:nvPicPr>
          <p:cNvPr id="24" name="Obrázek 23" descr="getthumbnail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752" y="3571876"/>
            <a:ext cx="2357454" cy="1571636"/>
          </a:xfrm>
          <a:prstGeom prst="rect">
            <a:avLst/>
          </a:prstGeom>
        </p:spPr>
      </p:pic>
      <p:pic>
        <p:nvPicPr>
          <p:cNvPr id="2050" name="Picture 2" descr="Defibrilátor – nápis AED | KRIŽAN - safetysho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245" y="4572009"/>
            <a:ext cx="1513484" cy="21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10896317" y="2986280"/>
            <a:ext cx="1607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tlakoměr, teploměr, fonendoskop,</a:t>
            </a:r>
          </a:p>
          <a:p>
            <a:r>
              <a:rPr lang="cs-CZ" dirty="0"/>
              <a:t>laryngoskop,</a:t>
            </a:r>
          </a:p>
          <a:p>
            <a:r>
              <a:rPr lang="cs-CZ" dirty="0"/>
              <a:t>otoskop</a:t>
            </a:r>
          </a:p>
        </p:txBody>
      </p:sp>
      <p:pic>
        <p:nvPicPr>
          <p:cNvPr id="27" name="Zástupný symbol pro obsah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7" y="-29663"/>
            <a:ext cx="1369448" cy="136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Sono</a:t>
            </a:r>
            <a:r>
              <a:rPr lang="cs-CZ" dirty="0"/>
              <a:t> – (skoro) univerzální zobrazovací nástroj 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>
          <a:xfrm>
            <a:off x="83617" y="1814945"/>
            <a:ext cx="5947722" cy="411214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5931" y="751021"/>
            <a:ext cx="4436630" cy="5915508"/>
          </a:xfrm>
        </p:spPr>
      </p:pic>
      <p:sp>
        <p:nvSpPr>
          <p:cNvPr id="3" name="TextovéPole 2"/>
          <p:cNvSpPr txBox="1"/>
          <p:nvPr/>
        </p:nvSpPr>
        <p:spPr>
          <a:xfrm>
            <a:off x="9504218" y="6488668"/>
            <a:ext cx="405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 přednášky dr. V. Pecháčka</a:t>
            </a:r>
          </a:p>
        </p:txBody>
      </p:sp>
    </p:spTree>
    <p:extLst>
      <p:ext uri="{BB962C8B-B14F-4D97-AF65-F5344CB8AC3E}">
        <p14:creationId xmlns:p14="http://schemas.microsoft.com/office/powerpoint/2010/main" val="425033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764" y="0"/>
            <a:ext cx="14551562" cy="6886007"/>
          </a:xfrm>
        </p:spPr>
      </p:pic>
    </p:spTree>
    <p:extLst>
      <p:ext uri="{BB962C8B-B14F-4D97-AF65-F5344CB8AC3E}">
        <p14:creationId xmlns:p14="http://schemas.microsoft.com/office/powerpoint/2010/main" val="31623247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966</Words>
  <Application>Microsoft Office PowerPoint</Application>
  <PresentationFormat>Širokoúhlá obrazovka</PresentationFormat>
  <Paragraphs>123</Paragraphs>
  <Slides>31</Slides>
  <Notes>2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Motiv Office</vt:lpstr>
      <vt:lpstr>Lékařem  na Antarktidě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Vybavení na Antarktidě</vt:lpstr>
      <vt:lpstr>Sono – (skoro) univerzální zobrazovací nástroj </vt:lpstr>
      <vt:lpstr>Prezentace aplikace PowerPoint</vt:lpstr>
      <vt:lpstr>Prezentace aplikace PowerPoint</vt:lpstr>
      <vt:lpstr>Obvyklé problémy na polárních expedicích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Lékařské intervence –před cestou</vt:lpstr>
      <vt:lpstr>Lékařské intervence –během cesty </vt:lpstr>
      <vt:lpstr>Lékařské intervence –na stanici </vt:lpstr>
      <vt:lpstr>Lékařské intervence – COVID-19 </vt:lpstr>
      <vt:lpstr>KAZUISTIKA </vt:lpstr>
      <vt:lpstr>Prezentace aplikace PowerPoint</vt:lpstr>
      <vt:lpstr>Jak by to dopadlo na Antarktidě ??? </vt:lpstr>
      <vt:lpstr>Virtuální kazuistika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Asus</dc:creator>
  <cp:lastModifiedBy>GT3</cp:lastModifiedBy>
  <cp:revision>71</cp:revision>
  <dcterms:created xsi:type="dcterms:W3CDTF">2021-12-12T19:06:12Z</dcterms:created>
  <dcterms:modified xsi:type="dcterms:W3CDTF">2022-02-24T13:30:42Z</dcterms:modified>
</cp:coreProperties>
</file>