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430" r:id="rId3"/>
    <p:sldId id="995" r:id="rId4"/>
    <p:sldId id="984" r:id="rId5"/>
    <p:sldId id="986" r:id="rId6"/>
    <p:sldId id="985" r:id="rId7"/>
    <p:sldId id="983" r:id="rId8"/>
    <p:sldId id="988" r:id="rId9"/>
    <p:sldId id="1007" r:id="rId10"/>
    <p:sldId id="982" r:id="rId11"/>
    <p:sldId id="1011" r:id="rId12"/>
    <p:sldId id="942" r:id="rId13"/>
    <p:sldId id="1018" r:id="rId14"/>
    <p:sldId id="962" r:id="rId15"/>
    <p:sldId id="959" r:id="rId16"/>
    <p:sldId id="997" r:id="rId17"/>
    <p:sldId id="998" r:id="rId18"/>
    <p:sldId id="999" r:id="rId19"/>
    <p:sldId id="1000" r:id="rId20"/>
    <p:sldId id="1001" r:id="rId21"/>
    <p:sldId id="981" r:id="rId22"/>
    <p:sldId id="994" r:id="rId23"/>
    <p:sldId id="1017" r:id="rId24"/>
    <p:sldId id="774" r:id="rId25"/>
    <p:sldId id="1002" r:id="rId26"/>
    <p:sldId id="1003" r:id="rId27"/>
    <p:sldId id="1004" r:id="rId28"/>
    <p:sldId id="1006" r:id="rId29"/>
    <p:sldId id="1005" r:id="rId30"/>
    <p:sldId id="634" r:id="rId31"/>
    <p:sldId id="974" r:id="rId32"/>
    <p:sldId id="1008" r:id="rId33"/>
    <p:sldId id="1009" r:id="rId34"/>
    <p:sldId id="1010" r:id="rId35"/>
    <p:sldId id="932" r:id="rId36"/>
    <p:sldId id="935" r:id="rId37"/>
    <p:sldId id="538" r:id="rId38"/>
    <p:sldId id="987" r:id="rId39"/>
    <p:sldId id="989" r:id="rId40"/>
    <p:sldId id="990" r:id="rId41"/>
    <p:sldId id="991" r:id="rId42"/>
    <p:sldId id="992" r:id="rId43"/>
    <p:sldId id="1016" r:id="rId44"/>
    <p:sldId id="1014" r:id="rId45"/>
    <p:sldId id="1013" r:id="rId46"/>
    <p:sldId id="772" r:id="rId47"/>
    <p:sldId id="778" r:id="rId48"/>
    <p:sldId id="779" r:id="rId49"/>
    <p:sldId id="781" r:id="rId50"/>
    <p:sldId id="783" r:id="rId51"/>
    <p:sldId id="968" r:id="rId52"/>
    <p:sldId id="517" r:id="rId53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FF3300"/>
    <a:srgbClr val="1C1C1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7" autoAdjust="0"/>
    <p:restoredTop sz="83564" autoAdjust="0"/>
  </p:normalViewPr>
  <p:slideViewPr>
    <p:cSldViewPr>
      <p:cViewPr varScale="1">
        <p:scale>
          <a:sx n="71" d="100"/>
          <a:sy n="71" d="100"/>
        </p:scale>
        <p:origin x="965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08CDD96-C8CB-4C78-B25E-F9422F2335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A53F823-480B-4071-BBA4-44315998CE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FD177556-DFF1-468B-AF5F-87822886130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0B429BC9-E7BE-40AD-A7FF-776003AC5B6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95459B96-E933-43A3-B3D5-E84F73DF3D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208AB58A-650D-4DB1-8A4E-8461D34E9E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111DF82-0EE0-4BA4-B538-CAB0208DAAE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Comisurotomie</a:t>
            </a:r>
            <a:r>
              <a:rPr lang="cs-CZ" dirty="0"/>
              <a:t> 1948, 3 předchozí pacienti zemřeli</a:t>
            </a:r>
          </a:p>
          <a:p>
            <a:r>
              <a:rPr lang="cs-CZ" dirty="0"/>
              <a:t>These</a:t>
            </a:r>
            <a:r>
              <a:rPr lang="cs-CZ" baseline="0" dirty="0"/>
              <a:t> </a:t>
            </a:r>
            <a:r>
              <a:rPr lang="cs-CZ" baseline="0" dirty="0" err="1"/>
              <a:t>methods</a:t>
            </a:r>
            <a:r>
              <a:rPr lang="cs-CZ" baseline="0" dirty="0"/>
              <a:t> </a:t>
            </a:r>
            <a:r>
              <a:rPr lang="cs-CZ" baseline="0" dirty="0" err="1"/>
              <a:t>were</a:t>
            </a:r>
            <a:r>
              <a:rPr lang="cs-CZ" baseline="0" dirty="0"/>
              <a:t> risky </a:t>
            </a:r>
            <a:r>
              <a:rPr lang="cs-CZ" baseline="0" dirty="0" err="1"/>
              <a:t>with</a:t>
            </a:r>
            <a:r>
              <a:rPr lang="cs-CZ" baseline="0" dirty="0"/>
              <a:t> </a:t>
            </a:r>
            <a:r>
              <a:rPr lang="cs-CZ" baseline="0" dirty="0" err="1"/>
              <a:t>high</a:t>
            </a:r>
            <a:r>
              <a:rPr lang="cs-CZ" baseline="0" dirty="0"/>
              <a:t> mortality</a:t>
            </a:r>
          </a:p>
          <a:p>
            <a:r>
              <a:rPr lang="cs-CZ" baseline="0" dirty="0" err="1"/>
              <a:t>Attempts</a:t>
            </a:r>
            <a:r>
              <a:rPr lang="cs-CZ" baseline="0" dirty="0"/>
              <a:t> </a:t>
            </a:r>
            <a:r>
              <a:rPr lang="cs-CZ" baseline="0" dirty="0" err="1"/>
              <a:t>thetCABG</a:t>
            </a:r>
            <a:r>
              <a:rPr lang="cs-CZ" baseline="0" dirty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1DF82-0EE0-4BA4-B538-CAB0208DAAEB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4178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Arrhythmias originated from the basal septum, where large low voltage area could be identified by voltage mapping. Despite extensive </a:t>
            </a:r>
            <a:r>
              <a:rPr lang="en-US" b="1" dirty="0" err="1"/>
              <a:t>uni</a:t>
            </a:r>
            <a:r>
              <a:rPr lang="en-US" b="1" dirty="0"/>
              <a:t>/bipolar ablation, slow septal VTs were still inducible.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309B-457E-4083-AC1D-21809B23E520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1104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1DF82-0EE0-4BA4-B538-CAB0208DAAEB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7366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 podle mě do budoucna nejvíce </a:t>
            </a:r>
            <a:r>
              <a:rPr lang="cs-CZ"/>
              <a:t>ovlivní léčbu KT?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1DF82-0EE0-4BA4-B538-CAB0208DAAEB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3225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1DF82-0EE0-4BA4-B538-CAB0208DAAEB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1305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1FD63-FBBA-4A1B-B1EE-378EFB11CFB5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008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Surgical</a:t>
            </a:r>
            <a:r>
              <a:rPr lang="cs-CZ" dirty="0"/>
              <a:t> </a:t>
            </a:r>
            <a:r>
              <a:rPr lang="cs-CZ" dirty="0" err="1"/>
              <a:t>subendocardail</a:t>
            </a:r>
            <a:r>
              <a:rPr lang="cs-CZ" dirty="0"/>
              <a:t> </a:t>
            </a:r>
            <a:r>
              <a:rPr lang="cs-CZ" dirty="0" err="1"/>
              <a:t>resection</a:t>
            </a:r>
            <a:r>
              <a:rPr lang="cs-CZ" dirty="0"/>
              <a:t> and </a:t>
            </a:r>
            <a:r>
              <a:rPr lang="cs-CZ" dirty="0" err="1"/>
              <a:t>cryoablation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1DF82-0EE0-4BA4-B538-CAB0208DAAEB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1309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err="1"/>
              <a:t>Dawn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one</a:t>
            </a:r>
            <a:r>
              <a:rPr lang="cs-CZ" sz="1200" dirty="0"/>
              <a:t> </a:t>
            </a:r>
            <a:r>
              <a:rPr lang="cs-CZ" sz="1200" dirty="0" err="1"/>
              <a:t>era</a:t>
            </a:r>
            <a:endParaRPr lang="cs-CZ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err="1"/>
              <a:t>Fact</a:t>
            </a:r>
            <a:r>
              <a:rPr lang="cs-CZ" sz="1200" dirty="0"/>
              <a:t> , že většina </a:t>
            </a:r>
            <a:r>
              <a:rPr lang="cs-CZ" sz="1200" dirty="0" err="1"/>
              <a:t>singálů</a:t>
            </a:r>
            <a:r>
              <a:rPr lang="cs-CZ" sz="1200" dirty="0"/>
              <a:t> je </a:t>
            </a:r>
            <a:r>
              <a:rPr lang="cs-CZ" sz="1200" dirty="0" err="1"/>
              <a:t>endokardálně</a:t>
            </a:r>
            <a:r>
              <a:rPr lang="cs-CZ" sz="1200" dirty="0"/>
              <a:t> – přechází na </a:t>
            </a:r>
            <a:r>
              <a:rPr lang="cs-CZ" sz="1200" dirty="0" err="1"/>
              <a:t>endokardiální</a:t>
            </a:r>
            <a:r>
              <a:rPr lang="cs-CZ" sz="1200" dirty="0"/>
              <a:t> výkony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1DF82-0EE0-4BA4-B538-CAB0208DAAEB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76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Obrázek z strategií ablace z HRS dokumentu – </a:t>
            </a:r>
            <a:r>
              <a:rPr lang="cs-CZ" dirty="0" err="1"/>
              <a:t>berruezo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1DF82-0EE0-4BA4-B538-CAB0208DAAEB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0313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1DF82-0EE0-4BA4-B538-CAB0208DAAEB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9334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Taking</a:t>
            </a:r>
            <a:r>
              <a:rPr lang="cs-CZ" dirty="0"/>
              <a:t> </a:t>
            </a:r>
            <a:r>
              <a:rPr lang="cs-CZ" dirty="0" err="1"/>
              <a:t>advantage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preexisting</a:t>
            </a:r>
            <a:r>
              <a:rPr lang="cs-CZ" dirty="0"/>
              <a:t> </a:t>
            </a:r>
            <a:r>
              <a:rPr lang="cs-CZ" dirty="0" err="1"/>
              <a:t>blocks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1DF82-0EE0-4BA4-B538-CAB0208DAAEB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062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>
            <a:extLst>
              <a:ext uri="{FF2B5EF4-FFF2-40B4-BE49-F238E27FC236}">
                <a16:creationId xmlns:a16="http://schemas.microsoft.com/office/drawing/2014/main" id="{F20B3F8F-ACF3-49AB-85F9-9DFC506745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Zástupný symbol pro poznámky 2">
            <a:extLst>
              <a:ext uri="{FF2B5EF4-FFF2-40B4-BE49-F238E27FC236}">
                <a16:creationId xmlns:a16="http://schemas.microsoft.com/office/drawing/2014/main" id="{7FDA07E8-82F2-4B44-BB89-70B92A784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/>
              <a:t>Vosyka – explantace srdce při OTS</a:t>
            </a:r>
          </a:p>
        </p:txBody>
      </p:sp>
      <p:sp>
        <p:nvSpPr>
          <p:cNvPr id="6148" name="Zástupný symbol pro číslo snímku 3">
            <a:extLst>
              <a:ext uri="{FF2B5EF4-FFF2-40B4-BE49-F238E27FC236}">
                <a16:creationId xmlns:a16="http://schemas.microsoft.com/office/drawing/2014/main" id="{C7D870C4-BCEA-465F-B45F-97F5DBC0F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D4C74E-A2BE-4E84-A215-C8111F215D6D}" type="slidenum">
              <a:rPr lang="cs-CZ" altLang="cs-CZ" smtClean="0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472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San </a:t>
            </a:r>
            <a:r>
              <a:rPr lang="cs-CZ" dirty="0" err="1"/>
              <a:t>paolo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0FA0-E685-4DA4-A17C-B7EDE09A6813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2061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Nebudu mluvit o jehle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D94DC4-0083-41CC-B4D7-7A02A3635E97}" type="slidenum">
              <a:rPr lang="cs-CZ" altLang="cs-CZ" smtClean="0"/>
              <a:pPr>
                <a:defRPr/>
              </a:pPr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047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934789914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07564566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60600814"/>
      </p:ext>
    </p:extLst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71593554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46389228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36059994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46492241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98212709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574903559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752551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266578151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33490081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95EA248-6158-4998-8921-147EFDE3B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ADAC0F-7263-436C-879F-905DB234B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pic>
        <p:nvPicPr>
          <p:cNvPr id="1028" name="Picture 7" descr="sleid d">
            <a:extLst>
              <a:ext uri="{FF2B5EF4-FFF2-40B4-BE49-F238E27FC236}">
                <a16:creationId xmlns:a16="http://schemas.microsoft.com/office/drawing/2014/main" id="{0DEA1007-70B2-4E4B-BCAE-2CB107DE5A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zo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1C1C1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tif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em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7.tiff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microsoft.com/office/2007/relationships/media" Target="../media/media5.mp4"/><Relationship Id="rId7" Type="http://schemas.openxmlformats.org/officeDocument/2006/relationships/image" Target="../media/image7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1.png"/><Relationship Id="rId11" Type="http://schemas.openxmlformats.org/officeDocument/2006/relationships/image" Target="../media/image74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0.bin"/><Relationship Id="rId4" Type="http://schemas.openxmlformats.org/officeDocument/2006/relationships/video" Target="../media/media5.mp4"/><Relationship Id="rId9" Type="http://schemas.openxmlformats.org/officeDocument/2006/relationships/image" Target="../media/image7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6.png"/><Relationship Id="rId4" Type="http://schemas.openxmlformats.org/officeDocument/2006/relationships/image" Target="../media/image7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8.png"/><Relationship Id="rId4" Type="http://schemas.openxmlformats.org/officeDocument/2006/relationships/image" Target="../media/image77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88.tiff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90.png"/><Relationship Id="rId5" Type="http://schemas.openxmlformats.org/officeDocument/2006/relationships/image" Target="../media/image89.wmf"/><Relationship Id="rId4" Type="http://schemas.openxmlformats.org/officeDocument/2006/relationships/oleObject" Target="../embeddings/oleObject2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cid:0a3dc10c-45b9-4542-bbfa-05420362a472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media" Target="../media/media11.mp4"/><Relationship Id="rId7" Type="http://schemas.openxmlformats.org/officeDocument/2006/relationships/image" Target="../media/image9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93.png"/><Relationship Id="rId5" Type="http://schemas.openxmlformats.org/officeDocument/2006/relationships/slideLayout" Target="../slideLayouts/slideLayout2.xml"/><Relationship Id="rId10" Type="http://schemas.openxmlformats.org/officeDocument/2006/relationships/image" Target="cid:0a3dc10c-45b9-4542-bbfa-05420362a472" TargetMode="External"/><Relationship Id="rId4" Type="http://schemas.openxmlformats.org/officeDocument/2006/relationships/video" Target="../media/media11.mp4"/><Relationship Id="rId9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4" Type="http://schemas.openxmlformats.org/officeDocument/2006/relationships/image" Target="cid:0a3dc10c-45b9-4542-bbfa-05420362a472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tiff"/><Relationship Id="rId4" Type="http://schemas.openxmlformats.org/officeDocument/2006/relationships/image" Target="cid:0a3dc10c-45b9-4542-bbfa-05420362a47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cid:0a3dc10c-45b9-4542-bbfa-05420362a472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AF9ADE05-0E5C-437F-9EBB-72C772C8B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855298"/>
            <a:ext cx="10114646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cs-CZ" sz="4000" b="1" dirty="0">
                <a:solidFill>
                  <a:srgbClr val="666699"/>
                </a:solidFill>
                <a:latin typeface="Arial" charset="0"/>
              </a:rPr>
              <a:t>Kam směřuje léčba komorových tachykardií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F5306306-680D-4320-93AD-37E04F5EB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4005064"/>
            <a:ext cx="8534400" cy="1252537"/>
          </a:xfrm>
          <a:prstGeom prst="rect">
            <a:avLst/>
          </a:prstGeom>
          <a:solidFill>
            <a:srgbClr val="666699"/>
          </a:solidFill>
          <a:ln w="12700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endParaRPr lang="cs-CZ" sz="3200">
              <a:solidFill>
                <a:srgbClr val="CC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054" name="Rectangle 7">
            <a:extLst>
              <a:ext uri="{FF2B5EF4-FFF2-40B4-BE49-F238E27FC236}">
                <a16:creationId xmlns:a16="http://schemas.microsoft.com/office/drawing/2014/main" id="{D72EEBC3-1710-4C01-87FB-BCDED56BC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3117056"/>
            <a:ext cx="3940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cs-CZ" altLang="cs-CZ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P. Peichl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400" dirty="0">
                <a:solidFill>
                  <a:schemeClr val="bg1"/>
                </a:solidFill>
                <a:latin typeface="Arial Narrow" panose="020B0606020202030204" pitchFamily="34" charset="0"/>
              </a:rPr>
              <a:t>Department </a:t>
            </a:r>
            <a:r>
              <a:rPr lang="cs-CZ" altLang="cs-CZ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of</a:t>
            </a:r>
            <a:r>
              <a:rPr lang="cs-CZ" altLang="cs-CZ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Cardiology</a:t>
            </a:r>
            <a:endParaRPr lang="cs-CZ" altLang="cs-CZ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cs-CZ" altLang="cs-CZ" sz="2400" dirty="0">
                <a:solidFill>
                  <a:schemeClr val="bg1"/>
                </a:solidFill>
                <a:latin typeface="Arial Narrow" panose="020B0606020202030204" pitchFamily="34" charset="0"/>
              </a:rPr>
              <a:t>IKEM, Prague</a:t>
            </a:r>
          </a:p>
        </p:txBody>
      </p:sp>
      <p:pic>
        <p:nvPicPr>
          <p:cNvPr id="6" name="Picture 1" descr="IMG_0501.jpg">
            <a:extLst>
              <a:ext uri="{FF2B5EF4-FFF2-40B4-BE49-F238E27FC236}">
                <a16:creationId xmlns:a16="http://schemas.microsoft.com/office/drawing/2014/main" id="{BD995839-473C-4283-AA96-6429A6273E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719" y="2564904"/>
            <a:ext cx="5182909" cy="331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85576-2DD7-48A9-AA18-22D2A33D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135CBA-D4C8-4549-AE97-3AF8DBEFF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848" y="3068960"/>
            <a:ext cx="4176464" cy="3057204"/>
          </a:xfrm>
        </p:spPr>
        <p:txBody>
          <a:bodyPr/>
          <a:lstStyle/>
          <a:p>
            <a:r>
              <a:rPr lang="cs-CZ" sz="2400" dirty="0"/>
              <a:t>77pts </a:t>
            </a:r>
            <a:r>
              <a:rPr lang="cs-CZ" sz="2400" dirty="0" err="1"/>
              <a:t>with</a:t>
            </a:r>
            <a:r>
              <a:rPr lang="cs-CZ" sz="2400" dirty="0"/>
              <a:t> CAD and VT (most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concomitant</a:t>
            </a:r>
            <a:r>
              <a:rPr lang="cs-CZ" sz="2400" dirty="0"/>
              <a:t> </a:t>
            </a:r>
            <a:r>
              <a:rPr lang="cs-CZ" sz="2400" dirty="0" err="1"/>
              <a:t>indication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CABG)</a:t>
            </a:r>
          </a:p>
          <a:p>
            <a:r>
              <a:rPr lang="cs-CZ" sz="2400" dirty="0"/>
              <a:t>85% free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VTs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follow</a:t>
            </a:r>
            <a:r>
              <a:rPr lang="cs-CZ" sz="2400" dirty="0"/>
              <a:t> up </a:t>
            </a:r>
            <a:r>
              <a:rPr lang="cs-CZ" sz="2400" dirty="0" err="1"/>
              <a:t>of</a:t>
            </a:r>
            <a:r>
              <a:rPr lang="cs-CZ" sz="2400" dirty="0"/>
              <a:t> 3 </a:t>
            </a:r>
            <a:r>
              <a:rPr lang="cs-CZ" sz="2400" dirty="0" err="1"/>
              <a:t>years</a:t>
            </a:r>
            <a:endParaRPr lang="cs-CZ" sz="2400" dirty="0"/>
          </a:p>
          <a:p>
            <a:r>
              <a:rPr lang="cs-CZ" sz="2400" dirty="0"/>
              <a:t>6.5% </a:t>
            </a:r>
            <a:r>
              <a:rPr lang="cs-CZ" sz="2400" dirty="0" err="1"/>
              <a:t>of</a:t>
            </a:r>
            <a:r>
              <a:rPr lang="cs-CZ" sz="2400" dirty="0"/>
              <a:t> early </a:t>
            </a:r>
            <a:r>
              <a:rPr lang="cs-CZ" sz="2400" dirty="0" err="1"/>
              <a:t>surgical</a:t>
            </a:r>
            <a:r>
              <a:rPr lang="cs-CZ" sz="2400" dirty="0"/>
              <a:t> mortality</a:t>
            </a:r>
          </a:p>
          <a:p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09692A-C48D-4AE0-8C75-DC2F7C1A8A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3" y="227014"/>
            <a:ext cx="8356587" cy="26259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0C682E-003C-4800-8DA1-5429AB9134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312" y="-19930"/>
            <a:ext cx="3210954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B9D9F3-E4E9-4AC2-8FFC-8BDD17BF57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3" y="2708920"/>
            <a:ext cx="4415768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564904"/>
            <a:ext cx="10972800" cy="1143000"/>
          </a:xfrm>
        </p:spPr>
        <p:txBody>
          <a:bodyPr/>
          <a:lstStyle/>
          <a:p>
            <a:r>
              <a:rPr lang="cs-CZ" sz="4400" dirty="0"/>
              <a:t>VT </a:t>
            </a:r>
            <a:r>
              <a:rPr lang="cs-CZ" sz="4400" dirty="0" err="1"/>
              <a:t>ablation</a:t>
            </a:r>
            <a:r>
              <a:rPr lang="cs-CZ" sz="4400" dirty="0"/>
              <a:t> in </a:t>
            </a:r>
            <a:r>
              <a:rPr lang="cs-CZ" sz="4400" dirty="0" err="1"/>
              <a:t>the</a:t>
            </a:r>
            <a:r>
              <a:rPr lang="cs-CZ" sz="4400" dirty="0"/>
              <a:t> </a:t>
            </a:r>
            <a:r>
              <a:rPr lang="cs-CZ" sz="4400" dirty="0" err="1"/>
              <a:t>current</a:t>
            </a:r>
            <a:r>
              <a:rPr lang="cs-CZ" sz="4400" dirty="0"/>
              <a:t> </a:t>
            </a:r>
            <a:r>
              <a:rPr lang="cs-CZ" sz="4400" dirty="0" err="1"/>
              <a:t>era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04650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E7197-E34B-4812-8BAF-B1F4CDD9E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Mapping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tolerated</a:t>
            </a:r>
            <a:r>
              <a:rPr lang="cs-CZ" dirty="0"/>
              <a:t> </a:t>
            </a:r>
            <a:r>
              <a:rPr lang="cs-CZ" dirty="0" err="1"/>
              <a:t>VTs</a:t>
            </a:r>
            <a:br>
              <a:rPr lang="cs-CZ" dirty="0"/>
            </a:br>
            <a:r>
              <a:rPr lang="cs-CZ" sz="3200" dirty="0" err="1">
                <a:solidFill>
                  <a:srgbClr val="C00000"/>
                </a:solidFill>
              </a:rPr>
              <a:t>Modern</a:t>
            </a:r>
            <a:r>
              <a:rPr lang="cs-CZ" sz="3200" dirty="0">
                <a:solidFill>
                  <a:srgbClr val="C00000"/>
                </a:solidFill>
              </a:rPr>
              <a:t> HD </a:t>
            </a:r>
            <a:r>
              <a:rPr lang="cs-CZ" sz="3200" dirty="0" err="1">
                <a:solidFill>
                  <a:srgbClr val="C00000"/>
                </a:solidFill>
              </a:rPr>
              <a:t>mapping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systems</a:t>
            </a:r>
            <a:r>
              <a:rPr lang="cs-CZ" dirty="0"/>
              <a:t> 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Picture 7" descr="Figure 1">
            <a:extLst>
              <a:ext uri="{FF2B5EF4-FFF2-40B4-BE49-F238E27FC236}">
                <a16:creationId xmlns:a16="http://schemas.microsoft.com/office/drawing/2014/main" id="{19B753D3-36BB-404E-BF38-C6BCFF1E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440" y="188641"/>
            <a:ext cx="1951111" cy="124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ADAAE09-7E85-4B29-807E-24FB2FD43A24}"/>
              </a:ext>
            </a:extLst>
          </p:cNvPr>
          <p:cNvSpPr txBox="1"/>
          <p:nvPr/>
        </p:nvSpPr>
        <p:spPr>
          <a:xfrm>
            <a:off x="2063552" y="5735391"/>
            <a:ext cx="32369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 err="1">
                <a:latin typeface="+mn-lt"/>
              </a:rPr>
              <a:t>Middiastolic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signals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during</a:t>
            </a:r>
            <a:r>
              <a:rPr lang="cs-CZ" dirty="0">
                <a:latin typeface="+mn-lt"/>
              </a:rPr>
              <a:t> VT</a:t>
            </a: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EF5A7E70-0C04-4AAF-9744-28E50C0EAD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596"/>
          <a:stretch/>
        </p:blipFill>
        <p:spPr bwMode="auto">
          <a:xfrm>
            <a:off x="12288688" y="1403081"/>
            <a:ext cx="4442809" cy="429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4">
            <a:extLst>
              <a:ext uri="{FF2B5EF4-FFF2-40B4-BE49-F238E27FC236}">
                <a16:creationId xmlns:a16="http://schemas.microsoft.com/office/drawing/2014/main" id="{625C038A-2BEE-4383-A881-1E226E6B2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84" y="5701655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dirty="0"/>
              <a:t>E. Anter </a:t>
            </a:r>
            <a:r>
              <a:rPr lang="cs-CZ" altLang="en-US" i="1" dirty="0" err="1"/>
              <a:t>Circulation</a:t>
            </a:r>
            <a:r>
              <a:rPr lang="cs-CZ" altLang="en-US" i="1" dirty="0"/>
              <a:t> </a:t>
            </a:r>
            <a:r>
              <a:rPr lang="cs-CZ" altLang="en-US" dirty="0"/>
              <a:t>2016</a:t>
            </a:r>
          </a:p>
        </p:txBody>
      </p:sp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8B99D7F9-5692-43AB-B8D2-A058993E25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0109" y="1530463"/>
            <a:ext cx="6685638" cy="422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021955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 bwMode="auto">
          <a:xfrm>
            <a:off x="7588891" y="1515452"/>
            <a:ext cx="3970359" cy="418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EF551892-4D91-4C34-A298-24D5CA4C4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9" y="1530463"/>
            <a:ext cx="1119101" cy="699438"/>
          </a:xfrm>
        </p:spPr>
      </p:pic>
    </p:spTree>
    <p:extLst>
      <p:ext uri="{BB962C8B-B14F-4D97-AF65-F5344CB8AC3E}">
        <p14:creationId xmlns:p14="http://schemas.microsoft.com/office/powerpoint/2010/main" val="20881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7C1FE-6AAF-4744-BB90-1C18FE3C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Most </a:t>
            </a:r>
            <a:r>
              <a:rPr lang="cs-CZ" dirty="0" err="1"/>
              <a:t>VTs</a:t>
            </a:r>
            <a:r>
              <a:rPr lang="cs-CZ" dirty="0"/>
              <a:t> in SHD are not </a:t>
            </a:r>
            <a:r>
              <a:rPr lang="cs-CZ" dirty="0" err="1"/>
              <a:t>tolerated</a:t>
            </a:r>
            <a:r>
              <a:rPr lang="cs-CZ" dirty="0"/>
              <a:t>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A444B-F2F3-422C-BC48-01DE399ED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AEB6CD9-FCD5-45D8-BFFB-2EFB1E2DC8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051452"/>
              </p:ext>
            </p:extLst>
          </p:nvPr>
        </p:nvGraphicFramePr>
        <p:xfrm>
          <a:off x="551384" y="1417638"/>
          <a:ext cx="10513168" cy="4574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1847600" imgH="5155200" progId="">
                  <p:embed/>
                </p:oleObj>
              </mc:Choice>
              <mc:Fallback>
                <p:oleObj r:id="rId2" imgW="11847600" imgH="5155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1384" y="1417638"/>
                        <a:ext cx="10513168" cy="4574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4B0E3297-F076-4952-953C-8471301671FB}"/>
              </a:ext>
            </a:extLst>
          </p:cNvPr>
          <p:cNvSpPr txBox="1"/>
          <p:nvPr/>
        </p:nvSpPr>
        <p:spPr>
          <a:xfrm>
            <a:off x="119336" y="6398696"/>
            <a:ext cx="352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Barrato</a:t>
            </a:r>
            <a:r>
              <a:rPr lang="cs-CZ" dirty="0"/>
              <a:t>, </a:t>
            </a:r>
            <a:r>
              <a:rPr lang="cs-CZ" dirty="0" err="1"/>
              <a:t>DellaBella</a:t>
            </a:r>
            <a:r>
              <a:rPr lang="cs-CZ" dirty="0"/>
              <a:t> </a:t>
            </a:r>
            <a:r>
              <a:rPr lang="cs-CZ" dirty="0" err="1"/>
              <a:t>Circ</a:t>
            </a:r>
            <a:r>
              <a:rPr lang="cs-CZ" dirty="0"/>
              <a:t> EP 2016</a:t>
            </a:r>
          </a:p>
        </p:txBody>
      </p:sp>
    </p:spTree>
    <p:extLst>
      <p:ext uri="{BB962C8B-B14F-4D97-AF65-F5344CB8AC3E}">
        <p14:creationId xmlns:p14="http://schemas.microsoft.com/office/powerpoint/2010/main" val="35031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1A5E167B-6040-4B6B-9FE2-F9029CBDE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r>
              <a:rPr lang="cs-CZ" altLang="cs-CZ"/>
              <a:t>Substrate mapping</a:t>
            </a:r>
            <a:br>
              <a:rPr lang="cs-CZ" altLang="cs-CZ"/>
            </a:br>
            <a:r>
              <a:rPr lang="cs-CZ" altLang="cs-CZ" sz="3200">
                <a:solidFill>
                  <a:srgbClr val="C00000"/>
                </a:solidFill>
              </a:rPr>
              <a:t>A revolutionary concept</a:t>
            </a:r>
            <a:endParaRPr lang="cs-CZ" altLang="cs-CZ">
              <a:solidFill>
                <a:srgbClr val="C00000"/>
              </a:solidFill>
            </a:endParaRPr>
          </a:p>
        </p:txBody>
      </p:sp>
      <p:sp>
        <p:nvSpPr>
          <p:cNvPr id="25604" name="Zástupný symbol pro obsah 3">
            <a:extLst>
              <a:ext uri="{FF2B5EF4-FFF2-40B4-BE49-F238E27FC236}">
                <a16:creationId xmlns:a16="http://schemas.microsoft.com/office/drawing/2014/main" id="{488FF642-B0BA-40FC-B1E4-526E0890A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850" y="1404630"/>
            <a:ext cx="7430813" cy="4525962"/>
          </a:xfrm>
        </p:spPr>
        <p:txBody>
          <a:bodyPr/>
          <a:lstStyle/>
          <a:p>
            <a:r>
              <a:rPr lang="en-US" altLang="cs-CZ" dirty="0"/>
              <a:t>Bipolar voltage map</a:t>
            </a:r>
          </a:p>
          <a:p>
            <a:pPr lvl="1"/>
            <a:r>
              <a:rPr lang="en-US" altLang="cs-CZ" dirty="0"/>
              <a:t>Normal </a:t>
            </a:r>
            <a:r>
              <a:rPr lang="en-US" altLang="cs-CZ" dirty="0" err="1"/>
              <a:t>Myo</a:t>
            </a:r>
            <a:r>
              <a:rPr lang="en-US" altLang="cs-CZ" dirty="0"/>
              <a:t> 4.8±3.1mV</a:t>
            </a:r>
          </a:p>
          <a:p>
            <a:pPr lvl="1"/>
            <a:r>
              <a:rPr lang="en-US" altLang="cs-CZ" dirty="0"/>
              <a:t>Scar &lt; 1.5mV</a:t>
            </a:r>
          </a:p>
          <a:p>
            <a:pPr lvl="1"/>
            <a:r>
              <a:rPr lang="en-US" altLang="cs-CZ" dirty="0"/>
              <a:t>Dense scar &lt;0.5mV</a:t>
            </a:r>
          </a:p>
          <a:p>
            <a:pPr lvl="1"/>
            <a:r>
              <a:rPr lang="en-US" altLang="cs-CZ" dirty="0"/>
              <a:t>Border zone = adjacent to dense scar</a:t>
            </a:r>
          </a:p>
          <a:p>
            <a:pPr lvl="1"/>
            <a:endParaRPr lang="en-US" altLang="cs-CZ" dirty="0"/>
          </a:p>
          <a:p>
            <a:pPr lvl="1"/>
            <a:r>
              <a:rPr lang="en-US" altLang="cs-CZ" dirty="0"/>
              <a:t>9 CAD pts and 7CMP pts with unmappable VTs</a:t>
            </a:r>
          </a:p>
          <a:p>
            <a:pPr lvl="1"/>
            <a:r>
              <a:rPr lang="en-US" altLang="cs-CZ" dirty="0" err="1"/>
              <a:t>Sequentional</a:t>
            </a:r>
            <a:r>
              <a:rPr lang="en-US" altLang="cs-CZ" dirty="0"/>
              <a:t> RF application to achieve linear lesions</a:t>
            </a:r>
          </a:p>
          <a:p>
            <a:pPr lvl="1"/>
            <a:r>
              <a:rPr lang="en-US" altLang="cs-CZ" dirty="0"/>
              <a:t>81% W/O VT, all others but 1 improvement</a:t>
            </a:r>
          </a:p>
          <a:p>
            <a:pPr lvl="1"/>
            <a:endParaRPr lang="en-US" altLang="cs-CZ" sz="2000" dirty="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EAAB82CB-8CD9-460A-83F9-D38279F6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1285416"/>
            <a:ext cx="4032250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ovéPole 5">
            <a:extLst>
              <a:ext uri="{FF2B5EF4-FFF2-40B4-BE49-F238E27FC236}">
                <a16:creationId xmlns:a16="http://schemas.microsoft.com/office/drawing/2014/main" id="{E50387BC-0009-4F0C-A617-999FE2C4D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6423694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Marchlinsky</a:t>
            </a:r>
            <a:r>
              <a:rPr lang="cs-CZ" altLang="cs-CZ" dirty="0"/>
              <a:t> et al, </a:t>
            </a:r>
            <a:r>
              <a:rPr lang="cs-CZ" altLang="cs-CZ" dirty="0" err="1"/>
              <a:t>Circulation</a:t>
            </a:r>
            <a:r>
              <a:rPr lang="cs-CZ" altLang="cs-CZ" dirty="0"/>
              <a:t> 2000;101:1288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1E240-30AC-4B6F-91D9-72CCA118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892400"/>
          </a:xfrm>
        </p:spPr>
        <p:txBody>
          <a:bodyPr/>
          <a:lstStyle/>
          <a:p>
            <a:r>
              <a:rPr lang="cs-CZ" dirty="0" err="1"/>
              <a:t>Substrate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</a:t>
            </a:r>
            <a:r>
              <a:rPr lang="cs-CZ" dirty="0" err="1"/>
              <a:t>ablation</a:t>
            </a:r>
            <a:r>
              <a:rPr lang="cs-CZ" dirty="0"/>
              <a:t> </a:t>
            </a:r>
            <a:r>
              <a:rPr lang="cs-CZ" dirty="0" err="1"/>
              <a:t>strategies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FD5D6-1D29-484D-8EAB-3D29A60D0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5C8414-58B9-48B7-A28D-53AFB12525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479" y="1050583"/>
            <a:ext cx="7943041" cy="51125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EDE115A-5AAB-46F8-BD29-C64EEDAC18E4}"/>
              </a:ext>
            </a:extLst>
          </p:cNvPr>
          <p:cNvSpPr txBox="1"/>
          <p:nvPr/>
        </p:nvSpPr>
        <p:spPr>
          <a:xfrm>
            <a:off x="119336" y="6355278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Fernandéz-Armenta</a:t>
            </a:r>
            <a:r>
              <a:rPr lang="cs-CZ" dirty="0"/>
              <a:t> </a:t>
            </a:r>
            <a:r>
              <a:rPr lang="cs-CZ" dirty="0" err="1"/>
              <a:t>Card</a:t>
            </a:r>
            <a:r>
              <a:rPr lang="cs-CZ" dirty="0"/>
              <a:t> </a:t>
            </a:r>
            <a:r>
              <a:rPr lang="cs-CZ" dirty="0" err="1"/>
              <a:t>Eletrophysiol</a:t>
            </a:r>
            <a:r>
              <a:rPr lang="cs-CZ" dirty="0"/>
              <a:t> </a:t>
            </a:r>
            <a:r>
              <a:rPr lang="cs-CZ" dirty="0" err="1"/>
              <a:t>Clin</a:t>
            </a:r>
            <a:r>
              <a:rPr lang="cs-CZ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6038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>
            <a:extLst>
              <a:ext uri="{FF2B5EF4-FFF2-40B4-BE49-F238E27FC236}">
                <a16:creationId xmlns:a16="http://schemas.microsoft.com/office/drawing/2014/main" id="{751F804D-FE90-4B97-A9E7-BAD82937EB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44" y="1489373"/>
            <a:ext cx="5663952" cy="5133712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09381E70-4CB4-445A-8F6D-589D1431B3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68.6363"/>
                </p14:media>
              </p:ext>
            </p:extLst>
          </p:nvPr>
        </p:nvPicPr>
        <p:blipFill rotWithShape="1">
          <a:blip r:embed="rId6"/>
          <a:srcRect t="9456" r="52143" b="7642"/>
          <a:stretch>
            <a:fillRect/>
          </a:stretch>
        </p:blipFill>
        <p:spPr>
          <a:xfrm>
            <a:off x="6281859" y="1458164"/>
            <a:ext cx="5300541" cy="516492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BF31D17-5DA6-412F-A8F2-3EA19472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/>
          <a:lstStyle/>
          <a:p>
            <a:r>
              <a:rPr lang="cs-CZ" dirty="0" err="1"/>
              <a:t>Representative</a:t>
            </a:r>
            <a:r>
              <a:rPr lang="cs-CZ" dirty="0"/>
              <a:t> case</a:t>
            </a:r>
            <a:br>
              <a:rPr lang="cs-CZ" dirty="0"/>
            </a:br>
            <a:r>
              <a:rPr lang="cs-CZ" sz="2800" dirty="0" err="1">
                <a:solidFill>
                  <a:srgbClr val="C00000"/>
                </a:solidFill>
              </a:rPr>
              <a:t>Multielectrode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mapping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of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an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aneurysm</a:t>
            </a:r>
            <a:r>
              <a:rPr lang="cs-CZ" sz="2800" dirty="0">
                <a:solidFill>
                  <a:srgbClr val="C00000"/>
                </a:solidFill>
              </a:rPr>
              <a:t> to </a:t>
            </a:r>
            <a:r>
              <a:rPr lang="cs-CZ" sz="2800" dirty="0" err="1">
                <a:solidFill>
                  <a:srgbClr val="C00000"/>
                </a:solidFill>
              </a:rPr>
              <a:t>facilitate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ablation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A779428-FA8E-4DE7-8127-197372C7B1A6}"/>
              </a:ext>
            </a:extLst>
          </p:cNvPr>
          <p:cNvSpPr txBox="1"/>
          <p:nvPr/>
        </p:nvSpPr>
        <p:spPr>
          <a:xfrm>
            <a:off x="2230799" y="6214030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Voltage</a:t>
            </a:r>
            <a:r>
              <a:rPr lang="cs-CZ" dirty="0"/>
              <a:t> map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966E1D8-C11E-48A3-9937-BEFC6F74EA95}"/>
              </a:ext>
            </a:extLst>
          </p:cNvPr>
          <p:cNvSpPr txBox="1"/>
          <p:nvPr/>
        </p:nvSpPr>
        <p:spPr>
          <a:xfrm>
            <a:off x="7172924" y="6214030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Propagation</a:t>
            </a:r>
            <a:r>
              <a:rPr lang="cs-CZ" dirty="0"/>
              <a:t> map </a:t>
            </a:r>
            <a:r>
              <a:rPr lang="cs-CZ" dirty="0" err="1"/>
              <a:t>during</a:t>
            </a:r>
            <a:r>
              <a:rPr lang="cs-CZ" dirty="0"/>
              <a:t> sinus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DEB35F-8A60-4E73-BBC1-783F85F228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192" y="-2539686"/>
            <a:ext cx="2670469" cy="24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A77C0-BAD3-45E3-B263-00A17EA7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048328" cy="1143000"/>
          </a:xfrm>
        </p:spPr>
        <p:txBody>
          <a:bodyPr/>
          <a:lstStyle/>
          <a:p>
            <a:r>
              <a:rPr lang="cs-CZ" sz="3600" dirty="0" err="1"/>
              <a:t>Observing</a:t>
            </a:r>
            <a:r>
              <a:rPr lang="cs-CZ" sz="3600" dirty="0"/>
              <a:t> </a:t>
            </a:r>
            <a:r>
              <a:rPr lang="cs-CZ" sz="3600" dirty="0" err="1"/>
              <a:t>activation</a:t>
            </a:r>
            <a:r>
              <a:rPr lang="cs-CZ" sz="3600" dirty="0"/>
              <a:t> in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aneurysm</a:t>
            </a:r>
            <a:r>
              <a:rPr lang="cs-CZ" sz="3600" dirty="0"/>
              <a:t> </a:t>
            </a:r>
            <a:r>
              <a:rPr lang="cs-CZ" sz="3600" dirty="0" err="1"/>
              <a:t>during</a:t>
            </a:r>
            <a:r>
              <a:rPr lang="cs-CZ" sz="3600" dirty="0"/>
              <a:t> </a:t>
            </a:r>
            <a:r>
              <a:rPr lang="cs-CZ" sz="3600" dirty="0" err="1"/>
              <a:t>ablation</a:t>
            </a:r>
            <a:br>
              <a:rPr lang="cs-CZ" dirty="0"/>
            </a:br>
            <a:r>
              <a:rPr lang="cs-CZ" sz="2800" dirty="0" err="1">
                <a:solidFill>
                  <a:srgbClr val="C00000"/>
                </a:solidFill>
              </a:rPr>
              <a:t>Targeting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the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earliest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activity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E04C6FE-F990-42F0-A436-039F00AFA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4" y="1699454"/>
            <a:ext cx="7160214" cy="4525963"/>
          </a:xfr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F6CC498E-3E28-45B4-99AC-25AA451745C4}"/>
              </a:ext>
            </a:extLst>
          </p:cNvPr>
          <p:cNvCxnSpPr/>
          <p:nvPr/>
        </p:nvCxnSpPr>
        <p:spPr>
          <a:xfrm flipV="1">
            <a:off x="6384032" y="3933056"/>
            <a:ext cx="21602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30AF9AE7-87B3-4A8B-800C-256B55197229}"/>
              </a:ext>
            </a:extLst>
          </p:cNvPr>
          <p:cNvGrpSpPr/>
          <p:nvPr/>
        </p:nvGrpSpPr>
        <p:grpSpPr>
          <a:xfrm>
            <a:off x="5568705" y="1699454"/>
            <a:ext cx="7206692" cy="4555342"/>
            <a:chOff x="5568705" y="1699454"/>
            <a:chExt cx="7206692" cy="4555342"/>
          </a:xfrm>
        </p:grpSpPr>
        <p:pic>
          <p:nvPicPr>
            <p:cNvPr id="7" name="Zástupný obsah 4">
              <a:extLst>
                <a:ext uri="{FF2B5EF4-FFF2-40B4-BE49-F238E27FC236}">
                  <a16:creationId xmlns:a16="http://schemas.microsoft.com/office/drawing/2014/main" id="{1F75BC7A-B6E4-49CB-9939-F960BBE6E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568705" y="1699454"/>
              <a:ext cx="7206692" cy="4555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Přímá spojnice se šipkou 7">
              <a:extLst>
                <a:ext uri="{FF2B5EF4-FFF2-40B4-BE49-F238E27FC236}">
                  <a16:creationId xmlns:a16="http://schemas.microsoft.com/office/drawing/2014/main" id="{E2AA57E0-2D00-45EE-ADB4-06F47B1D8238}"/>
                </a:ext>
              </a:extLst>
            </p:cNvPr>
            <p:cNvCxnSpPr/>
            <p:nvPr/>
          </p:nvCxnSpPr>
          <p:spPr>
            <a:xfrm flipV="1">
              <a:off x="7536160" y="3212976"/>
              <a:ext cx="216024" cy="28803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87A02275-2425-4C3E-9CEF-409EBFFBE871}"/>
                </a:ext>
              </a:extLst>
            </p:cNvPr>
            <p:cNvCxnSpPr/>
            <p:nvPr/>
          </p:nvCxnSpPr>
          <p:spPr>
            <a:xfrm flipV="1">
              <a:off x="9451672" y="3212976"/>
              <a:ext cx="216024" cy="28803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8C1659A0-EB6A-4AA1-81F7-8718FED67D4F}"/>
                </a:ext>
              </a:extLst>
            </p:cNvPr>
            <p:cNvCxnSpPr/>
            <p:nvPr/>
          </p:nvCxnSpPr>
          <p:spPr>
            <a:xfrm flipV="1">
              <a:off x="11367184" y="3140968"/>
              <a:ext cx="216024" cy="28803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25444540-5EB3-4942-8678-06217F5008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1056" y="1679882"/>
          <a:ext cx="5478984" cy="4567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038040" imgH="10044360" progId="">
                  <p:embed/>
                </p:oleObj>
              </mc:Choice>
              <mc:Fallback>
                <p:oleObj r:id="rId4" imgW="12038040" imgH="10044360" progId="">
                  <p:embed/>
                  <p:pic>
                    <p:nvPicPr>
                      <p:cNvPr id="12" name="Objekt 11">
                        <a:extLst>
                          <a:ext uri="{FF2B5EF4-FFF2-40B4-BE49-F238E27FC236}">
                            <a16:creationId xmlns:a16="http://schemas.microsoft.com/office/drawing/2014/main" id="{25444540-5EB3-4942-8678-06217F500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1056" y="1679882"/>
                        <a:ext cx="5478984" cy="4567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8">
            <a:extLst>
              <a:ext uri="{FF2B5EF4-FFF2-40B4-BE49-F238E27FC236}">
                <a16:creationId xmlns:a16="http://schemas.microsoft.com/office/drawing/2014/main" id="{895C053F-6CCE-45FE-99B7-5E0D1C2228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9180" y="22448"/>
            <a:ext cx="3172820" cy="261446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9397" y="5856085"/>
            <a:ext cx="525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Simultaneous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retrograde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trasseptal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6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832C046-59D2-445E-A0A1-A6328374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016" y="776801"/>
            <a:ext cx="6566520" cy="1143000"/>
          </a:xfrm>
        </p:spPr>
        <p:txBody>
          <a:bodyPr/>
          <a:lstStyle/>
          <a:p>
            <a:r>
              <a:rPr lang="cs-CZ" dirty="0" err="1"/>
              <a:t>Geting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core</a:t>
            </a:r>
            <a:r>
              <a:rPr lang="cs-CZ" dirty="0"/>
              <a:t> </a:t>
            </a:r>
            <a:r>
              <a:rPr lang="cs-CZ" dirty="0" err="1"/>
              <a:t>scar</a:t>
            </a:r>
            <a:r>
              <a:rPr lang="cs-CZ" dirty="0"/>
              <a:t> </a:t>
            </a:r>
            <a:r>
              <a:rPr lang="cs-CZ" dirty="0" err="1"/>
              <a:t>isolation</a:t>
            </a:r>
            <a:r>
              <a:rPr lang="cs-CZ" dirty="0"/>
              <a:t> done…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E014F274-33F5-4DE3-8FA5-2F9A94206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073EE0D5-8278-4D87-9933-2C5208C768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884" y="2662894"/>
          <a:ext cx="11486747" cy="3405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6666640" imgH="7911000" progId="">
                  <p:embed/>
                </p:oleObj>
              </mc:Choice>
              <mc:Fallback>
                <p:oleObj r:id="rId2" imgW="26666640" imgH="7911000" progId="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id="{073EE0D5-8278-4D87-9933-2C5208C768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884" y="2662894"/>
                        <a:ext cx="11486747" cy="3405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4">
            <a:extLst>
              <a:ext uri="{FF2B5EF4-FFF2-40B4-BE49-F238E27FC236}">
                <a16:creationId xmlns:a16="http://schemas.microsoft.com/office/drawing/2014/main" id="{918C134A-0397-4461-B12D-9F02F492F83B}"/>
              </a:ext>
            </a:extLst>
          </p:cNvPr>
          <p:cNvSpPr txBox="1"/>
          <p:nvPr/>
        </p:nvSpPr>
        <p:spPr>
          <a:xfrm>
            <a:off x="4953001" y="6128427"/>
            <a:ext cx="214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Dissociated activity</a:t>
            </a: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32642803-296E-4A4B-B94B-041D6F97DAF5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1631504" y="4653136"/>
            <a:ext cx="3321497" cy="16599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790F087-CCCC-49D7-8CFC-0A9F2CE80BD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7097950" y="4149081"/>
            <a:ext cx="2598450" cy="21640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kt 24">
            <a:extLst>
              <a:ext uri="{FF2B5EF4-FFF2-40B4-BE49-F238E27FC236}">
                <a16:creationId xmlns:a16="http://schemas.microsoft.com/office/drawing/2014/main" id="{4B641F8D-6F68-4E98-BF4C-B476506C95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9336" y="159445"/>
          <a:ext cx="4388816" cy="2698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653840" imgH="6552360" progId="">
                  <p:embed/>
                </p:oleObj>
              </mc:Choice>
              <mc:Fallback>
                <p:oleObj r:id="rId4" imgW="10653840" imgH="6552360" progId="">
                  <p:embed/>
                  <p:pic>
                    <p:nvPicPr>
                      <p:cNvPr id="25" name="Objekt 24">
                        <a:extLst>
                          <a:ext uri="{FF2B5EF4-FFF2-40B4-BE49-F238E27FC236}">
                            <a16:creationId xmlns:a16="http://schemas.microsoft.com/office/drawing/2014/main" id="{4B641F8D-6F68-4E98-BF4C-B476506C95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36" y="159445"/>
                        <a:ext cx="4388816" cy="2698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28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2C9C0-8090-48DE-98B3-53CF69B5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aneurysm</a:t>
            </a:r>
            <a:r>
              <a:rPr lang="cs-CZ" dirty="0"/>
              <a:t> </a:t>
            </a:r>
            <a:r>
              <a:rPr lang="cs-CZ" dirty="0" err="1"/>
              <a:t>isolation</a:t>
            </a:r>
            <a:r>
              <a:rPr lang="cs-CZ" dirty="0"/>
              <a:t> </a:t>
            </a:r>
            <a:r>
              <a:rPr lang="cs-CZ" dirty="0" err="1"/>
              <a:t>noninducibility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reached</a:t>
            </a:r>
            <a:r>
              <a:rPr lang="cs-CZ" dirty="0"/>
              <a:t>….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7E53B-CA57-469F-AFB6-7FCC7BA05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35F4B34A-0E56-42C4-9087-312E21DEFF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3300" y="1724487"/>
          <a:ext cx="10185400" cy="488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0190240" imgH="9688680" progId="">
                  <p:embed/>
                </p:oleObj>
              </mc:Choice>
              <mc:Fallback>
                <p:oleObj r:id="rId2" imgW="20190240" imgH="968868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35F4B34A-0E56-42C4-9087-312E21DEF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3300" y="1724487"/>
                        <a:ext cx="10185400" cy="4883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00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529382"/>
              </p:ext>
            </p:extLst>
          </p:nvPr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sah 2">
            <a:extLst>
              <a:ext uri="{FF2B5EF4-FFF2-40B4-BE49-F238E27FC236}">
                <a16:creationId xmlns:a16="http://schemas.microsoft.com/office/drawing/2014/main" id="{BEB20FE4-0570-4370-8CCE-261ED1553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289" y="1196752"/>
            <a:ext cx="3313984" cy="4733375"/>
          </a:xfrm>
        </p:spPr>
        <p:txBody>
          <a:bodyPr/>
          <a:lstStyle/>
          <a:p>
            <a:r>
              <a:rPr lang="cs-CZ" altLang="cs-CZ" sz="1800" dirty="0"/>
              <a:t>118 </a:t>
            </a:r>
            <a:r>
              <a:rPr lang="cs-CZ" altLang="cs-CZ" sz="1800" dirty="0" err="1"/>
              <a:t>pts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with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tolerated</a:t>
            </a:r>
            <a:r>
              <a:rPr lang="cs-CZ" altLang="cs-CZ" sz="1800" dirty="0"/>
              <a:t> VT</a:t>
            </a:r>
          </a:p>
          <a:p>
            <a:r>
              <a:rPr lang="cs-CZ" altLang="cs-CZ" sz="1800" dirty="0" err="1"/>
              <a:t>Randomized</a:t>
            </a:r>
            <a:r>
              <a:rPr lang="cs-CZ" altLang="cs-CZ" sz="1800" dirty="0"/>
              <a:t> trial </a:t>
            </a:r>
            <a:r>
              <a:rPr lang="cs-CZ" altLang="cs-CZ" sz="1800" dirty="0" err="1"/>
              <a:t>comparing</a:t>
            </a:r>
            <a:r>
              <a:rPr lang="cs-CZ" altLang="cs-CZ" sz="1800" dirty="0"/>
              <a:t> limited vs </a:t>
            </a:r>
            <a:r>
              <a:rPr lang="cs-CZ" altLang="cs-CZ" sz="1800" dirty="0" err="1"/>
              <a:t>extensive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modification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arrhythmogenic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substrate</a:t>
            </a:r>
            <a:endParaRPr lang="cs-CZ" altLang="cs-CZ" sz="1800" dirty="0"/>
          </a:p>
          <a:p>
            <a:r>
              <a:rPr lang="cs-CZ" altLang="cs-CZ" sz="1800" dirty="0"/>
              <a:t>In </a:t>
            </a:r>
            <a:r>
              <a:rPr lang="cs-CZ" altLang="cs-CZ" sz="1800" dirty="0" err="1"/>
              <a:t>extensive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ablation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group</a:t>
            </a:r>
            <a:r>
              <a:rPr lang="cs-CZ" altLang="cs-CZ" sz="1800" dirty="0"/>
              <a:t>:</a:t>
            </a:r>
          </a:p>
          <a:p>
            <a:pPr lvl="1"/>
            <a:r>
              <a:rPr lang="cs-CZ" altLang="cs-CZ" sz="1400" dirty="0" err="1"/>
              <a:t>Lower</a:t>
            </a:r>
            <a:r>
              <a:rPr lang="cs-CZ" altLang="cs-CZ" sz="1400" dirty="0"/>
              <a:t> risk </a:t>
            </a:r>
            <a:r>
              <a:rPr lang="cs-CZ" altLang="cs-CZ" sz="1400" dirty="0" err="1"/>
              <a:t>of</a:t>
            </a:r>
            <a:r>
              <a:rPr lang="cs-CZ" altLang="cs-CZ" sz="1400" dirty="0"/>
              <a:t> VT </a:t>
            </a:r>
            <a:r>
              <a:rPr lang="cs-CZ" altLang="cs-CZ" sz="1400" dirty="0" err="1"/>
              <a:t>recurrences</a:t>
            </a:r>
            <a:endParaRPr lang="cs-CZ" altLang="cs-CZ" sz="1400" dirty="0"/>
          </a:p>
          <a:p>
            <a:pPr lvl="1"/>
            <a:r>
              <a:rPr lang="cs-CZ" altLang="cs-CZ" sz="1400" dirty="0" err="1"/>
              <a:t>Less</a:t>
            </a:r>
            <a:r>
              <a:rPr lang="cs-CZ" altLang="cs-CZ" sz="1400" dirty="0"/>
              <a:t> AA </a:t>
            </a:r>
            <a:r>
              <a:rPr lang="cs-CZ" altLang="cs-CZ" sz="1400" dirty="0" err="1"/>
              <a:t>drugs</a:t>
            </a:r>
            <a:endParaRPr lang="cs-CZ" altLang="cs-CZ" sz="1400" dirty="0"/>
          </a:p>
          <a:p>
            <a:pPr lvl="1"/>
            <a:r>
              <a:rPr lang="cs-CZ" altLang="cs-CZ" sz="1400" dirty="0" err="1"/>
              <a:t>Less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rehospitalizations</a:t>
            </a:r>
            <a:endParaRPr lang="cs-CZ" altLang="cs-CZ" sz="1400" dirty="0"/>
          </a:p>
          <a:p>
            <a:pPr lvl="1"/>
            <a:r>
              <a:rPr lang="cs-CZ" altLang="cs-CZ" sz="1400" dirty="0"/>
              <a:t>No </a:t>
            </a:r>
            <a:r>
              <a:rPr lang="cs-CZ" altLang="cs-CZ" sz="1400" dirty="0" err="1"/>
              <a:t>difference</a:t>
            </a:r>
            <a:r>
              <a:rPr lang="cs-CZ" altLang="cs-CZ" sz="1400" dirty="0"/>
              <a:t> in mortality</a:t>
            </a:r>
          </a:p>
          <a:p>
            <a:pPr lvl="1"/>
            <a:r>
              <a:rPr lang="cs-CZ" altLang="cs-CZ" sz="1400" dirty="0"/>
              <a:t>No </a:t>
            </a:r>
            <a:r>
              <a:rPr lang="cs-CZ" altLang="cs-CZ" sz="1400" dirty="0" err="1"/>
              <a:t>difference</a:t>
            </a:r>
            <a:r>
              <a:rPr lang="cs-CZ" altLang="cs-CZ" sz="1400" dirty="0"/>
              <a:t> in </a:t>
            </a:r>
            <a:r>
              <a:rPr lang="cs-CZ" altLang="cs-CZ" sz="1400" dirty="0" err="1"/>
              <a:t>periprocedural</a:t>
            </a:r>
            <a:r>
              <a:rPr lang="cs-CZ" altLang="cs-CZ" sz="1400" dirty="0"/>
              <a:t> </a:t>
            </a:r>
            <a:r>
              <a:rPr lang="cs-CZ" altLang="cs-CZ" sz="1400" dirty="0" err="1"/>
              <a:t>complications</a:t>
            </a:r>
            <a:endParaRPr lang="cs-CZ" altLang="cs-CZ" sz="1400" dirty="0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152E0F29-3B38-4AB1-B2E4-98433E5D4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5840" y="1435342"/>
            <a:ext cx="3914164" cy="398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Nadpis 1">
            <a:extLst>
              <a:ext uri="{FF2B5EF4-FFF2-40B4-BE49-F238E27FC236}">
                <a16:creationId xmlns:a16="http://schemas.microsoft.com/office/drawing/2014/main" id="{500BAD3F-19A9-465F-84EA-E3F83455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0"/>
            <a:ext cx="11233248" cy="1143000"/>
          </a:xfrm>
        </p:spPr>
        <p:txBody>
          <a:bodyPr/>
          <a:lstStyle/>
          <a:p>
            <a:r>
              <a:rPr lang="cs-CZ" altLang="cs-CZ" dirty="0" err="1"/>
              <a:t>Substrate</a:t>
            </a:r>
            <a:r>
              <a:rPr lang="cs-CZ" altLang="cs-CZ" dirty="0"/>
              <a:t> </a:t>
            </a:r>
            <a:r>
              <a:rPr lang="cs-CZ" altLang="cs-CZ" dirty="0" err="1"/>
              <a:t>mapping</a:t>
            </a:r>
            <a:br>
              <a:rPr lang="cs-CZ" altLang="cs-CZ" dirty="0"/>
            </a:br>
            <a:r>
              <a:rPr lang="cs-CZ" altLang="cs-CZ" sz="2800" dirty="0" err="1">
                <a:solidFill>
                  <a:srgbClr val="C00000"/>
                </a:solidFill>
              </a:rPr>
              <a:t>Importance</a:t>
            </a:r>
            <a:r>
              <a:rPr lang="cs-CZ" altLang="cs-CZ" sz="2800" dirty="0">
                <a:solidFill>
                  <a:srgbClr val="C00000"/>
                </a:solidFill>
              </a:rPr>
              <a:t> </a:t>
            </a:r>
            <a:r>
              <a:rPr lang="cs-CZ" altLang="cs-CZ" sz="2800" dirty="0" err="1">
                <a:solidFill>
                  <a:srgbClr val="C00000"/>
                </a:solidFill>
              </a:rPr>
              <a:t>of</a:t>
            </a:r>
            <a:r>
              <a:rPr lang="cs-CZ" altLang="cs-CZ" sz="2800" dirty="0">
                <a:solidFill>
                  <a:srgbClr val="C00000"/>
                </a:solidFill>
              </a:rPr>
              <a:t> </a:t>
            </a:r>
            <a:r>
              <a:rPr lang="cs-CZ" altLang="cs-CZ" sz="2800" dirty="0" err="1">
                <a:solidFill>
                  <a:srgbClr val="C00000"/>
                </a:solidFill>
              </a:rPr>
              <a:t>abnormal</a:t>
            </a:r>
            <a:r>
              <a:rPr lang="cs-CZ" altLang="cs-CZ" sz="2800" dirty="0">
                <a:solidFill>
                  <a:srgbClr val="C00000"/>
                </a:solidFill>
              </a:rPr>
              <a:t> </a:t>
            </a:r>
            <a:r>
              <a:rPr lang="cs-CZ" altLang="cs-CZ" sz="2800" dirty="0" err="1">
                <a:solidFill>
                  <a:srgbClr val="C00000"/>
                </a:solidFill>
              </a:rPr>
              <a:t>electrogram</a:t>
            </a:r>
            <a:r>
              <a:rPr lang="cs-CZ" altLang="cs-CZ" sz="2800" dirty="0">
                <a:solidFill>
                  <a:srgbClr val="C00000"/>
                </a:solidFill>
              </a:rPr>
              <a:t> </a:t>
            </a:r>
            <a:r>
              <a:rPr lang="cs-CZ" altLang="cs-CZ" sz="2800" dirty="0" err="1">
                <a:solidFill>
                  <a:srgbClr val="C00000"/>
                </a:solidFill>
              </a:rPr>
              <a:t>elimination</a:t>
            </a:r>
            <a:endParaRPr lang="cs-CZ" altLang="cs-CZ" dirty="0">
              <a:solidFill>
                <a:srgbClr val="C00000"/>
              </a:solidFill>
            </a:endParaRPr>
          </a:p>
        </p:txBody>
      </p:sp>
      <p:sp>
        <p:nvSpPr>
          <p:cNvPr id="27653" name="TextovéPole 4">
            <a:extLst>
              <a:ext uri="{FF2B5EF4-FFF2-40B4-BE49-F238E27FC236}">
                <a16:creationId xmlns:a16="http://schemas.microsoft.com/office/drawing/2014/main" id="{AB9A3DC9-4F28-4F98-A0B9-BF5A05811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6243717"/>
            <a:ext cx="2853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dirty="0" err="1"/>
              <a:t>Jais</a:t>
            </a:r>
            <a:r>
              <a:rPr lang="cs-CZ" altLang="cs-CZ" sz="1400" dirty="0"/>
              <a:t> et al </a:t>
            </a:r>
            <a:r>
              <a:rPr lang="cs-CZ" altLang="cs-CZ" sz="1400" dirty="0" err="1"/>
              <a:t>Circulation</a:t>
            </a:r>
            <a:r>
              <a:rPr lang="cs-CZ" altLang="cs-CZ" sz="1400" dirty="0"/>
              <a:t> 2012</a:t>
            </a:r>
          </a:p>
          <a:p>
            <a:pPr eaLnBrk="1" hangingPunct="1"/>
            <a:r>
              <a:rPr lang="cs-CZ" altLang="cs-CZ" sz="1400" dirty="0" err="1"/>
              <a:t>DiBiase</a:t>
            </a:r>
            <a:r>
              <a:rPr lang="cs-CZ" altLang="cs-CZ" sz="1400" dirty="0"/>
              <a:t> et al JACC 2015;66:2872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DAE1109-5194-4E0E-9F48-1883A5EE55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613" y="1268760"/>
          <a:ext cx="3924765" cy="732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355200" imgH="2310840" progId="">
                  <p:embed/>
                </p:oleObj>
              </mc:Choice>
              <mc:Fallback>
                <p:oleObj r:id="rId3" imgW="12355200" imgH="2310840" progId="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3DAE1109-5194-4E0E-9F48-1883A5EE55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613" y="1268760"/>
                        <a:ext cx="3924765" cy="732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B69AFF6F-C264-4DC2-8D8E-80C89F5242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240" y="2204864"/>
          <a:ext cx="3861083" cy="3238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1555280" imgH="9701280" progId="">
                  <p:embed/>
                </p:oleObj>
              </mc:Choice>
              <mc:Fallback>
                <p:oleObj r:id="rId5" imgW="11555280" imgH="970128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B69AFF6F-C264-4DC2-8D8E-80C89F5242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240" y="2204864"/>
                        <a:ext cx="3861083" cy="3238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542A45B-4834-4AE4-9605-232C600B927C}"/>
              </a:ext>
            </a:extLst>
          </p:cNvPr>
          <p:cNvCxnSpPr/>
          <p:nvPr/>
        </p:nvCxnSpPr>
        <p:spPr>
          <a:xfrm>
            <a:off x="4300262" y="1196752"/>
            <a:ext cx="0" cy="4464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6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79CA1-F73A-4645-B5A1-C09E1BE5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Nonischemic</a:t>
            </a:r>
            <a:r>
              <a:rPr lang="cs-CZ" dirty="0"/>
              <a:t> </a:t>
            </a:r>
            <a:r>
              <a:rPr lang="cs-CZ" dirty="0" err="1"/>
              <a:t>cardiomyopathy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to post 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6A4D6D-4B85-4DCA-9F16-9F96949D4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474582B-30FE-4249-B183-B08D24C37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969723"/>
              </p:ext>
            </p:extLst>
          </p:nvPr>
        </p:nvGraphicFramePr>
        <p:xfrm>
          <a:off x="609600" y="1497014"/>
          <a:ext cx="11049000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1904560" imgH="9180720" progId="">
                  <p:embed/>
                </p:oleObj>
              </mc:Choice>
              <mc:Fallback>
                <p:oleObj r:id="rId2" imgW="21904560" imgH="9180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" y="1497014"/>
                        <a:ext cx="11049000" cy="462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278E3654-90D8-48DB-9F48-EA74ECC18B4A}"/>
              </a:ext>
            </a:extLst>
          </p:cNvPr>
          <p:cNvSpPr txBox="1"/>
          <p:nvPr/>
        </p:nvSpPr>
        <p:spPr>
          <a:xfrm>
            <a:off x="119336" y="6398696"/>
            <a:ext cx="314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Marrow</a:t>
            </a:r>
            <a:r>
              <a:rPr lang="cs-CZ" dirty="0"/>
              <a:t>  JACC 2020;75:1196</a:t>
            </a:r>
          </a:p>
        </p:txBody>
      </p:sp>
    </p:spTree>
    <p:extLst>
      <p:ext uri="{BB962C8B-B14F-4D97-AF65-F5344CB8AC3E}">
        <p14:creationId xmlns:p14="http://schemas.microsoft.com/office/powerpoint/2010/main" val="275850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AB0234C9-E157-499A-9DD9-3725EBF23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147050" cy="1143000"/>
          </a:xfrm>
        </p:spPr>
        <p:txBody>
          <a:bodyPr/>
          <a:lstStyle/>
          <a:p>
            <a:r>
              <a:rPr lang="cs-CZ" altLang="cs-CZ"/>
              <a:t>Sarcoidosis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6A86423D-F678-477A-AC03-EB79305482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AD620ECD-5B83-41C1-86C8-81282CC19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47" y="1000989"/>
            <a:ext cx="3060142" cy="526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C:\Users\Petr2\Desktop\vosyka\vosyka tif.tif">
            <a:extLst>
              <a:ext uri="{FF2B5EF4-FFF2-40B4-BE49-F238E27FC236}">
                <a16:creationId xmlns:a16="http://schemas.microsoft.com/office/drawing/2014/main" id="{517C3515-C347-4236-A44A-EEBFAA81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743" y="1178718"/>
            <a:ext cx="7385759" cy="512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9">
            <a:extLst>
              <a:ext uri="{FF2B5EF4-FFF2-40B4-BE49-F238E27FC236}">
                <a16:creationId xmlns:a16="http://schemas.microsoft.com/office/drawing/2014/main" id="{14923090-2BAE-4D53-BEF5-6325BD7C090F}"/>
              </a:ext>
            </a:extLst>
          </p:cNvPr>
          <p:cNvGrpSpPr>
            <a:grpSpLocks/>
          </p:cNvGrpSpPr>
          <p:nvPr/>
        </p:nvGrpSpPr>
        <p:grpSpPr bwMode="auto">
          <a:xfrm>
            <a:off x="2567608" y="1488346"/>
            <a:ext cx="4860925" cy="4105275"/>
            <a:chOff x="0" y="1772816"/>
            <a:chExt cx="3995936" cy="3384376"/>
          </a:xfrm>
        </p:grpSpPr>
        <p:pic>
          <p:nvPicPr>
            <p:cNvPr id="5128" name="Picture 2" descr="E:\Vosyka\12-6927_0009.jpg">
              <a:extLst>
                <a:ext uri="{FF2B5EF4-FFF2-40B4-BE49-F238E27FC236}">
                  <a16:creationId xmlns:a16="http://schemas.microsoft.com/office/drawing/2014/main" id="{80157EC3-C4C1-4939-95EA-B909F54C5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0" y="1772816"/>
              <a:ext cx="3995936" cy="3384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ovéPole 10">
              <a:extLst>
                <a:ext uri="{FF2B5EF4-FFF2-40B4-BE49-F238E27FC236}">
                  <a16:creationId xmlns:a16="http://schemas.microsoft.com/office/drawing/2014/main" id="{81B8AD0B-4D27-4B3B-8BC9-70E9C3018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2804112" y="4243688"/>
              <a:ext cx="1052701" cy="53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1C1C1C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Right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ventricle</a:t>
              </a:r>
            </a:p>
          </p:txBody>
        </p:sp>
        <p:sp>
          <p:nvSpPr>
            <p:cNvPr id="5130" name="TextovéPole 11">
              <a:extLst>
                <a:ext uri="{FF2B5EF4-FFF2-40B4-BE49-F238E27FC236}">
                  <a16:creationId xmlns:a16="http://schemas.microsoft.com/office/drawing/2014/main" id="{1F30C2D0-D694-4D00-8090-0F1468A498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771362" y="2312161"/>
              <a:ext cx="981594" cy="76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1C1C1C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Left ventricle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chemeClr val="bg1"/>
                </a:solidFill>
              </a:endParaRPr>
            </a:p>
          </p:txBody>
        </p:sp>
      </p:grpSp>
      <p:sp>
        <p:nvSpPr>
          <p:cNvPr id="5127" name="TextovéPole 9">
            <a:extLst>
              <a:ext uri="{FF2B5EF4-FFF2-40B4-BE49-F238E27FC236}">
                <a16:creationId xmlns:a16="http://schemas.microsoft.com/office/drawing/2014/main" id="{843E78AC-FE75-41F7-AB76-E6A34D695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9" y="6397626"/>
            <a:ext cx="340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1C1C1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chemeClr val="tx1"/>
                </a:solidFill>
              </a:rPr>
              <a:t>Koplan</a:t>
            </a:r>
            <a:r>
              <a:rPr lang="cs-CZ" altLang="cs-CZ" sz="1800" dirty="0">
                <a:solidFill>
                  <a:schemeClr val="tx1"/>
                </a:solidFill>
              </a:rPr>
              <a:t> BA, </a:t>
            </a:r>
            <a:r>
              <a:rPr lang="cs-CZ" altLang="cs-CZ" sz="1800" i="1" dirty="0" err="1">
                <a:solidFill>
                  <a:schemeClr val="tx1"/>
                </a:solidFill>
              </a:rPr>
              <a:t>Heart</a:t>
            </a:r>
            <a:r>
              <a:rPr lang="cs-CZ" altLang="cs-CZ" sz="1800" i="1" dirty="0">
                <a:solidFill>
                  <a:schemeClr val="tx1"/>
                </a:solidFill>
              </a:rPr>
              <a:t> Rhythm </a:t>
            </a:r>
            <a:r>
              <a:rPr lang="cs-CZ" altLang="cs-CZ" sz="1800" dirty="0">
                <a:solidFill>
                  <a:schemeClr val="tx1"/>
                </a:solidFill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34145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8D2EE-CF6A-4F9E-9D26-1658C833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66962"/>
            <a:ext cx="11377264" cy="85725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Some</a:t>
            </a:r>
            <a:r>
              <a:rPr lang="cs-CZ" dirty="0"/>
              <a:t> NICM are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mutations</a:t>
            </a:r>
            <a:br>
              <a:rPr lang="cs-CZ" dirty="0"/>
            </a:br>
            <a:r>
              <a:rPr lang="cs-CZ" sz="2100" dirty="0" err="1">
                <a:solidFill>
                  <a:srgbClr val="C00000"/>
                </a:solidFill>
              </a:rPr>
              <a:t>Fenotypes</a:t>
            </a:r>
            <a:r>
              <a:rPr lang="cs-CZ" sz="2100" dirty="0">
                <a:solidFill>
                  <a:srgbClr val="C00000"/>
                </a:solidFill>
              </a:rPr>
              <a:t> </a:t>
            </a:r>
            <a:r>
              <a:rPr lang="cs-CZ" sz="2100" dirty="0" err="1">
                <a:solidFill>
                  <a:srgbClr val="C00000"/>
                </a:solidFill>
              </a:rPr>
              <a:t>of</a:t>
            </a:r>
            <a:r>
              <a:rPr lang="cs-CZ" sz="2100" dirty="0">
                <a:solidFill>
                  <a:srgbClr val="C00000"/>
                </a:solidFill>
              </a:rPr>
              <a:t> </a:t>
            </a:r>
            <a:r>
              <a:rPr lang="cs-CZ" sz="2100" dirty="0" err="1">
                <a:solidFill>
                  <a:srgbClr val="C00000"/>
                </a:solidFill>
              </a:rPr>
              <a:t>structural</a:t>
            </a:r>
            <a:r>
              <a:rPr lang="cs-CZ" sz="2100" dirty="0">
                <a:solidFill>
                  <a:srgbClr val="C00000"/>
                </a:solidFill>
              </a:rPr>
              <a:t> </a:t>
            </a:r>
            <a:r>
              <a:rPr lang="cs-CZ" sz="2100" dirty="0" err="1">
                <a:solidFill>
                  <a:srgbClr val="C00000"/>
                </a:solidFill>
              </a:rPr>
              <a:t>changes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CE2DA7-1CCC-4A05-8269-880EFE689E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92" y="1541922"/>
            <a:ext cx="6864157" cy="45365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2943BEB-88CF-48FD-9949-EE9D3C4630AA}"/>
              </a:ext>
            </a:extLst>
          </p:cNvPr>
          <p:cNvSpPr txBox="1"/>
          <p:nvPr/>
        </p:nvSpPr>
        <p:spPr>
          <a:xfrm>
            <a:off x="175815" y="6453336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Sepehrkhouy</a:t>
            </a:r>
            <a:r>
              <a:rPr lang="cs-CZ" dirty="0"/>
              <a:t> et al. HR 2017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152" y="1354516"/>
            <a:ext cx="4044749" cy="4940117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5F7250B-C1DF-47C6-93DA-AF1140205BA4}"/>
              </a:ext>
            </a:extLst>
          </p:cNvPr>
          <p:cNvCxnSpPr/>
          <p:nvPr/>
        </p:nvCxnSpPr>
        <p:spPr bwMode="auto">
          <a:xfrm flipH="1" flipV="1">
            <a:off x="10632504" y="4365104"/>
            <a:ext cx="504056" cy="36004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1EF5DF0-4FD4-4943-83AB-14F8609E5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8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B3B05-CE3C-436A-8BEB-582DAAF93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106"/>
          </a:xfrm>
        </p:spPr>
        <p:txBody>
          <a:bodyPr/>
          <a:lstStyle/>
          <a:p>
            <a:r>
              <a:rPr lang="cs-CZ" dirty="0" err="1"/>
              <a:t>Catheter</a:t>
            </a:r>
            <a:r>
              <a:rPr lang="cs-CZ" dirty="0"/>
              <a:t> </a:t>
            </a:r>
            <a:r>
              <a:rPr lang="cs-CZ" dirty="0" err="1"/>
              <a:t>ablation</a:t>
            </a:r>
            <a:r>
              <a:rPr lang="cs-CZ" dirty="0"/>
              <a:t> in </a:t>
            </a:r>
            <a:r>
              <a:rPr lang="cs-CZ" dirty="0" err="1"/>
              <a:t>nonischemic</a:t>
            </a:r>
            <a:r>
              <a:rPr lang="cs-CZ" dirty="0"/>
              <a:t> CMP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87A722-B437-45CC-996E-B6530F4A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207293"/>
            <a:ext cx="5184576" cy="4525963"/>
          </a:xfrm>
        </p:spPr>
        <p:txBody>
          <a:bodyPr/>
          <a:lstStyle/>
          <a:p>
            <a:r>
              <a:rPr lang="cs-CZ" dirty="0"/>
              <a:t>780pts </a:t>
            </a:r>
            <a:r>
              <a:rPr lang="cs-CZ" dirty="0" err="1"/>
              <a:t>with</a:t>
            </a:r>
            <a:r>
              <a:rPr lang="cs-CZ" dirty="0"/>
              <a:t> NICMP </a:t>
            </a:r>
            <a:r>
              <a:rPr lang="cs-CZ" dirty="0" err="1"/>
              <a:t>undergoing</a:t>
            </a:r>
            <a:r>
              <a:rPr lang="cs-CZ" dirty="0"/>
              <a:t> VT </a:t>
            </a:r>
            <a:r>
              <a:rPr lang="cs-CZ" dirty="0" err="1"/>
              <a:t>ablation</a:t>
            </a:r>
            <a:endParaRPr lang="cs-CZ" dirty="0"/>
          </a:p>
          <a:p>
            <a:pPr lvl="1"/>
            <a:r>
              <a:rPr lang="cs-CZ" dirty="0"/>
              <a:t>518pts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unspecified</a:t>
            </a:r>
            <a:r>
              <a:rPr lang="cs-CZ" dirty="0"/>
              <a:t> DCM</a:t>
            </a:r>
          </a:p>
          <a:p>
            <a:r>
              <a:rPr lang="cs-CZ" u="sng" dirty="0"/>
              <a:t>Best </a:t>
            </a:r>
            <a:r>
              <a:rPr lang="cs-CZ" u="sng" dirty="0" err="1"/>
              <a:t>prognosis</a:t>
            </a:r>
            <a:r>
              <a:rPr lang="cs-CZ" u="sng" dirty="0"/>
              <a:t>:</a:t>
            </a:r>
          </a:p>
          <a:p>
            <a:pPr lvl="1"/>
            <a:r>
              <a:rPr lang="cs-CZ" dirty="0"/>
              <a:t>ARVC, </a:t>
            </a:r>
            <a:r>
              <a:rPr lang="cs-CZ" dirty="0" err="1"/>
              <a:t>myocarditis</a:t>
            </a:r>
            <a:endParaRPr lang="cs-CZ" dirty="0"/>
          </a:p>
          <a:p>
            <a:r>
              <a:rPr lang="cs-CZ" u="sng" dirty="0" err="1"/>
              <a:t>Worst</a:t>
            </a:r>
            <a:r>
              <a:rPr lang="cs-CZ" u="sng" dirty="0"/>
              <a:t> </a:t>
            </a:r>
            <a:r>
              <a:rPr lang="cs-CZ" u="sng" dirty="0" err="1"/>
              <a:t>results</a:t>
            </a:r>
            <a:r>
              <a:rPr lang="cs-CZ" u="sng" dirty="0"/>
              <a:t>:</a:t>
            </a:r>
          </a:p>
          <a:p>
            <a:pPr lvl="1"/>
            <a:r>
              <a:rPr lang="cs-CZ" dirty="0" err="1"/>
              <a:t>valvular</a:t>
            </a:r>
            <a:r>
              <a:rPr lang="cs-CZ" dirty="0"/>
              <a:t>, HCMP and </a:t>
            </a:r>
            <a:r>
              <a:rPr lang="cs-CZ" dirty="0" err="1"/>
              <a:t>sarcoid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5A15B7-2B50-4C18-A360-5DE3622484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912" y="1340768"/>
            <a:ext cx="5724636" cy="53285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16C84F3-9B7F-4D8A-9CE8-7A81631461B9}"/>
              </a:ext>
            </a:extLst>
          </p:cNvPr>
          <p:cNvSpPr txBox="1"/>
          <p:nvPr/>
        </p:nvSpPr>
        <p:spPr>
          <a:xfrm>
            <a:off x="191344" y="6398696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Vaseghi</a:t>
            </a:r>
            <a:r>
              <a:rPr lang="cs-CZ" dirty="0"/>
              <a:t> M, JACC EP 2018</a:t>
            </a:r>
          </a:p>
        </p:txBody>
      </p:sp>
    </p:spTree>
    <p:extLst>
      <p:ext uri="{BB962C8B-B14F-4D97-AF65-F5344CB8AC3E}">
        <p14:creationId xmlns:p14="http://schemas.microsoft.com/office/powerpoint/2010/main" val="38649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8AD5C-3FC3-4E90-92E5-392574BC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 err="1"/>
              <a:t>Percutanneous</a:t>
            </a:r>
            <a:r>
              <a:rPr lang="cs-CZ" sz="4800" dirty="0"/>
              <a:t> </a:t>
            </a:r>
            <a:r>
              <a:rPr lang="cs-CZ" sz="4800" dirty="0" err="1"/>
              <a:t>epicardial</a:t>
            </a:r>
            <a:r>
              <a:rPr lang="cs-CZ" sz="4800" dirty="0"/>
              <a:t> </a:t>
            </a:r>
            <a:r>
              <a:rPr lang="cs-CZ" sz="4800" dirty="0" err="1"/>
              <a:t>access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53CB5C-7510-40F2-A4E9-6B7069356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533476"/>
            <a:ext cx="8352927" cy="4525963"/>
          </a:xfrm>
        </p:spPr>
        <p:txBody>
          <a:bodyPr/>
          <a:lstStyle/>
          <a:p>
            <a:r>
              <a:rPr lang="en-US" sz="2800" dirty="0"/>
              <a:t>In some </a:t>
            </a:r>
            <a:r>
              <a:rPr lang="cs-CZ" sz="2800" dirty="0" err="1"/>
              <a:t>cardiac</a:t>
            </a:r>
            <a:r>
              <a:rPr lang="cs-CZ" sz="2800" dirty="0"/>
              <a:t> </a:t>
            </a:r>
            <a:r>
              <a:rPr lang="en-US" sz="2800" dirty="0"/>
              <a:t>diseases arrhythmia substrate may not be accessible from endocardium</a:t>
            </a:r>
          </a:p>
          <a:p>
            <a:r>
              <a:rPr lang="en-US" sz="2800" dirty="0"/>
              <a:t>Pericardial puncture </a:t>
            </a:r>
            <a:r>
              <a:rPr lang="cs-CZ" sz="2800" dirty="0" err="1"/>
              <a:t>for</a:t>
            </a:r>
            <a:r>
              <a:rPr lang="cs-CZ" sz="2800" dirty="0"/>
              <a:t> </a:t>
            </a:r>
            <a:r>
              <a:rPr lang="cs-CZ" sz="2800" dirty="0" err="1"/>
              <a:t>epicadial</a:t>
            </a:r>
            <a:r>
              <a:rPr lang="cs-CZ" sz="2800" dirty="0"/>
              <a:t> </a:t>
            </a:r>
            <a:r>
              <a:rPr lang="cs-CZ" sz="2800" dirty="0" err="1"/>
              <a:t>ablation</a:t>
            </a:r>
            <a:r>
              <a:rPr lang="cs-CZ" sz="2800" dirty="0"/>
              <a:t> </a:t>
            </a:r>
            <a:r>
              <a:rPr lang="en-US" sz="2800" dirty="0"/>
              <a:t>was introduced by E. Sosa</a:t>
            </a:r>
            <a:r>
              <a:rPr lang="en-US" sz="2800" baseline="30000" dirty="0"/>
              <a:t>1</a:t>
            </a:r>
            <a:endParaRPr lang="en-US" sz="2800" dirty="0"/>
          </a:p>
          <a:p>
            <a:r>
              <a:rPr lang="cs-CZ" sz="2800" dirty="0" err="1"/>
              <a:t>Epi</a:t>
            </a:r>
            <a:r>
              <a:rPr lang="cs-CZ" sz="2800" dirty="0"/>
              <a:t> </a:t>
            </a:r>
            <a:r>
              <a:rPr lang="cs-CZ" sz="2800" dirty="0" err="1"/>
              <a:t>ablation</a:t>
            </a:r>
            <a:r>
              <a:rPr lang="cs-CZ" sz="2800" dirty="0"/>
              <a:t> </a:t>
            </a:r>
            <a:r>
              <a:rPr lang="cs-CZ" sz="2800" dirty="0" err="1"/>
              <a:t>may</a:t>
            </a:r>
            <a:r>
              <a:rPr lang="cs-CZ" sz="2800" dirty="0"/>
              <a:t> </a:t>
            </a:r>
            <a:r>
              <a:rPr lang="cs-CZ" sz="2800" dirty="0" err="1"/>
              <a:t>be</a:t>
            </a:r>
            <a:r>
              <a:rPr lang="cs-CZ" sz="2800" dirty="0"/>
              <a:t> s</a:t>
            </a:r>
            <a:r>
              <a:rPr lang="en-US" sz="2800" dirty="0"/>
              <a:t>till challenging and carries higher risk of complications:</a:t>
            </a:r>
          </a:p>
          <a:p>
            <a:pPr lvl="1"/>
            <a:r>
              <a:rPr lang="en-US" sz="2400" dirty="0"/>
              <a:t>Major complications reported in 5%</a:t>
            </a:r>
            <a:r>
              <a:rPr lang="en-US" sz="2400" baseline="30000" dirty="0"/>
              <a:t>2</a:t>
            </a:r>
          </a:p>
          <a:p>
            <a:pPr lvl="1"/>
            <a:r>
              <a:rPr lang="cs-CZ" sz="2400" dirty="0"/>
              <a:t>E</a:t>
            </a:r>
            <a:r>
              <a:rPr lang="en-US" sz="2400" dirty="0" err="1"/>
              <a:t>cho</a:t>
            </a:r>
            <a:r>
              <a:rPr lang="en-US" sz="2400" dirty="0"/>
              <a:t> monitoring mandatory, surgical backup recommended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8BA6B01-0EC0-41A5-879C-C49E383852D4}"/>
              </a:ext>
            </a:extLst>
          </p:cNvPr>
          <p:cNvSpPr txBox="1"/>
          <p:nvPr/>
        </p:nvSpPr>
        <p:spPr>
          <a:xfrm>
            <a:off x="154950" y="6059439"/>
            <a:ext cx="5941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aseline="30000" dirty="0"/>
              <a:t>1</a:t>
            </a:r>
            <a:r>
              <a:rPr lang="cs-CZ" dirty="0"/>
              <a:t>E. </a:t>
            </a:r>
            <a:r>
              <a:rPr lang="cs-CZ" dirty="0" err="1"/>
              <a:t>Sosa</a:t>
            </a:r>
            <a:r>
              <a:rPr lang="cs-CZ" dirty="0"/>
              <a:t> </a:t>
            </a:r>
            <a:r>
              <a:rPr lang="cs-CZ" i="1" dirty="0"/>
              <a:t>JCE</a:t>
            </a:r>
            <a:r>
              <a:rPr lang="cs-CZ" dirty="0"/>
              <a:t> 1996</a:t>
            </a:r>
          </a:p>
          <a:p>
            <a:r>
              <a:rPr lang="cs-CZ" baseline="30000" dirty="0"/>
              <a:t>2</a:t>
            </a:r>
            <a:r>
              <a:rPr lang="cs-CZ" dirty="0"/>
              <a:t>E. </a:t>
            </a:r>
            <a:r>
              <a:rPr lang="cs-CZ" dirty="0" err="1"/>
              <a:t>Cronin</a:t>
            </a:r>
            <a:r>
              <a:rPr lang="cs-CZ" dirty="0"/>
              <a:t> </a:t>
            </a:r>
            <a:r>
              <a:rPr lang="cs-CZ" i="1" dirty="0"/>
              <a:t>HR</a:t>
            </a:r>
            <a:r>
              <a:rPr lang="cs-CZ" dirty="0"/>
              <a:t> 2019 Expert </a:t>
            </a:r>
            <a:r>
              <a:rPr lang="cs-CZ" dirty="0" err="1"/>
              <a:t>consensus</a:t>
            </a:r>
            <a:r>
              <a:rPr lang="cs-CZ" dirty="0"/>
              <a:t> on </a:t>
            </a:r>
            <a:r>
              <a:rPr lang="cs-CZ" dirty="0" err="1"/>
              <a:t>ablation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VT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FF6634-8289-4841-A69E-63281725DF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0" y="1268760"/>
            <a:ext cx="278375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70542C37-05A4-4958-9169-2F40228C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7"/>
          <a:stretch>
            <a:fillRect/>
          </a:stretch>
        </p:blipFill>
        <p:spPr bwMode="auto">
          <a:xfrm>
            <a:off x="1835126" y="1397876"/>
            <a:ext cx="6176962" cy="471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3315" name="TextovéPole 3">
            <a:extLst>
              <a:ext uri="{FF2B5EF4-FFF2-40B4-BE49-F238E27FC236}">
                <a16:creationId xmlns:a16="http://schemas.microsoft.com/office/drawing/2014/main" id="{3EC47DF2-2A63-405B-BFDB-2EB7C1D13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126" y="1643063"/>
            <a:ext cx="24288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24 pts (age 36±9 y)</a:t>
            </a:r>
          </a:p>
          <a:p>
            <a:pPr eaLnBrk="1" hangingPunct="1"/>
            <a:r>
              <a:rPr lang="cs-CZ" altLang="cs-CZ"/>
              <a:t>John Hopkins ablation registry</a:t>
            </a:r>
          </a:p>
          <a:p>
            <a:pPr eaLnBrk="1" hangingPunct="1"/>
            <a:r>
              <a:rPr lang="cs-CZ" altLang="cs-CZ"/>
              <a:t>FU 32±36 months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48 RF procedures</a:t>
            </a:r>
          </a:p>
          <a:p>
            <a:pPr eaLnBrk="1" hangingPunct="1"/>
            <a:r>
              <a:rPr lang="cs-CZ" altLang="cs-CZ"/>
              <a:t>(10 w. EAN mapping)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85 % recurrence rate</a:t>
            </a:r>
          </a:p>
          <a:p>
            <a:pPr eaLnBrk="1" hangingPunct="1"/>
            <a:endParaRPr lang="cs-CZ" altLang="cs-CZ"/>
          </a:p>
        </p:txBody>
      </p:sp>
      <p:sp>
        <p:nvSpPr>
          <p:cNvPr id="13316" name="TextovéPole 4">
            <a:extLst>
              <a:ext uri="{FF2B5EF4-FFF2-40B4-BE49-F238E27FC236}">
                <a16:creationId xmlns:a16="http://schemas.microsoft.com/office/drawing/2014/main" id="{11BF6F9D-6739-4186-90B6-B2CC595B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6309320"/>
            <a:ext cx="4288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solidFill>
                  <a:srgbClr val="666699"/>
                </a:solidFill>
              </a:rPr>
              <a:t>Calkins</a:t>
            </a:r>
            <a:r>
              <a:rPr lang="cs-CZ" altLang="cs-CZ" dirty="0">
                <a:solidFill>
                  <a:srgbClr val="666699"/>
                </a:solidFill>
              </a:rPr>
              <a:t> H, et al. JACC 2007</a:t>
            </a:r>
            <a:r>
              <a:rPr lang="en-US" altLang="cs-CZ" dirty="0">
                <a:solidFill>
                  <a:srgbClr val="666699"/>
                </a:solidFill>
              </a:rPr>
              <a:t>;50:432-40</a:t>
            </a:r>
            <a:endParaRPr lang="cs-CZ" altLang="cs-CZ" dirty="0">
              <a:solidFill>
                <a:srgbClr val="666699"/>
              </a:solidFill>
            </a:endParaRPr>
          </a:p>
        </p:txBody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id="{C32DAFAC-6F1E-4886-89AA-5B165499C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782" y="58323"/>
            <a:ext cx="8601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400" dirty="0" err="1">
                <a:solidFill>
                  <a:srgbClr val="666699"/>
                </a:solidFill>
              </a:rPr>
              <a:t>Catheter</a:t>
            </a:r>
            <a:r>
              <a:rPr lang="cs-CZ" altLang="cs-CZ" sz="4400" dirty="0">
                <a:solidFill>
                  <a:srgbClr val="666699"/>
                </a:solidFill>
              </a:rPr>
              <a:t> </a:t>
            </a:r>
            <a:r>
              <a:rPr lang="cs-CZ" altLang="cs-CZ" sz="4400" dirty="0" err="1">
                <a:solidFill>
                  <a:srgbClr val="666699"/>
                </a:solidFill>
              </a:rPr>
              <a:t>ablation</a:t>
            </a:r>
            <a:r>
              <a:rPr lang="cs-CZ" altLang="cs-CZ" sz="4400" dirty="0">
                <a:solidFill>
                  <a:srgbClr val="666699"/>
                </a:solidFill>
              </a:rPr>
              <a:t> </a:t>
            </a:r>
            <a:r>
              <a:rPr lang="cs-CZ" altLang="cs-CZ" sz="4400" dirty="0" err="1">
                <a:solidFill>
                  <a:srgbClr val="666699"/>
                </a:solidFill>
              </a:rPr>
              <a:t>of</a:t>
            </a:r>
            <a:r>
              <a:rPr lang="cs-CZ" altLang="cs-CZ" sz="4400" dirty="0">
                <a:solidFill>
                  <a:srgbClr val="666699"/>
                </a:solidFill>
              </a:rPr>
              <a:t> ARVC</a:t>
            </a:r>
          </a:p>
          <a:p>
            <a:pPr algn="ctr" eaLnBrk="1" hangingPunct="1"/>
            <a:r>
              <a:rPr lang="cs-CZ" altLang="cs-CZ" sz="3200" dirty="0" err="1">
                <a:solidFill>
                  <a:srgbClr val="C00000"/>
                </a:solidFill>
              </a:rPr>
              <a:t>The</a:t>
            </a:r>
            <a:r>
              <a:rPr lang="cs-CZ" altLang="cs-CZ" sz="3200" dirty="0">
                <a:solidFill>
                  <a:srgbClr val="C00000"/>
                </a:solidFill>
              </a:rPr>
              <a:t> </a:t>
            </a:r>
            <a:r>
              <a:rPr lang="cs-CZ" altLang="cs-CZ" sz="3200" dirty="0" err="1">
                <a:solidFill>
                  <a:srgbClr val="C00000"/>
                </a:solidFill>
              </a:rPr>
              <a:t>results</a:t>
            </a:r>
            <a:r>
              <a:rPr lang="cs-CZ" altLang="cs-CZ" sz="3200" dirty="0">
                <a:solidFill>
                  <a:srgbClr val="C00000"/>
                </a:solidFill>
              </a:rPr>
              <a:t> </a:t>
            </a:r>
            <a:r>
              <a:rPr lang="cs-CZ" altLang="cs-CZ" sz="3200" dirty="0" err="1">
                <a:solidFill>
                  <a:srgbClr val="C00000"/>
                </a:solidFill>
              </a:rPr>
              <a:t>used</a:t>
            </a:r>
            <a:r>
              <a:rPr lang="cs-CZ" altLang="cs-CZ" sz="3200" dirty="0">
                <a:solidFill>
                  <a:srgbClr val="C00000"/>
                </a:solidFill>
              </a:rPr>
              <a:t> to </a:t>
            </a:r>
            <a:r>
              <a:rPr lang="cs-CZ" altLang="cs-CZ" sz="3200" dirty="0" err="1">
                <a:solidFill>
                  <a:srgbClr val="C00000"/>
                </a:solidFill>
              </a:rPr>
              <a:t>be</a:t>
            </a:r>
            <a:r>
              <a:rPr lang="cs-CZ" altLang="cs-CZ" sz="3200" dirty="0">
                <a:solidFill>
                  <a:srgbClr val="C00000"/>
                </a:solidFill>
              </a:rPr>
              <a:t> very sad….</a:t>
            </a:r>
            <a:endParaRPr lang="en-AU" altLang="cs-CZ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9F3DB-F4ED-416F-AFCC-00EFEBAE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02630"/>
            <a:ext cx="11737303" cy="850106"/>
          </a:xfrm>
        </p:spPr>
        <p:txBody>
          <a:bodyPr/>
          <a:lstStyle/>
          <a:p>
            <a:r>
              <a:rPr lang="cs-CZ" sz="3200" dirty="0"/>
              <a:t>Epicardial </a:t>
            </a:r>
            <a:r>
              <a:rPr lang="cs-CZ" sz="3200" dirty="0" err="1"/>
              <a:t>ablation</a:t>
            </a:r>
            <a:r>
              <a:rPr lang="cs-CZ" sz="3200" dirty="0"/>
              <a:t> </a:t>
            </a:r>
            <a:r>
              <a:rPr lang="cs-CZ" sz="3200" dirty="0" err="1"/>
              <a:t>was</a:t>
            </a:r>
            <a:r>
              <a:rPr lang="cs-CZ" sz="3200" dirty="0"/>
              <a:t> a game-</a:t>
            </a:r>
            <a:r>
              <a:rPr lang="cs-CZ" sz="3200" dirty="0" err="1"/>
              <a:t>changer</a:t>
            </a:r>
            <a:r>
              <a:rPr lang="cs-CZ" sz="3200" dirty="0"/>
              <a:t> </a:t>
            </a:r>
            <a:r>
              <a:rPr lang="cs-CZ" sz="3200" dirty="0" err="1"/>
              <a:t>for</a:t>
            </a:r>
            <a:r>
              <a:rPr lang="cs-CZ" sz="3200" dirty="0"/>
              <a:t> many </a:t>
            </a:r>
            <a:r>
              <a:rPr lang="cs-CZ" sz="3200" dirty="0" err="1"/>
              <a:t>nonischemic</a:t>
            </a:r>
            <a:r>
              <a:rPr lang="cs-CZ" sz="3200" dirty="0"/>
              <a:t> CMP </a:t>
            </a:r>
            <a:r>
              <a:rPr lang="cs-CZ" sz="3200" dirty="0" err="1"/>
              <a:t>patients</a:t>
            </a:r>
            <a:endParaRPr lang="cs-CZ" sz="20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1D2B85-6ADF-4826-834E-D062BA88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468" y="1592796"/>
            <a:ext cx="5400600" cy="2160240"/>
          </a:xfrm>
        </p:spPr>
        <p:txBody>
          <a:bodyPr/>
          <a:lstStyle/>
          <a:p>
            <a:r>
              <a:rPr lang="en-US" sz="1800" dirty="0"/>
              <a:t>6</a:t>
            </a:r>
            <a:r>
              <a:rPr lang="cs-CZ" sz="1800" dirty="0"/>
              <a:t>2</a:t>
            </a:r>
            <a:r>
              <a:rPr lang="en-US" sz="1800" dirty="0"/>
              <a:t>pts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ARVC and VT </a:t>
            </a:r>
            <a:r>
              <a:rPr lang="cs-CZ" sz="1800" dirty="0" err="1"/>
              <a:t>ablation</a:t>
            </a:r>
            <a:endParaRPr lang="cs-CZ" sz="1800" dirty="0"/>
          </a:p>
          <a:p>
            <a:r>
              <a:rPr lang="en-US" sz="1800" b="1" dirty="0"/>
              <a:t>63% </a:t>
            </a:r>
            <a:r>
              <a:rPr lang="cs-CZ" sz="1800" b="1" dirty="0" err="1"/>
              <a:t>required</a:t>
            </a:r>
            <a:r>
              <a:rPr lang="cs-CZ" sz="1800" b="1" dirty="0"/>
              <a:t> </a:t>
            </a:r>
            <a:r>
              <a:rPr lang="en-US" sz="1800" b="1" dirty="0"/>
              <a:t>endo/epi access</a:t>
            </a:r>
            <a:endParaRPr lang="cs-CZ" sz="1800" b="1" dirty="0"/>
          </a:p>
          <a:p>
            <a:r>
              <a:rPr lang="cs-CZ" sz="1800" dirty="0" err="1"/>
              <a:t>Follow</a:t>
            </a:r>
            <a:r>
              <a:rPr lang="cs-CZ" sz="1800" dirty="0"/>
              <a:t> up </a:t>
            </a:r>
            <a:r>
              <a:rPr lang="cs-CZ" sz="1800" dirty="0" err="1"/>
              <a:t>of</a:t>
            </a:r>
            <a:r>
              <a:rPr lang="cs-CZ" sz="1800" dirty="0"/>
              <a:t> 56</a:t>
            </a:r>
            <a:r>
              <a:rPr lang="en-US" sz="1800" dirty="0"/>
              <a:t>±</a:t>
            </a:r>
            <a:r>
              <a:rPr lang="cs-CZ" sz="1800" dirty="0"/>
              <a:t>44 </a:t>
            </a:r>
            <a:r>
              <a:rPr lang="cs-CZ" sz="1800" dirty="0" err="1"/>
              <a:t>months</a:t>
            </a:r>
            <a:endParaRPr lang="cs-CZ" sz="1800" dirty="0"/>
          </a:p>
          <a:p>
            <a:r>
              <a:rPr lang="cs-CZ" sz="1800" dirty="0"/>
              <a:t>71% </a:t>
            </a:r>
            <a:r>
              <a:rPr lang="cs-CZ" sz="1800" dirty="0" err="1"/>
              <a:t>pts</a:t>
            </a:r>
            <a:r>
              <a:rPr lang="cs-CZ" sz="1800" dirty="0"/>
              <a:t> </a:t>
            </a:r>
            <a:r>
              <a:rPr lang="cs-CZ" sz="1800" dirty="0" err="1"/>
              <a:t>without</a:t>
            </a:r>
            <a:r>
              <a:rPr lang="cs-CZ" sz="1800" dirty="0"/>
              <a:t> VT </a:t>
            </a:r>
            <a:r>
              <a:rPr lang="cs-CZ" sz="1800" dirty="0" err="1"/>
              <a:t>recurrence</a:t>
            </a:r>
            <a:endParaRPr lang="en-US" sz="1800" dirty="0"/>
          </a:p>
          <a:p>
            <a:r>
              <a:rPr lang="cs-CZ" sz="1800" dirty="0" err="1"/>
              <a:t>Only</a:t>
            </a:r>
            <a:r>
              <a:rPr lang="cs-CZ" sz="1800" dirty="0"/>
              <a:t> 2 </a:t>
            </a:r>
            <a:r>
              <a:rPr lang="cs-CZ" sz="1800" dirty="0" err="1"/>
              <a:t>pts</a:t>
            </a:r>
            <a:r>
              <a:rPr lang="cs-CZ" sz="1800" dirty="0"/>
              <a:t> </a:t>
            </a:r>
            <a:r>
              <a:rPr lang="cs-CZ" sz="1800" dirty="0" err="1"/>
              <a:t>left</a:t>
            </a:r>
            <a:r>
              <a:rPr lang="cs-CZ" sz="1800" dirty="0"/>
              <a:t> on a</a:t>
            </a:r>
            <a:r>
              <a:rPr lang="en-US" sz="1800" dirty="0" err="1"/>
              <a:t>miodarone</a:t>
            </a:r>
            <a:r>
              <a:rPr lang="en-US" sz="1800" dirty="0"/>
              <a:t> </a:t>
            </a:r>
            <a:r>
              <a:rPr lang="cs-CZ" sz="1800" dirty="0" err="1"/>
              <a:t>during</a:t>
            </a:r>
            <a:r>
              <a:rPr lang="cs-CZ" sz="1800" dirty="0"/>
              <a:t> </a:t>
            </a:r>
            <a:r>
              <a:rPr lang="cs-CZ" sz="1800" dirty="0" err="1"/>
              <a:t>follow</a:t>
            </a:r>
            <a:r>
              <a:rPr lang="cs-CZ" sz="1800" dirty="0"/>
              <a:t> up</a:t>
            </a:r>
            <a:endParaRPr lang="en-US" sz="1800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36E6287B-7908-4916-961B-97D7512743D2}"/>
              </a:ext>
            </a:extLst>
          </p:cNvPr>
          <p:cNvGrpSpPr/>
          <p:nvPr/>
        </p:nvGrpSpPr>
        <p:grpSpPr>
          <a:xfrm>
            <a:off x="5735960" y="1418660"/>
            <a:ext cx="5609454" cy="4467904"/>
            <a:chOff x="5735960" y="1418660"/>
            <a:chExt cx="5609454" cy="446790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1A5B8974-0891-4BA6-A22A-A4372776E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5960" y="1418660"/>
              <a:ext cx="5609454" cy="4065725"/>
            </a:xfrm>
            <a:prstGeom prst="rect">
              <a:avLst/>
            </a:prstGeom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7475D74D-10AA-44FB-BB41-01A943AAFA39}"/>
                </a:ext>
              </a:extLst>
            </p:cNvPr>
            <p:cNvSpPr txBox="1"/>
            <p:nvPr/>
          </p:nvSpPr>
          <p:spPr>
            <a:xfrm>
              <a:off x="5897045" y="5517232"/>
              <a:ext cx="5448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Number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VT </a:t>
              </a:r>
              <a:r>
                <a:rPr lang="cs-CZ" dirty="0" err="1"/>
                <a:t>episodes</a:t>
              </a:r>
              <a:r>
                <a:rPr lang="cs-CZ" dirty="0"/>
                <a:t> 1 </a:t>
              </a:r>
              <a:r>
                <a:rPr lang="cs-CZ" dirty="0" err="1"/>
                <a:t>year</a:t>
              </a:r>
              <a:r>
                <a:rPr lang="cs-CZ" dirty="0"/>
                <a:t> </a:t>
              </a:r>
              <a:r>
                <a:rPr lang="cs-CZ" dirty="0" err="1"/>
                <a:t>before</a:t>
              </a:r>
              <a:r>
                <a:rPr lang="cs-CZ" dirty="0"/>
                <a:t>/</a:t>
              </a:r>
              <a:r>
                <a:rPr lang="cs-CZ" dirty="0" err="1"/>
                <a:t>after</a:t>
              </a:r>
              <a:r>
                <a:rPr lang="cs-CZ" dirty="0"/>
                <a:t> </a:t>
              </a:r>
              <a:r>
                <a:rPr lang="cs-CZ" dirty="0" err="1"/>
                <a:t>ablation</a:t>
              </a:r>
              <a:endParaRPr lang="cs-CZ" dirty="0"/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C65AC741-7D6C-4A08-AB81-4B997EB76B05}"/>
              </a:ext>
            </a:extLst>
          </p:cNvPr>
          <p:cNvSpPr txBox="1"/>
          <p:nvPr/>
        </p:nvSpPr>
        <p:spPr>
          <a:xfrm>
            <a:off x="263352" y="6453336"/>
            <a:ext cx="4403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cs-CZ" sz="1800" b="1" dirty="0" err="1">
                <a:solidFill>
                  <a:schemeClr val="tx1"/>
                </a:solidFill>
              </a:rPr>
              <a:t>Santangeli</a:t>
            </a:r>
            <a:r>
              <a:rPr lang="en-US" altLang="cs-CZ" sz="1800" b="1" dirty="0">
                <a:solidFill>
                  <a:schemeClr val="tx1"/>
                </a:solidFill>
              </a:rPr>
              <a:t> P </a:t>
            </a:r>
            <a:r>
              <a:rPr lang="en-US" altLang="cs-CZ" sz="1800" b="1" i="1" dirty="0">
                <a:solidFill>
                  <a:schemeClr val="tx1"/>
                </a:solidFill>
              </a:rPr>
              <a:t>Circ EP </a:t>
            </a:r>
            <a:r>
              <a:rPr lang="en-US" altLang="cs-CZ" sz="1800" b="1" dirty="0">
                <a:solidFill>
                  <a:schemeClr val="tx1"/>
                </a:solidFill>
              </a:rPr>
              <a:t>2015;8:1413-1421</a:t>
            </a:r>
          </a:p>
          <a:p>
            <a:endParaRPr lang="cs-CZ" dirty="0"/>
          </a:p>
        </p:txBody>
      </p:sp>
      <p:pic>
        <p:nvPicPr>
          <p:cNvPr id="8" name="Obrázek 7" descr="Obsah obrázku interiér, obrazovka, počítač, monitor&#10;&#10;Popis byl vytvořen automaticky">
            <a:extLst>
              <a:ext uri="{FF2B5EF4-FFF2-40B4-BE49-F238E27FC236}">
                <a16:creationId xmlns:a16="http://schemas.microsoft.com/office/drawing/2014/main" id="{7BB1EDD6-A5EF-4B95-9099-457398712E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448" y="3645024"/>
            <a:ext cx="3402606" cy="23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9B7CE5D-C701-4DC2-B9A1-BD9FFB450601}"/>
              </a:ext>
            </a:extLst>
          </p:cNvPr>
          <p:cNvSpPr/>
          <p:nvPr/>
        </p:nvSpPr>
        <p:spPr>
          <a:xfrm>
            <a:off x="0" y="1359847"/>
            <a:ext cx="12192000" cy="46421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099" name="Nadpis 1"/>
          <p:cNvSpPr>
            <a:spLocks noGrp="1"/>
          </p:cNvSpPr>
          <p:nvPr>
            <p:ph type="title"/>
          </p:nvPr>
        </p:nvSpPr>
        <p:spPr>
          <a:xfrm>
            <a:off x="2279650" y="11588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Epicardial</a:t>
            </a:r>
            <a:r>
              <a:rPr lang="cs-CZ" altLang="cs-CZ" dirty="0"/>
              <a:t> </a:t>
            </a:r>
            <a:r>
              <a:rPr lang="cs-CZ" altLang="cs-CZ" dirty="0" err="1"/>
              <a:t>access</a:t>
            </a:r>
            <a:br>
              <a:rPr lang="cs-CZ" altLang="cs-CZ" dirty="0"/>
            </a:br>
            <a:r>
              <a:rPr lang="cs-CZ" altLang="cs-CZ" sz="4000" dirty="0" err="1">
                <a:solidFill>
                  <a:srgbClr val="C00000"/>
                </a:solidFill>
              </a:rPr>
              <a:t>Anterior</a:t>
            </a:r>
            <a:r>
              <a:rPr lang="cs-CZ" altLang="cs-CZ" sz="4000" dirty="0">
                <a:solidFill>
                  <a:srgbClr val="C00000"/>
                </a:solidFill>
              </a:rPr>
              <a:t> vs </a:t>
            </a:r>
            <a:r>
              <a:rPr lang="cs-CZ" altLang="cs-CZ" sz="4000" dirty="0" err="1">
                <a:solidFill>
                  <a:srgbClr val="C00000"/>
                </a:solidFill>
              </a:rPr>
              <a:t>Inferior</a:t>
            </a:r>
            <a:endParaRPr lang="cs-CZ" altLang="cs-CZ" sz="4000" dirty="0">
              <a:solidFill>
                <a:srgbClr val="C00000"/>
              </a:solidFill>
            </a:endParaRPr>
          </a:p>
        </p:txBody>
      </p:sp>
      <p:pic>
        <p:nvPicPr>
          <p:cNvPr id="4100" name="Picture 4" descr="Epi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1464" y="1396673"/>
            <a:ext cx="4367969" cy="442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igure 2. pericardial puncture">
            <a:hlinkClick r:id="" action="ppaction://media"/>
            <a:extLst>
              <a:ext uri="{FF2B5EF4-FFF2-40B4-BE49-F238E27FC236}">
                <a16:creationId xmlns:a16="http://schemas.microsoft.com/office/drawing/2014/main" id="{97F784AA-BCD4-4E62-8583-1040CB62DA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0096" y="1476081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37272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BE398-DA62-460B-84ED-94DA2F1D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ECG </a:t>
            </a:r>
            <a:r>
              <a:rPr lang="cs-CZ" dirty="0" err="1"/>
              <a:t>morphology</a:t>
            </a:r>
            <a:r>
              <a:rPr lang="cs-CZ" dirty="0"/>
              <a:t> </a:t>
            </a:r>
            <a:r>
              <a:rPr lang="cs-CZ" dirty="0" err="1"/>
              <a:t>matters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selection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access</a:t>
            </a:r>
            <a:r>
              <a:rPr lang="cs-CZ" dirty="0"/>
              <a:t> in </a:t>
            </a:r>
            <a:r>
              <a:rPr lang="cs-CZ" dirty="0" err="1"/>
              <a:t>nonischemic</a:t>
            </a:r>
            <a:r>
              <a:rPr lang="cs-CZ" dirty="0"/>
              <a:t> CMP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1C3140-62DD-4017-A4EC-568C248F8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620723"/>
            <a:ext cx="5126360" cy="4525963"/>
          </a:xfrm>
        </p:spPr>
        <p:txBody>
          <a:bodyPr/>
          <a:lstStyle/>
          <a:p>
            <a:r>
              <a:rPr lang="cs-CZ" sz="2800" dirty="0"/>
              <a:t>19pts </a:t>
            </a:r>
            <a:r>
              <a:rPr lang="cs-CZ" sz="2800" dirty="0" err="1"/>
              <a:t>with</a:t>
            </a:r>
            <a:r>
              <a:rPr lang="cs-CZ" sz="2800" dirty="0"/>
              <a:t> NICM </a:t>
            </a:r>
            <a:r>
              <a:rPr lang="cs-CZ" sz="2800" dirty="0" err="1"/>
              <a:t>with</a:t>
            </a:r>
            <a:r>
              <a:rPr lang="cs-CZ" sz="2800" dirty="0"/>
              <a:t> MRI </a:t>
            </a:r>
            <a:r>
              <a:rPr lang="cs-CZ" sz="2800" dirty="0" err="1"/>
              <a:t>before</a:t>
            </a:r>
            <a:r>
              <a:rPr lang="cs-CZ" sz="2800" dirty="0"/>
              <a:t> VT </a:t>
            </a:r>
            <a:r>
              <a:rPr lang="cs-CZ" sz="2800" dirty="0" err="1"/>
              <a:t>ablation</a:t>
            </a:r>
            <a:endParaRPr lang="cs-CZ" sz="2800" dirty="0"/>
          </a:p>
          <a:p>
            <a:pPr lvl="1"/>
            <a:r>
              <a:rPr lang="cs-CZ" sz="2400" dirty="0"/>
              <a:t>42% dominant </a:t>
            </a:r>
            <a:r>
              <a:rPr lang="cs-CZ" sz="2400" dirty="0" err="1"/>
              <a:t>basal</a:t>
            </a:r>
            <a:r>
              <a:rPr lang="cs-CZ" sz="2400" dirty="0"/>
              <a:t> </a:t>
            </a:r>
            <a:r>
              <a:rPr lang="cs-CZ" sz="2400" dirty="0" err="1"/>
              <a:t>anteroseptal</a:t>
            </a:r>
            <a:r>
              <a:rPr lang="cs-CZ" sz="2400" dirty="0"/>
              <a:t> </a:t>
            </a:r>
            <a:r>
              <a:rPr lang="cs-CZ" sz="2400" dirty="0" err="1"/>
              <a:t>scar</a:t>
            </a:r>
            <a:endParaRPr lang="cs-CZ" sz="2400" dirty="0"/>
          </a:p>
          <a:p>
            <a:pPr lvl="1"/>
            <a:r>
              <a:rPr lang="cs-CZ" sz="2400" dirty="0"/>
              <a:t>47% dominant </a:t>
            </a:r>
            <a:r>
              <a:rPr lang="cs-CZ" sz="2400" dirty="0" err="1"/>
              <a:t>inferolateral</a:t>
            </a:r>
            <a:r>
              <a:rPr lang="cs-CZ" sz="2400" dirty="0"/>
              <a:t> </a:t>
            </a:r>
            <a:r>
              <a:rPr lang="cs-CZ" sz="2400" dirty="0" err="1"/>
              <a:t>scar</a:t>
            </a:r>
            <a:endParaRPr lang="cs-CZ" sz="2400" dirty="0"/>
          </a:p>
          <a:p>
            <a:pPr lvl="1"/>
            <a:r>
              <a:rPr lang="cs-CZ" sz="2400" dirty="0"/>
              <a:t>11%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distribution</a:t>
            </a:r>
            <a:endParaRPr lang="cs-CZ" sz="2400" dirty="0"/>
          </a:p>
          <a:p>
            <a:r>
              <a:rPr lang="cs-CZ" sz="2800" dirty="0"/>
              <a:t>In </a:t>
            </a:r>
            <a:r>
              <a:rPr lang="cs-CZ" sz="2800" dirty="0" err="1"/>
              <a:t>inferolateral</a:t>
            </a:r>
            <a:r>
              <a:rPr lang="cs-CZ" sz="2800" dirty="0"/>
              <a:t> </a:t>
            </a:r>
            <a:r>
              <a:rPr lang="cs-CZ" sz="2800" dirty="0" err="1"/>
              <a:t>scar</a:t>
            </a:r>
            <a:r>
              <a:rPr lang="cs-CZ" sz="2800" dirty="0"/>
              <a:t> </a:t>
            </a:r>
            <a:r>
              <a:rPr lang="cs-CZ" sz="2800" dirty="0" err="1"/>
              <a:t>need</a:t>
            </a:r>
            <a:r>
              <a:rPr lang="cs-CZ" sz="2800" dirty="0"/>
              <a:t> </a:t>
            </a:r>
            <a:r>
              <a:rPr lang="cs-CZ" sz="2800" dirty="0" err="1"/>
              <a:t>for</a:t>
            </a:r>
            <a:r>
              <a:rPr lang="cs-CZ" sz="2800" dirty="0"/>
              <a:t> </a:t>
            </a:r>
            <a:r>
              <a:rPr lang="cs-CZ" sz="2800" dirty="0" err="1"/>
              <a:t>epi</a:t>
            </a:r>
            <a:r>
              <a:rPr lang="cs-CZ" sz="2800" dirty="0"/>
              <a:t> </a:t>
            </a:r>
            <a:r>
              <a:rPr lang="cs-CZ" sz="2800" dirty="0" err="1"/>
              <a:t>access</a:t>
            </a:r>
            <a:r>
              <a:rPr lang="cs-CZ" sz="2800" dirty="0"/>
              <a:t>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C1FB7F-F7E1-4D6E-B3FC-B4B128F3D3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392" y="1575100"/>
            <a:ext cx="4504296" cy="39469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B4B5BCA-16CF-40AD-9AAF-4FA7F1773C55}"/>
              </a:ext>
            </a:extLst>
          </p:cNvPr>
          <p:cNvSpPr txBox="1"/>
          <p:nvPr/>
        </p:nvSpPr>
        <p:spPr>
          <a:xfrm>
            <a:off x="119336" y="6398696"/>
            <a:ext cx="220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Piers</a:t>
            </a:r>
            <a:r>
              <a:rPr lang="cs-CZ" dirty="0"/>
              <a:t> </a:t>
            </a:r>
            <a:r>
              <a:rPr lang="cs-CZ" dirty="0" err="1"/>
              <a:t>Circ</a:t>
            </a:r>
            <a:r>
              <a:rPr lang="cs-CZ" dirty="0"/>
              <a:t> EP 2013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A604F6-DF7B-4A38-8287-664F988699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688" y="1575100"/>
            <a:ext cx="2214312" cy="281639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2AACC0D-2162-421C-AA7D-305CAADC4CF1}"/>
              </a:ext>
            </a:extLst>
          </p:cNvPr>
          <p:cNvSpPr txBox="1"/>
          <p:nvPr/>
        </p:nvSpPr>
        <p:spPr>
          <a:xfrm>
            <a:off x="10344472" y="4548952"/>
            <a:ext cx="1847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ECG </a:t>
            </a:r>
            <a:r>
              <a:rPr lang="cs-CZ" dirty="0" err="1"/>
              <a:t>during</a:t>
            </a:r>
            <a:r>
              <a:rPr lang="cs-CZ" dirty="0"/>
              <a:t> VT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inferolateral</a:t>
            </a:r>
            <a:r>
              <a:rPr lang="cs-CZ" dirty="0"/>
              <a:t> </a:t>
            </a:r>
            <a:r>
              <a:rPr lang="cs-CZ" dirty="0" err="1"/>
              <a:t>scar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58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dirty="0" err="1"/>
              <a:t>History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interventional</a:t>
            </a:r>
            <a:r>
              <a:rPr lang="cs-CZ" sz="4000" dirty="0"/>
              <a:t> </a:t>
            </a:r>
            <a:r>
              <a:rPr lang="cs-CZ" sz="4000" dirty="0" err="1"/>
              <a:t>treatment</a:t>
            </a:r>
            <a:r>
              <a:rPr lang="cs-CZ" sz="4000" dirty="0"/>
              <a:t> </a:t>
            </a:r>
            <a:r>
              <a:rPr lang="cs-CZ" sz="4000" dirty="0" err="1"/>
              <a:t>for</a:t>
            </a:r>
            <a:r>
              <a:rPr lang="cs-CZ" sz="4000" dirty="0"/>
              <a:t> VT </a:t>
            </a:r>
          </a:p>
          <a:p>
            <a:endParaRPr lang="cs-CZ" sz="4000" dirty="0"/>
          </a:p>
          <a:p>
            <a:r>
              <a:rPr lang="cs-CZ" sz="4000" dirty="0"/>
              <a:t>VT </a:t>
            </a:r>
            <a:r>
              <a:rPr lang="cs-CZ" sz="4000" dirty="0" err="1"/>
              <a:t>ablation</a:t>
            </a:r>
            <a:r>
              <a:rPr lang="cs-CZ" sz="4000" dirty="0"/>
              <a:t> in </a:t>
            </a: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current</a:t>
            </a:r>
            <a:r>
              <a:rPr lang="cs-CZ" sz="4000" dirty="0"/>
              <a:t> </a:t>
            </a:r>
            <a:r>
              <a:rPr lang="cs-CZ" sz="4000" dirty="0" err="1"/>
              <a:t>era</a:t>
            </a:r>
            <a:endParaRPr lang="cs-CZ" sz="4000" dirty="0"/>
          </a:p>
          <a:p>
            <a:endParaRPr lang="cs-CZ" sz="4000" dirty="0"/>
          </a:p>
          <a:p>
            <a:r>
              <a:rPr lang="cs-CZ" sz="4000" dirty="0" err="1"/>
              <a:t>Future</a:t>
            </a:r>
            <a:r>
              <a:rPr lang="cs-CZ" sz="4000" dirty="0"/>
              <a:t> </a:t>
            </a:r>
            <a:r>
              <a:rPr lang="cs-CZ" sz="4000" dirty="0" err="1"/>
              <a:t>directions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9947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19CCEF2-51C7-47D3-84F7-1895672769C6}"/>
              </a:ext>
            </a:extLst>
          </p:cNvPr>
          <p:cNvSpPr/>
          <p:nvPr/>
        </p:nvSpPr>
        <p:spPr>
          <a:xfrm>
            <a:off x="0" y="1347849"/>
            <a:ext cx="12192000" cy="55101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92949"/>
          </a:xfrm>
        </p:spPr>
        <p:txBody>
          <a:bodyPr/>
          <a:lstStyle/>
          <a:p>
            <a:r>
              <a:rPr lang="cs-CZ" dirty="0" err="1"/>
              <a:t>Arrhythmias</a:t>
            </a:r>
            <a:r>
              <a:rPr lang="cs-CZ" dirty="0"/>
              <a:t> </a:t>
            </a:r>
            <a:r>
              <a:rPr lang="cs-CZ" dirty="0" err="1"/>
              <a:t>originating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LV summit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824" y="1408643"/>
            <a:ext cx="4899744" cy="5097847"/>
          </a:xfrm>
          <a:prstGeom prst="rect">
            <a:avLst/>
          </a:prstGeom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4033753B-4979-44F4-B7BD-FC2D5932D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400" y="1588904"/>
            <a:ext cx="5613424" cy="476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9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D402F-8C5B-43D3-88F0-AFFA15E2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3" y="116632"/>
            <a:ext cx="6901491" cy="1353833"/>
          </a:xfrm>
        </p:spPr>
        <p:txBody>
          <a:bodyPr/>
          <a:lstStyle/>
          <a:p>
            <a:r>
              <a:rPr lang="cs-CZ" sz="4000" dirty="0" err="1"/>
              <a:t>Bail</a:t>
            </a:r>
            <a:r>
              <a:rPr lang="cs-CZ" sz="4000" dirty="0"/>
              <a:t> out </a:t>
            </a:r>
            <a:r>
              <a:rPr lang="cs-CZ" sz="4000" dirty="0" err="1"/>
              <a:t>ablation</a:t>
            </a:r>
            <a:r>
              <a:rPr lang="cs-CZ" sz="4000" dirty="0"/>
              <a:t> </a:t>
            </a:r>
            <a:r>
              <a:rPr lang="cs-CZ" sz="4000" dirty="0" err="1"/>
              <a:t>strategies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63DAAC-159F-4C77-B314-9ECCB281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3" y="1470465"/>
            <a:ext cx="6168476" cy="3917070"/>
          </a:xfrm>
        </p:spPr>
        <p:txBody>
          <a:bodyPr/>
          <a:lstStyle/>
          <a:p>
            <a:r>
              <a:rPr lang="cs-CZ" sz="3600" dirty="0" err="1"/>
              <a:t>Bipolar</a:t>
            </a:r>
            <a:r>
              <a:rPr lang="cs-CZ" sz="3600" dirty="0"/>
              <a:t> </a:t>
            </a:r>
            <a:r>
              <a:rPr lang="cs-CZ" sz="3600" dirty="0" err="1"/>
              <a:t>ablation</a:t>
            </a:r>
            <a:endParaRPr lang="cs-CZ" sz="3600" dirty="0"/>
          </a:p>
          <a:p>
            <a:r>
              <a:rPr lang="cs-CZ" sz="3600" dirty="0"/>
              <a:t>Use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dextrose</a:t>
            </a:r>
            <a:r>
              <a:rPr lang="cs-CZ" sz="3600" dirty="0"/>
              <a:t> </a:t>
            </a:r>
            <a:r>
              <a:rPr lang="cs-CZ" sz="3600" dirty="0" err="1"/>
              <a:t>for</a:t>
            </a:r>
            <a:r>
              <a:rPr lang="cs-CZ" sz="3600" dirty="0"/>
              <a:t> </a:t>
            </a:r>
            <a:r>
              <a:rPr lang="cs-CZ" sz="3600" dirty="0" err="1"/>
              <a:t>irrigation</a:t>
            </a:r>
            <a:endParaRPr lang="cs-CZ" sz="3600" dirty="0"/>
          </a:p>
          <a:p>
            <a:r>
              <a:rPr lang="cs-CZ" sz="3600" dirty="0" err="1"/>
              <a:t>Alcohol</a:t>
            </a:r>
            <a:r>
              <a:rPr lang="cs-CZ" sz="3600" dirty="0"/>
              <a:t> </a:t>
            </a:r>
            <a:r>
              <a:rPr lang="cs-CZ" sz="3600" dirty="0" err="1"/>
              <a:t>ablation</a:t>
            </a:r>
            <a:r>
              <a:rPr lang="cs-CZ" sz="3600" dirty="0"/>
              <a:t> </a:t>
            </a:r>
          </a:p>
          <a:p>
            <a:pPr lvl="1"/>
            <a:r>
              <a:rPr lang="cs-CZ" sz="3200" dirty="0" err="1"/>
              <a:t>Arterial</a:t>
            </a:r>
            <a:r>
              <a:rPr lang="cs-CZ" sz="3200" dirty="0"/>
              <a:t> and </a:t>
            </a:r>
            <a:r>
              <a:rPr lang="cs-CZ" sz="3200" dirty="0" err="1"/>
              <a:t>venous</a:t>
            </a:r>
            <a:endParaRPr lang="cs-CZ" sz="3200" dirty="0"/>
          </a:p>
          <a:p>
            <a:r>
              <a:rPr lang="cs-CZ" sz="3600" dirty="0" err="1"/>
              <a:t>Surgically</a:t>
            </a:r>
            <a:r>
              <a:rPr lang="cs-CZ" sz="3600" dirty="0"/>
              <a:t> </a:t>
            </a:r>
            <a:r>
              <a:rPr lang="cs-CZ" sz="3600" dirty="0" err="1"/>
              <a:t>facilitted</a:t>
            </a:r>
            <a:r>
              <a:rPr lang="cs-CZ" sz="3600" dirty="0"/>
              <a:t> </a:t>
            </a:r>
            <a:r>
              <a:rPr lang="cs-CZ" sz="3600" dirty="0" err="1"/>
              <a:t>access</a:t>
            </a:r>
            <a:r>
              <a:rPr lang="cs-CZ" sz="3600" dirty="0"/>
              <a:t> </a:t>
            </a:r>
          </a:p>
          <a:p>
            <a:r>
              <a:rPr lang="cs-CZ" sz="3600" dirty="0" err="1"/>
              <a:t>Radiotherapy</a:t>
            </a:r>
            <a:endParaRPr lang="cs-CZ" sz="3600" dirty="0"/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7ED9895-B868-4FF0-A7BE-732C39345B75}"/>
              </a:ext>
            </a:extLst>
          </p:cNvPr>
          <p:cNvSpPr/>
          <p:nvPr/>
        </p:nvSpPr>
        <p:spPr>
          <a:xfrm>
            <a:off x="7248128" y="41362"/>
            <a:ext cx="4536504" cy="6775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345311-6F00-40FC-B5F8-94CFC1CAD6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057" y="2481386"/>
            <a:ext cx="3424989" cy="1842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768C13F-655D-4742-8D2D-0B2708E99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242" y="229301"/>
            <a:ext cx="3018134" cy="2569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F:\To be distributed\Cases\2016\KT Polakovic KT epi a potom chirurgie\kryablace spodni steny LK.JPG">
            <a:extLst>
              <a:ext uri="{FF2B5EF4-FFF2-40B4-BE49-F238E27FC236}">
                <a16:creationId xmlns:a16="http://schemas.microsoft.com/office/drawing/2014/main" id="{73AAD2BC-A3F7-48E9-B426-92B3A03E2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783" y="4170948"/>
            <a:ext cx="2448272" cy="1836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26FC56D-DE3B-4B07-ADF4-FBC7563A60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0" y="4879168"/>
            <a:ext cx="1719635" cy="1719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978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8BD46C9A-F01A-4E5A-B207-90FED67185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112" y="3875116"/>
            <a:ext cx="3443276" cy="2486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2" name="タイトル 1">
            <a:extLst>
              <a:ext uri="{FF2B5EF4-FFF2-40B4-BE49-F238E27FC236}">
                <a16:creationId xmlns:a16="http://schemas.microsoft.com/office/drawing/2014/main" id="{F8CC6182-3FA3-4F47-9E02-07E87DEA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323224"/>
            <a:ext cx="9145015" cy="777875"/>
          </a:xfrm>
        </p:spPr>
        <p:txBody>
          <a:bodyPr/>
          <a:lstStyle/>
          <a:p>
            <a:pPr eaLnBrk="1" hangingPunct="1"/>
            <a:r>
              <a:rPr kumimoji="1" lang="cs-CZ" altLang="ja-JP" sz="3200" dirty="0" err="1"/>
              <a:t>Bipolar</a:t>
            </a:r>
            <a:r>
              <a:rPr kumimoji="1" lang="cs-CZ" altLang="ja-JP" sz="3200" dirty="0"/>
              <a:t> </a:t>
            </a:r>
            <a:r>
              <a:rPr kumimoji="1" lang="cs-CZ" altLang="ja-JP" sz="3200" dirty="0" err="1"/>
              <a:t>catheter</a:t>
            </a:r>
            <a:r>
              <a:rPr kumimoji="1" lang="cs-CZ" altLang="ja-JP" sz="3200" dirty="0"/>
              <a:t> </a:t>
            </a:r>
            <a:r>
              <a:rPr kumimoji="1" lang="cs-CZ" altLang="ja-JP" sz="3200" dirty="0" err="1"/>
              <a:t>ablation</a:t>
            </a:r>
            <a:r>
              <a:rPr kumimoji="1" lang="cs-CZ" altLang="ja-JP" sz="3200" dirty="0"/>
              <a:t> </a:t>
            </a:r>
            <a:r>
              <a:rPr kumimoji="1" lang="cs-CZ" altLang="ja-JP" sz="3200" dirty="0" err="1"/>
              <a:t>of</a:t>
            </a:r>
            <a:r>
              <a:rPr kumimoji="1" lang="cs-CZ" altLang="ja-JP" sz="3200" dirty="0"/>
              <a:t> </a:t>
            </a:r>
            <a:r>
              <a:rPr kumimoji="1" lang="cs-CZ" altLang="ja-JP" sz="3200" dirty="0" err="1"/>
              <a:t>midmyocardial</a:t>
            </a:r>
            <a:r>
              <a:rPr kumimoji="1" lang="cs-CZ" altLang="ja-JP" sz="3200" dirty="0"/>
              <a:t> </a:t>
            </a:r>
            <a:r>
              <a:rPr kumimoji="1" lang="cs-CZ" altLang="ja-JP" sz="3200" dirty="0" err="1"/>
              <a:t>substrate</a:t>
            </a:r>
            <a:endParaRPr kumimoji="1" lang="ja-JP" altLang="en-US" sz="3200" dirty="0">
              <a:ea typeface="MS PGothic" panose="020B0600070205080204" pitchFamily="34" charset="-128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F1F4B79-B878-440D-A7CA-8649DE5D3325}"/>
              </a:ext>
            </a:extLst>
          </p:cNvPr>
          <p:cNvSpPr txBox="1"/>
          <p:nvPr/>
        </p:nvSpPr>
        <p:spPr>
          <a:xfrm>
            <a:off x="9258016" y="5669654"/>
            <a:ext cx="907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1"/>
                </a:solidFill>
              </a:rPr>
              <a:t>Cath</a:t>
            </a:r>
            <a:r>
              <a:rPr lang="cs-CZ" sz="1200" dirty="0">
                <a:solidFill>
                  <a:schemeClr val="bg1"/>
                </a:solidFill>
              </a:rPr>
              <a:t> on</a:t>
            </a:r>
          </a:p>
          <a:p>
            <a:r>
              <a:rPr lang="cs-CZ" sz="1200" dirty="0">
                <a:solidFill>
                  <a:schemeClr val="bg1"/>
                </a:solidFill>
              </a:rPr>
              <a:t>LV septum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F8806B49-6F4E-46D7-B379-AACC8FBD8381}"/>
              </a:ext>
            </a:extLst>
          </p:cNvPr>
          <p:cNvCxnSpPr/>
          <p:nvPr/>
        </p:nvCxnSpPr>
        <p:spPr>
          <a:xfrm flipH="1" flipV="1">
            <a:off x="9660408" y="5237605"/>
            <a:ext cx="288032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CC3B3E35-FD53-455E-AA78-8802D91F6D62}"/>
              </a:ext>
            </a:extLst>
          </p:cNvPr>
          <p:cNvSpPr txBox="1"/>
          <p:nvPr/>
        </p:nvSpPr>
        <p:spPr>
          <a:xfrm>
            <a:off x="7313800" y="5669653"/>
            <a:ext cx="94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1"/>
                </a:solidFill>
              </a:rPr>
              <a:t>Cath</a:t>
            </a:r>
            <a:r>
              <a:rPr lang="cs-CZ" sz="1200" dirty="0">
                <a:solidFill>
                  <a:schemeClr val="bg1"/>
                </a:solidFill>
              </a:rPr>
              <a:t> on </a:t>
            </a:r>
          </a:p>
          <a:p>
            <a:r>
              <a:rPr lang="cs-CZ" sz="1200" dirty="0">
                <a:solidFill>
                  <a:schemeClr val="bg1"/>
                </a:solidFill>
              </a:rPr>
              <a:t>RV septum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47E37DC-7BF5-47B0-94BE-925ECA98A52C}"/>
              </a:ext>
            </a:extLst>
          </p:cNvPr>
          <p:cNvCxnSpPr>
            <a:cxnSpLocks/>
          </p:cNvCxnSpPr>
          <p:nvPr/>
        </p:nvCxnSpPr>
        <p:spPr>
          <a:xfrm flipV="1">
            <a:off x="8035922" y="5139875"/>
            <a:ext cx="428033" cy="504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075BD1D6-23BC-4713-9301-4EFB07A3E1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112" y="1412776"/>
            <a:ext cx="3436114" cy="2469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1963F4-98D6-41EC-8F95-DE68B5645A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1412776"/>
            <a:ext cx="4203921" cy="5013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8AA96F6-7EA2-479A-8628-689D1E69DC7B}"/>
              </a:ext>
            </a:extLst>
          </p:cNvPr>
          <p:cNvCxnSpPr/>
          <p:nvPr/>
        </p:nvCxnSpPr>
        <p:spPr>
          <a:xfrm flipV="1">
            <a:off x="8534137" y="4838522"/>
            <a:ext cx="576064" cy="21602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3934796-3D82-4B49-A217-1FC654868B15}"/>
              </a:ext>
            </a:extLst>
          </p:cNvPr>
          <p:cNvSpPr txBox="1"/>
          <p:nvPr/>
        </p:nvSpPr>
        <p:spPr>
          <a:xfrm>
            <a:off x="8432149" y="446954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13mm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883097" y="373655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43ms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69A8834-1DDA-44A6-8E79-CB3569449731}"/>
              </a:ext>
            </a:extLst>
          </p:cNvPr>
          <p:cNvSpPr txBox="1"/>
          <p:nvPr/>
        </p:nvSpPr>
        <p:spPr>
          <a:xfrm>
            <a:off x="9920922" y="166985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AP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A1FEE88-8503-45FC-AADF-96E8117A8E36}"/>
              </a:ext>
            </a:extLst>
          </p:cNvPr>
          <p:cNvSpPr txBox="1"/>
          <p:nvPr/>
        </p:nvSpPr>
        <p:spPr>
          <a:xfrm>
            <a:off x="9769062" y="40023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LAO</a:t>
            </a:r>
          </a:p>
        </p:txBody>
      </p:sp>
      <p:graphicFrame>
        <p:nvGraphicFramePr>
          <p:cNvPr id="17" name="Objekt 16">
            <a:extLst>
              <a:ext uri="{FF2B5EF4-FFF2-40B4-BE49-F238E27FC236}">
                <a16:creationId xmlns:a16="http://schemas.microsoft.com/office/drawing/2014/main" id="{E6008EAA-A0ED-4C41-BE9A-BACB614C6F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52384" y="11546"/>
          <a:ext cx="2672089" cy="1582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6628320" imgH="3923640" progId="">
                  <p:embed/>
                </p:oleObj>
              </mc:Choice>
              <mc:Fallback>
                <p:oleObj r:id="rId6" imgW="6628320" imgH="3923640" progId="">
                  <p:embed/>
                  <p:pic>
                    <p:nvPicPr>
                      <p:cNvPr id="17" name="Objekt 16">
                        <a:extLst>
                          <a:ext uri="{FF2B5EF4-FFF2-40B4-BE49-F238E27FC236}">
                            <a16:creationId xmlns:a16="http://schemas.microsoft.com/office/drawing/2014/main" id="{E6008EAA-A0ED-4C41-BE9A-BACB614C6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52384" y="11546"/>
                        <a:ext cx="2672089" cy="1582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66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9228B-EB6C-4102-9755-8C008FDF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sz="3200" dirty="0"/>
              <a:t>Late </a:t>
            </a:r>
            <a:r>
              <a:rPr lang="cs-CZ" sz="3200" dirty="0" err="1"/>
              <a:t>termination</a:t>
            </a:r>
            <a:r>
              <a:rPr lang="cs-CZ" sz="3200" dirty="0"/>
              <a:t> </a:t>
            </a:r>
            <a:r>
              <a:rPr lang="cs-CZ" sz="3200" dirty="0" err="1"/>
              <a:t>with</a:t>
            </a:r>
            <a:r>
              <a:rPr lang="cs-CZ" sz="3200" dirty="0"/>
              <a:t> </a:t>
            </a:r>
            <a:r>
              <a:rPr lang="cs-CZ" sz="3200" dirty="0" err="1"/>
              <a:t>bipolar</a:t>
            </a:r>
            <a:r>
              <a:rPr lang="cs-CZ" sz="3200" dirty="0"/>
              <a:t> </a:t>
            </a:r>
            <a:r>
              <a:rPr lang="cs-CZ" sz="3200" dirty="0" err="1"/>
              <a:t>ablation</a:t>
            </a:r>
            <a:r>
              <a:rPr lang="cs-CZ" sz="3200" dirty="0"/>
              <a:t>….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AFFE8C-5100-4D86-ADE4-3EADF03E03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80729"/>
            <a:ext cx="9144000" cy="5707329"/>
          </a:xfrm>
          <a:prstGeom prst="rect">
            <a:avLst/>
          </a:prstGeom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5103F4F-BDA8-48CD-A675-B6001A746B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3672" y="3429000"/>
          <a:ext cx="3312368" cy="304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387120" imgH="5866560" progId="">
                  <p:embed/>
                </p:oleObj>
              </mc:Choice>
              <mc:Fallback>
                <p:oleObj r:id="rId3" imgW="6387120" imgH="586656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5103F4F-BDA8-48CD-A675-B6001A746B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3672" y="3429000"/>
                        <a:ext cx="3312368" cy="3042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45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štýř nastrik septalni vetve po alkoholu">
            <a:hlinkClick r:id="" action="ppaction://media"/>
            <a:extLst>
              <a:ext uri="{FF2B5EF4-FFF2-40B4-BE49-F238E27FC236}">
                <a16:creationId xmlns:a16="http://schemas.microsoft.com/office/drawing/2014/main" id="{FF4CD133-D1B1-4EB7-AD6B-94CE1047FC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343" y="3507329"/>
            <a:ext cx="3457308" cy="3269863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59ADC62-B808-405C-8D56-5B8BDEE48A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1648" y="274638"/>
            <a:ext cx="7985760" cy="1143000"/>
          </a:xfrm>
        </p:spPr>
        <p:txBody>
          <a:bodyPr>
            <a:normAutofit fontScale="90000"/>
          </a:bodyPr>
          <a:lstStyle/>
          <a:p>
            <a:r>
              <a:rPr lang="cs-CZ" altLang="cs-CZ" dirty="0" err="1"/>
              <a:t>Alcohol</a:t>
            </a:r>
            <a:r>
              <a:rPr lang="cs-CZ" altLang="cs-CZ" dirty="0"/>
              <a:t> </a:t>
            </a:r>
            <a:r>
              <a:rPr lang="cs-CZ" altLang="cs-CZ" dirty="0" err="1"/>
              <a:t>transcatheter</a:t>
            </a:r>
            <a:r>
              <a:rPr lang="cs-CZ" altLang="cs-CZ" dirty="0"/>
              <a:t> </a:t>
            </a:r>
            <a:r>
              <a:rPr lang="cs-CZ" altLang="cs-CZ" dirty="0" err="1"/>
              <a:t>ablation</a:t>
            </a:r>
            <a:br>
              <a:rPr lang="cs-CZ" altLang="cs-CZ" dirty="0"/>
            </a:br>
            <a:r>
              <a:rPr lang="cs-CZ" altLang="cs-CZ" sz="3200" dirty="0" err="1">
                <a:solidFill>
                  <a:srgbClr val="C00000"/>
                </a:solidFill>
              </a:rPr>
              <a:t>Application</a:t>
            </a:r>
            <a:r>
              <a:rPr lang="cs-CZ" altLang="cs-CZ" sz="3200" dirty="0">
                <a:solidFill>
                  <a:srgbClr val="C00000"/>
                </a:solidFill>
              </a:rPr>
              <a:t> in </a:t>
            </a:r>
            <a:r>
              <a:rPr lang="cs-CZ" altLang="cs-CZ" sz="3200" dirty="0" err="1">
                <a:solidFill>
                  <a:srgbClr val="C00000"/>
                </a:solidFill>
              </a:rPr>
              <a:t>coronary</a:t>
            </a:r>
            <a:r>
              <a:rPr lang="cs-CZ" altLang="cs-CZ" sz="3200" dirty="0">
                <a:solidFill>
                  <a:srgbClr val="C00000"/>
                </a:solidFill>
              </a:rPr>
              <a:t> </a:t>
            </a:r>
            <a:r>
              <a:rPr lang="cs-CZ" altLang="cs-CZ" sz="3200" dirty="0" err="1">
                <a:solidFill>
                  <a:srgbClr val="C00000"/>
                </a:solidFill>
              </a:rPr>
              <a:t>artery</a:t>
            </a:r>
            <a:r>
              <a:rPr lang="cs-CZ" altLang="cs-CZ" sz="3200" dirty="0">
                <a:solidFill>
                  <a:srgbClr val="C00000"/>
                </a:solidFill>
              </a:rPr>
              <a:t> – </a:t>
            </a:r>
            <a:r>
              <a:rPr lang="cs-CZ" altLang="cs-CZ" sz="3200" dirty="0" err="1">
                <a:solidFill>
                  <a:srgbClr val="C00000"/>
                </a:solidFill>
              </a:rPr>
              <a:t>an</a:t>
            </a:r>
            <a:r>
              <a:rPr lang="cs-CZ" altLang="cs-CZ" sz="3200" dirty="0">
                <a:solidFill>
                  <a:srgbClr val="C00000"/>
                </a:solidFill>
              </a:rPr>
              <a:t> </a:t>
            </a:r>
            <a:r>
              <a:rPr lang="cs-CZ" altLang="cs-CZ" sz="3200" dirty="0" err="1">
                <a:solidFill>
                  <a:srgbClr val="C00000"/>
                </a:solidFill>
              </a:rPr>
              <a:t>illustrative</a:t>
            </a:r>
            <a:r>
              <a:rPr lang="cs-CZ" altLang="cs-CZ" sz="3200" dirty="0">
                <a:solidFill>
                  <a:srgbClr val="C00000"/>
                </a:solidFill>
              </a:rPr>
              <a:t> case</a:t>
            </a:r>
          </a:p>
        </p:txBody>
      </p:sp>
      <p:pic>
        <p:nvPicPr>
          <p:cNvPr id="5" name="baštýř nastrik septalni vetve">
            <a:hlinkClick r:id="" action="ppaction://media"/>
            <a:extLst>
              <a:ext uri="{FF2B5EF4-FFF2-40B4-BE49-F238E27FC236}">
                <a16:creationId xmlns:a16="http://schemas.microsoft.com/office/drawing/2014/main" id="{A67FCCB9-72F7-48D9-B701-F9DB9E010D4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610" y="355974"/>
            <a:ext cx="3362774" cy="3180455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2402CBA2-CD33-48CA-BCD2-E798D1981537}"/>
              </a:ext>
            </a:extLst>
          </p:cNvPr>
          <p:cNvCxnSpPr/>
          <p:nvPr/>
        </p:nvCxnSpPr>
        <p:spPr>
          <a:xfrm flipH="1" flipV="1">
            <a:off x="2562060" y="1057343"/>
            <a:ext cx="216024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18CA252-814C-4CA0-9047-CE7E406D5DA4}"/>
              </a:ext>
            </a:extLst>
          </p:cNvPr>
          <p:cNvCxnSpPr/>
          <p:nvPr/>
        </p:nvCxnSpPr>
        <p:spPr>
          <a:xfrm flipH="1" flipV="1">
            <a:off x="2738925" y="4165790"/>
            <a:ext cx="216024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B1E29A58-5968-44A3-B82B-ED81B38D9048}"/>
              </a:ext>
            </a:extLst>
          </p:cNvPr>
          <p:cNvSpPr txBox="1"/>
          <p:nvPr/>
        </p:nvSpPr>
        <p:spPr>
          <a:xfrm>
            <a:off x="2756788" y="1155664"/>
            <a:ext cx="623889" cy="430887"/>
          </a:xfrm>
          <a:prstGeom prst="rect">
            <a:avLst/>
          </a:prstGeom>
          <a:solidFill>
            <a:schemeClr val="bg1">
              <a:lumMod val="95000"/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Septal </a:t>
            </a:r>
          </a:p>
          <a:p>
            <a:r>
              <a:rPr lang="en-US" sz="1100" dirty="0"/>
              <a:t>branch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614F62-6223-4FFA-B774-5ED9D4EB4F4C}"/>
              </a:ext>
            </a:extLst>
          </p:cNvPr>
          <p:cNvSpPr txBox="1"/>
          <p:nvPr/>
        </p:nvSpPr>
        <p:spPr>
          <a:xfrm>
            <a:off x="335360" y="301016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Before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739204-4837-4300-853A-1D0C383B685D}"/>
              </a:ext>
            </a:extLst>
          </p:cNvPr>
          <p:cNvSpPr txBox="1"/>
          <p:nvPr/>
        </p:nvSpPr>
        <p:spPr>
          <a:xfrm>
            <a:off x="273610" y="640786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After</a:t>
            </a:r>
            <a:endParaRPr lang="cs-CZ" dirty="0">
              <a:solidFill>
                <a:schemeClr val="bg1"/>
              </a:solidFill>
            </a:endParaRPr>
          </a:p>
        </p:txBody>
      </p:sp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94386190-A964-4B4C-8B03-B37ADA97EE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9856" y="1668090"/>
          <a:ext cx="6120680" cy="3810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8545680" imgH="5320440" progId="">
                  <p:embed/>
                </p:oleObj>
              </mc:Choice>
              <mc:Fallback>
                <p:oleObj r:id="rId8" imgW="8545680" imgH="5320440" progId="">
                  <p:embed/>
                  <p:pic>
                    <p:nvPicPr>
                      <p:cNvPr id="15" name="Objekt 14">
                        <a:extLst>
                          <a:ext uri="{FF2B5EF4-FFF2-40B4-BE49-F238E27FC236}">
                            <a16:creationId xmlns:a16="http://schemas.microsoft.com/office/drawing/2014/main" id="{94386190-A964-4B4C-8B03-B37ADA97EE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99856" y="1668090"/>
                        <a:ext cx="6120680" cy="3810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ovéPole 15">
            <a:extLst>
              <a:ext uri="{FF2B5EF4-FFF2-40B4-BE49-F238E27FC236}">
                <a16:creationId xmlns:a16="http://schemas.microsoft.com/office/drawing/2014/main" id="{4DC4706B-5462-4A2B-8F0D-A7C96202FB66}"/>
              </a:ext>
            </a:extLst>
          </p:cNvPr>
          <p:cNvSpPr txBox="1"/>
          <p:nvPr/>
        </p:nvSpPr>
        <p:spPr>
          <a:xfrm>
            <a:off x="4547828" y="5442780"/>
            <a:ext cx="6926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Induction and immediate termination of VT during alcohol instillation</a:t>
            </a:r>
            <a:r>
              <a:rPr lang="cs-CZ" sz="1600" dirty="0"/>
              <a:t> (1ml)</a:t>
            </a:r>
            <a:endParaRPr lang="en-US" sz="1600" dirty="0"/>
          </a:p>
        </p:txBody>
      </p:sp>
      <p:graphicFrame>
        <p:nvGraphicFramePr>
          <p:cNvPr id="17" name="Objekt 16">
            <a:extLst>
              <a:ext uri="{FF2B5EF4-FFF2-40B4-BE49-F238E27FC236}">
                <a16:creationId xmlns:a16="http://schemas.microsoft.com/office/drawing/2014/main" id="{20D05AE9-43E2-4820-A807-75C45B97F6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67513" y="1596228"/>
          <a:ext cx="8362950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9917280" imgH="5053680" progId="">
                  <p:embed/>
                </p:oleObj>
              </mc:Choice>
              <mc:Fallback>
                <p:oleObj r:id="rId10" imgW="9917280" imgH="5053680" progId="">
                  <p:embed/>
                  <p:pic>
                    <p:nvPicPr>
                      <p:cNvPr id="17" name="Objekt 16">
                        <a:extLst>
                          <a:ext uri="{FF2B5EF4-FFF2-40B4-BE49-F238E27FC236}">
                            <a16:creationId xmlns:a16="http://schemas.microsoft.com/office/drawing/2014/main" id="{20D05AE9-43E2-4820-A807-75C45B97F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67513" y="1596228"/>
                        <a:ext cx="8362950" cy="425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95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38A02B-EDBF-47C4-B3ED-6EB61FF8C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25759"/>
            <a:ext cx="7632848" cy="1143000"/>
          </a:xfrm>
        </p:spPr>
        <p:txBody>
          <a:bodyPr/>
          <a:lstStyle/>
          <a:p>
            <a:r>
              <a:rPr lang="cs-CZ" dirty="0"/>
              <a:t>No </a:t>
            </a:r>
            <a:r>
              <a:rPr lang="cs-CZ" dirty="0" err="1"/>
              <a:t>entry</a:t>
            </a:r>
            <a:r>
              <a:rPr lang="cs-CZ" dirty="0"/>
              <a:t> LV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F783C0C-D142-4A5C-968B-3BA03D8592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01" y="2701343"/>
            <a:ext cx="6183953" cy="3309268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76BAC47-B65C-482F-A57D-4C4E3E6A7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96752"/>
            <a:ext cx="6912768" cy="2088232"/>
          </a:xfrm>
        </p:spPr>
        <p:txBody>
          <a:bodyPr/>
          <a:lstStyle/>
          <a:p>
            <a:r>
              <a:rPr lang="en-US" sz="2400" dirty="0"/>
              <a:t>73-year-old male after CABG, AVR, MVR</a:t>
            </a:r>
          </a:p>
          <a:p>
            <a:r>
              <a:rPr lang="en-US" sz="2400" dirty="0"/>
              <a:t>Recurrent VT despite medical treatment requiring intubation and deep sedation</a:t>
            </a:r>
          </a:p>
        </p:txBody>
      </p:sp>
      <p:pic>
        <p:nvPicPr>
          <p:cNvPr id="10" name="IMG-9776">
            <a:hlinkClick r:id="" action="ppaction://media"/>
            <a:extLst>
              <a:ext uri="{FF2B5EF4-FFF2-40B4-BE49-F238E27FC236}">
                <a16:creationId xmlns:a16="http://schemas.microsoft.com/office/drawing/2014/main" id="{3AE57113-BE82-43F0-B2E4-290BB7264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7824192" y="332657"/>
            <a:ext cx="3986510" cy="70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38A02B-EDBF-47C4-B3ED-6EB61FF8C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2074"/>
          </a:xfrm>
        </p:spPr>
        <p:txBody>
          <a:bodyPr>
            <a:normAutofit fontScale="90000"/>
          </a:bodyPr>
          <a:lstStyle/>
          <a:p>
            <a:r>
              <a:rPr lang="en-US" dirty="0"/>
              <a:t>Direct LV access via apical puncture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2E7360E-3FE8-4022-9BC5-AC7381D75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976" y="980728"/>
            <a:ext cx="5328592" cy="5074850"/>
          </a:xfrm>
          <a:prstGeom prst="rect">
            <a:avLst/>
          </a:prstGeom>
        </p:spPr>
      </p:pic>
      <p:pic>
        <p:nvPicPr>
          <p:cNvPr id="5" name="rtg mapování+">
            <a:hlinkClick r:id="" action="ppaction://media"/>
            <a:extLst>
              <a:ext uri="{FF2B5EF4-FFF2-40B4-BE49-F238E27FC236}">
                <a16:creationId xmlns:a16="http://schemas.microsoft.com/office/drawing/2014/main" id="{0100CD7E-A026-49E6-ACF3-F59FB0242D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126" y="980728"/>
            <a:ext cx="5074850" cy="5074850"/>
          </a:xfrm>
        </p:spPr>
      </p:pic>
    </p:spTree>
    <p:extLst>
      <p:ext uri="{BB962C8B-B14F-4D97-AF65-F5344CB8AC3E}">
        <p14:creationId xmlns:p14="http://schemas.microsoft.com/office/powerpoint/2010/main" val="35321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G:\To be distributed\KT u VAD\KT jirousek ablace na Heartmate\Final heart rhythm\Figure 2. carto+rtg+ice bez vrstev.tif">
            <a:extLst>
              <a:ext uri="{FF2B5EF4-FFF2-40B4-BE49-F238E27FC236}">
                <a16:creationId xmlns:a16="http://schemas.microsoft.com/office/drawing/2014/main" id="{0D0C2271-A9C6-4895-8E4E-5F136C71B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3274714"/>
            <a:ext cx="8902700" cy="266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79A6944-FD48-4215-9732-2D863A80B339}"/>
              </a:ext>
            </a:extLst>
          </p:cNvPr>
          <p:cNvSpPr txBox="1">
            <a:spLocks/>
          </p:cNvSpPr>
          <p:nvPr/>
        </p:nvSpPr>
        <p:spPr bwMode="auto">
          <a:xfrm>
            <a:off x="720552" y="980032"/>
            <a:ext cx="4906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cs-CZ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Katetrizační ablace KT u pacientů s LVAD</a:t>
            </a:r>
          </a:p>
        </p:txBody>
      </p:sp>
      <p:sp>
        <p:nvSpPr>
          <p:cNvPr id="54276" name="TextovéPole 5">
            <a:extLst>
              <a:ext uri="{FF2B5EF4-FFF2-40B4-BE49-F238E27FC236}">
                <a16:creationId xmlns:a16="http://schemas.microsoft.com/office/drawing/2014/main" id="{59EE69A4-9C73-4ACA-AB2E-68D76122A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40" y="6227465"/>
            <a:ext cx="254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1C1C1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1"/>
                </a:solidFill>
                <a:cs typeface="Arial" panose="020B0604020202020204" pitchFamily="34" charset="0"/>
              </a:rPr>
              <a:t>Sacher F </a:t>
            </a:r>
            <a:r>
              <a:rPr lang="cs-CZ" altLang="cs-CZ" sz="1800" i="1">
                <a:solidFill>
                  <a:schemeClr val="tx1"/>
                </a:solidFill>
                <a:cs typeface="Arial" panose="020B0604020202020204" pitchFamily="34" charset="0"/>
              </a:rPr>
              <a:t>Circ EP </a:t>
            </a:r>
            <a:r>
              <a:rPr lang="cs-CZ" altLang="cs-CZ" sz="1800">
                <a:solidFill>
                  <a:schemeClr val="tx1"/>
                </a:solidFill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6" name="Picture 9" descr="ks0006.jpg">
            <a:extLst>
              <a:ext uri="{FF2B5EF4-FFF2-40B4-BE49-F238E27FC236}">
                <a16:creationId xmlns:a16="http://schemas.microsoft.com/office/drawing/2014/main" id="{BD6B86CF-AEF0-4139-8B99-4F58D1F86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752" y="250526"/>
            <a:ext cx="2903538" cy="280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Snímek obrazovky 2015-08-23 v 9.07.13.png">
            <a:extLst>
              <a:ext uri="{FF2B5EF4-FFF2-40B4-BE49-F238E27FC236}">
                <a16:creationId xmlns:a16="http://schemas.microsoft.com/office/drawing/2014/main" id="{11B9D7BC-5A03-4E28-AC8A-F5973B2B01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202" y="610890"/>
            <a:ext cx="5397500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B76C2F4-C771-4AB5-B83F-998343E872F7}"/>
              </a:ext>
            </a:extLst>
          </p:cNvPr>
          <p:cNvSpPr txBox="1"/>
          <p:nvPr/>
        </p:nvSpPr>
        <p:spPr>
          <a:xfrm>
            <a:off x="9336360" y="1052736"/>
            <a:ext cx="259228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Difficult</a:t>
            </a:r>
            <a:r>
              <a:rPr lang="cs-CZ" dirty="0"/>
              <a:t> </a:t>
            </a:r>
            <a:r>
              <a:rPr lang="cs-CZ" dirty="0" err="1"/>
              <a:t>vascular</a:t>
            </a:r>
            <a:r>
              <a:rPr lang="cs-CZ" dirty="0"/>
              <a:t> </a:t>
            </a:r>
            <a:r>
              <a:rPr lang="cs-CZ" dirty="0" err="1"/>
              <a:t>access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absence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pulsatility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US </a:t>
            </a:r>
            <a:r>
              <a:rPr lang="cs-CZ" sz="1400" dirty="0" err="1"/>
              <a:t>guided</a:t>
            </a:r>
            <a:r>
              <a:rPr lang="cs-CZ" sz="1400" dirty="0"/>
              <a:t> </a:t>
            </a:r>
            <a:r>
              <a:rPr lang="cs-CZ" sz="1400" dirty="0" err="1"/>
              <a:t>puncture</a:t>
            </a:r>
            <a:r>
              <a:rPr lang="cs-CZ" sz="1400" dirty="0"/>
              <a:t> </a:t>
            </a:r>
            <a:r>
              <a:rPr lang="cs-CZ" sz="1400" dirty="0" err="1"/>
              <a:t>recommended</a:t>
            </a:r>
            <a:endParaRPr lang="cs-CZ" sz="1400" dirty="0"/>
          </a:p>
          <a:p>
            <a:endParaRPr lang="cs-CZ" dirty="0"/>
          </a:p>
          <a:p>
            <a:r>
              <a:rPr lang="cs-CZ" dirty="0" err="1"/>
              <a:t>Aortic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not 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TS </a:t>
            </a:r>
            <a:r>
              <a:rPr lang="cs-CZ" sz="1600" dirty="0" err="1"/>
              <a:t>approach</a:t>
            </a:r>
            <a:r>
              <a:rPr lang="cs-CZ" sz="1600" dirty="0"/>
              <a:t> </a:t>
            </a:r>
            <a:r>
              <a:rPr lang="cs-CZ" sz="1600" dirty="0" err="1"/>
              <a:t>preferred</a:t>
            </a:r>
            <a:endParaRPr lang="cs-CZ" sz="1600" dirty="0"/>
          </a:p>
          <a:p>
            <a:endParaRPr lang="cs-CZ" dirty="0"/>
          </a:p>
          <a:p>
            <a:r>
              <a:rPr lang="cs-CZ" dirty="0"/>
              <a:t>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catheter</a:t>
            </a:r>
            <a:r>
              <a:rPr lang="cs-CZ" dirty="0"/>
              <a:t> </a:t>
            </a:r>
            <a:r>
              <a:rPr lang="cs-CZ" dirty="0" err="1"/>
              <a:t>entrapment</a:t>
            </a:r>
            <a:endParaRPr lang="cs-CZ" dirty="0"/>
          </a:p>
          <a:p>
            <a:endParaRPr lang="cs-CZ" dirty="0"/>
          </a:p>
          <a:p>
            <a:r>
              <a:rPr lang="cs-CZ" dirty="0"/>
              <a:t>HD support od LVAD </a:t>
            </a:r>
            <a:r>
              <a:rPr lang="cs-CZ" dirty="0" err="1"/>
              <a:t>allowing</a:t>
            </a:r>
            <a:r>
              <a:rPr lang="cs-CZ" dirty="0"/>
              <a:t> </a:t>
            </a:r>
            <a:r>
              <a:rPr lang="cs-CZ" dirty="0" err="1"/>
              <a:t>mapping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ongoing</a:t>
            </a:r>
            <a:r>
              <a:rPr lang="cs-CZ" dirty="0"/>
              <a:t> VT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21A28-F9F1-46B5-8DDA-E27D035E4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/>
          <a:lstStyle/>
          <a:p>
            <a:r>
              <a:rPr lang="cs-CZ" dirty="0"/>
              <a:t>Mortality benefit </a:t>
            </a:r>
            <a:r>
              <a:rPr lang="cs-CZ" dirty="0" err="1"/>
              <a:t>of</a:t>
            </a:r>
            <a:r>
              <a:rPr lang="cs-CZ" dirty="0"/>
              <a:t> VT </a:t>
            </a:r>
            <a:r>
              <a:rPr lang="cs-CZ" dirty="0" err="1"/>
              <a:t>ablation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4524D4-1963-416D-9485-6096D0047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146" y="1484784"/>
            <a:ext cx="3830216" cy="4223919"/>
          </a:xfrm>
        </p:spPr>
        <p:txBody>
          <a:bodyPr/>
          <a:lstStyle/>
          <a:p>
            <a:r>
              <a:rPr lang="cs-CZ" sz="2400" dirty="0"/>
              <a:t>2061pts </a:t>
            </a:r>
            <a:r>
              <a:rPr lang="cs-CZ" sz="2400" dirty="0" err="1"/>
              <a:t>with</a:t>
            </a:r>
            <a:r>
              <a:rPr lang="cs-CZ" sz="2400" dirty="0"/>
              <a:t> SHD and VT </a:t>
            </a:r>
            <a:r>
              <a:rPr lang="cs-CZ" sz="2400" dirty="0" err="1"/>
              <a:t>ablation</a:t>
            </a:r>
            <a:r>
              <a:rPr lang="cs-CZ" sz="2400" dirty="0"/>
              <a:t> in 12 </a:t>
            </a:r>
            <a:r>
              <a:rPr lang="cs-CZ" sz="2400" dirty="0" err="1"/>
              <a:t>ablation</a:t>
            </a:r>
            <a:r>
              <a:rPr lang="cs-CZ" sz="2400" dirty="0"/>
              <a:t> </a:t>
            </a:r>
            <a:r>
              <a:rPr lang="cs-CZ" sz="2400" dirty="0" err="1"/>
              <a:t>centers</a:t>
            </a:r>
            <a:endParaRPr lang="cs-CZ" sz="2400" dirty="0"/>
          </a:p>
          <a:p>
            <a:r>
              <a:rPr lang="cs-CZ" sz="2400" dirty="0" err="1"/>
              <a:t>One</a:t>
            </a:r>
            <a:r>
              <a:rPr lang="cs-CZ" sz="2400" dirty="0"/>
              <a:t> </a:t>
            </a:r>
            <a:r>
              <a:rPr lang="cs-CZ" sz="2400" dirty="0" err="1"/>
              <a:t>year</a:t>
            </a:r>
            <a:r>
              <a:rPr lang="cs-CZ" sz="2400" dirty="0"/>
              <a:t> VT free </a:t>
            </a:r>
            <a:r>
              <a:rPr lang="cs-CZ" sz="2400" dirty="0" err="1"/>
              <a:t>survival</a:t>
            </a:r>
            <a:r>
              <a:rPr lang="cs-CZ" sz="2400" dirty="0"/>
              <a:t> </a:t>
            </a:r>
            <a:r>
              <a:rPr lang="cs-CZ" sz="2400" dirty="0" err="1"/>
              <a:t>was</a:t>
            </a:r>
            <a:r>
              <a:rPr lang="cs-CZ" sz="2400" dirty="0"/>
              <a:t> 70%</a:t>
            </a:r>
          </a:p>
          <a:p>
            <a:r>
              <a:rPr lang="cs-CZ" sz="2400" dirty="0"/>
              <a:t>VT </a:t>
            </a:r>
            <a:r>
              <a:rPr lang="cs-CZ" sz="2400" dirty="0" err="1"/>
              <a:t>recurrence</a:t>
            </a:r>
            <a:r>
              <a:rPr lang="cs-CZ" sz="2400" dirty="0"/>
              <a:t> </a:t>
            </a:r>
            <a:r>
              <a:rPr lang="cs-CZ" sz="2400" dirty="0" err="1"/>
              <a:t>was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strongest</a:t>
            </a:r>
            <a:r>
              <a:rPr lang="cs-CZ" sz="2400" dirty="0"/>
              <a:t> </a:t>
            </a:r>
            <a:r>
              <a:rPr lang="cs-CZ" sz="2400" dirty="0" err="1"/>
              <a:t>predictor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mortality and </a:t>
            </a:r>
            <a:r>
              <a:rPr lang="cs-CZ" sz="2400" dirty="0" err="1"/>
              <a:t>HTx</a:t>
            </a:r>
            <a:r>
              <a:rPr lang="cs-CZ" sz="2400" dirty="0"/>
              <a:t> (HR 6.9 (p&lt;0.001)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11A47060-D461-4381-8274-E3B9ECD616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658" y="1182740"/>
          <a:ext cx="7176390" cy="4766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5301440" imgH="10171080" progId="">
                  <p:embed/>
                </p:oleObj>
              </mc:Choice>
              <mc:Fallback>
                <p:oleObj r:id="rId3" imgW="15301440" imgH="10171080" progId="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11A47060-D461-4381-8274-E3B9ECD616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658" y="1182740"/>
                        <a:ext cx="7176390" cy="4766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136BCAD5-0F39-4A09-8CFB-0BEEFB800CAC}"/>
              </a:ext>
            </a:extLst>
          </p:cNvPr>
          <p:cNvSpPr txBox="1"/>
          <p:nvPr/>
        </p:nvSpPr>
        <p:spPr>
          <a:xfrm>
            <a:off x="119336" y="6309320"/>
            <a:ext cx="312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Tung R, </a:t>
            </a:r>
            <a:r>
              <a:rPr lang="cs-CZ" dirty="0" err="1"/>
              <a:t>Heart</a:t>
            </a:r>
            <a:r>
              <a:rPr lang="cs-CZ" dirty="0"/>
              <a:t> Rhythm 2015</a:t>
            </a:r>
          </a:p>
        </p:txBody>
      </p:sp>
    </p:spTree>
    <p:extLst>
      <p:ext uri="{BB962C8B-B14F-4D97-AF65-F5344CB8AC3E}">
        <p14:creationId xmlns:p14="http://schemas.microsoft.com/office/powerpoint/2010/main" val="12539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B3AB9-EFF1-42CC-ABF2-B6388BCFD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92896"/>
            <a:ext cx="10972800" cy="1143000"/>
          </a:xfrm>
        </p:spPr>
        <p:txBody>
          <a:bodyPr/>
          <a:lstStyle/>
          <a:p>
            <a:r>
              <a:rPr lang="cs-CZ" dirty="0" err="1"/>
              <a:t>Future</a:t>
            </a:r>
            <a:r>
              <a:rPr lang="cs-CZ" dirty="0"/>
              <a:t> </a:t>
            </a:r>
            <a:r>
              <a:rPr lang="cs-CZ" dirty="0" err="1"/>
              <a:t>directions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10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6E64F-AB4B-4FDF-B2BA-56C50E85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8870776" cy="1143000"/>
          </a:xfrm>
        </p:spPr>
        <p:txBody>
          <a:bodyPr/>
          <a:lstStyle/>
          <a:p>
            <a:r>
              <a:rPr lang="cs-CZ" sz="4000" dirty="0" err="1"/>
              <a:t>History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VT </a:t>
            </a:r>
            <a:r>
              <a:rPr lang="cs-CZ" sz="4000" dirty="0" err="1"/>
              <a:t>therapy</a:t>
            </a:r>
            <a:endParaRPr lang="en-US" sz="4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44" y="1411536"/>
            <a:ext cx="5721646" cy="4321720"/>
          </a:xfrm>
        </p:spPr>
      </p:pic>
      <p:sp>
        <p:nvSpPr>
          <p:cNvPr id="4" name="TextovéPole 3"/>
          <p:cNvSpPr txBox="1"/>
          <p:nvPr/>
        </p:nvSpPr>
        <p:spPr>
          <a:xfrm>
            <a:off x="191344" y="638132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Circulation</a:t>
            </a:r>
            <a:r>
              <a:rPr lang="cs-CZ" dirty="0"/>
              <a:t> 1959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7344" y="3558282"/>
            <a:ext cx="5904656" cy="1914278"/>
          </a:xfrm>
          <a:prstGeom prst="rect">
            <a:avLst/>
          </a:prstGeom>
        </p:spPr>
      </p:pic>
      <p:pic>
        <p:nvPicPr>
          <p:cNvPr id="30729" name="Picture 9" descr="TIME Magazine Cover: Dr. Charles Bailey - Mar. 25, 1957 - Health &amp;amp; Medic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5145" y="274638"/>
            <a:ext cx="229551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133939" y="1492280"/>
            <a:ext cx="3130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Patient with LV aneurysm and slow VTs treated with quinidine. </a:t>
            </a:r>
          </a:p>
          <a:p>
            <a:r>
              <a:rPr lang="cs-CZ" dirty="0" err="1"/>
              <a:t>Aneurysmectomy</a:t>
            </a:r>
            <a:r>
              <a:rPr lang="en-US" dirty="0"/>
              <a:t> abolished VT and allowed quinidine cessation. </a:t>
            </a:r>
          </a:p>
        </p:txBody>
      </p:sp>
    </p:spTree>
    <p:extLst>
      <p:ext uri="{BB962C8B-B14F-4D97-AF65-F5344CB8AC3E}">
        <p14:creationId xmlns:p14="http://schemas.microsoft.com/office/powerpoint/2010/main" val="90004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EBEC2-7CC4-4A8E-9609-FE3AA120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27" y="188640"/>
            <a:ext cx="10972800" cy="864096"/>
          </a:xfrm>
        </p:spPr>
        <p:txBody>
          <a:bodyPr/>
          <a:lstStyle/>
          <a:p>
            <a:r>
              <a:rPr lang="cs-CZ" dirty="0" err="1"/>
              <a:t>Imaging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VT </a:t>
            </a:r>
            <a:r>
              <a:rPr lang="cs-CZ" dirty="0" err="1"/>
              <a:t>ablation</a:t>
            </a:r>
            <a:endParaRPr lang="cs-CZ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0C2C7F01-6076-4C3D-8EBB-0DF545C16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052736"/>
            <a:ext cx="11385304" cy="5494862"/>
          </a:xfrm>
        </p:spPr>
      </p:pic>
    </p:spTree>
    <p:extLst>
      <p:ext uri="{BB962C8B-B14F-4D97-AF65-F5344CB8AC3E}">
        <p14:creationId xmlns:p14="http://schemas.microsoft.com/office/powerpoint/2010/main" val="4006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E0743-818A-443F-AB7C-43F725EA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01516"/>
          </a:xfrm>
        </p:spPr>
        <p:txBody>
          <a:bodyPr/>
          <a:lstStyle/>
          <a:p>
            <a:r>
              <a:rPr lang="cs-CZ" dirty="0"/>
              <a:t>Image-</a:t>
            </a:r>
            <a:r>
              <a:rPr lang="cs-CZ" dirty="0" err="1"/>
              <a:t>guided</a:t>
            </a:r>
            <a:r>
              <a:rPr lang="cs-CZ" dirty="0"/>
              <a:t> </a:t>
            </a:r>
            <a:r>
              <a:rPr lang="cs-CZ" dirty="0" err="1"/>
              <a:t>ablation</a:t>
            </a:r>
            <a:br>
              <a:rPr lang="cs-CZ" dirty="0"/>
            </a:br>
            <a:r>
              <a:rPr lang="cs-CZ" sz="3200" dirty="0" err="1">
                <a:solidFill>
                  <a:srgbClr val="C00000"/>
                </a:solidFill>
              </a:rPr>
              <a:t>Targeting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potential</a:t>
            </a:r>
            <a:r>
              <a:rPr lang="cs-CZ" sz="3200" dirty="0">
                <a:solidFill>
                  <a:srgbClr val="C00000"/>
                </a:solidFill>
              </a:rPr>
              <a:t> VT </a:t>
            </a:r>
            <a:r>
              <a:rPr lang="cs-CZ" sz="3200" dirty="0" err="1">
                <a:solidFill>
                  <a:srgbClr val="C00000"/>
                </a:solidFill>
              </a:rPr>
              <a:t>channels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from</a:t>
            </a:r>
            <a:r>
              <a:rPr lang="cs-CZ" sz="3200" dirty="0">
                <a:solidFill>
                  <a:srgbClr val="C00000"/>
                </a:solidFill>
              </a:rPr>
              <a:t> MRI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A084B72-2010-4CA9-9857-6D5528D72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3" r="51985"/>
          <a:stretch/>
        </p:blipFill>
        <p:spPr>
          <a:xfrm>
            <a:off x="479376" y="1463189"/>
            <a:ext cx="5112568" cy="4248472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4153F6E-F042-4509-AB71-370A194D3313}"/>
              </a:ext>
            </a:extLst>
          </p:cNvPr>
          <p:cNvSpPr txBox="1"/>
          <p:nvPr/>
        </p:nvSpPr>
        <p:spPr>
          <a:xfrm>
            <a:off x="119336" y="6398696"/>
            <a:ext cx="34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Soto-Iglesias</a:t>
            </a:r>
            <a:r>
              <a:rPr lang="cs-CZ" dirty="0"/>
              <a:t> D JACCEP 2020. </a:t>
            </a:r>
          </a:p>
        </p:txBody>
      </p:sp>
      <p:pic>
        <p:nvPicPr>
          <p:cNvPr id="6" name="Zástupný obsah 6">
            <a:extLst>
              <a:ext uri="{FF2B5EF4-FFF2-40B4-BE49-F238E27FC236}">
                <a16:creationId xmlns:a16="http://schemas.microsoft.com/office/drawing/2014/main" id="{CDAC6DFA-D4D7-4B8E-96BA-BE7EAA638A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89"/>
          <a:stretch/>
        </p:blipFill>
        <p:spPr bwMode="auto">
          <a:xfrm>
            <a:off x="5591944" y="1463189"/>
            <a:ext cx="584426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01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41739E2-62B9-4FF8-8A87-DD78587F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1556792"/>
            <a:ext cx="10178327" cy="4525963"/>
          </a:xfr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23EE0743-818A-443F-AB7C-43F725EAC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Image-</a:t>
            </a:r>
            <a:r>
              <a:rPr lang="cs-CZ" dirty="0" err="1"/>
              <a:t>guided</a:t>
            </a:r>
            <a:r>
              <a:rPr lang="cs-CZ" dirty="0"/>
              <a:t> </a:t>
            </a:r>
            <a:r>
              <a:rPr lang="cs-CZ" dirty="0" err="1"/>
              <a:t>ablation</a:t>
            </a:r>
            <a:br>
              <a:rPr lang="cs-CZ" dirty="0"/>
            </a:br>
            <a:r>
              <a:rPr lang="cs-CZ" sz="3200" dirty="0" err="1">
                <a:solidFill>
                  <a:srgbClr val="C00000"/>
                </a:solidFill>
              </a:rPr>
              <a:t>Targeting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potential</a:t>
            </a:r>
            <a:r>
              <a:rPr lang="cs-CZ" sz="3200" dirty="0">
                <a:solidFill>
                  <a:srgbClr val="C00000"/>
                </a:solidFill>
              </a:rPr>
              <a:t> VT </a:t>
            </a:r>
            <a:r>
              <a:rPr lang="cs-CZ" sz="3200" dirty="0" err="1">
                <a:solidFill>
                  <a:srgbClr val="C00000"/>
                </a:solidFill>
              </a:rPr>
              <a:t>channels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from</a:t>
            </a:r>
            <a:r>
              <a:rPr lang="cs-CZ" sz="3200" dirty="0">
                <a:solidFill>
                  <a:srgbClr val="C00000"/>
                </a:solidFill>
              </a:rPr>
              <a:t> MRI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4153F6E-F042-4509-AB71-370A194D3313}"/>
              </a:ext>
            </a:extLst>
          </p:cNvPr>
          <p:cNvSpPr txBox="1"/>
          <p:nvPr/>
        </p:nvSpPr>
        <p:spPr>
          <a:xfrm>
            <a:off x="119336" y="6398696"/>
            <a:ext cx="34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Soto-Iglesias</a:t>
            </a:r>
            <a:r>
              <a:rPr lang="cs-CZ" dirty="0"/>
              <a:t> D JACCEP 2020. </a:t>
            </a:r>
          </a:p>
        </p:txBody>
      </p:sp>
    </p:spTree>
    <p:extLst>
      <p:ext uri="{BB962C8B-B14F-4D97-AF65-F5344CB8AC3E}">
        <p14:creationId xmlns:p14="http://schemas.microsoft.com/office/powerpoint/2010/main" val="36043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age_150dpi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1039391"/>
            <a:ext cx="6816080" cy="558937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304245" y="2268762"/>
            <a:ext cx="388775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/>
              <a:t>Direct co-registration of target volume as determined during mapping with CT scan using free, open-source software (slicer.org)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6EB3AB9-EFF1-42CC-ABF2-B6388BCFD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-90264"/>
            <a:ext cx="10972800" cy="1143000"/>
          </a:xfrm>
        </p:spPr>
        <p:txBody>
          <a:bodyPr/>
          <a:lstStyle/>
          <a:p>
            <a:r>
              <a:rPr lang="cs-CZ" dirty="0" err="1"/>
              <a:t>Stereotactic</a:t>
            </a:r>
            <a:r>
              <a:rPr lang="cs-CZ" dirty="0"/>
              <a:t> body </a:t>
            </a:r>
            <a:r>
              <a:rPr lang="cs-CZ" dirty="0" err="1"/>
              <a:t>radiotherapy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29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48A325DA-5B51-4B9D-AB37-EDF2B04AC743}"/>
              </a:ext>
            </a:extLst>
          </p:cNvPr>
          <p:cNvSpPr/>
          <p:nvPr/>
        </p:nvSpPr>
        <p:spPr>
          <a:xfrm>
            <a:off x="1524000" y="1222917"/>
            <a:ext cx="9144000" cy="45823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66C8CF-A9A0-4A22-AD4D-25DE01F0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8149"/>
            <a:ext cx="9144000" cy="857250"/>
          </a:xfrm>
        </p:spPr>
        <p:txBody>
          <a:bodyPr>
            <a:normAutofit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ICE mapping of papillary muscle</a:t>
            </a:r>
          </a:p>
        </p:txBody>
      </p:sp>
      <p:pic>
        <p:nvPicPr>
          <p:cNvPr id="4" name="+andreas medialne na svalu">
            <a:hlinkClick r:id="" action="ppaction://media"/>
            <a:extLst>
              <a:ext uri="{FF2B5EF4-FFF2-40B4-BE49-F238E27FC236}">
                <a16:creationId xmlns:a16="http://schemas.microsoft.com/office/drawing/2014/main" id="{2F10FDE5-FB4E-4223-8A08-94DDE2B882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573" y="1354799"/>
            <a:ext cx="5798915" cy="3944812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9A5C93F-156D-4A18-96AC-352716FE18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6" y="1407238"/>
            <a:ext cx="1728192" cy="425401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0FC47E2-E0D1-4D8A-A020-D232E2DA780C}"/>
              </a:ext>
            </a:extLst>
          </p:cNvPr>
          <p:cNvSpPr txBox="1"/>
          <p:nvPr/>
        </p:nvSpPr>
        <p:spPr>
          <a:xfrm>
            <a:off x="2904657" y="5300500"/>
            <a:ext cx="44458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dirty="0" err="1">
                <a:solidFill>
                  <a:schemeClr val="bg1"/>
                </a:solidFill>
              </a:rPr>
              <a:t>Catheter</a:t>
            </a:r>
            <a:r>
              <a:rPr lang="cs-CZ" sz="1350" dirty="0">
                <a:solidFill>
                  <a:schemeClr val="bg1"/>
                </a:solidFill>
              </a:rPr>
              <a:t> on </a:t>
            </a:r>
            <a:r>
              <a:rPr lang="cs-CZ" sz="1350" dirty="0" err="1">
                <a:solidFill>
                  <a:schemeClr val="bg1"/>
                </a:solidFill>
              </a:rPr>
              <a:t>the</a:t>
            </a:r>
            <a:r>
              <a:rPr lang="cs-CZ" sz="1350" dirty="0">
                <a:solidFill>
                  <a:schemeClr val="bg1"/>
                </a:solidFill>
              </a:rPr>
              <a:t> </a:t>
            </a:r>
            <a:r>
              <a:rPr lang="cs-CZ" sz="1350" dirty="0" err="1">
                <a:solidFill>
                  <a:schemeClr val="bg1"/>
                </a:solidFill>
              </a:rPr>
              <a:t>medial</a:t>
            </a:r>
            <a:r>
              <a:rPr lang="cs-CZ" sz="1350" dirty="0">
                <a:solidFill>
                  <a:schemeClr val="bg1"/>
                </a:solidFill>
              </a:rPr>
              <a:t> </a:t>
            </a:r>
            <a:r>
              <a:rPr lang="cs-CZ" sz="1350" dirty="0" err="1">
                <a:solidFill>
                  <a:schemeClr val="bg1"/>
                </a:solidFill>
              </a:rPr>
              <a:t>head</a:t>
            </a:r>
            <a:r>
              <a:rPr lang="cs-CZ" sz="1350" dirty="0">
                <a:solidFill>
                  <a:schemeClr val="bg1"/>
                </a:solidFill>
              </a:rPr>
              <a:t> </a:t>
            </a:r>
            <a:r>
              <a:rPr lang="cs-CZ" sz="1350" dirty="0" err="1">
                <a:solidFill>
                  <a:schemeClr val="bg1"/>
                </a:solidFill>
              </a:rPr>
              <a:t>of</a:t>
            </a:r>
            <a:r>
              <a:rPr lang="cs-CZ" sz="1350" dirty="0">
                <a:solidFill>
                  <a:schemeClr val="bg1"/>
                </a:solidFill>
              </a:rPr>
              <a:t> AL </a:t>
            </a:r>
            <a:r>
              <a:rPr lang="cs-CZ" sz="1350" dirty="0" err="1">
                <a:solidFill>
                  <a:schemeClr val="bg1"/>
                </a:solidFill>
              </a:rPr>
              <a:t>papillary</a:t>
            </a:r>
            <a:r>
              <a:rPr lang="cs-CZ" sz="1350" dirty="0">
                <a:solidFill>
                  <a:schemeClr val="bg1"/>
                </a:solidFill>
              </a:rPr>
              <a:t> </a:t>
            </a:r>
            <a:r>
              <a:rPr lang="cs-CZ" sz="1350" dirty="0" err="1">
                <a:solidFill>
                  <a:schemeClr val="bg1"/>
                </a:solidFill>
              </a:rPr>
              <a:t>muscle</a:t>
            </a:r>
            <a:endParaRPr lang="cs-CZ" sz="1350" dirty="0">
              <a:solidFill>
                <a:schemeClr val="bg1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9066946" y="1504754"/>
            <a:ext cx="13188" cy="4100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9141988" y="1491566"/>
            <a:ext cx="0" cy="4100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8544274" y="3122964"/>
            <a:ext cx="5052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-12ms</a:t>
            </a:r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8766765" y="3330716"/>
            <a:ext cx="235806" cy="1702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74351D8B-DD21-47EF-9B3A-353C0E903D5E}"/>
              </a:ext>
            </a:extLst>
          </p:cNvPr>
          <p:cNvSpPr/>
          <p:nvPr/>
        </p:nvSpPr>
        <p:spPr>
          <a:xfrm>
            <a:off x="1524000" y="1124744"/>
            <a:ext cx="9144000" cy="48033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6F89501B-CF6F-4B7E-9150-5AD29B9AEA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44274" y="1340768"/>
          <a:ext cx="1780013" cy="442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187080" imgH="7872840" progId="">
                  <p:embed/>
                </p:oleObj>
              </mc:Choice>
              <mc:Fallback>
                <p:oleObj r:id="rId4" imgW="3187080" imgH="7872840" progId="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6F89501B-CF6F-4B7E-9150-5AD29B9AEA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44274" y="1340768"/>
                        <a:ext cx="1780013" cy="442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6166C8CF-A9A0-4A22-AD4D-25DE01F0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2632"/>
            <a:ext cx="9144000" cy="857250"/>
          </a:xfrm>
        </p:spPr>
        <p:txBody>
          <a:bodyPr>
            <a:normAutofit/>
          </a:bodyPr>
          <a:lstStyle/>
          <a:p>
            <a:r>
              <a:rPr lang="cs-CZ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ICE </a:t>
            </a:r>
            <a:r>
              <a:rPr lang="cs-CZ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mapping</a:t>
            </a:r>
            <a:r>
              <a:rPr lang="cs-CZ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cs-CZ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of</a:t>
            </a:r>
            <a:r>
              <a:rPr lang="cs-CZ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cs-CZ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papillary</a:t>
            </a:r>
            <a:r>
              <a:rPr lang="cs-CZ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cs-CZ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muscle</a:t>
            </a:r>
            <a:endParaRPr lang="cs-CZ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0FC47E2-E0D1-4D8A-A020-D232E2DA780C}"/>
              </a:ext>
            </a:extLst>
          </p:cNvPr>
          <p:cNvSpPr txBox="1"/>
          <p:nvPr/>
        </p:nvSpPr>
        <p:spPr>
          <a:xfrm>
            <a:off x="2518690" y="5451853"/>
            <a:ext cx="45407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dirty="0" err="1">
                <a:solidFill>
                  <a:schemeClr val="bg1"/>
                </a:solidFill>
              </a:rPr>
              <a:t>Catheter</a:t>
            </a:r>
            <a:r>
              <a:rPr lang="cs-CZ" sz="1350" dirty="0">
                <a:solidFill>
                  <a:schemeClr val="bg1"/>
                </a:solidFill>
              </a:rPr>
              <a:t> </a:t>
            </a:r>
            <a:r>
              <a:rPr lang="cs-CZ" sz="1350" dirty="0" err="1">
                <a:solidFill>
                  <a:schemeClr val="bg1"/>
                </a:solidFill>
              </a:rPr>
              <a:t>inbetween</a:t>
            </a:r>
            <a:r>
              <a:rPr lang="cs-CZ" sz="1350" dirty="0">
                <a:solidFill>
                  <a:schemeClr val="bg1"/>
                </a:solidFill>
              </a:rPr>
              <a:t> </a:t>
            </a:r>
            <a:r>
              <a:rPr lang="cs-CZ" sz="1350" dirty="0" err="1">
                <a:solidFill>
                  <a:schemeClr val="bg1"/>
                </a:solidFill>
              </a:rPr>
              <a:t>heads</a:t>
            </a:r>
            <a:r>
              <a:rPr lang="cs-CZ" sz="1350" dirty="0">
                <a:solidFill>
                  <a:schemeClr val="bg1"/>
                </a:solidFill>
              </a:rPr>
              <a:t> </a:t>
            </a:r>
            <a:r>
              <a:rPr lang="cs-CZ" sz="1350" dirty="0" err="1">
                <a:solidFill>
                  <a:schemeClr val="bg1"/>
                </a:solidFill>
              </a:rPr>
              <a:t>of</a:t>
            </a:r>
            <a:r>
              <a:rPr lang="cs-CZ" sz="1350" dirty="0">
                <a:solidFill>
                  <a:schemeClr val="bg1"/>
                </a:solidFill>
              </a:rPr>
              <a:t> AL </a:t>
            </a:r>
            <a:r>
              <a:rPr lang="cs-CZ" sz="1350" dirty="0" err="1">
                <a:solidFill>
                  <a:schemeClr val="bg1"/>
                </a:solidFill>
              </a:rPr>
              <a:t>papillary</a:t>
            </a:r>
            <a:r>
              <a:rPr lang="cs-CZ" sz="1350" dirty="0">
                <a:solidFill>
                  <a:schemeClr val="bg1"/>
                </a:solidFill>
              </a:rPr>
              <a:t> </a:t>
            </a:r>
            <a:r>
              <a:rPr lang="cs-CZ" sz="1350" dirty="0" err="1">
                <a:solidFill>
                  <a:schemeClr val="bg1"/>
                </a:solidFill>
              </a:rPr>
              <a:t>muscle</a:t>
            </a:r>
            <a:endParaRPr lang="cs-CZ" sz="1350" dirty="0">
              <a:solidFill>
                <a:schemeClr val="bg1"/>
              </a:solidFill>
            </a:endParaRPr>
          </a:p>
        </p:txBody>
      </p:sp>
      <p:pic>
        <p:nvPicPr>
          <p:cNvPr id="9" name="+andreas tady to bylo lateralni hlavicka AL papilarniho svalu">
            <a:hlinkClick r:id="" action="ppaction://media"/>
            <a:extLst>
              <a:ext uri="{FF2B5EF4-FFF2-40B4-BE49-F238E27FC236}">
                <a16:creationId xmlns:a16="http://schemas.microsoft.com/office/drawing/2014/main" id="{90558793-3C42-4453-BD3C-7FD240757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5224" y="1303045"/>
            <a:ext cx="5980173" cy="4068479"/>
          </a:xfrm>
          <a:prstGeom prst="rect">
            <a:avLst/>
          </a:prstGeom>
        </p:spPr>
      </p:pic>
      <p:cxnSp>
        <p:nvCxnSpPr>
          <p:cNvPr id="6" name="Přímá spojnice 5"/>
          <p:cNvCxnSpPr/>
          <p:nvPr/>
        </p:nvCxnSpPr>
        <p:spPr>
          <a:xfrm flipV="1">
            <a:off x="9238671" y="1372823"/>
            <a:ext cx="15248" cy="4284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9400690" y="1394775"/>
            <a:ext cx="0" cy="4198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8704518" y="3116860"/>
            <a:ext cx="536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-27ms</a:t>
            </a:r>
          </a:p>
        </p:txBody>
      </p:sp>
      <p:cxnSp>
        <p:nvCxnSpPr>
          <p:cNvPr id="17" name="Přímá spojnice se šipkou 16"/>
          <p:cNvCxnSpPr>
            <a:cxnSpLocks/>
          </p:cNvCxnSpPr>
          <p:nvPr/>
        </p:nvCxnSpPr>
        <p:spPr>
          <a:xfrm>
            <a:off x="8989740" y="3336739"/>
            <a:ext cx="251329" cy="622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4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B4BFE0-D4CE-4970-AFBE-220A7489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6206"/>
          </a:xfrm>
        </p:spPr>
        <p:txBody>
          <a:bodyPr/>
          <a:lstStyle/>
          <a:p>
            <a:r>
              <a:rPr lang="cs-CZ" dirty="0"/>
              <a:t>Novel </a:t>
            </a:r>
            <a:r>
              <a:rPr lang="cs-CZ" dirty="0" err="1"/>
              <a:t>ablation</a:t>
            </a:r>
            <a:r>
              <a:rPr lang="cs-CZ" dirty="0"/>
              <a:t> </a:t>
            </a:r>
            <a:r>
              <a:rPr lang="cs-CZ" dirty="0" err="1"/>
              <a:t>tools</a:t>
            </a:r>
            <a:endParaRPr lang="cs-CZ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A4E14A-0E65-4A62-BAF4-60761D74F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291194"/>
            <a:ext cx="6779096" cy="4525963"/>
          </a:xfrm>
        </p:spPr>
        <p:txBody>
          <a:bodyPr>
            <a:normAutofit/>
          </a:bodyPr>
          <a:lstStyle/>
          <a:p>
            <a:r>
              <a:rPr lang="en-US" sz="2000" dirty="0"/>
              <a:t>Sphere-9 is an 8F steerable ablation catheter</a:t>
            </a:r>
          </a:p>
          <a:p>
            <a:r>
              <a:rPr lang="en-US" sz="2000" b="1" dirty="0"/>
              <a:t>RF</a:t>
            </a:r>
            <a:r>
              <a:rPr lang="cs-CZ" sz="2000" b="1" dirty="0"/>
              <a:t>/PF</a:t>
            </a:r>
            <a:r>
              <a:rPr lang="en-US" sz="2000" b="1" dirty="0"/>
              <a:t> energy </a:t>
            </a:r>
            <a:r>
              <a:rPr lang="en-US" sz="2000" dirty="0"/>
              <a:t>is delivered through a 9mm expandable irrigated tip </a:t>
            </a:r>
          </a:p>
          <a:p>
            <a:r>
              <a:rPr lang="en-US" sz="2000" dirty="0"/>
              <a:t>9 uniformly distributed temperature sensors and mini-electrodes enable high density mapping and temperature</a:t>
            </a:r>
            <a:r>
              <a:rPr lang="cs-CZ" sz="2000" dirty="0"/>
              <a:t>-</a:t>
            </a:r>
            <a:r>
              <a:rPr lang="en-US" sz="2000" dirty="0"/>
              <a:t>controlled energy delivery</a:t>
            </a:r>
          </a:p>
          <a:p>
            <a:r>
              <a:rPr lang="en-US" sz="2000" dirty="0"/>
              <a:t>The system also includes a </a:t>
            </a:r>
            <a:r>
              <a:rPr lang="en-US" sz="2000" b="1" dirty="0"/>
              <a:t>proprietary ablation generator, pump and mapping system</a:t>
            </a:r>
            <a:endParaRPr lang="cs-CZ" sz="2000" b="1" dirty="0"/>
          </a:p>
          <a:p>
            <a:r>
              <a:rPr lang="cs-CZ" sz="2000" b="1" dirty="0" err="1"/>
              <a:t>Radiofrequency</a:t>
            </a:r>
            <a:r>
              <a:rPr lang="cs-CZ" sz="2000" b="1" dirty="0"/>
              <a:t> </a:t>
            </a:r>
            <a:r>
              <a:rPr lang="cs-CZ" sz="2000" b="1" dirty="0" err="1"/>
              <a:t>energy</a:t>
            </a:r>
            <a:endParaRPr lang="cs-CZ" sz="2000" b="1" dirty="0"/>
          </a:p>
          <a:p>
            <a:pPr lvl="1"/>
            <a:r>
              <a:rPr lang="cs-CZ" sz="1600" dirty="0" err="1"/>
              <a:t>High</a:t>
            </a:r>
            <a:r>
              <a:rPr lang="cs-CZ" sz="1600" dirty="0"/>
              <a:t> </a:t>
            </a:r>
            <a:r>
              <a:rPr lang="cs-CZ" sz="1600" dirty="0" err="1"/>
              <a:t>power</a:t>
            </a:r>
            <a:r>
              <a:rPr lang="cs-CZ" sz="1600" dirty="0"/>
              <a:t> – </a:t>
            </a:r>
            <a:r>
              <a:rPr lang="cs-CZ" sz="1600" dirty="0" err="1"/>
              <a:t>short</a:t>
            </a:r>
            <a:r>
              <a:rPr lang="cs-CZ" sz="1600" dirty="0"/>
              <a:t> </a:t>
            </a:r>
            <a:r>
              <a:rPr lang="cs-CZ" sz="1600" dirty="0" err="1"/>
              <a:t>duration</a:t>
            </a:r>
            <a:r>
              <a:rPr lang="cs-CZ" sz="1600" dirty="0"/>
              <a:t> </a:t>
            </a:r>
            <a:r>
              <a:rPr lang="cs-CZ" sz="1600" dirty="0" err="1"/>
              <a:t>lesions</a:t>
            </a:r>
            <a:r>
              <a:rPr lang="cs-CZ" sz="1600" dirty="0"/>
              <a:t> </a:t>
            </a:r>
          </a:p>
          <a:p>
            <a:pPr lvl="1"/>
            <a:r>
              <a:rPr lang="cs-CZ" sz="1600" dirty="0"/>
              <a:t>2.5-5 sec </a:t>
            </a:r>
            <a:r>
              <a:rPr lang="cs-CZ" sz="1600" dirty="0" err="1"/>
              <a:t>ablations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~450W</a:t>
            </a:r>
          </a:p>
          <a:p>
            <a:r>
              <a:rPr lang="cs-CZ" sz="2000" b="1" dirty="0"/>
              <a:t>Pulse </a:t>
            </a:r>
            <a:r>
              <a:rPr lang="cs-CZ" sz="2000" b="1" dirty="0" err="1"/>
              <a:t>field</a:t>
            </a:r>
            <a:endParaRPr lang="cs-CZ" sz="2000" b="1" dirty="0"/>
          </a:p>
          <a:p>
            <a:pPr lvl="1"/>
            <a:r>
              <a:rPr lang="cs-CZ" sz="1600" dirty="0"/>
              <a:t>4 sec </a:t>
            </a:r>
            <a:r>
              <a:rPr lang="cs-CZ" sz="1600" dirty="0" err="1"/>
              <a:t>applications</a:t>
            </a:r>
            <a:endParaRPr lang="en-US" sz="1600" dirty="0"/>
          </a:p>
        </p:txBody>
      </p:sp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069C45C9-84E1-481F-8D5A-C21C6E918DA6}"/>
              </a:ext>
            </a:extLst>
          </p:cNvPr>
          <p:cNvPicPr/>
          <p:nvPr/>
        </p:nvPicPr>
        <p:blipFill rotWithShape="1"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6480" y="274638"/>
            <a:ext cx="1133085" cy="12983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4F6F76FE-95D7-47E9-85D2-14F7AD9443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8088" y="1700809"/>
            <a:ext cx="3707904" cy="355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F0AF6AF-7619-429E-9C23-8D489215087D}"/>
              </a:ext>
            </a:extLst>
          </p:cNvPr>
          <p:cNvSpPr txBox="1"/>
          <p:nvPr/>
        </p:nvSpPr>
        <p:spPr>
          <a:xfrm>
            <a:off x="119336" y="6398696"/>
            <a:ext cx="269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Barkagan</a:t>
            </a:r>
            <a:r>
              <a:rPr lang="cs-CZ" dirty="0"/>
              <a:t> </a:t>
            </a:r>
            <a:r>
              <a:rPr lang="cs-CZ" dirty="0" err="1"/>
              <a:t>Circ</a:t>
            </a:r>
            <a:r>
              <a:rPr lang="cs-CZ" dirty="0"/>
              <a:t> EP 2019</a:t>
            </a:r>
          </a:p>
        </p:txBody>
      </p:sp>
    </p:spTree>
    <p:extLst>
      <p:ext uri="{BB962C8B-B14F-4D97-AF65-F5344CB8AC3E}">
        <p14:creationId xmlns:p14="http://schemas.microsoft.com/office/powerpoint/2010/main" val="20742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2D9866-4443-458A-96C9-EF47C0A7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3" y="274638"/>
            <a:ext cx="11377264" cy="1143000"/>
          </a:xfrm>
        </p:spPr>
        <p:txBody>
          <a:bodyPr/>
          <a:lstStyle/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VT </a:t>
            </a:r>
            <a:r>
              <a:rPr lang="cs-CZ" dirty="0" err="1"/>
              <a:t>ablation</a:t>
            </a:r>
            <a:r>
              <a:rPr lang="cs-CZ" dirty="0"/>
              <a:t> </a:t>
            </a:r>
            <a:br>
              <a:rPr lang="cs-CZ" dirty="0"/>
            </a:br>
            <a:r>
              <a:rPr lang="cs-CZ" sz="4000" dirty="0" err="1">
                <a:solidFill>
                  <a:srgbClr val="C00000"/>
                </a:solidFill>
              </a:rPr>
              <a:t>Affera</a:t>
            </a:r>
            <a:r>
              <a:rPr lang="cs-CZ" sz="4000" dirty="0">
                <a:solidFill>
                  <a:srgbClr val="C00000"/>
                </a:solidFill>
              </a:rPr>
              <a:t> </a:t>
            </a:r>
            <a:r>
              <a:rPr lang="cs-CZ" sz="4000" dirty="0" err="1">
                <a:solidFill>
                  <a:srgbClr val="C00000"/>
                </a:solidFill>
              </a:rPr>
              <a:t>system</a:t>
            </a:r>
            <a:r>
              <a:rPr lang="cs-CZ" sz="4000" dirty="0">
                <a:solidFill>
                  <a:srgbClr val="C00000"/>
                </a:solidFill>
              </a:rPr>
              <a:t> 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neshyba RTG">
            <a:hlinkClick r:id="" action="ppaction://media"/>
            <a:extLst>
              <a:ext uri="{FF2B5EF4-FFF2-40B4-BE49-F238E27FC236}">
                <a16:creationId xmlns:a16="http://schemas.microsoft.com/office/drawing/2014/main" id="{206D1CCD-0320-426B-952B-0FCAD6A769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1983" y="2124645"/>
            <a:ext cx="3035797" cy="3035797"/>
          </a:xfrm>
        </p:spPr>
      </p:pic>
      <p:pic>
        <p:nvPicPr>
          <p:cNvPr id="5" name="neshyba ICE">
            <a:hlinkClick r:id="" action="ppaction://media"/>
            <a:extLst>
              <a:ext uri="{FF2B5EF4-FFF2-40B4-BE49-F238E27FC236}">
                <a16:creationId xmlns:a16="http://schemas.microsoft.com/office/drawing/2014/main" id="{A3012948-346B-42B8-9775-F60394FFBC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1453" r="18222"/>
          <a:stretch/>
        </p:blipFill>
        <p:spPr>
          <a:xfrm>
            <a:off x="8987781" y="2124645"/>
            <a:ext cx="3214120" cy="3032547"/>
          </a:xfrm>
          <a:prstGeom prst="rect">
            <a:avLst/>
          </a:prstGeom>
        </p:spPr>
      </p:pic>
      <p:pic>
        <p:nvPicPr>
          <p:cNvPr id="6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63DB276F-A045-4115-B8DA-83A03B6E12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8"/>
          <a:stretch/>
        </p:blipFill>
        <p:spPr bwMode="auto">
          <a:xfrm>
            <a:off x="330053" y="2124645"/>
            <a:ext cx="5621929" cy="30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72672EF-8B39-4FC4-960B-F063A4B7BAA9}"/>
              </a:ext>
            </a:extLst>
          </p:cNvPr>
          <p:cNvSpPr txBox="1"/>
          <p:nvPr/>
        </p:nvSpPr>
        <p:spPr>
          <a:xfrm>
            <a:off x="1073782" y="5317396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CAD, </a:t>
            </a:r>
            <a:r>
              <a:rPr lang="cs-CZ" dirty="0" err="1"/>
              <a:t>old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myocardial</a:t>
            </a:r>
            <a:r>
              <a:rPr lang="cs-CZ" dirty="0"/>
              <a:t> </a:t>
            </a:r>
            <a:r>
              <a:rPr lang="cs-CZ" dirty="0" err="1"/>
              <a:t>infarction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C251293-EB72-4390-8FB5-0F31F88A23B1}"/>
              </a:ext>
            </a:extLst>
          </p:cNvPr>
          <p:cNvSpPr txBox="1"/>
          <p:nvPr/>
        </p:nvSpPr>
        <p:spPr>
          <a:xfrm>
            <a:off x="2407449" y="1653238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Voltage</a:t>
            </a:r>
            <a:r>
              <a:rPr lang="cs-CZ" dirty="0"/>
              <a:t> map</a:t>
            </a:r>
          </a:p>
          <a:p>
            <a:endParaRPr lang="cs-CZ" dirty="0"/>
          </a:p>
        </p:txBody>
      </p:sp>
      <p:pic>
        <p:nvPicPr>
          <p:cNvPr id="8" name="Picture 4" descr="Image">
            <a:extLst>
              <a:ext uri="{FF2B5EF4-FFF2-40B4-BE49-F238E27FC236}">
                <a16:creationId xmlns:a16="http://schemas.microsoft.com/office/drawing/2014/main" id="{20F647C9-EA43-4A00-A58A-0852242C3C81}"/>
              </a:ext>
            </a:extLst>
          </p:cNvPr>
          <p:cNvPicPr/>
          <p:nvPr/>
        </p:nvPicPr>
        <p:blipFill rotWithShape="1"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463" y="44625"/>
            <a:ext cx="1624923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752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2D9866-4443-458A-96C9-EF47C0A7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377264" cy="1143000"/>
          </a:xfrm>
        </p:spPr>
        <p:txBody>
          <a:bodyPr/>
          <a:lstStyle/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VT </a:t>
            </a:r>
            <a:r>
              <a:rPr lang="cs-CZ" dirty="0" err="1"/>
              <a:t>ablation</a:t>
            </a:r>
            <a:br>
              <a:rPr lang="cs-CZ" dirty="0"/>
            </a:br>
            <a:r>
              <a:rPr lang="cs-CZ" sz="2800" dirty="0" err="1">
                <a:solidFill>
                  <a:srgbClr val="C00000"/>
                </a:solidFill>
              </a:rPr>
              <a:t>Mapping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late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potentials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25DB4722-7AB1-4A80-A397-2E94DCE9D5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286611"/>
            <a:ext cx="8424935" cy="5325391"/>
          </a:xfrm>
          <a:prstGeom prst="rect">
            <a:avLst/>
          </a:prstGeo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EB89516-9D9E-4936-82C5-8313FFE6C25A}"/>
              </a:ext>
            </a:extLst>
          </p:cNvPr>
          <p:cNvCxnSpPr/>
          <p:nvPr/>
        </p:nvCxnSpPr>
        <p:spPr bwMode="auto">
          <a:xfrm flipH="1">
            <a:off x="4295800" y="4869160"/>
            <a:ext cx="216024" cy="42383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199E287-A846-4048-A329-47A2DA8AB023}"/>
              </a:ext>
            </a:extLst>
          </p:cNvPr>
          <p:cNvCxnSpPr/>
          <p:nvPr/>
        </p:nvCxnSpPr>
        <p:spPr bwMode="auto">
          <a:xfrm flipH="1">
            <a:off x="6600056" y="4836997"/>
            <a:ext cx="216024" cy="42383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B8BA24DF-AD96-4FDD-8125-A75C6F77D148}"/>
              </a:ext>
            </a:extLst>
          </p:cNvPr>
          <p:cNvCxnSpPr/>
          <p:nvPr/>
        </p:nvCxnSpPr>
        <p:spPr bwMode="auto">
          <a:xfrm flipH="1">
            <a:off x="8832304" y="4807063"/>
            <a:ext cx="216024" cy="42383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7F905BBB-1923-47E7-9B7B-D8C4C4A9DD80}"/>
              </a:ext>
            </a:extLst>
          </p:cNvPr>
          <p:cNvPicPr/>
          <p:nvPr/>
        </p:nvPicPr>
        <p:blipFill rotWithShape="1"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463" y="44625"/>
            <a:ext cx="1624923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34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text&#10;&#10;Popis byl vytvořen automaticky">
            <a:extLst>
              <a:ext uri="{FF2B5EF4-FFF2-40B4-BE49-F238E27FC236}">
                <a16:creationId xmlns:a16="http://schemas.microsoft.com/office/drawing/2014/main" id="{BF7C2545-569A-4AD4-BC7F-603DA92893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484784"/>
            <a:ext cx="6536896" cy="413196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92D9866-4443-458A-96C9-EF47C0A7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8252"/>
            <a:ext cx="8229600" cy="1143000"/>
          </a:xfrm>
        </p:spPr>
        <p:txBody>
          <a:bodyPr/>
          <a:lstStyle/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VT </a:t>
            </a:r>
            <a:r>
              <a:rPr lang="cs-CZ" dirty="0" err="1"/>
              <a:t>ablation</a:t>
            </a:r>
            <a:br>
              <a:rPr lang="cs-CZ" dirty="0"/>
            </a:br>
            <a:r>
              <a:rPr lang="cs-CZ" sz="2800" dirty="0" err="1">
                <a:solidFill>
                  <a:srgbClr val="C00000"/>
                </a:solidFill>
              </a:rPr>
              <a:t>Mapping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during</a:t>
            </a:r>
            <a:r>
              <a:rPr lang="cs-CZ" sz="2800" dirty="0">
                <a:solidFill>
                  <a:srgbClr val="C00000"/>
                </a:solidFill>
              </a:rPr>
              <a:t> VT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BF230DC-B8D8-4A02-9A48-66176D911719}"/>
              </a:ext>
            </a:extLst>
          </p:cNvPr>
          <p:cNvSpPr txBox="1"/>
          <p:nvPr/>
        </p:nvSpPr>
        <p:spPr>
          <a:xfrm>
            <a:off x="4007768" y="550925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Presystolic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47A7D42-FD48-4BC3-8328-3F1794F6A5EB}"/>
              </a:ext>
            </a:extLst>
          </p:cNvPr>
          <p:cNvCxnSpPr/>
          <p:nvPr/>
        </p:nvCxnSpPr>
        <p:spPr bwMode="auto">
          <a:xfrm>
            <a:off x="2289925" y="3734558"/>
            <a:ext cx="72008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207C461-3A5F-4B76-A949-72C385607980}"/>
              </a:ext>
            </a:extLst>
          </p:cNvPr>
          <p:cNvCxnSpPr/>
          <p:nvPr/>
        </p:nvCxnSpPr>
        <p:spPr bwMode="auto">
          <a:xfrm>
            <a:off x="4619837" y="3734558"/>
            <a:ext cx="72008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74ECC431-B730-4A3B-A294-086188E23EB3}"/>
              </a:ext>
            </a:extLst>
          </p:cNvPr>
          <p:cNvCxnSpPr/>
          <p:nvPr/>
        </p:nvCxnSpPr>
        <p:spPr bwMode="auto">
          <a:xfrm>
            <a:off x="7032104" y="3734558"/>
            <a:ext cx="72008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4" descr="Image">
            <a:extLst>
              <a:ext uri="{FF2B5EF4-FFF2-40B4-BE49-F238E27FC236}">
                <a16:creationId xmlns:a16="http://schemas.microsoft.com/office/drawing/2014/main" id="{CC49B6E2-5FEA-42F6-90C8-D4D8387466E4}"/>
              </a:ext>
            </a:extLst>
          </p:cNvPr>
          <p:cNvPicPr/>
          <p:nvPr/>
        </p:nvPicPr>
        <p:blipFill rotWithShape="1"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463" y="44625"/>
            <a:ext cx="1624923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62625F0-9313-4404-BB8F-55EDF2410980}"/>
              </a:ext>
            </a:extLst>
          </p:cNvPr>
          <p:cNvGrpSpPr/>
          <p:nvPr/>
        </p:nvGrpSpPr>
        <p:grpSpPr>
          <a:xfrm>
            <a:off x="1425824" y="1305028"/>
            <a:ext cx="8784976" cy="5552972"/>
            <a:chOff x="1425824" y="1305028"/>
            <a:chExt cx="8784976" cy="5552972"/>
          </a:xfrm>
        </p:grpSpPr>
        <p:pic>
          <p:nvPicPr>
            <p:cNvPr id="17" name="Obrázek 16" descr="Obsah obrázku text, mapa, dokument&#10;&#10;Popis byl vytvořen automaticky">
              <a:extLst>
                <a:ext uri="{FF2B5EF4-FFF2-40B4-BE49-F238E27FC236}">
                  <a16:creationId xmlns:a16="http://schemas.microsoft.com/office/drawing/2014/main" id="{E7CD5648-986F-4538-BFAF-7A2815220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5824" y="1305028"/>
              <a:ext cx="8784976" cy="5552972"/>
            </a:xfrm>
            <a:prstGeom prst="rect">
              <a:avLst/>
            </a:prstGeom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3CB99D65-8000-4F0C-9B00-E085BBC9BB73}"/>
                </a:ext>
              </a:extLst>
            </p:cNvPr>
            <p:cNvSpPr txBox="1"/>
            <p:nvPr/>
          </p:nvSpPr>
          <p:spPr>
            <a:xfrm>
              <a:off x="2834388" y="3635732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Ablation</a:t>
              </a:r>
              <a:r>
                <a:rPr lang="cs-CZ" dirty="0"/>
                <a:t> </a:t>
              </a:r>
              <a:r>
                <a:rPr lang="cs-CZ" dirty="0" err="1"/>
                <a:t>onset</a:t>
              </a:r>
              <a:endParaRPr lang="cs-CZ" dirty="0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CF3E7581-B3E8-4F13-9F12-533E99FB7678}"/>
                </a:ext>
              </a:extLst>
            </p:cNvPr>
            <p:cNvSpPr txBox="1"/>
            <p:nvPr/>
          </p:nvSpPr>
          <p:spPr>
            <a:xfrm>
              <a:off x="7500157" y="3645024"/>
              <a:ext cx="2527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VT </a:t>
              </a:r>
              <a:r>
                <a:rPr lang="cs-CZ" dirty="0" err="1"/>
                <a:t>termination</a:t>
              </a:r>
              <a:r>
                <a:rPr lang="cs-CZ" dirty="0"/>
                <a:t> (6 sec)</a:t>
              </a:r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FFA5DA44-C8ED-44EF-A4C0-5A19531D2DF5}"/>
                </a:ext>
              </a:extLst>
            </p:cNvPr>
            <p:cNvCxnSpPr>
              <a:cxnSpLocks/>
            </p:cNvCxnSpPr>
            <p:nvPr/>
          </p:nvCxnSpPr>
          <p:spPr>
            <a:xfrm>
              <a:off x="4619837" y="3835108"/>
              <a:ext cx="2752153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75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EFFA4-7D84-430C-A692-E9D2053A2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BA2472-61E5-466F-91C6-24AF2B1C4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7B70497-A1ED-469E-A6A6-3BBB7CF2D3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252345"/>
              </p:ext>
            </p:extLst>
          </p:nvPr>
        </p:nvGraphicFramePr>
        <p:xfrm>
          <a:off x="1667508" y="1791990"/>
          <a:ext cx="8856984" cy="476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698280" imgH="6831720" progId="">
                  <p:embed/>
                </p:oleObj>
              </mc:Choice>
              <mc:Fallback>
                <p:oleObj r:id="rId3" imgW="12698280" imgH="6831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7508" y="1791990"/>
                        <a:ext cx="8856984" cy="4762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84" y="116632"/>
            <a:ext cx="11798032" cy="172498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00E91D3-F41D-4FF8-84E0-5F0B1FDD8858}"/>
              </a:ext>
            </a:extLst>
          </p:cNvPr>
          <p:cNvSpPr txBox="1"/>
          <p:nvPr/>
        </p:nvSpPr>
        <p:spPr>
          <a:xfrm>
            <a:off x="263352" y="1468248"/>
            <a:ext cx="2023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Marchlinski</a:t>
            </a:r>
            <a:r>
              <a:rPr lang="cs-CZ" sz="1200" dirty="0"/>
              <a:t> JACC EP 2019</a:t>
            </a:r>
          </a:p>
        </p:txBody>
      </p:sp>
    </p:spTree>
    <p:extLst>
      <p:ext uri="{BB962C8B-B14F-4D97-AF65-F5344CB8AC3E}">
        <p14:creationId xmlns:p14="http://schemas.microsoft.com/office/powerpoint/2010/main" val="1582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2D9866-4443-458A-96C9-EF47C0A7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003232" cy="1143000"/>
          </a:xfrm>
        </p:spPr>
        <p:txBody>
          <a:bodyPr/>
          <a:lstStyle/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VT </a:t>
            </a:r>
            <a:r>
              <a:rPr lang="cs-CZ" dirty="0" err="1"/>
              <a:t>ablation</a:t>
            </a:r>
            <a:br>
              <a:rPr lang="cs-CZ" dirty="0"/>
            </a:br>
            <a:r>
              <a:rPr lang="cs-CZ" sz="2800" dirty="0" err="1">
                <a:solidFill>
                  <a:srgbClr val="C00000"/>
                </a:solidFill>
              </a:rPr>
              <a:t>Final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lesion</a:t>
            </a:r>
            <a:r>
              <a:rPr lang="cs-CZ" sz="2800" dirty="0">
                <a:solidFill>
                  <a:srgbClr val="C00000"/>
                </a:solidFill>
              </a:rPr>
              <a:t> set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9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E72B8844-7A9F-4214-A779-0DAC27820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392" y="1298843"/>
            <a:ext cx="10441160" cy="544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5572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03A65-0F84-4735-A62A-5CF20CA1F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5985"/>
            <a:ext cx="10972800" cy="1143000"/>
          </a:xfrm>
        </p:spPr>
        <p:txBody>
          <a:bodyPr/>
          <a:lstStyle/>
          <a:p>
            <a:r>
              <a:rPr lang="cs-CZ" dirty="0"/>
              <a:t>Pulse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VT </a:t>
            </a:r>
            <a:r>
              <a:rPr lang="cs-CZ" dirty="0" err="1"/>
              <a:t>ablation</a:t>
            </a:r>
            <a:br>
              <a:rPr lang="cs-CZ" dirty="0"/>
            </a:br>
            <a:r>
              <a:rPr lang="cs-CZ" sz="3200" dirty="0" err="1">
                <a:solidFill>
                  <a:srgbClr val="C00000"/>
                </a:solidFill>
              </a:rPr>
              <a:t>Preclinical</a:t>
            </a:r>
            <a:r>
              <a:rPr lang="cs-CZ" sz="3200" dirty="0">
                <a:solidFill>
                  <a:srgbClr val="C00000"/>
                </a:solidFill>
              </a:rPr>
              <a:t> model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D128822-721C-4196-AA5B-9AEBB85E4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144" y="1262133"/>
            <a:ext cx="3675772" cy="37793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85B3EDC-5B1E-4D7A-A083-13DBDA17C591}"/>
              </a:ext>
            </a:extLst>
          </p:cNvPr>
          <p:cNvSpPr txBox="1"/>
          <p:nvPr/>
        </p:nvSpPr>
        <p:spPr>
          <a:xfrm>
            <a:off x="119336" y="6398696"/>
            <a:ext cx="262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Yavin</a:t>
            </a:r>
            <a:r>
              <a:rPr lang="cs-CZ" dirty="0"/>
              <a:t> HD, </a:t>
            </a:r>
            <a:r>
              <a:rPr lang="cs-CZ" dirty="0" err="1"/>
              <a:t>Circ</a:t>
            </a:r>
            <a:r>
              <a:rPr lang="cs-CZ" dirty="0"/>
              <a:t> EP 2021</a:t>
            </a:r>
          </a:p>
        </p:txBody>
      </p:sp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37DF3D06-11A2-4CBC-8807-F3CDDCF2E080}"/>
              </a:ext>
            </a:extLst>
          </p:cNvPr>
          <p:cNvPicPr/>
          <p:nvPr/>
        </p:nvPicPr>
        <p:blipFill rotWithShape="1"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6520" y="44625"/>
            <a:ext cx="1120866" cy="1296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EE57CF3-24B5-44C8-A6A2-7B815EA28A9B}"/>
              </a:ext>
            </a:extLst>
          </p:cNvPr>
          <p:cNvSpPr txBox="1"/>
          <p:nvPr/>
        </p:nvSpPr>
        <p:spPr>
          <a:xfrm>
            <a:off x="119336" y="5192869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PFA produces discrete lesions with well demarcated borders between treated and untreated myocardium and lesion dimensions that are nearly similar to those achieved using radiofrequency energy.</a:t>
            </a:r>
            <a:endParaRPr lang="cs-CZ" dirty="0"/>
          </a:p>
        </p:txBody>
      </p:sp>
      <p:pic>
        <p:nvPicPr>
          <p:cNvPr id="17" name="Zástupný obsah 16" descr="Obsah obrázku mapa&#10;&#10;Popis byl vytvořen automaticky">
            <a:extLst>
              <a:ext uri="{FF2B5EF4-FFF2-40B4-BE49-F238E27FC236}">
                <a16:creationId xmlns:a16="http://schemas.microsoft.com/office/drawing/2014/main" id="{878B8CCD-82C9-4ECF-8F61-B65902D4F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08" y="1340768"/>
            <a:ext cx="6336704" cy="3667367"/>
          </a:xfrm>
        </p:spPr>
      </p:pic>
    </p:spTree>
    <p:extLst>
      <p:ext uri="{BB962C8B-B14F-4D97-AF65-F5344CB8AC3E}">
        <p14:creationId xmlns:p14="http://schemas.microsoft.com/office/powerpoint/2010/main" val="3067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B20BE0D6-3464-468A-B5C8-94ED79E0D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r>
              <a:rPr lang="cs-CZ" altLang="cs-CZ"/>
              <a:t>Conclusions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48ADC2B2-165B-48E6-85D0-2D1162D97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125539"/>
            <a:ext cx="11161240" cy="4524375"/>
          </a:xfrm>
        </p:spPr>
        <p:txBody>
          <a:bodyPr/>
          <a:lstStyle/>
          <a:p>
            <a:r>
              <a:rPr lang="cs-CZ" altLang="cs-CZ" dirty="0" err="1"/>
              <a:t>Interventional</a:t>
            </a:r>
            <a:r>
              <a:rPr lang="cs-CZ" altLang="cs-CZ" dirty="0"/>
              <a:t> </a:t>
            </a:r>
            <a:r>
              <a:rPr lang="cs-CZ" altLang="cs-CZ" dirty="0" err="1"/>
              <a:t>treatment</a:t>
            </a:r>
            <a:r>
              <a:rPr lang="cs-CZ" altLang="cs-CZ" dirty="0"/>
              <a:t> </a:t>
            </a:r>
            <a:r>
              <a:rPr lang="cs-CZ" altLang="cs-CZ" dirty="0" err="1"/>
              <a:t>for</a:t>
            </a:r>
            <a:r>
              <a:rPr lang="cs-CZ" altLang="cs-CZ" dirty="0"/>
              <a:t> </a:t>
            </a:r>
            <a:r>
              <a:rPr lang="cs-CZ" altLang="cs-CZ" dirty="0" err="1"/>
              <a:t>VTs</a:t>
            </a:r>
            <a:r>
              <a:rPr lang="cs-CZ" altLang="cs-CZ" dirty="0"/>
              <a:t> </a:t>
            </a:r>
            <a:r>
              <a:rPr lang="cs-CZ" altLang="cs-CZ" dirty="0" err="1"/>
              <a:t>went</a:t>
            </a:r>
            <a:r>
              <a:rPr lang="cs-CZ" altLang="cs-CZ" dirty="0"/>
              <a:t> a long </a:t>
            </a:r>
            <a:r>
              <a:rPr lang="cs-CZ" altLang="cs-CZ" dirty="0" err="1"/>
              <a:t>journey</a:t>
            </a:r>
            <a:endParaRPr lang="cs-CZ" altLang="cs-CZ" dirty="0"/>
          </a:p>
          <a:p>
            <a:r>
              <a:rPr lang="cs-CZ" altLang="cs-CZ" dirty="0" err="1"/>
              <a:t>Current</a:t>
            </a:r>
            <a:r>
              <a:rPr lang="cs-CZ" altLang="cs-CZ" dirty="0"/>
              <a:t> </a:t>
            </a:r>
            <a:r>
              <a:rPr lang="cs-CZ" altLang="cs-CZ" dirty="0" err="1"/>
              <a:t>imaging</a:t>
            </a:r>
            <a:r>
              <a:rPr lang="cs-CZ" altLang="cs-CZ" dirty="0"/>
              <a:t> and </a:t>
            </a:r>
            <a:r>
              <a:rPr lang="cs-CZ" altLang="cs-CZ" dirty="0" err="1"/>
              <a:t>mapping</a:t>
            </a:r>
            <a:r>
              <a:rPr lang="cs-CZ" altLang="cs-CZ" dirty="0"/>
              <a:t> </a:t>
            </a:r>
            <a:r>
              <a:rPr lang="cs-CZ" altLang="cs-CZ" dirty="0" err="1"/>
              <a:t>tools</a:t>
            </a:r>
            <a:r>
              <a:rPr lang="cs-CZ" altLang="cs-CZ" dirty="0"/>
              <a:t> </a:t>
            </a:r>
            <a:r>
              <a:rPr lang="cs-CZ" altLang="cs-CZ" dirty="0" err="1"/>
              <a:t>allows</a:t>
            </a:r>
            <a:r>
              <a:rPr lang="cs-CZ" altLang="cs-CZ" dirty="0"/>
              <a:t> </a:t>
            </a:r>
            <a:r>
              <a:rPr lang="cs-CZ" altLang="cs-CZ" dirty="0" err="1"/>
              <a:t>precise</a:t>
            </a:r>
            <a:r>
              <a:rPr lang="cs-CZ" altLang="cs-CZ" dirty="0"/>
              <a:t> </a:t>
            </a:r>
            <a:r>
              <a:rPr lang="cs-CZ" altLang="cs-CZ" dirty="0" err="1"/>
              <a:t>characterisation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arrhythmogenic </a:t>
            </a:r>
            <a:r>
              <a:rPr lang="cs-CZ" altLang="cs-CZ" dirty="0" err="1"/>
              <a:t>substrate</a:t>
            </a:r>
            <a:endParaRPr lang="cs-CZ" altLang="cs-CZ" dirty="0"/>
          </a:p>
          <a:p>
            <a:r>
              <a:rPr lang="cs-CZ" altLang="cs-CZ" dirty="0"/>
              <a:t>„ICD </a:t>
            </a:r>
            <a:r>
              <a:rPr lang="cs-CZ" altLang="cs-CZ" dirty="0" err="1"/>
              <a:t>saves</a:t>
            </a:r>
            <a:r>
              <a:rPr lang="cs-CZ" altLang="cs-CZ" dirty="0"/>
              <a:t> </a:t>
            </a:r>
            <a:r>
              <a:rPr lang="cs-CZ" altLang="cs-CZ" dirty="0" err="1"/>
              <a:t>your</a:t>
            </a:r>
            <a:r>
              <a:rPr lang="cs-CZ" altLang="cs-CZ" dirty="0"/>
              <a:t> </a:t>
            </a:r>
            <a:r>
              <a:rPr lang="cs-CZ" altLang="cs-CZ" dirty="0" err="1"/>
              <a:t>life</a:t>
            </a:r>
            <a:r>
              <a:rPr lang="cs-CZ" altLang="cs-CZ" dirty="0"/>
              <a:t>, but VT </a:t>
            </a:r>
            <a:r>
              <a:rPr lang="cs-CZ" altLang="cs-CZ" dirty="0" err="1"/>
              <a:t>ablation</a:t>
            </a:r>
            <a:r>
              <a:rPr lang="cs-CZ" altLang="cs-CZ" dirty="0"/>
              <a:t> </a:t>
            </a:r>
            <a:r>
              <a:rPr lang="cs-CZ" altLang="cs-CZ" dirty="0" err="1"/>
              <a:t>lets</a:t>
            </a:r>
            <a:r>
              <a:rPr lang="cs-CZ" altLang="cs-CZ" dirty="0"/>
              <a:t> </a:t>
            </a:r>
            <a:r>
              <a:rPr lang="cs-CZ" altLang="cs-CZ" dirty="0" err="1"/>
              <a:t>you</a:t>
            </a:r>
            <a:r>
              <a:rPr lang="cs-CZ" altLang="cs-CZ" dirty="0"/>
              <a:t> live“</a:t>
            </a:r>
          </a:p>
          <a:p>
            <a:r>
              <a:rPr lang="cs-CZ" altLang="cs-CZ" dirty="0"/>
              <a:t>Novel </a:t>
            </a:r>
            <a:r>
              <a:rPr lang="cs-CZ" altLang="cs-CZ" dirty="0" err="1"/>
              <a:t>ablation</a:t>
            </a:r>
            <a:r>
              <a:rPr lang="cs-CZ" altLang="cs-CZ" dirty="0"/>
              <a:t> </a:t>
            </a:r>
            <a:r>
              <a:rPr lang="cs-CZ" altLang="cs-CZ" dirty="0" err="1"/>
              <a:t>tools</a:t>
            </a:r>
            <a:r>
              <a:rPr lang="cs-CZ" altLang="cs-CZ" dirty="0"/>
              <a:t> are </a:t>
            </a:r>
            <a:r>
              <a:rPr lang="cs-CZ" altLang="cs-CZ" dirty="0" err="1"/>
              <a:t>currently</a:t>
            </a:r>
            <a:r>
              <a:rPr lang="cs-CZ" altLang="cs-CZ" dirty="0"/>
              <a:t> </a:t>
            </a:r>
            <a:r>
              <a:rPr lang="cs-CZ" altLang="cs-CZ" dirty="0" err="1"/>
              <a:t>under</a:t>
            </a:r>
            <a:r>
              <a:rPr lang="cs-CZ" altLang="cs-CZ" dirty="0"/>
              <a:t> </a:t>
            </a:r>
            <a:r>
              <a:rPr lang="cs-CZ" altLang="cs-CZ" dirty="0" err="1"/>
              <a:t>evaluation</a:t>
            </a:r>
            <a:r>
              <a:rPr lang="cs-CZ" altLang="cs-CZ" dirty="0"/>
              <a:t> </a:t>
            </a:r>
            <a:r>
              <a:rPr lang="cs-CZ" altLang="cs-CZ" dirty="0" err="1"/>
              <a:t>that</a:t>
            </a:r>
            <a:r>
              <a:rPr lang="cs-CZ" altLang="cs-CZ" dirty="0"/>
              <a:t> </a:t>
            </a:r>
            <a:r>
              <a:rPr lang="cs-CZ" altLang="cs-CZ" dirty="0" err="1"/>
              <a:t>may</a:t>
            </a:r>
            <a:r>
              <a:rPr lang="cs-CZ" altLang="cs-CZ" dirty="0"/>
              <a:t> </a:t>
            </a:r>
            <a:r>
              <a:rPr lang="cs-CZ" altLang="cs-CZ" dirty="0" err="1"/>
              <a:t>facilitate</a:t>
            </a:r>
            <a:r>
              <a:rPr lang="cs-CZ" altLang="cs-CZ" dirty="0"/>
              <a:t> </a:t>
            </a:r>
            <a:r>
              <a:rPr lang="cs-CZ" altLang="cs-CZ" dirty="0" err="1"/>
              <a:t>modification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arrhythmogenic </a:t>
            </a:r>
            <a:r>
              <a:rPr lang="cs-CZ" altLang="cs-CZ" dirty="0" err="1"/>
              <a:t>substrate</a:t>
            </a:r>
            <a:r>
              <a:rPr lang="cs-CZ" altLang="cs-CZ" dirty="0"/>
              <a:t> and </a:t>
            </a:r>
            <a:r>
              <a:rPr lang="cs-CZ" altLang="cs-CZ" dirty="0" err="1"/>
              <a:t>potentially</a:t>
            </a:r>
            <a:r>
              <a:rPr lang="cs-CZ" altLang="cs-CZ" dirty="0"/>
              <a:t> </a:t>
            </a:r>
            <a:r>
              <a:rPr lang="cs-CZ" altLang="cs-CZ" dirty="0" err="1"/>
              <a:t>improve</a:t>
            </a:r>
            <a:r>
              <a:rPr lang="cs-CZ" altLang="cs-CZ" dirty="0"/>
              <a:t> </a:t>
            </a:r>
            <a:r>
              <a:rPr lang="cs-CZ" altLang="cs-CZ" dirty="0" err="1"/>
              <a:t>outcome</a:t>
            </a:r>
            <a:endParaRPr lang="en-US" altLang="cs-CZ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E5AC2-F3D7-4547-B5AB-A8556F18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926717" cy="1143000"/>
          </a:xfrm>
        </p:spPr>
        <p:txBody>
          <a:bodyPr/>
          <a:lstStyle/>
          <a:p>
            <a:r>
              <a:rPr lang="cs-CZ" sz="3600" dirty="0" err="1"/>
              <a:t>Modern</a:t>
            </a:r>
            <a:r>
              <a:rPr lang="cs-CZ" sz="3600" dirty="0"/>
              <a:t> </a:t>
            </a:r>
            <a:r>
              <a:rPr lang="cs-CZ" sz="3600" dirty="0" err="1"/>
              <a:t>electrophysiology</a:t>
            </a:r>
            <a:r>
              <a:rPr lang="cs-CZ" sz="3600" dirty="0"/>
              <a:t> </a:t>
            </a:r>
            <a:r>
              <a:rPr lang="cs-CZ" sz="3600" dirty="0" err="1"/>
              <a:t>begins</a:t>
            </a:r>
            <a:r>
              <a:rPr lang="cs-CZ" sz="3600" dirty="0"/>
              <a:t> in </a:t>
            </a:r>
            <a:r>
              <a:rPr lang="cs-CZ" sz="3600" dirty="0" err="1"/>
              <a:t>late</a:t>
            </a:r>
            <a:r>
              <a:rPr lang="cs-CZ" sz="3600" dirty="0"/>
              <a:t> 70s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911655-4492-4771-8985-54F1802D5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276AB2-1E7A-45B7-8DA8-92F91B45ED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124660"/>
              </p:ext>
            </p:extLst>
          </p:nvPr>
        </p:nvGraphicFramePr>
        <p:xfrm>
          <a:off x="191344" y="1493016"/>
          <a:ext cx="7344973" cy="454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698280" imgH="7860240" progId="">
                  <p:embed/>
                </p:oleObj>
              </mc:Choice>
              <mc:Fallback>
                <p:oleObj r:id="rId2" imgW="12698280" imgH="7860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1344" y="1493016"/>
                        <a:ext cx="7344973" cy="454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70FA3821-4717-4CA6-B4D9-1F9F0F2773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116049"/>
              </p:ext>
            </p:extLst>
          </p:nvPr>
        </p:nvGraphicFramePr>
        <p:xfrm>
          <a:off x="7544651" y="831788"/>
          <a:ext cx="4550925" cy="5208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593440" imgH="13282200" progId="">
                  <p:embed/>
                </p:oleObj>
              </mc:Choice>
              <mc:Fallback>
                <p:oleObj r:id="rId4" imgW="11593440" imgH="1328220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A67F5B3C-4F08-4A63-BA8B-24CE0E2603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44651" y="831788"/>
                        <a:ext cx="4550925" cy="5208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40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7A0C9-BFC9-4923-B58E-A67834C3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founder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modern</a:t>
            </a:r>
            <a:r>
              <a:rPr lang="cs-CZ" dirty="0"/>
              <a:t> EP</a:t>
            </a:r>
          </a:p>
        </p:txBody>
      </p:sp>
      <p:pic>
        <p:nvPicPr>
          <p:cNvPr id="9" name="Zástupný obsah 8" descr="Obsah obrázku osoba, muž, vázanka, nošení&#10;&#10;Popis byl vytvořen automaticky">
            <a:extLst>
              <a:ext uri="{FF2B5EF4-FFF2-40B4-BE49-F238E27FC236}">
                <a16:creationId xmlns:a16="http://schemas.microsoft.com/office/drawing/2014/main" id="{47678936-F0C8-48E2-AA4A-25C960CF2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09966" cy="1339977"/>
          </a:xfrm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6C87E24B-4D80-4EC0-9ABD-C4CC97E1B5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56468"/>
              </p:ext>
            </p:extLst>
          </p:nvPr>
        </p:nvGraphicFramePr>
        <p:xfrm>
          <a:off x="466230" y="2020813"/>
          <a:ext cx="5728518" cy="1601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0450440" imgH="2920320" progId="">
                  <p:embed/>
                </p:oleObj>
              </mc:Choice>
              <mc:Fallback>
                <p:oleObj r:id="rId3" imgW="10450440" imgH="2920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230" y="2020813"/>
                        <a:ext cx="5728518" cy="1601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76153949-042D-4DEA-8A8D-AD97D09FC7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064786"/>
              </p:ext>
            </p:extLst>
          </p:nvPr>
        </p:nvGraphicFramePr>
        <p:xfrm>
          <a:off x="6107141" y="2584242"/>
          <a:ext cx="5930193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1847600" imgH="2920320" progId="">
                  <p:embed/>
                </p:oleObj>
              </mc:Choice>
              <mc:Fallback>
                <p:oleObj r:id="rId5" imgW="11847600" imgH="2920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7141" y="2584242"/>
                        <a:ext cx="5930193" cy="1462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79A33164-0657-4132-A65B-6CF1037CEF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398092"/>
              </p:ext>
            </p:extLst>
          </p:nvPr>
        </p:nvGraphicFramePr>
        <p:xfrm>
          <a:off x="191344" y="3832488"/>
          <a:ext cx="5984304" cy="1743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2114000" imgH="3529800" progId="">
                  <p:embed/>
                </p:oleObj>
              </mc:Choice>
              <mc:Fallback>
                <p:oleObj r:id="rId7" imgW="12114000" imgH="3529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1344" y="3832488"/>
                        <a:ext cx="5984304" cy="1743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9DCF0B41-9E6D-4816-A958-E462FBA082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98890"/>
              </p:ext>
            </p:extLst>
          </p:nvPr>
        </p:nvGraphicFramePr>
        <p:xfrm>
          <a:off x="5982963" y="4467348"/>
          <a:ext cx="6178550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2253680" imgH="3085560" progId="">
                  <p:embed/>
                </p:oleObj>
              </mc:Choice>
              <mc:Fallback>
                <p:oleObj r:id="rId9" imgW="12253680" imgH="3085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82963" y="4467348"/>
                        <a:ext cx="6178550" cy="155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53033" y="638132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Circulation</a:t>
            </a:r>
            <a:r>
              <a:rPr lang="cs-CZ" dirty="0"/>
              <a:t> 1978-80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24454" y="1318129"/>
            <a:ext cx="1298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M. </a:t>
            </a:r>
            <a:r>
              <a:rPr lang="cs-CZ" sz="1400" dirty="0" err="1"/>
              <a:t>Josephson</a:t>
            </a:r>
            <a:endParaRPr lang="cs-CZ" sz="1400" dirty="0"/>
          </a:p>
          <a:p>
            <a:pPr algn="ctr"/>
            <a:r>
              <a:rPr lang="cs-CZ" sz="1400" dirty="0"/>
              <a:t>1943-2017</a:t>
            </a:r>
          </a:p>
        </p:txBody>
      </p:sp>
    </p:spTree>
    <p:extLst>
      <p:ext uri="{BB962C8B-B14F-4D97-AF65-F5344CB8AC3E}">
        <p14:creationId xmlns:p14="http://schemas.microsoft.com/office/powerpoint/2010/main" val="39260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1E6DED-B246-41ED-968E-3C8F4B78B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302824" cy="1143000"/>
          </a:xfrm>
        </p:spPr>
        <p:txBody>
          <a:bodyPr/>
          <a:lstStyle/>
          <a:p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mapping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VT </a:t>
            </a:r>
            <a:br>
              <a:rPr lang="cs-CZ" dirty="0"/>
            </a:b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surgery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32A160-57BA-469C-81C9-E8DE1F14A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1F9254F-10E2-41E0-BDDA-2DF7EA1F13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524802"/>
              </p:ext>
            </p:extLst>
          </p:nvPr>
        </p:nvGraphicFramePr>
        <p:xfrm>
          <a:off x="191344" y="1916832"/>
          <a:ext cx="11624175" cy="3484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736320" imgH="7415640" progId="">
                  <p:embed/>
                </p:oleObj>
              </mc:Choice>
              <mc:Fallback>
                <p:oleObj r:id="rId2" imgW="24736320" imgH="7415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1344" y="1916832"/>
                        <a:ext cx="11624175" cy="3484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 descr="Figure 1">
            <a:extLst>
              <a:ext uri="{FF2B5EF4-FFF2-40B4-BE49-F238E27FC236}">
                <a16:creationId xmlns:a16="http://schemas.microsoft.com/office/drawing/2014/main" id="{2CAF4353-4B79-4E18-8AC0-B4F49A94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440" y="188641"/>
            <a:ext cx="1951111" cy="124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3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7000" y="6322219"/>
            <a:ext cx="7905750" cy="6048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800" dirty="0" err="1"/>
              <a:t>Guiraudon</a:t>
            </a:r>
            <a:r>
              <a:rPr lang="cs-CZ" altLang="cs-CZ" sz="1800" dirty="0"/>
              <a:t> GM, </a:t>
            </a:r>
            <a:r>
              <a:rPr lang="cs-CZ" altLang="cs-CZ" sz="1800" dirty="0" err="1"/>
              <a:t>Circulation</a:t>
            </a:r>
            <a:r>
              <a:rPr lang="cs-CZ" altLang="cs-CZ" sz="1800" dirty="0"/>
              <a:t> 1983</a:t>
            </a:r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13" y="178594"/>
            <a:ext cx="1928813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0" y="1524473"/>
            <a:ext cx="7128792" cy="516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5"/>
          <p:cNvSpPr txBox="1">
            <a:spLocks noChangeArrowheads="1"/>
          </p:cNvSpPr>
          <p:nvPr/>
        </p:nvSpPr>
        <p:spPr bwMode="auto">
          <a:xfrm>
            <a:off x="576114" y="5154613"/>
            <a:ext cx="2282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1C1C1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Report on </a:t>
            </a:r>
            <a:r>
              <a:rPr lang="cs-CZ" altLang="cs-CZ" sz="1400" dirty="0" err="1">
                <a:solidFill>
                  <a:schemeClr val="tx1"/>
                </a:solidFill>
              </a:rPr>
              <a:t>two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patients</a:t>
            </a:r>
            <a:endParaRPr lang="cs-CZ" altLang="cs-CZ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>
                <a:solidFill>
                  <a:schemeClr val="tx1"/>
                </a:solidFill>
              </a:rPr>
              <a:t>Follow</a:t>
            </a:r>
            <a:r>
              <a:rPr lang="cs-CZ" altLang="cs-CZ" sz="1400" dirty="0">
                <a:solidFill>
                  <a:schemeClr val="tx1"/>
                </a:solidFill>
              </a:rPr>
              <a:t> up 3 and 4 </a:t>
            </a:r>
            <a:r>
              <a:rPr lang="cs-CZ" altLang="cs-CZ" sz="1400" dirty="0" err="1">
                <a:solidFill>
                  <a:schemeClr val="tx1"/>
                </a:solidFill>
              </a:rPr>
              <a:t>months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4582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020" y="192208"/>
            <a:ext cx="7020272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8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3946</TotalTime>
  <Words>1341</Words>
  <Application>Microsoft Office PowerPoint</Application>
  <PresentationFormat>Širokoúhlá obrazovka</PresentationFormat>
  <Paragraphs>252</Paragraphs>
  <Slides>52</Slides>
  <Notes>14</Notes>
  <HiddenSlides>1</HiddenSlides>
  <MMClips>11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52</vt:i4>
      </vt:variant>
    </vt:vector>
  </HeadingPairs>
  <TitlesOfParts>
    <vt:vector size="57" baseType="lpstr">
      <vt:lpstr>Arial</vt:lpstr>
      <vt:lpstr>Arial Narrow</vt:lpstr>
      <vt:lpstr>Tahoma</vt:lpstr>
      <vt:lpstr>Wingdings</vt:lpstr>
      <vt:lpstr>Výchozí návrh</vt:lpstr>
      <vt:lpstr>Prezentace aplikace PowerPoint</vt:lpstr>
      <vt:lpstr>Prezentace aplikace PowerPoint</vt:lpstr>
      <vt:lpstr>Agenda</vt:lpstr>
      <vt:lpstr>History of VT therapy</vt:lpstr>
      <vt:lpstr>Prezentace aplikace PowerPoint</vt:lpstr>
      <vt:lpstr>Modern electrophysiology begins in late 70s</vt:lpstr>
      <vt:lpstr>The founder of modern EP</vt:lpstr>
      <vt:lpstr>Activation mapping during VT  during the surgery</vt:lpstr>
      <vt:lpstr>Prezentace aplikace PowerPoint</vt:lpstr>
      <vt:lpstr>Prezentace aplikace PowerPoint</vt:lpstr>
      <vt:lpstr>VT ablation in the current era</vt:lpstr>
      <vt:lpstr>Mapping of tolerated VTs Modern HD mapping systems </vt:lpstr>
      <vt:lpstr>Most VTs in SHD are not tolerated…</vt:lpstr>
      <vt:lpstr>Substrate mapping A revolutionary concept</vt:lpstr>
      <vt:lpstr>Substrate based ablation strategies</vt:lpstr>
      <vt:lpstr>Representative case Multielectrode mapping of an aneurysm to facilitate ablation</vt:lpstr>
      <vt:lpstr>Observing activation in the aneurysm during ablation Targeting the earliest activity</vt:lpstr>
      <vt:lpstr>Geting the core scar isolation done…</vt:lpstr>
      <vt:lpstr>After aneurysm isolation noninducibility is reached….</vt:lpstr>
      <vt:lpstr>Substrate mapping Importance of abnormal electrogram elimination</vt:lpstr>
      <vt:lpstr>Nonischemic cardiomyopathy is different to post MI</vt:lpstr>
      <vt:lpstr>Sarcoidosis</vt:lpstr>
      <vt:lpstr>Some NICM are due to mutations Fenotypes of structural changes</vt:lpstr>
      <vt:lpstr>Catheter ablation in nonischemic CMP</vt:lpstr>
      <vt:lpstr>Percutanneous epicardial access</vt:lpstr>
      <vt:lpstr>Prezentace aplikace PowerPoint</vt:lpstr>
      <vt:lpstr>Epicardial ablation was a game-changer for many nonischemic CMP patients</vt:lpstr>
      <vt:lpstr>Epicardial access Anterior vs Inferior</vt:lpstr>
      <vt:lpstr>ECG morphology matters for selection of access in nonischemic CMP</vt:lpstr>
      <vt:lpstr>Arrhythmias originating from LV summit</vt:lpstr>
      <vt:lpstr>Bail out ablation strategies</vt:lpstr>
      <vt:lpstr>Bipolar catheter ablation of midmyocardial substrate</vt:lpstr>
      <vt:lpstr>Late termination with bipolar ablation….</vt:lpstr>
      <vt:lpstr>Alcohol transcatheter ablation Application in coronary artery – an illustrative case</vt:lpstr>
      <vt:lpstr>No entry LV</vt:lpstr>
      <vt:lpstr>Direct LV access via apical puncture</vt:lpstr>
      <vt:lpstr>Prezentace aplikace PowerPoint</vt:lpstr>
      <vt:lpstr>Mortality benefit of VT ablation?</vt:lpstr>
      <vt:lpstr>Future directions</vt:lpstr>
      <vt:lpstr>Imaging for VT ablation</vt:lpstr>
      <vt:lpstr>Image-guided ablation Targeting potential VT channels from MRI</vt:lpstr>
      <vt:lpstr>Image-guided ablation Targeting potential VT channels from MRI</vt:lpstr>
      <vt:lpstr>Stereotactic body radiotherapy</vt:lpstr>
      <vt:lpstr>ICE mapping of papillary muscle</vt:lpstr>
      <vt:lpstr>ICE mapping of papillary muscle</vt:lpstr>
      <vt:lpstr>Novel ablation tools</vt:lpstr>
      <vt:lpstr>Structural heart VT ablation  Affera system </vt:lpstr>
      <vt:lpstr>Structural heart VT ablation Mapping late potentials</vt:lpstr>
      <vt:lpstr>Structural heart VT ablation Mapping during VT</vt:lpstr>
      <vt:lpstr>Structural heart VT ablation Final lesion set</vt:lpstr>
      <vt:lpstr>Pulse field for VT ablation Preclinical model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Josef Kautzner</dc:creator>
  <cp:lastModifiedBy>GT3</cp:lastModifiedBy>
  <cp:revision>291</cp:revision>
  <dcterms:created xsi:type="dcterms:W3CDTF">2009-04-28T09:15:43Z</dcterms:created>
  <dcterms:modified xsi:type="dcterms:W3CDTF">2021-11-07T08:33:12Z</dcterms:modified>
</cp:coreProperties>
</file>