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handoutMasterIdLst>
    <p:handoutMasterId r:id="rId72"/>
  </p:handoutMasterIdLst>
  <p:sldIdLst>
    <p:sldId id="257" r:id="rId2"/>
    <p:sldId id="451" r:id="rId3"/>
    <p:sldId id="396" r:id="rId4"/>
    <p:sldId id="395" r:id="rId5"/>
    <p:sldId id="398" r:id="rId6"/>
    <p:sldId id="399" r:id="rId7"/>
    <p:sldId id="400" r:id="rId8"/>
    <p:sldId id="409" r:id="rId9"/>
    <p:sldId id="434" r:id="rId10"/>
    <p:sldId id="410" r:id="rId11"/>
    <p:sldId id="411" r:id="rId12"/>
    <p:sldId id="413" r:id="rId13"/>
    <p:sldId id="314" r:id="rId14"/>
    <p:sldId id="317" r:id="rId15"/>
    <p:sldId id="319" r:id="rId16"/>
    <p:sldId id="431" r:id="rId17"/>
    <p:sldId id="433" r:id="rId18"/>
    <p:sldId id="432" r:id="rId19"/>
    <p:sldId id="320" r:id="rId20"/>
    <p:sldId id="415" r:id="rId21"/>
    <p:sldId id="327" r:id="rId22"/>
    <p:sldId id="326" r:id="rId23"/>
    <p:sldId id="328" r:id="rId24"/>
    <p:sldId id="329" r:id="rId25"/>
    <p:sldId id="330" r:id="rId26"/>
    <p:sldId id="340" r:id="rId27"/>
    <p:sldId id="435" r:id="rId28"/>
    <p:sldId id="418" r:id="rId29"/>
    <p:sldId id="414" r:id="rId30"/>
    <p:sldId id="366" r:id="rId31"/>
    <p:sldId id="441" r:id="rId32"/>
    <p:sldId id="416" r:id="rId33"/>
    <p:sldId id="417" r:id="rId34"/>
    <p:sldId id="323" r:id="rId35"/>
    <p:sldId id="436" r:id="rId36"/>
    <p:sldId id="437" r:id="rId37"/>
    <p:sldId id="350" r:id="rId38"/>
    <p:sldId id="324" r:id="rId39"/>
    <p:sldId id="325" r:id="rId40"/>
    <p:sldId id="333" r:id="rId41"/>
    <p:sldId id="426" r:id="rId42"/>
    <p:sldId id="430" r:id="rId43"/>
    <p:sldId id="336" r:id="rId44"/>
    <p:sldId id="337" r:id="rId45"/>
    <p:sldId id="438" r:id="rId46"/>
    <p:sldId id="442" r:id="rId47"/>
    <p:sldId id="446" r:id="rId48"/>
    <p:sldId id="447" r:id="rId49"/>
    <p:sldId id="448" r:id="rId50"/>
    <p:sldId id="445" r:id="rId51"/>
    <p:sldId id="344" r:id="rId52"/>
    <p:sldId id="452" r:id="rId53"/>
    <p:sldId id="439" r:id="rId54"/>
    <p:sldId id="360" r:id="rId55"/>
    <p:sldId id="359" r:id="rId56"/>
    <p:sldId id="361" r:id="rId57"/>
    <p:sldId id="363" r:id="rId58"/>
    <p:sldId id="449" r:id="rId59"/>
    <p:sldId id="371" r:id="rId60"/>
    <p:sldId id="374" r:id="rId61"/>
    <p:sldId id="375" r:id="rId62"/>
    <p:sldId id="450" r:id="rId63"/>
    <p:sldId id="454" r:id="rId64"/>
    <p:sldId id="440" r:id="rId65"/>
    <p:sldId id="377" r:id="rId66"/>
    <p:sldId id="378" r:id="rId67"/>
    <p:sldId id="379" r:id="rId68"/>
    <p:sldId id="380" r:id="rId69"/>
    <p:sldId id="388" r:id="rId70"/>
  </p:sldIdLst>
  <p:sldSz cx="12192000" cy="6858000"/>
  <p:notesSz cx="6858000" cy="9144000"/>
  <p:defaultTextStyle>
    <a:defPPr>
      <a:defRPr lang="cs-CZ"/>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3300"/>
    <a:srgbClr val="3110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83" autoAdjust="0"/>
    <p:restoredTop sz="80000" autoAdjust="0"/>
  </p:normalViewPr>
  <p:slideViewPr>
    <p:cSldViewPr snapToGrid="0">
      <p:cViewPr varScale="1">
        <p:scale>
          <a:sx n="68" d="100"/>
          <a:sy n="68" d="100"/>
        </p:scale>
        <p:origin x="826"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9" d="100"/>
          <a:sy n="59" d="100"/>
        </p:scale>
        <p:origin x="251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5251448F-21C7-49E8-AFE4-253F0DB613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AA2472A3-1EFB-49C9-8C90-A5E84723EA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21F386-72D4-400F-8081-107957A1A4F9}" type="datetimeFigureOut">
              <a:rPr lang="cs-CZ" smtClean="0"/>
              <a:t>24.02.2022</a:t>
            </a:fld>
            <a:endParaRPr lang="cs-CZ"/>
          </a:p>
        </p:txBody>
      </p:sp>
      <p:sp>
        <p:nvSpPr>
          <p:cNvPr id="4" name="Zástupný symbol pro zápatí 3">
            <a:extLst>
              <a:ext uri="{FF2B5EF4-FFF2-40B4-BE49-F238E27FC236}">
                <a16:creationId xmlns:a16="http://schemas.microsoft.com/office/drawing/2014/main" id="{A33AA1FA-27DF-480F-806C-BEA8280816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422DA48B-F14F-4B0F-ACEA-7B06AD006D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1C7C53-DD8B-4B04-85ED-9EE8BBE68ED3}" type="slidenum">
              <a:rPr lang="cs-CZ" smtClean="0"/>
              <a:t>‹#›</a:t>
            </a:fld>
            <a:endParaRPr lang="cs-CZ"/>
          </a:p>
        </p:txBody>
      </p:sp>
    </p:spTree>
    <p:extLst>
      <p:ext uri="{BB962C8B-B14F-4D97-AF65-F5344CB8AC3E}">
        <p14:creationId xmlns:p14="http://schemas.microsoft.com/office/powerpoint/2010/main" val="2693322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82875E1-E4DD-B747-9821-C20EEAD48FB6}" type="datetimeFigureOut">
              <a:rPr lang="en-US"/>
              <a:pPr>
                <a:defRPr/>
              </a:pPr>
              <a:t>2/24/2022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noProof="0"/>
              <a:t>Click to edit Master text styles</a:t>
            </a:r>
          </a:p>
          <a:p>
            <a:pPr lvl="1"/>
            <a:r>
              <a:rPr lang="cs-CZ" noProof="0"/>
              <a:t>Second level</a:t>
            </a:r>
          </a:p>
          <a:p>
            <a:pPr lvl="2"/>
            <a:r>
              <a:rPr lang="cs-CZ" noProof="0"/>
              <a:t>Third level</a:t>
            </a:r>
          </a:p>
          <a:p>
            <a:pPr lvl="3"/>
            <a:r>
              <a:rPr lang="cs-CZ" noProof="0"/>
              <a:t>Fourth level</a:t>
            </a:r>
          </a:p>
          <a:p>
            <a:pPr lvl="4"/>
            <a:r>
              <a:rPr lang="cs-CZ" noProof="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1D2479D-A51E-F34B-960E-4441A748C6B6}" type="slidenum">
              <a:rPr lang="en-US"/>
              <a:pPr>
                <a:defRPr/>
              </a:pPr>
              <a:t>‹#›</a:t>
            </a:fld>
            <a:endParaRPr lang="en-US"/>
          </a:p>
        </p:txBody>
      </p:sp>
    </p:spTree>
    <p:extLst>
      <p:ext uri="{BB962C8B-B14F-4D97-AF65-F5344CB8AC3E}">
        <p14:creationId xmlns:p14="http://schemas.microsoft.com/office/powerpoint/2010/main" val="9414408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EECB463-7B1F-0C4F-8B2D-859EFC7CB6D9}" type="slidenum">
              <a:rPr lang="en-US" altLang="en-US"/>
              <a:pPr/>
              <a:t>1</a:t>
            </a:fld>
            <a:endParaRPr lang="en-US" altLang="en-US"/>
          </a:p>
        </p:txBody>
      </p:sp>
    </p:spTree>
    <p:extLst>
      <p:ext uri="{BB962C8B-B14F-4D97-AF65-F5344CB8AC3E}">
        <p14:creationId xmlns:p14="http://schemas.microsoft.com/office/powerpoint/2010/main" val="136350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25BF44-37CD-4070-9D8F-0358603CF978}" type="slidenum">
              <a:rPr lang="cs-CZ" altLang="cs-CZ" sz="1200"/>
              <a:pPr/>
              <a:t>15</a:t>
            </a:fld>
            <a:endParaRPr lang="cs-CZ" altLang="cs-CZ"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z="3600"/>
              <a:t>Toto je druhý obrázek  - dle pixelů  a jejich rozložení je vidět, že je špatně nastavená „tissue priority“</a:t>
            </a:r>
          </a:p>
        </p:txBody>
      </p:sp>
    </p:spTree>
    <p:extLst>
      <p:ext uri="{BB962C8B-B14F-4D97-AF65-F5344CB8AC3E}">
        <p14:creationId xmlns:p14="http://schemas.microsoft.com/office/powerpoint/2010/main" val="1958252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4044B56-D472-4073-B7EF-2328FBF36097}" type="slidenum">
              <a:rPr lang="cs-CZ" altLang="cs-CZ" sz="1200"/>
              <a:pPr/>
              <a:t>19</a:t>
            </a:fld>
            <a:endParaRPr lang="cs-CZ" altLang="cs-CZ"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z="3200" dirty="0"/>
              <a:t>Stažen </a:t>
            </a:r>
            <a:r>
              <a:rPr lang="cs-CZ" altLang="cs-CZ" sz="3200" dirty="0" err="1"/>
              <a:t>gain</a:t>
            </a:r>
            <a:r>
              <a:rPr lang="cs-CZ" altLang="cs-CZ" sz="3200" dirty="0"/>
              <a:t>, upravena </a:t>
            </a:r>
            <a:r>
              <a:rPr lang="cs-CZ" altLang="cs-CZ" sz="3200" dirty="0" err="1"/>
              <a:t>tissue</a:t>
            </a:r>
            <a:r>
              <a:rPr lang="cs-CZ" altLang="cs-CZ" sz="3200" dirty="0"/>
              <a:t> priority, ale rychlost je 58 – dalo by se ještě vylepšit</a:t>
            </a:r>
          </a:p>
        </p:txBody>
      </p:sp>
    </p:spTree>
    <p:extLst>
      <p:ext uri="{BB962C8B-B14F-4D97-AF65-F5344CB8AC3E}">
        <p14:creationId xmlns:p14="http://schemas.microsoft.com/office/powerpoint/2010/main" val="4041989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 a to jsme se vůbec nebavili o rovině řezu levé síně a rovině řezu jetem… a vůbec ne o časování – na to přijde řeč později.</a:t>
            </a:r>
            <a:endParaRPr lang="en-US" dirty="0"/>
          </a:p>
        </p:txBody>
      </p:sp>
      <p:sp>
        <p:nvSpPr>
          <p:cNvPr id="4" name="Slide Number Placeholder 3"/>
          <p:cNvSpPr>
            <a:spLocks noGrp="1"/>
          </p:cNvSpPr>
          <p:nvPr>
            <p:ph type="sldNum" sz="quarter" idx="10"/>
          </p:nvPr>
        </p:nvSpPr>
        <p:spPr/>
        <p:txBody>
          <a:bodyPr/>
          <a:lstStyle/>
          <a:p>
            <a:fld id="{8D8EFC73-7FE2-D942-BD04-399D59C46593}" type="slidenum">
              <a:rPr lang="en-US" smtClean="0"/>
              <a:t>20</a:t>
            </a:fld>
            <a:endParaRPr lang="en-US"/>
          </a:p>
        </p:txBody>
      </p:sp>
    </p:spTree>
    <p:extLst>
      <p:ext uri="{BB962C8B-B14F-4D97-AF65-F5344CB8AC3E}">
        <p14:creationId xmlns:p14="http://schemas.microsoft.com/office/powerpoint/2010/main" val="1678470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959FB3B-2DC5-4910-BC92-660ED0520A4D}" type="slidenum">
              <a:rPr lang="cs-CZ" altLang="cs-CZ" sz="1200"/>
              <a:pPr/>
              <a:t>21</a:t>
            </a:fld>
            <a:endParaRPr lang="cs-CZ" altLang="cs-CZ"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z="3200" dirty="0"/>
              <a:t>Ještě jednou se podívejme na regurgitaci v pohybu: Které obrázky nejvíce vidíme?</a:t>
            </a:r>
          </a:p>
          <a:p>
            <a:endParaRPr lang="cs-CZ" altLang="cs-CZ" sz="3200" dirty="0"/>
          </a:p>
        </p:txBody>
      </p:sp>
    </p:spTree>
    <p:extLst>
      <p:ext uri="{BB962C8B-B14F-4D97-AF65-F5344CB8AC3E}">
        <p14:creationId xmlns:p14="http://schemas.microsoft.com/office/powerpoint/2010/main" val="3909832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C4CE44D-7FEA-4D99-9C63-AB3EEF08F508}" type="slidenum">
              <a:rPr lang="cs-CZ" altLang="cs-CZ" sz="1200"/>
              <a:pPr/>
              <a:t>22</a:t>
            </a:fld>
            <a:endParaRPr lang="cs-CZ" altLang="cs-CZ"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t>Které obrázky to asi jsou?</a:t>
            </a:r>
          </a:p>
        </p:txBody>
      </p:sp>
    </p:spTree>
    <p:extLst>
      <p:ext uri="{BB962C8B-B14F-4D97-AF65-F5344CB8AC3E}">
        <p14:creationId xmlns:p14="http://schemas.microsoft.com/office/powerpoint/2010/main" val="2715505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 to tento nebo tento?</a:t>
            </a:r>
          </a:p>
          <a:p>
            <a:r>
              <a:rPr lang="cs-CZ" dirty="0"/>
              <a:t>Takže je těžké si vybrat, i když je stroj nastaven správně</a:t>
            </a:r>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23</a:t>
            </a:fld>
            <a:endParaRPr lang="en-US"/>
          </a:p>
        </p:txBody>
      </p:sp>
    </p:spTree>
    <p:extLst>
      <p:ext uri="{BB962C8B-B14F-4D97-AF65-F5344CB8AC3E}">
        <p14:creationId xmlns:p14="http://schemas.microsoft.com/office/powerpoint/2010/main" val="2358052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4EA5A63-AF3C-4EBF-8EED-90790C142509}" type="slidenum">
              <a:rPr lang="cs-CZ" altLang="cs-CZ" sz="1200"/>
              <a:pPr/>
              <a:t>24</a:t>
            </a:fld>
            <a:endParaRPr lang="cs-CZ" altLang="cs-CZ"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Tomu odpovídá i CW jet – v podstatné části systoly žádný tok. Proč to tak je? </a:t>
            </a:r>
          </a:p>
        </p:txBody>
      </p:sp>
    </p:spTree>
    <p:extLst>
      <p:ext uri="{BB962C8B-B14F-4D97-AF65-F5344CB8AC3E}">
        <p14:creationId xmlns:p14="http://schemas.microsoft.com/office/powerpoint/2010/main" val="541659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Jiná pacientka. Podívejme se na jednotlivé fáze systoly, jak jsou rozděleny na obrázcích. Regurgitace jen v </a:t>
            </a:r>
            <a:r>
              <a:rPr lang="cs-CZ" altLang="cs-CZ" dirty="0" err="1"/>
              <a:t>protosystole</a:t>
            </a:r>
            <a:r>
              <a:rPr lang="cs-CZ" altLang="cs-CZ" dirty="0"/>
              <a:t> a </a:t>
            </a:r>
            <a:r>
              <a:rPr lang="cs-CZ" altLang="cs-CZ" dirty="0" err="1"/>
              <a:t>telesystole</a:t>
            </a:r>
            <a:r>
              <a:rPr lang="cs-CZ" altLang="cs-CZ" dirty="0"/>
              <a:t>. Diastola</a:t>
            </a:r>
          </a:p>
          <a:p>
            <a:endParaRPr lang="cs-CZ" altLang="cs-CZ" dirty="0"/>
          </a:p>
        </p:txBody>
      </p:sp>
    </p:spTree>
    <p:extLst>
      <p:ext uri="{BB962C8B-B14F-4D97-AF65-F5344CB8AC3E}">
        <p14:creationId xmlns:p14="http://schemas.microsoft.com/office/powerpoint/2010/main" val="2506032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27</a:t>
            </a:fld>
            <a:endParaRPr lang="en-US"/>
          </a:p>
        </p:txBody>
      </p:sp>
    </p:spTree>
    <p:extLst>
      <p:ext uri="{BB962C8B-B14F-4D97-AF65-F5344CB8AC3E}">
        <p14:creationId xmlns:p14="http://schemas.microsoft.com/office/powerpoint/2010/main" val="2264911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 a to jsme se vůbec nebavili o rovině řezu levé síně a rovině řezu jetem… a vůbec ne o časování – na to přijde řeč později.</a:t>
            </a:r>
            <a:endParaRPr lang="en-US" dirty="0"/>
          </a:p>
        </p:txBody>
      </p:sp>
      <p:sp>
        <p:nvSpPr>
          <p:cNvPr id="4" name="Slide Number Placeholder 3"/>
          <p:cNvSpPr>
            <a:spLocks noGrp="1"/>
          </p:cNvSpPr>
          <p:nvPr>
            <p:ph type="sldNum" sz="quarter" idx="10"/>
          </p:nvPr>
        </p:nvSpPr>
        <p:spPr/>
        <p:txBody>
          <a:bodyPr/>
          <a:lstStyle/>
          <a:p>
            <a:fld id="{8D8EFC73-7FE2-D942-BD04-399D59C46593}" type="slidenum">
              <a:rPr lang="en-US" smtClean="0"/>
              <a:t>28</a:t>
            </a:fld>
            <a:endParaRPr lang="en-US"/>
          </a:p>
        </p:txBody>
      </p:sp>
    </p:spTree>
    <p:extLst>
      <p:ext uri="{BB962C8B-B14F-4D97-AF65-F5344CB8AC3E}">
        <p14:creationId xmlns:p14="http://schemas.microsoft.com/office/powerpoint/2010/main" val="41364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Tak</a:t>
            </a:r>
            <a:r>
              <a:rPr lang="en-US" dirty="0"/>
              <a:t> </a:t>
            </a:r>
            <a:r>
              <a:rPr lang="en-US" dirty="0" err="1"/>
              <a:t>za</a:t>
            </a:r>
            <a:r>
              <a:rPr lang="en-US" dirty="0"/>
              <a:t> </a:t>
            </a:r>
            <a:r>
              <a:rPr lang="en-US" dirty="0" err="1"/>
              <a:t>prvé</a:t>
            </a:r>
            <a:r>
              <a:rPr lang="en-US" dirty="0"/>
              <a:t> </a:t>
            </a:r>
            <a:r>
              <a:rPr lang="mr-IN" dirty="0"/>
              <a:t>–</a:t>
            </a:r>
            <a:r>
              <a:rPr lang="en-US" dirty="0"/>
              <a:t> CF a </a:t>
            </a:r>
            <a:r>
              <a:rPr lang="en-US" dirty="0" err="1"/>
              <a:t>CW</a:t>
            </a:r>
            <a:r>
              <a:rPr lang="en-US" dirty="0"/>
              <a:t> je 2D echo? </a:t>
            </a:r>
            <a:r>
              <a:rPr lang="en-US" dirty="0" err="1"/>
              <a:t>dělají</a:t>
            </a:r>
            <a:r>
              <a:rPr lang="en-US" dirty="0"/>
              <a:t> </a:t>
            </a:r>
            <a:r>
              <a:rPr lang="en-US" dirty="0" err="1"/>
              <a:t>si</a:t>
            </a:r>
            <a:r>
              <a:rPr lang="en-US" dirty="0"/>
              <a:t> </a:t>
            </a:r>
            <a:r>
              <a:rPr lang="en-US" dirty="0" err="1"/>
              <a:t>srandu</a:t>
            </a:r>
            <a:r>
              <a:rPr lang="en-US" dirty="0"/>
              <a:t>?</a:t>
            </a:r>
          </a:p>
        </p:txBody>
      </p:sp>
      <p:sp>
        <p:nvSpPr>
          <p:cNvPr id="4" name="Slide Number Placeholder 3"/>
          <p:cNvSpPr>
            <a:spLocks noGrp="1"/>
          </p:cNvSpPr>
          <p:nvPr>
            <p:ph type="sldNum" sz="quarter" idx="10"/>
          </p:nvPr>
        </p:nvSpPr>
        <p:spPr/>
        <p:txBody>
          <a:bodyPr/>
          <a:lstStyle/>
          <a:p>
            <a:fld id="{8D8EFC73-7FE2-D942-BD04-399D59C46593}" type="slidenum">
              <a:rPr lang="en-US" smtClean="0"/>
              <a:t>5</a:t>
            </a:fld>
            <a:endParaRPr lang="en-US"/>
          </a:p>
        </p:txBody>
      </p:sp>
    </p:spTree>
    <p:extLst>
      <p:ext uri="{BB962C8B-B14F-4D97-AF65-F5344CB8AC3E}">
        <p14:creationId xmlns:p14="http://schemas.microsoft.com/office/powerpoint/2010/main" val="78500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BAC4FA-381C-448F-96B6-3D2DC4DCD802}"/>
              </a:ext>
            </a:extLst>
          </p:cNvPr>
          <p:cNvSpPr>
            <a:spLocks noGrp="1" noChangeArrowheads="1"/>
          </p:cNvSpPr>
          <p:nvPr>
            <p:ph type="sldNum" sz="quarter" idx="5"/>
          </p:nvPr>
        </p:nvSpPr>
        <p:spPr>
          <a:ln/>
        </p:spPr>
        <p:txBody>
          <a:bodyPr/>
          <a:lstStyle/>
          <a:p>
            <a:fld id="{47515038-6D79-44DE-937E-905BBEC2AC11}" type="slidenum">
              <a:rPr lang="cs-CZ" altLang="cs-CZ"/>
              <a:pPr/>
              <a:t>29</a:t>
            </a:fld>
            <a:endParaRPr lang="cs-CZ" altLang="cs-CZ"/>
          </a:p>
        </p:txBody>
      </p:sp>
      <p:sp>
        <p:nvSpPr>
          <p:cNvPr id="260098" name="Rectangle 2">
            <a:extLst>
              <a:ext uri="{FF2B5EF4-FFF2-40B4-BE49-F238E27FC236}">
                <a16:creationId xmlns:a16="http://schemas.microsoft.com/office/drawing/2014/main" id="{A06FA540-4241-491F-AF6A-832E83616FFD}"/>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F93BCF5C-EE88-47A3-A150-62C7E214B72B}"/>
              </a:ext>
            </a:extLst>
          </p:cNvPr>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15810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err="1"/>
              <a:t>Flow</a:t>
            </a:r>
            <a:r>
              <a:rPr lang="cs-CZ" dirty="0"/>
              <a:t> konvergence, ERO, RF, RV . Vše spolu souvisí. Co to je </a:t>
            </a:r>
            <a:r>
              <a:rPr lang="cs-CZ" dirty="0" err="1"/>
              <a:t>large</a:t>
            </a:r>
            <a:r>
              <a:rPr lang="cs-CZ" dirty="0"/>
              <a:t>?? Jak velké je velké jablko? </a:t>
            </a:r>
            <a:endParaRPr lang="en-US" dirty="0"/>
          </a:p>
        </p:txBody>
      </p:sp>
      <p:sp>
        <p:nvSpPr>
          <p:cNvPr id="4" name="Slide Number Placeholder 3"/>
          <p:cNvSpPr>
            <a:spLocks noGrp="1"/>
          </p:cNvSpPr>
          <p:nvPr>
            <p:ph type="sldNum" sz="quarter" idx="10"/>
          </p:nvPr>
        </p:nvSpPr>
        <p:spPr/>
        <p:txBody>
          <a:bodyPr/>
          <a:lstStyle/>
          <a:p>
            <a:fld id="{8D8EFC73-7FE2-D942-BD04-399D59C46593}" type="slidenum">
              <a:rPr lang="en-US" smtClean="0"/>
              <a:t>32</a:t>
            </a:fld>
            <a:endParaRPr lang="en-US"/>
          </a:p>
        </p:txBody>
      </p:sp>
    </p:spTree>
    <p:extLst>
      <p:ext uri="{BB962C8B-B14F-4D97-AF65-F5344CB8AC3E}">
        <p14:creationId xmlns:p14="http://schemas.microsoft.com/office/powerpoint/2010/main" val="1215707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Kriteria</a:t>
            </a:r>
            <a:r>
              <a:rPr lang="cs-CZ" dirty="0"/>
              <a:t> jsou zjevně stejná pro 1´i 2´regurgitaci – což je dobře. 60 ml je vždycky 60 ml, jen má jiný prognostický význam</a:t>
            </a:r>
          </a:p>
          <a:p>
            <a:r>
              <a:rPr lang="cs-CZ" dirty="0"/>
              <a:t>Ale jak to správně spočítat? </a:t>
            </a:r>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33</a:t>
            </a:fld>
            <a:endParaRPr lang="en-US"/>
          </a:p>
        </p:txBody>
      </p:sp>
    </p:spTree>
    <p:extLst>
      <p:ext uri="{BB962C8B-B14F-4D97-AF65-F5344CB8AC3E}">
        <p14:creationId xmlns:p14="http://schemas.microsoft.com/office/powerpoint/2010/main" val="2039852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Koncept je geniální, Vzorec je jasný, ideální, v případě kruhového ústí…</a:t>
            </a:r>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34</a:t>
            </a:fld>
            <a:endParaRPr lang="en-US"/>
          </a:p>
        </p:txBody>
      </p:sp>
    </p:spTree>
    <p:extLst>
      <p:ext uri="{BB962C8B-B14F-4D97-AF65-F5344CB8AC3E}">
        <p14:creationId xmlns:p14="http://schemas.microsoft.com/office/powerpoint/2010/main" val="2437879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36</a:t>
            </a:fld>
            <a:endParaRPr lang="en-US"/>
          </a:p>
        </p:txBody>
      </p:sp>
    </p:spTree>
    <p:extLst>
      <p:ext uri="{BB962C8B-B14F-4D97-AF65-F5344CB8AC3E}">
        <p14:creationId xmlns:p14="http://schemas.microsoft.com/office/powerpoint/2010/main" val="1825476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E65ACD3-EFF9-4567-B6C6-FB2101B4C1CA}" type="slidenum">
              <a:rPr lang="cs-CZ" altLang="cs-CZ" sz="1200"/>
              <a:pPr/>
              <a:t>37</a:t>
            </a:fld>
            <a:endParaRPr lang="cs-CZ" altLang="cs-CZ"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základna je velmi nízko – falešně velká PISA – </a:t>
            </a:r>
            <a:r>
              <a:rPr lang="cs-CZ" altLang="cs-CZ" dirty="0" err="1"/>
              <a:t>radius</a:t>
            </a:r>
            <a:r>
              <a:rPr lang="cs-CZ" altLang="cs-CZ" dirty="0"/>
              <a:t> 8 mm</a:t>
            </a:r>
          </a:p>
        </p:txBody>
      </p:sp>
    </p:spTree>
    <p:extLst>
      <p:ext uri="{BB962C8B-B14F-4D97-AF65-F5344CB8AC3E}">
        <p14:creationId xmlns:p14="http://schemas.microsoft.com/office/powerpoint/2010/main" val="1823028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E1EFAB9-3D64-4AA8-9341-037B38F713CC}" type="slidenum">
              <a:rPr lang="cs-CZ" altLang="cs-CZ" sz="1200"/>
              <a:pPr/>
              <a:t>38</a:t>
            </a:fld>
            <a:endParaRPr lang="cs-CZ" altLang="cs-CZ"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z="3200" dirty="0"/>
              <a:t>Předpokládejme kruhové ústí – významná dle PISA (</a:t>
            </a:r>
            <a:r>
              <a:rPr lang="cs-CZ" altLang="cs-CZ" sz="3200" dirty="0" err="1"/>
              <a:t>radius</a:t>
            </a:r>
            <a:r>
              <a:rPr lang="cs-CZ" altLang="cs-CZ" sz="3200" dirty="0"/>
              <a:t> 6, </a:t>
            </a:r>
            <a:r>
              <a:rPr lang="cs-CZ" altLang="cs-CZ" sz="3200" dirty="0" err="1"/>
              <a:t>flow</a:t>
            </a:r>
            <a:r>
              <a:rPr lang="cs-CZ" altLang="cs-CZ" sz="3200" dirty="0"/>
              <a:t> 100 ml/s</a:t>
            </a:r>
            <a:r>
              <a:rPr lang="cs-CZ" altLang="cs-CZ" sz="3200" dirty="0">
                <a:latin typeface="Arial" panose="020B0604020202020204" pitchFamily="34" charset="0"/>
              </a:rPr>
              <a:t>)</a:t>
            </a:r>
          </a:p>
        </p:txBody>
      </p:sp>
    </p:spTree>
    <p:extLst>
      <p:ext uri="{BB962C8B-B14F-4D97-AF65-F5344CB8AC3E}">
        <p14:creationId xmlns:p14="http://schemas.microsoft.com/office/powerpoint/2010/main" val="1343222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6B07072-3FAA-4CEE-89C0-F6D0EC240D67}" type="slidenum">
              <a:rPr lang="cs-CZ" altLang="cs-CZ" sz="1200"/>
              <a:pPr/>
              <a:t>39</a:t>
            </a:fld>
            <a:endParaRPr lang="cs-CZ" altLang="cs-CZ"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Měření PISA v jiné projekci – opět </a:t>
            </a:r>
            <a:r>
              <a:rPr lang="cs-CZ" altLang="cs-CZ" dirty="0" err="1"/>
              <a:t>radius</a:t>
            </a:r>
            <a:r>
              <a:rPr lang="cs-CZ" altLang="cs-CZ" dirty="0"/>
              <a:t> 0,6</a:t>
            </a:r>
            <a:r>
              <a:rPr lang="cs-CZ" altLang="cs-CZ" dirty="0">
                <a:latin typeface="Arial" panose="020B0604020202020204" pitchFamily="34" charset="0"/>
              </a:rPr>
              <a:t>, to už by měla být pozoruhodná regurgitace 100 ml/sec!</a:t>
            </a:r>
          </a:p>
        </p:txBody>
      </p:sp>
    </p:spTree>
    <p:extLst>
      <p:ext uri="{BB962C8B-B14F-4D97-AF65-F5344CB8AC3E}">
        <p14:creationId xmlns:p14="http://schemas.microsoft.com/office/powerpoint/2010/main" val="349272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18C7AAF-CE5B-42AF-8300-360AFEE35910}" type="slidenum">
              <a:rPr lang="cs-CZ" altLang="cs-CZ" sz="1200"/>
              <a:pPr/>
              <a:t>40</a:t>
            </a:fld>
            <a:endParaRPr lang="cs-CZ" altLang="cs-CZ"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z="6000" dirty="0"/>
              <a:t>Podívejme se na další kritéria významnosti regurgitace: </a:t>
            </a:r>
          </a:p>
          <a:p>
            <a:r>
              <a:rPr lang="cs-CZ" altLang="cs-CZ" sz="6000" dirty="0"/>
              <a:t>ERO je jen 18 mm2 – nevýznamná. Významná je nad 40 mm2. Je tento výpočet u této pacientky správný?   </a:t>
            </a:r>
          </a:p>
          <a:p>
            <a:r>
              <a:rPr lang="cs-CZ" altLang="cs-CZ" sz="6000" dirty="0"/>
              <a:t>Jistěže ano, </a:t>
            </a:r>
          </a:p>
          <a:p>
            <a:r>
              <a:rPr lang="cs-CZ" altLang="cs-CZ" sz="6000" dirty="0"/>
              <a:t>Jak ovlivní </a:t>
            </a:r>
            <a:r>
              <a:rPr lang="cs-CZ" altLang="cs-CZ" sz="6000" dirty="0" err="1"/>
              <a:t>tracing</a:t>
            </a:r>
            <a:r>
              <a:rPr lang="cs-CZ" altLang="cs-CZ" sz="6000" dirty="0"/>
              <a:t> CW jetu ERO a RV? Jaký bude RV, kdyby stejná pacientka měla CW jet mnohem větší?  - bude RV větší nebo menší?</a:t>
            </a:r>
          </a:p>
        </p:txBody>
      </p:sp>
    </p:spTree>
    <p:extLst>
      <p:ext uri="{BB962C8B-B14F-4D97-AF65-F5344CB8AC3E}">
        <p14:creationId xmlns:p14="http://schemas.microsoft.com/office/powerpoint/2010/main" val="816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8814318-86F8-4D24-A547-3974BAEFE5A6}" type="slidenum">
              <a:rPr lang="cs-CZ" altLang="cs-CZ" sz="1200"/>
              <a:pPr/>
              <a:t>41</a:t>
            </a:fld>
            <a:endParaRPr lang="cs-CZ" altLang="cs-CZ" sz="12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z="6000"/>
              <a:t>Jak ovlivní tracing CW jetu ERO a RV? </a:t>
            </a:r>
          </a:p>
          <a:p>
            <a:r>
              <a:rPr lang="cs-CZ" altLang="cs-CZ" sz="6000"/>
              <a:t>Jaký bude RV, kdyby stejná pacientka měla CW jet mnohem větší?  - bude RV větší nebo menší? </a:t>
            </a:r>
          </a:p>
          <a:p>
            <a:r>
              <a:rPr lang="cs-CZ" altLang="cs-CZ" sz="6000"/>
              <a:t>Hlasování</a:t>
            </a:r>
          </a:p>
        </p:txBody>
      </p:sp>
    </p:spTree>
    <p:extLst>
      <p:ext uri="{BB962C8B-B14F-4D97-AF65-F5344CB8AC3E}">
        <p14:creationId xmlns:p14="http://schemas.microsoft.com/office/powerpoint/2010/main" val="244109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7</a:t>
            </a:fld>
            <a:endParaRPr lang="en-US"/>
          </a:p>
        </p:txBody>
      </p:sp>
    </p:spTree>
    <p:extLst>
      <p:ext uri="{BB962C8B-B14F-4D97-AF65-F5344CB8AC3E}">
        <p14:creationId xmlns:p14="http://schemas.microsoft.com/office/powerpoint/2010/main" val="1626648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4904F5-6FD1-48D0-A17D-AE2D7CCBA82F}" type="slidenum">
              <a:rPr lang="cs-CZ" altLang="cs-CZ" sz="1200"/>
              <a:pPr/>
              <a:t>42</a:t>
            </a:fld>
            <a:endParaRPr lang="cs-CZ" altLang="cs-CZ"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z="6000" dirty="0"/>
              <a:t>Já vám říkám, že tento regurgitační objem bude stejný</a:t>
            </a:r>
          </a:p>
        </p:txBody>
      </p:sp>
    </p:spTree>
    <p:extLst>
      <p:ext uri="{BB962C8B-B14F-4D97-AF65-F5344CB8AC3E}">
        <p14:creationId xmlns:p14="http://schemas.microsoft.com/office/powerpoint/2010/main" val="2863636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71D6CE0-DD06-4D0E-93B9-B2D7F6BEA4D0}" type="slidenum">
              <a:rPr lang="cs-CZ" altLang="cs-CZ" sz="1200"/>
              <a:pPr/>
              <a:t>43</a:t>
            </a:fld>
            <a:endParaRPr lang="cs-CZ" altLang="cs-CZ"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s-CZ" altLang="cs-CZ" dirty="0"/>
              <a:t>ERO závisí na maximální rychlosti jetu. </a:t>
            </a:r>
            <a:r>
              <a:rPr lang="cs-CZ" altLang="cs-CZ" sz="1200" dirty="0"/>
              <a:t>protože ERO vypočítáme prostě z rovnice kontinuity – </a:t>
            </a:r>
            <a:r>
              <a:rPr lang="cs-CZ" altLang="cs-CZ" sz="1200" dirty="0" err="1"/>
              <a:t>isoplocha</a:t>
            </a:r>
            <a:r>
              <a:rPr lang="cs-CZ" altLang="cs-CZ" sz="1200" dirty="0"/>
              <a:t> PISA musí být stejný průtok jako na </a:t>
            </a:r>
            <a:r>
              <a:rPr lang="cs-CZ" altLang="cs-CZ" sz="1200" dirty="0" err="1"/>
              <a:t>reg</a:t>
            </a:r>
            <a:r>
              <a:rPr lang="cs-CZ" altLang="cs-CZ" sz="1200" dirty="0"/>
              <a:t>. Ústí. </a:t>
            </a:r>
          </a:p>
          <a:p>
            <a:endParaRPr lang="cs-CZ" altLang="cs-CZ" dirty="0"/>
          </a:p>
        </p:txBody>
      </p:sp>
    </p:spTree>
    <p:extLst>
      <p:ext uri="{BB962C8B-B14F-4D97-AF65-F5344CB8AC3E}">
        <p14:creationId xmlns:p14="http://schemas.microsoft.com/office/powerpoint/2010/main" val="2566704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0F1B7EF-8558-4109-A9D3-EF8398CA8DE6}" type="slidenum">
              <a:rPr lang="cs-CZ" altLang="cs-CZ" sz="1200"/>
              <a:pPr/>
              <a:t>44</a:t>
            </a:fld>
            <a:endParaRPr lang="cs-CZ" altLang="cs-CZ"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t>ERO závisí na maximální rychlosti jetu Pakliže se chceme orientovat podle ERO, pak je jedno, jak dlouho regurgitace trvá, nicméně to může být zavádějící. Nízká rychlost regurgitace může znamenat větší ERO, ale směrodatné je také trvání. PISA je dynamická! </a:t>
            </a:r>
          </a:p>
        </p:txBody>
      </p:sp>
    </p:spTree>
    <p:extLst>
      <p:ext uri="{BB962C8B-B14F-4D97-AF65-F5344CB8AC3E}">
        <p14:creationId xmlns:p14="http://schemas.microsoft.com/office/powerpoint/2010/main" val="3434229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4904F5-6FD1-48D0-A17D-AE2D7CCBA82F}" type="slidenum">
              <a:rPr lang="cs-CZ" altLang="cs-CZ" sz="1200"/>
              <a:pPr/>
              <a:t>45</a:t>
            </a:fld>
            <a:endParaRPr lang="cs-CZ" altLang="cs-CZ"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z="6000" dirty="0"/>
              <a:t>Já vám říkám, že tento regurgitační objem bude stejný</a:t>
            </a:r>
          </a:p>
        </p:txBody>
      </p:sp>
    </p:spTree>
    <p:extLst>
      <p:ext uri="{BB962C8B-B14F-4D97-AF65-F5344CB8AC3E}">
        <p14:creationId xmlns:p14="http://schemas.microsoft.com/office/powerpoint/2010/main" val="2551280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44F0869A-480E-4D40-977C-42720A54BF8F}" type="slidenum">
              <a:rPr lang="cs-CZ" altLang="cs-CZ" sz="1200"/>
              <a:pPr algn="r"/>
              <a:t>48</a:t>
            </a:fld>
            <a:endParaRPr lang="cs-CZ" altLang="cs-CZ" sz="120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685800" y="4343400"/>
            <a:ext cx="5486400" cy="5268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z="1600" dirty="0"/>
          </a:p>
          <a:p>
            <a:r>
              <a:rPr lang="cs-CZ" altLang="cs-CZ" sz="1600" dirty="0"/>
              <a:t>Archivní snímek – klíčem je škála, komora je asi v pořádku</a:t>
            </a:r>
          </a:p>
          <a:p>
            <a:endParaRPr lang="cs-CZ" altLang="cs-CZ" sz="1600" dirty="0"/>
          </a:p>
          <a:p>
            <a:endParaRPr lang="cs-CZ" altLang="cs-CZ" sz="1600" dirty="0"/>
          </a:p>
          <a:p>
            <a:r>
              <a:rPr lang="cs-CZ" altLang="cs-CZ" sz="1600" dirty="0"/>
              <a:t>Nemůžeme říct, co měl pacient včera k obědu, ale můžeme říct, kde bude obědvat zítra. Možnosti.</a:t>
            </a:r>
          </a:p>
          <a:p>
            <a:r>
              <a:rPr lang="cs-CZ" altLang="cs-CZ" sz="1600" dirty="0"/>
              <a:t>Může někdo říct, co má pacient za dg a jestli se mu daří dobře nebo špatně?</a:t>
            </a:r>
          </a:p>
          <a:p>
            <a:r>
              <a:rPr lang="cs-CZ" altLang="cs-CZ" sz="1600" dirty="0"/>
              <a:t>Začněme od diagnózy.  Klíčem k určení dg je číslo indikující škálu, tedy určení rychlosti zachyceného toku.</a:t>
            </a:r>
          </a:p>
          <a:p>
            <a:r>
              <a:rPr lang="cs-CZ" altLang="cs-CZ" sz="1600" dirty="0"/>
              <a:t>6 m/s odpovídá tlakovému spádu 150 + žilní tlak minim. 10 = tlak v komoře 160(-170). To může vyrobit jen funkční, zdravá systémová komora. (DSK má téměř vždy </a:t>
            </a:r>
            <a:r>
              <a:rPr lang="cs-CZ" altLang="cs-CZ" sz="1600" dirty="0" err="1"/>
              <a:t>holosystolickou</a:t>
            </a:r>
            <a:r>
              <a:rPr lang="cs-CZ" altLang="cs-CZ" sz="1600" dirty="0"/>
              <a:t> turbulenci po obou stranách křivky). Toto je </a:t>
            </a:r>
            <a:r>
              <a:rPr lang="cs-CZ" altLang="cs-CZ" sz="1600" dirty="0" err="1"/>
              <a:t>unidirekcionální</a:t>
            </a:r>
            <a:r>
              <a:rPr lang="cs-CZ" altLang="cs-CZ" sz="1600" dirty="0"/>
              <a:t> tok, tedy </a:t>
            </a:r>
            <a:r>
              <a:rPr lang="cs-CZ" altLang="cs-CZ" sz="1600" dirty="0" err="1"/>
              <a:t>AoS</a:t>
            </a:r>
            <a:r>
              <a:rPr lang="cs-CZ" altLang="cs-CZ" sz="1600" dirty="0"/>
              <a:t> nebo </a:t>
            </a:r>
            <a:r>
              <a:rPr lang="cs-CZ" altLang="cs-CZ" sz="1600" dirty="0" err="1"/>
              <a:t>MiR</a:t>
            </a:r>
            <a:r>
              <a:rPr lang="cs-CZ" altLang="cs-CZ" sz="1600" dirty="0"/>
              <a:t>. </a:t>
            </a:r>
            <a:r>
              <a:rPr lang="cs-CZ" altLang="cs-CZ" sz="1600" dirty="0" err="1"/>
              <a:t>AoS</a:t>
            </a:r>
            <a:r>
              <a:rPr lang="cs-CZ" altLang="cs-CZ" sz="1600" dirty="0"/>
              <a:t> má vždy velmi krátký ACT, a ten se zkracuje se závažností </a:t>
            </a:r>
            <a:r>
              <a:rPr lang="cs-CZ" altLang="cs-CZ" sz="1600" dirty="0" err="1"/>
              <a:t>AoS.Navíc</a:t>
            </a:r>
            <a:r>
              <a:rPr lang="cs-CZ" altLang="cs-CZ" sz="1600" dirty="0"/>
              <a:t> tok v aortě  začíná až po IVC, tedy později – u </a:t>
            </a:r>
            <a:r>
              <a:rPr lang="cs-CZ" altLang="cs-CZ" sz="1600" dirty="0" err="1"/>
              <a:t>MiR</a:t>
            </a:r>
            <a:r>
              <a:rPr lang="cs-CZ" altLang="cs-CZ" sz="1600" dirty="0"/>
              <a:t> zpravidla ještě před otevřením </a:t>
            </a:r>
            <a:r>
              <a:rPr lang="cs-CZ" altLang="cs-CZ" sz="1600" dirty="0" err="1"/>
              <a:t>Ao</a:t>
            </a:r>
            <a:r>
              <a:rPr lang="cs-CZ" altLang="cs-CZ" sz="1600" dirty="0"/>
              <a:t> chlopně. Také ejekce v aortě končí vždy před otevřením Mi chlopně. U </a:t>
            </a:r>
            <a:r>
              <a:rPr lang="cs-CZ" altLang="cs-CZ" sz="1600" dirty="0" err="1"/>
              <a:t>MiR</a:t>
            </a:r>
            <a:r>
              <a:rPr lang="cs-CZ" altLang="cs-CZ" sz="1600" dirty="0"/>
              <a:t> se náběžná hrana prodlužuje se závažností, tedy </a:t>
            </a:r>
            <a:r>
              <a:rPr lang="cs-CZ" altLang="cs-CZ" sz="1600" dirty="0" err="1"/>
              <a:t>dP</a:t>
            </a:r>
            <a:r>
              <a:rPr lang="cs-CZ" altLang="cs-CZ" sz="1600" dirty="0"/>
              <a:t>/</a:t>
            </a:r>
            <a:r>
              <a:rPr lang="cs-CZ" altLang="cs-CZ" sz="1600" dirty="0" err="1"/>
              <a:t>dT</a:t>
            </a:r>
            <a:r>
              <a:rPr lang="cs-CZ" altLang="cs-CZ" sz="1600" dirty="0"/>
              <a:t> se snižuje. Zde je </a:t>
            </a:r>
            <a:r>
              <a:rPr lang="cs-CZ" altLang="cs-CZ" sz="1600" dirty="0" err="1"/>
              <a:t>dP</a:t>
            </a:r>
            <a:r>
              <a:rPr lang="cs-CZ" altLang="cs-CZ" sz="1600" dirty="0"/>
              <a:t>/</a:t>
            </a:r>
            <a:r>
              <a:rPr lang="cs-CZ" altLang="cs-CZ" sz="1600" dirty="0" err="1"/>
              <a:t>dT</a:t>
            </a:r>
            <a:r>
              <a:rPr lang="cs-CZ" altLang="cs-CZ" sz="1600" dirty="0"/>
              <a:t> velmi nízké, kolem 300-400. To může znamenat buď těžce dysfunkční komoru (zdravá má 1500-3000, a zde je zdravá), anebo nemá žádný </a:t>
            </a:r>
            <a:r>
              <a:rPr lang="cs-CZ" altLang="cs-CZ" sz="1600" dirty="0" err="1"/>
              <a:t>afterload</a:t>
            </a:r>
            <a:r>
              <a:rPr lang="cs-CZ" altLang="cs-CZ" sz="1600" dirty="0"/>
              <a:t> – tedy velká díra, významná </a:t>
            </a:r>
            <a:r>
              <a:rPr lang="cs-CZ" altLang="cs-CZ" sz="1600" dirty="0" err="1"/>
              <a:t>MiR</a:t>
            </a:r>
            <a:r>
              <a:rPr lang="cs-CZ" altLang="cs-CZ" sz="1600" dirty="0"/>
              <a:t>. Zde komora OK, jde tedy definitivně o těžkou </a:t>
            </a:r>
            <a:r>
              <a:rPr lang="cs-CZ" altLang="cs-CZ" sz="1600" dirty="0" err="1"/>
              <a:t>MiR</a:t>
            </a:r>
            <a:r>
              <a:rPr lang="cs-CZ" altLang="cs-CZ" sz="1600" dirty="0"/>
              <a:t>.</a:t>
            </a:r>
          </a:p>
        </p:txBody>
      </p:sp>
    </p:spTree>
    <p:extLst>
      <p:ext uri="{BB962C8B-B14F-4D97-AF65-F5344CB8AC3E}">
        <p14:creationId xmlns:p14="http://schemas.microsoft.com/office/powerpoint/2010/main" val="1632580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Tvar je </a:t>
            </a:r>
            <a:r>
              <a:rPr lang="cs-CZ" dirty="0" err="1"/>
              <a:t>triangulární</a:t>
            </a:r>
            <a:r>
              <a:rPr lang="cs-CZ" dirty="0"/>
              <a:t>, </a:t>
            </a:r>
            <a:r>
              <a:rPr lang="cs-CZ" dirty="0" err="1"/>
              <a:t>dP</a:t>
            </a:r>
            <a:r>
              <a:rPr lang="cs-CZ" dirty="0"/>
              <a:t>/</a:t>
            </a:r>
            <a:r>
              <a:rPr lang="cs-CZ" dirty="0" err="1"/>
              <a:t>dT</a:t>
            </a:r>
            <a:r>
              <a:rPr lang="cs-CZ" dirty="0"/>
              <a:t> nízké - </a:t>
            </a:r>
            <a:r>
              <a:rPr lang="cs-CZ" altLang="cs-CZ" sz="1200" dirty="0"/>
              <a:t>kolem 300-400 </a:t>
            </a:r>
            <a:r>
              <a:rPr lang="cs-CZ" altLang="cs-CZ" sz="1200" dirty="0" err="1"/>
              <a:t>mmHg</a:t>
            </a:r>
            <a:r>
              <a:rPr lang="cs-CZ" altLang="cs-CZ" sz="1200" dirty="0"/>
              <a:t>/sec</a:t>
            </a:r>
            <a:endParaRPr lang="cs-CZ" dirty="0"/>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49</a:t>
            </a:fld>
            <a:endParaRPr lang="en-US"/>
          </a:p>
        </p:txBody>
      </p:sp>
    </p:spTree>
    <p:extLst>
      <p:ext uri="{BB962C8B-B14F-4D97-AF65-F5344CB8AC3E}">
        <p14:creationId xmlns:p14="http://schemas.microsoft.com/office/powerpoint/2010/main" val="787257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dlouhý jet, ale vysoké </a:t>
            </a:r>
            <a:r>
              <a:rPr lang="cs-CZ" altLang="cs-CZ" dirty="0" err="1"/>
              <a:t>dP</a:t>
            </a:r>
            <a:r>
              <a:rPr lang="cs-CZ" altLang="cs-CZ" dirty="0"/>
              <a:t>/</a:t>
            </a:r>
            <a:r>
              <a:rPr lang="cs-CZ" altLang="cs-CZ" dirty="0" err="1"/>
              <a:t>dT</a:t>
            </a:r>
            <a:r>
              <a:rPr lang="cs-CZ" altLang="cs-CZ" dirty="0"/>
              <a:t>  4400 </a:t>
            </a:r>
            <a:r>
              <a:rPr lang="cs-CZ" altLang="cs-CZ" dirty="0" err="1"/>
              <a:t>mmHg</a:t>
            </a:r>
            <a:r>
              <a:rPr lang="cs-CZ" altLang="cs-CZ" dirty="0"/>
              <a:t>/sec</a:t>
            </a:r>
          </a:p>
        </p:txBody>
      </p:sp>
    </p:spTree>
    <p:extLst>
      <p:ext uri="{BB962C8B-B14F-4D97-AF65-F5344CB8AC3E}">
        <p14:creationId xmlns:p14="http://schemas.microsoft.com/office/powerpoint/2010/main" val="1857128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t>je pravda, že dP/dT je nízké – protože je ale dysfunkční komora. dP/dT je vždy funkcí dvou proměnných</a:t>
            </a:r>
          </a:p>
        </p:txBody>
      </p:sp>
    </p:spTree>
    <p:extLst>
      <p:ext uri="{BB962C8B-B14F-4D97-AF65-F5344CB8AC3E}">
        <p14:creationId xmlns:p14="http://schemas.microsoft.com/office/powerpoint/2010/main" val="26002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t>je pravda, že dP/dT je nízké – protože je ale dysfunkční komora. dP/dT je vždy funkcí dvou proměnných</a:t>
            </a:r>
          </a:p>
        </p:txBody>
      </p:sp>
    </p:spTree>
    <p:extLst>
      <p:ext uri="{BB962C8B-B14F-4D97-AF65-F5344CB8AC3E}">
        <p14:creationId xmlns:p14="http://schemas.microsoft.com/office/powerpoint/2010/main" val="1598890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Vena</a:t>
            </a:r>
            <a:r>
              <a:rPr lang="cs-CZ" dirty="0"/>
              <a:t> </a:t>
            </a:r>
            <a:r>
              <a:rPr lang="cs-CZ" dirty="0" err="1"/>
              <a:t>contracta</a:t>
            </a:r>
            <a:r>
              <a:rPr lang="cs-CZ" dirty="0"/>
              <a:t> ne, </a:t>
            </a:r>
            <a:r>
              <a:rPr lang="cs-CZ" dirty="0" err="1"/>
              <a:t>pisa</a:t>
            </a:r>
            <a:r>
              <a:rPr lang="cs-CZ" dirty="0"/>
              <a:t> ne!!</a:t>
            </a:r>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55</a:t>
            </a:fld>
            <a:endParaRPr lang="en-US"/>
          </a:p>
        </p:txBody>
      </p:sp>
    </p:spTree>
    <p:extLst>
      <p:ext uri="{BB962C8B-B14F-4D97-AF65-F5344CB8AC3E}">
        <p14:creationId xmlns:p14="http://schemas.microsoft.com/office/powerpoint/2010/main" val="1391488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D8EFC73-7FE2-D942-BD04-399D59C46593}" type="slidenum">
              <a:rPr lang="en-US" smtClean="0"/>
              <a:t>8</a:t>
            </a:fld>
            <a:endParaRPr lang="en-US"/>
          </a:p>
        </p:txBody>
      </p:sp>
    </p:spTree>
    <p:extLst>
      <p:ext uri="{BB962C8B-B14F-4D97-AF65-F5344CB8AC3E}">
        <p14:creationId xmlns:p14="http://schemas.microsoft.com/office/powerpoint/2010/main" val="1918229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Známky významnosti, tento jet asi stříká skutečně až do plicní žíly – </a:t>
            </a:r>
            <a:r>
              <a:rPr lang="cs-CZ" dirty="0" err="1"/>
              <a:t>regurgitovaná</a:t>
            </a:r>
            <a:r>
              <a:rPr lang="cs-CZ" dirty="0"/>
              <a:t> krev</a:t>
            </a:r>
          </a:p>
          <a:p>
            <a:r>
              <a:rPr lang="cs-CZ" dirty="0"/>
              <a:t>Absolutní hodnota vlny E není rozhodující </a:t>
            </a:r>
            <a:r>
              <a:rPr lang="mr-IN" dirty="0"/>
              <a:t>–</a:t>
            </a:r>
            <a:r>
              <a:rPr lang="cs-CZ" dirty="0"/>
              <a:t> kontext </a:t>
            </a:r>
            <a:r>
              <a:rPr lang="cs-CZ" dirty="0" err="1"/>
              <a:t>hemodynamiky</a:t>
            </a:r>
            <a:r>
              <a:rPr lang="cs-CZ" dirty="0"/>
              <a:t> (diastolická dysfunkce?)</a:t>
            </a:r>
            <a:endParaRPr lang="en-US" dirty="0"/>
          </a:p>
        </p:txBody>
      </p:sp>
      <p:sp>
        <p:nvSpPr>
          <p:cNvPr id="4" name="Slide Number Placeholder 3"/>
          <p:cNvSpPr>
            <a:spLocks noGrp="1"/>
          </p:cNvSpPr>
          <p:nvPr>
            <p:ph type="sldNum" sz="quarter" idx="10"/>
          </p:nvPr>
        </p:nvSpPr>
        <p:spPr/>
        <p:txBody>
          <a:bodyPr/>
          <a:lstStyle/>
          <a:p>
            <a:fld id="{8D8EFC73-7FE2-D942-BD04-399D59C46593}" type="slidenum">
              <a:rPr lang="en-US" smtClean="0"/>
              <a:t>59</a:t>
            </a:fld>
            <a:endParaRPr lang="en-US"/>
          </a:p>
        </p:txBody>
      </p:sp>
    </p:spTree>
    <p:extLst>
      <p:ext uri="{BB962C8B-B14F-4D97-AF65-F5344CB8AC3E}">
        <p14:creationId xmlns:p14="http://schemas.microsoft.com/office/powerpoint/2010/main" val="389057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Vidíme hlavně červený diastolický tok, ale záblesk modré</a:t>
            </a:r>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60</a:t>
            </a:fld>
            <a:endParaRPr lang="en-US"/>
          </a:p>
        </p:txBody>
      </p:sp>
    </p:spTree>
    <p:extLst>
      <p:ext uri="{BB962C8B-B14F-4D97-AF65-F5344CB8AC3E}">
        <p14:creationId xmlns:p14="http://schemas.microsoft.com/office/powerpoint/2010/main" val="2424426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hladká reverse – nestříká to dozadu – jen nárůst tlaku;;;</a:t>
            </a:r>
          </a:p>
          <a:p>
            <a:r>
              <a:rPr lang="cs-CZ" altLang="cs-CZ" dirty="0"/>
              <a:t>reversní tok v systole v </a:t>
            </a:r>
            <a:r>
              <a:rPr lang="cs-CZ" altLang="cs-CZ" dirty="0" err="1"/>
              <a:t>pž</a:t>
            </a:r>
            <a:r>
              <a:rPr lang="cs-CZ" altLang="cs-CZ" dirty="0"/>
              <a:t> je velmi specifickým znamením!</a:t>
            </a:r>
          </a:p>
        </p:txBody>
      </p:sp>
    </p:spTree>
    <p:extLst>
      <p:ext uri="{BB962C8B-B14F-4D97-AF65-F5344CB8AC3E}">
        <p14:creationId xmlns:p14="http://schemas.microsoft.com/office/powerpoint/2010/main" val="2180791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jistě každý vidí, že jde o významnou primární </a:t>
            </a:r>
            <a:r>
              <a:rPr lang="cs-CZ" dirty="0" err="1"/>
              <a:t>MiR</a:t>
            </a:r>
            <a:endParaRPr lang="cs-CZ" dirty="0"/>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10</a:t>
            </a:fld>
            <a:endParaRPr lang="en-US"/>
          </a:p>
        </p:txBody>
      </p:sp>
    </p:spTree>
    <p:extLst>
      <p:ext uri="{BB962C8B-B14F-4D97-AF65-F5344CB8AC3E}">
        <p14:creationId xmlns:p14="http://schemas.microsoft.com/office/powerpoint/2010/main" val="1257325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Pokud vidíme dysfunkční komoru, nízkou </a:t>
            </a:r>
            <a:r>
              <a:rPr lang="cs-CZ" dirty="0" err="1"/>
              <a:t>koaptaci</a:t>
            </a:r>
            <a:r>
              <a:rPr lang="cs-CZ" dirty="0"/>
              <a:t> mitrálních cípů a </a:t>
            </a:r>
            <a:r>
              <a:rPr lang="cs-CZ" dirty="0" err="1"/>
              <a:t>tenting</a:t>
            </a:r>
            <a:r>
              <a:rPr lang="cs-CZ" dirty="0"/>
              <a:t>, lze také očekávat významnou </a:t>
            </a:r>
            <a:r>
              <a:rPr lang="cs-CZ" dirty="0" err="1"/>
              <a:t>MiR</a:t>
            </a:r>
            <a:endParaRPr lang="cs-CZ" dirty="0"/>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11</a:t>
            </a:fld>
            <a:endParaRPr lang="en-US"/>
          </a:p>
        </p:txBody>
      </p:sp>
    </p:spTree>
    <p:extLst>
      <p:ext uri="{BB962C8B-B14F-4D97-AF65-F5344CB8AC3E}">
        <p14:creationId xmlns:p14="http://schemas.microsoft.com/office/powerpoint/2010/main" val="230732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 velkými </a:t>
            </a:r>
            <a:r>
              <a:rPr lang="cs-CZ" dirty="0" err="1"/>
              <a:t>otazíky</a:t>
            </a:r>
            <a:endParaRPr lang="cs-CZ" dirty="0"/>
          </a:p>
          <a:p>
            <a:r>
              <a:rPr lang="cs-CZ" dirty="0"/>
              <a:t>Velmi totiž závisí především na nastavení přístroje</a:t>
            </a:r>
          </a:p>
        </p:txBody>
      </p:sp>
      <p:sp>
        <p:nvSpPr>
          <p:cNvPr id="4" name="Zástupný symbol pro číslo snímku 3"/>
          <p:cNvSpPr>
            <a:spLocks noGrp="1"/>
          </p:cNvSpPr>
          <p:nvPr>
            <p:ph type="sldNum" sz="quarter" idx="5"/>
          </p:nvPr>
        </p:nvSpPr>
        <p:spPr/>
        <p:txBody>
          <a:bodyPr/>
          <a:lstStyle/>
          <a:p>
            <a:pPr>
              <a:defRPr/>
            </a:pPr>
            <a:fld id="{21D2479D-A51E-F34B-960E-4441A748C6B6}" type="slidenum">
              <a:rPr lang="en-US" smtClean="0"/>
              <a:pPr>
                <a:defRPr/>
              </a:pPr>
              <a:t>12</a:t>
            </a:fld>
            <a:endParaRPr lang="en-US"/>
          </a:p>
        </p:txBody>
      </p:sp>
    </p:spTree>
    <p:extLst>
      <p:ext uri="{BB962C8B-B14F-4D97-AF65-F5344CB8AC3E}">
        <p14:creationId xmlns:p14="http://schemas.microsoft.com/office/powerpoint/2010/main" val="322642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CB0F04A-EE82-44FA-8DC9-B85DBB622537}" type="slidenum">
              <a:rPr lang="cs-CZ" altLang="cs-CZ" sz="1200"/>
              <a:pPr/>
              <a:t>13</a:t>
            </a:fld>
            <a:endParaRPr lang="cs-CZ" altLang="cs-CZ"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Jaký je rozdíl v regurgitaci u tohoto pacienta? stejný pacient  stejný </a:t>
            </a:r>
            <a:r>
              <a:rPr lang="cs-CZ" altLang="cs-CZ" dirty="0" err="1"/>
              <a:t>gain</a:t>
            </a:r>
            <a:r>
              <a:rPr lang="cs-CZ" altLang="cs-CZ" dirty="0"/>
              <a:t>  stejný rozsah rychlostí  (spíš v neprospěch pravých obrázků) stejné nastavení </a:t>
            </a:r>
            <a:r>
              <a:rPr lang="cs-CZ" altLang="cs-CZ" dirty="0" err="1"/>
              <a:t>tissue</a:t>
            </a:r>
            <a:r>
              <a:rPr lang="cs-CZ" altLang="cs-CZ" dirty="0"/>
              <a:t> priority</a:t>
            </a:r>
          </a:p>
          <a:p>
            <a:pPr>
              <a:buFontTx/>
              <a:buChar char="-"/>
            </a:pPr>
            <a:r>
              <a:rPr lang="cs-CZ" altLang="cs-CZ" dirty="0"/>
              <a:t>tak v čem je problém??</a:t>
            </a:r>
          </a:p>
          <a:p>
            <a:pPr>
              <a:buFontTx/>
              <a:buChar char="-"/>
            </a:pPr>
            <a:r>
              <a:rPr lang="cs-CZ" altLang="cs-CZ" dirty="0"/>
              <a:t>--jde o rozdíl v použité frekvenci sondy (2.2. versus 3.2 MHz) – barva se má vyšetřovat na nízké frekvenci</a:t>
            </a:r>
          </a:p>
        </p:txBody>
      </p:sp>
    </p:spTree>
    <p:extLst>
      <p:ext uri="{BB962C8B-B14F-4D97-AF65-F5344CB8AC3E}">
        <p14:creationId xmlns:p14="http://schemas.microsoft.com/office/powerpoint/2010/main" val="3453234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74B3519-4166-435E-B87B-4A72826473C9}" type="slidenum">
              <a:rPr lang="cs-CZ" altLang="cs-CZ" sz="1200"/>
              <a:pPr/>
              <a:t>14</a:t>
            </a:fld>
            <a:endParaRPr lang="cs-CZ" altLang="cs-CZ"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t>Hlasování – významnost?</a:t>
            </a:r>
          </a:p>
          <a:p>
            <a:r>
              <a:rPr lang="cs-CZ" altLang="cs-CZ"/>
              <a:t>Podhodnocení jetu vytažením 2D gainu</a:t>
            </a:r>
          </a:p>
        </p:txBody>
      </p:sp>
    </p:spTree>
    <p:extLst>
      <p:ext uri="{BB962C8B-B14F-4D97-AF65-F5344CB8AC3E}">
        <p14:creationId xmlns:p14="http://schemas.microsoft.com/office/powerpoint/2010/main" val="1769272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5.png"/><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5.png"/><Relationship Id="rId4" Type="http://schemas.openxmlformats.org/officeDocument/2006/relationships/image" Target="../media/image3.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pic>
        <p:nvPicPr>
          <p:cNvPr id="5" name="Obrázek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08118" y="6278564"/>
            <a:ext cx="198119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64351" y="6278564"/>
            <a:ext cx="25343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49752" y="6248400"/>
            <a:ext cx="205758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78051" y="6278564"/>
            <a:ext cx="1919835" cy="39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2684" y="6265864"/>
            <a:ext cx="1493459"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ctrTitle"/>
          </p:nvPr>
        </p:nvSpPr>
        <p:spPr>
          <a:xfrm>
            <a:off x="914400" y="990600"/>
            <a:ext cx="10363200" cy="1371600"/>
          </a:xfrm>
        </p:spPr>
        <p:txBody>
          <a:bodyPr/>
          <a:lstStyle>
            <a:lvl1pPr algn="ctr">
              <a:defRPr sz="4000"/>
            </a:lvl1pPr>
          </a:lstStyle>
          <a:p>
            <a:r>
              <a:rPr lang="cs-CZ"/>
              <a:t>Kliknutím lze upravit styl.</a:t>
            </a:r>
            <a:endParaRPr lang="cs-CZ" dirty="0"/>
          </a:p>
        </p:txBody>
      </p:sp>
      <p:sp>
        <p:nvSpPr>
          <p:cNvPr id="2253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cs-CZ"/>
              <a:t>Kliknutím lze upravit styl předlohy.</a:t>
            </a:r>
          </a:p>
        </p:txBody>
      </p:sp>
      <p:sp>
        <p:nvSpPr>
          <p:cNvPr id="10" name="Rectangle 6"/>
          <p:cNvSpPr>
            <a:spLocks noGrp="1" noChangeArrowheads="1"/>
          </p:cNvSpPr>
          <p:nvPr>
            <p:ph type="sldNum" sz="quarter" idx="10"/>
          </p:nvPr>
        </p:nvSpPr>
        <p:spPr>
          <a:xfrm>
            <a:off x="9908117" y="6248400"/>
            <a:ext cx="1369483" cy="457200"/>
          </a:xfrm>
        </p:spPr>
        <p:txBody>
          <a:bodyPr/>
          <a:lstStyle>
            <a:lvl1pPr>
              <a:defRPr/>
            </a:lvl1pPr>
          </a:lstStyle>
          <a:p>
            <a:pPr>
              <a:defRPr/>
            </a:pPr>
            <a:fld id="{63285372-A08C-AE4C-B3BA-B56B7997E009}" type="slidenum">
              <a:rPr lang="cs-CZ" altLang="cs-CZ"/>
              <a:pPr>
                <a:defRPr/>
              </a:pPr>
              <a:t>‹#›</a:t>
            </a:fld>
            <a:endParaRPr lang="cs-CZ" altLang="cs-CZ"/>
          </a:p>
        </p:txBody>
      </p:sp>
    </p:spTree>
    <p:extLst>
      <p:ext uri="{BB962C8B-B14F-4D97-AF65-F5344CB8AC3E}">
        <p14:creationId xmlns:p14="http://schemas.microsoft.com/office/powerpoint/2010/main" val="280222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lstStyle>
            <a:lvl1pPr algn="l">
              <a:defRPr sz="2000" b="1"/>
            </a:lvl1pPr>
          </a:lstStyle>
          <a:p>
            <a:r>
              <a:rPr lang="cs-CZ"/>
              <a:t>Kliknutím lze upravit styl.</a:t>
            </a:r>
            <a:endParaRPr lang="cs-CZ" dirty="0"/>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6"/>
          <p:cNvSpPr>
            <a:spLocks noGrp="1" noChangeArrowheads="1"/>
          </p:cNvSpPr>
          <p:nvPr>
            <p:ph type="dt" sz="half" idx="10"/>
          </p:nvPr>
        </p:nvSpPr>
        <p:spPr/>
        <p:txBody>
          <a:bodyPr/>
          <a:lstStyle>
            <a:lvl1pPr>
              <a:defRPr/>
            </a:lvl1pPr>
          </a:lstStyle>
          <a:p>
            <a:pPr>
              <a:defRPr/>
            </a:pPr>
            <a:endParaRPr lang="cs-CZ"/>
          </a:p>
        </p:txBody>
      </p:sp>
      <p:sp>
        <p:nvSpPr>
          <p:cNvPr id="6" name="Rectangle 7"/>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cs-CZ"/>
          </a:p>
        </p:txBody>
      </p:sp>
      <p:sp>
        <p:nvSpPr>
          <p:cNvPr id="7" name="Rectangle 8"/>
          <p:cNvSpPr>
            <a:spLocks noGrp="1" noChangeArrowheads="1"/>
          </p:cNvSpPr>
          <p:nvPr>
            <p:ph type="sldNum" sz="quarter" idx="12"/>
          </p:nvPr>
        </p:nvSpPr>
        <p:spPr/>
        <p:txBody>
          <a:bodyPr/>
          <a:lstStyle>
            <a:lvl1pPr>
              <a:defRPr/>
            </a:lvl1pPr>
          </a:lstStyle>
          <a:p>
            <a:pPr>
              <a:defRPr/>
            </a:pPr>
            <a:fld id="{86F7BA4A-3DD5-F14B-8145-EF51782B22FE}" type="slidenum">
              <a:rPr lang="cs-CZ" altLang="cs-CZ"/>
              <a:pPr>
                <a:defRPr/>
              </a:pPr>
              <a:t>‹#›</a:t>
            </a:fld>
            <a:endParaRPr lang="cs-CZ" altLang="cs-CZ"/>
          </a:p>
        </p:txBody>
      </p:sp>
    </p:spTree>
    <p:extLst>
      <p:ext uri="{BB962C8B-B14F-4D97-AF65-F5344CB8AC3E}">
        <p14:creationId xmlns:p14="http://schemas.microsoft.com/office/powerpoint/2010/main" val="652312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6"/>
          <p:cNvSpPr>
            <a:spLocks noGrp="1" noChangeArrowheads="1"/>
          </p:cNvSpPr>
          <p:nvPr>
            <p:ph type="dt" sz="half" idx="10"/>
          </p:nvPr>
        </p:nvSpPr>
        <p:spPr/>
        <p:txBody>
          <a:bodyPr/>
          <a:lstStyle>
            <a:lvl1pPr>
              <a:defRPr/>
            </a:lvl1pPr>
          </a:lstStyle>
          <a:p>
            <a:pPr>
              <a:defRPr/>
            </a:pPr>
            <a:endParaRPr lang="cs-CZ"/>
          </a:p>
        </p:txBody>
      </p:sp>
      <p:sp>
        <p:nvSpPr>
          <p:cNvPr id="6" name="Rectangle 7"/>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cs-CZ"/>
          </a:p>
        </p:txBody>
      </p:sp>
      <p:sp>
        <p:nvSpPr>
          <p:cNvPr id="7" name="Rectangle 8"/>
          <p:cNvSpPr>
            <a:spLocks noGrp="1" noChangeArrowheads="1"/>
          </p:cNvSpPr>
          <p:nvPr>
            <p:ph type="sldNum" sz="quarter" idx="12"/>
          </p:nvPr>
        </p:nvSpPr>
        <p:spPr/>
        <p:txBody>
          <a:bodyPr/>
          <a:lstStyle>
            <a:lvl1pPr>
              <a:defRPr/>
            </a:lvl1pPr>
          </a:lstStyle>
          <a:p>
            <a:pPr>
              <a:defRPr/>
            </a:pPr>
            <a:fld id="{877D226B-D9D1-8B4D-96DE-C74808DD84A0}" type="slidenum">
              <a:rPr lang="cs-CZ" altLang="cs-CZ"/>
              <a:pPr>
                <a:defRPr/>
              </a:pPr>
              <a:t>‹#›</a:t>
            </a:fld>
            <a:endParaRPr lang="cs-CZ" altLang="cs-CZ"/>
          </a:p>
        </p:txBody>
      </p:sp>
    </p:spTree>
    <p:extLst>
      <p:ext uri="{BB962C8B-B14F-4D97-AF65-F5344CB8AC3E}">
        <p14:creationId xmlns:p14="http://schemas.microsoft.com/office/powerpoint/2010/main" val="517715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dt" sz="half" idx="10"/>
          </p:nvPr>
        </p:nvSpPr>
        <p:spPr/>
        <p:txBody>
          <a:bodyPr/>
          <a:lstStyle>
            <a:lvl1pPr>
              <a:defRPr/>
            </a:lvl1pPr>
          </a:lstStyle>
          <a:p>
            <a:pPr>
              <a:defRPr/>
            </a:pPr>
            <a:endParaRPr lang="cs-CZ"/>
          </a:p>
        </p:txBody>
      </p:sp>
      <p:sp>
        <p:nvSpPr>
          <p:cNvPr id="5" name="Rectangle 7"/>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cs-CZ"/>
          </a:p>
        </p:txBody>
      </p:sp>
      <p:sp>
        <p:nvSpPr>
          <p:cNvPr id="6" name="Rectangle 8"/>
          <p:cNvSpPr>
            <a:spLocks noGrp="1" noChangeArrowheads="1"/>
          </p:cNvSpPr>
          <p:nvPr>
            <p:ph type="sldNum" sz="quarter" idx="12"/>
          </p:nvPr>
        </p:nvSpPr>
        <p:spPr/>
        <p:txBody>
          <a:bodyPr/>
          <a:lstStyle>
            <a:lvl1pPr>
              <a:defRPr/>
            </a:lvl1pPr>
          </a:lstStyle>
          <a:p>
            <a:pPr>
              <a:defRPr/>
            </a:pPr>
            <a:fld id="{9F0EB1F2-325A-E747-89BF-5788CAC61051}" type="slidenum">
              <a:rPr lang="cs-CZ" altLang="cs-CZ"/>
              <a:pPr>
                <a:defRPr/>
              </a:pPr>
              <a:t>‹#›</a:t>
            </a:fld>
            <a:endParaRPr lang="cs-CZ" altLang="cs-CZ"/>
          </a:p>
        </p:txBody>
      </p:sp>
    </p:spTree>
    <p:extLst>
      <p:ext uri="{BB962C8B-B14F-4D97-AF65-F5344CB8AC3E}">
        <p14:creationId xmlns:p14="http://schemas.microsoft.com/office/powerpoint/2010/main" val="1794457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65118" y="304800"/>
            <a:ext cx="2669116" cy="57150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755651" y="304800"/>
            <a:ext cx="7806267" cy="57150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dt" sz="half" idx="10"/>
          </p:nvPr>
        </p:nvSpPr>
        <p:spPr/>
        <p:txBody>
          <a:bodyPr/>
          <a:lstStyle>
            <a:lvl1pPr>
              <a:defRPr/>
            </a:lvl1pPr>
          </a:lstStyle>
          <a:p>
            <a:pPr>
              <a:defRPr/>
            </a:pPr>
            <a:endParaRPr lang="cs-CZ"/>
          </a:p>
        </p:txBody>
      </p:sp>
      <p:sp>
        <p:nvSpPr>
          <p:cNvPr id="5" name="Rectangle 7"/>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cs-CZ"/>
          </a:p>
        </p:txBody>
      </p:sp>
      <p:sp>
        <p:nvSpPr>
          <p:cNvPr id="6" name="Rectangle 8"/>
          <p:cNvSpPr>
            <a:spLocks noGrp="1" noChangeArrowheads="1"/>
          </p:cNvSpPr>
          <p:nvPr>
            <p:ph type="sldNum" sz="quarter" idx="12"/>
          </p:nvPr>
        </p:nvSpPr>
        <p:spPr/>
        <p:txBody>
          <a:bodyPr/>
          <a:lstStyle>
            <a:lvl1pPr>
              <a:defRPr/>
            </a:lvl1pPr>
          </a:lstStyle>
          <a:p>
            <a:pPr>
              <a:defRPr/>
            </a:pPr>
            <a:fld id="{968F4514-0DE0-FB44-8B05-CBABF5C53E0D}" type="slidenum">
              <a:rPr lang="cs-CZ" altLang="cs-CZ"/>
              <a:pPr>
                <a:defRPr/>
              </a:pPr>
              <a:t>‹#›</a:t>
            </a:fld>
            <a:endParaRPr lang="cs-CZ" altLang="cs-CZ"/>
          </a:p>
        </p:txBody>
      </p:sp>
    </p:spTree>
    <p:extLst>
      <p:ext uri="{BB962C8B-B14F-4D97-AF65-F5344CB8AC3E}">
        <p14:creationId xmlns:p14="http://schemas.microsoft.com/office/powerpoint/2010/main" val="180611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766233" y="304801"/>
            <a:ext cx="10668000" cy="819944"/>
          </a:xfrm>
        </p:spPr>
        <p:txBody>
          <a:bodyPr/>
          <a:lstStyle/>
          <a:p>
            <a:r>
              <a:rPr lang="cs-CZ"/>
              <a:t>Kliknutím lze upravit styl.</a:t>
            </a:r>
          </a:p>
        </p:txBody>
      </p:sp>
      <p:sp>
        <p:nvSpPr>
          <p:cNvPr id="3" name="Zástupný symbol pro text 2"/>
          <p:cNvSpPr>
            <a:spLocks noGrp="1"/>
          </p:cNvSpPr>
          <p:nvPr>
            <p:ph type="body" sz="half" idx="1"/>
          </p:nvPr>
        </p:nvSpPr>
        <p:spPr>
          <a:xfrm>
            <a:off x="755651" y="1412776"/>
            <a:ext cx="5232400" cy="460702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6191251" y="1412776"/>
            <a:ext cx="5232400" cy="460702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dt" sz="half" idx="10"/>
          </p:nvPr>
        </p:nvSpPr>
        <p:spPr/>
        <p:txBody>
          <a:bodyPr/>
          <a:lstStyle>
            <a:lvl1pPr>
              <a:defRPr/>
            </a:lvl1pPr>
          </a:lstStyle>
          <a:p>
            <a:pPr>
              <a:defRPr/>
            </a:pPr>
            <a:endParaRPr lang="cs-CZ"/>
          </a:p>
        </p:txBody>
      </p:sp>
      <p:sp>
        <p:nvSpPr>
          <p:cNvPr id="6" name="Rectangle 7"/>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cs-CZ"/>
          </a:p>
        </p:txBody>
      </p:sp>
      <p:sp>
        <p:nvSpPr>
          <p:cNvPr id="7" name="Rectangle 8"/>
          <p:cNvSpPr>
            <a:spLocks noGrp="1" noChangeArrowheads="1"/>
          </p:cNvSpPr>
          <p:nvPr>
            <p:ph type="sldNum" sz="quarter" idx="12"/>
          </p:nvPr>
        </p:nvSpPr>
        <p:spPr/>
        <p:txBody>
          <a:bodyPr/>
          <a:lstStyle>
            <a:lvl1pPr>
              <a:defRPr/>
            </a:lvl1pPr>
          </a:lstStyle>
          <a:p>
            <a:pPr>
              <a:defRPr/>
            </a:pPr>
            <a:fld id="{93184973-843D-7047-86A7-928E11C1D713}" type="slidenum">
              <a:rPr lang="cs-CZ" altLang="cs-CZ"/>
              <a:pPr>
                <a:defRPr/>
              </a:pPr>
              <a:t>‹#›</a:t>
            </a:fld>
            <a:endParaRPr lang="cs-CZ" altLang="cs-CZ"/>
          </a:p>
        </p:txBody>
      </p:sp>
    </p:spTree>
    <p:extLst>
      <p:ext uri="{BB962C8B-B14F-4D97-AF65-F5344CB8AC3E}">
        <p14:creationId xmlns:p14="http://schemas.microsoft.com/office/powerpoint/2010/main" val="1148599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71110A37-32E5-9942-ACA6-E10F0EE9C39A}"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D404B-1034-2D48-9128-E6AFEC0B78A8}" type="slidenum">
              <a:rPr lang="en-US" smtClean="0"/>
              <a:t>‹#›</a:t>
            </a:fld>
            <a:endParaRPr lang="en-US"/>
          </a:p>
        </p:txBody>
      </p:sp>
    </p:spTree>
    <p:extLst>
      <p:ext uri="{BB962C8B-B14F-4D97-AF65-F5344CB8AC3E}">
        <p14:creationId xmlns:p14="http://schemas.microsoft.com/office/powerpoint/2010/main" val="625725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71110A37-32E5-9942-ACA6-E10F0EE9C39A}" type="datetimeFigureOut">
              <a:rPr lang="en-US" smtClean="0"/>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0D404B-1034-2D48-9128-E6AFEC0B78A8}" type="slidenum">
              <a:rPr lang="en-US" smtClean="0"/>
              <a:t>‹#›</a:t>
            </a:fld>
            <a:endParaRPr lang="en-US"/>
          </a:p>
        </p:txBody>
      </p:sp>
    </p:spTree>
    <p:extLst>
      <p:ext uri="{BB962C8B-B14F-4D97-AF65-F5344CB8AC3E}">
        <p14:creationId xmlns:p14="http://schemas.microsoft.com/office/powerpoint/2010/main" val="3684349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10A37-32E5-9942-ACA6-E10F0EE9C39A}" type="datetimeFigureOut">
              <a:rPr lang="en-US" smtClean="0"/>
              <a:t>2/24/2022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0D404B-1034-2D48-9128-E6AFEC0B78A8}" type="slidenum">
              <a:rPr lang="en-US" smtClean="0"/>
              <a:t>‹#›</a:t>
            </a:fld>
            <a:endParaRPr lang="en-US"/>
          </a:p>
        </p:txBody>
      </p:sp>
    </p:spTree>
    <p:extLst>
      <p:ext uri="{BB962C8B-B14F-4D97-AF65-F5344CB8AC3E}">
        <p14:creationId xmlns:p14="http://schemas.microsoft.com/office/powerpoint/2010/main" val="2620862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cs-CZ" dirty="0"/>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8" name="Zástupný symbol pro text 17"/>
          <p:cNvSpPr>
            <a:spLocks noGrp="1"/>
          </p:cNvSpPr>
          <p:nvPr>
            <p:ph type="body" sz="quarter" idx="13"/>
          </p:nvPr>
        </p:nvSpPr>
        <p:spPr>
          <a:xfrm>
            <a:off x="3593239" y="5388226"/>
            <a:ext cx="3936437" cy="504801"/>
          </a:xfrm>
        </p:spPr>
        <p:txBody>
          <a:bodyPr lIns="36000" tIns="0" rIns="36000" bIns="0"/>
          <a:lstStyle>
            <a:lvl1pPr marL="0" indent="0">
              <a:spcBef>
                <a:spcPts val="0"/>
              </a:spcBef>
              <a:buNone/>
              <a:defRPr sz="1200" i="1"/>
            </a:lvl1pPr>
            <a:lvl2pPr marL="471487" indent="0">
              <a:buNone/>
              <a:defRPr sz="1200"/>
            </a:lvl2pPr>
            <a:lvl3pPr marL="909637" indent="0">
              <a:buNone/>
              <a:defRPr sz="1200"/>
            </a:lvl3pPr>
            <a:lvl4pPr marL="1306513" indent="0">
              <a:buNone/>
              <a:defRPr sz="1200"/>
            </a:lvl4pPr>
            <a:lvl5pPr marL="1695450" indent="0">
              <a:buNone/>
              <a:defRPr sz="1200"/>
            </a:lvl5pPr>
          </a:lstStyle>
          <a:p>
            <a:pPr lvl="0"/>
            <a:r>
              <a:rPr lang="cs-CZ" dirty="0"/>
              <a:t>Kliknutím lze upravit styly předlohy textu.</a:t>
            </a:r>
          </a:p>
        </p:txBody>
      </p:sp>
      <p:sp>
        <p:nvSpPr>
          <p:cNvPr id="5" name="Rectangle 6"/>
          <p:cNvSpPr>
            <a:spLocks noGrp="1" noChangeArrowheads="1"/>
          </p:cNvSpPr>
          <p:nvPr>
            <p:ph type="dt" sz="half" idx="14"/>
          </p:nvPr>
        </p:nvSpPr>
        <p:spPr>
          <a:xfrm>
            <a:off x="812800" y="5395913"/>
            <a:ext cx="2641600" cy="476250"/>
          </a:xfrm>
        </p:spPr>
        <p:txBody>
          <a:bodyPr/>
          <a:lstStyle>
            <a:lvl1pPr>
              <a:defRPr/>
            </a:lvl1pPr>
          </a:lstStyle>
          <a:p>
            <a:pPr>
              <a:defRPr/>
            </a:pPr>
            <a:endParaRPr lang="cs-CZ"/>
          </a:p>
        </p:txBody>
      </p:sp>
      <p:sp>
        <p:nvSpPr>
          <p:cNvPr id="6" name="Rectangle 7"/>
          <p:cNvSpPr>
            <a:spLocks noGrp="1" noChangeArrowheads="1"/>
          </p:cNvSpPr>
          <p:nvPr>
            <p:ph type="ftr" sz="quarter" idx="15"/>
          </p:nvPr>
        </p:nvSpPr>
        <p:spPr>
          <a:xfrm>
            <a:off x="4165600" y="6245225"/>
            <a:ext cx="3860800" cy="476250"/>
          </a:xfrm>
          <a:prstGeom prst="rect">
            <a:avLst/>
          </a:prstGeom>
        </p:spPr>
        <p:txBody>
          <a:bodyPr/>
          <a:lstStyle>
            <a:lvl1pPr>
              <a:defRPr/>
            </a:lvl1pPr>
          </a:lstStyle>
          <a:p>
            <a:pPr>
              <a:defRPr/>
            </a:pPr>
            <a:endParaRPr lang="cs-CZ" dirty="0"/>
          </a:p>
        </p:txBody>
      </p:sp>
      <p:sp>
        <p:nvSpPr>
          <p:cNvPr id="7" name="Rectangle 8"/>
          <p:cNvSpPr>
            <a:spLocks noGrp="1" noChangeArrowheads="1"/>
          </p:cNvSpPr>
          <p:nvPr>
            <p:ph type="sldNum" sz="quarter" idx="16"/>
          </p:nvPr>
        </p:nvSpPr>
        <p:spPr/>
        <p:txBody>
          <a:bodyPr/>
          <a:lstStyle>
            <a:lvl1pPr>
              <a:defRPr/>
            </a:lvl1pPr>
          </a:lstStyle>
          <a:p>
            <a:pPr>
              <a:defRPr/>
            </a:pPr>
            <a:fld id="{A344E590-17E0-4C41-BCBE-E4D50B8B66B4}" type="slidenum">
              <a:rPr lang="cs-CZ" altLang="cs-CZ"/>
              <a:pPr>
                <a:defRPr/>
              </a:pPr>
              <a:t>‹#›</a:t>
            </a:fld>
            <a:endParaRPr lang="cs-CZ" altLang="cs-CZ"/>
          </a:p>
        </p:txBody>
      </p:sp>
    </p:spTree>
    <p:extLst>
      <p:ext uri="{BB962C8B-B14F-4D97-AF65-F5344CB8AC3E}">
        <p14:creationId xmlns:p14="http://schemas.microsoft.com/office/powerpoint/2010/main" val="265549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Bez nadpisu">
    <p:spTree>
      <p:nvGrpSpPr>
        <p:cNvPr id="1" name=""/>
        <p:cNvGrpSpPr/>
        <p:nvPr/>
      </p:nvGrpSpPr>
      <p:grpSpPr>
        <a:xfrm>
          <a:off x="0" y="0"/>
          <a:ext cx="0" cy="0"/>
          <a:chOff x="0" y="0"/>
          <a:chExt cx="0" cy="0"/>
        </a:xfrm>
      </p:grpSpPr>
      <p:sp>
        <p:nvSpPr>
          <p:cNvPr id="4" name="Line 5"/>
          <p:cNvSpPr>
            <a:spLocks noChangeShapeType="1"/>
          </p:cNvSpPr>
          <p:nvPr/>
        </p:nvSpPr>
        <p:spPr bwMode="auto">
          <a:xfrm flipV="1">
            <a:off x="812800" y="6172200"/>
            <a:ext cx="105664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 name="Obrázek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08118" y="6278564"/>
            <a:ext cx="1920299"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72302" y="6278564"/>
            <a:ext cx="257011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51867" y="6278564"/>
            <a:ext cx="204240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9011" y="6301555"/>
            <a:ext cx="1886006" cy="39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2684" y="6265864"/>
            <a:ext cx="1375893"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ástupný symbol pro obsah 2"/>
          <p:cNvSpPr>
            <a:spLocks noGrp="1"/>
          </p:cNvSpPr>
          <p:nvPr>
            <p:ph idx="1"/>
          </p:nvPr>
        </p:nvSpPr>
        <p:spPr>
          <a:xfrm>
            <a:off x="755651" y="332656"/>
            <a:ext cx="10668000" cy="568714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1" name="Zástupný symbol pro text 17"/>
          <p:cNvSpPr>
            <a:spLocks noGrp="1"/>
          </p:cNvSpPr>
          <p:nvPr>
            <p:ph type="body" sz="quarter" idx="13"/>
          </p:nvPr>
        </p:nvSpPr>
        <p:spPr>
          <a:xfrm>
            <a:off x="812800" y="5316463"/>
            <a:ext cx="3911864" cy="504801"/>
          </a:xfrm>
        </p:spPr>
        <p:txBody>
          <a:bodyPr lIns="36000" tIns="0" rIns="36000" bIns="0"/>
          <a:lstStyle>
            <a:lvl1pPr marL="0" indent="0">
              <a:spcBef>
                <a:spcPts val="0"/>
              </a:spcBef>
              <a:buNone/>
              <a:defRPr sz="1200" i="1"/>
            </a:lvl1pPr>
            <a:lvl2pPr marL="471487" indent="0">
              <a:buNone/>
              <a:defRPr sz="1200"/>
            </a:lvl2pPr>
            <a:lvl3pPr marL="909637" indent="0">
              <a:buNone/>
              <a:defRPr sz="1200"/>
            </a:lvl3pPr>
            <a:lvl4pPr marL="1306513" indent="0">
              <a:buNone/>
              <a:defRPr sz="1200"/>
            </a:lvl4pPr>
            <a:lvl5pPr marL="1695450" indent="0">
              <a:buNone/>
              <a:defRPr sz="1200"/>
            </a:lvl5pPr>
          </a:lstStyle>
          <a:p>
            <a:pPr lvl="0"/>
            <a:r>
              <a:rPr lang="cs-CZ"/>
              <a:t>Kliknutím lze upravit styly předlohy textu.</a:t>
            </a:r>
          </a:p>
        </p:txBody>
      </p:sp>
      <p:sp>
        <p:nvSpPr>
          <p:cNvPr id="12" name="Rectangle 8"/>
          <p:cNvSpPr>
            <a:spLocks noGrp="1" noChangeArrowheads="1"/>
          </p:cNvSpPr>
          <p:nvPr>
            <p:ph type="sldNum" sz="quarter" idx="14"/>
          </p:nvPr>
        </p:nvSpPr>
        <p:spPr/>
        <p:txBody>
          <a:bodyPr/>
          <a:lstStyle>
            <a:lvl1pPr>
              <a:defRPr/>
            </a:lvl1pPr>
          </a:lstStyle>
          <a:p>
            <a:pPr>
              <a:defRPr/>
            </a:pPr>
            <a:fld id="{3096A940-EB73-6048-BC83-CCBD147678A1}" type="slidenum">
              <a:rPr lang="cs-CZ" altLang="cs-CZ"/>
              <a:pPr>
                <a:defRPr/>
              </a:pPr>
              <a:t>‹#›</a:t>
            </a:fld>
            <a:endParaRPr lang="cs-CZ" altLang="cs-CZ"/>
          </a:p>
        </p:txBody>
      </p:sp>
    </p:spTree>
    <p:extLst>
      <p:ext uri="{BB962C8B-B14F-4D97-AF65-F5344CB8AC3E}">
        <p14:creationId xmlns:p14="http://schemas.microsoft.com/office/powerpoint/2010/main" val="625176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6"/>
          <p:cNvSpPr>
            <a:spLocks noGrp="1" noChangeArrowheads="1"/>
          </p:cNvSpPr>
          <p:nvPr>
            <p:ph type="dt" sz="half" idx="10"/>
          </p:nvPr>
        </p:nvSpPr>
        <p:spPr/>
        <p:txBody>
          <a:bodyPr/>
          <a:lstStyle>
            <a:lvl1pPr>
              <a:defRPr/>
            </a:lvl1pPr>
          </a:lstStyle>
          <a:p>
            <a:pPr>
              <a:defRPr/>
            </a:pPr>
            <a:endParaRPr lang="cs-CZ"/>
          </a:p>
        </p:txBody>
      </p:sp>
      <p:sp>
        <p:nvSpPr>
          <p:cNvPr id="5" name="Rectangle 7"/>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cs-CZ"/>
          </a:p>
        </p:txBody>
      </p:sp>
      <p:sp>
        <p:nvSpPr>
          <p:cNvPr id="6" name="Rectangle 8"/>
          <p:cNvSpPr>
            <a:spLocks noGrp="1" noChangeArrowheads="1"/>
          </p:cNvSpPr>
          <p:nvPr>
            <p:ph type="sldNum" sz="quarter" idx="12"/>
          </p:nvPr>
        </p:nvSpPr>
        <p:spPr/>
        <p:txBody>
          <a:bodyPr/>
          <a:lstStyle>
            <a:lvl1pPr>
              <a:defRPr/>
            </a:lvl1pPr>
          </a:lstStyle>
          <a:p>
            <a:pPr>
              <a:defRPr/>
            </a:pPr>
            <a:fld id="{6FA185DA-5F6E-A449-A8FB-B5A35359914E}" type="slidenum">
              <a:rPr lang="cs-CZ" altLang="cs-CZ"/>
              <a:pPr>
                <a:defRPr/>
              </a:pPr>
              <a:t>‹#›</a:t>
            </a:fld>
            <a:endParaRPr lang="cs-CZ" altLang="cs-CZ"/>
          </a:p>
        </p:txBody>
      </p:sp>
    </p:spTree>
    <p:extLst>
      <p:ext uri="{BB962C8B-B14F-4D97-AF65-F5344CB8AC3E}">
        <p14:creationId xmlns:p14="http://schemas.microsoft.com/office/powerpoint/2010/main" val="184350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755651" y="1412776"/>
            <a:ext cx="5232400" cy="46070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6191251" y="1412776"/>
            <a:ext cx="5232400" cy="46070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8" name="Zástupný symbol pro text 17"/>
          <p:cNvSpPr>
            <a:spLocks noGrp="1"/>
          </p:cNvSpPr>
          <p:nvPr>
            <p:ph type="body" sz="quarter" idx="13"/>
          </p:nvPr>
        </p:nvSpPr>
        <p:spPr>
          <a:xfrm>
            <a:off x="719403" y="6237313"/>
            <a:ext cx="3936437" cy="504801"/>
          </a:xfrm>
        </p:spPr>
        <p:txBody>
          <a:bodyPr lIns="36000" tIns="0" rIns="36000" bIns="0"/>
          <a:lstStyle>
            <a:lvl1pPr marL="0" indent="0">
              <a:spcBef>
                <a:spcPts val="0"/>
              </a:spcBef>
              <a:buNone/>
              <a:defRPr sz="1200" i="1"/>
            </a:lvl1pPr>
            <a:lvl2pPr marL="471487" indent="0">
              <a:buNone/>
              <a:defRPr sz="1200"/>
            </a:lvl2pPr>
            <a:lvl3pPr marL="909637" indent="0">
              <a:buNone/>
              <a:defRPr sz="1200"/>
            </a:lvl3pPr>
            <a:lvl4pPr marL="1306513" indent="0">
              <a:buNone/>
              <a:defRPr sz="1200"/>
            </a:lvl4pPr>
            <a:lvl5pPr marL="1695450" indent="0">
              <a:buNone/>
              <a:defRPr sz="1200"/>
            </a:lvl5pPr>
          </a:lstStyle>
          <a:p>
            <a:pPr lvl="0"/>
            <a:r>
              <a:rPr lang="cs-CZ"/>
              <a:t>Kliknutím lze upravit styly předlohy textu.</a:t>
            </a:r>
          </a:p>
        </p:txBody>
      </p:sp>
      <p:sp>
        <p:nvSpPr>
          <p:cNvPr id="6" name="Rectangle 7"/>
          <p:cNvSpPr>
            <a:spLocks noGrp="1" noChangeArrowheads="1"/>
          </p:cNvSpPr>
          <p:nvPr>
            <p:ph type="ftr" sz="quarter" idx="14"/>
          </p:nvPr>
        </p:nvSpPr>
        <p:spPr>
          <a:xfrm>
            <a:off x="4165600" y="6245225"/>
            <a:ext cx="3860800" cy="476250"/>
          </a:xfrm>
          <a:prstGeom prst="rect">
            <a:avLst/>
          </a:prstGeom>
        </p:spPr>
        <p:txBody>
          <a:bodyPr/>
          <a:lstStyle>
            <a:lvl1pPr>
              <a:defRPr/>
            </a:lvl1pPr>
          </a:lstStyle>
          <a:p>
            <a:pPr>
              <a:defRPr/>
            </a:pPr>
            <a:endParaRPr lang="cs-CZ"/>
          </a:p>
        </p:txBody>
      </p:sp>
      <p:sp>
        <p:nvSpPr>
          <p:cNvPr id="7" name="Rectangle 6"/>
          <p:cNvSpPr>
            <a:spLocks noGrp="1" noChangeArrowheads="1"/>
          </p:cNvSpPr>
          <p:nvPr>
            <p:ph type="sldNum" sz="quarter" idx="15"/>
          </p:nvPr>
        </p:nvSpPr>
        <p:spPr/>
        <p:txBody>
          <a:bodyPr/>
          <a:lstStyle>
            <a:lvl1pPr>
              <a:defRPr/>
            </a:lvl1pPr>
          </a:lstStyle>
          <a:p>
            <a:pPr>
              <a:defRPr/>
            </a:pPr>
            <a:fld id="{15F2285C-EC26-6940-B45E-C455EF22EE74}" type="slidenum">
              <a:rPr lang="cs-CZ" altLang="cs-CZ"/>
              <a:pPr>
                <a:defRPr/>
              </a:pPr>
              <a:t>‹#›</a:t>
            </a:fld>
            <a:endParaRPr lang="cs-CZ" altLang="cs-CZ"/>
          </a:p>
        </p:txBody>
      </p:sp>
    </p:spTree>
    <p:extLst>
      <p:ext uri="{BB962C8B-B14F-4D97-AF65-F5344CB8AC3E}">
        <p14:creationId xmlns:p14="http://schemas.microsoft.com/office/powerpoint/2010/main" val="1982664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va obsahy pod sebou">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740701" y="1412776"/>
            <a:ext cx="10670400" cy="22322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740701" y="3789040"/>
            <a:ext cx="10670400" cy="22307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Rectangle 6"/>
          <p:cNvSpPr>
            <a:spLocks noGrp="1" noChangeArrowheads="1"/>
          </p:cNvSpPr>
          <p:nvPr>
            <p:ph type="dt" sz="half" idx="10"/>
          </p:nvPr>
        </p:nvSpPr>
        <p:spPr/>
        <p:txBody>
          <a:bodyPr/>
          <a:lstStyle>
            <a:lvl1pPr>
              <a:defRPr/>
            </a:lvl1pPr>
          </a:lstStyle>
          <a:p>
            <a:pPr>
              <a:defRPr/>
            </a:pPr>
            <a:endParaRPr lang="cs-CZ"/>
          </a:p>
        </p:txBody>
      </p:sp>
      <p:sp>
        <p:nvSpPr>
          <p:cNvPr id="6" name="Rectangle 7"/>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cs-CZ"/>
          </a:p>
        </p:txBody>
      </p:sp>
      <p:sp>
        <p:nvSpPr>
          <p:cNvPr id="7" name="Rectangle 8"/>
          <p:cNvSpPr>
            <a:spLocks noGrp="1" noChangeArrowheads="1"/>
          </p:cNvSpPr>
          <p:nvPr>
            <p:ph type="sldNum" sz="quarter" idx="12"/>
          </p:nvPr>
        </p:nvSpPr>
        <p:spPr/>
        <p:txBody>
          <a:bodyPr/>
          <a:lstStyle>
            <a:lvl1pPr>
              <a:defRPr/>
            </a:lvl1pPr>
          </a:lstStyle>
          <a:p>
            <a:pPr>
              <a:defRPr/>
            </a:pPr>
            <a:fld id="{6CC9DCC6-3F59-3943-9EC9-DBDE999E2759}" type="slidenum">
              <a:rPr lang="cs-CZ" altLang="cs-CZ"/>
              <a:pPr>
                <a:defRPr/>
              </a:pPr>
              <a:t>‹#›</a:t>
            </a:fld>
            <a:endParaRPr lang="cs-CZ" altLang="cs-CZ"/>
          </a:p>
        </p:txBody>
      </p:sp>
    </p:spTree>
    <p:extLst>
      <p:ext uri="{BB962C8B-B14F-4D97-AF65-F5344CB8AC3E}">
        <p14:creationId xmlns:p14="http://schemas.microsoft.com/office/powerpoint/2010/main" val="14076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850106"/>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609600" y="135823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1997992"/>
            <a:ext cx="5386917" cy="4095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35823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1997992"/>
            <a:ext cx="5389033" cy="4095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 name="Zástupný symbol pro text 17"/>
          <p:cNvSpPr>
            <a:spLocks noGrp="1"/>
          </p:cNvSpPr>
          <p:nvPr>
            <p:ph type="body" sz="quarter" idx="13"/>
          </p:nvPr>
        </p:nvSpPr>
        <p:spPr>
          <a:xfrm>
            <a:off x="623392" y="6237313"/>
            <a:ext cx="4032448" cy="504801"/>
          </a:xfrm>
        </p:spPr>
        <p:txBody>
          <a:bodyPr lIns="36000" tIns="0" rIns="36000" bIns="0"/>
          <a:lstStyle>
            <a:lvl1pPr marL="0" indent="0">
              <a:spcBef>
                <a:spcPts val="0"/>
              </a:spcBef>
              <a:buNone/>
              <a:defRPr sz="1200" i="1"/>
            </a:lvl1pPr>
            <a:lvl2pPr marL="471487" indent="0">
              <a:buNone/>
              <a:defRPr sz="1200"/>
            </a:lvl2pPr>
            <a:lvl3pPr marL="909637" indent="0">
              <a:buNone/>
              <a:defRPr sz="1200"/>
            </a:lvl3pPr>
            <a:lvl4pPr marL="1306513" indent="0">
              <a:buNone/>
              <a:defRPr sz="1200"/>
            </a:lvl4pPr>
            <a:lvl5pPr marL="1695450" indent="0">
              <a:buNone/>
              <a:defRPr sz="1200"/>
            </a:lvl5pPr>
          </a:lstStyle>
          <a:p>
            <a:pPr lvl="0"/>
            <a:r>
              <a:rPr lang="cs-CZ"/>
              <a:t>Kliknutím lze upravit styly předlohy textu.</a:t>
            </a:r>
          </a:p>
        </p:txBody>
      </p:sp>
      <p:sp>
        <p:nvSpPr>
          <p:cNvPr id="8" name="Footer Placeholder 7"/>
          <p:cNvSpPr>
            <a:spLocks noGrp="1" noChangeArrowheads="1"/>
          </p:cNvSpPr>
          <p:nvPr>
            <p:ph type="ftr" sz="quarter" idx="14"/>
          </p:nvPr>
        </p:nvSpPr>
        <p:spPr>
          <a:xfrm>
            <a:off x="4165600" y="6245225"/>
            <a:ext cx="3860800" cy="476250"/>
          </a:xfrm>
          <a:prstGeom prst="rect">
            <a:avLst/>
          </a:prstGeom>
        </p:spPr>
        <p:txBody>
          <a:bodyPr/>
          <a:lstStyle>
            <a:lvl1pPr>
              <a:defRPr/>
            </a:lvl1pPr>
          </a:lstStyle>
          <a:p>
            <a:pPr>
              <a:defRPr/>
            </a:pPr>
            <a:endParaRPr lang="cs-CZ"/>
          </a:p>
        </p:txBody>
      </p:sp>
      <p:sp>
        <p:nvSpPr>
          <p:cNvPr id="9" name="Rectangle 8"/>
          <p:cNvSpPr>
            <a:spLocks noGrp="1" noChangeArrowheads="1"/>
          </p:cNvSpPr>
          <p:nvPr>
            <p:ph type="sldNum" sz="quarter" idx="15"/>
          </p:nvPr>
        </p:nvSpPr>
        <p:spPr/>
        <p:txBody>
          <a:bodyPr/>
          <a:lstStyle>
            <a:lvl1pPr>
              <a:defRPr/>
            </a:lvl1pPr>
          </a:lstStyle>
          <a:p>
            <a:pPr>
              <a:defRPr/>
            </a:pPr>
            <a:fld id="{73F3B3CD-BD8B-BB40-B508-0365FE6A4070}" type="slidenum">
              <a:rPr lang="cs-CZ" altLang="cs-CZ"/>
              <a:pPr>
                <a:defRPr/>
              </a:pPr>
              <a:t>‹#›</a:t>
            </a:fld>
            <a:endParaRPr lang="cs-CZ" altLang="cs-CZ"/>
          </a:p>
        </p:txBody>
      </p:sp>
    </p:spTree>
    <p:extLst>
      <p:ext uri="{BB962C8B-B14F-4D97-AF65-F5344CB8AC3E}">
        <p14:creationId xmlns:p14="http://schemas.microsoft.com/office/powerpoint/2010/main" val="154098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7"/>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cs-CZ"/>
          </a:p>
        </p:txBody>
      </p:sp>
      <p:sp>
        <p:nvSpPr>
          <p:cNvPr id="4" name="Rectangle 8"/>
          <p:cNvSpPr>
            <a:spLocks noGrp="1" noChangeArrowheads="1"/>
          </p:cNvSpPr>
          <p:nvPr>
            <p:ph type="sldNum" sz="quarter" idx="11"/>
          </p:nvPr>
        </p:nvSpPr>
        <p:spPr/>
        <p:txBody>
          <a:bodyPr/>
          <a:lstStyle>
            <a:lvl1pPr>
              <a:defRPr/>
            </a:lvl1pPr>
          </a:lstStyle>
          <a:p>
            <a:pPr>
              <a:defRPr/>
            </a:pPr>
            <a:fld id="{4D85462E-FE2F-E440-A565-8600E5798477}" type="slidenum">
              <a:rPr lang="cs-CZ" altLang="cs-CZ"/>
              <a:pPr>
                <a:defRPr/>
              </a:pPr>
              <a:t>‹#›</a:t>
            </a:fld>
            <a:endParaRPr lang="cs-CZ" altLang="cs-CZ"/>
          </a:p>
        </p:txBody>
      </p:sp>
    </p:spTree>
    <p:extLst>
      <p:ext uri="{BB962C8B-B14F-4D97-AF65-F5344CB8AC3E}">
        <p14:creationId xmlns:p14="http://schemas.microsoft.com/office/powerpoint/2010/main" val="71698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rázdný">
    <p:spTree>
      <p:nvGrpSpPr>
        <p:cNvPr id="1" name=""/>
        <p:cNvGrpSpPr/>
        <p:nvPr/>
      </p:nvGrpSpPr>
      <p:grpSpPr>
        <a:xfrm>
          <a:off x="0" y="0"/>
          <a:ext cx="0" cy="0"/>
          <a:chOff x="0" y="0"/>
          <a:chExt cx="0" cy="0"/>
        </a:xfrm>
      </p:grpSpPr>
      <p:sp>
        <p:nvSpPr>
          <p:cNvPr id="5" name="Zástupný symbol pro text 17"/>
          <p:cNvSpPr>
            <a:spLocks noGrp="1"/>
          </p:cNvSpPr>
          <p:nvPr>
            <p:ph type="body" sz="quarter" idx="13"/>
          </p:nvPr>
        </p:nvSpPr>
        <p:spPr>
          <a:xfrm>
            <a:off x="815413" y="6237313"/>
            <a:ext cx="3840427" cy="504801"/>
          </a:xfrm>
        </p:spPr>
        <p:txBody>
          <a:bodyPr lIns="36000" tIns="0" rIns="36000" bIns="0"/>
          <a:lstStyle>
            <a:lvl1pPr marL="0" indent="0">
              <a:spcBef>
                <a:spcPts val="0"/>
              </a:spcBef>
              <a:buNone/>
              <a:defRPr sz="1200" i="1"/>
            </a:lvl1pPr>
            <a:lvl2pPr marL="471487" indent="0">
              <a:buNone/>
              <a:defRPr sz="1200"/>
            </a:lvl2pPr>
            <a:lvl3pPr marL="909637" indent="0">
              <a:buNone/>
              <a:defRPr sz="1200"/>
            </a:lvl3pPr>
            <a:lvl4pPr marL="1306513" indent="0">
              <a:buNone/>
              <a:defRPr sz="1200"/>
            </a:lvl4pPr>
            <a:lvl5pPr marL="1695450" indent="0">
              <a:buNone/>
              <a:defRPr sz="1200"/>
            </a:lvl5pPr>
          </a:lstStyle>
          <a:p>
            <a:pPr lvl="0"/>
            <a:r>
              <a:rPr lang="cs-CZ"/>
              <a:t>Kliknutím lze upravit styly předlohy textu.</a:t>
            </a:r>
          </a:p>
        </p:txBody>
      </p:sp>
      <p:sp>
        <p:nvSpPr>
          <p:cNvPr id="3" name="Rectangle 6"/>
          <p:cNvSpPr>
            <a:spLocks noGrp="1" noChangeArrowheads="1"/>
          </p:cNvSpPr>
          <p:nvPr>
            <p:ph type="dt" sz="half" idx="14"/>
          </p:nvPr>
        </p:nvSpPr>
        <p:spPr/>
        <p:txBody>
          <a:bodyPr/>
          <a:lstStyle>
            <a:lvl1pPr>
              <a:defRPr/>
            </a:lvl1pPr>
          </a:lstStyle>
          <a:p>
            <a:pPr>
              <a:defRPr/>
            </a:pPr>
            <a:endParaRPr lang="cs-CZ"/>
          </a:p>
        </p:txBody>
      </p:sp>
      <p:sp>
        <p:nvSpPr>
          <p:cNvPr id="4" name="Rectangle 7"/>
          <p:cNvSpPr>
            <a:spLocks noGrp="1" noChangeArrowheads="1"/>
          </p:cNvSpPr>
          <p:nvPr>
            <p:ph type="ftr" sz="quarter" idx="15"/>
          </p:nvPr>
        </p:nvSpPr>
        <p:spPr>
          <a:xfrm>
            <a:off x="4165600" y="6245225"/>
            <a:ext cx="3860800" cy="476250"/>
          </a:xfrm>
          <a:prstGeom prst="rect">
            <a:avLst/>
          </a:prstGeom>
        </p:spPr>
        <p:txBody>
          <a:bodyPr/>
          <a:lstStyle>
            <a:lvl1pPr>
              <a:defRPr/>
            </a:lvl1pPr>
          </a:lstStyle>
          <a:p>
            <a:pPr>
              <a:defRPr/>
            </a:pPr>
            <a:endParaRPr lang="cs-CZ"/>
          </a:p>
        </p:txBody>
      </p:sp>
      <p:sp>
        <p:nvSpPr>
          <p:cNvPr id="6" name="Rectangle 8"/>
          <p:cNvSpPr>
            <a:spLocks noGrp="1" noChangeArrowheads="1"/>
          </p:cNvSpPr>
          <p:nvPr>
            <p:ph type="sldNum" sz="quarter" idx="16"/>
          </p:nvPr>
        </p:nvSpPr>
        <p:spPr/>
        <p:txBody>
          <a:bodyPr/>
          <a:lstStyle>
            <a:lvl1pPr>
              <a:defRPr/>
            </a:lvl1pPr>
          </a:lstStyle>
          <a:p>
            <a:pPr>
              <a:defRPr/>
            </a:pPr>
            <a:fld id="{DF2B14BE-06EE-CD41-B222-6BB890009183}" type="slidenum">
              <a:rPr lang="cs-CZ" altLang="cs-CZ"/>
              <a:pPr>
                <a:defRPr/>
              </a:pPr>
              <a:t>‹#›</a:t>
            </a:fld>
            <a:endParaRPr lang="cs-CZ" altLang="cs-CZ"/>
          </a:p>
        </p:txBody>
      </p:sp>
    </p:spTree>
    <p:extLst>
      <p:ext uri="{BB962C8B-B14F-4D97-AF65-F5344CB8AC3E}">
        <p14:creationId xmlns:p14="http://schemas.microsoft.com/office/powerpoint/2010/main" val="864807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w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6233" y="304800"/>
            <a:ext cx="106680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755651" y="1412876"/>
            <a:ext cx="106680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AutoShape 4"/>
          <p:cNvSpPr>
            <a:spLocks noChangeArrowheads="1"/>
          </p:cNvSpPr>
          <p:nvPr/>
        </p:nvSpPr>
        <p:spPr bwMode="auto">
          <a:xfrm>
            <a:off x="812800" y="1196975"/>
            <a:ext cx="10610851"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102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0"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cs typeface="+mn-cs"/>
              </a:defRPr>
            </a:lvl1pPr>
          </a:lstStyle>
          <a:p>
            <a:pPr>
              <a:defRPr/>
            </a:pPr>
            <a:endParaRPr lang="cs-CZ"/>
          </a:p>
        </p:txBody>
      </p:sp>
      <p:sp>
        <p:nvSpPr>
          <p:cNvPr id="21512" name="Rectangle 8"/>
          <p:cNvSpPr>
            <a:spLocks noGrp="1" noChangeArrowheads="1"/>
          </p:cNvSpPr>
          <p:nvPr>
            <p:ph type="sldNum" sz="quarter" idx="4"/>
          </p:nvPr>
        </p:nvSpPr>
        <p:spPr bwMode="auto">
          <a:xfrm>
            <a:off x="9908117" y="6245225"/>
            <a:ext cx="147108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Verdana" panose="020B0604030504040204" pitchFamily="34" charset="0"/>
              </a:defRPr>
            </a:lvl1pPr>
          </a:lstStyle>
          <a:p>
            <a:pPr>
              <a:defRPr/>
            </a:pPr>
            <a:fld id="{542D7D76-7547-B642-A708-CE75E88B49DE}" type="slidenum">
              <a:rPr lang="cs-CZ" altLang="cs-CZ"/>
              <a:pPr>
                <a:defRPr/>
              </a:pPr>
              <a:t>‹#›</a:t>
            </a:fld>
            <a:endParaRPr lang="cs-CZ" altLang="cs-CZ"/>
          </a:p>
        </p:txBody>
      </p:sp>
      <p:pic>
        <p:nvPicPr>
          <p:cNvPr id="1032" name="Obrázek 19"/>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908118" y="6278564"/>
            <a:ext cx="1881111"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Obrázek 1"/>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64351" y="6278564"/>
            <a:ext cx="239068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Obrázek 13"/>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326467" y="6245225"/>
            <a:ext cx="1963299"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Obrázek 2"/>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302684" y="6265864"/>
            <a:ext cx="1402019"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4"/>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083986" y="6296025"/>
            <a:ext cx="180644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Lst>
  <p:txStyles>
    <p:titleStyle>
      <a:lvl1pPr algn="l" rtl="0" eaLnBrk="0" fontAlgn="base" hangingPunct="0">
        <a:spcBef>
          <a:spcPct val="0"/>
        </a:spcBef>
        <a:spcAft>
          <a:spcPct val="0"/>
        </a:spcAft>
        <a:defRPr sz="3800">
          <a:solidFill>
            <a:srgbClr val="B90000"/>
          </a:solidFill>
          <a:latin typeface="+mj-lt"/>
          <a:ea typeface="+mj-ea"/>
          <a:cs typeface="+mj-cs"/>
        </a:defRPr>
      </a:lvl1pPr>
      <a:lvl2pPr algn="l" rtl="0" eaLnBrk="0" fontAlgn="base" hangingPunct="0">
        <a:spcBef>
          <a:spcPct val="0"/>
        </a:spcBef>
        <a:spcAft>
          <a:spcPct val="0"/>
        </a:spcAft>
        <a:defRPr sz="3800">
          <a:solidFill>
            <a:srgbClr val="B90000"/>
          </a:solidFill>
          <a:latin typeface="Verdana" pitchFamily="34" charset="0"/>
        </a:defRPr>
      </a:lvl2pPr>
      <a:lvl3pPr algn="l" rtl="0" eaLnBrk="0" fontAlgn="base" hangingPunct="0">
        <a:spcBef>
          <a:spcPct val="0"/>
        </a:spcBef>
        <a:spcAft>
          <a:spcPct val="0"/>
        </a:spcAft>
        <a:defRPr sz="3800">
          <a:solidFill>
            <a:srgbClr val="B90000"/>
          </a:solidFill>
          <a:latin typeface="Verdana" pitchFamily="34" charset="0"/>
        </a:defRPr>
      </a:lvl3pPr>
      <a:lvl4pPr algn="l" rtl="0" eaLnBrk="0" fontAlgn="base" hangingPunct="0">
        <a:spcBef>
          <a:spcPct val="0"/>
        </a:spcBef>
        <a:spcAft>
          <a:spcPct val="0"/>
        </a:spcAft>
        <a:defRPr sz="3800">
          <a:solidFill>
            <a:srgbClr val="B90000"/>
          </a:solidFill>
          <a:latin typeface="Verdana" pitchFamily="34" charset="0"/>
        </a:defRPr>
      </a:lvl4pPr>
      <a:lvl5pPr algn="l" rtl="0" eaLnBrk="0" fontAlgn="base" hangingPunct="0">
        <a:spcBef>
          <a:spcPct val="0"/>
        </a:spcBef>
        <a:spcAft>
          <a:spcPct val="0"/>
        </a:spcAft>
        <a:defRPr sz="3800">
          <a:solidFill>
            <a:srgbClr val="B90000"/>
          </a:solidFill>
          <a:latin typeface="Verdana" pitchFamily="34" charset="0"/>
        </a:defRPr>
      </a:lvl5pPr>
      <a:lvl6pPr marL="457200" algn="l" rtl="0" eaLnBrk="1" fontAlgn="base" hangingPunct="1">
        <a:spcBef>
          <a:spcPct val="0"/>
        </a:spcBef>
        <a:spcAft>
          <a:spcPct val="0"/>
        </a:spcAft>
        <a:defRPr sz="3800">
          <a:solidFill>
            <a:schemeClr val="tx2"/>
          </a:solidFill>
          <a:latin typeface="Verdana" pitchFamily="34" charset="0"/>
        </a:defRPr>
      </a:lvl6pPr>
      <a:lvl7pPr marL="914400" algn="l" rtl="0" eaLnBrk="1" fontAlgn="base" hangingPunct="1">
        <a:spcBef>
          <a:spcPct val="0"/>
        </a:spcBef>
        <a:spcAft>
          <a:spcPct val="0"/>
        </a:spcAft>
        <a:defRPr sz="3800">
          <a:solidFill>
            <a:schemeClr val="tx2"/>
          </a:solidFill>
          <a:latin typeface="Verdana" pitchFamily="34" charset="0"/>
        </a:defRPr>
      </a:lvl7pPr>
      <a:lvl8pPr marL="1371600" algn="l" rtl="0" eaLnBrk="1" fontAlgn="base" hangingPunct="1">
        <a:spcBef>
          <a:spcPct val="0"/>
        </a:spcBef>
        <a:spcAft>
          <a:spcPct val="0"/>
        </a:spcAft>
        <a:defRPr sz="3800">
          <a:solidFill>
            <a:schemeClr val="tx2"/>
          </a:solidFill>
          <a:latin typeface="Verdana" pitchFamily="34" charset="0"/>
        </a:defRPr>
      </a:lvl8pPr>
      <a:lvl9pPr marL="1828800" algn="l" rtl="0" eaLnBrk="1" fontAlgn="base" hangingPunct="1">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charset="2"/>
        <a:buChar char="§"/>
        <a:defRPr sz="2000">
          <a:solidFill>
            <a:schemeClr val="tx1"/>
          </a:solidFill>
          <a:latin typeface="+mn-lt"/>
        </a:defRPr>
      </a:lvl5pPr>
      <a:lvl6pPr marL="25511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eaLnBrk="1" fontAlgn="base" hangingPunct="1">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6.mp4"/><Relationship Id="rId7" Type="http://schemas.openxmlformats.org/officeDocument/2006/relationships/slideLayout" Target="../slideLayouts/slideLayout1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21.png"/><Relationship Id="rId5" Type="http://schemas.microsoft.com/office/2007/relationships/media" Target="../media/media7.mp4"/><Relationship Id="rId10" Type="http://schemas.openxmlformats.org/officeDocument/2006/relationships/image" Target="../media/image20.png"/><Relationship Id="rId4" Type="http://schemas.openxmlformats.org/officeDocument/2006/relationships/video" Target="../media/media6.mp4"/><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video" Target="../media/media11.mp4"/><Relationship Id="rId13" Type="http://schemas.openxmlformats.org/officeDocument/2006/relationships/image" Target="../media/image24.png"/><Relationship Id="rId3" Type="http://schemas.microsoft.com/office/2007/relationships/media" Target="../media/media9.mp4"/><Relationship Id="rId7" Type="http://schemas.microsoft.com/office/2007/relationships/media" Target="../media/media11.mp4"/><Relationship Id="rId12" Type="http://schemas.openxmlformats.org/officeDocument/2006/relationships/image" Target="../media/image23.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video" Target="../media/media10.mp4"/><Relationship Id="rId11" Type="http://schemas.openxmlformats.org/officeDocument/2006/relationships/image" Target="../media/image22.png"/><Relationship Id="rId5" Type="http://schemas.microsoft.com/office/2007/relationships/media" Target="../media/media10.mp4"/><Relationship Id="rId10" Type="http://schemas.openxmlformats.org/officeDocument/2006/relationships/notesSlide" Target="../notesSlides/notesSlide8.xml"/><Relationship Id="rId4" Type="http://schemas.openxmlformats.org/officeDocument/2006/relationships/video" Target="../media/media9.mp4"/><Relationship Id="rId9" Type="http://schemas.openxmlformats.org/officeDocument/2006/relationships/slideLayout" Target="../slideLayouts/slideLayout17.xml"/><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microsoft.com/office/2007/relationships/media" Target="../media/media14.mp4"/><Relationship Id="rId7" Type="http://schemas.openxmlformats.org/officeDocument/2006/relationships/image" Target="../media/image29.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8.png"/><Relationship Id="rId5" Type="http://schemas.openxmlformats.org/officeDocument/2006/relationships/slideLayout" Target="../slideLayouts/slideLayout8.xml"/><Relationship Id="rId4" Type="http://schemas.openxmlformats.org/officeDocument/2006/relationships/video" Target="../media/media14.mp4"/></Relationships>
</file>

<file path=ppt/slides/_rels/slide17.xml.rels><?xml version="1.0" encoding="UTF-8" standalone="yes"?>
<Relationships xmlns="http://schemas.openxmlformats.org/package/2006/relationships"><Relationship Id="rId3" Type="http://schemas.microsoft.com/office/2007/relationships/media" Target="../media/media16.mp4"/><Relationship Id="rId7" Type="http://schemas.openxmlformats.org/officeDocument/2006/relationships/image" Target="../media/image31.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30.png"/><Relationship Id="rId5" Type="http://schemas.openxmlformats.org/officeDocument/2006/relationships/slideLayout" Target="../slideLayouts/slideLayout8.xml"/><Relationship Id="rId4" Type="http://schemas.openxmlformats.org/officeDocument/2006/relationships/video" Target="../media/media16.mp4"/></Relationships>
</file>

<file path=ppt/slides/_rels/slide18.xml.rels><?xml version="1.0" encoding="UTF-8" standalone="yes"?>
<Relationships xmlns="http://schemas.openxmlformats.org/package/2006/relationships"><Relationship Id="rId3" Type="http://schemas.microsoft.com/office/2007/relationships/media" Target="../media/media18.mp4"/><Relationship Id="rId7" Type="http://schemas.openxmlformats.org/officeDocument/2006/relationships/image" Target="../media/image33.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32.png"/><Relationship Id="rId5" Type="http://schemas.openxmlformats.org/officeDocument/2006/relationships/slideLayout" Target="../slideLayouts/slideLayout8.xml"/><Relationship Id="rId4" Type="http://schemas.openxmlformats.org/officeDocument/2006/relationships/video" Target="../media/media18.mp4"/></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20.mp4"/><Relationship Id="rId7" Type="http://schemas.openxmlformats.org/officeDocument/2006/relationships/image" Target="../media/image34.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notesSlide" Target="../notesSlides/notesSlide11.xml"/><Relationship Id="rId5" Type="http://schemas.openxmlformats.org/officeDocument/2006/relationships/slideLayout" Target="../slideLayouts/slideLayout16.xml"/><Relationship Id="rId4" Type="http://schemas.openxmlformats.org/officeDocument/2006/relationships/video" Target="../media/media20.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notesSlide" Target="../notesSlides/notesSlide17.xml"/><Relationship Id="rId16" Type="http://schemas.openxmlformats.org/officeDocument/2006/relationships/image" Target="../media/image57.jpeg"/><Relationship Id="rId1" Type="http://schemas.openxmlformats.org/officeDocument/2006/relationships/slideLayout" Target="../slideLayouts/slideLayout1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60.pn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60.png"/><Relationship Id="rId5" Type="http://schemas.openxmlformats.org/officeDocument/2006/relationships/image" Target="../media/image11.EMF"/><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62.png"/><Relationship Id="rId5" Type="http://schemas.openxmlformats.org/officeDocument/2006/relationships/oleObject" Target="../embeddings/oleObject2.bin"/><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83.png"/><Relationship Id="rId4" Type="http://schemas.openxmlformats.org/officeDocument/2006/relationships/image" Target="../media/image82.jpeg"/></Relationships>
</file>

<file path=ppt/slides/_rels/slide5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1.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6.png"/><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notesSlide" Target="../notesSlides/notesSlide40.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5.mp4"/><Relationship Id="rId1" Type="http://schemas.microsoft.com/office/2007/relationships/media" Target="../media/media25.mp4"/><Relationship Id="rId5" Type="http://schemas.openxmlformats.org/officeDocument/2006/relationships/image" Target="../media/image87.png"/><Relationship Id="rId4"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2.mp4"/><Relationship Id="rId7"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6.png"/><Relationship Id="rId5" Type="http://schemas.microsoft.com/office/2007/relationships/media" Target="../media/media3.mp4"/><Relationship Id="rId10" Type="http://schemas.openxmlformats.org/officeDocument/2006/relationships/image" Target="../media/image15.png"/><Relationship Id="rId4" Type="http://schemas.openxmlformats.org/officeDocument/2006/relationships/video" Target="../media/media2.mp4"/><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itrofast 3D"/>
          <p:cNvPicPr>
            <a:picLocks noChangeAspect="1" noChangeArrowheads="1"/>
          </p:cNvPicPr>
          <p:nvPr/>
        </p:nvPicPr>
        <p:blipFill>
          <a:blip r:embed="rId3" cstate="print">
            <a:extLst>
              <a:ext uri="{28A0092B-C50C-407E-A947-70E740481C1C}">
                <a14:useLocalDpi xmlns:a14="http://schemas.microsoft.com/office/drawing/2010/main" val="0"/>
              </a:ext>
            </a:extLst>
          </a:blip>
          <a:srcRect l="23807" t="9880" r="4199" b="15147"/>
          <a:stretch>
            <a:fillRect/>
          </a:stretch>
        </p:blipFill>
        <p:spPr bwMode="auto">
          <a:xfrm>
            <a:off x="8686800" y="84138"/>
            <a:ext cx="1568450" cy="1225309"/>
          </a:xfrm>
          <a:prstGeom prst="rect">
            <a:avLst/>
          </a:prstGeom>
          <a:noFill/>
          <a:ln w="9525">
            <a:solidFill>
              <a:srgbClr val="B9000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3077" name="Picture 5" descr="norm echo o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84138"/>
            <a:ext cx="1594376" cy="1250950"/>
          </a:xfrm>
          <a:prstGeom prst="rect">
            <a:avLst/>
          </a:prstGeom>
          <a:noFill/>
          <a:ln w="9525">
            <a:solidFill>
              <a:srgbClr val="B9000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3081" name="Picture 9" descr="MmodeCFprop"/>
          <p:cNvPicPr>
            <a:picLocks noChangeAspect="1" noChangeArrowheads="1"/>
          </p:cNvPicPr>
          <p:nvPr/>
        </p:nvPicPr>
        <p:blipFill>
          <a:blip r:embed="rId5">
            <a:extLst>
              <a:ext uri="{28A0092B-C50C-407E-A947-70E740481C1C}">
                <a14:useLocalDpi xmlns:a14="http://schemas.microsoft.com/office/drawing/2010/main" val="0"/>
              </a:ext>
            </a:extLst>
          </a:blip>
          <a:srcRect t="42627" b="3917"/>
          <a:stretch>
            <a:fillRect/>
          </a:stretch>
        </p:blipFill>
        <p:spPr bwMode="auto">
          <a:xfrm>
            <a:off x="4451350" y="84138"/>
            <a:ext cx="3429000" cy="1250950"/>
          </a:xfrm>
          <a:prstGeom prst="rect">
            <a:avLst/>
          </a:prstGeom>
          <a:noFill/>
          <a:ln w="9525">
            <a:solidFill>
              <a:srgbClr val="B9000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
        <p:nvSpPr>
          <p:cNvPr id="17412" name="Title 1"/>
          <p:cNvSpPr>
            <a:spLocks noGrp="1"/>
          </p:cNvSpPr>
          <p:nvPr>
            <p:ph type="ctrTitle"/>
          </p:nvPr>
        </p:nvSpPr>
        <p:spPr>
          <a:xfrm>
            <a:off x="565150" y="1416050"/>
            <a:ext cx="7772400" cy="990600"/>
          </a:xfrm>
        </p:spPr>
        <p:txBody>
          <a:bodyPr/>
          <a:lstStyle/>
          <a:p>
            <a:pPr>
              <a:lnSpc>
                <a:spcPct val="80000"/>
              </a:lnSpc>
            </a:pPr>
            <a:r>
              <a:rPr lang="cs-CZ" altLang="en-US" sz="3600" dirty="0"/>
              <a:t>Jak (ne)používat echo kritéria významné mitrální regurgitace</a:t>
            </a:r>
            <a:endParaRPr lang="en-US" altLang="en-US" sz="3600" dirty="0"/>
          </a:p>
        </p:txBody>
      </p:sp>
      <p:sp>
        <p:nvSpPr>
          <p:cNvPr id="3075" name="Rectangle 3"/>
          <p:cNvSpPr>
            <a:spLocks noGrp="1" noChangeArrowheads="1"/>
          </p:cNvSpPr>
          <p:nvPr>
            <p:ph type="subTitle" idx="1"/>
          </p:nvPr>
        </p:nvSpPr>
        <p:spPr>
          <a:xfrm>
            <a:off x="1318260" y="3259139"/>
            <a:ext cx="10027920" cy="2890837"/>
          </a:xfrm>
        </p:spPr>
        <p:txBody>
          <a:bodyPr/>
          <a:lstStyle/>
          <a:p>
            <a:pPr>
              <a:lnSpc>
                <a:spcPct val="80000"/>
              </a:lnSpc>
              <a:defRPr/>
            </a:pPr>
            <a:r>
              <a:rPr lang="cs-CZ" altLang="en-US" sz="3200" dirty="0">
                <a:solidFill>
                  <a:srgbClr val="FF0000"/>
                </a:solidFill>
                <a:latin typeface="Arial" charset="0"/>
              </a:rPr>
              <a:t>Dan Marek</a:t>
            </a:r>
          </a:p>
          <a:p>
            <a:pPr>
              <a:lnSpc>
                <a:spcPct val="80000"/>
              </a:lnSpc>
              <a:defRPr/>
            </a:pPr>
            <a:r>
              <a:rPr lang="cs-CZ" altLang="en-US" sz="3200" dirty="0">
                <a:latin typeface="Arial" charset="0"/>
              </a:rPr>
              <a:t>Interní oddělení nemocnice </a:t>
            </a:r>
            <a:r>
              <a:rPr lang="cs-CZ" altLang="en-US" sz="3200" dirty="0" err="1">
                <a:latin typeface="Arial" charset="0"/>
              </a:rPr>
              <a:t>Agel</a:t>
            </a:r>
            <a:r>
              <a:rPr lang="cs-CZ" altLang="en-US" sz="3200" dirty="0">
                <a:latin typeface="Arial" charset="0"/>
              </a:rPr>
              <a:t> Přerov, SMN a.s.</a:t>
            </a:r>
          </a:p>
          <a:p>
            <a:pPr>
              <a:lnSpc>
                <a:spcPct val="80000"/>
              </a:lnSpc>
              <a:defRPr/>
            </a:pPr>
            <a:r>
              <a:rPr lang="cs-CZ" altLang="en-US" sz="3200" dirty="0">
                <a:latin typeface="Arial" charset="0"/>
              </a:rPr>
              <a:t>I. i</a:t>
            </a:r>
            <a:r>
              <a:rPr lang="cs-CZ" altLang="en-US" sz="3200" dirty="0"/>
              <a:t>nterní klinika</a:t>
            </a:r>
            <a:r>
              <a:rPr lang="cs-CZ" altLang="en-US" sz="3200" dirty="0">
                <a:latin typeface="Arial" charset="0"/>
              </a:rPr>
              <a:t> </a:t>
            </a:r>
            <a:r>
              <a:rPr lang="mr-IN" altLang="en-US" sz="3200" dirty="0">
                <a:latin typeface="Arial" charset="0"/>
              </a:rPr>
              <a:t>–</a:t>
            </a:r>
            <a:r>
              <a:rPr lang="cs-CZ" altLang="en-US" sz="3200" dirty="0"/>
              <a:t> kardiologická, </a:t>
            </a:r>
            <a:r>
              <a:rPr lang="cs-CZ" altLang="en-US" sz="3200" dirty="0" err="1"/>
              <a:t>LFUP</a:t>
            </a:r>
            <a:r>
              <a:rPr lang="cs-CZ" altLang="en-US" sz="3200" dirty="0"/>
              <a:t> a </a:t>
            </a:r>
            <a:r>
              <a:rPr lang="cs-CZ" altLang="en-US" sz="3200" dirty="0" err="1"/>
              <a:t>FNOL</a:t>
            </a:r>
            <a:endParaRPr lang="cs-CZ" altLang="en-US" sz="3200" dirty="0"/>
          </a:p>
          <a:p>
            <a:pPr marL="514350" indent="-514350">
              <a:lnSpc>
                <a:spcPct val="80000"/>
              </a:lnSpc>
              <a:buFont typeface="Wingdings" pitchFamily="2" charset="2"/>
              <a:buAutoNum type="romanUcPeriod"/>
              <a:defRPr/>
            </a:pPr>
            <a:endParaRPr lang="cs-CZ" altLang="en-US" sz="3200" dirty="0">
              <a:solidFill>
                <a:schemeClr val="accent2"/>
              </a:solidFill>
            </a:endParaRPr>
          </a:p>
          <a:p>
            <a:pPr>
              <a:lnSpc>
                <a:spcPct val="80000"/>
              </a:lnSpc>
              <a:defRPr/>
            </a:pPr>
            <a:endParaRPr lang="cs-CZ" altLang="en-US" sz="3200" dirty="0">
              <a:solidFill>
                <a:schemeClr val="accent2"/>
              </a:solidFill>
            </a:endParaRPr>
          </a:p>
          <a:p>
            <a:pPr marL="514350" indent="-514350">
              <a:lnSpc>
                <a:spcPct val="80000"/>
              </a:lnSpc>
              <a:buFont typeface="Wingdings" pitchFamily="2" charset="2"/>
              <a:buAutoNum type="romanUcPeriod"/>
              <a:defRPr/>
            </a:pPr>
            <a:endParaRPr lang="cs-CZ" altLang="en-US" sz="3200" dirty="0">
              <a:solidFill>
                <a:schemeClr val="accent2"/>
              </a:solidFill>
            </a:endParaRPr>
          </a:p>
          <a:p>
            <a:pPr algn="ctr" eaLnBrk="1" hangingPunct="1">
              <a:buFont typeface="Wingdings" charset="2"/>
              <a:buNone/>
              <a:defRPr/>
            </a:pPr>
            <a:endParaRPr lang="cs-CZ" altLang="cs-CZ" sz="3200" dirty="0"/>
          </a:p>
        </p:txBody>
      </p:sp>
    </p:spTree>
  </p:cSld>
  <p:clrMapOvr>
    <a:masterClrMapping/>
  </p:clrMapOvr>
  <p:transition spd="slow" advTm="12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R10">
            <a:hlinkClick r:id="" action="ppaction://media"/>
            <a:extLst>
              <a:ext uri="{FF2B5EF4-FFF2-40B4-BE49-F238E27FC236}">
                <a16:creationId xmlns:a16="http://schemas.microsoft.com/office/drawing/2014/main" id="{A0DF32CB-BBC8-4EF1-958D-E8741BC6CA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323" r="17955" b="14725"/>
          <a:stretch/>
        </p:blipFill>
        <p:spPr>
          <a:xfrm flipH="1">
            <a:off x="358139" y="198122"/>
            <a:ext cx="6380454" cy="5892222"/>
          </a:xfrm>
          <a:prstGeom prst="rect">
            <a:avLst/>
          </a:prstGeom>
        </p:spPr>
      </p:pic>
    </p:spTree>
    <p:extLst>
      <p:ext uri="{BB962C8B-B14F-4D97-AF65-F5344CB8AC3E}">
        <p14:creationId xmlns:p14="http://schemas.microsoft.com/office/powerpoint/2010/main" val="15193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Rdysfunkcni1">
            <a:hlinkClick r:id="" action="ppaction://media"/>
            <a:extLst>
              <a:ext uri="{FF2B5EF4-FFF2-40B4-BE49-F238E27FC236}">
                <a16:creationId xmlns:a16="http://schemas.microsoft.com/office/drawing/2014/main" id="{3605F6C6-B866-443C-9332-BD7E0968DEB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5716" r="19903" b="14540"/>
          <a:stretch/>
        </p:blipFill>
        <p:spPr>
          <a:xfrm>
            <a:off x="419562" y="342899"/>
            <a:ext cx="3971714" cy="3581031"/>
          </a:xfrm>
          <a:prstGeom prst="rect">
            <a:avLst/>
          </a:prstGeom>
        </p:spPr>
      </p:pic>
      <p:pic>
        <p:nvPicPr>
          <p:cNvPr id="6" name="MiRdysfunkcni8">
            <a:hlinkClick r:id="" action="ppaction://media"/>
            <a:extLst>
              <a:ext uri="{FF2B5EF4-FFF2-40B4-BE49-F238E27FC236}">
                <a16:creationId xmlns:a16="http://schemas.microsoft.com/office/drawing/2014/main" id="{A0169CAB-69A0-41F1-B47C-C809DDE90BCF}"/>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6943" r="23230" b="15588"/>
          <a:stretch/>
        </p:blipFill>
        <p:spPr>
          <a:xfrm flipH="1">
            <a:off x="8392473" y="337413"/>
            <a:ext cx="3107185" cy="3575547"/>
          </a:xfrm>
          <a:prstGeom prst="rect">
            <a:avLst/>
          </a:prstGeom>
        </p:spPr>
      </p:pic>
      <p:pic>
        <p:nvPicPr>
          <p:cNvPr id="7" name="MiRdysfunkcni6">
            <a:hlinkClick r:id="" action="ppaction://media"/>
            <a:extLst>
              <a:ext uri="{FF2B5EF4-FFF2-40B4-BE49-F238E27FC236}">
                <a16:creationId xmlns:a16="http://schemas.microsoft.com/office/drawing/2014/main" id="{6EA10CC5-D66F-46BD-AF5A-0C6B51843251}"/>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21668" r="16782" b="10410"/>
          <a:stretch/>
        </p:blipFill>
        <p:spPr>
          <a:xfrm>
            <a:off x="4580877" y="342898"/>
            <a:ext cx="3621995" cy="3581031"/>
          </a:xfrm>
          <a:prstGeom prst="rect">
            <a:avLst/>
          </a:prstGeom>
        </p:spPr>
      </p:pic>
    </p:spTree>
    <p:extLst>
      <p:ext uri="{BB962C8B-B14F-4D97-AF65-F5344CB8AC3E}">
        <p14:creationId xmlns:p14="http://schemas.microsoft.com/office/powerpoint/2010/main" val="310515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 fill="hold"/>
                                        <p:tgtEl>
                                          <p:spTgt spid="4"/>
                                        </p:tgtEl>
                                      </p:cBhvr>
                                    </p:cmd>
                                  </p:childTnLst>
                                </p:cTn>
                              </p:par>
                            </p:childTnLst>
                          </p:cTn>
                        </p:par>
                        <p:par>
                          <p:cTn id="7" fill="hold">
                            <p:stCondLst>
                              <p:cond delay="791"/>
                            </p:stCondLst>
                            <p:childTnLst>
                              <p:par>
                                <p:cTn id="8" presetID="1" presetClass="mediacall" presetSubtype="0" fill="hold" nodeType="afterEffect">
                                  <p:stCondLst>
                                    <p:cond delay="0"/>
                                  </p:stCondLst>
                                  <p:childTnLst>
                                    <p:cmd type="call" cmd="playFrom(0.0)">
                                      <p:cBhvr>
                                        <p:cTn id="9" dur="874" fill="hold"/>
                                        <p:tgtEl>
                                          <p:spTgt spid="6"/>
                                        </p:tgtEl>
                                      </p:cBhvr>
                                    </p:cmd>
                                  </p:childTnLst>
                                </p:cTn>
                              </p:par>
                            </p:childTnLst>
                          </p:cTn>
                        </p:par>
                        <p:par>
                          <p:cTn id="10" fill="hold">
                            <p:stCondLst>
                              <p:cond delay="1665"/>
                            </p:stCondLst>
                            <p:childTnLst>
                              <p:par>
                                <p:cTn id="11" presetID="1" presetClass="mediacall" presetSubtype="0" fill="hold" nodeType="afterEffect">
                                  <p:stCondLst>
                                    <p:cond delay="0"/>
                                  </p:stCondLst>
                                  <p:childTnLst>
                                    <p:cmd type="call" cmd="playFrom(0.0)">
                                      <p:cBhvr>
                                        <p:cTn id="12" dur="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repeatCount="indefinite"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repeatCount="indefinite"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66232" y="304800"/>
            <a:ext cx="11341947" cy="820738"/>
          </a:xfrm>
        </p:spPr>
        <p:txBody>
          <a:bodyPr/>
          <a:lstStyle/>
          <a:p>
            <a:r>
              <a:rPr lang="cs-CZ" altLang="cs-CZ" dirty="0" err="1"/>
              <a:t>Color</a:t>
            </a:r>
            <a:r>
              <a:rPr lang="cs-CZ" altLang="cs-CZ" dirty="0"/>
              <a:t> </a:t>
            </a:r>
            <a:r>
              <a:rPr lang="cs-CZ" altLang="cs-CZ" dirty="0" err="1"/>
              <a:t>flow</a:t>
            </a:r>
            <a:r>
              <a:rPr lang="cs-CZ" altLang="cs-CZ" dirty="0"/>
              <a:t> jet area ??? Co ho ovlivní? </a:t>
            </a:r>
          </a:p>
        </p:txBody>
      </p:sp>
      <p:sp>
        <p:nvSpPr>
          <p:cNvPr id="5123" name="Rectangle 3"/>
          <p:cNvSpPr>
            <a:spLocks noGrp="1" noChangeArrowheads="1"/>
          </p:cNvSpPr>
          <p:nvPr>
            <p:ph type="body" idx="1"/>
          </p:nvPr>
        </p:nvSpPr>
        <p:spPr/>
        <p:txBody>
          <a:bodyPr/>
          <a:lstStyle/>
          <a:p>
            <a:pPr marL="0" indent="0">
              <a:buNone/>
            </a:pPr>
            <a:endParaRPr lang="cs-CZ" altLang="cs-CZ" dirty="0"/>
          </a:p>
        </p:txBody>
      </p:sp>
      <p:pic>
        <p:nvPicPr>
          <p:cNvPr id="5" name="Picture 2" descr="Slide74">
            <a:extLst>
              <a:ext uri="{FF2B5EF4-FFF2-40B4-BE49-F238E27FC236}">
                <a16:creationId xmlns:a16="http://schemas.microsoft.com/office/drawing/2014/main" id="{8D9B095A-99A8-4E18-82B6-22D7A0EF5225}"/>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5363" t="45334" r="-660" b="-1"/>
          <a:stretch/>
        </p:blipFill>
        <p:spPr>
          <a:xfrm>
            <a:off x="755651" y="1412876"/>
            <a:ext cx="11016521" cy="3749040"/>
          </a:xfrm>
          <a:prstGeom prst="rect">
            <a:avLst/>
          </a:prstGeom>
        </p:spPr>
      </p:pic>
      <p:sp>
        <p:nvSpPr>
          <p:cNvPr id="4" name="Obdélník 3">
            <a:extLst>
              <a:ext uri="{FF2B5EF4-FFF2-40B4-BE49-F238E27FC236}">
                <a16:creationId xmlns:a16="http://schemas.microsoft.com/office/drawing/2014/main" id="{2E6EA72C-C6CA-4587-B0F3-F492E225D8CB}"/>
              </a:ext>
            </a:extLst>
          </p:cNvPr>
          <p:cNvSpPr/>
          <p:nvPr/>
        </p:nvSpPr>
        <p:spPr>
          <a:xfrm>
            <a:off x="766233" y="1844040"/>
            <a:ext cx="2636520" cy="39624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82675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i3">
            <a:hlinkClick r:id="" action="ppaction://media"/>
            <a:extLst>
              <a:ext uri="{FF2B5EF4-FFF2-40B4-BE49-F238E27FC236}">
                <a16:creationId xmlns:a16="http://schemas.microsoft.com/office/drawing/2014/main" id="{C19C9E47-464C-4244-B112-633DDED61B1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44804" y="274320"/>
            <a:ext cx="4644390" cy="3154680"/>
          </a:xfrm>
          <a:prstGeom prst="rect">
            <a:avLst/>
          </a:prstGeom>
        </p:spPr>
      </p:pic>
      <p:sp>
        <p:nvSpPr>
          <p:cNvPr id="3" name="TextovéPole 2">
            <a:extLst>
              <a:ext uri="{FF2B5EF4-FFF2-40B4-BE49-F238E27FC236}">
                <a16:creationId xmlns:a16="http://schemas.microsoft.com/office/drawing/2014/main" id="{B6F0E297-3AAA-439D-8362-16B4B008AE00}"/>
              </a:ext>
            </a:extLst>
          </p:cNvPr>
          <p:cNvSpPr txBox="1"/>
          <p:nvPr/>
        </p:nvSpPr>
        <p:spPr>
          <a:xfrm>
            <a:off x="2964180" y="320040"/>
            <a:ext cx="1295400" cy="369332"/>
          </a:xfrm>
          <a:prstGeom prst="rect">
            <a:avLst/>
          </a:prstGeom>
          <a:noFill/>
        </p:spPr>
        <p:txBody>
          <a:bodyPr wrap="square" rtlCol="0">
            <a:spAutoFit/>
          </a:bodyPr>
          <a:lstStyle/>
          <a:p>
            <a:r>
              <a:rPr lang="cs-CZ" dirty="0">
                <a:solidFill>
                  <a:schemeClr val="bg1">
                    <a:lumMod val="95000"/>
                  </a:schemeClr>
                </a:solidFill>
              </a:rPr>
              <a:t>3.2 MHz</a:t>
            </a:r>
          </a:p>
        </p:txBody>
      </p:sp>
      <p:pic>
        <p:nvPicPr>
          <p:cNvPr id="4" name="Pri4">
            <a:hlinkClick r:id="" action="ppaction://media"/>
            <a:extLst>
              <a:ext uri="{FF2B5EF4-FFF2-40B4-BE49-F238E27FC236}">
                <a16:creationId xmlns:a16="http://schemas.microsoft.com/office/drawing/2014/main" id="{44EE008C-88DA-4F5A-9A3D-716EEE02C684}"/>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flipH="1">
            <a:off x="344803" y="3489816"/>
            <a:ext cx="4773263" cy="3242216"/>
          </a:xfrm>
          <a:prstGeom prst="rect">
            <a:avLst/>
          </a:prstGeom>
        </p:spPr>
      </p:pic>
      <p:pic>
        <p:nvPicPr>
          <p:cNvPr id="5" name="Pri5">
            <a:hlinkClick r:id="" action="ppaction://media"/>
            <a:extLst>
              <a:ext uri="{FF2B5EF4-FFF2-40B4-BE49-F238E27FC236}">
                <a16:creationId xmlns:a16="http://schemas.microsoft.com/office/drawing/2014/main" id="{DA56F542-0757-47A1-A27E-8AE6A30F3A5D}"/>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7110943" y="220980"/>
            <a:ext cx="4722918" cy="3208020"/>
          </a:xfrm>
          <a:prstGeom prst="rect">
            <a:avLst/>
          </a:prstGeom>
        </p:spPr>
      </p:pic>
      <p:sp>
        <p:nvSpPr>
          <p:cNvPr id="9" name="TextovéPole 8">
            <a:extLst>
              <a:ext uri="{FF2B5EF4-FFF2-40B4-BE49-F238E27FC236}">
                <a16:creationId xmlns:a16="http://schemas.microsoft.com/office/drawing/2014/main" id="{C12830F8-4CC1-4D88-B7AC-459890C86090}"/>
              </a:ext>
            </a:extLst>
          </p:cNvPr>
          <p:cNvSpPr txBox="1"/>
          <p:nvPr/>
        </p:nvSpPr>
        <p:spPr>
          <a:xfrm>
            <a:off x="7719060" y="315992"/>
            <a:ext cx="1295400" cy="369332"/>
          </a:xfrm>
          <a:prstGeom prst="rect">
            <a:avLst/>
          </a:prstGeom>
          <a:noFill/>
        </p:spPr>
        <p:txBody>
          <a:bodyPr wrap="square" rtlCol="0">
            <a:spAutoFit/>
          </a:bodyPr>
          <a:lstStyle/>
          <a:p>
            <a:r>
              <a:rPr lang="cs-CZ" dirty="0">
                <a:solidFill>
                  <a:schemeClr val="bg1">
                    <a:lumMod val="95000"/>
                  </a:schemeClr>
                </a:solidFill>
              </a:rPr>
              <a:t>2.2 MHz</a:t>
            </a:r>
          </a:p>
        </p:txBody>
      </p:sp>
      <p:pic>
        <p:nvPicPr>
          <p:cNvPr id="6" name="Pri6">
            <a:hlinkClick r:id="" action="ppaction://media"/>
            <a:extLst>
              <a:ext uri="{FF2B5EF4-FFF2-40B4-BE49-F238E27FC236}">
                <a16:creationId xmlns:a16="http://schemas.microsoft.com/office/drawing/2014/main" id="{079B8FF2-ADE0-4FF1-B737-5E3DC8116932}"/>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flipH="1">
            <a:off x="7110943" y="3524012"/>
            <a:ext cx="4722918" cy="3208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 fill="hold"/>
                                        <p:tgtEl>
                                          <p:spTgt spid="2"/>
                                        </p:tgtEl>
                                      </p:cBhvr>
                                    </p:cmd>
                                  </p:childTnLst>
                                </p:cTn>
                              </p:par>
                            </p:childTnLst>
                          </p:cTn>
                        </p:par>
                        <p:par>
                          <p:cTn id="7" fill="hold">
                            <p:stCondLst>
                              <p:cond delay="708"/>
                            </p:stCondLst>
                            <p:childTnLst>
                              <p:par>
                                <p:cTn id="8" presetID="1" presetClass="mediacall" presetSubtype="0" fill="hold" nodeType="afterEffect">
                                  <p:stCondLst>
                                    <p:cond delay="0"/>
                                  </p:stCondLst>
                                  <p:childTnLst>
                                    <p:cmd type="call" cmd="playFrom(0.0)">
                                      <p:cBhvr>
                                        <p:cTn id="9" dur="791" fill="hold"/>
                                        <p:tgtEl>
                                          <p:spTgt spid="4"/>
                                        </p:tgtEl>
                                      </p:cBhvr>
                                    </p:cmd>
                                  </p:childTnLst>
                                </p:cTn>
                              </p:par>
                            </p:childTnLst>
                          </p:cTn>
                        </p:par>
                        <p:par>
                          <p:cTn id="10" fill="hold">
                            <p:stCondLst>
                              <p:cond delay="1499"/>
                            </p:stCondLst>
                            <p:childTnLst>
                              <p:par>
                                <p:cTn id="11" presetID="1" presetClass="mediacall" presetSubtype="0" fill="hold" nodeType="afterEffect">
                                  <p:stCondLst>
                                    <p:cond delay="0"/>
                                  </p:stCondLst>
                                  <p:childTnLst>
                                    <p:cmd type="call" cmd="playFrom(0.0)">
                                      <p:cBhvr>
                                        <p:cTn id="12" dur="791" fill="hold"/>
                                        <p:tgtEl>
                                          <p:spTgt spid="5"/>
                                        </p:tgtEl>
                                      </p:cBhvr>
                                    </p:cmd>
                                  </p:childTnLst>
                                </p:cTn>
                              </p:par>
                            </p:childTnLst>
                          </p:cTn>
                        </p:par>
                        <p:par>
                          <p:cTn id="13" fill="hold">
                            <p:stCondLst>
                              <p:cond delay="2290"/>
                            </p:stCondLst>
                            <p:childTnLst>
                              <p:par>
                                <p:cTn id="14" presetID="1" presetClass="mediacall" presetSubtype="0" fill="hold" nodeType="afterEffect">
                                  <p:stCondLst>
                                    <p:cond delay="0"/>
                                  </p:stCondLst>
                                  <p:childTnLst>
                                    <p:cmd type="call" cmd="playFrom(0.0)">
                                      <p:cBhvr>
                                        <p:cTn id="15" dur="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repeatCount="indefinite"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video>
              <p:cMediaNode vol="80000">
                <p:cTn id="28" repeatCount="indefinite" fill="hold" display="0">
                  <p:stCondLst>
                    <p:cond delay="indefinite"/>
                  </p:stCondLst>
                </p:cTn>
                <p:tgtEl>
                  <p:spTgt spid="5"/>
                </p:tgtEl>
              </p:cMediaNode>
            </p:vide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video>
              <p:cMediaNode vol="80000">
                <p:cTn id="34" repeatCount="indefinite" fill="hold" display="0">
                  <p:stCondLst>
                    <p:cond delay="indefinite"/>
                  </p:stCondLst>
                </p:cTn>
                <p:tgtEl>
                  <p:spTgt spid="6"/>
                </p:tgtEl>
              </p:cMediaNode>
            </p:video>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L3gain_0"/>
          <p:cNvPicPr>
            <a:picLocks noChangeAspect="1" noChangeArrowheads="1"/>
          </p:cNvPicPr>
          <p:nvPr/>
        </p:nvPicPr>
        <p:blipFill rotWithShape="1">
          <a:blip r:embed="rId3">
            <a:extLst>
              <a:ext uri="{28A0092B-C50C-407E-A947-70E740481C1C}">
                <a14:useLocalDpi xmlns:a14="http://schemas.microsoft.com/office/drawing/2010/main" val="0"/>
              </a:ext>
            </a:extLst>
          </a:blip>
          <a:srcRect l="9789" r="12924" b="15516"/>
          <a:stretch/>
        </p:blipFill>
        <p:spPr bwMode="auto">
          <a:xfrm>
            <a:off x="5309435" y="1341120"/>
            <a:ext cx="6006265" cy="448056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3827E5C3-1919-46A0-8C82-F920B543B73A}"/>
              </a:ext>
            </a:extLst>
          </p:cNvPr>
          <p:cNvSpPr>
            <a:spLocks noGrp="1"/>
          </p:cNvSpPr>
          <p:nvPr>
            <p:ph type="title"/>
          </p:nvPr>
        </p:nvSpPr>
        <p:spPr/>
        <p:txBody>
          <a:bodyPr/>
          <a:lstStyle/>
          <a:p>
            <a:r>
              <a:rPr lang="cs-CZ" dirty="0"/>
              <a:t>Příliš vysoký 2D </a:t>
            </a:r>
            <a:r>
              <a:rPr lang="cs-CZ" dirty="0" err="1"/>
              <a:t>gain</a:t>
            </a:r>
            <a:endParaRPr lang="cs-CZ"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4D9F35-2555-42AD-B548-37769E25017C}"/>
              </a:ext>
            </a:extLst>
          </p:cNvPr>
          <p:cNvSpPr>
            <a:spLocks noGrp="1"/>
          </p:cNvSpPr>
          <p:nvPr>
            <p:ph type="title"/>
          </p:nvPr>
        </p:nvSpPr>
        <p:spPr/>
        <p:txBody>
          <a:bodyPr/>
          <a:lstStyle/>
          <a:p>
            <a:r>
              <a:rPr lang="cs-CZ" dirty="0" err="1"/>
              <a:t>Tissue</a:t>
            </a:r>
            <a:r>
              <a:rPr lang="cs-CZ" dirty="0"/>
              <a:t> priority</a:t>
            </a:r>
          </a:p>
        </p:txBody>
      </p:sp>
      <p:pic>
        <p:nvPicPr>
          <p:cNvPr id="3" name="SLtissu1">
            <a:hlinkClick r:id="" action="ppaction://media"/>
            <a:extLst>
              <a:ext uri="{FF2B5EF4-FFF2-40B4-BE49-F238E27FC236}">
                <a16:creationId xmlns:a16="http://schemas.microsoft.com/office/drawing/2014/main" id="{696F4F50-992E-4201-AD7D-F62F0F72ADC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780" r="22632"/>
          <a:stretch/>
        </p:blipFill>
        <p:spPr>
          <a:xfrm>
            <a:off x="7440435" y="1125538"/>
            <a:ext cx="4740276" cy="5064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76B624-ADB8-4DBE-8B41-33B327082198}"/>
              </a:ext>
            </a:extLst>
          </p:cNvPr>
          <p:cNvSpPr>
            <a:spLocks noGrp="1"/>
          </p:cNvSpPr>
          <p:nvPr>
            <p:ph type="title"/>
          </p:nvPr>
        </p:nvSpPr>
        <p:spPr/>
        <p:txBody>
          <a:bodyPr/>
          <a:lstStyle/>
          <a:p>
            <a:r>
              <a:rPr lang="cs-CZ" dirty="0" err="1"/>
              <a:t>Gain</a:t>
            </a:r>
            <a:r>
              <a:rPr lang="cs-CZ" dirty="0"/>
              <a:t> CFM</a:t>
            </a:r>
          </a:p>
        </p:txBody>
      </p:sp>
      <p:pic>
        <p:nvPicPr>
          <p:cNvPr id="3" name="2022251 MiR  CFM gainmin">
            <a:hlinkClick r:id="" action="ppaction://media"/>
            <a:extLst>
              <a:ext uri="{FF2B5EF4-FFF2-40B4-BE49-F238E27FC236}">
                <a16:creationId xmlns:a16="http://schemas.microsoft.com/office/drawing/2014/main" id="{67782E46-CAC8-4AAF-9698-B948E3F2995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58890" y="1743075"/>
            <a:ext cx="4838700" cy="3371850"/>
          </a:xfrm>
          <a:prstGeom prst="rect">
            <a:avLst/>
          </a:prstGeom>
        </p:spPr>
      </p:pic>
      <p:pic>
        <p:nvPicPr>
          <p:cNvPr id="5" name="2022251 MiR  CFM gainma1">
            <a:hlinkClick r:id="" action="ppaction://media"/>
            <a:extLst>
              <a:ext uri="{FF2B5EF4-FFF2-40B4-BE49-F238E27FC236}">
                <a16:creationId xmlns:a16="http://schemas.microsoft.com/office/drawing/2014/main" id="{E16E62AC-6417-4C3A-BAE0-89B22F5BB1F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314450" y="1743075"/>
            <a:ext cx="4838700" cy="3371850"/>
          </a:xfrm>
          <a:prstGeom prst="rect">
            <a:avLst/>
          </a:prstGeom>
        </p:spPr>
      </p:pic>
      <p:sp>
        <p:nvSpPr>
          <p:cNvPr id="6" name="TextovéPole 5">
            <a:extLst>
              <a:ext uri="{FF2B5EF4-FFF2-40B4-BE49-F238E27FC236}">
                <a16:creationId xmlns:a16="http://schemas.microsoft.com/office/drawing/2014/main" id="{DACCD272-29CB-47A5-8E60-A07C11BEB11A}"/>
              </a:ext>
            </a:extLst>
          </p:cNvPr>
          <p:cNvSpPr txBox="1"/>
          <p:nvPr/>
        </p:nvSpPr>
        <p:spPr>
          <a:xfrm>
            <a:off x="1531620" y="5364480"/>
            <a:ext cx="1584960" cy="369332"/>
          </a:xfrm>
          <a:prstGeom prst="rect">
            <a:avLst/>
          </a:prstGeom>
          <a:noFill/>
        </p:spPr>
        <p:txBody>
          <a:bodyPr wrap="square" rtlCol="0">
            <a:spAutoFit/>
          </a:bodyPr>
          <a:lstStyle/>
          <a:p>
            <a:r>
              <a:rPr lang="cs-CZ" dirty="0"/>
              <a:t>optimální</a:t>
            </a:r>
          </a:p>
        </p:txBody>
      </p:sp>
      <p:sp>
        <p:nvSpPr>
          <p:cNvPr id="7" name="TextovéPole 6">
            <a:extLst>
              <a:ext uri="{FF2B5EF4-FFF2-40B4-BE49-F238E27FC236}">
                <a16:creationId xmlns:a16="http://schemas.microsoft.com/office/drawing/2014/main" id="{1239434C-F2D7-4062-830D-116020197E00}"/>
              </a:ext>
            </a:extLst>
          </p:cNvPr>
          <p:cNvSpPr txBox="1"/>
          <p:nvPr/>
        </p:nvSpPr>
        <p:spPr>
          <a:xfrm>
            <a:off x="6499860" y="5364480"/>
            <a:ext cx="1463040" cy="367982"/>
          </a:xfrm>
          <a:prstGeom prst="rect">
            <a:avLst/>
          </a:prstGeom>
          <a:noFill/>
        </p:spPr>
        <p:txBody>
          <a:bodyPr wrap="square" rtlCol="0">
            <a:spAutoFit/>
          </a:bodyPr>
          <a:lstStyle/>
          <a:p>
            <a:r>
              <a:rPr lang="cs-CZ" dirty="0"/>
              <a:t>minimální</a:t>
            </a:r>
          </a:p>
        </p:txBody>
      </p:sp>
    </p:spTree>
    <p:extLst>
      <p:ext uri="{BB962C8B-B14F-4D97-AF65-F5344CB8AC3E}">
        <p14:creationId xmlns:p14="http://schemas.microsoft.com/office/powerpoint/2010/main" val="255324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 fill="hold"/>
                                        <p:tgtEl>
                                          <p:spTgt spid="5"/>
                                        </p:tgtEl>
                                      </p:cBhvr>
                                    </p:cmd>
                                  </p:childTnLst>
                                </p:cTn>
                              </p:par>
                            </p:childTnLst>
                          </p:cTn>
                        </p:par>
                        <p:par>
                          <p:cTn id="7" fill="hold">
                            <p:stCondLst>
                              <p:cond delay="1333"/>
                            </p:stCondLst>
                            <p:childTnLst>
                              <p:par>
                                <p:cTn id="8" presetID="1" presetClass="mediacall" presetSubtype="0" fill="hold" nodeType="afterEffect">
                                  <p:stCondLst>
                                    <p:cond delay="0"/>
                                  </p:stCondLst>
                                  <p:childTnLst>
                                    <p:cmd type="call" cmd="playFrom(0.0)">
                                      <p:cBhvr>
                                        <p:cTn id="9" dur="1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D7CFE3-044A-4746-8290-F25F25DB5DDF}"/>
              </a:ext>
            </a:extLst>
          </p:cNvPr>
          <p:cNvSpPr>
            <a:spLocks noGrp="1"/>
          </p:cNvSpPr>
          <p:nvPr>
            <p:ph type="title"/>
          </p:nvPr>
        </p:nvSpPr>
        <p:spPr/>
        <p:txBody>
          <a:bodyPr/>
          <a:lstStyle/>
          <a:p>
            <a:r>
              <a:rPr lang="cs-CZ" dirty="0"/>
              <a:t>FPS</a:t>
            </a:r>
          </a:p>
        </p:txBody>
      </p:sp>
      <p:pic>
        <p:nvPicPr>
          <p:cNvPr id="4" name="2022251 MiR  FPS 59">
            <a:hlinkClick r:id="" action="ppaction://media"/>
            <a:extLst>
              <a:ext uri="{FF2B5EF4-FFF2-40B4-BE49-F238E27FC236}">
                <a16:creationId xmlns:a16="http://schemas.microsoft.com/office/drawing/2014/main" id="{C8BDF687-D70D-4D94-8565-AEFEC89A238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16930" y="1666875"/>
            <a:ext cx="4838700" cy="3371850"/>
          </a:xfrm>
          <a:prstGeom prst="rect">
            <a:avLst/>
          </a:prstGeom>
        </p:spPr>
      </p:pic>
      <p:pic>
        <p:nvPicPr>
          <p:cNvPr id="5" name="2022251 MiR  FPS 21">
            <a:hlinkClick r:id="" action="ppaction://media"/>
            <a:extLst>
              <a:ext uri="{FF2B5EF4-FFF2-40B4-BE49-F238E27FC236}">
                <a16:creationId xmlns:a16="http://schemas.microsoft.com/office/drawing/2014/main" id="{E5FD5BED-BA86-4913-926F-87865D9B651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26770" y="1666875"/>
            <a:ext cx="4838700" cy="3371850"/>
          </a:xfrm>
          <a:prstGeom prst="rect">
            <a:avLst/>
          </a:prstGeom>
        </p:spPr>
      </p:pic>
      <p:sp>
        <p:nvSpPr>
          <p:cNvPr id="6" name="TextovéPole 5">
            <a:extLst>
              <a:ext uri="{FF2B5EF4-FFF2-40B4-BE49-F238E27FC236}">
                <a16:creationId xmlns:a16="http://schemas.microsoft.com/office/drawing/2014/main" id="{2777A25B-1FE2-4B64-AF96-D5B7EF9887C2}"/>
              </a:ext>
            </a:extLst>
          </p:cNvPr>
          <p:cNvSpPr txBox="1"/>
          <p:nvPr/>
        </p:nvSpPr>
        <p:spPr>
          <a:xfrm>
            <a:off x="1074420" y="5273040"/>
            <a:ext cx="914400" cy="369332"/>
          </a:xfrm>
          <a:prstGeom prst="rect">
            <a:avLst/>
          </a:prstGeom>
          <a:noFill/>
        </p:spPr>
        <p:txBody>
          <a:bodyPr wrap="square" rtlCol="0">
            <a:spAutoFit/>
          </a:bodyPr>
          <a:lstStyle/>
          <a:p>
            <a:r>
              <a:rPr lang="cs-CZ" dirty="0"/>
              <a:t>21</a:t>
            </a:r>
          </a:p>
        </p:txBody>
      </p:sp>
      <p:sp>
        <p:nvSpPr>
          <p:cNvPr id="7" name="TextovéPole 6">
            <a:extLst>
              <a:ext uri="{FF2B5EF4-FFF2-40B4-BE49-F238E27FC236}">
                <a16:creationId xmlns:a16="http://schemas.microsoft.com/office/drawing/2014/main" id="{683701CF-A2A6-438F-8219-40B5ABA10247}"/>
              </a:ext>
            </a:extLst>
          </p:cNvPr>
          <p:cNvSpPr txBox="1"/>
          <p:nvPr/>
        </p:nvSpPr>
        <p:spPr>
          <a:xfrm>
            <a:off x="6438900" y="5273040"/>
            <a:ext cx="914400" cy="369332"/>
          </a:xfrm>
          <a:prstGeom prst="rect">
            <a:avLst/>
          </a:prstGeom>
          <a:noFill/>
        </p:spPr>
        <p:txBody>
          <a:bodyPr wrap="square" rtlCol="0">
            <a:spAutoFit/>
          </a:bodyPr>
          <a:lstStyle/>
          <a:p>
            <a:r>
              <a:rPr lang="cs-CZ" dirty="0"/>
              <a:t>59</a:t>
            </a:r>
          </a:p>
        </p:txBody>
      </p:sp>
    </p:spTree>
    <p:extLst>
      <p:ext uri="{BB962C8B-B14F-4D97-AF65-F5344CB8AC3E}">
        <p14:creationId xmlns:p14="http://schemas.microsoft.com/office/powerpoint/2010/main" val="41622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 fill="hold"/>
                                        <p:tgtEl>
                                          <p:spTgt spid="5"/>
                                        </p:tgtEl>
                                      </p:cBhvr>
                                    </p:cmd>
                                  </p:childTnLst>
                                </p:cTn>
                              </p:par>
                            </p:childTnLst>
                          </p:cTn>
                        </p:par>
                        <p:par>
                          <p:cTn id="7" fill="hold">
                            <p:stCondLst>
                              <p:cond delay="1708"/>
                            </p:stCondLst>
                            <p:childTnLst>
                              <p:par>
                                <p:cTn id="8" presetID="1" presetClass="mediacall" presetSubtype="0" fill="hold" nodeType="afterEffect">
                                  <p:stCondLst>
                                    <p:cond delay="0"/>
                                  </p:stCondLst>
                                  <p:childTnLst>
                                    <p:cmd type="call" cmd="playFrom(0.0)">
                                      <p:cBhvr>
                                        <p:cTn id="9" dur="1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752F2C-D8D1-40FE-85B2-AE553932F225}"/>
              </a:ext>
            </a:extLst>
          </p:cNvPr>
          <p:cNvSpPr>
            <a:spLocks noGrp="1"/>
          </p:cNvSpPr>
          <p:nvPr>
            <p:ph type="title"/>
          </p:nvPr>
        </p:nvSpPr>
        <p:spPr/>
        <p:txBody>
          <a:bodyPr/>
          <a:lstStyle/>
          <a:p>
            <a:r>
              <a:rPr lang="cs-CZ" dirty="0"/>
              <a:t>Škála rychlostí</a:t>
            </a:r>
          </a:p>
        </p:txBody>
      </p:sp>
      <p:pic>
        <p:nvPicPr>
          <p:cNvPr id="3" name="2022262 MiR FPS 34 scale 87">
            <a:hlinkClick r:id="" action="ppaction://media"/>
            <a:extLst>
              <a:ext uri="{FF2B5EF4-FFF2-40B4-BE49-F238E27FC236}">
                <a16:creationId xmlns:a16="http://schemas.microsoft.com/office/drawing/2014/main" id="{5322EF1B-FF1D-4A3B-ADD6-EC5D60F0FF0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74130" y="1743075"/>
            <a:ext cx="4838700" cy="3371850"/>
          </a:xfrm>
          <a:prstGeom prst="rect">
            <a:avLst/>
          </a:prstGeom>
        </p:spPr>
      </p:pic>
      <p:pic>
        <p:nvPicPr>
          <p:cNvPr id="4" name="2022262 MiR FPS 25 scale 53">
            <a:hlinkClick r:id="" action="ppaction://media"/>
            <a:extLst>
              <a:ext uri="{FF2B5EF4-FFF2-40B4-BE49-F238E27FC236}">
                <a16:creationId xmlns:a16="http://schemas.microsoft.com/office/drawing/2014/main" id="{E6277411-1FFD-4B0B-83DC-1AA6A30B00E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131570" y="1743075"/>
            <a:ext cx="4838700" cy="3371850"/>
          </a:xfrm>
          <a:prstGeom prst="rect">
            <a:avLst/>
          </a:prstGeom>
        </p:spPr>
      </p:pic>
      <p:sp>
        <p:nvSpPr>
          <p:cNvPr id="5" name="TextovéPole 4">
            <a:extLst>
              <a:ext uri="{FF2B5EF4-FFF2-40B4-BE49-F238E27FC236}">
                <a16:creationId xmlns:a16="http://schemas.microsoft.com/office/drawing/2014/main" id="{877B48B0-8074-4319-A5B6-41FA34A3614F}"/>
              </a:ext>
            </a:extLst>
          </p:cNvPr>
          <p:cNvSpPr txBox="1"/>
          <p:nvPr/>
        </p:nvSpPr>
        <p:spPr>
          <a:xfrm>
            <a:off x="2080260" y="5273040"/>
            <a:ext cx="548640" cy="369332"/>
          </a:xfrm>
          <a:prstGeom prst="rect">
            <a:avLst/>
          </a:prstGeom>
          <a:noFill/>
        </p:spPr>
        <p:txBody>
          <a:bodyPr wrap="square" rtlCol="0">
            <a:spAutoFit/>
          </a:bodyPr>
          <a:lstStyle/>
          <a:p>
            <a:r>
              <a:rPr lang="cs-CZ" dirty="0"/>
              <a:t>53           </a:t>
            </a:r>
          </a:p>
        </p:txBody>
      </p:sp>
      <p:sp>
        <p:nvSpPr>
          <p:cNvPr id="6" name="TextovéPole 5">
            <a:extLst>
              <a:ext uri="{FF2B5EF4-FFF2-40B4-BE49-F238E27FC236}">
                <a16:creationId xmlns:a16="http://schemas.microsoft.com/office/drawing/2014/main" id="{D1E5C3DA-CA2F-4E1E-B9B4-F602E0B31120}"/>
              </a:ext>
            </a:extLst>
          </p:cNvPr>
          <p:cNvSpPr txBox="1"/>
          <p:nvPr/>
        </p:nvSpPr>
        <p:spPr>
          <a:xfrm>
            <a:off x="7124700" y="5273040"/>
            <a:ext cx="1264920" cy="369332"/>
          </a:xfrm>
          <a:prstGeom prst="rect">
            <a:avLst/>
          </a:prstGeom>
          <a:noFill/>
        </p:spPr>
        <p:txBody>
          <a:bodyPr wrap="square" rtlCol="0">
            <a:spAutoFit/>
          </a:bodyPr>
          <a:lstStyle/>
          <a:p>
            <a:r>
              <a:rPr lang="cs-CZ" dirty="0"/>
              <a:t>87</a:t>
            </a:r>
          </a:p>
        </p:txBody>
      </p:sp>
    </p:spTree>
    <p:extLst>
      <p:ext uri="{BB962C8B-B14F-4D97-AF65-F5344CB8AC3E}">
        <p14:creationId xmlns:p14="http://schemas.microsoft.com/office/powerpoint/2010/main" val="408417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 fill="hold"/>
                                        <p:tgtEl>
                                          <p:spTgt spid="4"/>
                                        </p:tgtEl>
                                      </p:cBhvr>
                                    </p:cmd>
                                  </p:childTnLst>
                                </p:cTn>
                              </p:par>
                            </p:childTnLst>
                          </p:cTn>
                        </p:par>
                        <p:par>
                          <p:cTn id="7" fill="hold">
                            <p:stCondLst>
                              <p:cond delay="1499"/>
                            </p:stCondLst>
                            <p:childTnLst>
                              <p:par>
                                <p:cTn id="8" presetID="1" presetClass="mediacall" presetSubtype="0" fill="hold" nodeType="afterEffect">
                                  <p:stCondLst>
                                    <p:cond delay="0"/>
                                  </p:stCondLst>
                                  <p:childTnLst>
                                    <p:cmd type="call" cmd="playFrom(0.0)">
                                      <p:cBhvr>
                                        <p:cTn id="9" dur="1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F2E0C-CB09-4A91-A44E-4EE17D10C843}"/>
              </a:ext>
            </a:extLst>
          </p:cNvPr>
          <p:cNvSpPr>
            <a:spLocks noGrp="1"/>
          </p:cNvSpPr>
          <p:nvPr>
            <p:ph type="title"/>
          </p:nvPr>
        </p:nvSpPr>
        <p:spPr/>
        <p:txBody>
          <a:bodyPr/>
          <a:lstStyle/>
          <a:p>
            <a:r>
              <a:rPr lang="cs-CZ" dirty="0"/>
              <a:t>Škála CFM</a:t>
            </a:r>
          </a:p>
        </p:txBody>
      </p:sp>
      <p:sp>
        <p:nvSpPr>
          <p:cNvPr id="3" name="TextovéPole 2">
            <a:extLst>
              <a:ext uri="{FF2B5EF4-FFF2-40B4-BE49-F238E27FC236}">
                <a16:creationId xmlns:a16="http://schemas.microsoft.com/office/drawing/2014/main" id="{D6E2546E-0150-47B5-AAF9-C33D671343CD}"/>
              </a:ext>
            </a:extLst>
          </p:cNvPr>
          <p:cNvSpPr txBox="1"/>
          <p:nvPr/>
        </p:nvSpPr>
        <p:spPr>
          <a:xfrm>
            <a:off x="766233" y="5137081"/>
            <a:ext cx="2258907" cy="707886"/>
          </a:xfrm>
          <a:prstGeom prst="rect">
            <a:avLst/>
          </a:prstGeom>
          <a:noFill/>
        </p:spPr>
        <p:txBody>
          <a:bodyPr wrap="square" rtlCol="0">
            <a:spAutoFit/>
          </a:bodyPr>
          <a:lstStyle/>
          <a:p>
            <a:r>
              <a:rPr lang="cs-CZ" sz="4000" dirty="0"/>
              <a:t>NL 58</a:t>
            </a:r>
          </a:p>
        </p:txBody>
      </p:sp>
      <p:sp>
        <p:nvSpPr>
          <p:cNvPr id="6" name="TextovéPole 5">
            <a:extLst>
              <a:ext uri="{FF2B5EF4-FFF2-40B4-BE49-F238E27FC236}">
                <a16:creationId xmlns:a16="http://schemas.microsoft.com/office/drawing/2014/main" id="{61E7AB8A-054B-4C95-90D5-7C6D9D33797A}"/>
              </a:ext>
            </a:extLst>
          </p:cNvPr>
          <p:cNvSpPr txBox="1"/>
          <p:nvPr/>
        </p:nvSpPr>
        <p:spPr>
          <a:xfrm>
            <a:off x="7132320" y="5167858"/>
            <a:ext cx="1943100" cy="646331"/>
          </a:xfrm>
          <a:prstGeom prst="rect">
            <a:avLst/>
          </a:prstGeom>
          <a:noFill/>
        </p:spPr>
        <p:txBody>
          <a:bodyPr wrap="square">
            <a:spAutoFit/>
          </a:bodyPr>
          <a:lstStyle/>
          <a:p>
            <a:r>
              <a:rPr lang="cs-CZ" sz="3600" dirty="0"/>
              <a:t>NL 44</a:t>
            </a:r>
          </a:p>
        </p:txBody>
      </p:sp>
      <p:pic>
        <p:nvPicPr>
          <p:cNvPr id="4" name="SL1">
            <a:hlinkClick r:id="" action="ppaction://media"/>
            <a:extLst>
              <a:ext uri="{FF2B5EF4-FFF2-40B4-BE49-F238E27FC236}">
                <a16:creationId xmlns:a16="http://schemas.microsoft.com/office/drawing/2014/main" id="{46A1BE7F-253F-4B4D-A188-2E2BA20DAF8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0024" y="1424940"/>
            <a:ext cx="5631603" cy="3825240"/>
          </a:xfrm>
          <a:prstGeom prst="rect">
            <a:avLst/>
          </a:prstGeom>
        </p:spPr>
      </p:pic>
      <p:pic>
        <p:nvPicPr>
          <p:cNvPr id="7" name="SLcolor">
            <a:hlinkClick r:id="" action="ppaction://media"/>
            <a:extLst>
              <a:ext uri="{FF2B5EF4-FFF2-40B4-BE49-F238E27FC236}">
                <a16:creationId xmlns:a16="http://schemas.microsoft.com/office/drawing/2014/main" id="{AE7A25D4-AA8F-4CFC-86ED-7366AA753C0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38452" y="1424940"/>
            <a:ext cx="5631603" cy="3825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 fill="hold"/>
                                        <p:tgtEl>
                                          <p:spTgt spid="4"/>
                                        </p:tgtEl>
                                      </p:cBhvr>
                                    </p:cmd>
                                  </p:childTnLst>
                                </p:cTn>
                              </p:par>
                            </p:childTnLst>
                          </p:cTn>
                        </p:par>
                        <p:par>
                          <p:cTn id="7" fill="hold">
                            <p:stCondLst>
                              <p:cond delay="666"/>
                            </p:stCondLst>
                            <p:childTnLst>
                              <p:par>
                                <p:cTn id="8" presetID="1" presetClass="mediacall" presetSubtype="0" fill="hold" nodeType="afterEffect">
                                  <p:stCondLst>
                                    <p:cond delay="0"/>
                                  </p:stCondLst>
                                  <p:childTnLst>
                                    <p:cmd type="call" cmd="playFrom(0.0)">
                                      <p:cBhvr>
                                        <p:cTn id="9" dur="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9FC82E-165A-49FD-8B0F-F4E451ADC7D9}"/>
              </a:ext>
            </a:extLst>
          </p:cNvPr>
          <p:cNvSpPr>
            <a:spLocks noGrp="1"/>
          </p:cNvSpPr>
          <p:nvPr>
            <p:ph type="title"/>
          </p:nvPr>
        </p:nvSpPr>
        <p:spPr>
          <a:xfrm>
            <a:off x="929640" y="1927860"/>
            <a:ext cx="8862060" cy="4668838"/>
          </a:xfrm>
        </p:spPr>
        <p:txBody>
          <a:bodyPr/>
          <a:lstStyle/>
          <a:p>
            <a:br>
              <a:rPr lang="cs-CZ" dirty="0"/>
            </a:br>
            <a:br>
              <a:rPr lang="cs-CZ" dirty="0"/>
            </a:br>
            <a:r>
              <a:rPr lang="cs-CZ" dirty="0"/>
              <a:t>Hodnocení mitrální (a aortální) regurgitace patří k nejobtížnějším úkolům echokardiografie</a:t>
            </a:r>
            <a:br>
              <a:rPr lang="cs-CZ" dirty="0"/>
            </a:br>
            <a:br>
              <a:rPr lang="cs-CZ" dirty="0"/>
            </a:br>
            <a:br>
              <a:rPr lang="cs-CZ" dirty="0"/>
            </a:br>
            <a:br>
              <a:rPr lang="cs-CZ" dirty="0"/>
            </a:br>
            <a:endParaRPr lang="cs-CZ" dirty="0"/>
          </a:p>
        </p:txBody>
      </p:sp>
    </p:spTree>
    <p:extLst>
      <p:ext uri="{BB962C8B-B14F-4D97-AF65-F5344CB8AC3E}">
        <p14:creationId xmlns:p14="http://schemas.microsoft.com/office/powerpoint/2010/main" val="968051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4">
            <a:extLst>
              <a:ext uri="{FF2B5EF4-FFF2-40B4-BE49-F238E27FC236}">
                <a16:creationId xmlns:a16="http://schemas.microsoft.com/office/drawing/2014/main" id="{8E79D84C-9897-437A-9379-49DC89EA8185}"/>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4703"/>
          <a:stretch/>
        </p:blipFill>
        <p:spPr>
          <a:xfrm>
            <a:off x="1173891" y="0"/>
            <a:ext cx="11016521" cy="6858000"/>
          </a:xfrm>
          <a:prstGeom prst="rect">
            <a:avLst/>
          </a:prstGeom>
        </p:spPr>
      </p:pic>
      <p:sp>
        <p:nvSpPr>
          <p:cNvPr id="2" name="Šipka: dolů 1">
            <a:extLst>
              <a:ext uri="{FF2B5EF4-FFF2-40B4-BE49-F238E27FC236}">
                <a16:creationId xmlns:a16="http://schemas.microsoft.com/office/drawing/2014/main" id="{1CB43752-06A0-44FE-935B-31F98D06D9DB}"/>
              </a:ext>
            </a:extLst>
          </p:cNvPr>
          <p:cNvSpPr/>
          <p:nvPr/>
        </p:nvSpPr>
        <p:spPr>
          <a:xfrm>
            <a:off x="4366260" y="1280160"/>
            <a:ext cx="868680" cy="1981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8F4AAAA7-BEEF-42BD-AF78-3617C78282E9}"/>
              </a:ext>
            </a:extLst>
          </p:cNvPr>
          <p:cNvSpPr txBox="1"/>
          <p:nvPr/>
        </p:nvSpPr>
        <p:spPr>
          <a:xfrm rot="20707282">
            <a:off x="3779237" y="3587466"/>
            <a:ext cx="7342559" cy="954107"/>
          </a:xfrm>
          <a:prstGeom prst="rect">
            <a:avLst/>
          </a:prstGeom>
          <a:solidFill>
            <a:srgbClr val="FFFF00"/>
          </a:solidFill>
        </p:spPr>
        <p:txBody>
          <a:bodyPr wrap="square" rtlCol="0">
            <a:spAutoFit/>
          </a:bodyPr>
          <a:lstStyle/>
          <a:p>
            <a:r>
              <a:rPr lang="cs-CZ" sz="2800" dirty="0">
                <a:solidFill>
                  <a:srgbClr val="FF0000"/>
                </a:solidFill>
              </a:rPr>
              <a:t>Velikost zobrazovaného jetu moc a moc závisí na nastavení parametrů CFM!</a:t>
            </a:r>
          </a:p>
        </p:txBody>
      </p:sp>
      <p:sp>
        <p:nvSpPr>
          <p:cNvPr id="5" name="TextovéPole 4">
            <a:extLst>
              <a:ext uri="{FF2B5EF4-FFF2-40B4-BE49-F238E27FC236}">
                <a16:creationId xmlns:a16="http://schemas.microsoft.com/office/drawing/2014/main" id="{5C7F96B7-11C5-4779-AA38-31894F711A6D}"/>
              </a:ext>
            </a:extLst>
          </p:cNvPr>
          <p:cNvSpPr txBox="1"/>
          <p:nvPr/>
        </p:nvSpPr>
        <p:spPr>
          <a:xfrm rot="20707282">
            <a:off x="4313844" y="4961150"/>
            <a:ext cx="7342559" cy="523220"/>
          </a:xfrm>
          <a:prstGeom prst="rect">
            <a:avLst/>
          </a:prstGeom>
          <a:solidFill>
            <a:srgbClr val="FFFF00"/>
          </a:solidFill>
        </p:spPr>
        <p:txBody>
          <a:bodyPr wrap="square" rtlCol="0">
            <a:spAutoFit/>
          </a:bodyPr>
          <a:lstStyle/>
          <a:p>
            <a:r>
              <a:rPr lang="cs-CZ" sz="2800" dirty="0">
                <a:solidFill>
                  <a:srgbClr val="FF0000"/>
                </a:solidFill>
              </a:rPr>
              <a:t>…nehledě na rovinu řezu jetem a levou síní!!</a:t>
            </a:r>
          </a:p>
        </p:txBody>
      </p:sp>
    </p:spTree>
    <p:extLst>
      <p:ext uri="{BB962C8B-B14F-4D97-AF65-F5344CB8AC3E}">
        <p14:creationId xmlns:p14="http://schemas.microsoft.com/office/powerpoint/2010/main" val="378904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MiRsemi 017.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rotWithShape="1">
          <a:blip r:embed="rId5">
            <a:extLst>
              <a:ext uri="{28A0092B-C50C-407E-A947-70E740481C1C}">
                <a14:useLocalDpi xmlns:a14="http://schemas.microsoft.com/office/drawing/2010/main" val="0"/>
              </a:ext>
            </a:extLst>
          </a:blip>
          <a:srcRect l="365" t="368" r="43598" b="23184"/>
          <a:stretch/>
        </p:blipFill>
        <p:spPr bwMode="auto">
          <a:xfrm>
            <a:off x="251461" y="1472629"/>
            <a:ext cx="4983480" cy="461772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MiRsemi _1">
            <a:extLst>
              <a:ext uri="{FF2B5EF4-FFF2-40B4-BE49-F238E27FC236}">
                <a16:creationId xmlns:a16="http://schemas.microsoft.com/office/drawing/2014/main" id="{6650F2AF-AE76-4581-96F5-81DA804172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483" b="27788"/>
          <a:stretch/>
        </p:blipFill>
        <p:spPr bwMode="auto">
          <a:xfrm>
            <a:off x="5859780" y="461139"/>
            <a:ext cx="4400232" cy="562921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MiRsemi _1">
            <a:extLst>
              <a:ext uri="{FF2B5EF4-FFF2-40B4-BE49-F238E27FC236}">
                <a16:creationId xmlns:a16="http://schemas.microsoft.com/office/drawing/2014/main" id="{011EEAB7-79EA-483B-B58B-47A7F50DCE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400" r="43052" b="27788"/>
          <a:stretch/>
        </p:blipFill>
        <p:spPr bwMode="auto">
          <a:xfrm>
            <a:off x="5737859" y="461139"/>
            <a:ext cx="3261361" cy="562921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CCD0A12-484F-46C6-AC4E-62E042838DCB}"/>
              </a:ext>
            </a:extLst>
          </p:cNvPr>
          <p:cNvSpPr txBox="1"/>
          <p:nvPr/>
        </p:nvSpPr>
        <p:spPr>
          <a:xfrm>
            <a:off x="190500" y="2082229"/>
            <a:ext cx="2225040" cy="523220"/>
          </a:xfrm>
          <a:prstGeom prst="rect">
            <a:avLst/>
          </a:prstGeom>
          <a:noFill/>
        </p:spPr>
        <p:txBody>
          <a:bodyPr wrap="square" rtlCol="0">
            <a:spAutoFit/>
          </a:bodyPr>
          <a:lstStyle/>
          <a:p>
            <a:r>
              <a:rPr lang="cs-CZ" sz="2800" dirty="0">
                <a:solidFill>
                  <a:schemeClr val="bg1">
                    <a:lumMod val="95000"/>
                  </a:schemeClr>
                </a:solidFill>
              </a:rPr>
              <a:t>FPS 33</a:t>
            </a:r>
          </a:p>
        </p:txBody>
      </p:sp>
      <p:sp>
        <p:nvSpPr>
          <p:cNvPr id="7" name="TextovéPole 6">
            <a:extLst>
              <a:ext uri="{FF2B5EF4-FFF2-40B4-BE49-F238E27FC236}">
                <a16:creationId xmlns:a16="http://schemas.microsoft.com/office/drawing/2014/main" id="{CA6E6F31-6E76-4037-96AF-10E03DC404CC}"/>
              </a:ext>
            </a:extLst>
          </p:cNvPr>
          <p:cNvSpPr txBox="1"/>
          <p:nvPr/>
        </p:nvSpPr>
        <p:spPr>
          <a:xfrm>
            <a:off x="83821" y="397425"/>
            <a:ext cx="6096000" cy="461665"/>
          </a:xfrm>
          <a:prstGeom prst="rect">
            <a:avLst/>
          </a:prstGeom>
          <a:noFill/>
        </p:spPr>
        <p:txBody>
          <a:bodyPr wrap="square">
            <a:spAutoFit/>
          </a:bodyPr>
          <a:lstStyle/>
          <a:p>
            <a:r>
              <a:rPr lang="cs-CZ" sz="2400" dirty="0">
                <a:solidFill>
                  <a:srgbClr val="FF0000"/>
                </a:solidFill>
              </a:rPr>
              <a:t>Jaká je plocha jetu? Je </a:t>
            </a:r>
            <a:r>
              <a:rPr lang="cs-CZ" sz="2400" dirty="0" err="1">
                <a:solidFill>
                  <a:srgbClr val="FF0000"/>
                </a:solidFill>
              </a:rPr>
              <a:t>MiR</a:t>
            </a:r>
            <a:r>
              <a:rPr lang="cs-CZ" sz="2400" dirty="0">
                <a:solidFill>
                  <a:srgbClr val="FF0000"/>
                </a:solidFill>
              </a:rPr>
              <a:t> významná?</a:t>
            </a:r>
          </a:p>
        </p:txBody>
      </p:sp>
    </p:spTree>
    <p:extLst>
      <p:ext uri="{BB962C8B-B14F-4D97-AF65-F5344CB8AC3E}">
        <p14:creationId xmlns:p14="http://schemas.microsoft.com/office/powerpoint/2010/main" val="3919745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65" fill="hold"/>
                                        <p:tgtEl>
                                          <p:spTgt spid="2170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17090"/>
                </p:tgtEl>
              </p:cMediaNode>
            </p:video>
            <p:seq concurrent="1" nextAc="seek">
              <p:cTn id="8" restart="whenNotActive" fill="hold" evtFilter="cancelBubble" nodeType="interactiveSeq">
                <p:stCondLst>
                  <p:cond evt="onClick" delay="0">
                    <p:tgtEl>
                      <p:spTgt spid="21709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7090"/>
                                        </p:tgtEl>
                                      </p:cBhvr>
                                    </p:cmd>
                                  </p:childTnLst>
                                </p:cTn>
                              </p:par>
                            </p:childTnLst>
                          </p:cTn>
                        </p:par>
                      </p:childTnLst>
                    </p:cTn>
                  </p:par>
                </p:childTnLst>
              </p:cTn>
              <p:nextCondLst>
                <p:cond evt="onClick" delay="0">
                  <p:tgtEl>
                    <p:spTgt spid="21709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cs-CZ" altLang="cs-CZ"/>
              <a:t>Analýza systoly</a:t>
            </a:r>
          </a:p>
        </p:txBody>
      </p:sp>
      <p:sp>
        <p:nvSpPr>
          <p:cNvPr id="18435" name="Rectangle 3"/>
          <p:cNvSpPr>
            <a:spLocks noGrp="1" noChangeArrowheads="1"/>
          </p:cNvSpPr>
          <p:nvPr>
            <p:ph type="body" idx="1"/>
          </p:nvPr>
        </p:nvSpPr>
        <p:spPr/>
        <p:txBody>
          <a:bodyPr/>
          <a:lstStyle/>
          <a:p>
            <a:r>
              <a:rPr lang="cs-CZ" altLang="cs-CZ" dirty="0"/>
              <a:t> </a:t>
            </a:r>
            <a:r>
              <a:rPr lang="cs-CZ" altLang="cs-CZ" dirty="0" err="1"/>
              <a:t>frame</a:t>
            </a:r>
            <a:r>
              <a:rPr lang="cs-CZ" altLang="cs-CZ" dirty="0"/>
              <a:t> </a:t>
            </a:r>
            <a:r>
              <a:rPr lang="cs-CZ" altLang="cs-CZ" dirty="0" err="1"/>
              <a:t>rate</a:t>
            </a:r>
            <a:r>
              <a:rPr lang="cs-CZ" altLang="cs-CZ" dirty="0"/>
              <a:t>:  33</a:t>
            </a:r>
          </a:p>
          <a:p>
            <a:r>
              <a:rPr lang="cs-CZ" altLang="cs-CZ" dirty="0"/>
              <a:t>oko vidí 10 obrázků/sec.</a:t>
            </a:r>
          </a:p>
          <a:p>
            <a:r>
              <a:rPr lang="cs-CZ" altLang="cs-CZ" dirty="0"/>
              <a:t>HR:  86 ….. 1 cyklus = 0,7 sec.</a:t>
            </a:r>
          </a:p>
          <a:p>
            <a:r>
              <a:rPr lang="cs-CZ" altLang="cs-CZ" dirty="0"/>
              <a:t>z toho systola:   0,33 sec. </a:t>
            </a:r>
          </a:p>
          <a:p>
            <a:pPr lvl="1"/>
            <a:r>
              <a:rPr lang="cs-CZ" altLang="cs-CZ" dirty="0"/>
              <a:t>(= 11 snímků)</a:t>
            </a:r>
          </a:p>
          <a:p>
            <a:r>
              <a:rPr lang="cs-CZ" altLang="cs-CZ" u="sng" dirty="0"/>
              <a:t>z celé systoly vidíme jen 3-4 obrázky</a:t>
            </a:r>
          </a:p>
        </p:txBody>
      </p:sp>
      <p:pic>
        <p:nvPicPr>
          <p:cNvPr id="18436" name="Picture 4" descr="MiRsemi _1"/>
          <p:cNvPicPr>
            <a:picLocks noChangeAspect="1" noChangeArrowheads="1"/>
          </p:cNvPicPr>
          <p:nvPr/>
        </p:nvPicPr>
        <p:blipFill rotWithShape="1">
          <a:blip r:embed="rId3">
            <a:extLst>
              <a:ext uri="{28A0092B-C50C-407E-A947-70E740481C1C}">
                <a14:useLocalDpi xmlns:a14="http://schemas.microsoft.com/office/drawing/2010/main" val="0"/>
              </a:ext>
            </a:extLst>
          </a:blip>
          <a:srcRect l="14318"/>
          <a:stretch/>
        </p:blipFill>
        <p:spPr bwMode="auto">
          <a:xfrm>
            <a:off x="8404860" y="1229996"/>
            <a:ext cx="3697598" cy="2945764"/>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168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p:cNvPicPr>
            <a:picLocks noChangeAspect="1" noChangeArrowheads="1"/>
          </p:cNvPicPr>
          <p:nvPr/>
        </p:nvPicPr>
        <p:blipFill>
          <a:blip r:embed="rId3">
            <a:extLst>
              <a:ext uri="{28A0092B-C50C-407E-A947-70E740481C1C}">
                <a14:useLocalDpi xmlns:a14="http://schemas.microsoft.com/office/drawing/2010/main" val="0"/>
              </a:ext>
            </a:extLst>
          </a:blip>
          <a:srcRect l="1772" t="10396" r="49205" b="31979"/>
          <a:stretch>
            <a:fillRect/>
          </a:stretch>
        </p:blipFill>
        <p:spPr bwMode="auto">
          <a:xfrm>
            <a:off x="1992314" y="261939"/>
            <a:ext cx="5976937" cy="43910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62821" name="Picture 5"/>
          <p:cNvPicPr>
            <a:picLocks noChangeAspect="1" noChangeArrowheads="1"/>
          </p:cNvPicPr>
          <p:nvPr/>
        </p:nvPicPr>
        <p:blipFill>
          <a:blip r:embed="rId4">
            <a:extLst>
              <a:ext uri="{28A0092B-C50C-407E-A947-70E740481C1C}">
                <a14:useLocalDpi xmlns:a14="http://schemas.microsoft.com/office/drawing/2010/main" val="0"/>
              </a:ext>
            </a:extLst>
          </a:blip>
          <a:srcRect l="600" t="11334" r="60417" b="32916"/>
          <a:stretch>
            <a:fillRect/>
          </a:stretch>
        </p:blipFill>
        <p:spPr bwMode="auto">
          <a:xfrm>
            <a:off x="3071814" y="908050"/>
            <a:ext cx="4752975" cy="42481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62822" name="Picture 6"/>
          <p:cNvPicPr>
            <a:picLocks noChangeAspect="1" noChangeArrowheads="1"/>
          </p:cNvPicPr>
          <p:nvPr/>
        </p:nvPicPr>
        <p:blipFill>
          <a:blip r:embed="rId5">
            <a:extLst>
              <a:ext uri="{28A0092B-C50C-407E-A947-70E740481C1C}">
                <a14:useLocalDpi xmlns:a14="http://schemas.microsoft.com/office/drawing/2010/main" val="0"/>
              </a:ext>
            </a:extLst>
          </a:blip>
          <a:srcRect l="1172" t="9438" r="58659" b="32916"/>
          <a:stretch>
            <a:fillRect/>
          </a:stretch>
        </p:blipFill>
        <p:spPr bwMode="auto">
          <a:xfrm>
            <a:off x="4008439" y="1628776"/>
            <a:ext cx="4897437" cy="43926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62825" name="Picture 9"/>
          <p:cNvPicPr>
            <a:picLocks noChangeAspect="1" noChangeArrowheads="1"/>
          </p:cNvPicPr>
          <p:nvPr/>
        </p:nvPicPr>
        <p:blipFill>
          <a:blip r:embed="rId6">
            <a:extLst>
              <a:ext uri="{28A0092B-C50C-407E-A947-70E740481C1C}">
                <a14:useLocalDpi xmlns:a14="http://schemas.microsoft.com/office/drawing/2010/main" val="0"/>
              </a:ext>
            </a:extLst>
          </a:blip>
          <a:srcRect l="586" t="10374" r="56290" b="31021"/>
          <a:stretch>
            <a:fillRect/>
          </a:stretch>
        </p:blipFill>
        <p:spPr bwMode="auto">
          <a:xfrm>
            <a:off x="5159375" y="2276475"/>
            <a:ext cx="5257800" cy="44656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344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28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28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2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Lcw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 y="130493"/>
            <a:ext cx="8755380" cy="597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Line 3"/>
          <p:cNvSpPr>
            <a:spLocks noChangeShapeType="1"/>
          </p:cNvSpPr>
          <p:nvPr/>
        </p:nvSpPr>
        <p:spPr bwMode="auto">
          <a:xfrm>
            <a:off x="3239453" y="2949575"/>
            <a:ext cx="0" cy="18002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dirty="0"/>
          </a:p>
        </p:txBody>
      </p:sp>
      <p:sp>
        <p:nvSpPr>
          <p:cNvPr id="21508" name="Line 4"/>
          <p:cNvSpPr>
            <a:spLocks noChangeShapeType="1"/>
          </p:cNvSpPr>
          <p:nvPr/>
        </p:nvSpPr>
        <p:spPr bwMode="auto">
          <a:xfrm>
            <a:off x="4295775" y="2872424"/>
            <a:ext cx="0" cy="1800225"/>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1509" name="Text Box 5"/>
          <p:cNvSpPr txBox="1">
            <a:spLocks noChangeArrowheads="1"/>
          </p:cNvSpPr>
          <p:nvPr/>
        </p:nvSpPr>
        <p:spPr bwMode="auto">
          <a:xfrm>
            <a:off x="3792539" y="2492375"/>
            <a:ext cx="374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cs-CZ" altLang="cs-CZ"/>
          </a:p>
        </p:txBody>
      </p:sp>
      <p:sp>
        <p:nvSpPr>
          <p:cNvPr id="21510" name="Line 9"/>
          <p:cNvSpPr>
            <a:spLocks noChangeShapeType="1"/>
          </p:cNvSpPr>
          <p:nvPr/>
        </p:nvSpPr>
        <p:spPr bwMode="auto">
          <a:xfrm>
            <a:off x="7751763" y="3500439"/>
            <a:ext cx="0" cy="1800225"/>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extLst>
      <p:ext uri="{BB962C8B-B14F-4D97-AF65-F5344CB8AC3E}">
        <p14:creationId xmlns:p14="http://schemas.microsoft.com/office/powerpoint/2010/main" val="4142347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p:txBody>
          <a:bodyPr/>
          <a:lstStyle/>
          <a:p>
            <a:r>
              <a:rPr lang="cs-CZ" altLang="cs-CZ" dirty="0"/>
              <a:t>V hlavní fázi systoly není prakticky žádná regurgitace</a:t>
            </a:r>
          </a:p>
          <a:p>
            <a:r>
              <a:rPr lang="cs-CZ" altLang="cs-CZ" dirty="0"/>
              <a:t>regurgitace je </a:t>
            </a:r>
            <a:r>
              <a:rPr lang="cs-CZ" altLang="cs-CZ" dirty="0" err="1"/>
              <a:t>hemodynamicky</a:t>
            </a:r>
            <a:r>
              <a:rPr lang="cs-CZ" altLang="cs-CZ" dirty="0"/>
              <a:t> nevýznamná</a:t>
            </a:r>
          </a:p>
          <a:p>
            <a:r>
              <a:rPr lang="cs-CZ" altLang="cs-CZ" dirty="0"/>
              <a:t>Druhé varování – nenechat se oslnit barvou, raději rozfázovat systolu a udělat pozornou analýzu</a:t>
            </a:r>
          </a:p>
          <a:p>
            <a:endParaRPr lang="cs-CZ" altLang="cs-CZ" dirty="0"/>
          </a:p>
          <a:p>
            <a:endParaRPr lang="cs-CZ" altLang="cs-CZ" dirty="0"/>
          </a:p>
        </p:txBody>
      </p:sp>
    </p:spTree>
    <p:extLst>
      <p:ext uri="{BB962C8B-B14F-4D97-AF65-F5344CB8AC3E}">
        <p14:creationId xmlns:p14="http://schemas.microsoft.com/office/powerpoint/2010/main" val="2814192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569597DA-8432-453D-A54D-7628C02F62BB}"/>
              </a:ext>
            </a:extLst>
          </p:cNvPr>
          <p:cNvGrpSpPr/>
          <p:nvPr/>
        </p:nvGrpSpPr>
        <p:grpSpPr>
          <a:xfrm>
            <a:off x="452438" y="71438"/>
            <a:ext cx="10086022" cy="6786562"/>
            <a:chOff x="1595438" y="147638"/>
            <a:chExt cx="9147175" cy="6308725"/>
          </a:xfrm>
        </p:grpSpPr>
        <p:pic>
          <p:nvPicPr>
            <p:cNvPr id="32770" name="Picture 5" descr="konigova fram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147638"/>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1" name="Picture 6" descr="konigova fram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147638"/>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7" descr="konigova fram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875" y="147638"/>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8" descr="konigova fram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3925" y="147638"/>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9" descr="konigova frame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438" y="1776413"/>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10" descr="konigova frame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5413" y="1776413"/>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6" name="Picture 11" descr="konigova frame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8875" y="1776413"/>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7" name="Picture 12" descr="konigova frame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43925" y="1776413"/>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8" name="Picture 13" descr="konigova frame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5438" y="3360738"/>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9" name="Picture 14" descr="konigova frame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5413" y="3360738"/>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80" name="Picture 15" descr="konigova frame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38875" y="3360738"/>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81" name="Picture 16" descr="konigova frame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43925" y="3348038"/>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82" name="Picture 17" descr="konigova frame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95438" y="4945063"/>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83" name="Picture 18" descr="konigova frame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37000" y="4945063"/>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84" name="Picture 19" descr="konigova frame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38875" y="4945063"/>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85" name="Picture 20" descr="konigova frame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45513" y="4945063"/>
              <a:ext cx="2197100" cy="151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590965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šebesta Mir">
            <a:hlinkClick r:id="" action="ppaction://media"/>
            <a:extLst>
              <a:ext uri="{FF2B5EF4-FFF2-40B4-BE49-F238E27FC236}">
                <a16:creationId xmlns:a16="http://schemas.microsoft.com/office/drawing/2014/main" id="{D38CA16F-3008-4E97-B999-A9D8FDAAF79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168" t="737" r="9452" b="18000"/>
          <a:stretch/>
        </p:blipFill>
        <p:spPr>
          <a:xfrm>
            <a:off x="632460" y="213359"/>
            <a:ext cx="6339840" cy="5771647"/>
          </a:xfrm>
          <a:prstGeom prst="rect">
            <a:avLst/>
          </a:prstGeom>
        </p:spPr>
      </p:pic>
    </p:spTree>
    <p:extLst>
      <p:ext uri="{BB962C8B-B14F-4D97-AF65-F5344CB8AC3E}">
        <p14:creationId xmlns:p14="http://schemas.microsoft.com/office/powerpoint/2010/main" val="26188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4">
            <a:extLst>
              <a:ext uri="{FF2B5EF4-FFF2-40B4-BE49-F238E27FC236}">
                <a16:creationId xmlns:a16="http://schemas.microsoft.com/office/drawing/2014/main" id="{8E79D84C-9897-437A-9379-49DC89EA8185}"/>
              </a:ext>
            </a:extLst>
          </p:cNvPr>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l="4703"/>
          <a:stretch/>
        </p:blipFill>
        <p:spPr>
          <a:xfrm>
            <a:off x="1173891" y="0"/>
            <a:ext cx="11016521" cy="6858000"/>
          </a:xfrm>
          <a:prstGeom prst="rect">
            <a:avLst/>
          </a:prstGeom>
        </p:spPr>
      </p:pic>
      <p:sp>
        <p:nvSpPr>
          <p:cNvPr id="2" name="Šipka: dolů 1">
            <a:extLst>
              <a:ext uri="{FF2B5EF4-FFF2-40B4-BE49-F238E27FC236}">
                <a16:creationId xmlns:a16="http://schemas.microsoft.com/office/drawing/2014/main" id="{1CB43752-06A0-44FE-935B-31F98D06D9DB}"/>
              </a:ext>
            </a:extLst>
          </p:cNvPr>
          <p:cNvSpPr/>
          <p:nvPr/>
        </p:nvSpPr>
        <p:spPr>
          <a:xfrm>
            <a:off x="4366260" y="1280160"/>
            <a:ext cx="868680" cy="1981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8F4AAAA7-BEEF-42BD-AF78-3617C78282E9}"/>
              </a:ext>
            </a:extLst>
          </p:cNvPr>
          <p:cNvSpPr txBox="1"/>
          <p:nvPr/>
        </p:nvSpPr>
        <p:spPr>
          <a:xfrm rot="20707282">
            <a:off x="3779237" y="3372021"/>
            <a:ext cx="7342559" cy="1384995"/>
          </a:xfrm>
          <a:prstGeom prst="rect">
            <a:avLst/>
          </a:prstGeom>
          <a:solidFill>
            <a:srgbClr val="FFFF00"/>
          </a:solidFill>
        </p:spPr>
        <p:txBody>
          <a:bodyPr wrap="square" rtlCol="0">
            <a:spAutoFit/>
          </a:bodyPr>
          <a:lstStyle/>
          <a:p>
            <a:r>
              <a:rPr lang="cs-CZ" altLang="cs-CZ" sz="2800" dirty="0">
                <a:solidFill>
                  <a:srgbClr val="FF0000"/>
                </a:solidFill>
              </a:rPr>
              <a:t>Druhé varování – nenechat se oslnit barvou, raději rozfázovat systolu a udělat pozornou analýzu, nebo použít 3DE, nebo CW</a:t>
            </a:r>
            <a:endParaRPr lang="cs-CZ" sz="2800" dirty="0">
              <a:solidFill>
                <a:srgbClr val="FF0000"/>
              </a:solidFill>
            </a:endParaRPr>
          </a:p>
        </p:txBody>
      </p:sp>
      <p:pic>
        <p:nvPicPr>
          <p:cNvPr id="5" name="šebesta Mir">
            <a:hlinkClick r:id="" action="ppaction://media"/>
            <a:extLst>
              <a:ext uri="{FF2B5EF4-FFF2-40B4-BE49-F238E27FC236}">
                <a16:creationId xmlns:a16="http://schemas.microsoft.com/office/drawing/2014/main" id="{34F7BD9F-289D-4550-A8DB-42E0B2BD6D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4168" t="737" r="9452" b="18000"/>
          <a:stretch/>
        </p:blipFill>
        <p:spPr>
          <a:xfrm>
            <a:off x="201319" y="891540"/>
            <a:ext cx="3541308" cy="3223927"/>
          </a:xfrm>
          <a:prstGeom prst="rect">
            <a:avLst/>
          </a:prstGeom>
        </p:spPr>
      </p:pic>
    </p:spTree>
    <p:extLst>
      <p:ext uri="{BB962C8B-B14F-4D97-AF65-F5344CB8AC3E}">
        <p14:creationId xmlns:p14="http://schemas.microsoft.com/office/powerpoint/2010/main" val="126433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075" name="Object 3">
            <a:extLst>
              <a:ext uri="{FF2B5EF4-FFF2-40B4-BE49-F238E27FC236}">
                <a16:creationId xmlns:a16="http://schemas.microsoft.com/office/drawing/2014/main" id="{516296B0-238F-45C1-B037-F0DC2E7FBA85}"/>
              </a:ext>
            </a:extLst>
          </p:cNvPr>
          <p:cNvGraphicFramePr>
            <a:graphicFrameLocks/>
          </p:cNvGraphicFramePr>
          <p:nvPr/>
        </p:nvGraphicFramePr>
        <p:xfrm>
          <a:off x="279347" y="1302069"/>
          <a:ext cx="4735513" cy="4840287"/>
        </p:xfrm>
        <a:graphic>
          <a:graphicData uri="http://schemas.openxmlformats.org/presentationml/2006/ole">
            <mc:AlternateContent xmlns:mc="http://schemas.openxmlformats.org/markup-compatibility/2006">
              <mc:Choice xmlns:v="urn:schemas-microsoft-com:vml" Requires="v">
                <p:oleObj name="Image" r:id="rId3" imgW="5794564" imgH="5972467" progId="Photoshop.Image.4">
                  <p:embed/>
                </p:oleObj>
              </mc:Choice>
              <mc:Fallback>
                <p:oleObj name="Image" r:id="rId3" imgW="5794564" imgH="5972467" progId="Photoshop.Image.4">
                  <p:embed/>
                  <p:pic>
                    <p:nvPicPr>
                      <p:cNvPr id="259075" name="Object 3">
                        <a:extLst>
                          <a:ext uri="{FF2B5EF4-FFF2-40B4-BE49-F238E27FC236}">
                            <a16:creationId xmlns:a16="http://schemas.microsoft.com/office/drawing/2014/main" id="{516296B0-238F-45C1-B037-F0DC2E7FBA85}"/>
                          </a:ext>
                        </a:extLst>
                      </p:cNvPr>
                      <p:cNvPicPr>
                        <a:picLocks noChangeArrowheads="1"/>
                      </p:cNvPicPr>
                      <p:nvPr/>
                    </p:nvPicPr>
                    <p:blipFill>
                      <a:blip r:embed="rId4">
                        <a:extLst>
                          <a:ext uri="{28A0092B-C50C-407E-A947-70E740481C1C}">
                            <a14:useLocalDpi xmlns:a14="http://schemas.microsoft.com/office/drawing/2010/main" val="0"/>
                          </a:ext>
                        </a:extLst>
                      </a:blip>
                      <a:srcRect t="2092"/>
                      <a:stretch>
                        <a:fillRect/>
                      </a:stretch>
                    </p:blipFill>
                    <p:spPr bwMode="auto">
                      <a:xfrm>
                        <a:off x="279347" y="1302069"/>
                        <a:ext cx="4735513" cy="484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9076" name="Object 4">
            <a:extLst>
              <a:ext uri="{FF2B5EF4-FFF2-40B4-BE49-F238E27FC236}">
                <a16:creationId xmlns:a16="http://schemas.microsoft.com/office/drawing/2014/main" id="{D10D36F6-521D-4503-B96B-CFC6F7DB8952}"/>
              </a:ext>
            </a:extLst>
          </p:cNvPr>
          <p:cNvGraphicFramePr>
            <a:graphicFrameLocks noChangeAspect="1"/>
          </p:cNvGraphicFramePr>
          <p:nvPr/>
        </p:nvGraphicFramePr>
        <p:xfrm>
          <a:off x="5389311" y="1302070"/>
          <a:ext cx="4376988" cy="4840286"/>
        </p:xfrm>
        <a:graphic>
          <a:graphicData uri="http://schemas.openxmlformats.org/presentationml/2006/ole">
            <mc:AlternateContent xmlns:mc="http://schemas.openxmlformats.org/markup-compatibility/2006">
              <mc:Choice xmlns:v="urn:schemas-microsoft-com:vml" Requires="v">
                <p:oleObj name="Image" r:id="rId5" imgW="5947053" imgH="5845394" progId="Photoshop.Image.4">
                  <p:embed/>
                </p:oleObj>
              </mc:Choice>
              <mc:Fallback>
                <p:oleObj name="Image" r:id="rId5" imgW="5947053" imgH="5845394" progId="Photoshop.Image.4">
                  <p:embed/>
                  <p:pic>
                    <p:nvPicPr>
                      <p:cNvPr id="259076" name="Object 4">
                        <a:extLst>
                          <a:ext uri="{FF2B5EF4-FFF2-40B4-BE49-F238E27FC236}">
                            <a16:creationId xmlns:a16="http://schemas.microsoft.com/office/drawing/2014/main" id="{D10D36F6-521D-4503-B96B-CFC6F7DB8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9311" y="1302070"/>
                        <a:ext cx="4376988" cy="4840286"/>
                      </a:xfrm>
                      <a:prstGeom prst="rect">
                        <a:avLst/>
                      </a:prstGeom>
                      <a:noFill/>
                      <a:ln>
                        <a:noFill/>
                      </a:ln>
                      <a:effectLst/>
                    </p:spPr>
                  </p:pic>
                </p:oleObj>
              </mc:Fallback>
            </mc:AlternateContent>
          </a:graphicData>
        </a:graphic>
      </p:graphicFrame>
      <p:sp>
        <p:nvSpPr>
          <p:cNvPr id="259077" name="Text Box 5">
            <a:extLst>
              <a:ext uri="{FF2B5EF4-FFF2-40B4-BE49-F238E27FC236}">
                <a16:creationId xmlns:a16="http://schemas.microsoft.com/office/drawing/2014/main" id="{7BE70642-17D4-4D1E-9681-FCC07AFAEE58}"/>
              </a:ext>
            </a:extLst>
          </p:cNvPr>
          <p:cNvSpPr txBox="1">
            <a:spLocks noChangeArrowheads="1"/>
          </p:cNvSpPr>
          <p:nvPr/>
        </p:nvSpPr>
        <p:spPr bwMode="auto">
          <a:xfrm>
            <a:off x="2916238" y="1504950"/>
            <a:ext cx="13789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2800" dirty="0">
                <a:solidFill>
                  <a:srgbClr val="0000CC"/>
                </a:solidFill>
              </a:rPr>
              <a:t>Diastola</a:t>
            </a:r>
          </a:p>
        </p:txBody>
      </p:sp>
      <p:sp>
        <p:nvSpPr>
          <p:cNvPr id="259078" name="Text Box 6">
            <a:extLst>
              <a:ext uri="{FF2B5EF4-FFF2-40B4-BE49-F238E27FC236}">
                <a16:creationId xmlns:a16="http://schemas.microsoft.com/office/drawing/2014/main" id="{0B48552C-0E51-4485-A64A-FA4FEF7E1555}"/>
              </a:ext>
            </a:extLst>
          </p:cNvPr>
          <p:cNvSpPr txBox="1">
            <a:spLocks noChangeArrowheads="1"/>
          </p:cNvSpPr>
          <p:nvPr/>
        </p:nvSpPr>
        <p:spPr bwMode="auto">
          <a:xfrm>
            <a:off x="7335839" y="1471613"/>
            <a:ext cx="12410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2800" dirty="0">
                <a:solidFill>
                  <a:srgbClr val="0000CC"/>
                </a:solidFill>
              </a:rPr>
              <a:t>Systola</a:t>
            </a:r>
          </a:p>
        </p:txBody>
      </p:sp>
      <p:sp>
        <p:nvSpPr>
          <p:cNvPr id="259079" name="Text Box 7">
            <a:extLst>
              <a:ext uri="{FF2B5EF4-FFF2-40B4-BE49-F238E27FC236}">
                <a16:creationId xmlns:a16="http://schemas.microsoft.com/office/drawing/2014/main" id="{CBDBF404-2045-49C1-93A4-D6C0DA2AF5E6}"/>
              </a:ext>
            </a:extLst>
          </p:cNvPr>
          <p:cNvSpPr txBox="1">
            <a:spLocks noChangeArrowheads="1"/>
          </p:cNvSpPr>
          <p:nvPr/>
        </p:nvSpPr>
        <p:spPr bwMode="auto">
          <a:xfrm>
            <a:off x="4165600" y="4718051"/>
            <a:ext cx="4748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2400">
                <a:solidFill>
                  <a:srgbClr val="FFFF00"/>
                </a:solidFill>
              </a:rPr>
              <a:t>LK</a:t>
            </a:r>
          </a:p>
        </p:txBody>
      </p:sp>
      <p:sp>
        <p:nvSpPr>
          <p:cNvPr id="259080" name="Text Box 8">
            <a:extLst>
              <a:ext uri="{FF2B5EF4-FFF2-40B4-BE49-F238E27FC236}">
                <a16:creationId xmlns:a16="http://schemas.microsoft.com/office/drawing/2014/main" id="{E1B17FF2-EFA8-4A2B-A42D-F767E9732F3B}"/>
              </a:ext>
            </a:extLst>
          </p:cNvPr>
          <p:cNvSpPr txBox="1">
            <a:spLocks noChangeArrowheads="1"/>
          </p:cNvSpPr>
          <p:nvPr/>
        </p:nvSpPr>
        <p:spPr bwMode="auto">
          <a:xfrm>
            <a:off x="1084581" y="2601596"/>
            <a:ext cx="5245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2400" dirty="0" err="1">
                <a:solidFill>
                  <a:srgbClr val="FFFF00"/>
                </a:solidFill>
              </a:rPr>
              <a:t>Ao</a:t>
            </a:r>
            <a:endParaRPr lang="cs-CZ" altLang="cs-CZ" sz="2400" dirty="0">
              <a:solidFill>
                <a:srgbClr val="FFFF00"/>
              </a:solidFill>
            </a:endParaRPr>
          </a:p>
        </p:txBody>
      </p:sp>
      <p:sp>
        <p:nvSpPr>
          <p:cNvPr id="259081" name="Text Box 9">
            <a:extLst>
              <a:ext uri="{FF2B5EF4-FFF2-40B4-BE49-F238E27FC236}">
                <a16:creationId xmlns:a16="http://schemas.microsoft.com/office/drawing/2014/main" id="{712EDE71-CBB7-41FB-8743-EE58B647DAE9}"/>
              </a:ext>
            </a:extLst>
          </p:cNvPr>
          <p:cNvSpPr txBox="1">
            <a:spLocks noChangeArrowheads="1"/>
          </p:cNvSpPr>
          <p:nvPr/>
        </p:nvSpPr>
        <p:spPr bwMode="auto">
          <a:xfrm>
            <a:off x="8559800" y="4597401"/>
            <a:ext cx="4748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2400" dirty="0">
                <a:solidFill>
                  <a:srgbClr val="FFFF00"/>
                </a:solidFill>
              </a:rPr>
              <a:t>LK</a:t>
            </a:r>
          </a:p>
        </p:txBody>
      </p:sp>
      <p:sp>
        <p:nvSpPr>
          <p:cNvPr id="259082" name="Text Box 10">
            <a:extLst>
              <a:ext uri="{FF2B5EF4-FFF2-40B4-BE49-F238E27FC236}">
                <a16:creationId xmlns:a16="http://schemas.microsoft.com/office/drawing/2014/main" id="{ED614414-CE48-46D7-BCFE-41EBA4AB7D66}"/>
              </a:ext>
            </a:extLst>
          </p:cNvPr>
          <p:cNvSpPr txBox="1">
            <a:spLocks noChangeArrowheads="1"/>
          </p:cNvSpPr>
          <p:nvPr/>
        </p:nvSpPr>
        <p:spPr bwMode="auto">
          <a:xfrm>
            <a:off x="6096000" y="1994833"/>
            <a:ext cx="5245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2400" dirty="0" err="1">
                <a:solidFill>
                  <a:srgbClr val="FFFF00"/>
                </a:solidFill>
              </a:rPr>
              <a:t>Ao</a:t>
            </a:r>
            <a:endParaRPr lang="cs-CZ" altLang="cs-CZ" sz="2400" dirty="0">
              <a:solidFill>
                <a:srgbClr val="FFFF00"/>
              </a:solidFill>
            </a:endParaRPr>
          </a:p>
        </p:txBody>
      </p:sp>
      <p:sp>
        <p:nvSpPr>
          <p:cNvPr id="259083" name="Text Box 11">
            <a:extLst>
              <a:ext uri="{FF2B5EF4-FFF2-40B4-BE49-F238E27FC236}">
                <a16:creationId xmlns:a16="http://schemas.microsoft.com/office/drawing/2014/main" id="{5A28E952-029A-4E66-91C2-FB7C381D5E9C}"/>
              </a:ext>
            </a:extLst>
          </p:cNvPr>
          <p:cNvSpPr txBox="1">
            <a:spLocks noChangeArrowheads="1"/>
          </p:cNvSpPr>
          <p:nvPr/>
        </p:nvSpPr>
        <p:spPr bwMode="auto">
          <a:xfrm>
            <a:off x="5640426" y="3606929"/>
            <a:ext cx="4555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2400" dirty="0">
                <a:solidFill>
                  <a:srgbClr val="FFFF00"/>
                </a:solidFill>
              </a:rPr>
              <a:t>LS</a:t>
            </a:r>
          </a:p>
        </p:txBody>
      </p:sp>
      <p:sp>
        <p:nvSpPr>
          <p:cNvPr id="3" name="Nadpis 2">
            <a:extLst>
              <a:ext uri="{FF2B5EF4-FFF2-40B4-BE49-F238E27FC236}">
                <a16:creationId xmlns:a16="http://schemas.microsoft.com/office/drawing/2014/main" id="{BDC60783-816F-419D-BF06-7BDBD246027E}"/>
              </a:ext>
            </a:extLst>
          </p:cNvPr>
          <p:cNvSpPr>
            <a:spLocks noGrp="1"/>
          </p:cNvSpPr>
          <p:nvPr>
            <p:ph type="title"/>
          </p:nvPr>
        </p:nvSpPr>
        <p:spPr/>
        <p:txBody>
          <a:bodyPr/>
          <a:lstStyle/>
          <a:p>
            <a:r>
              <a:rPr lang="cs-CZ" dirty="0"/>
              <a:t>Katetrizace!</a:t>
            </a:r>
          </a:p>
        </p:txBody>
      </p:sp>
    </p:spTree>
    <p:extLst>
      <p:ext uri="{BB962C8B-B14F-4D97-AF65-F5344CB8AC3E}">
        <p14:creationId xmlns:p14="http://schemas.microsoft.com/office/powerpoint/2010/main" val="363816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E3DF6EB-A6A7-4A94-8833-3AB63A164346}"/>
              </a:ext>
            </a:extLst>
          </p:cNvPr>
          <p:cNvPicPr>
            <a:picLocks noChangeAspect="1"/>
          </p:cNvPicPr>
          <p:nvPr/>
        </p:nvPicPr>
        <p:blipFill>
          <a:blip r:embed="rId2"/>
          <a:stretch>
            <a:fillRect/>
          </a:stretch>
        </p:blipFill>
        <p:spPr>
          <a:xfrm>
            <a:off x="860737" y="158571"/>
            <a:ext cx="8721144" cy="6540858"/>
          </a:xfrm>
          <a:prstGeom prst="rect">
            <a:avLst/>
          </a:prstGeom>
        </p:spPr>
      </p:pic>
    </p:spTree>
    <p:extLst>
      <p:ext uri="{BB962C8B-B14F-4D97-AF65-F5344CB8AC3E}">
        <p14:creationId xmlns:p14="http://schemas.microsoft.com/office/powerpoint/2010/main" val="1417305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cs-CZ" altLang="cs-CZ"/>
              <a:t>Cave</a:t>
            </a:r>
          </a:p>
        </p:txBody>
      </p:sp>
      <p:sp>
        <p:nvSpPr>
          <p:cNvPr id="315395" name="Rectangle 3"/>
          <p:cNvSpPr>
            <a:spLocks noGrp="1" noChangeArrowheads="1"/>
          </p:cNvSpPr>
          <p:nvPr>
            <p:ph type="body" idx="1"/>
          </p:nvPr>
        </p:nvSpPr>
        <p:spPr>
          <a:xfrm>
            <a:off x="410529" y="1371600"/>
            <a:ext cx="6546531" cy="4114800"/>
          </a:xfrm>
        </p:spPr>
        <p:txBody>
          <a:bodyPr/>
          <a:lstStyle/>
          <a:p>
            <a:r>
              <a:rPr lang="cs-CZ" altLang="cs-CZ" sz="3600" dirty="0"/>
              <a:t>Kdo z nás dokáže říct, co je </a:t>
            </a:r>
            <a:r>
              <a:rPr lang="cs-CZ" altLang="cs-CZ" sz="3600" dirty="0" err="1"/>
              <a:t>regurgitovaná</a:t>
            </a:r>
            <a:r>
              <a:rPr lang="cs-CZ" altLang="cs-CZ" sz="3600" dirty="0"/>
              <a:t> krev??</a:t>
            </a:r>
          </a:p>
        </p:txBody>
      </p:sp>
      <p:pic>
        <p:nvPicPr>
          <p:cNvPr id="4" name="Picture 2" descr="MiRsemi _1">
            <a:extLst>
              <a:ext uri="{FF2B5EF4-FFF2-40B4-BE49-F238E27FC236}">
                <a16:creationId xmlns:a16="http://schemas.microsoft.com/office/drawing/2014/main" id="{79DB8D52-B3BB-4894-8F06-2466BD3308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00" r="43052" b="27788"/>
          <a:stretch/>
        </p:blipFill>
        <p:spPr bwMode="auto">
          <a:xfrm>
            <a:off x="8846819" y="476379"/>
            <a:ext cx="3261361" cy="562921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70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cs-CZ" altLang="cs-CZ"/>
              <a:t>Cave</a:t>
            </a:r>
          </a:p>
        </p:txBody>
      </p:sp>
      <p:sp>
        <p:nvSpPr>
          <p:cNvPr id="315395" name="Rectangle 3"/>
          <p:cNvSpPr>
            <a:spLocks noGrp="1" noChangeArrowheads="1"/>
          </p:cNvSpPr>
          <p:nvPr>
            <p:ph type="body" idx="1"/>
          </p:nvPr>
        </p:nvSpPr>
        <p:spPr>
          <a:xfrm>
            <a:off x="410529" y="1371600"/>
            <a:ext cx="8353425" cy="4114800"/>
          </a:xfrm>
        </p:spPr>
        <p:txBody>
          <a:bodyPr/>
          <a:lstStyle/>
          <a:p>
            <a:r>
              <a:rPr lang="cs-CZ" altLang="cs-CZ" sz="3600" dirty="0"/>
              <a:t>Ne všechno co se zobrazuje jako regurgitační jet je </a:t>
            </a:r>
            <a:r>
              <a:rPr lang="cs-CZ" altLang="cs-CZ" sz="3600" dirty="0" err="1"/>
              <a:t>regurgitovaná</a:t>
            </a:r>
            <a:r>
              <a:rPr lang="cs-CZ" altLang="cs-CZ" sz="3600" dirty="0"/>
              <a:t> krev!</a:t>
            </a:r>
          </a:p>
          <a:p>
            <a:r>
              <a:rPr lang="cs-CZ" altLang="cs-CZ" sz="3600" dirty="0"/>
              <a:t>Barevný jet znázorňuje </a:t>
            </a:r>
            <a:r>
              <a:rPr lang="cs-CZ" altLang="cs-CZ" sz="3600" u="sng" dirty="0"/>
              <a:t>pohybující se</a:t>
            </a:r>
            <a:r>
              <a:rPr lang="cs-CZ" altLang="cs-CZ" sz="3600" dirty="0"/>
              <a:t> krev, nikoliv krev </a:t>
            </a:r>
            <a:r>
              <a:rPr lang="cs-CZ" altLang="cs-CZ" sz="3600" dirty="0" err="1"/>
              <a:t>regurgitovanou</a:t>
            </a:r>
            <a:r>
              <a:rPr lang="cs-CZ" altLang="cs-CZ" sz="3600" dirty="0"/>
              <a:t>!</a:t>
            </a:r>
          </a:p>
          <a:p>
            <a:r>
              <a:rPr lang="cs-CZ" altLang="cs-CZ" sz="3600" dirty="0"/>
              <a:t>Jeden z nejčastějších omylů při hodnocení </a:t>
            </a:r>
            <a:r>
              <a:rPr lang="cs-CZ" altLang="cs-CZ" sz="3600" dirty="0" err="1"/>
              <a:t>CFM</a:t>
            </a:r>
            <a:endParaRPr lang="cs-CZ" altLang="cs-CZ" sz="3600" dirty="0"/>
          </a:p>
        </p:txBody>
      </p:sp>
      <p:pic>
        <p:nvPicPr>
          <p:cNvPr id="4" name="Picture 2" descr="MiRsemi _1">
            <a:extLst>
              <a:ext uri="{FF2B5EF4-FFF2-40B4-BE49-F238E27FC236}">
                <a16:creationId xmlns:a16="http://schemas.microsoft.com/office/drawing/2014/main" id="{79DB8D52-B3BB-4894-8F06-2466BD3308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00" r="43052" b="27788"/>
          <a:stretch/>
        </p:blipFill>
        <p:spPr bwMode="auto">
          <a:xfrm>
            <a:off x="8846819" y="476379"/>
            <a:ext cx="3261361" cy="562921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TextovéPole 3">
            <a:extLst>
              <a:ext uri="{FF2B5EF4-FFF2-40B4-BE49-F238E27FC236}">
                <a16:creationId xmlns:a16="http://schemas.microsoft.com/office/drawing/2014/main" id="{8F4AAAA7-BEEF-42BD-AF78-3617C78282E9}"/>
              </a:ext>
            </a:extLst>
          </p:cNvPr>
          <p:cNvSpPr txBox="1"/>
          <p:nvPr/>
        </p:nvSpPr>
        <p:spPr>
          <a:xfrm rot="20707282">
            <a:off x="2428954" y="2828835"/>
            <a:ext cx="7342559" cy="1200329"/>
          </a:xfrm>
          <a:prstGeom prst="rect">
            <a:avLst/>
          </a:prstGeom>
          <a:solidFill>
            <a:srgbClr val="FFFF00"/>
          </a:solidFill>
        </p:spPr>
        <p:txBody>
          <a:bodyPr wrap="square" rtlCol="0">
            <a:spAutoFit/>
          </a:bodyPr>
          <a:lstStyle/>
          <a:p>
            <a:r>
              <a:rPr lang="cs-CZ" altLang="cs-CZ" sz="3600" dirty="0">
                <a:solidFill>
                  <a:srgbClr val="FF0000"/>
                </a:solidFill>
              </a:rPr>
              <a:t>Třetí varování – ne všechen barevný jet je </a:t>
            </a:r>
            <a:r>
              <a:rPr lang="cs-CZ" altLang="cs-CZ" sz="3600" dirty="0" err="1">
                <a:solidFill>
                  <a:srgbClr val="FF0000"/>
                </a:solidFill>
              </a:rPr>
              <a:t>regurgitovaná</a:t>
            </a:r>
            <a:r>
              <a:rPr lang="cs-CZ" altLang="cs-CZ" sz="3600" dirty="0">
                <a:solidFill>
                  <a:srgbClr val="FF0000"/>
                </a:solidFill>
              </a:rPr>
              <a:t> krev</a:t>
            </a:r>
            <a:endParaRPr lang="cs-CZ" sz="3600" dirty="0">
              <a:solidFill>
                <a:srgbClr val="FF0000"/>
              </a:solidFill>
            </a:endParaRPr>
          </a:p>
        </p:txBody>
      </p:sp>
    </p:spTree>
    <p:extLst>
      <p:ext uri="{BB962C8B-B14F-4D97-AF65-F5344CB8AC3E}">
        <p14:creationId xmlns:p14="http://schemas.microsoft.com/office/powerpoint/2010/main" val="372527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5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4">
            <a:extLst>
              <a:ext uri="{FF2B5EF4-FFF2-40B4-BE49-F238E27FC236}">
                <a16:creationId xmlns:a16="http://schemas.microsoft.com/office/drawing/2014/main" id="{8E79D84C-9897-437A-9379-49DC89EA8185}"/>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4703"/>
          <a:stretch/>
        </p:blipFill>
        <p:spPr>
          <a:xfrm>
            <a:off x="1173891" y="0"/>
            <a:ext cx="11016521" cy="6858000"/>
          </a:xfrm>
          <a:prstGeom prst="rect">
            <a:avLst/>
          </a:prstGeom>
        </p:spPr>
      </p:pic>
      <p:sp>
        <p:nvSpPr>
          <p:cNvPr id="8" name="Obdélník 7">
            <a:extLst>
              <a:ext uri="{FF2B5EF4-FFF2-40B4-BE49-F238E27FC236}">
                <a16:creationId xmlns:a16="http://schemas.microsoft.com/office/drawing/2014/main" id="{4D64A819-2B1B-4A7B-88C7-B8B38EE77500}"/>
              </a:ext>
            </a:extLst>
          </p:cNvPr>
          <p:cNvSpPr/>
          <p:nvPr/>
        </p:nvSpPr>
        <p:spPr>
          <a:xfrm>
            <a:off x="1303020" y="4343400"/>
            <a:ext cx="2636520" cy="39624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Šipka: dolů 1">
            <a:extLst>
              <a:ext uri="{FF2B5EF4-FFF2-40B4-BE49-F238E27FC236}">
                <a16:creationId xmlns:a16="http://schemas.microsoft.com/office/drawing/2014/main" id="{3D49462B-7ED9-4C66-BF49-FFEF002AEF98}"/>
              </a:ext>
            </a:extLst>
          </p:cNvPr>
          <p:cNvSpPr/>
          <p:nvPr/>
        </p:nvSpPr>
        <p:spPr>
          <a:xfrm>
            <a:off x="4282440" y="2880360"/>
            <a:ext cx="320040" cy="146304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1B3D89AD-5201-40BF-B403-FB59851C9C3E}"/>
              </a:ext>
            </a:extLst>
          </p:cNvPr>
          <p:cNvSpPr txBox="1"/>
          <p:nvPr/>
        </p:nvSpPr>
        <p:spPr>
          <a:xfrm>
            <a:off x="4572000" y="3057882"/>
            <a:ext cx="1051560" cy="1107996"/>
          </a:xfrm>
          <a:prstGeom prst="rect">
            <a:avLst/>
          </a:prstGeom>
          <a:noFill/>
        </p:spPr>
        <p:txBody>
          <a:bodyPr wrap="square" rtlCol="0">
            <a:spAutoFit/>
          </a:bodyPr>
          <a:lstStyle/>
          <a:p>
            <a:r>
              <a:rPr lang="cs-CZ" sz="6600" dirty="0">
                <a:solidFill>
                  <a:srgbClr val="FF0000"/>
                </a:solidFill>
              </a:rPr>
              <a:t>?</a:t>
            </a:r>
            <a:endParaRPr lang="cs-CZ" dirty="0">
              <a:solidFill>
                <a:srgbClr val="FF0000"/>
              </a:solidFill>
            </a:endParaRPr>
          </a:p>
        </p:txBody>
      </p:sp>
    </p:spTree>
    <p:extLst>
      <p:ext uri="{BB962C8B-B14F-4D97-AF65-F5344CB8AC3E}">
        <p14:creationId xmlns:p14="http://schemas.microsoft.com/office/powerpoint/2010/main" val="1083873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6">
            <a:extLst>
              <a:ext uri="{FF2B5EF4-FFF2-40B4-BE49-F238E27FC236}">
                <a16:creationId xmlns:a16="http://schemas.microsoft.com/office/drawing/2014/main" id="{23B21DF6-59D4-432D-A59E-4C79FBDE09F0}"/>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87" y="-716280"/>
            <a:ext cx="12190413" cy="6858000"/>
          </a:xfrm>
          <a:prstGeom prst="rect">
            <a:avLst/>
          </a:prstGeom>
        </p:spPr>
      </p:pic>
      <p:sp>
        <p:nvSpPr>
          <p:cNvPr id="4" name="Obdélník 3">
            <a:extLst>
              <a:ext uri="{FF2B5EF4-FFF2-40B4-BE49-F238E27FC236}">
                <a16:creationId xmlns:a16="http://schemas.microsoft.com/office/drawing/2014/main" id="{A73E405D-95BF-41B0-A030-A3B21A5D2995}"/>
              </a:ext>
            </a:extLst>
          </p:cNvPr>
          <p:cNvSpPr/>
          <p:nvPr/>
        </p:nvSpPr>
        <p:spPr>
          <a:xfrm>
            <a:off x="739140" y="2225040"/>
            <a:ext cx="2636520" cy="70104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CCE0CD86-438B-41B2-B804-8C8A96DA85F0}"/>
              </a:ext>
            </a:extLst>
          </p:cNvPr>
          <p:cNvSpPr/>
          <p:nvPr/>
        </p:nvSpPr>
        <p:spPr>
          <a:xfrm>
            <a:off x="739140" y="1463040"/>
            <a:ext cx="2636520" cy="39624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AED5C4DE-4E52-4F31-8D15-32D96DF0016F}"/>
              </a:ext>
            </a:extLst>
          </p:cNvPr>
          <p:cNvSpPr/>
          <p:nvPr/>
        </p:nvSpPr>
        <p:spPr>
          <a:xfrm>
            <a:off x="739140" y="3032760"/>
            <a:ext cx="2636520" cy="39624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51620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PI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144464"/>
            <a:ext cx="4764088" cy="6669087"/>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01BF5DF-931B-4766-83F9-F9D9ACB68D48}"/>
              </a:ext>
            </a:extLst>
          </p:cNvPr>
          <p:cNvSpPr>
            <a:spLocks noGrp="1"/>
          </p:cNvSpPr>
          <p:nvPr>
            <p:ph type="title"/>
          </p:nvPr>
        </p:nvSpPr>
        <p:spPr/>
        <p:txBody>
          <a:bodyPr/>
          <a:lstStyle/>
          <a:p>
            <a:r>
              <a:rPr lang="cs-CZ" dirty="0"/>
              <a:t>PISA dobře a špatně</a:t>
            </a:r>
          </a:p>
        </p:txBody>
      </p:sp>
      <p:sp>
        <p:nvSpPr>
          <p:cNvPr id="8" name="TextovéPole 7">
            <a:extLst>
              <a:ext uri="{FF2B5EF4-FFF2-40B4-BE49-F238E27FC236}">
                <a16:creationId xmlns:a16="http://schemas.microsoft.com/office/drawing/2014/main" id="{CFA6F55C-87FD-40F1-8A7A-0C60E252BBDF}"/>
              </a:ext>
            </a:extLst>
          </p:cNvPr>
          <p:cNvSpPr txBox="1"/>
          <p:nvPr/>
        </p:nvSpPr>
        <p:spPr>
          <a:xfrm>
            <a:off x="7353300" y="5577840"/>
            <a:ext cx="1935480" cy="369332"/>
          </a:xfrm>
          <a:prstGeom prst="rect">
            <a:avLst/>
          </a:prstGeom>
          <a:noFill/>
        </p:spPr>
        <p:txBody>
          <a:bodyPr wrap="square" rtlCol="0">
            <a:spAutoFit/>
          </a:bodyPr>
          <a:lstStyle/>
          <a:p>
            <a:r>
              <a:rPr lang="cs-CZ" dirty="0" err="1"/>
              <a:t>Chew</a:t>
            </a:r>
            <a:r>
              <a:rPr lang="cs-CZ" dirty="0"/>
              <a:t>, 2018</a:t>
            </a:r>
          </a:p>
        </p:txBody>
      </p:sp>
      <p:pic>
        <p:nvPicPr>
          <p:cNvPr id="10" name="Obrázek 9">
            <a:extLst>
              <a:ext uri="{FF2B5EF4-FFF2-40B4-BE49-F238E27FC236}">
                <a16:creationId xmlns:a16="http://schemas.microsoft.com/office/drawing/2014/main" id="{5C6F8BCE-E0A2-4995-8D55-1378BF5243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097" t="16411" r="347" b="4445"/>
          <a:stretch/>
        </p:blipFill>
        <p:spPr>
          <a:xfrm>
            <a:off x="510540" y="1277938"/>
            <a:ext cx="6416040" cy="4841199"/>
          </a:xfrm>
          <a:prstGeom prst="rect">
            <a:avLst/>
          </a:prstGeom>
        </p:spPr>
      </p:pic>
    </p:spTree>
    <p:extLst>
      <p:ext uri="{BB962C8B-B14F-4D97-AF65-F5344CB8AC3E}">
        <p14:creationId xmlns:p14="http://schemas.microsoft.com/office/powerpoint/2010/main" val="2135873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CA5BD8-18AD-42CF-991F-C9589AC3CFEB}"/>
              </a:ext>
            </a:extLst>
          </p:cNvPr>
          <p:cNvSpPr>
            <a:spLocks noGrp="1"/>
          </p:cNvSpPr>
          <p:nvPr>
            <p:ph type="title"/>
          </p:nvPr>
        </p:nvSpPr>
        <p:spPr/>
        <p:txBody>
          <a:bodyPr/>
          <a:lstStyle/>
          <a:p>
            <a:endParaRPr lang="cs-CZ" dirty="0"/>
          </a:p>
        </p:txBody>
      </p:sp>
      <p:pic>
        <p:nvPicPr>
          <p:cNvPr id="6" name="Obrázek 5">
            <a:extLst>
              <a:ext uri="{FF2B5EF4-FFF2-40B4-BE49-F238E27FC236}">
                <a16:creationId xmlns:a16="http://schemas.microsoft.com/office/drawing/2014/main" id="{5998CC64-C9A4-4FCB-8B7E-C2CBCD4F63E6}"/>
              </a:ext>
            </a:extLst>
          </p:cNvPr>
          <p:cNvPicPr>
            <a:picLocks noChangeAspect="1"/>
          </p:cNvPicPr>
          <p:nvPr/>
        </p:nvPicPr>
        <p:blipFill rotWithShape="1">
          <a:blip r:embed="rId3">
            <a:extLst>
              <a:ext uri="{28A0092B-C50C-407E-A947-70E740481C1C}">
                <a14:useLocalDpi xmlns:a14="http://schemas.microsoft.com/office/drawing/2010/main" val="0"/>
              </a:ext>
            </a:extLst>
          </a:blip>
          <a:srcRect l="52917" t="36444" r="11805" b="35333"/>
          <a:stretch/>
        </p:blipFill>
        <p:spPr>
          <a:xfrm>
            <a:off x="1905000" y="287338"/>
            <a:ext cx="3764280" cy="1882140"/>
          </a:xfrm>
          <a:prstGeom prst="rect">
            <a:avLst/>
          </a:prstGeom>
        </p:spPr>
      </p:pic>
      <p:pic>
        <p:nvPicPr>
          <p:cNvPr id="12" name="Obrázek 11">
            <a:extLst>
              <a:ext uri="{FF2B5EF4-FFF2-40B4-BE49-F238E27FC236}">
                <a16:creationId xmlns:a16="http://schemas.microsoft.com/office/drawing/2014/main" id="{94311676-B879-4AA3-A545-B26596E3CA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069" t="16412" r="13490" b="14889"/>
          <a:stretch/>
        </p:blipFill>
        <p:spPr>
          <a:xfrm>
            <a:off x="5880770" y="2240280"/>
            <a:ext cx="5404450" cy="4511040"/>
          </a:xfrm>
          <a:prstGeom prst="rect">
            <a:avLst/>
          </a:prstGeom>
        </p:spPr>
      </p:pic>
      <p:pic>
        <p:nvPicPr>
          <p:cNvPr id="13" name="Obrázek 12">
            <a:extLst>
              <a:ext uri="{FF2B5EF4-FFF2-40B4-BE49-F238E27FC236}">
                <a16:creationId xmlns:a16="http://schemas.microsoft.com/office/drawing/2014/main" id="{1C3CED97-DF77-4858-AA90-35C92924338B}"/>
              </a:ext>
            </a:extLst>
          </p:cNvPr>
          <p:cNvPicPr>
            <a:picLocks noChangeAspect="1"/>
          </p:cNvPicPr>
          <p:nvPr/>
        </p:nvPicPr>
        <p:blipFill rotWithShape="1">
          <a:blip r:embed="rId5">
            <a:extLst>
              <a:ext uri="{28A0092B-C50C-407E-A947-70E740481C1C}">
                <a14:useLocalDpi xmlns:a14="http://schemas.microsoft.com/office/drawing/2010/main" val="0"/>
              </a:ext>
            </a:extLst>
          </a:blip>
          <a:srcRect l="51875" t="20889" r="13820" b="13556"/>
          <a:stretch/>
        </p:blipFill>
        <p:spPr>
          <a:xfrm>
            <a:off x="1905000" y="2255520"/>
            <a:ext cx="3764280" cy="4495800"/>
          </a:xfrm>
          <a:prstGeom prst="rect">
            <a:avLst/>
          </a:prstGeom>
        </p:spPr>
      </p:pic>
    </p:spTree>
    <p:extLst>
      <p:ext uri="{BB962C8B-B14F-4D97-AF65-F5344CB8AC3E}">
        <p14:creationId xmlns:p14="http://schemas.microsoft.com/office/powerpoint/2010/main" val="831514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descr="Pri-pisa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110490"/>
            <a:ext cx="8820150" cy="6019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30406" name="Line 6"/>
          <p:cNvSpPr>
            <a:spLocks noChangeShapeType="1"/>
          </p:cNvSpPr>
          <p:nvPr/>
        </p:nvSpPr>
        <p:spPr bwMode="auto">
          <a:xfrm>
            <a:off x="1394460" y="3497899"/>
            <a:ext cx="1707198" cy="70167"/>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 name="Line 6"/>
          <p:cNvSpPr>
            <a:spLocks noChangeShapeType="1"/>
          </p:cNvSpPr>
          <p:nvPr/>
        </p:nvSpPr>
        <p:spPr bwMode="auto">
          <a:xfrm flipH="1" flipV="1">
            <a:off x="2784476" y="598489"/>
            <a:ext cx="1871662" cy="1587"/>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extLst>
      <p:ext uri="{BB962C8B-B14F-4D97-AF65-F5344CB8AC3E}">
        <p14:creationId xmlns:p14="http://schemas.microsoft.com/office/powerpoint/2010/main" val="2651958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0406"/>
                                        </p:tgtEl>
                                        <p:attrNameLst>
                                          <p:attrName>style.visibility</p:attrName>
                                        </p:attrNameLst>
                                      </p:cBhvr>
                                      <p:to>
                                        <p:strVal val="visible"/>
                                      </p:to>
                                    </p:set>
                                    <p:animEffect transition="in" filter="blinds(horizontal)">
                                      <p:cBhvr>
                                        <p:cTn id="7" dur="500"/>
                                        <p:tgtEl>
                                          <p:spTgt spid="2304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Lpis1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98" y="125731"/>
            <a:ext cx="8964612" cy="61182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6387" name="AutoShape 5"/>
          <p:cNvSpPr>
            <a:spLocks noChangeArrowheads="1"/>
          </p:cNvSpPr>
          <p:nvPr/>
        </p:nvSpPr>
        <p:spPr bwMode="auto">
          <a:xfrm>
            <a:off x="2142490" y="342900"/>
            <a:ext cx="1583690" cy="271144"/>
          </a:xfrm>
          <a:prstGeom prst="leftArrow">
            <a:avLst>
              <a:gd name="adj1" fmla="val 50000"/>
              <a:gd name="adj2" fmla="val 21444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solidFill>
                <a:srgbClr val="FF3300"/>
              </a:solidFill>
            </a:endParaRPr>
          </a:p>
        </p:txBody>
      </p:sp>
      <p:sp>
        <p:nvSpPr>
          <p:cNvPr id="16388" name="Text Box 6"/>
          <p:cNvSpPr txBox="1">
            <a:spLocks noChangeArrowheads="1"/>
          </p:cNvSpPr>
          <p:nvPr/>
        </p:nvSpPr>
        <p:spPr bwMode="auto">
          <a:xfrm>
            <a:off x="2406809" y="557531"/>
            <a:ext cx="1223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dirty="0" err="1">
                <a:solidFill>
                  <a:srgbClr val="FF3300"/>
                </a:solidFill>
                <a:latin typeface="Arial" panose="020B0604020202020204" pitchFamily="34" charset="0"/>
              </a:rPr>
              <a:t>Radius</a:t>
            </a:r>
            <a:r>
              <a:rPr lang="cs-CZ" altLang="cs-CZ" dirty="0">
                <a:solidFill>
                  <a:srgbClr val="FF3300"/>
                </a:solidFill>
                <a:latin typeface="Arial" panose="020B0604020202020204" pitchFamily="34" charset="0"/>
              </a:rPr>
              <a:t> 0,6 cm</a:t>
            </a:r>
          </a:p>
        </p:txBody>
      </p:sp>
      <p:pic>
        <p:nvPicPr>
          <p:cNvPr id="5" name="Picture 4" descr="PISA">
            <a:extLst>
              <a:ext uri="{FF2B5EF4-FFF2-40B4-BE49-F238E27FC236}">
                <a16:creationId xmlns:a16="http://schemas.microsoft.com/office/drawing/2014/main" id="{31BE52CB-1B65-46ED-81AE-38C4E393F6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921780">
            <a:off x="4616021" y="1525217"/>
            <a:ext cx="1864140" cy="2609546"/>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pic>
      <p:sp>
        <p:nvSpPr>
          <p:cNvPr id="6" name="AutoShape 5">
            <a:extLst>
              <a:ext uri="{FF2B5EF4-FFF2-40B4-BE49-F238E27FC236}">
                <a16:creationId xmlns:a16="http://schemas.microsoft.com/office/drawing/2014/main" id="{7E049F91-F805-4495-879F-BDF668008D0C}"/>
              </a:ext>
            </a:extLst>
          </p:cNvPr>
          <p:cNvSpPr>
            <a:spLocks noChangeArrowheads="1"/>
          </p:cNvSpPr>
          <p:nvPr/>
        </p:nvSpPr>
        <p:spPr bwMode="auto">
          <a:xfrm rot="9506441">
            <a:off x="7057759" y="652539"/>
            <a:ext cx="1583690" cy="271144"/>
          </a:xfrm>
          <a:prstGeom prst="leftArrow">
            <a:avLst>
              <a:gd name="adj1" fmla="val 50000"/>
              <a:gd name="adj2" fmla="val 21444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solidFill>
                <a:srgbClr val="FF3300"/>
              </a:solidFill>
            </a:endParaRPr>
          </a:p>
        </p:txBody>
      </p:sp>
      <p:sp>
        <p:nvSpPr>
          <p:cNvPr id="7" name="Text Box 6">
            <a:extLst>
              <a:ext uri="{FF2B5EF4-FFF2-40B4-BE49-F238E27FC236}">
                <a16:creationId xmlns:a16="http://schemas.microsoft.com/office/drawing/2014/main" id="{7B1DD1B8-3C40-407F-868C-56905E6A6B1D}"/>
              </a:ext>
            </a:extLst>
          </p:cNvPr>
          <p:cNvSpPr txBox="1">
            <a:spLocks noChangeArrowheads="1"/>
          </p:cNvSpPr>
          <p:nvPr/>
        </p:nvSpPr>
        <p:spPr bwMode="auto">
          <a:xfrm>
            <a:off x="7237622" y="1205173"/>
            <a:ext cx="1731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dirty="0" err="1">
                <a:solidFill>
                  <a:srgbClr val="FF3300"/>
                </a:solidFill>
                <a:latin typeface="Arial" panose="020B0604020202020204" pitchFamily="34" charset="0"/>
              </a:rPr>
              <a:t>Aliasing</a:t>
            </a:r>
            <a:r>
              <a:rPr lang="cs-CZ" altLang="cs-CZ" dirty="0">
                <a:solidFill>
                  <a:srgbClr val="FF3300"/>
                </a:solidFill>
                <a:latin typeface="Arial" panose="020B0604020202020204" pitchFamily="34" charset="0"/>
              </a:rPr>
              <a:t> vel 44 cm/s</a:t>
            </a:r>
          </a:p>
        </p:txBody>
      </p:sp>
      <p:sp>
        <p:nvSpPr>
          <p:cNvPr id="8" name="Text Box 6">
            <a:extLst>
              <a:ext uri="{FF2B5EF4-FFF2-40B4-BE49-F238E27FC236}">
                <a16:creationId xmlns:a16="http://schemas.microsoft.com/office/drawing/2014/main" id="{D52A88A6-4627-406D-AA86-06C5A022CAA8}"/>
              </a:ext>
            </a:extLst>
          </p:cNvPr>
          <p:cNvSpPr txBox="1">
            <a:spLocks noChangeArrowheads="1"/>
          </p:cNvSpPr>
          <p:nvPr/>
        </p:nvSpPr>
        <p:spPr bwMode="auto">
          <a:xfrm>
            <a:off x="324168" y="1883411"/>
            <a:ext cx="25333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dirty="0">
                <a:solidFill>
                  <a:srgbClr val="FF3300"/>
                </a:solidFill>
                <a:latin typeface="Arial" panose="020B0604020202020204" pitchFamily="34" charset="0"/>
              </a:rPr>
              <a:t>= </a:t>
            </a:r>
            <a:r>
              <a:rPr lang="cs-CZ" altLang="cs-CZ" dirty="0" err="1">
                <a:solidFill>
                  <a:srgbClr val="FF3300"/>
                </a:solidFill>
                <a:latin typeface="Arial" panose="020B0604020202020204" pitchFamily="34" charset="0"/>
              </a:rPr>
              <a:t>Flow</a:t>
            </a:r>
            <a:r>
              <a:rPr lang="cs-CZ" altLang="cs-CZ" dirty="0">
                <a:solidFill>
                  <a:srgbClr val="FF3300"/>
                </a:solidFill>
                <a:latin typeface="Arial" panose="020B0604020202020204" pitchFamily="34" charset="0"/>
              </a:rPr>
              <a:t> 106 ml/s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Lpisa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6" y="23813"/>
            <a:ext cx="8893175" cy="60690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74083" name="Text Box 3"/>
          <p:cNvSpPr txBox="1">
            <a:spLocks noChangeArrowheads="1"/>
          </p:cNvSpPr>
          <p:nvPr/>
        </p:nvSpPr>
        <p:spPr bwMode="auto">
          <a:xfrm>
            <a:off x="2164080" y="1246506"/>
            <a:ext cx="6121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30000"/>
              </a:spcBef>
            </a:pPr>
            <a:r>
              <a:rPr lang="cs-CZ" altLang="cs-CZ" dirty="0">
                <a:solidFill>
                  <a:srgbClr val="FF3300"/>
                </a:solidFill>
              </a:rPr>
              <a:t>Měření PISA v jiné projekci – opět </a:t>
            </a:r>
            <a:r>
              <a:rPr lang="cs-CZ" altLang="cs-CZ" dirty="0" err="1">
                <a:solidFill>
                  <a:srgbClr val="FF3300"/>
                </a:solidFill>
              </a:rPr>
              <a:t>radius</a:t>
            </a:r>
            <a:r>
              <a:rPr lang="cs-CZ" altLang="cs-CZ" dirty="0">
                <a:solidFill>
                  <a:srgbClr val="FF3300"/>
                </a:solidFill>
              </a:rPr>
              <a:t> 0,6</a:t>
            </a:r>
          </a:p>
          <a:p>
            <a:pPr>
              <a:spcBef>
                <a:spcPct val="50000"/>
              </a:spcBef>
            </a:pPr>
            <a:endParaRPr lang="cs-CZ" altLang="cs-CZ" dirty="0">
              <a:solidFill>
                <a:srgbClr val="FF3300"/>
              </a:solidFill>
            </a:endParaRPr>
          </a:p>
        </p:txBody>
      </p:sp>
      <p:sp>
        <p:nvSpPr>
          <p:cNvPr id="4" name="Text Box 3">
            <a:extLst>
              <a:ext uri="{FF2B5EF4-FFF2-40B4-BE49-F238E27FC236}">
                <a16:creationId xmlns:a16="http://schemas.microsoft.com/office/drawing/2014/main" id="{C4B444DE-4FF6-4021-9816-509C3BD43984}"/>
              </a:ext>
            </a:extLst>
          </p:cNvPr>
          <p:cNvSpPr txBox="1">
            <a:spLocks noChangeArrowheads="1"/>
          </p:cNvSpPr>
          <p:nvPr/>
        </p:nvSpPr>
        <p:spPr bwMode="auto">
          <a:xfrm>
            <a:off x="861060" y="5611494"/>
            <a:ext cx="82905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dirty="0">
                <a:solidFill>
                  <a:srgbClr val="FF3300"/>
                </a:solidFill>
              </a:rPr>
              <a:t>Takže RV by měl být mezi 35-40 ml? Tj max středně významná </a:t>
            </a:r>
            <a:r>
              <a:rPr lang="cs-CZ" altLang="cs-CZ" dirty="0" err="1">
                <a:solidFill>
                  <a:srgbClr val="FF3300"/>
                </a:solidFill>
              </a:rPr>
              <a:t>MiR</a:t>
            </a:r>
            <a:endParaRPr lang="cs-CZ" altLang="cs-CZ" dirty="0">
              <a:solidFill>
                <a:srgbClr val="FF33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
            <a:extLst>
              <a:ext uri="{FF2B5EF4-FFF2-40B4-BE49-F238E27FC236}">
                <a16:creationId xmlns:a16="http://schemas.microsoft.com/office/drawing/2014/main" id="{210A48A8-3B1C-410E-9C46-317FEF907CF6}"/>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4" name="TextovéPole 3">
            <a:extLst>
              <a:ext uri="{FF2B5EF4-FFF2-40B4-BE49-F238E27FC236}">
                <a16:creationId xmlns:a16="http://schemas.microsoft.com/office/drawing/2014/main" id="{1A600743-A09D-428A-902A-15027440B8BF}"/>
              </a:ext>
            </a:extLst>
          </p:cNvPr>
          <p:cNvSpPr txBox="1"/>
          <p:nvPr/>
        </p:nvSpPr>
        <p:spPr>
          <a:xfrm>
            <a:off x="1059180" y="4248835"/>
            <a:ext cx="7292340" cy="1077218"/>
          </a:xfrm>
          <a:prstGeom prst="rect">
            <a:avLst/>
          </a:prstGeom>
          <a:noFill/>
        </p:spPr>
        <p:txBody>
          <a:bodyPr wrap="square">
            <a:spAutoFit/>
          </a:bodyPr>
          <a:lstStyle/>
          <a:p>
            <a:r>
              <a:rPr lang="cs-CZ" sz="3200" dirty="0"/>
              <a:t>Tato přednáška není </a:t>
            </a:r>
            <a:r>
              <a:rPr lang="cs-CZ" sz="3200" dirty="0" err="1"/>
              <a:t>multimodalitní</a:t>
            </a:r>
            <a:r>
              <a:rPr lang="cs-CZ" sz="3200" dirty="0"/>
              <a:t>, ale týká se jen echokardiografie </a:t>
            </a:r>
          </a:p>
        </p:txBody>
      </p:sp>
      <p:sp>
        <p:nvSpPr>
          <p:cNvPr id="5" name="TextovéPole 4">
            <a:extLst>
              <a:ext uri="{FF2B5EF4-FFF2-40B4-BE49-F238E27FC236}">
                <a16:creationId xmlns:a16="http://schemas.microsoft.com/office/drawing/2014/main" id="{8AFBFFBF-7F10-4FD2-8D1B-8783055FAA07}"/>
              </a:ext>
            </a:extLst>
          </p:cNvPr>
          <p:cNvSpPr txBox="1"/>
          <p:nvPr/>
        </p:nvSpPr>
        <p:spPr>
          <a:xfrm>
            <a:off x="1059180" y="5326053"/>
            <a:ext cx="7292340" cy="584775"/>
          </a:xfrm>
          <a:prstGeom prst="rect">
            <a:avLst/>
          </a:prstGeom>
          <a:noFill/>
        </p:spPr>
        <p:txBody>
          <a:bodyPr wrap="square">
            <a:spAutoFit/>
          </a:bodyPr>
          <a:lstStyle/>
          <a:p>
            <a:r>
              <a:rPr lang="cs-CZ" sz="3200" dirty="0"/>
              <a:t>Pokus o kritický pohled na nová GL</a:t>
            </a:r>
          </a:p>
        </p:txBody>
      </p:sp>
    </p:spTree>
    <p:extLst>
      <p:ext uri="{BB962C8B-B14F-4D97-AF65-F5344CB8AC3E}">
        <p14:creationId xmlns:p14="http://schemas.microsoft.com/office/powerpoint/2010/main" val="131605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LcwPISA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 y="-86996"/>
            <a:ext cx="9144000" cy="624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AutoShape 3"/>
          <p:cNvSpPr>
            <a:spLocks noChangeArrowheads="1"/>
          </p:cNvSpPr>
          <p:nvPr/>
        </p:nvSpPr>
        <p:spPr bwMode="auto">
          <a:xfrm>
            <a:off x="2484438" y="166370"/>
            <a:ext cx="1800225" cy="431800"/>
          </a:xfrm>
          <a:prstGeom prst="leftArrow">
            <a:avLst>
              <a:gd name="adj1" fmla="val 50000"/>
              <a:gd name="adj2" fmla="val 104228"/>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p>
        </p:txBody>
      </p:sp>
      <p:sp>
        <p:nvSpPr>
          <p:cNvPr id="169988" name="Text Box 4"/>
          <p:cNvSpPr txBox="1">
            <a:spLocks noChangeArrowheads="1"/>
          </p:cNvSpPr>
          <p:nvPr/>
        </p:nvSpPr>
        <p:spPr bwMode="auto">
          <a:xfrm>
            <a:off x="2779714" y="2220279"/>
            <a:ext cx="18002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sz="8000" dirty="0">
                <a:solidFill>
                  <a:srgbClr val="FF3300"/>
                </a:solidFill>
              </a:rPr>
              <a:t>? </a:t>
            </a:r>
          </a:p>
        </p:txBody>
      </p:sp>
      <p:sp>
        <p:nvSpPr>
          <p:cNvPr id="6" name="AutoShape 3">
            <a:extLst>
              <a:ext uri="{FF2B5EF4-FFF2-40B4-BE49-F238E27FC236}">
                <a16:creationId xmlns:a16="http://schemas.microsoft.com/office/drawing/2014/main" id="{DC693C05-9C6A-440E-A6EA-1F959847EF1E}"/>
              </a:ext>
            </a:extLst>
          </p:cNvPr>
          <p:cNvSpPr>
            <a:spLocks noChangeArrowheads="1"/>
          </p:cNvSpPr>
          <p:nvPr/>
        </p:nvSpPr>
        <p:spPr bwMode="auto">
          <a:xfrm>
            <a:off x="2484437" y="598170"/>
            <a:ext cx="1800225" cy="431800"/>
          </a:xfrm>
          <a:prstGeom prst="leftArrow">
            <a:avLst>
              <a:gd name="adj1" fmla="val 50000"/>
              <a:gd name="adj2" fmla="val 104228"/>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p>
        </p:txBody>
      </p:sp>
      <p:sp>
        <p:nvSpPr>
          <p:cNvPr id="7" name="Text Box 12">
            <a:extLst>
              <a:ext uri="{FF2B5EF4-FFF2-40B4-BE49-F238E27FC236}">
                <a16:creationId xmlns:a16="http://schemas.microsoft.com/office/drawing/2014/main" id="{EA5EFEF1-EDED-4A7C-8FB0-2EE7A9C98250}"/>
              </a:ext>
            </a:extLst>
          </p:cNvPr>
          <p:cNvSpPr txBox="1">
            <a:spLocks noChangeArrowheads="1"/>
          </p:cNvSpPr>
          <p:nvPr/>
        </p:nvSpPr>
        <p:spPr bwMode="auto">
          <a:xfrm>
            <a:off x="3384549" y="2582279"/>
            <a:ext cx="1899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sz="3600" dirty="0">
                <a:solidFill>
                  <a:srgbClr val="FF0000"/>
                </a:solidFill>
              </a:rPr>
              <a:t>ERO? RV1?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blinds(horizontal)">
                                      <p:cBhvr>
                                        <p:cTn id="7" dur="500"/>
                                        <p:tgtEl>
                                          <p:spTgt spid="169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LcwPISA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9040814" cy="617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627" name="AutoShape 4"/>
          <p:cNvCxnSpPr>
            <a:cxnSpLocks noChangeShapeType="1"/>
          </p:cNvCxnSpPr>
          <p:nvPr/>
        </p:nvCxnSpPr>
        <p:spPr bwMode="auto">
          <a:xfrm rot="16200000" flipH="1">
            <a:off x="6115050" y="6670675"/>
            <a:ext cx="1588" cy="1588"/>
          </a:xfrm>
          <a:prstGeom prst="curvedConnector3">
            <a:avLst>
              <a:gd name="adj1" fmla="val 14300005"/>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6628" name="AutoShape 5"/>
          <p:cNvCxnSpPr>
            <a:cxnSpLocks noChangeShapeType="1"/>
          </p:cNvCxnSpPr>
          <p:nvPr/>
        </p:nvCxnSpPr>
        <p:spPr bwMode="auto">
          <a:xfrm rot="16200000" flipH="1">
            <a:off x="6115050" y="6670675"/>
            <a:ext cx="1588" cy="1588"/>
          </a:xfrm>
          <a:prstGeom prst="curvedConnector3">
            <a:avLst>
              <a:gd name="adj1" fmla="val 14300005"/>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6629" name="AutoShape 6"/>
          <p:cNvCxnSpPr>
            <a:cxnSpLocks noChangeShapeType="1"/>
          </p:cNvCxnSpPr>
          <p:nvPr/>
        </p:nvCxnSpPr>
        <p:spPr bwMode="auto">
          <a:xfrm>
            <a:off x="6115050" y="6670675"/>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6631" name="Text Box 12"/>
          <p:cNvSpPr txBox="1">
            <a:spLocks noChangeArrowheads="1"/>
          </p:cNvSpPr>
          <p:nvPr/>
        </p:nvSpPr>
        <p:spPr bwMode="auto">
          <a:xfrm>
            <a:off x="5726112" y="2443907"/>
            <a:ext cx="14290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sz="3600" dirty="0">
                <a:solidFill>
                  <a:srgbClr val="FF3300"/>
                </a:solidFill>
              </a:rPr>
              <a:t>RV2?</a:t>
            </a:r>
          </a:p>
        </p:txBody>
      </p:sp>
      <p:sp>
        <p:nvSpPr>
          <p:cNvPr id="8" name="Freeform 11">
            <a:extLst>
              <a:ext uri="{FF2B5EF4-FFF2-40B4-BE49-F238E27FC236}">
                <a16:creationId xmlns:a16="http://schemas.microsoft.com/office/drawing/2014/main" id="{81117C1A-E491-4C33-ABED-817787BEB588}"/>
              </a:ext>
            </a:extLst>
          </p:cNvPr>
          <p:cNvSpPr>
            <a:spLocks/>
          </p:cNvSpPr>
          <p:nvPr/>
        </p:nvSpPr>
        <p:spPr bwMode="auto">
          <a:xfrm>
            <a:off x="4634707" y="2050415"/>
            <a:ext cx="3335337" cy="3902075"/>
          </a:xfrm>
          <a:custGeom>
            <a:avLst/>
            <a:gdLst>
              <a:gd name="T0" fmla="*/ 0 w 2101"/>
              <a:gd name="T1" fmla="*/ 2147483647 h 2458"/>
              <a:gd name="T2" fmla="*/ 113406217 w 2101"/>
              <a:gd name="T3" fmla="*/ 2147483647 h 2458"/>
              <a:gd name="T4" fmla="*/ 226814022 w 2101"/>
              <a:gd name="T5" fmla="*/ 2147483647 h 2458"/>
              <a:gd name="T6" fmla="*/ 456147406 w 2101"/>
              <a:gd name="T7" fmla="*/ 2147483647 h 2458"/>
              <a:gd name="T8" fmla="*/ 685482277 w 2101"/>
              <a:gd name="T9" fmla="*/ 2147483647 h 2458"/>
              <a:gd name="T10" fmla="*/ 914815760 w 2101"/>
              <a:gd name="T11" fmla="*/ 1620459428 h 2458"/>
              <a:gd name="T12" fmla="*/ 1257556799 w 2101"/>
              <a:gd name="T13" fmla="*/ 934977200 h 2458"/>
              <a:gd name="T14" fmla="*/ 1713705990 w 2101"/>
              <a:gd name="T15" fmla="*/ 362902455 h 2458"/>
              <a:gd name="T16" fmla="*/ 2147483647 w 2101"/>
              <a:gd name="T17" fmla="*/ 20161248 h 2458"/>
              <a:gd name="T18" fmla="*/ 2147483647 w 2101"/>
              <a:gd name="T19" fmla="*/ 249494675 h 2458"/>
              <a:gd name="T20" fmla="*/ 2147483647 w 2101"/>
              <a:gd name="T21" fmla="*/ 705643668 h 2458"/>
              <a:gd name="T22" fmla="*/ 2147483647 w 2101"/>
              <a:gd name="T23" fmla="*/ 2079128080 h 2458"/>
              <a:gd name="T24" fmla="*/ 2147483647 w 2101"/>
              <a:gd name="T25" fmla="*/ 2147483647 h 2458"/>
              <a:gd name="T26" fmla="*/ 2147483647 w 2101"/>
              <a:gd name="T27" fmla="*/ 2147483647 h 2458"/>
              <a:gd name="T28" fmla="*/ 2147483647 w 2101"/>
              <a:gd name="T29" fmla="*/ 2147483647 h 2458"/>
              <a:gd name="T30" fmla="*/ 2147483647 w 2101"/>
              <a:gd name="T31" fmla="*/ 2147483647 h 24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01"/>
              <a:gd name="T49" fmla="*/ 0 h 2458"/>
              <a:gd name="T50" fmla="*/ 2101 w 2101"/>
              <a:gd name="T51" fmla="*/ 2458 h 24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01" h="2458">
                <a:moveTo>
                  <a:pt x="0" y="2276"/>
                </a:moveTo>
                <a:cubicBezTo>
                  <a:pt x="15" y="2158"/>
                  <a:pt x="30" y="2041"/>
                  <a:pt x="45" y="1913"/>
                </a:cubicBezTo>
                <a:cubicBezTo>
                  <a:pt x="60" y="1785"/>
                  <a:pt x="67" y="1633"/>
                  <a:pt x="90" y="1505"/>
                </a:cubicBezTo>
                <a:cubicBezTo>
                  <a:pt x="113" y="1377"/>
                  <a:pt x="151" y="1240"/>
                  <a:pt x="181" y="1142"/>
                </a:cubicBezTo>
                <a:cubicBezTo>
                  <a:pt x="211" y="1044"/>
                  <a:pt x="242" y="998"/>
                  <a:pt x="272" y="915"/>
                </a:cubicBezTo>
                <a:cubicBezTo>
                  <a:pt x="302" y="832"/>
                  <a:pt x="325" y="734"/>
                  <a:pt x="363" y="643"/>
                </a:cubicBezTo>
                <a:cubicBezTo>
                  <a:pt x="401" y="552"/>
                  <a:pt x="446" y="454"/>
                  <a:pt x="499" y="371"/>
                </a:cubicBezTo>
                <a:cubicBezTo>
                  <a:pt x="552" y="288"/>
                  <a:pt x="605" y="204"/>
                  <a:pt x="680" y="144"/>
                </a:cubicBezTo>
                <a:cubicBezTo>
                  <a:pt x="755" y="84"/>
                  <a:pt x="861" y="16"/>
                  <a:pt x="952" y="8"/>
                </a:cubicBezTo>
                <a:cubicBezTo>
                  <a:pt x="1043" y="0"/>
                  <a:pt x="1141" y="54"/>
                  <a:pt x="1224" y="99"/>
                </a:cubicBezTo>
                <a:cubicBezTo>
                  <a:pt x="1307" y="144"/>
                  <a:pt x="1375" y="159"/>
                  <a:pt x="1451" y="280"/>
                </a:cubicBezTo>
                <a:cubicBezTo>
                  <a:pt x="1527" y="401"/>
                  <a:pt x="1602" y="621"/>
                  <a:pt x="1678" y="825"/>
                </a:cubicBezTo>
                <a:cubicBezTo>
                  <a:pt x="1754" y="1029"/>
                  <a:pt x="1852" y="1331"/>
                  <a:pt x="1905" y="1505"/>
                </a:cubicBezTo>
                <a:cubicBezTo>
                  <a:pt x="1958" y="1679"/>
                  <a:pt x="1965" y="1755"/>
                  <a:pt x="1995" y="1868"/>
                </a:cubicBezTo>
                <a:cubicBezTo>
                  <a:pt x="2025" y="1981"/>
                  <a:pt x="2071" y="2088"/>
                  <a:pt x="2086" y="2186"/>
                </a:cubicBezTo>
                <a:cubicBezTo>
                  <a:pt x="2101" y="2284"/>
                  <a:pt x="2086" y="2405"/>
                  <a:pt x="2086" y="2458"/>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 name="Text Box 12">
            <a:extLst>
              <a:ext uri="{FF2B5EF4-FFF2-40B4-BE49-F238E27FC236}">
                <a16:creationId xmlns:a16="http://schemas.microsoft.com/office/drawing/2014/main" id="{C2EA0FEE-C86F-4287-AF57-C0435E39FB49}"/>
              </a:ext>
            </a:extLst>
          </p:cNvPr>
          <p:cNvSpPr txBox="1">
            <a:spLocks noChangeArrowheads="1"/>
          </p:cNvSpPr>
          <p:nvPr/>
        </p:nvSpPr>
        <p:spPr bwMode="auto">
          <a:xfrm>
            <a:off x="2801621" y="2438926"/>
            <a:ext cx="189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sz="3600" dirty="0">
                <a:solidFill>
                  <a:srgbClr val="FF0000"/>
                </a:solidFill>
              </a:rPr>
              <a:t>RV1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LcwPISA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 y="0"/>
            <a:ext cx="9022080" cy="615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651" name="AutoShape 3"/>
          <p:cNvCxnSpPr>
            <a:cxnSpLocks noChangeShapeType="1"/>
          </p:cNvCxnSpPr>
          <p:nvPr/>
        </p:nvCxnSpPr>
        <p:spPr bwMode="auto">
          <a:xfrm rot="16200000" flipH="1">
            <a:off x="6115050" y="6670675"/>
            <a:ext cx="1588" cy="1588"/>
          </a:xfrm>
          <a:prstGeom prst="curvedConnector3">
            <a:avLst>
              <a:gd name="adj1" fmla="val 14300005"/>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652" name="AutoShape 4"/>
          <p:cNvCxnSpPr>
            <a:cxnSpLocks noChangeShapeType="1"/>
          </p:cNvCxnSpPr>
          <p:nvPr/>
        </p:nvCxnSpPr>
        <p:spPr bwMode="auto">
          <a:xfrm rot="16200000" flipH="1">
            <a:off x="6115050" y="6670675"/>
            <a:ext cx="1588" cy="1588"/>
          </a:xfrm>
          <a:prstGeom prst="curvedConnector3">
            <a:avLst>
              <a:gd name="adj1" fmla="val 14300005"/>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653" name="AutoShape 5"/>
          <p:cNvCxnSpPr>
            <a:cxnSpLocks noChangeShapeType="1"/>
          </p:cNvCxnSpPr>
          <p:nvPr/>
        </p:nvCxnSpPr>
        <p:spPr bwMode="auto">
          <a:xfrm>
            <a:off x="6115050" y="6670675"/>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7654" name="Freeform 6"/>
          <p:cNvSpPr>
            <a:spLocks/>
          </p:cNvSpPr>
          <p:nvPr/>
        </p:nvSpPr>
        <p:spPr bwMode="auto">
          <a:xfrm>
            <a:off x="4447381" y="1928813"/>
            <a:ext cx="3335337" cy="3902075"/>
          </a:xfrm>
          <a:custGeom>
            <a:avLst/>
            <a:gdLst>
              <a:gd name="T0" fmla="*/ 0 w 2101"/>
              <a:gd name="T1" fmla="*/ 2147483647 h 2458"/>
              <a:gd name="T2" fmla="*/ 113406217 w 2101"/>
              <a:gd name="T3" fmla="*/ 2147483647 h 2458"/>
              <a:gd name="T4" fmla="*/ 226814022 w 2101"/>
              <a:gd name="T5" fmla="*/ 2147483647 h 2458"/>
              <a:gd name="T6" fmla="*/ 456147406 w 2101"/>
              <a:gd name="T7" fmla="*/ 2147483647 h 2458"/>
              <a:gd name="T8" fmla="*/ 685482277 w 2101"/>
              <a:gd name="T9" fmla="*/ 2147483647 h 2458"/>
              <a:gd name="T10" fmla="*/ 914815760 w 2101"/>
              <a:gd name="T11" fmla="*/ 1620459428 h 2458"/>
              <a:gd name="T12" fmla="*/ 1257556799 w 2101"/>
              <a:gd name="T13" fmla="*/ 934977200 h 2458"/>
              <a:gd name="T14" fmla="*/ 1713705990 w 2101"/>
              <a:gd name="T15" fmla="*/ 362902455 h 2458"/>
              <a:gd name="T16" fmla="*/ 2147483647 w 2101"/>
              <a:gd name="T17" fmla="*/ 20161248 h 2458"/>
              <a:gd name="T18" fmla="*/ 2147483647 w 2101"/>
              <a:gd name="T19" fmla="*/ 249494675 h 2458"/>
              <a:gd name="T20" fmla="*/ 2147483647 w 2101"/>
              <a:gd name="T21" fmla="*/ 705643668 h 2458"/>
              <a:gd name="T22" fmla="*/ 2147483647 w 2101"/>
              <a:gd name="T23" fmla="*/ 2079128080 h 2458"/>
              <a:gd name="T24" fmla="*/ 2147483647 w 2101"/>
              <a:gd name="T25" fmla="*/ 2147483647 h 2458"/>
              <a:gd name="T26" fmla="*/ 2147483647 w 2101"/>
              <a:gd name="T27" fmla="*/ 2147483647 h 2458"/>
              <a:gd name="T28" fmla="*/ 2147483647 w 2101"/>
              <a:gd name="T29" fmla="*/ 2147483647 h 2458"/>
              <a:gd name="T30" fmla="*/ 2147483647 w 2101"/>
              <a:gd name="T31" fmla="*/ 2147483647 h 24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01"/>
              <a:gd name="T49" fmla="*/ 0 h 2458"/>
              <a:gd name="T50" fmla="*/ 2101 w 2101"/>
              <a:gd name="T51" fmla="*/ 2458 h 24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01" h="2458">
                <a:moveTo>
                  <a:pt x="0" y="2276"/>
                </a:moveTo>
                <a:cubicBezTo>
                  <a:pt x="15" y="2158"/>
                  <a:pt x="30" y="2041"/>
                  <a:pt x="45" y="1913"/>
                </a:cubicBezTo>
                <a:cubicBezTo>
                  <a:pt x="60" y="1785"/>
                  <a:pt x="67" y="1633"/>
                  <a:pt x="90" y="1505"/>
                </a:cubicBezTo>
                <a:cubicBezTo>
                  <a:pt x="113" y="1377"/>
                  <a:pt x="151" y="1240"/>
                  <a:pt x="181" y="1142"/>
                </a:cubicBezTo>
                <a:cubicBezTo>
                  <a:pt x="211" y="1044"/>
                  <a:pt x="242" y="998"/>
                  <a:pt x="272" y="915"/>
                </a:cubicBezTo>
                <a:cubicBezTo>
                  <a:pt x="302" y="832"/>
                  <a:pt x="325" y="734"/>
                  <a:pt x="363" y="643"/>
                </a:cubicBezTo>
                <a:cubicBezTo>
                  <a:pt x="401" y="552"/>
                  <a:pt x="446" y="454"/>
                  <a:pt x="499" y="371"/>
                </a:cubicBezTo>
                <a:cubicBezTo>
                  <a:pt x="552" y="288"/>
                  <a:pt x="605" y="204"/>
                  <a:pt x="680" y="144"/>
                </a:cubicBezTo>
                <a:cubicBezTo>
                  <a:pt x="755" y="84"/>
                  <a:pt x="861" y="16"/>
                  <a:pt x="952" y="8"/>
                </a:cubicBezTo>
                <a:cubicBezTo>
                  <a:pt x="1043" y="0"/>
                  <a:pt x="1141" y="54"/>
                  <a:pt x="1224" y="99"/>
                </a:cubicBezTo>
                <a:cubicBezTo>
                  <a:pt x="1307" y="144"/>
                  <a:pt x="1375" y="159"/>
                  <a:pt x="1451" y="280"/>
                </a:cubicBezTo>
                <a:cubicBezTo>
                  <a:pt x="1527" y="401"/>
                  <a:pt x="1602" y="621"/>
                  <a:pt x="1678" y="825"/>
                </a:cubicBezTo>
                <a:cubicBezTo>
                  <a:pt x="1754" y="1029"/>
                  <a:pt x="1852" y="1331"/>
                  <a:pt x="1905" y="1505"/>
                </a:cubicBezTo>
                <a:cubicBezTo>
                  <a:pt x="1958" y="1679"/>
                  <a:pt x="1965" y="1755"/>
                  <a:pt x="1995" y="1868"/>
                </a:cubicBezTo>
                <a:cubicBezTo>
                  <a:pt x="2025" y="1981"/>
                  <a:pt x="2071" y="2088"/>
                  <a:pt x="2086" y="2186"/>
                </a:cubicBezTo>
                <a:cubicBezTo>
                  <a:pt x="2101" y="2284"/>
                  <a:pt x="2086" y="2405"/>
                  <a:pt x="2086" y="2458"/>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655" name="Text Box 7"/>
          <p:cNvSpPr txBox="1">
            <a:spLocks noChangeArrowheads="1"/>
          </p:cNvSpPr>
          <p:nvPr/>
        </p:nvSpPr>
        <p:spPr bwMode="auto">
          <a:xfrm>
            <a:off x="4631411" y="3943833"/>
            <a:ext cx="29291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sz="3600" dirty="0">
                <a:solidFill>
                  <a:srgbClr val="FF3300"/>
                </a:solidFill>
              </a:rPr>
              <a:t>RV2&gt;=&lt;RV1?</a:t>
            </a:r>
          </a:p>
        </p:txBody>
      </p:sp>
      <p:sp>
        <p:nvSpPr>
          <p:cNvPr id="27656" name="Text Box 8"/>
          <p:cNvSpPr txBox="1">
            <a:spLocks noChangeArrowheads="1"/>
          </p:cNvSpPr>
          <p:nvPr/>
        </p:nvSpPr>
        <p:spPr bwMode="auto">
          <a:xfrm>
            <a:off x="1992313" y="2565400"/>
            <a:ext cx="3167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cs-CZ" altLang="cs-CZ"/>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85087222-B9E5-4963-BD50-5C102E5F618E}"/>
              </a:ext>
            </a:extLst>
          </p:cNvPr>
          <p:cNvGrpSpPr/>
          <p:nvPr/>
        </p:nvGrpSpPr>
        <p:grpSpPr>
          <a:xfrm>
            <a:off x="68580" y="-120810"/>
            <a:ext cx="9144000" cy="6240463"/>
            <a:chOff x="1524001" y="380206"/>
            <a:chExt cx="9144000" cy="6240463"/>
          </a:xfrm>
        </p:grpSpPr>
        <p:pic>
          <p:nvPicPr>
            <p:cNvPr id="28674" name="Picture 2" descr="SLcwPISA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80206"/>
              <a:ext cx="91440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Line 4"/>
            <p:cNvSpPr>
              <a:spLocks noChangeShapeType="1"/>
            </p:cNvSpPr>
            <p:nvPr/>
          </p:nvSpPr>
          <p:spPr bwMode="auto">
            <a:xfrm>
              <a:off x="2711450" y="2636838"/>
              <a:ext cx="0" cy="863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8676" name="Line 5"/>
            <p:cNvSpPr>
              <a:spLocks noChangeShapeType="1"/>
            </p:cNvSpPr>
            <p:nvPr/>
          </p:nvSpPr>
          <p:spPr bwMode="auto">
            <a:xfrm>
              <a:off x="3000375" y="1700214"/>
              <a:ext cx="1511300" cy="1944687"/>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8677" name="Line 6"/>
            <p:cNvSpPr>
              <a:spLocks noChangeShapeType="1"/>
            </p:cNvSpPr>
            <p:nvPr/>
          </p:nvSpPr>
          <p:spPr bwMode="auto">
            <a:xfrm>
              <a:off x="3216276" y="836613"/>
              <a:ext cx="3959225" cy="273685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8678" name="Oval 8"/>
            <p:cNvSpPr>
              <a:spLocks noChangeArrowheads="1"/>
            </p:cNvSpPr>
            <p:nvPr/>
          </p:nvSpPr>
          <p:spPr bwMode="auto">
            <a:xfrm>
              <a:off x="2424113" y="549275"/>
              <a:ext cx="576262" cy="2873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p>
          </p:txBody>
        </p:sp>
        <p:sp>
          <p:nvSpPr>
            <p:cNvPr id="28679" name="Oval 9"/>
            <p:cNvSpPr>
              <a:spLocks noChangeArrowheads="1"/>
            </p:cNvSpPr>
            <p:nvPr/>
          </p:nvSpPr>
          <p:spPr bwMode="auto">
            <a:xfrm>
              <a:off x="2495551" y="1412875"/>
              <a:ext cx="576263" cy="2873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p>
          </p:txBody>
        </p:sp>
        <p:sp>
          <p:nvSpPr>
            <p:cNvPr id="28680" name="Oval 10"/>
            <p:cNvSpPr>
              <a:spLocks noChangeArrowheads="1"/>
            </p:cNvSpPr>
            <p:nvPr/>
          </p:nvSpPr>
          <p:spPr bwMode="auto">
            <a:xfrm>
              <a:off x="2424113" y="2276475"/>
              <a:ext cx="576262" cy="2873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p>
          </p:txBody>
        </p:sp>
        <p:sp>
          <p:nvSpPr>
            <p:cNvPr id="171019" name="Text Box 11"/>
            <p:cNvSpPr txBox="1">
              <a:spLocks noChangeArrowheads="1"/>
            </p:cNvSpPr>
            <p:nvPr/>
          </p:nvSpPr>
          <p:spPr bwMode="auto">
            <a:xfrm>
              <a:off x="6024564" y="1989139"/>
              <a:ext cx="46434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30000"/>
                </a:spcBef>
              </a:pPr>
              <a:r>
                <a:rPr lang="cs-CZ" altLang="cs-CZ" dirty="0">
                  <a:solidFill>
                    <a:srgbClr val="FF3300"/>
                  </a:solidFill>
                </a:rPr>
                <a:t>ERO závisí pouze na maximální rychlosti jetu, rovnice kontinuity</a:t>
              </a:r>
            </a:p>
          </p:txBody>
        </p:sp>
      </p:grpSp>
      <p:pic>
        <p:nvPicPr>
          <p:cNvPr id="11" name="Picture 4" descr="PISA">
            <a:extLst>
              <a:ext uri="{FF2B5EF4-FFF2-40B4-BE49-F238E27FC236}">
                <a16:creationId xmlns:a16="http://schemas.microsoft.com/office/drawing/2014/main" id="{FAC1631F-FF95-40B6-97BF-5D44247A62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921780">
            <a:off x="8353852" y="1798345"/>
            <a:ext cx="2692861" cy="3769644"/>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pic>
      <p:sp>
        <p:nvSpPr>
          <p:cNvPr id="3" name="Oblouk 2">
            <a:extLst>
              <a:ext uri="{FF2B5EF4-FFF2-40B4-BE49-F238E27FC236}">
                <a16:creationId xmlns:a16="http://schemas.microsoft.com/office/drawing/2014/main" id="{314602AB-A9EE-46D3-AA03-BB8733AC60EF}"/>
              </a:ext>
            </a:extLst>
          </p:cNvPr>
          <p:cNvSpPr/>
          <p:nvPr/>
        </p:nvSpPr>
        <p:spPr>
          <a:xfrm rot="13570204">
            <a:off x="8683887" y="3827085"/>
            <a:ext cx="1289799" cy="1069818"/>
          </a:xfrm>
          <a:prstGeom prst="arc">
            <a:avLst>
              <a:gd name="adj1" fmla="val 9890410"/>
              <a:gd name="adj2" fmla="val 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5" name="Přímá spojnice 4">
            <a:extLst>
              <a:ext uri="{FF2B5EF4-FFF2-40B4-BE49-F238E27FC236}">
                <a16:creationId xmlns:a16="http://schemas.microsoft.com/office/drawing/2014/main" id="{E0E5617A-7D66-4513-B0C2-8E56A9770D47}"/>
              </a:ext>
            </a:extLst>
          </p:cNvPr>
          <p:cNvCxnSpPr>
            <a:cxnSpLocks/>
          </p:cNvCxnSpPr>
          <p:nvPr/>
        </p:nvCxnSpPr>
        <p:spPr>
          <a:xfrm>
            <a:off x="9212580" y="4114800"/>
            <a:ext cx="358935" cy="2471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9B8F673D-9313-406B-B1E0-18C1A0745B15}"/>
              </a:ext>
            </a:extLst>
          </p:cNvPr>
          <p:cNvGrpSpPr/>
          <p:nvPr/>
        </p:nvGrpSpPr>
        <p:grpSpPr>
          <a:xfrm>
            <a:off x="76201" y="76201"/>
            <a:ext cx="9226234" cy="6004560"/>
            <a:chOff x="1558925" y="333376"/>
            <a:chExt cx="9145589" cy="6240463"/>
          </a:xfrm>
        </p:grpSpPr>
        <p:pic>
          <p:nvPicPr>
            <p:cNvPr id="29698" name="Picture 2" descr="SLcwPISA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333376"/>
              <a:ext cx="9144000" cy="624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699" name="Oval 6"/>
            <p:cNvSpPr>
              <a:spLocks noChangeArrowheads="1"/>
            </p:cNvSpPr>
            <p:nvPr/>
          </p:nvSpPr>
          <p:spPr bwMode="auto">
            <a:xfrm>
              <a:off x="2566988" y="765175"/>
              <a:ext cx="576262" cy="2873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solidFill>
                  <a:srgbClr val="FF3300"/>
                </a:solidFill>
              </a:endParaRPr>
            </a:p>
          </p:txBody>
        </p:sp>
        <p:sp>
          <p:nvSpPr>
            <p:cNvPr id="29700" name="Oval 7"/>
            <p:cNvSpPr>
              <a:spLocks noChangeArrowheads="1"/>
            </p:cNvSpPr>
            <p:nvPr/>
          </p:nvSpPr>
          <p:spPr bwMode="auto">
            <a:xfrm>
              <a:off x="2640013" y="1628775"/>
              <a:ext cx="576262" cy="2873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solidFill>
                  <a:srgbClr val="FF3300"/>
                </a:solidFill>
              </a:endParaRPr>
            </a:p>
          </p:txBody>
        </p:sp>
        <p:sp>
          <p:nvSpPr>
            <p:cNvPr id="29701" name="Oval 8"/>
            <p:cNvSpPr>
              <a:spLocks noChangeArrowheads="1"/>
            </p:cNvSpPr>
            <p:nvPr/>
          </p:nvSpPr>
          <p:spPr bwMode="auto">
            <a:xfrm>
              <a:off x="2566988" y="2492375"/>
              <a:ext cx="576262" cy="2873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solidFill>
                  <a:srgbClr val="FF3300"/>
                </a:solidFill>
              </a:endParaRPr>
            </a:p>
          </p:txBody>
        </p:sp>
        <p:sp>
          <p:nvSpPr>
            <p:cNvPr id="334857" name="Text Box 9"/>
            <p:cNvSpPr txBox="1">
              <a:spLocks noChangeArrowheads="1"/>
            </p:cNvSpPr>
            <p:nvPr/>
          </p:nvSpPr>
          <p:spPr bwMode="auto">
            <a:xfrm>
              <a:off x="5591176" y="549275"/>
              <a:ext cx="5076825" cy="45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30000"/>
                </a:spcBef>
              </a:pPr>
              <a:r>
                <a:rPr lang="cs-CZ" altLang="cs-CZ">
                  <a:solidFill>
                    <a:srgbClr val="FF3300"/>
                  </a:solidFill>
                </a:rPr>
                <a:t>RV závisí na délce trvání regurgitace</a:t>
              </a:r>
            </a:p>
          </p:txBody>
        </p:sp>
        <p:sp>
          <p:nvSpPr>
            <p:cNvPr id="29703" name="AutoShape 10"/>
            <p:cNvSpPr>
              <a:spLocks noChangeArrowheads="1"/>
            </p:cNvSpPr>
            <p:nvPr/>
          </p:nvSpPr>
          <p:spPr bwMode="auto">
            <a:xfrm>
              <a:off x="2279651" y="3429001"/>
              <a:ext cx="936625" cy="144463"/>
            </a:xfrm>
            <a:prstGeom prst="leftRightArrow">
              <a:avLst>
                <a:gd name="adj1" fmla="val 50000"/>
                <a:gd name="adj2" fmla="val 129670"/>
              </a:avLst>
            </a:prstGeom>
            <a:solidFill>
              <a:schemeClr val="hlink"/>
            </a:solidFill>
            <a:ln w="9525">
              <a:solidFill>
                <a:srgbClr val="FF0000"/>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solidFill>
                  <a:srgbClr val="FF3300"/>
                </a:solidFill>
              </a:endParaRPr>
            </a:p>
          </p:txBody>
        </p:sp>
        <p:sp>
          <p:nvSpPr>
            <p:cNvPr id="29704" name="AutoShape 11"/>
            <p:cNvSpPr>
              <a:spLocks noChangeArrowheads="1"/>
            </p:cNvSpPr>
            <p:nvPr/>
          </p:nvSpPr>
          <p:spPr bwMode="auto">
            <a:xfrm>
              <a:off x="4151313" y="3429001"/>
              <a:ext cx="360362" cy="144463"/>
            </a:xfrm>
            <a:prstGeom prst="leftRightArrow">
              <a:avLst>
                <a:gd name="adj1" fmla="val 50000"/>
                <a:gd name="adj2" fmla="val 49890"/>
              </a:avLst>
            </a:prstGeom>
            <a:solidFill>
              <a:schemeClr val="hlink"/>
            </a:solidFill>
            <a:ln w="9525">
              <a:solidFill>
                <a:srgbClr val="FF0000"/>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solidFill>
                  <a:srgbClr val="FF3300"/>
                </a:solidFill>
              </a:endParaRPr>
            </a:p>
          </p:txBody>
        </p:sp>
        <p:sp>
          <p:nvSpPr>
            <p:cNvPr id="29705" name="AutoShape 12"/>
            <p:cNvSpPr>
              <a:spLocks noChangeArrowheads="1"/>
            </p:cNvSpPr>
            <p:nvPr/>
          </p:nvSpPr>
          <p:spPr bwMode="auto">
            <a:xfrm>
              <a:off x="5951539" y="3357563"/>
              <a:ext cx="3024187" cy="215900"/>
            </a:xfrm>
            <a:prstGeom prst="leftRightArrow">
              <a:avLst>
                <a:gd name="adj1" fmla="val 50000"/>
                <a:gd name="adj2" fmla="val 280147"/>
              </a:avLst>
            </a:prstGeom>
            <a:solidFill>
              <a:schemeClr val="hlink"/>
            </a:solidFill>
            <a:ln w="9525">
              <a:solidFill>
                <a:srgbClr val="FF0000"/>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solidFill>
                  <a:srgbClr val="FF3300"/>
                </a:solidFill>
              </a:endParaRPr>
            </a:p>
          </p:txBody>
        </p:sp>
        <p:sp>
          <p:nvSpPr>
            <p:cNvPr id="29706" name="AutoShape 13"/>
            <p:cNvSpPr>
              <a:spLocks noChangeArrowheads="1"/>
            </p:cNvSpPr>
            <p:nvPr/>
          </p:nvSpPr>
          <p:spPr bwMode="auto">
            <a:xfrm>
              <a:off x="4727575" y="3429001"/>
              <a:ext cx="431800" cy="144463"/>
            </a:xfrm>
            <a:prstGeom prst="leftRightArrow">
              <a:avLst>
                <a:gd name="adj1" fmla="val 50000"/>
                <a:gd name="adj2" fmla="val 59780"/>
              </a:avLst>
            </a:prstGeom>
            <a:solidFill>
              <a:schemeClr val="hlink"/>
            </a:solidFill>
            <a:ln w="9525">
              <a:solidFill>
                <a:srgbClr val="FF0000"/>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solidFill>
                  <a:srgbClr val="FF3300"/>
                </a:solidFill>
              </a:endParaRPr>
            </a:p>
          </p:txBody>
        </p:sp>
        <p:sp>
          <p:nvSpPr>
            <p:cNvPr id="2" name="Text Box 9"/>
            <p:cNvSpPr txBox="1">
              <a:spLocks noChangeArrowheads="1"/>
            </p:cNvSpPr>
            <p:nvPr/>
          </p:nvSpPr>
          <p:spPr bwMode="auto">
            <a:xfrm>
              <a:off x="5627689" y="1989138"/>
              <a:ext cx="5076825" cy="45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30000"/>
                </a:spcBef>
              </a:pPr>
              <a:r>
                <a:rPr lang="cs-CZ" altLang="cs-CZ">
                  <a:solidFill>
                    <a:srgbClr val="FF3300"/>
                  </a:solidFill>
                </a:rPr>
                <a:t>Nížší rychlost regurgitace = větší ERO</a:t>
              </a:r>
            </a:p>
          </p:txBody>
        </p:sp>
        <p:sp>
          <p:nvSpPr>
            <p:cNvPr id="3" name="Text Box 9"/>
            <p:cNvSpPr txBox="1">
              <a:spLocks noChangeArrowheads="1"/>
            </p:cNvSpPr>
            <p:nvPr/>
          </p:nvSpPr>
          <p:spPr bwMode="auto">
            <a:xfrm>
              <a:off x="5591176" y="2565400"/>
              <a:ext cx="5076825" cy="45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30000"/>
                </a:spcBef>
              </a:pPr>
              <a:r>
                <a:rPr lang="cs-CZ" altLang="cs-CZ">
                  <a:solidFill>
                    <a:srgbClr val="FF3300"/>
                  </a:solidFill>
                </a:rPr>
                <a:t>… ale ne nutně objemovou významnost</a:t>
              </a:r>
            </a:p>
          </p:txBody>
        </p:sp>
      </p:grpSp>
      <p:sp>
        <p:nvSpPr>
          <p:cNvPr id="5" name="TextovéPole 4">
            <a:extLst>
              <a:ext uri="{FF2B5EF4-FFF2-40B4-BE49-F238E27FC236}">
                <a16:creationId xmlns:a16="http://schemas.microsoft.com/office/drawing/2014/main" id="{74D6D953-9A0D-4D92-8D9D-3FE87F2FBDE9}"/>
              </a:ext>
            </a:extLst>
          </p:cNvPr>
          <p:cNvSpPr txBox="1"/>
          <p:nvPr/>
        </p:nvSpPr>
        <p:spPr>
          <a:xfrm>
            <a:off x="1166822" y="4038600"/>
            <a:ext cx="6643678" cy="584775"/>
          </a:xfrm>
          <a:prstGeom prst="rect">
            <a:avLst/>
          </a:prstGeom>
          <a:noFill/>
        </p:spPr>
        <p:txBody>
          <a:bodyPr wrap="square" rtlCol="0">
            <a:spAutoFit/>
          </a:bodyPr>
          <a:lstStyle/>
          <a:p>
            <a:r>
              <a:rPr lang="cs-CZ" sz="3200" dirty="0">
                <a:solidFill>
                  <a:srgbClr val="FF3300"/>
                </a:solidFill>
              </a:rPr>
              <a:t>RV1 není RV2 a to není RV3!</a:t>
            </a:r>
          </a:p>
        </p:txBody>
      </p:sp>
      <p:sp>
        <p:nvSpPr>
          <p:cNvPr id="6" name="Šipka: dolů 5">
            <a:extLst>
              <a:ext uri="{FF2B5EF4-FFF2-40B4-BE49-F238E27FC236}">
                <a16:creationId xmlns:a16="http://schemas.microsoft.com/office/drawing/2014/main" id="{AA2B6D65-DB12-4779-B9FB-150FCAB145FB}"/>
              </a:ext>
            </a:extLst>
          </p:cNvPr>
          <p:cNvSpPr/>
          <p:nvPr/>
        </p:nvSpPr>
        <p:spPr>
          <a:xfrm>
            <a:off x="2948940" y="1219200"/>
            <a:ext cx="457200" cy="153924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SLcwPISA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 y="0"/>
            <a:ext cx="9022080" cy="615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651" name="AutoShape 3"/>
          <p:cNvCxnSpPr>
            <a:cxnSpLocks noChangeShapeType="1"/>
          </p:cNvCxnSpPr>
          <p:nvPr/>
        </p:nvCxnSpPr>
        <p:spPr bwMode="auto">
          <a:xfrm rot="16200000" flipH="1">
            <a:off x="6115050" y="6670675"/>
            <a:ext cx="1588" cy="1588"/>
          </a:xfrm>
          <a:prstGeom prst="curvedConnector3">
            <a:avLst>
              <a:gd name="adj1" fmla="val 14300005"/>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652" name="AutoShape 4"/>
          <p:cNvCxnSpPr>
            <a:cxnSpLocks noChangeShapeType="1"/>
          </p:cNvCxnSpPr>
          <p:nvPr/>
        </p:nvCxnSpPr>
        <p:spPr bwMode="auto">
          <a:xfrm rot="16200000" flipH="1">
            <a:off x="6115050" y="6670675"/>
            <a:ext cx="1588" cy="1588"/>
          </a:xfrm>
          <a:prstGeom prst="curvedConnector3">
            <a:avLst>
              <a:gd name="adj1" fmla="val 14300005"/>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653" name="AutoShape 5"/>
          <p:cNvCxnSpPr>
            <a:cxnSpLocks noChangeShapeType="1"/>
          </p:cNvCxnSpPr>
          <p:nvPr/>
        </p:nvCxnSpPr>
        <p:spPr bwMode="auto">
          <a:xfrm>
            <a:off x="6115050" y="6670675"/>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7654" name="Freeform 6"/>
          <p:cNvSpPr>
            <a:spLocks/>
          </p:cNvSpPr>
          <p:nvPr/>
        </p:nvSpPr>
        <p:spPr bwMode="auto">
          <a:xfrm>
            <a:off x="4447381" y="1928813"/>
            <a:ext cx="3335337" cy="3902075"/>
          </a:xfrm>
          <a:custGeom>
            <a:avLst/>
            <a:gdLst>
              <a:gd name="T0" fmla="*/ 0 w 2101"/>
              <a:gd name="T1" fmla="*/ 2147483647 h 2458"/>
              <a:gd name="T2" fmla="*/ 113406217 w 2101"/>
              <a:gd name="T3" fmla="*/ 2147483647 h 2458"/>
              <a:gd name="T4" fmla="*/ 226814022 w 2101"/>
              <a:gd name="T5" fmla="*/ 2147483647 h 2458"/>
              <a:gd name="T6" fmla="*/ 456147406 w 2101"/>
              <a:gd name="T7" fmla="*/ 2147483647 h 2458"/>
              <a:gd name="T8" fmla="*/ 685482277 w 2101"/>
              <a:gd name="T9" fmla="*/ 2147483647 h 2458"/>
              <a:gd name="T10" fmla="*/ 914815760 w 2101"/>
              <a:gd name="T11" fmla="*/ 1620459428 h 2458"/>
              <a:gd name="T12" fmla="*/ 1257556799 w 2101"/>
              <a:gd name="T13" fmla="*/ 934977200 h 2458"/>
              <a:gd name="T14" fmla="*/ 1713705990 w 2101"/>
              <a:gd name="T15" fmla="*/ 362902455 h 2458"/>
              <a:gd name="T16" fmla="*/ 2147483647 w 2101"/>
              <a:gd name="T17" fmla="*/ 20161248 h 2458"/>
              <a:gd name="T18" fmla="*/ 2147483647 w 2101"/>
              <a:gd name="T19" fmla="*/ 249494675 h 2458"/>
              <a:gd name="T20" fmla="*/ 2147483647 w 2101"/>
              <a:gd name="T21" fmla="*/ 705643668 h 2458"/>
              <a:gd name="T22" fmla="*/ 2147483647 w 2101"/>
              <a:gd name="T23" fmla="*/ 2079128080 h 2458"/>
              <a:gd name="T24" fmla="*/ 2147483647 w 2101"/>
              <a:gd name="T25" fmla="*/ 2147483647 h 2458"/>
              <a:gd name="T26" fmla="*/ 2147483647 w 2101"/>
              <a:gd name="T27" fmla="*/ 2147483647 h 2458"/>
              <a:gd name="T28" fmla="*/ 2147483647 w 2101"/>
              <a:gd name="T29" fmla="*/ 2147483647 h 2458"/>
              <a:gd name="T30" fmla="*/ 2147483647 w 2101"/>
              <a:gd name="T31" fmla="*/ 2147483647 h 24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01"/>
              <a:gd name="T49" fmla="*/ 0 h 2458"/>
              <a:gd name="T50" fmla="*/ 2101 w 2101"/>
              <a:gd name="T51" fmla="*/ 2458 h 24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01" h="2458">
                <a:moveTo>
                  <a:pt x="0" y="2276"/>
                </a:moveTo>
                <a:cubicBezTo>
                  <a:pt x="15" y="2158"/>
                  <a:pt x="30" y="2041"/>
                  <a:pt x="45" y="1913"/>
                </a:cubicBezTo>
                <a:cubicBezTo>
                  <a:pt x="60" y="1785"/>
                  <a:pt x="67" y="1633"/>
                  <a:pt x="90" y="1505"/>
                </a:cubicBezTo>
                <a:cubicBezTo>
                  <a:pt x="113" y="1377"/>
                  <a:pt x="151" y="1240"/>
                  <a:pt x="181" y="1142"/>
                </a:cubicBezTo>
                <a:cubicBezTo>
                  <a:pt x="211" y="1044"/>
                  <a:pt x="242" y="998"/>
                  <a:pt x="272" y="915"/>
                </a:cubicBezTo>
                <a:cubicBezTo>
                  <a:pt x="302" y="832"/>
                  <a:pt x="325" y="734"/>
                  <a:pt x="363" y="643"/>
                </a:cubicBezTo>
                <a:cubicBezTo>
                  <a:pt x="401" y="552"/>
                  <a:pt x="446" y="454"/>
                  <a:pt x="499" y="371"/>
                </a:cubicBezTo>
                <a:cubicBezTo>
                  <a:pt x="552" y="288"/>
                  <a:pt x="605" y="204"/>
                  <a:pt x="680" y="144"/>
                </a:cubicBezTo>
                <a:cubicBezTo>
                  <a:pt x="755" y="84"/>
                  <a:pt x="861" y="16"/>
                  <a:pt x="952" y="8"/>
                </a:cubicBezTo>
                <a:cubicBezTo>
                  <a:pt x="1043" y="0"/>
                  <a:pt x="1141" y="54"/>
                  <a:pt x="1224" y="99"/>
                </a:cubicBezTo>
                <a:cubicBezTo>
                  <a:pt x="1307" y="144"/>
                  <a:pt x="1375" y="159"/>
                  <a:pt x="1451" y="280"/>
                </a:cubicBezTo>
                <a:cubicBezTo>
                  <a:pt x="1527" y="401"/>
                  <a:pt x="1602" y="621"/>
                  <a:pt x="1678" y="825"/>
                </a:cubicBezTo>
                <a:cubicBezTo>
                  <a:pt x="1754" y="1029"/>
                  <a:pt x="1852" y="1331"/>
                  <a:pt x="1905" y="1505"/>
                </a:cubicBezTo>
                <a:cubicBezTo>
                  <a:pt x="1958" y="1679"/>
                  <a:pt x="1965" y="1755"/>
                  <a:pt x="1995" y="1868"/>
                </a:cubicBezTo>
                <a:cubicBezTo>
                  <a:pt x="2025" y="1981"/>
                  <a:pt x="2071" y="2088"/>
                  <a:pt x="2086" y="2186"/>
                </a:cubicBezTo>
                <a:cubicBezTo>
                  <a:pt x="2101" y="2284"/>
                  <a:pt x="2086" y="2405"/>
                  <a:pt x="2086" y="2458"/>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655" name="Text Box 7"/>
          <p:cNvSpPr txBox="1">
            <a:spLocks noChangeArrowheads="1"/>
          </p:cNvSpPr>
          <p:nvPr/>
        </p:nvSpPr>
        <p:spPr bwMode="auto">
          <a:xfrm>
            <a:off x="4631411" y="3943833"/>
            <a:ext cx="29291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sz="3600" dirty="0">
                <a:solidFill>
                  <a:srgbClr val="FF3300"/>
                </a:solidFill>
              </a:rPr>
              <a:t>RV2 = RV1</a:t>
            </a:r>
          </a:p>
        </p:txBody>
      </p:sp>
      <p:sp>
        <p:nvSpPr>
          <p:cNvPr id="27656" name="Text Box 8"/>
          <p:cNvSpPr txBox="1">
            <a:spLocks noChangeArrowheads="1"/>
          </p:cNvSpPr>
          <p:nvPr/>
        </p:nvSpPr>
        <p:spPr bwMode="auto">
          <a:xfrm>
            <a:off x="1992313" y="2565400"/>
            <a:ext cx="3167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cs-CZ" altLang="cs-CZ"/>
          </a:p>
        </p:txBody>
      </p:sp>
    </p:spTree>
    <p:extLst>
      <p:ext uri="{BB962C8B-B14F-4D97-AF65-F5344CB8AC3E}">
        <p14:creationId xmlns:p14="http://schemas.microsoft.com/office/powerpoint/2010/main" val="3823838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4">
            <a:extLst>
              <a:ext uri="{FF2B5EF4-FFF2-40B4-BE49-F238E27FC236}">
                <a16:creationId xmlns:a16="http://schemas.microsoft.com/office/drawing/2014/main" id="{8E79D84C-9897-437A-9379-49DC89EA8185}"/>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4785" t="67712" r="1240" b="523"/>
          <a:stretch/>
        </p:blipFill>
        <p:spPr>
          <a:xfrm>
            <a:off x="609599" y="1918446"/>
            <a:ext cx="10863636" cy="2178424"/>
          </a:xfrm>
          <a:prstGeom prst="rect">
            <a:avLst/>
          </a:prstGeom>
        </p:spPr>
      </p:pic>
      <p:sp>
        <p:nvSpPr>
          <p:cNvPr id="3" name="Obdélník 4">
            <a:extLst>
              <a:ext uri="{FF2B5EF4-FFF2-40B4-BE49-F238E27FC236}">
                <a16:creationId xmlns:a16="http://schemas.microsoft.com/office/drawing/2014/main" id="{CCE0CD86-438B-41B2-B804-8C8A96DA85F0}"/>
              </a:ext>
            </a:extLst>
          </p:cNvPr>
          <p:cNvSpPr/>
          <p:nvPr/>
        </p:nvSpPr>
        <p:spPr>
          <a:xfrm>
            <a:off x="609598" y="1990162"/>
            <a:ext cx="2671483" cy="75303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Nadpis 3">
            <a:extLst>
              <a:ext uri="{FF2B5EF4-FFF2-40B4-BE49-F238E27FC236}">
                <a16:creationId xmlns:a16="http://schemas.microsoft.com/office/drawing/2014/main" id="{52CB48A0-C5AE-48F3-82DA-0813B3561C1C}"/>
              </a:ext>
            </a:extLst>
          </p:cNvPr>
          <p:cNvSpPr>
            <a:spLocks noGrp="1"/>
          </p:cNvSpPr>
          <p:nvPr>
            <p:ph type="title"/>
          </p:nvPr>
        </p:nvSpPr>
        <p:spPr/>
        <p:txBody>
          <a:bodyPr/>
          <a:lstStyle/>
          <a:p>
            <a:r>
              <a:rPr lang="cs-CZ" dirty="0"/>
              <a:t>CW – kontinuální </a:t>
            </a:r>
            <a:r>
              <a:rPr lang="cs-CZ" dirty="0" err="1"/>
              <a:t>doppler</a:t>
            </a:r>
            <a:endParaRPr lang="cs-CZ" dirty="0"/>
          </a:p>
        </p:txBody>
      </p:sp>
    </p:spTree>
    <p:extLst>
      <p:ext uri="{BB962C8B-B14F-4D97-AF65-F5344CB8AC3E}">
        <p14:creationId xmlns:p14="http://schemas.microsoft.com/office/powerpoint/2010/main" val="1467973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3759" t="26144" r="-1" b="31242"/>
          <a:stretch/>
        </p:blipFill>
        <p:spPr>
          <a:xfrm>
            <a:off x="824751" y="1631575"/>
            <a:ext cx="7190795" cy="4141695"/>
          </a:xfrm>
          <a:prstGeom prst="rect">
            <a:avLst/>
          </a:prstGeom>
        </p:spPr>
      </p:pic>
      <p:sp>
        <p:nvSpPr>
          <p:cNvPr id="3" name="TextBox 2"/>
          <p:cNvSpPr txBox="1"/>
          <p:nvPr/>
        </p:nvSpPr>
        <p:spPr>
          <a:xfrm>
            <a:off x="8624047" y="1864659"/>
            <a:ext cx="2348753" cy="1200329"/>
          </a:xfrm>
          <a:prstGeom prst="rect">
            <a:avLst/>
          </a:prstGeom>
          <a:noFill/>
        </p:spPr>
        <p:txBody>
          <a:bodyPr wrap="square" rtlCol="0">
            <a:spAutoFit/>
          </a:bodyPr>
          <a:lstStyle/>
          <a:p>
            <a:r>
              <a:rPr lang="en-US" sz="7200" dirty="0"/>
              <a:t>4v</a:t>
            </a:r>
            <a:r>
              <a:rPr lang="en-US" sz="7200" baseline="30000" dirty="0"/>
              <a:t>2</a:t>
            </a:r>
          </a:p>
        </p:txBody>
      </p:sp>
      <p:sp>
        <p:nvSpPr>
          <p:cNvPr id="4" name="TextBox 3"/>
          <p:cNvSpPr txBox="1"/>
          <p:nvPr/>
        </p:nvSpPr>
        <p:spPr>
          <a:xfrm>
            <a:off x="8130988" y="3317701"/>
            <a:ext cx="3334870" cy="2800767"/>
          </a:xfrm>
          <a:prstGeom prst="rect">
            <a:avLst/>
          </a:prstGeom>
          <a:noFill/>
        </p:spPr>
        <p:txBody>
          <a:bodyPr wrap="square" rtlCol="0">
            <a:spAutoFit/>
          </a:bodyPr>
          <a:lstStyle/>
          <a:p>
            <a:r>
              <a:rPr lang="en-US" sz="4400" dirty="0"/>
              <a:t>5 m/s = 100</a:t>
            </a:r>
          </a:p>
          <a:p>
            <a:r>
              <a:rPr lang="en-US" sz="4400" dirty="0"/>
              <a:t>6 m/s = 145</a:t>
            </a:r>
          </a:p>
          <a:p>
            <a:endParaRPr lang="en-US" sz="4400" dirty="0"/>
          </a:p>
          <a:p>
            <a:r>
              <a:rPr lang="en-US" sz="4400" dirty="0"/>
              <a:t>+</a:t>
            </a:r>
            <a:r>
              <a:rPr lang="en-US" sz="4400" dirty="0" err="1"/>
              <a:t>LS</a:t>
            </a:r>
            <a:endParaRPr lang="en-US" sz="4400" dirty="0"/>
          </a:p>
        </p:txBody>
      </p:sp>
    </p:spTree>
    <p:extLst>
      <p:ext uri="{BB962C8B-B14F-4D97-AF65-F5344CB8AC3E}">
        <p14:creationId xmlns:p14="http://schemas.microsoft.com/office/powerpoint/2010/main" val="2021641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Ao-Mi12"/>
          <p:cNvPicPr>
            <a:picLocks noChangeAspect="1" noChangeArrowheads="1"/>
          </p:cNvPicPr>
          <p:nvPr/>
        </p:nvPicPr>
        <p:blipFill>
          <a:blip r:embed="rId3">
            <a:extLst>
              <a:ext uri="{28A0092B-C50C-407E-A947-70E740481C1C}">
                <a14:useLocalDpi xmlns:a14="http://schemas.microsoft.com/office/drawing/2010/main" val="0"/>
              </a:ext>
            </a:extLst>
          </a:blip>
          <a:srcRect r="50000" b="17238"/>
          <a:stretch>
            <a:fillRect/>
          </a:stretch>
        </p:blipFill>
        <p:spPr bwMode="auto">
          <a:xfrm>
            <a:off x="167640" y="188279"/>
            <a:ext cx="45720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5" descr="Ao-Mi12"/>
          <p:cNvPicPr>
            <a:picLocks noChangeAspect="1" noChangeArrowheads="1"/>
          </p:cNvPicPr>
          <p:nvPr/>
        </p:nvPicPr>
        <p:blipFill>
          <a:blip r:embed="rId3">
            <a:extLst>
              <a:ext uri="{28A0092B-C50C-407E-A947-70E740481C1C}">
                <a14:useLocalDpi xmlns:a14="http://schemas.microsoft.com/office/drawing/2010/main" val="0"/>
              </a:ext>
            </a:extLst>
          </a:blip>
          <a:srcRect l="50000" b="17238"/>
          <a:stretch>
            <a:fillRect/>
          </a:stretch>
        </p:blipFill>
        <p:spPr bwMode="auto">
          <a:xfrm>
            <a:off x="4815840" y="188279"/>
            <a:ext cx="45720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8" name="Oval 8"/>
          <p:cNvSpPr>
            <a:spLocks noChangeArrowheads="1"/>
          </p:cNvSpPr>
          <p:nvPr/>
        </p:nvSpPr>
        <p:spPr bwMode="auto">
          <a:xfrm>
            <a:off x="506730" y="110490"/>
            <a:ext cx="719138" cy="431800"/>
          </a:xfrm>
          <a:prstGeom prst="ellipse">
            <a:avLst/>
          </a:prstGeom>
          <a:noFill/>
          <a:ln w="5715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solidFill>
                <a:srgbClr val="FF0000"/>
              </a:solidFill>
            </a:endParaRPr>
          </a:p>
        </p:txBody>
      </p:sp>
      <p:sp>
        <p:nvSpPr>
          <p:cNvPr id="220169" name="Line 9"/>
          <p:cNvSpPr>
            <a:spLocks noChangeShapeType="1"/>
          </p:cNvSpPr>
          <p:nvPr/>
        </p:nvSpPr>
        <p:spPr bwMode="auto">
          <a:xfrm>
            <a:off x="1700214" y="4271963"/>
            <a:ext cx="1368425" cy="0"/>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txBody>
          <a:bodyPr/>
          <a:lstStyle/>
          <a:p>
            <a:endParaRPr lang="cs-CZ">
              <a:solidFill>
                <a:srgbClr val="FF0000"/>
              </a:solidFill>
            </a:endParaRPr>
          </a:p>
        </p:txBody>
      </p:sp>
      <p:sp>
        <p:nvSpPr>
          <p:cNvPr id="2" name="TextovéPole 1">
            <a:extLst>
              <a:ext uri="{FF2B5EF4-FFF2-40B4-BE49-F238E27FC236}">
                <a16:creationId xmlns:a16="http://schemas.microsoft.com/office/drawing/2014/main" id="{DF33AB33-6AA7-4DB3-942F-CCA5D17F78FC}"/>
              </a:ext>
            </a:extLst>
          </p:cNvPr>
          <p:cNvSpPr txBox="1"/>
          <p:nvPr/>
        </p:nvSpPr>
        <p:spPr>
          <a:xfrm>
            <a:off x="1225868" y="326390"/>
            <a:ext cx="2148840" cy="584775"/>
          </a:xfrm>
          <a:prstGeom prst="rect">
            <a:avLst/>
          </a:prstGeom>
          <a:noFill/>
        </p:spPr>
        <p:txBody>
          <a:bodyPr wrap="square" rtlCol="0">
            <a:spAutoFit/>
          </a:bodyPr>
          <a:lstStyle/>
          <a:p>
            <a:r>
              <a:rPr lang="cs-CZ" sz="3200" dirty="0">
                <a:solidFill>
                  <a:srgbClr val="00B0F0"/>
                </a:solidFill>
              </a:rPr>
              <a:t>= 8 m/s</a:t>
            </a:r>
            <a:endParaRPr lang="cs-CZ" dirty="0">
              <a:solidFill>
                <a:srgbClr val="00B0F0"/>
              </a:solidFill>
            </a:endParaRPr>
          </a:p>
        </p:txBody>
      </p:sp>
      <p:sp>
        <p:nvSpPr>
          <p:cNvPr id="8" name="TextovéPole 7">
            <a:extLst>
              <a:ext uri="{FF2B5EF4-FFF2-40B4-BE49-F238E27FC236}">
                <a16:creationId xmlns:a16="http://schemas.microsoft.com/office/drawing/2014/main" id="{93752E6B-EAEE-4DF1-BC1D-D67A9310FF48}"/>
              </a:ext>
            </a:extLst>
          </p:cNvPr>
          <p:cNvSpPr txBox="1"/>
          <p:nvPr/>
        </p:nvSpPr>
        <p:spPr>
          <a:xfrm>
            <a:off x="3128647" y="3979575"/>
            <a:ext cx="2148840" cy="584775"/>
          </a:xfrm>
          <a:prstGeom prst="rect">
            <a:avLst/>
          </a:prstGeom>
          <a:noFill/>
        </p:spPr>
        <p:txBody>
          <a:bodyPr wrap="square" rtlCol="0">
            <a:spAutoFit/>
          </a:bodyPr>
          <a:lstStyle/>
          <a:p>
            <a:r>
              <a:rPr lang="cs-CZ" sz="3200" dirty="0">
                <a:solidFill>
                  <a:srgbClr val="00B050"/>
                </a:solidFill>
              </a:rPr>
              <a:t>= 6 m/s</a:t>
            </a:r>
            <a:endParaRPr lang="cs-CZ" dirty="0">
              <a:solidFill>
                <a:srgbClr val="00B050"/>
              </a:solidFill>
            </a:endParaRPr>
          </a:p>
        </p:txBody>
      </p:sp>
    </p:spTree>
    <p:extLst>
      <p:ext uri="{BB962C8B-B14F-4D97-AF65-F5344CB8AC3E}">
        <p14:creationId xmlns:p14="http://schemas.microsoft.com/office/powerpoint/2010/main" val="108374138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289559" y="186691"/>
          <a:ext cx="11047291" cy="5650229"/>
        </p:xfrm>
        <a:graphic>
          <a:graphicData uri="http://schemas.openxmlformats.org/presentationml/2006/ole">
            <mc:AlternateContent xmlns:mc="http://schemas.openxmlformats.org/markup-compatibility/2006">
              <mc:Choice xmlns:v="urn:schemas-microsoft-com:vml" Requires="v">
                <p:oleObj name="Rastrový obrázek" r:id="rId3" imgW="7190476" imgH="3677163" progId="Paint.Picture">
                  <p:embed/>
                </p:oleObj>
              </mc:Choice>
              <mc:Fallback>
                <p:oleObj name="Rastrový obrázek" r:id="rId3" imgW="7190476" imgH="367716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59" y="186691"/>
                        <a:ext cx="11047291" cy="5650229"/>
                      </a:xfrm>
                      <a:prstGeom prst="rect">
                        <a:avLst/>
                      </a:prstGeom>
                      <a:noFill/>
                      <a:ln>
                        <a:noFill/>
                      </a:ln>
                      <a:effectLst/>
                    </p:spPr>
                  </p:pic>
                </p:oleObj>
              </mc:Fallback>
            </mc:AlternateContent>
          </a:graphicData>
        </a:graphic>
      </p:graphicFrame>
      <p:sp>
        <p:nvSpPr>
          <p:cNvPr id="2" name="TextBox 1"/>
          <p:cNvSpPr txBox="1"/>
          <p:nvPr/>
        </p:nvSpPr>
        <p:spPr>
          <a:xfrm>
            <a:off x="6364941" y="1201270"/>
            <a:ext cx="2761129" cy="646331"/>
          </a:xfrm>
          <a:prstGeom prst="rect">
            <a:avLst/>
          </a:prstGeom>
          <a:noFill/>
        </p:spPr>
        <p:txBody>
          <a:bodyPr wrap="square" rtlCol="0">
            <a:spAutoFit/>
          </a:bodyPr>
          <a:lstStyle/>
          <a:p>
            <a:r>
              <a:rPr lang="en-US" sz="3600" dirty="0" err="1">
                <a:solidFill>
                  <a:srgbClr val="FF0000"/>
                </a:solidFill>
              </a:rPr>
              <a:t>dP</a:t>
            </a:r>
            <a:r>
              <a:rPr lang="en-US" sz="3600" dirty="0">
                <a:solidFill>
                  <a:srgbClr val="FF0000"/>
                </a:solidFill>
              </a:rPr>
              <a:t>/</a:t>
            </a:r>
            <a:r>
              <a:rPr lang="en-US" sz="3600" dirty="0" err="1">
                <a:solidFill>
                  <a:srgbClr val="FF0000"/>
                </a:solidFill>
              </a:rPr>
              <a:t>dT</a:t>
            </a:r>
            <a:r>
              <a:rPr lang="en-US" sz="3600" dirty="0">
                <a:solidFill>
                  <a:srgbClr val="FF0000"/>
                </a:solidFill>
              </a:rPr>
              <a:t> = 400</a:t>
            </a:r>
          </a:p>
        </p:txBody>
      </p:sp>
    </p:spTree>
    <p:extLst>
      <p:ext uri="{BB962C8B-B14F-4D97-AF65-F5344CB8AC3E}">
        <p14:creationId xmlns:p14="http://schemas.microsoft.com/office/powerpoint/2010/main" val="37787210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4">
            <a:extLst>
              <a:ext uri="{FF2B5EF4-FFF2-40B4-BE49-F238E27FC236}">
                <a16:creationId xmlns:a16="http://schemas.microsoft.com/office/drawing/2014/main" id="{8E79D84C-9897-437A-9379-49DC89EA8185}"/>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4703"/>
          <a:stretch/>
        </p:blipFill>
        <p:spPr>
          <a:xfrm>
            <a:off x="1173891" y="0"/>
            <a:ext cx="11016521" cy="6858000"/>
          </a:xfrm>
          <a:prstGeom prst="rect">
            <a:avLst/>
          </a:prstGeom>
        </p:spPr>
      </p:pic>
      <p:sp>
        <p:nvSpPr>
          <p:cNvPr id="4" name="Oval 8"/>
          <p:cNvSpPr>
            <a:spLocks noChangeArrowheads="1"/>
          </p:cNvSpPr>
          <p:nvPr/>
        </p:nvSpPr>
        <p:spPr bwMode="auto">
          <a:xfrm>
            <a:off x="6682151" y="325643"/>
            <a:ext cx="1028645" cy="875628"/>
          </a:xfrm>
          <a:prstGeom prst="ellipse">
            <a:avLst/>
          </a:prstGeom>
          <a:noFill/>
          <a:ln w="5715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cs-CZ" altLang="cs-CZ">
              <a:solidFill>
                <a:srgbClr val="FF0000"/>
              </a:solidFill>
            </a:endParaRPr>
          </a:p>
        </p:txBody>
      </p:sp>
    </p:spTree>
    <p:extLst>
      <p:ext uri="{BB962C8B-B14F-4D97-AF65-F5344CB8AC3E}">
        <p14:creationId xmlns:p14="http://schemas.microsoft.com/office/powerpoint/2010/main" val="1201181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5" descr="navrat dPd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543" y="172720"/>
            <a:ext cx="7273529" cy="496316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57348" name="Picture 7" descr="navrat Mir uzky2"/>
          <p:cNvPicPr>
            <a:picLocks noChangeAspect="1" noChangeArrowheads="1"/>
          </p:cNvPicPr>
          <p:nvPr/>
        </p:nvPicPr>
        <p:blipFill>
          <a:blip r:embed="rId4">
            <a:extLst>
              <a:ext uri="{28A0092B-C50C-407E-A947-70E740481C1C}">
                <a14:useLocalDpi xmlns:a14="http://schemas.microsoft.com/office/drawing/2010/main" val="0"/>
              </a:ext>
            </a:extLst>
          </a:blip>
          <a:srcRect l="26154" r="23100"/>
          <a:stretch>
            <a:fillRect/>
          </a:stretch>
        </p:blipFill>
        <p:spPr bwMode="auto">
          <a:xfrm>
            <a:off x="289878" y="172720"/>
            <a:ext cx="4266880" cy="5740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cxnSp>
        <p:nvCxnSpPr>
          <p:cNvPr id="4" name="Přímá spojnice 3">
            <a:extLst>
              <a:ext uri="{FF2B5EF4-FFF2-40B4-BE49-F238E27FC236}">
                <a16:creationId xmlns:a16="http://schemas.microsoft.com/office/drawing/2014/main" id="{B109CB43-9244-40A1-B5CF-878DFEFB669A}"/>
              </a:ext>
            </a:extLst>
          </p:cNvPr>
          <p:cNvCxnSpPr/>
          <p:nvPr/>
        </p:nvCxnSpPr>
        <p:spPr>
          <a:xfrm>
            <a:off x="7078980" y="2270760"/>
            <a:ext cx="121920" cy="2606040"/>
          </a:xfrm>
          <a:prstGeom prst="line">
            <a:avLst/>
          </a:prstGeom>
        </p:spPr>
        <p:style>
          <a:lnRef idx="1">
            <a:schemeClr val="accent2"/>
          </a:lnRef>
          <a:fillRef idx="0">
            <a:schemeClr val="accent2"/>
          </a:fillRef>
          <a:effectRef idx="0">
            <a:schemeClr val="accent2"/>
          </a:effectRef>
          <a:fontRef idx="minor">
            <a:schemeClr val="tx1"/>
          </a:fontRef>
        </p:style>
      </p:cxnSp>
      <p:sp>
        <p:nvSpPr>
          <p:cNvPr id="5" name="TextovéPole 4">
            <a:extLst>
              <a:ext uri="{FF2B5EF4-FFF2-40B4-BE49-F238E27FC236}">
                <a16:creationId xmlns:a16="http://schemas.microsoft.com/office/drawing/2014/main" id="{B0BE5639-9A3A-4057-A5DF-0F4CDB31CFB3}"/>
              </a:ext>
            </a:extLst>
          </p:cNvPr>
          <p:cNvSpPr txBox="1"/>
          <p:nvPr/>
        </p:nvSpPr>
        <p:spPr>
          <a:xfrm>
            <a:off x="4893394" y="5074019"/>
            <a:ext cx="6889825" cy="1200329"/>
          </a:xfrm>
          <a:prstGeom prst="rect">
            <a:avLst/>
          </a:prstGeom>
          <a:noFill/>
        </p:spPr>
        <p:txBody>
          <a:bodyPr wrap="square" rtlCol="0">
            <a:spAutoFit/>
          </a:bodyPr>
          <a:lstStyle/>
          <a:p>
            <a:r>
              <a:rPr lang="cs-CZ" sz="3600" dirty="0">
                <a:solidFill>
                  <a:srgbClr val="FF0000"/>
                </a:solidFill>
              </a:rPr>
              <a:t>Škála nastavena do 3.5 m/s, posun 200 mm/s</a:t>
            </a:r>
          </a:p>
        </p:txBody>
      </p:sp>
      <p:sp>
        <p:nvSpPr>
          <p:cNvPr id="6" name="TextBox 5"/>
          <p:cNvSpPr txBox="1"/>
          <p:nvPr/>
        </p:nvSpPr>
        <p:spPr>
          <a:xfrm>
            <a:off x="4556758" y="898575"/>
            <a:ext cx="3135854" cy="646331"/>
          </a:xfrm>
          <a:prstGeom prst="rect">
            <a:avLst/>
          </a:prstGeom>
          <a:noFill/>
        </p:spPr>
        <p:txBody>
          <a:bodyPr wrap="square" rtlCol="0">
            <a:spAutoFit/>
          </a:bodyPr>
          <a:lstStyle/>
          <a:p>
            <a:r>
              <a:rPr lang="en-US" sz="3600" dirty="0" err="1">
                <a:solidFill>
                  <a:srgbClr val="FF0000"/>
                </a:solidFill>
              </a:rPr>
              <a:t>dP</a:t>
            </a:r>
            <a:r>
              <a:rPr lang="en-US" sz="3600" dirty="0">
                <a:solidFill>
                  <a:srgbClr val="FF0000"/>
                </a:solidFill>
              </a:rPr>
              <a:t>/</a:t>
            </a:r>
            <a:r>
              <a:rPr lang="en-US" sz="3600" dirty="0" err="1">
                <a:solidFill>
                  <a:srgbClr val="FF0000"/>
                </a:solidFill>
              </a:rPr>
              <a:t>dT</a:t>
            </a:r>
            <a:r>
              <a:rPr lang="en-US" sz="3600" dirty="0">
                <a:solidFill>
                  <a:srgbClr val="FF0000"/>
                </a:solidFill>
              </a:rPr>
              <a:t> = 4400</a:t>
            </a:r>
          </a:p>
        </p:txBody>
      </p:sp>
    </p:spTree>
    <p:extLst>
      <p:ext uri="{BB962C8B-B14F-4D97-AF65-F5344CB8AC3E}">
        <p14:creationId xmlns:p14="http://schemas.microsoft.com/office/powerpoint/2010/main" val="12038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descr="konigova dPd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08" y="205372"/>
            <a:ext cx="7028516" cy="47972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688" name="konigova MiR LK1.avi">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rotWithShape="1">
          <a:blip r:embed="rId6">
            <a:extLst>
              <a:ext uri="{28A0092B-C50C-407E-A947-70E740481C1C}">
                <a14:useLocalDpi xmlns:a14="http://schemas.microsoft.com/office/drawing/2010/main" val="0"/>
              </a:ext>
            </a:extLst>
          </a:blip>
          <a:srcRect l="17743" t="-1010" r="19216" b="11250"/>
          <a:stretch/>
        </p:blipFill>
        <p:spPr>
          <a:xfrm>
            <a:off x="7744244" y="1309153"/>
            <a:ext cx="3818965" cy="3693459"/>
          </a:xfrm>
          <a:ln>
            <a:solidFill>
              <a:schemeClr val="tx2"/>
            </a:solidFill>
            <a:miter lim="800000"/>
            <a:headEnd/>
            <a:tailEnd/>
          </a:ln>
        </p:spPr>
      </p:pic>
      <p:sp>
        <p:nvSpPr>
          <p:cNvPr id="35844" name="Rectangle 11"/>
          <p:cNvSpPr>
            <a:spLocks noChangeArrowheads="1"/>
          </p:cNvSpPr>
          <p:nvPr/>
        </p:nvSpPr>
        <p:spPr bwMode="auto">
          <a:xfrm>
            <a:off x="7601884" y="495209"/>
            <a:ext cx="4103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3200" dirty="0" err="1">
                <a:solidFill>
                  <a:schemeClr val="tx2"/>
                </a:solidFill>
              </a:rPr>
              <a:t>dP</a:t>
            </a:r>
            <a:r>
              <a:rPr lang="cs-CZ" altLang="cs-CZ" sz="3200" dirty="0">
                <a:solidFill>
                  <a:schemeClr val="tx2"/>
                </a:solidFill>
              </a:rPr>
              <a:t>/</a:t>
            </a:r>
            <a:r>
              <a:rPr lang="cs-CZ" altLang="cs-CZ" sz="3200" dirty="0" err="1">
                <a:solidFill>
                  <a:schemeClr val="tx2"/>
                </a:solidFill>
              </a:rPr>
              <a:t>dT</a:t>
            </a:r>
            <a:r>
              <a:rPr lang="cs-CZ" altLang="cs-CZ" sz="3200" dirty="0">
                <a:solidFill>
                  <a:schemeClr val="tx2"/>
                </a:solidFill>
              </a:rPr>
              <a:t> = 1000 </a:t>
            </a:r>
            <a:r>
              <a:rPr lang="cs-CZ" altLang="cs-CZ" sz="3200" dirty="0" err="1">
                <a:solidFill>
                  <a:schemeClr val="tx2"/>
                </a:solidFill>
              </a:rPr>
              <a:t>mmHg</a:t>
            </a:r>
            <a:r>
              <a:rPr lang="cs-CZ" altLang="cs-CZ" sz="3200" dirty="0">
                <a:solidFill>
                  <a:schemeClr val="tx2"/>
                </a:solidFill>
              </a:rPr>
              <a:t>/s</a:t>
            </a:r>
          </a:p>
        </p:txBody>
      </p:sp>
      <p:sp>
        <p:nvSpPr>
          <p:cNvPr id="35846" name="Rectangle 11"/>
          <p:cNvSpPr>
            <a:spLocks noChangeArrowheads="1"/>
          </p:cNvSpPr>
          <p:nvPr/>
        </p:nvSpPr>
        <p:spPr bwMode="auto">
          <a:xfrm>
            <a:off x="7744244" y="5165707"/>
            <a:ext cx="41036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3200" dirty="0" err="1">
                <a:solidFill>
                  <a:schemeClr val="tx2"/>
                </a:solidFill>
              </a:rPr>
              <a:t>dP</a:t>
            </a:r>
            <a:r>
              <a:rPr lang="cs-CZ" altLang="cs-CZ" sz="3200" dirty="0">
                <a:solidFill>
                  <a:schemeClr val="tx2"/>
                </a:solidFill>
              </a:rPr>
              <a:t>/</a:t>
            </a:r>
            <a:r>
              <a:rPr lang="cs-CZ" altLang="cs-CZ" sz="3200" dirty="0" err="1">
                <a:solidFill>
                  <a:schemeClr val="tx2"/>
                </a:solidFill>
              </a:rPr>
              <a:t>dT</a:t>
            </a:r>
            <a:r>
              <a:rPr lang="cs-CZ" altLang="cs-CZ" sz="3200" dirty="0">
                <a:solidFill>
                  <a:schemeClr val="tx2"/>
                </a:solidFill>
              </a:rPr>
              <a:t> je funkcí dvou proměnných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6"/>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593" fill="hold"/>
                                        <p:tgtEl>
                                          <p:spTgt spid="3276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4" repeatCount="indefinite" fill="hold" display="0">
                  <p:stCondLst>
                    <p:cond delay="indefinite"/>
                  </p:stCondLst>
                </p:cTn>
                <p:tgtEl>
                  <p:spTgt spid="327688"/>
                </p:tgtEl>
              </p:cMediaNode>
            </p:video>
            <p:seq concurrent="1" nextAc="seek">
              <p:cTn id="15" restart="whenNotActive" fill="hold" evtFilter="cancelBubble" nodeType="interactiveSeq">
                <p:stCondLst>
                  <p:cond evt="onClick" delay="0">
                    <p:tgtEl>
                      <p:spTgt spid="32768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27688"/>
                                        </p:tgtEl>
                                      </p:cBhvr>
                                    </p:cmd>
                                  </p:childTnLst>
                                </p:cTn>
                              </p:par>
                            </p:childTnLst>
                          </p:cTn>
                        </p:par>
                      </p:childTnLst>
                    </p:cTn>
                  </p:par>
                </p:childTnLst>
              </p:cTn>
              <p:nextCondLst>
                <p:cond evt="onClick" delay="0">
                  <p:tgtEl>
                    <p:spTgt spid="327688"/>
                  </p:tgtEl>
                </p:cond>
              </p:nextCondLst>
            </p:seq>
          </p:childTnLst>
        </p:cTn>
      </p:par>
    </p:tnLst>
    <p:bldLst>
      <p:bldP spid="35844" grpId="0"/>
      <p:bldP spid="3584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descr="konigova dPd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08" y="205372"/>
            <a:ext cx="7028516" cy="47972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688" name="konigova MiR LK1.avi">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rotWithShape="1">
          <a:blip r:embed="rId6">
            <a:extLst>
              <a:ext uri="{28A0092B-C50C-407E-A947-70E740481C1C}">
                <a14:useLocalDpi xmlns:a14="http://schemas.microsoft.com/office/drawing/2010/main" val="0"/>
              </a:ext>
            </a:extLst>
          </a:blip>
          <a:srcRect l="17743" t="-1010" r="19216" b="11250"/>
          <a:stretch/>
        </p:blipFill>
        <p:spPr>
          <a:xfrm>
            <a:off x="7744244" y="1309153"/>
            <a:ext cx="3818965" cy="3693459"/>
          </a:xfrm>
          <a:ln>
            <a:solidFill>
              <a:schemeClr val="tx2"/>
            </a:solidFill>
            <a:miter lim="800000"/>
            <a:headEnd/>
            <a:tailEnd/>
          </a:ln>
        </p:spPr>
      </p:pic>
      <p:sp>
        <p:nvSpPr>
          <p:cNvPr id="35844" name="Rectangle 11"/>
          <p:cNvSpPr>
            <a:spLocks noChangeArrowheads="1"/>
          </p:cNvSpPr>
          <p:nvPr/>
        </p:nvSpPr>
        <p:spPr bwMode="auto">
          <a:xfrm>
            <a:off x="7601884" y="495209"/>
            <a:ext cx="4103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3200" dirty="0" err="1">
                <a:solidFill>
                  <a:schemeClr val="tx2"/>
                </a:solidFill>
              </a:rPr>
              <a:t>dP</a:t>
            </a:r>
            <a:r>
              <a:rPr lang="cs-CZ" altLang="cs-CZ" sz="3200" dirty="0">
                <a:solidFill>
                  <a:schemeClr val="tx2"/>
                </a:solidFill>
              </a:rPr>
              <a:t>/</a:t>
            </a:r>
            <a:r>
              <a:rPr lang="cs-CZ" altLang="cs-CZ" sz="3200" dirty="0" err="1">
                <a:solidFill>
                  <a:schemeClr val="tx2"/>
                </a:solidFill>
              </a:rPr>
              <a:t>dT</a:t>
            </a:r>
            <a:r>
              <a:rPr lang="cs-CZ" altLang="cs-CZ" sz="3200" dirty="0">
                <a:solidFill>
                  <a:schemeClr val="tx2"/>
                </a:solidFill>
              </a:rPr>
              <a:t> = 1000 </a:t>
            </a:r>
            <a:r>
              <a:rPr lang="cs-CZ" altLang="cs-CZ" sz="3200" dirty="0" err="1">
                <a:solidFill>
                  <a:schemeClr val="tx2"/>
                </a:solidFill>
              </a:rPr>
              <a:t>mmHg</a:t>
            </a:r>
            <a:r>
              <a:rPr lang="cs-CZ" altLang="cs-CZ" sz="3200" dirty="0">
                <a:solidFill>
                  <a:schemeClr val="tx2"/>
                </a:solidFill>
              </a:rPr>
              <a:t>/s</a:t>
            </a:r>
          </a:p>
        </p:txBody>
      </p:sp>
      <p:sp>
        <p:nvSpPr>
          <p:cNvPr id="35846" name="Rectangle 11"/>
          <p:cNvSpPr>
            <a:spLocks noChangeArrowheads="1"/>
          </p:cNvSpPr>
          <p:nvPr/>
        </p:nvSpPr>
        <p:spPr bwMode="auto">
          <a:xfrm>
            <a:off x="7744244" y="5165707"/>
            <a:ext cx="41036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3200" dirty="0" err="1">
                <a:solidFill>
                  <a:schemeClr val="tx2"/>
                </a:solidFill>
              </a:rPr>
              <a:t>dP</a:t>
            </a:r>
            <a:r>
              <a:rPr lang="cs-CZ" altLang="cs-CZ" sz="3200" dirty="0">
                <a:solidFill>
                  <a:schemeClr val="tx2"/>
                </a:solidFill>
              </a:rPr>
              <a:t>/</a:t>
            </a:r>
            <a:r>
              <a:rPr lang="cs-CZ" altLang="cs-CZ" sz="3200" dirty="0" err="1">
                <a:solidFill>
                  <a:schemeClr val="tx2"/>
                </a:solidFill>
              </a:rPr>
              <a:t>dT</a:t>
            </a:r>
            <a:r>
              <a:rPr lang="cs-CZ" altLang="cs-CZ" sz="3200" dirty="0">
                <a:solidFill>
                  <a:schemeClr val="tx2"/>
                </a:solidFill>
              </a:rPr>
              <a:t> je funkcí dvou proměnných</a:t>
            </a:r>
          </a:p>
        </p:txBody>
      </p:sp>
      <p:sp>
        <p:nvSpPr>
          <p:cNvPr id="7" name="TextovéPole 3">
            <a:extLst>
              <a:ext uri="{FF2B5EF4-FFF2-40B4-BE49-F238E27FC236}">
                <a16:creationId xmlns:a16="http://schemas.microsoft.com/office/drawing/2014/main" id="{8F4AAAA7-BEEF-42BD-AF78-3617C78282E9}"/>
              </a:ext>
            </a:extLst>
          </p:cNvPr>
          <p:cNvSpPr txBox="1"/>
          <p:nvPr/>
        </p:nvSpPr>
        <p:spPr>
          <a:xfrm rot="20707282">
            <a:off x="1220064" y="2358198"/>
            <a:ext cx="7797133" cy="1754326"/>
          </a:xfrm>
          <a:prstGeom prst="rect">
            <a:avLst/>
          </a:prstGeom>
          <a:solidFill>
            <a:srgbClr val="FFFF00"/>
          </a:solidFill>
        </p:spPr>
        <p:txBody>
          <a:bodyPr wrap="square" rtlCol="0">
            <a:spAutoFit/>
          </a:bodyPr>
          <a:lstStyle/>
          <a:p>
            <a:r>
              <a:rPr lang="cs-CZ" altLang="cs-CZ" sz="3600" dirty="0">
                <a:solidFill>
                  <a:srgbClr val="FF0000"/>
                </a:solidFill>
              </a:rPr>
              <a:t>Varování čtvrté – </a:t>
            </a:r>
            <a:r>
              <a:rPr lang="cs-CZ" altLang="cs-CZ" sz="3600" dirty="0" err="1">
                <a:solidFill>
                  <a:srgbClr val="FF0000"/>
                </a:solidFill>
              </a:rPr>
              <a:t>triangulární</a:t>
            </a:r>
            <a:r>
              <a:rPr lang="cs-CZ" altLang="cs-CZ" sz="3600" dirty="0">
                <a:solidFill>
                  <a:srgbClr val="FF0000"/>
                </a:solidFill>
              </a:rPr>
              <a:t> jet může být způsoben také dysfunkcí levé komory</a:t>
            </a:r>
            <a:endParaRPr lang="cs-CZ" sz="3600" dirty="0">
              <a:solidFill>
                <a:srgbClr val="FF0000"/>
              </a:solidFill>
            </a:endParaRPr>
          </a:p>
        </p:txBody>
      </p:sp>
    </p:spTree>
    <p:extLst>
      <p:ext uri="{BB962C8B-B14F-4D97-AF65-F5344CB8AC3E}">
        <p14:creationId xmlns:p14="http://schemas.microsoft.com/office/powerpoint/2010/main" val="2036694405"/>
      </p:ext>
    </p:extLst>
  </p:cSld>
  <p:clrMapOvr>
    <a:masterClrMapping/>
  </p:clrMapOvr>
  <p:timing>
    <p:tnLst>
      <p:par>
        <p:cTn id="1" dur="indefinite" restart="never" nodeType="tmRoot">
          <p:childTnLst>
            <p:video>
              <p:cMediaNode>
                <p:cTn id="2" repeatCount="indefinite" fill="hold" display="0">
                  <p:stCondLst>
                    <p:cond delay="indefinite"/>
                  </p:stCondLst>
                </p:cTn>
                <p:tgtEl>
                  <p:spTgt spid="327688"/>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5">
            <a:extLst>
              <a:ext uri="{FF2B5EF4-FFF2-40B4-BE49-F238E27FC236}">
                <a16:creationId xmlns:a16="http://schemas.microsoft.com/office/drawing/2014/main" id="{AA6879C7-A5C7-48DA-974C-EBBA9A13BDA1}"/>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r="-1200" b="35555"/>
          <a:stretch/>
        </p:blipFill>
        <p:spPr>
          <a:xfrm>
            <a:off x="0" y="1447800"/>
            <a:ext cx="12336780" cy="4419600"/>
          </a:xfrm>
          <a:prstGeom prst="rect">
            <a:avLst/>
          </a:prstGeom>
        </p:spPr>
      </p:pic>
      <p:sp>
        <p:nvSpPr>
          <p:cNvPr id="2" name="Nadpis 1">
            <a:extLst>
              <a:ext uri="{FF2B5EF4-FFF2-40B4-BE49-F238E27FC236}">
                <a16:creationId xmlns:a16="http://schemas.microsoft.com/office/drawing/2014/main" id="{853084F9-A5D2-4816-9E2B-94172E3B54F2}"/>
              </a:ext>
            </a:extLst>
          </p:cNvPr>
          <p:cNvSpPr>
            <a:spLocks noGrp="1"/>
          </p:cNvSpPr>
          <p:nvPr>
            <p:ph type="title"/>
          </p:nvPr>
        </p:nvSpPr>
        <p:spPr/>
        <p:txBody>
          <a:bodyPr/>
          <a:lstStyle/>
          <a:p>
            <a:r>
              <a:rPr lang="cs-CZ" dirty="0" err="1"/>
              <a:t>Vena</a:t>
            </a:r>
            <a:r>
              <a:rPr lang="cs-CZ" dirty="0"/>
              <a:t> </a:t>
            </a:r>
            <a:r>
              <a:rPr lang="cs-CZ" dirty="0" err="1"/>
              <a:t>contracta</a:t>
            </a:r>
            <a:endParaRPr lang="cs-CZ" dirty="0"/>
          </a:p>
        </p:txBody>
      </p:sp>
      <p:sp>
        <p:nvSpPr>
          <p:cNvPr id="4" name="Obdélník 3">
            <a:extLst>
              <a:ext uri="{FF2B5EF4-FFF2-40B4-BE49-F238E27FC236}">
                <a16:creationId xmlns:a16="http://schemas.microsoft.com/office/drawing/2014/main" id="{9C5BEA8B-72C9-4695-9111-9DCCF30C2ED4}"/>
              </a:ext>
            </a:extLst>
          </p:cNvPr>
          <p:cNvSpPr/>
          <p:nvPr/>
        </p:nvSpPr>
        <p:spPr>
          <a:xfrm>
            <a:off x="766233" y="3657600"/>
            <a:ext cx="2636520" cy="39624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969272DC-C43D-4558-B3DA-A40D8373B909}"/>
              </a:ext>
            </a:extLst>
          </p:cNvPr>
          <p:cNvSpPr txBox="1"/>
          <p:nvPr/>
        </p:nvSpPr>
        <p:spPr>
          <a:xfrm>
            <a:off x="6499860" y="3261360"/>
            <a:ext cx="929640" cy="923330"/>
          </a:xfrm>
          <a:prstGeom prst="rect">
            <a:avLst/>
          </a:prstGeom>
          <a:noFill/>
        </p:spPr>
        <p:txBody>
          <a:bodyPr wrap="square" rtlCol="0">
            <a:spAutoFit/>
          </a:bodyPr>
          <a:lstStyle/>
          <a:p>
            <a:r>
              <a:rPr lang="cs-CZ" sz="5400" dirty="0">
                <a:solidFill>
                  <a:srgbClr val="FF0000"/>
                </a:solidFill>
              </a:rPr>
              <a:t>?</a:t>
            </a:r>
            <a:endParaRPr lang="cs-CZ" dirty="0">
              <a:solidFill>
                <a:srgbClr val="FF0000"/>
              </a:solidFill>
            </a:endParaRPr>
          </a:p>
        </p:txBody>
      </p:sp>
    </p:spTree>
    <p:extLst>
      <p:ext uri="{BB962C8B-B14F-4D97-AF65-F5344CB8AC3E}">
        <p14:creationId xmlns:p14="http://schemas.microsoft.com/office/powerpoint/2010/main" val="560943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09800" y="-100013"/>
            <a:ext cx="7772400" cy="1143001"/>
          </a:xfrm>
        </p:spPr>
        <p:txBody>
          <a:bodyPr/>
          <a:lstStyle/>
          <a:p>
            <a:r>
              <a:rPr lang="cs-CZ" altLang="cs-CZ" dirty="0" err="1"/>
              <a:t>Vena</a:t>
            </a:r>
            <a:r>
              <a:rPr lang="cs-CZ" altLang="cs-CZ" dirty="0"/>
              <a:t> </a:t>
            </a:r>
            <a:r>
              <a:rPr lang="cs-CZ" altLang="cs-CZ" dirty="0" err="1"/>
              <a:t>contracta</a:t>
            </a:r>
            <a:endParaRPr lang="cs-CZ" altLang="cs-CZ" dirty="0"/>
          </a:p>
        </p:txBody>
      </p:sp>
      <p:sp>
        <p:nvSpPr>
          <p:cNvPr id="53251" name="Rectangle 3"/>
          <p:cNvSpPr>
            <a:spLocks noGrp="1" noChangeArrowheads="1"/>
          </p:cNvSpPr>
          <p:nvPr>
            <p:ph type="body" idx="1"/>
          </p:nvPr>
        </p:nvSpPr>
        <p:spPr>
          <a:xfrm>
            <a:off x="2208213" y="1484313"/>
            <a:ext cx="7772400" cy="4114800"/>
          </a:xfrm>
        </p:spPr>
        <p:txBody>
          <a:bodyPr/>
          <a:lstStyle/>
          <a:p>
            <a:r>
              <a:rPr lang="cs-CZ" altLang="cs-CZ" dirty="0"/>
              <a:t>Přestože se objevuje v doporučeních, je to z principu stejně zavádějící koncept jako PISA</a:t>
            </a:r>
          </a:p>
          <a:p>
            <a:r>
              <a:rPr lang="cs-CZ" altLang="cs-CZ" dirty="0"/>
              <a:t>Jde o prostorový  nepravidelný útvar, který nelze hodnotit v jedné rovině (3D VCA?)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ri-2008_3"/>
          <p:cNvPicPr>
            <a:picLocks noChangeAspect="1" noChangeArrowheads="1"/>
          </p:cNvPicPr>
          <p:nvPr/>
        </p:nvPicPr>
        <p:blipFill rotWithShape="1">
          <a:blip r:embed="rId3">
            <a:extLst>
              <a:ext uri="{28A0092B-C50C-407E-A947-70E740481C1C}">
                <a14:useLocalDpi xmlns:a14="http://schemas.microsoft.com/office/drawing/2010/main" val="0"/>
              </a:ext>
            </a:extLst>
          </a:blip>
          <a:srcRect l="35066" t="41405" r="31412" b="5698"/>
          <a:stretch/>
        </p:blipFill>
        <p:spPr bwMode="auto">
          <a:xfrm>
            <a:off x="4598022" y="187326"/>
            <a:ext cx="5281989" cy="568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9" name="Line 3"/>
          <p:cNvSpPr>
            <a:spLocks noChangeShapeType="1"/>
          </p:cNvSpPr>
          <p:nvPr/>
        </p:nvSpPr>
        <p:spPr bwMode="auto">
          <a:xfrm>
            <a:off x="5347810" y="2687639"/>
            <a:ext cx="3119758" cy="67946"/>
          </a:xfrm>
          <a:prstGeom prst="line">
            <a:avLst/>
          </a:prstGeom>
          <a:ln>
            <a:headEnd/>
            <a:tailEnd/>
          </a:ln>
          <a:extLst>
            <a:ext uri="{909E8E84-426E-40DD-AFC4-6F175D3DCCD1}">
              <a14:hiddenFill xmlns:a14="http://schemas.microsoft.com/office/drawing/2010/main">
                <a:noFill/>
              </a14:hiddenFill>
            </a:ext>
          </a:extLst>
        </p:spPr>
        <p:style>
          <a:lnRef idx="2">
            <a:schemeClr val="accent1"/>
          </a:lnRef>
          <a:fillRef idx="0">
            <a:schemeClr val="accent1"/>
          </a:fillRef>
          <a:effectRef idx="1">
            <a:schemeClr val="accent1"/>
          </a:effectRef>
          <a:fontRef idx="minor">
            <a:schemeClr val="tx1"/>
          </a:fontRef>
        </p:style>
        <p:txBody>
          <a:bodyPr/>
          <a:lstStyle/>
          <a:p>
            <a:endParaRPr lang="cs-CZ"/>
          </a:p>
        </p:txBody>
      </p:sp>
      <p:pic>
        <p:nvPicPr>
          <p:cNvPr id="295940" name="Picture 4" descr="Pri-2008_0"/>
          <p:cNvPicPr>
            <a:picLocks noChangeAspect="1" noChangeArrowheads="1"/>
          </p:cNvPicPr>
          <p:nvPr/>
        </p:nvPicPr>
        <p:blipFill>
          <a:blip r:embed="rId4">
            <a:extLst>
              <a:ext uri="{28A0092B-C50C-407E-A947-70E740481C1C}">
                <a14:useLocalDpi xmlns:a14="http://schemas.microsoft.com/office/drawing/2010/main" val="0"/>
              </a:ext>
            </a:extLst>
          </a:blip>
          <a:srcRect l="32516" t="17348" r="30008" b="19484"/>
          <a:stretch>
            <a:fillRect/>
          </a:stretch>
        </p:blipFill>
        <p:spPr bwMode="auto">
          <a:xfrm>
            <a:off x="174841" y="205287"/>
            <a:ext cx="4900001" cy="563925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5941" name="Picture 5" descr="Nový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29702" flipH="1">
            <a:off x="9917161" y="531019"/>
            <a:ext cx="16573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42" name="Line 6"/>
          <p:cNvSpPr>
            <a:spLocks noChangeShapeType="1"/>
          </p:cNvSpPr>
          <p:nvPr/>
        </p:nvSpPr>
        <p:spPr bwMode="auto">
          <a:xfrm>
            <a:off x="6907689" y="2319657"/>
            <a:ext cx="0" cy="1225550"/>
          </a:xfrm>
          <a:prstGeom prst="line">
            <a:avLst/>
          </a:prstGeom>
          <a:ln>
            <a:headEnd/>
            <a:tailEnd/>
          </a:ln>
          <a:extLst>
            <a:ext uri="{909E8E84-426E-40DD-AFC4-6F175D3DCCD1}">
              <a14:hiddenFill xmlns:a14="http://schemas.microsoft.com/office/drawing/2010/main">
                <a:noFill/>
              </a14:hiddenFill>
            </a:ext>
          </a:extLst>
        </p:spPr>
        <p:style>
          <a:lnRef idx="2">
            <a:schemeClr val="accent1"/>
          </a:lnRef>
          <a:fillRef idx="0">
            <a:schemeClr val="accent1"/>
          </a:fillRef>
          <a:effectRef idx="1">
            <a:schemeClr val="accent1"/>
          </a:effectRef>
          <a:fontRef idx="minor">
            <a:schemeClr val="tx1"/>
          </a:fontRef>
        </p:style>
        <p:txBody>
          <a:bodyPr/>
          <a:lstStyle/>
          <a:p>
            <a:endParaRPr lang="cs-CZ"/>
          </a:p>
        </p:txBody>
      </p:sp>
      <p:sp>
        <p:nvSpPr>
          <p:cNvPr id="52232" name="Text Box 8"/>
          <p:cNvSpPr txBox="1">
            <a:spLocks noChangeArrowheads="1"/>
          </p:cNvSpPr>
          <p:nvPr/>
        </p:nvSpPr>
        <p:spPr bwMode="auto">
          <a:xfrm>
            <a:off x="3287714" y="981076"/>
            <a:ext cx="532923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cs-CZ" altLang="cs-CZ" sz="4800" dirty="0">
              <a:solidFill>
                <a:srgbClr val="FFFF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899160" y="550068"/>
            <a:ext cx="7772400" cy="566738"/>
          </a:xfrm>
        </p:spPr>
        <p:txBody>
          <a:bodyPr/>
          <a:lstStyle/>
          <a:p>
            <a:r>
              <a:rPr lang="cs-CZ" altLang="cs-CZ" dirty="0" err="1"/>
              <a:t>Vena</a:t>
            </a:r>
            <a:r>
              <a:rPr lang="cs-CZ" altLang="cs-CZ" dirty="0"/>
              <a:t> </a:t>
            </a:r>
            <a:r>
              <a:rPr lang="cs-CZ" altLang="cs-CZ" dirty="0" err="1"/>
              <a:t>contracta</a:t>
            </a:r>
            <a:endParaRPr lang="cs-CZ" altLang="cs-CZ" dirty="0"/>
          </a:p>
        </p:txBody>
      </p:sp>
      <p:pic>
        <p:nvPicPr>
          <p:cNvPr id="54275" name="Picture 4" descr="Pri-2008_3"/>
          <p:cNvPicPr>
            <a:picLocks noChangeAspect="1" noChangeArrowheads="1"/>
          </p:cNvPicPr>
          <p:nvPr/>
        </p:nvPicPr>
        <p:blipFill>
          <a:blip r:embed="rId2">
            <a:extLst>
              <a:ext uri="{28A0092B-C50C-407E-A947-70E740481C1C}">
                <a14:useLocalDpi xmlns:a14="http://schemas.microsoft.com/office/drawing/2010/main" val="0"/>
              </a:ext>
            </a:extLst>
          </a:blip>
          <a:srcRect l="41954" t="51341" r="40952" b="21727"/>
          <a:stretch>
            <a:fillRect/>
          </a:stretch>
        </p:blipFill>
        <p:spPr bwMode="auto">
          <a:xfrm>
            <a:off x="1127126" y="1468120"/>
            <a:ext cx="3887787" cy="4179888"/>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54276" name="Line 5"/>
          <p:cNvSpPr>
            <a:spLocks noChangeShapeType="1"/>
          </p:cNvSpPr>
          <p:nvPr/>
        </p:nvSpPr>
        <p:spPr bwMode="auto">
          <a:xfrm flipH="1">
            <a:off x="2566988" y="2374900"/>
            <a:ext cx="360363" cy="2808288"/>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4277" name="Line 6"/>
          <p:cNvSpPr>
            <a:spLocks noChangeShapeType="1"/>
          </p:cNvSpPr>
          <p:nvPr/>
        </p:nvSpPr>
        <p:spPr bwMode="auto">
          <a:xfrm>
            <a:off x="899160" y="3410585"/>
            <a:ext cx="1800225" cy="4318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4278" name="Line 7"/>
          <p:cNvSpPr>
            <a:spLocks noChangeShapeType="1"/>
          </p:cNvSpPr>
          <p:nvPr/>
        </p:nvSpPr>
        <p:spPr bwMode="auto">
          <a:xfrm>
            <a:off x="828834" y="3626485"/>
            <a:ext cx="1800225" cy="4318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7" name="Picture 4" descr="Pri-2008_3">
            <a:extLst>
              <a:ext uri="{FF2B5EF4-FFF2-40B4-BE49-F238E27FC236}">
                <a16:creationId xmlns:a16="http://schemas.microsoft.com/office/drawing/2014/main" id="{08CC7911-880F-4D9E-A30F-AC04337A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268" t="51341" r="40952" b="21727"/>
          <a:stretch>
            <a:fillRect/>
          </a:stretch>
        </p:blipFill>
        <p:spPr bwMode="auto">
          <a:xfrm>
            <a:off x="5621655" y="1468120"/>
            <a:ext cx="3816350" cy="4179888"/>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8" name="Line 5">
            <a:extLst>
              <a:ext uri="{FF2B5EF4-FFF2-40B4-BE49-F238E27FC236}">
                <a16:creationId xmlns:a16="http://schemas.microsoft.com/office/drawing/2014/main" id="{27D369C7-ECD5-4F1A-BBBC-8F5DC3B01343}"/>
              </a:ext>
            </a:extLst>
          </p:cNvPr>
          <p:cNvSpPr>
            <a:spLocks noChangeShapeType="1"/>
          </p:cNvSpPr>
          <p:nvPr/>
        </p:nvSpPr>
        <p:spPr bwMode="auto">
          <a:xfrm flipH="1" flipV="1">
            <a:off x="5474176" y="3687286"/>
            <a:ext cx="3744913" cy="463550"/>
          </a:xfrm>
          <a:prstGeom prst="line">
            <a:avLst/>
          </a:prstGeom>
          <a:noFill/>
          <a:ln w="38100">
            <a:solidFill>
              <a:srgbClr val="99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 name="Line 7">
            <a:extLst>
              <a:ext uri="{FF2B5EF4-FFF2-40B4-BE49-F238E27FC236}">
                <a16:creationId xmlns:a16="http://schemas.microsoft.com/office/drawing/2014/main" id="{D77747D6-3FD5-4F99-B195-72B33F78FC8D}"/>
              </a:ext>
            </a:extLst>
          </p:cNvPr>
          <p:cNvSpPr>
            <a:spLocks noChangeShapeType="1"/>
          </p:cNvSpPr>
          <p:nvPr/>
        </p:nvSpPr>
        <p:spPr bwMode="auto">
          <a:xfrm flipH="1">
            <a:off x="8204836" y="2374900"/>
            <a:ext cx="139064" cy="146748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 name="Line 7">
            <a:extLst>
              <a:ext uri="{FF2B5EF4-FFF2-40B4-BE49-F238E27FC236}">
                <a16:creationId xmlns:a16="http://schemas.microsoft.com/office/drawing/2014/main" id="{E6B34A9A-4213-46AC-AF1A-61CB1AA942F4}"/>
              </a:ext>
            </a:extLst>
          </p:cNvPr>
          <p:cNvSpPr>
            <a:spLocks noChangeShapeType="1"/>
          </p:cNvSpPr>
          <p:nvPr/>
        </p:nvSpPr>
        <p:spPr bwMode="auto">
          <a:xfrm flipH="1">
            <a:off x="6050757" y="2011680"/>
            <a:ext cx="212883" cy="165608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11" name="Picture 2" descr="Slide75">
            <a:extLst>
              <a:ext uri="{FF2B5EF4-FFF2-40B4-BE49-F238E27FC236}">
                <a16:creationId xmlns:a16="http://schemas.microsoft.com/office/drawing/2014/main" id="{3BC5DFA7-A1D1-440B-8EC0-A9088B87F273}"/>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5313" t="24444" r="40430" b="60445"/>
          <a:stretch/>
        </p:blipFill>
        <p:spPr>
          <a:xfrm>
            <a:off x="1522097" y="1618615"/>
            <a:ext cx="6614160" cy="1036320"/>
          </a:xfrm>
          <a:prstGeom prst="rect">
            <a:avLst/>
          </a:prstGeom>
        </p:spPr>
      </p:pic>
      <p:sp>
        <p:nvSpPr>
          <p:cNvPr id="2" name="TextovéPole 1">
            <a:extLst>
              <a:ext uri="{FF2B5EF4-FFF2-40B4-BE49-F238E27FC236}">
                <a16:creationId xmlns:a16="http://schemas.microsoft.com/office/drawing/2014/main" id="{3A60748E-AE85-4EAE-9E69-8948A3913B17}"/>
              </a:ext>
            </a:extLst>
          </p:cNvPr>
          <p:cNvSpPr txBox="1"/>
          <p:nvPr/>
        </p:nvSpPr>
        <p:spPr>
          <a:xfrm>
            <a:off x="7208519" y="1690012"/>
            <a:ext cx="1135381" cy="923330"/>
          </a:xfrm>
          <a:prstGeom prst="rect">
            <a:avLst/>
          </a:prstGeom>
          <a:noFill/>
        </p:spPr>
        <p:txBody>
          <a:bodyPr wrap="square" rtlCol="0">
            <a:spAutoFit/>
          </a:bodyPr>
          <a:lstStyle/>
          <a:p>
            <a:r>
              <a:rPr lang="cs-CZ" sz="5400" dirty="0">
                <a:solidFill>
                  <a:srgbClr val="FF0000"/>
                </a:solidFill>
              </a:rPr>
              <a:t>??</a:t>
            </a:r>
            <a:endParaRPr lang="cs-CZ" dirty="0">
              <a:solidFill>
                <a:srgbClr val="FF0000"/>
              </a:solidFill>
            </a:endParaRPr>
          </a:p>
        </p:txBody>
      </p:sp>
      <p:sp>
        <p:nvSpPr>
          <p:cNvPr id="14" name="Line 5">
            <a:extLst>
              <a:ext uri="{FF2B5EF4-FFF2-40B4-BE49-F238E27FC236}">
                <a16:creationId xmlns:a16="http://schemas.microsoft.com/office/drawing/2014/main" id="{810863CA-61E5-4112-8E07-347045245253}"/>
              </a:ext>
            </a:extLst>
          </p:cNvPr>
          <p:cNvSpPr>
            <a:spLocks noChangeShapeType="1"/>
          </p:cNvSpPr>
          <p:nvPr/>
        </p:nvSpPr>
        <p:spPr bwMode="auto">
          <a:xfrm flipH="1" flipV="1">
            <a:off x="5621655" y="3846870"/>
            <a:ext cx="3744913" cy="463550"/>
          </a:xfrm>
          <a:prstGeom prst="line">
            <a:avLst/>
          </a:prstGeom>
          <a:noFill/>
          <a:ln w="38100">
            <a:solidFill>
              <a:srgbClr val="99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 name="TextovéPole 3">
            <a:extLst>
              <a:ext uri="{FF2B5EF4-FFF2-40B4-BE49-F238E27FC236}">
                <a16:creationId xmlns:a16="http://schemas.microsoft.com/office/drawing/2014/main" id="{8F4AAAA7-BEEF-42BD-AF78-3617C78282E9}"/>
              </a:ext>
            </a:extLst>
          </p:cNvPr>
          <p:cNvSpPr txBox="1"/>
          <p:nvPr/>
        </p:nvSpPr>
        <p:spPr>
          <a:xfrm rot="20707282">
            <a:off x="4066763" y="4269230"/>
            <a:ext cx="7797133" cy="1754326"/>
          </a:xfrm>
          <a:prstGeom prst="rect">
            <a:avLst/>
          </a:prstGeom>
          <a:solidFill>
            <a:srgbClr val="FFFF00"/>
          </a:solidFill>
        </p:spPr>
        <p:txBody>
          <a:bodyPr wrap="square" rtlCol="0">
            <a:spAutoFit/>
          </a:bodyPr>
          <a:lstStyle/>
          <a:p>
            <a:r>
              <a:rPr lang="cs-CZ" altLang="cs-CZ" sz="3600" dirty="0">
                <a:solidFill>
                  <a:srgbClr val="FF0000"/>
                </a:solidFill>
              </a:rPr>
              <a:t>Varování páté – </a:t>
            </a:r>
            <a:r>
              <a:rPr lang="cs-CZ" altLang="cs-CZ" sz="3600" dirty="0" err="1">
                <a:solidFill>
                  <a:srgbClr val="FF0000"/>
                </a:solidFill>
              </a:rPr>
              <a:t>vena</a:t>
            </a:r>
            <a:r>
              <a:rPr lang="cs-CZ" altLang="cs-CZ" sz="3600" dirty="0">
                <a:solidFill>
                  <a:srgbClr val="FF0000"/>
                </a:solidFill>
              </a:rPr>
              <a:t> </a:t>
            </a:r>
            <a:r>
              <a:rPr lang="cs-CZ" altLang="cs-CZ" sz="3600" dirty="0" err="1">
                <a:solidFill>
                  <a:srgbClr val="FF0000"/>
                </a:solidFill>
              </a:rPr>
              <a:t>contracta</a:t>
            </a:r>
            <a:r>
              <a:rPr lang="cs-CZ" altLang="cs-CZ" sz="3600" dirty="0">
                <a:solidFill>
                  <a:srgbClr val="FF0000"/>
                </a:solidFill>
              </a:rPr>
              <a:t> je prostorový útvar a nelze ji popsat jedním číslem (ani 2 čísly)</a:t>
            </a:r>
            <a:endParaRPr lang="cs-CZ" sz="3600" dirty="0">
              <a:solidFill>
                <a:srgbClr val="FF0000"/>
              </a:solidFill>
            </a:endParaRPr>
          </a:p>
        </p:txBody>
      </p:sp>
      <p:sp>
        <p:nvSpPr>
          <p:cNvPr id="15" name="Line 5">
            <a:extLst>
              <a:ext uri="{FF2B5EF4-FFF2-40B4-BE49-F238E27FC236}">
                <a16:creationId xmlns:a16="http://schemas.microsoft.com/office/drawing/2014/main" id="{2139FDF9-1566-4AB7-806E-3C5C27AC32BC}"/>
              </a:ext>
            </a:extLst>
          </p:cNvPr>
          <p:cNvSpPr>
            <a:spLocks noChangeShapeType="1"/>
          </p:cNvSpPr>
          <p:nvPr/>
        </p:nvSpPr>
        <p:spPr bwMode="auto">
          <a:xfrm flipH="1" flipV="1">
            <a:off x="5413059" y="3466624"/>
            <a:ext cx="3744913" cy="463550"/>
          </a:xfrm>
          <a:prstGeom prst="line">
            <a:avLst/>
          </a:prstGeom>
          <a:noFill/>
          <a:ln w="38100">
            <a:solidFill>
              <a:srgbClr val="9900FF"/>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cs-CZ" altLang="cs-CZ" dirty="0"/>
              <a:t>Délka regurgitačního jetu – NE!</a:t>
            </a:r>
          </a:p>
        </p:txBody>
      </p:sp>
      <p:sp>
        <p:nvSpPr>
          <p:cNvPr id="56323" name="Rectangle 3"/>
          <p:cNvSpPr>
            <a:spLocks noGrp="1" noChangeArrowheads="1"/>
          </p:cNvSpPr>
          <p:nvPr>
            <p:ph type="body" idx="1"/>
          </p:nvPr>
        </p:nvSpPr>
        <p:spPr/>
        <p:txBody>
          <a:bodyPr/>
          <a:lstStyle/>
          <a:p>
            <a:r>
              <a:rPr lang="cs-CZ" altLang="cs-CZ" dirty="0"/>
              <a:t>Závisí na tvaru RO</a:t>
            </a:r>
          </a:p>
          <a:p>
            <a:r>
              <a:rPr lang="cs-CZ" altLang="cs-CZ" dirty="0"/>
              <a:t>Na tlakovém gradientu LK/LS</a:t>
            </a:r>
          </a:p>
          <a:p>
            <a:r>
              <a:rPr lang="cs-CZ" altLang="cs-CZ" dirty="0"/>
              <a:t>Na </a:t>
            </a:r>
            <a:r>
              <a:rPr lang="cs-CZ" altLang="cs-CZ" dirty="0" err="1"/>
              <a:t>distensibilitě</a:t>
            </a:r>
            <a:r>
              <a:rPr lang="cs-CZ" altLang="cs-CZ" dirty="0"/>
              <a:t> síně</a:t>
            </a:r>
          </a:p>
          <a:p>
            <a:r>
              <a:rPr lang="cs-CZ" altLang="cs-CZ" dirty="0"/>
              <a:t>Na nastavení parametrů CFM (filtrů, </a:t>
            </a:r>
            <a:r>
              <a:rPr lang="cs-CZ" altLang="cs-CZ" dirty="0" err="1"/>
              <a:t>gainu</a:t>
            </a:r>
            <a:r>
              <a:rPr lang="cs-CZ" altLang="cs-CZ" dirty="0"/>
              <a:t>…)</a:t>
            </a:r>
          </a:p>
          <a:p>
            <a:r>
              <a:rPr lang="cs-CZ" altLang="cs-CZ" dirty="0"/>
              <a:t>Platí tedy jen u některých pacientů</a:t>
            </a:r>
          </a:p>
          <a:p>
            <a:pPr>
              <a:buFontTx/>
              <a:buNone/>
            </a:pPr>
            <a:r>
              <a:rPr lang="cs-CZ" altLang="cs-CZ" dirty="0"/>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5">
            <a:extLst>
              <a:ext uri="{FF2B5EF4-FFF2-40B4-BE49-F238E27FC236}">
                <a16:creationId xmlns:a16="http://schemas.microsoft.com/office/drawing/2014/main" id="{AA6879C7-A5C7-48DA-974C-EBBA9A13BDA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4" name="Obdélník 3">
            <a:extLst>
              <a:ext uri="{FF2B5EF4-FFF2-40B4-BE49-F238E27FC236}">
                <a16:creationId xmlns:a16="http://schemas.microsoft.com/office/drawing/2014/main" id="{A73E405D-95BF-41B0-A030-A3B21A5D2995}"/>
              </a:ext>
            </a:extLst>
          </p:cNvPr>
          <p:cNvSpPr/>
          <p:nvPr/>
        </p:nvSpPr>
        <p:spPr>
          <a:xfrm>
            <a:off x="739140" y="2528046"/>
            <a:ext cx="2613660" cy="46975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3">
            <a:extLst>
              <a:ext uri="{FF2B5EF4-FFF2-40B4-BE49-F238E27FC236}">
                <a16:creationId xmlns:a16="http://schemas.microsoft.com/office/drawing/2014/main" id="{A73E405D-95BF-41B0-A030-A3B21A5D2995}"/>
              </a:ext>
            </a:extLst>
          </p:cNvPr>
          <p:cNvSpPr/>
          <p:nvPr/>
        </p:nvSpPr>
        <p:spPr>
          <a:xfrm>
            <a:off x="739140" y="2997797"/>
            <a:ext cx="2613660" cy="46975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3">
            <a:extLst>
              <a:ext uri="{FF2B5EF4-FFF2-40B4-BE49-F238E27FC236}">
                <a16:creationId xmlns:a16="http://schemas.microsoft.com/office/drawing/2014/main" id="{A73E405D-95BF-41B0-A030-A3B21A5D2995}"/>
              </a:ext>
            </a:extLst>
          </p:cNvPr>
          <p:cNvSpPr/>
          <p:nvPr/>
        </p:nvSpPr>
        <p:spPr>
          <a:xfrm>
            <a:off x="739140" y="3467548"/>
            <a:ext cx="2613660" cy="46975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23694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barnet PW Mi"/>
          <p:cNvPicPr>
            <a:picLocks noChangeAspect="1" noChangeArrowheads="1"/>
          </p:cNvPicPr>
          <p:nvPr/>
        </p:nvPicPr>
        <p:blipFill rotWithShape="1">
          <a:blip r:embed="rId5">
            <a:extLst>
              <a:ext uri="{28A0092B-C50C-407E-A947-70E740481C1C}">
                <a14:useLocalDpi xmlns:a14="http://schemas.microsoft.com/office/drawing/2010/main" val="0"/>
              </a:ext>
            </a:extLst>
          </a:blip>
          <a:srcRect l="2507" t="6178" r="43732" b="10077"/>
          <a:stretch/>
        </p:blipFill>
        <p:spPr bwMode="auto">
          <a:xfrm>
            <a:off x="1639730" y="135890"/>
            <a:ext cx="3097212" cy="329311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4515" name="Picture 4" descr="barnet TTE MiR PW do pž"/>
          <p:cNvPicPr>
            <a:picLocks noChangeAspect="1" noChangeArrowheads="1"/>
          </p:cNvPicPr>
          <p:nvPr/>
        </p:nvPicPr>
        <p:blipFill>
          <a:blip r:embed="rId6">
            <a:extLst>
              <a:ext uri="{28A0092B-C50C-407E-A947-70E740481C1C}">
                <a14:useLocalDpi xmlns:a14="http://schemas.microsoft.com/office/drawing/2010/main" val="0"/>
              </a:ext>
            </a:extLst>
          </a:blip>
          <a:srcRect t="27841" r="53746" b="2849"/>
          <a:stretch>
            <a:fillRect/>
          </a:stretch>
        </p:blipFill>
        <p:spPr bwMode="auto">
          <a:xfrm>
            <a:off x="1639730" y="3608071"/>
            <a:ext cx="2769707" cy="283217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4516" name="Text Box 5"/>
          <p:cNvSpPr txBox="1">
            <a:spLocks noChangeArrowheads="1"/>
          </p:cNvSpPr>
          <p:nvPr/>
        </p:nvSpPr>
        <p:spPr bwMode="auto">
          <a:xfrm>
            <a:off x="230188" y="1479551"/>
            <a:ext cx="1223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sz="3600" dirty="0"/>
              <a:t>Mi</a:t>
            </a:r>
          </a:p>
        </p:txBody>
      </p:sp>
      <p:sp>
        <p:nvSpPr>
          <p:cNvPr id="64517" name="Text Box 7"/>
          <p:cNvSpPr txBox="1">
            <a:spLocks noChangeArrowheads="1"/>
          </p:cNvSpPr>
          <p:nvPr/>
        </p:nvSpPr>
        <p:spPr bwMode="auto">
          <a:xfrm>
            <a:off x="188596" y="4493418"/>
            <a:ext cx="1223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sz="3600" dirty="0"/>
              <a:t>PŽ</a:t>
            </a:r>
          </a:p>
        </p:txBody>
      </p:sp>
      <p:sp>
        <p:nvSpPr>
          <p:cNvPr id="64518" name="Text Box 9"/>
          <p:cNvSpPr txBox="1">
            <a:spLocks noChangeArrowheads="1"/>
          </p:cNvSpPr>
          <p:nvPr/>
        </p:nvSpPr>
        <p:spPr bwMode="auto">
          <a:xfrm>
            <a:off x="1639730" y="417758"/>
            <a:ext cx="60677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sz="4000" dirty="0">
                <a:solidFill>
                  <a:srgbClr val="FF0000"/>
                </a:solidFill>
              </a:rPr>
              <a:t>Vysoká vlna E</a:t>
            </a:r>
          </a:p>
        </p:txBody>
      </p:sp>
      <p:pic>
        <p:nvPicPr>
          <p:cNvPr id="3" name="barnet TTE MiR color do pž">
            <a:hlinkClick r:id="" action="ppaction://media"/>
            <a:extLst>
              <a:ext uri="{FF2B5EF4-FFF2-40B4-BE49-F238E27FC236}">
                <a16:creationId xmlns:a16="http://schemas.microsoft.com/office/drawing/2014/main" id="{C7759080-A9A2-4D06-A6D5-247BE095D6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6197"/>
          <a:stretch/>
        </p:blipFill>
        <p:spPr>
          <a:xfrm flipH="1">
            <a:off x="5445516" y="135890"/>
            <a:ext cx="6236911" cy="5740124"/>
          </a:xfrm>
          <a:prstGeom prst="rect">
            <a:avLst/>
          </a:prstGeom>
        </p:spPr>
      </p:pic>
      <p:sp>
        <p:nvSpPr>
          <p:cNvPr id="2" name="Rectangle 1"/>
          <p:cNvSpPr/>
          <p:nvPr/>
        </p:nvSpPr>
        <p:spPr>
          <a:xfrm>
            <a:off x="5445516" y="4010370"/>
            <a:ext cx="3200706" cy="1754326"/>
          </a:xfrm>
          <a:prstGeom prst="rect">
            <a:avLst/>
          </a:prstGeom>
        </p:spPr>
        <p:txBody>
          <a:bodyPr wrap="square">
            <a:spAutoFit/>
          </a:bodyPr>
          <a:lstStyle/>
          <a:p>
            <a:pPr>
              <a:spcBef>
                <a:spcPct val="50000"/>
              </a:spcBef>
            </a:pPr>
            <a:r>
              <a:rPr lang="cs-CZ" altLang="cs-CZ" sz="3600" dirty="0">
                <a:solidFill>
                  <a:srgbClr val="FF0000"/>
                </a:solidFill>
                <a:latin typeface="Times New Roman" charset="0"/>
                <a:ea typeface="Times New Roman" charset="0"/>
                <a:cs typeface="Times New Roman" charset="0"/>
              </a:rPr>
              <a:t>regurgitace do </a:t>
            </a:r>
            <a:r>
              <a:rPr lang="cs-CZ" altLang="cs-CZ" sz="3600" dirty="0" err="1">
                <a:solidFill>
                  <a:srgbClr val="FF0000"/>
                </a:solidFill>
                <a:latin typeface="Times New Roman" charset="0"/>
                <a:ea typeface="Times New Roman" charset="0"/>
                <a:cs typeface="Times New Roman" charset="0"/>
              </a:rPr>
              <a:t>pž</a:t>
            </a:r>
            <a:r>
              <a:rPr lang="cs-CZ" altLang="cs-CZ" sz="3600" dirty="0">
                <a:solidFill>
                  <a:srgbClr val="FF0000"/>
                </a:solidFill>
                <a:latin typeface="Times New Roman" charset="0"/>
                <a:ea typeface="Times New Roman" charset="0"/>
                <a:cs typeface="Times New Roman" charset="0"/>
              </a:rPr>
              <a:t> po celou dobu systoly</a:t>
            </a:r>
          </a:p>
        </p:txBody>
      </p:sp>
      <p:sp>
        <p:nvSpPr>
          <p:cNvPr id="4" name="Šipka: dolů 3">
            <a:extLst>
              <a:ext uri="{FF2B5EF4-FFF2-40B4-BE49-F238E27FC236}">
                <a16:creationId xmlns:a16="http://schemas.microsoft.com/office/drawing/2014/main" id="{12BED77C-708C-4289-AE3B-132AB69CF9D9}"/>
              </a:ext>
            </a:extLst>
          </p:cNvPr>
          <p:cNvSpPr/>
          <p:nvPr/>
        </p:nvSpPr>
        <p:spPr>
          <a:xfrm rot="5162057">
            <a:off x="4228059" y="4413997"/>
            <a:ext cx="502968" cy="15743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lů 10">
            <a:extLst>
              <a:ext uri="{FF2B5EF4-FFF2-40B4-BE49-F238E27FC236}">
                <a16:creationId xmlns:a16="http://schemas.microsoft.com/office/drawing/2014/main" id="{74D02590-B0AB-44FC-9E85-E45DBEE02C77}"/>
              </a:ext>
            </a:extLst>
          </p:cNvPr>
          <p:cNvSpPr/>
          <p:nvPr/>
        </p:nvSpPr>
        <p:spPr>
          <a:xfrm rot="15918971">
            <a:off x="8261074" y="4212945"/>
            <a:ext cx="502968" cy="15743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5">
            <a:extLst>
              <a:ext uri="{FF2B5EF4-FFF2-40B4-BE49-F238E27FC236}">
                <a16:creationId xmlns:a16="http://schemas.microsoft.com/office/drawing/2014/main" id="{AA6879C7-A5C7-48DA-974C-EBBA9A13BDA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19194073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09800" y="-100013"/>
            <a:ext cx="7772400" cy="1143001"/>
          </a:xfrm>
        </p:spPr>
        <p:txBody>
          <a:bodyPr/>
          <a:lstStyle/>
          <a:p>
            <a:r>
              <a:rPr lang="cs-CZ" altLang="cs-CZ"/>
              <a:t>Pacientka č. 9</a:t>
            </a:r>
          </a:p>
        </p:txBody>
      </p:sp>
      <p:pic>
        <p:nvPicPr>
          <p:cNvPr id="351236" name="navratilova pž reg.avi">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599124" y="0"/>
            <a:ext cx="10095952" cy="6858000"/>
          </a:xfrm>
          <a:ln>
            <a:solidFill>
              <a:schemeClr val="tx2"/>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0" fill="hold"/>
                                        <p:tgtEl>
                                          <p:spTgt spid="3512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51236"/>
                </p:tgtEl>
              </p:cMediaNode>
            </p:video>
            <p:seq concurrent="1" nextAc="seek">
              <p:cTn id="8" restart="whenNotActive" fill="hold" evtFilter="cancelBubble" nodeType="interactiveSeq">
                <p:stCondLst>
                  <p:cond evt="onClick" delay="0">
                    <p:tgtEl>
                      <p:spTgt spid="35123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51236"/>
                                        </p:tgtEl>
                                      </p:cBhvr>
                                    </p:cmd>
                                  </p:childTnLst>
                                </p:cTn>
                              </p:par>
                            </p:childTnLst>
                          </p:cTn>
                        </p:par>
                      </p:childTnLst>
                    </p:cTn>
                  </p:par>
                </p:childTnLst>
              </p:cTn>
              <p:nextCondLst>
                <p:cond evt="onClick" delay="0">
                  <p:tgtEl>
                    <p:spTgt spid="351236"/>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endParaRPr lang="cs-CZ" altLang="cs-CZ"/>
          </a:p>
        </p:txBody>
      </p:sp>
      <p:pic>
        <p:nvPicPr>
          <p:cNvPr id="68611" name="Picture 4" descr="navratilova pž r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99" y="0"/>
            <a:ext cx="10012866" cy="683222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Šipka: doprava 1">
            <a:extLst>
              <a:ext uri="{FF2B5EF4-FFF2-40B4-BE49-F238E27FC236}">
                <a16:creationId xmlns:a16="http://schemas.microsoft.com/office/drawing/2014/main" id="{A68C01E1-365D-43CF-BB09-585D8E90D38B}"/>
              </a:ext>
            </a:extLst>
          </p:cNvPr>
          <p:cNvSpPr/>
          <p:nvPr/>
        </p:nvSpPr>
        <p:spPr>
          <a:xfrm>
            <a:off x="4461286" y="1430338"/>
            <a:ext cx="1219199" cy="24384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Šipka: doprava 5">
            <a:extLst>
              <a:ext uri="{FF2B5EF4-FFF2-40B4-BE49-F238E27FC236}">
                <a16:creationId xmlns:a16="http://schemas.microsoft.com/office/drawing/2014/main" id="{1CA2D2C0-2752-491F-8FA9-7F4B86DB3975}"/>
              </a:ext>
            </a:extLst>
          </p:cNvPr>
          <p:cNvSpPr/>
          <p:nvPr/>
        </p:nvSpPr>
        <p:spPr>
          <a:xfrm>
            <a:off x="8493558" y="1576930"/>
            <a:ext cx="1219199" cy="24384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 name="Přímá spojnice se šipkou 3">
            <a:extLst>
              <a:ext uri="{FF2B5EF4-FFF2-40B4-BE49-F238E27FC236}">
                <a16:creationId xmlns:a16="http://schemas.microsoft.com/office/drawing/2014/main" id="{DF9C8C92-36B9-4F6A-A218-A7FB67B2BB56}"/>
              </a:ext>
            </a:extLst>
          </p:cNvPr>
          <p:cNvCxnSpPr/>
          <p:nvPr/>
        </p:nvCxnSpPr>
        <p:spPr>
          <a:xfrm>
            <a:off x="2811780" y="4522245"/>
            <a:ext cx="0" cy="1600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TVI</a:t>
            </a:r>
            <a:r>
              <a:rPr lang="en-US" dirty="0"/>
              <a:t> </a:t>
            </a:r>
            <a:r>
              <a:rPr lang="en-US" dirty="0" err="1"/>
              <a:t>Mi</a:t>
            </a:r>
            <a:r>
              <a:rPr lang="en-US" dirty="0"/>
              <a:t> / </a:t>
            </a:r>
            <a:r>
              <a:rPr lang="en-US" dirty="0" err="1"/>
              <a:t>TVI</a:t>
            </a:r>
            <a:r>
              <a:rPr lang="en-US" dirty="0"/>
              <a:t> </a:t>
            </a:r>
            <a:r>
              <a:rPr lang="en-US" dirty="0" err="1"/>
              <a:t>Ao</a:t>
            </a:r>
            <a:endParaRPr lang="en-US" dirty="0"/>
          </a:p>
        </p:txBody>
      </p:sp>
      <p:sp>
        <p:nvSpPr>
          <p:cNvPr id="3" name="Content Placeholder 2"/>
          <p:cNvSpPr>
            <a:spLocks noGrp="1"/>
          </p:cNvSpPr>
          <p:nvPr>
            <p:ph idx="1"/>
          </p:nvPr>
        </p:nvSpPr>
        <p:spPr>
          <a:xfrm>
            <a:off x="755651" y="1412876"/>
            <a:ext cx="4228725" cy="4606925"/>
          </a:xfrm>
        </p:spPr>
        <p:txBody>
          <a:bodyPr/>
          <a:lstStyle/>
          <a:p>
            <a:r>
              <a:rPr lang="en-US" dirty="0" err="1"/>
              <a:t>pozor</a:t>
            </a:r>
            <a:r>
              <a:rPr lang="en-US" dirty="0"/>
              <a:t> </a:t>
            </a:r>
            <a:r>
              <a:rPr lang="mr-IN" dirty="0"/>
              <a:t>–</a:t>
            </a:r>
            <a:r>
              <a:rPr lang="en-US" dirty="0"/>
              <a:t> </a:t>
            </a:r>
            <a:r>
              <a:rPr lang="en-US" dirty="0" err="1"/>
              <a:t>ústí</a:t>
            </a:r>
            <a:r>
              <a:rPr lang="en-US" dirty="0"/>
              <a:t> </a:t>
            </a:r>
            <a:r>
              <a:rPr lang="en-US" dirty="0" err="1"/>
              <a:t>Mi</a:t>
            </a:r>
            <a:r>
              <a:rPr lang="en-US" dirty="0"/>
              <a:t> a </a:t>
            </a:r>
            <a:r>
              <a:rPr lang="en-US" dirty="0" err="1"/>
              <a:t>Ao</a:t>
            </a:r>
            <a:r>
              <a:rPr lang="en-US" dirty="0"/>
              <a:t> </a:t>
            </a:r>
            <a:r>
              <a:rPr lang="en-US" dirty="0" err="1"/>
              <a:t>není</a:t>
            </a:r>
            <a:r>
              <a:rPr lang="en-US" dirty="0"/>
              <a:t> </a:t>
            </a:r>
            <a:r>
              <a:rPr lang="en-US" dirty="0" err="1"/>
              <a:t>stejné</a:t>
            </a:r>
            <a:r>
              <a:rPr lang="en-US" dirty="0"/>
              <a:t>!</a:t>
            </a:r>
          </a:p>
          <a:p>
            <a:r>
              <a:rPr lang="en-US" dirty="0" err="1"/>
              <a:t>těsné</a:t>
            </a:r>
            <a:r>
              <a:rPr lang="en-US" dirty="0"/>
              <a:t> </a:t>
            </a:r>
            <a:r>
              <a:rPr lang="en-US" dirty="0" err="1"/>
              <a:t>výtokové</a:t>
            </a:r>
            <a:r>
              <a:rPr lang="en-US" dirty="0"/>
              <a:t> </a:t>
            </a:r>
            <a:r>
              <a:rPr lang="en-US" dirty="0" err="1"/>
              <a:t>trakty</a:t>
            </a:r>
            <a:r>
              <a:rPr lang="en-US" dirty="0"/>
              <a:t>, </a:t>
            </a:r>
            <a:r>
              <a:rPr lang="en-US" dirty="0" err="1"/>
              <a:t>AoS</a:t>
            </a:r>
            <a:r>
              <a:rPr lang="mr-IN" dirty="0"/>
              <a:t>…</a:t>
            </a:r>
            <a:endParaRPr lang="cs-CZ" dirty="0"/>
          </a:p>
          <a:p>
            <a:r>
              <a:rPr lang="en-US" dirty="0" err="1"/>
              <a:t>opět</a:t>
            </a:r>
            <a:r>
              <a:rPr lang="en-US" dirty="0"/>
              <a:t> </a:t>
            </a:r>
            <a:r>
              <a:rPr lang="en-US" dirty="0" err="1"/>
              <a:t>závisí</a:t>
            </a:r>
            <a:r>
              <a:rPr lang="en-US" dirty="0"/>
              <a:t> </a:t>
            </a:r>
            <a:r>
              <a:rPr lang="en-US" dirty="0" err="1"/>
              <a:t>na</a:t>
            </a:r>
            <a:r>
              <a:rPr lang="en-US" dirty="0"/>
              <a:t> </a:t>
            </a:r>
            <a:r>
              <a:rPr lang="en-US" dirty="0" err="1"/>
              <a:t>dalších</a:t>
            </a:r>
            <a:r>
              <a:rPr lang="en-US" dirty="0"/>
              <a:t> </a:t>
            </a:r>
            <a:r>
              <a:rPr lang="en-US" dirty="0" err="1"/>
              <a:t>parametrech</a:t>
            </a:r>
            <a:r>
              <a:rPr lang="en-US" dirty="0"/>
              <a:t> (</a:t>
            </a:r>
            <a:r>
              <a:rPr lang="en-US" dirty="0" err="1"/>
              <a:t>AoR</a:t>
            </a:r>
            <a:r>
              <a:rPr lang="en-US" dirty="0"/>
              <a:t>?)</a:t>
            </a:r>
          </a:p>
        </p:txBody>
      </p:sp>
      <p:pic>
        <p:nvPicPr>
          <p:cNvPr id="4" name="Picture 4" descr="CO"/>
          <p:cNvPicPr>
            <a:picLocks noChangeAspect="1" noChangeArrowheads="1"/>
          </p:cNvPicPr>
          <p:nvPr/>
        </p:nvPicPr>
        <p:blipFill rotWithShape="1">
          <a:blip r:embed="rId2">
            <a:extLst>
              <a:ext uri="{28A0092B-C50C-407E-A947-70E740481C1C}">
                <a14:useLocalDpi xmlns:a14="http://schemas.microsoft.com/office/drawing/2010/main" val="0"/>
              </a:ext>
            </a:extLst>
          </a:blip>
          <a:srcRect l="372" t="3695" r="31546" b="3937"/>
          <a:stretch/>
        </p:blipFill>
        <p:spPr bwMode="auto">
          <a:xfrm>
            <a:off x="9083473" y="3179120"/>
            <a:ext cx="3067936" cy="284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Mi"/>
          <p:cNvPicPr>
            <a:picLocks noChangeAspect="1" noChangeArrowheads="1"/>
          </p:cNvPicPr>
          <p:nvPr/>
        </p:nvPicPr>
        <p:blipFill rotWithShape="1">
          <a:blip r:embed="rId3">
            <a:extLst>
              <a:ext uri="{28A0092B-C50C-407E-A947-70E740481C1C}">
                <a14:useLocalDpi xmlns:a14="http://schemas.microsoft.com/office/drawing/2010/main" val="0"/>
              </a:ext>
            </a:extLst>
          </a:blip>
          <a:srcRect l="280" t="39322" r="59800" b="16249"/>
          <a:stretch/>
        </p:blipFill>
        <p:spPr bwMode="auto">
          <a:xfrm>
            <a:off x="5204068" y="3841232"/>
            <a:ext cx="2850305" cy="216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88594" y="4468761"/>
            <a:ext cx="575187" cy="1107996"/>
          </a:xfrm>
          <a:prstGeom prst="rect">
            <a:avLst/>
          </a:prstGeom>
          <a:noFill/>
        </p:spPr>
        <p:txBody>
          <a:bodyPr wrap="square" rtlCol="0">
            <a:spAutoFit/>
          </a:bodyPr>
          <a:lstStyle/>
          <a:p>
            <a:r>
              <a:rPr lang="en-US" sz="6600" dirty="0"/>
              <a:t>=</a:t>
            </a:r>
          </a:p>
        </p:txBody>
      </p:sp>
      <p:sp>
        <p:nvSpPr>
          <p:cNvPr id="7" name="TextBox 6"/>
          <p:cNvSpPr txBox="1"/>
          <p:nvPr/>
        </p:nvSpPr>
        <p:spPr>
          <a:xfrm>
            <a:off x="8190278" y="1730478"/>
            <a:ext cx="575187" cy="1107996"/>
          </a:xfrm>
          <a:prstGeom prst="rect">
            <a:avLst/>
          </a:prstGeom>
          <a:noFill/>
        </p:spPr>
        <p:txBody>
          <a:bodyPr wrap="square" rtlCol="0">
            <a:spAutoFit/>
          </a:bodyPr>
          <a:lstStyle/>
          <a:p>
            <a:r>
              <a:rPr lang="en-US" sz="6600" dirty="0"/>
              <a:t>=</a:t>
            </a:r>
          </a:p>
        </p:txBody>
      </p:sp>
      <p:sp>
        <p:nvSpPr>
          <p:cNvPr id="8" name="TextBox 7"/>
          <p:cNvSpPr txBox="1"/>
          <p:nvPr/>
        </p:nvSpPr>
        <p:spPr>
          <a:xfrm>
            <a:off x="9708924" y="1868977"/>
            <a:ext cx="1548580" cy="830997"/>
          </a:xfrm>
          <a:prstGeom prst="rect">
            <a:avLst/>
          </a:prstGeom>
          <a:noFill/>
        </p:spPr>
        <p:txBody>
          <a:bodyPr wrap="square" rtlCol="0">
            <a:spAutoFit/>
          </a:bodyPr>
          <a:lstStyle/>
          <a:p>
            <a:r>
              <a:rPr lang="en-US" sz="4800"/>
              <a:t>AVA</a:t>
            </a:r>
            <a:endParaRPr lang="en-US" sz="4800" dirty="0"/>
          </a:p>
        </p:txBody>
      </p:sp>
      <p:sp>
        <p:nvSpPr>
          <p:cNvPr id="9" name="TextBox 8"/>
          <p:cNvSpPr txBox="1"/>
          <p:nvPr/>
        </p:nvSpPr>
        <p:spPr>
          <a:xfrm>
            <a:off x="5533388" y="1868977"/>
            <a:ext cx="1548580" cy="830997"/>
          </a:xfrm>
          <a:prstGeom prst="rect">
            <a:avLst/>
          </a:prstGeom>
          <a:noFill/>
        </p:spPr>
        <p:txBody>
          <a:bodyPr wrap="square" rtlCol="0">
            <a:spAutoFit/>
          </a:bodyPr>
          <a:lstStyle/>
          <a:p>
            <a:r>
              <a:rPr lang="en-US" sz="4800" dirty="0" err="1"/>
              <a:t>MVA</a:t>
            </a:r>
            <a:endParaRPr lang="en-US" sz="4800" dirty="0"/>
          </a:p>
        </p:txBody>
      </p:sp>
    </p:spTree>
    <p:extLst>
      <p:ext uri="{BB962C8B-B14F-4D97-AF65-F5344CB8AC3E}">
        <p14:creationId xmlns:p14="http://schemas.microsoft.com/office/powerpoint/2010/main" val="129133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DFC0B1-F8FD-46D0-B71D-21E8152189B6}"/>
              </a:ext>
            </a:extLst>
          </p:cNvPr>
          <p:cNvSpPr>
            <a:spLocks noGrp="1"/>
          </p:cNvSpPr>
          <p:nvPr>
            <p:ph type="title"/>
          </p:nvPr>
        </p:nvSpPr>
        <p:spPr/>
        <p:txBody>
          <a:bodyPr/>
          <a:lstStyle/>
          <a:p>
            <a:r>
              <a:rPr lang="cs-CZ" dirty="0"/>
              <a:t>Strukturální a další parametry</a:t>
            </a:r>
          </a:p>
        </p:txBody>
      </p:sp>
      <p:sp>
        <p:nvSpPr>
          <p:cNvPr id="3" name="Zástupný obsah 2">
            <a:extLst>
              <a:ext uri="{FF2B5EF4-FFF2-40B4-BE49-F238E27FC236}">
                <a16:creationId xmlns:a16="http://schemas.microsoft.com/office/drawing/2014/main" id="{93A26374-6618-4A28-9955-460C1F8C88CE}"/>
              </a:ext>
            </a:extLst>
          </p:cNvPr>
          <p:cNvSpPr>
            <a:spLocks noGrp="1"/>
          </p:cNvSpPr>
          <p:nvPr>
            <p:ph idx="1"/>
          </p:nvPr>
        </p:nvSpPr>
        <p:spPr/>
        <p:txBody>
          <a:bodyPr/>
          <a:lstStyle/>
          <a:p>
            <a:r>
              <a:rPr lang="cs-CZ" dirty="0"/>
              <a:t>Dilatace levé komory</a:t>
            </a:r>
          </a:p>
          <a:p>
            <a:r>
              <a:rPr lang="cs-CZ" dirty="0"/>
              <a:t>Dilatace levé síně</a:t>
            </a:r>
          </a:p>
          <a:p>
            <a:r>
              <a:rPr lang="cs-CZ" dirty="0"/>
              <a:t>GLS</a:t>
            </a:r>
          </a:p>
          <a:p>
            <a:r>
              <a:rPr lang="cs-CZ" dirty="0"/>
              <a:t>Zátěžová echokardiografie (PH, RV, RF)</a:t>
            </a:r>
          </a:p>
        </p:txBody>
      </p:sp>
    </p:spTree>
    <p:extLst>
      <p:ext uri="{BB962C8B-B14F-4D97-AF65-F5344CB8AC3E}">
        <p14:creationId xmlns:p14="http://schemas.microsoft.com/office/powerpoint/2010/main" val="2372333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096552-F5E1-4C21-AB1A-0782943C3679}"/>
              </a:ext>
            </a:extLst>
          </p:cNvPr>
          <p:cNvSpPr>
            <a:spLocks noGrp="1"/>
          </p:cNvSpPr>
          <p:nvPr>
            <p:ph type="title"/>
          </p:nvPr>
        </p:nvSpPr>
        <p:spPr/>
        <p:txBody>
          <a:bodyPr/>
          <a:lstStyle/>
          <a:p>
            <a:r>
              <a:rPr lang="cs-CZ" dirty="0"/>
              <a:t>Nebezpečí nabízených </a:t>
            </a:r>
            <a:r>
              <a:rPr lang="cs-CZ" dirty="0" err="1"/>
              <a:t>kriterií</a:t>
            </a:r>
            <a:r>
              <a:rPr lang="cs-CZ" dirty="0"/>
              <a:t> v </a:t>
            </a:r>
            <a:r>
              <a:rPr lang="cs-CZ" dirty="0" err="1"/>
              <a:t>GL</a:t>
            </a:r>
            <a:r>
              <a:rPr lang="cs-CZ" dirty="0"/>
              <a:t>?</a:t>
            </a:r>
          </a:p>
        </p:txBody>
      </p:sp>
      <p:sp>
        <p:nvSpPr>
          <p:cNvPr id="3" name="Zástupný obsah 2">
            <a:extLst>
              <a:ext uri="{FF2B5EF4-FFF2-40B4-BE49-F238E27FC236}">
                <a16:creationId xmlns:a16="http://schemas.microsoft.com/office/drawing/2014/main" id="{9D408EF5-7E82-43C6-A731-7CC8FBC4C240}"/>
              </a:ext>
            </a:extLst>
          </p:cNvPr>
          <p:cNvSpPr>
            <a:spLocks noGrp="1"/>
          </p:cNvSpPr>
          <p:nvPr>
            <p:ph idx="1"/>
          </p:nvPr>
        </p:nvSpPr>
        <p:spPr/>
        <p:txBody>
          <a:bodyPr/>
          <a:lstStyle/>
          <a:p>
            <a:r>
              <a:rPr lang="cs-CZ" dirty="0"/>
              <a:t>Parametry, které jsou nejsnadněji měřitelné</a:t>
            </a:r>
          </a:p>
          <a:p>
            <a:pPr lvl="1"/>
            <a:r>
              <a:rPr lang="cs-CZ" dirty="0"/>
              <a:t>plocha CF jetu (a délka)</a:t>
            </a:r>
          </a:p>
          <a:p>
            <a:pPr lvl="1"/>
            <a:r>
              <a:rPr lang="cs-CZ" dirty="0"/>
              <a:t>a </a:t>
            </a:r>
            <a:r>
              <a:rPr lang="cs-CZ" dirty="0" err="1"/>
              <a:t>vena</a:t>
            </a:r>
            <a:r>
              <a:rPr lang="cs-CZ" dirty="0"/>
              <a:t> </a:t>
            </a:r>
            <a:r>
              <a:rPr lang="cs-CZ" dirty="0" err="1"/>
              <a:t>contracta</a:t>
            </a:r>
            <a:endParaRPr lang="cs-CZ" dirty="0"/>
          </a:p>
          <a:p>
            <a:r>
              <a:rPr lang="cs-CZ" dirty="0"/>
              <a:t>… jsou také nejčastěji používané</a:t>
            </a:r>
          </a:p>
          <a:p>
            <a:r>
              <a:rPr lang="cs-CZ" dirty="0"/>
              <a:t>… a současně jsou to ty nejzrádnější a nejméně spolehlivé!</a:t>
            </a:r>
          </a:p>
          <a:p>
            <a:r>
              <a:rPr lang="cs-CZ" dirty="0"/>
              <a:t>GL předkládají čísla, která sama o sobě jsou orientační a v reálných komplexních situacích vůbec nemusejí platit</a:t>
            </a:r>
          </a:p>
          <a:p>
            <a:pPr lvl="1"/>
            <a:endParaRPr lang="cs-CZ" dirty="0"/>
          </a:p>
        </p:txBody>
      </p:sp>
    </p:spTree>
    <p:extLst>
      <p:ext uri="{BB962C8B-B14F-4D97-AF65-F5344CB8AC3E}">
        <p14:creationId xmlns:p14="http://schemas.microsoft.com/office/powerpoint/2010/main" val="325239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55651" y="427830"/>
            <a:ext cx="10668000" cy="820738"/>
          </a:xfrm>
        </p:spPr>
        <p:txBody>
          <a:bodyPr/>
          <a:lstStyle/>
          <a:p>
            <a:r>
              <a:rPr lang="cs-CZ" altLang="cs-CZ" sz="4000" dirty="0"/>
              <a:t>Hodnocení </a:t>
            </a:r>
            <a:r>
              <a:rPr lang="cs-CZ" altLang="cs-CZ" sz="4000" dirty="0" err="1"/>
              <a:t>MiR</a:t>
            </a:r>
            <a:r>
              <a:rPr lang="cs-CZ" altLang="cs-CZ" sz="4000" dirty="0"/>
              <a:t> je komplexní záležitost</a:t>
            </a:r>
            <a:br>
              <a:rPr lang="cs-CZ" altLang="cs-CZ" sz="4000" dirty="0"/>
            </a:br>
            <a:r>
              <a:rPr lang="cs-CZ" altLang="cs-CZ" sz="4000" dirty="0"/>
              <a:t>integrativní přístup je nutný!</a:t>
            </a:r>
          </a:p>
        </p:txBody>
      </p:sp>
      <p:sp>
        <p:nvSpPr>
          <p:cNvPr id="307203" name="Rectangle 3"/>
          <p:cNvSpPr>
            <a:spLocks noGrp="1" noChangeArrowheads="1"/>
          </p:cNvSpPr>
          <p:nvPr>
            <p:ph type="body" idx="1"/>
          </p:nvPr>
        </p:nvSpPr>
        <p:spPr>
          <a:xfrm>
            <a:off x="755650" y="1412876"/>
            <a:ext cx="11230609" cy="4606925"/>
          </a:xfrm>
        </p:spPr>
        <p:txBody>
          <a:bodyPr/>
          <a:lstStyle/>
          <a:p>
            <a:r>
              <a:rPr lang="cs-CZ" altLang="cs-CZ" dirty="0"/>
              <a:t>Morfologie chlopně, dysfunkce LK (2“ </a:t>
            </a:r>
            <a:r>
              <a:rPr lang="cs-CZ" altLang="cs-CZ" dirty="0" err="1"/>
              <a:t>MiR</a:t>
            </a:r>
            <a:r>
              <a:rPr lang="cs-CZ" altLang="cs-CZ" dirty="0"/>
              <a:t>)</a:t>
            </a:r>
          </a:p>
          <a:p>
            <a:r>
              <a:rPr lang="cs-CZ" altLang="cs-CZ" dirty="0"/>
              <a:t>Barva – v kontextu nastavení parametrů! barevný jet zkoumat, usuzovat opatrně...</a:t>
            </a:r>
          </a:p>
          <a:p>
            <a:r>
              <a:rPr lang="cs-CZ" altLang="cs-CZ" dirty="0"/>
              <a:t>Regurgitace do plicních žil!</a:t>
            </a:r>
          </a:p>
          <a:p>
            <a:r>
              <a:rPr lang="cs-CZ" altLang="cs-CZ" dirty="0" err="1"/>
              <a:t>CW</a:t>
            </a:r>
            <a:r>
              <a:rPr lang="cs-CZ" altLang="cs-CZ" dirty="0"/>
              <a:t> – </a:t>
            </a:r>
            <a:r>
              <a:rPr lang="cs-CZ" altLang="cs-CZ" dirty="0" err="1"/>
              <a:t>PPG</a:t>
            </a:r>
            <a:r>
              <a:rPr lang="cs-CZ" altLang="cs-CZ" dirty="0"/>
              <a:t>, </a:t>
            </a:r>
            <a:r>
              <a:rPr lang="cs-CZ" altLang="cs-CZ" dirty="0" err="1"/>
              <a:t>dP</a:t>
            </a:r>
            <a:r>
              <a:rPr lang="cs-CZ" altLang="cs-CZ" dirty="0"/>
              <a:t>/</a:t>
            </a:r>
            <a:r>
              <a:rPr lang="cs-CZ" altLang="cs-CZ" dirty="0" err="1"/>
              <a:t>dT</a:t>
            </a:r>
            <a:r>
              <a:rPr lang="cs-CZ" altLang="cs-CZ" dirty="0"/>
              <a:t>, hustota jetu</a:t>
            </a:r>
          </a:p>
          <a:p>
            <a:r>
              <a:rPr lang="cs-CZ" altLang="cs-CZ" dirty="0"/>
              <a:t>E vlna </a:t>
            </a:r>
          </a:p>
          <a:p>
            <a:r>
              <a:rPr lang="cs-CZ" altLang="cs-CZ" dirty="0"/>
              <a:t>Dilatace síně, dilatace komory, </a:t>
            </a:r>
            <a:r>
              <a:rPr lang="cs-CZ" altLang="cs-CZ" dirty="0" err="1"/>
              <a:t>EFLK</a:t>
            </a:r>
            <a:r>
              <a:rPr lang="cs-CZ" altLang="cs-CZ" dirty="0"/>
              <a:t> </a:t>
            </a:r>
            <a:r>
              <a:rPr lang="mr-IN" altLang="cs-CZ" dirty="0"/>
              <a:t>–</a:t>
            </a:r>
            <a:r>
              <a:rPr lang="cs-CZ" altLang="cs-CZ" dirty="0"/>
              <a:t> nespecifické parametry</a:t>
            </a:r>
          </a:p>
          <a:p>
            <a:r>
              <a:rPr lang="cs-CZ" altLang="cs-CZ" dirty="0"/>
              <a:t>PISA někdy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cs-CZ" altLang="cs-CZ"/>
              <a:t>Vždycky brát v úvahu</a:t>
            </a:r>
          </a:p>
        </p:txBody>
      </p:sp>
      <p:sp>
        <p:nvSpPr>
          <p:cNvPr id="71683" name="Rectangle 3"/>
          <p:cNvSpPr>
            <a:spLocks noGrp="1" noChangeArrowheads="1"/>
          </p:cNvSpPr>
          <p:nvPr>
            <p:ph type="body" idx="1"/>
          </p:nvPr>
        </p:nvSpPr>
        <p:spPr>
          <a:xfrm>
            <a:off x="755651" y="1412876"/>
            <a:ext cx="10970184" cy="4606925"/>
          </a:xfrm>
        </p:spPr>
        <p:txBody>
          <a:bodyPr/>
          <a:lstStyle/>
          <a:p>
            <a:r>
              <a:rPr lang="cs-CZ" altLang="cs-CZ" dirty="0"/>
              <a:t>Aktuální funkci komory! </a:t>
            </a:r>
          </a:p>
          <a:p>
            <a:pPr lvl="1"/>
            <a:r>
              <a:rPr lang="cs-CZ" altLang="cs-CZ" dirty="0"/>
              <a:t>Nižší systolický tlak v komoře podhodnocuje parametry </a:t>
            </a:r>
            <a:r>
              <a:rPr lang="cs-CZ" altLang="cs-CZ" dirty="0" err="1"/>
              <a:t>MiR</a:t>
            </a:r>
            <a:r>
              <a:rPr lang="cs-CZ" altLang="cs-CZ" dirty="0"/>
              <a:t> v barvě, i v </a:t>
            </a:r>
            <a:r>
              <a:rPr lang="cs-CZ" altLang="cs-CZ" dirty="0" err="1"/>
              <a:t>CW</a:t>
            </a:r>
            <a:r>
              <a:rPr lang="cs-CZ" altLang="cs-CZ" dirty="0"/>
              <a:t> </a:t>
            </a:r>
            <a:r>
              <a:rPr lang="mr-IN" altLang="cs-CZ" dirty="0"/>
              <a:t>–</a:t>
            </a:r>
            <a:r>
              <a:rPr lang="cs-CZ" altLang="cs-CZ" dirty="0"/>
              <a:t> způsobí nižší gradient a nižší </a:t>
            </a:r>
            <a:r>
              <a:rPr lang="cs-CZ" altLang="cs-CZ" dirty="0" err="1"/>
              <a:t>dP</a:t>
            </a:r>
            <a:r>
              <a:rPr lang="cs-CZ" altLang="cs-CZ" dirty="0"/>
              <a:t>/</a:t>
            </a:r>
            <a:r>
              <a:rPr lang="cs-CZ" altLang="cs-CZ" dirty="0" err="1"/>
              <a:t>dT</a:t>
            </a:r>
            <a:endParaRPr lang="cs-CZ" altLang="cs-CZ" dirty="0"/>
          </a:p>
          <a:p>
            <a:pPr lvl="1"/>
            <a:r>
              <a:rPr lang="cs-CZ" altLang="cs-CZ" dirty="0"/>
              <a:t>Vyšší diastolický tlak v </a:t>
            </a:r>
            <a:r>
              <a:rPr lang="cs-CZ" altLang="cs-CZ" dirty="0" err="1"/>
              <a:t>LK</a:t>
            </a:r>
            <a:r>
              <a:rPr lang="cs-CZ" altLang="cs-CZ" dirty="0"/>
              <a:t> (porucha diastolické funkce) vede sama o sobě k restrikčnímu plnění (vyšší E)</a:t>
            </a:r>
          </a:p>
          <a:p>
            <a:pPr lvl="1"/>
            <a:r>
              <a:rPr lang="cs-CZ" altLang="cs-CZ" dirty="0"/>
              <a:t>Aktuální ischemie může </a:t>
            </a:r>
            <a:r>
              <a:rPr lang="cs-CZ" altLang="cs-CZ" dirty="0" err="1"/>
              <a:t>MiR</a:t>
            </a:r>
            <a:r>
              <a:rPr lang="cs-CZ" altLang="cs-CZ" dirty="0"/>
              <a:t> zvýraznit (funkční </a:t>
            </a:r>
            <a:r>
              <a:rPr lang="cs-CZ" altLang="cs-CZ" dirty="0" err="1"/>
              <a:t>MiR</a:t>
            </a:r>
            <a:r>
              <a:rPr lang="cs-CZ" altLang="cs-CZ"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cs-CZ" altLang="cs-CZ"/>
              <a:t>Vždycky brát v úvahu</a:t>
            </a:r>
          </a:p>
        </p:txBody>
      </p:sp>
      <p:sp>
        <p:nvSpPr>
          <p:cNvPr id="72707" name="Rectangle 3"/>
          <p:cNvSpPr>
            <a:spLocks noGrp="1" noChangeArrowheads="1"/>
          </p:cNvSpPr>
          <p:nvPr>
            <p:ph type="body" idx="1"/>
          </p:nvPr>
        </p:nvSpPr>
        <p:spPr/>
        <p:txBody>
          <a:bodyPr/>
          <a:lstStyle/>
          <a:p>
            <a:r>
              <a:rPr lang="cs-CZ" altLang="cs-CZ" dirty="0"/>
              <a:t>Ostatní vady</a:t>
            </a:r>
          </a:p>
          <a:p>
            <a:pPr lvl="1"/>
            <a:r>
              <a:rPr lang="cs-CZ" altLang="cs-CZ" dirty="0"/>
              <a:t>Aortální </a:t>
            </a:r>
            <a:r>
              <a:rPr lang="cs-CZ" altLang="cs-CZ" dirty="0" err="1"/>
              <a:t>stenosa</a:t>
            </a:r>
            <a:endParaRPr lang="cs-CZ" altLang="cs-CZ" dirty="0"/>
          </a:p>
          <a:p>
            <a:pPr lvl="1"/>
            <a:r>
              <a:rPr lang="cs-CZ" altLang="cs-CZ" dirty="0"/>
              <a:t>Aortální regurgitace</a:t>
            </a:r>
          </a:p>
          <a:p>
            <a:r>
              <a:rPr lang="cs-CZ" altLang="cs-CZ" dirty="0"/>
              <a:t>Dynamiku vývoje regurgitace, dilatace síně  a funkčních parametrů levé komory v čase</a:t>
            </a:r>
          </a:p>
          <a:p>
            <a:r>
              <a:rPr lang="cs-CZ" altLang="cs-CZ" dirty="0"/>
              <a:t>při pochybnostech kontrolní vyšetření s kratším/delším odstupem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70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7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7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7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0" name="Picture 4" descr="Apple Maps 1"/>
          <p:cNvPicPr>
            <a:picLocks noChangeAspect="1" noChangeArrowheads="1"/>
          </p:cNvPicPr>
          <p:nvPr/>
        </p:nvPicPr>
        <p:blipFill>
          <a:blip r:embed="rId2">
            <a:extLst>
              <a:ext uri="{28A0092B-C50C-407E-A947-70E740481C1C}">
                <a14:useLocalDpi xmlns:a14="http://schemas.microsoft.com/office/drawing/2010/main" val="0"/>
              </a:ext>
            </a:extLst>
          </a:blip>
          <a:srcRect l="3514"/>
          <a:stretch>
            <a:fillRect/>
          </a:stretch>
        </p:blipFill>
        <p:spPr bwMode="auto">
          <a:xfrm>
            <a:off x="6631624" y="176848"/>
            <a:ext cx="4751387" cy="560863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3732" name="Text Box 6"/>
          <p:cNvSpPr txBox="1">
            <a:spLocks noChangeArrowheads="1"/>
          </p:cNvSpPr>
          <p:nvPr/>
        </p:nvSpPr>
        <p:spPr bwMode="auto">
          <a:xfrm>
            <a:off x="240349" y="4716464"/>
            <a:ext cx="6089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sz="3600" dirty="0">
                <a:solidFill>
                  <a:srgbClr val="FF0000"/>
                </a:solidFill>
              </a:rPr>
              <a:t>Řada doporučených </a:t>
            </a:r>
            <a:r>
              <a:rPr lang="cs-CZ" altLang="cs-CZ" sz="3600" dirty="0" err="1">
                <a:solidFill>
                  <a:srgbClr val="FF0000"/>
                </a:solidFill>
              </a:rPr>
              <a:t>kriterií</a:t>
            </a:r>
            <a:r>
              <a:rPr lang="cs-CZ" altLang="cs-CZ" sz="3600" dirty="0">
                <a:solidFill>
                  <a:srgbClr val="FF0000"/>
                </a:solidFill>
              </a:rPr>
              <a:t> Mi regurgitace může vést  na scestí</a:t>
            </a:r>
          </a:p>
        </p:txBody>
      </p:sp>
      <p:pic>
        <p:nvPicPr>
          <p:cNvPr id="73730" name="Picture 5" descr="Apple Maps 3"/>
          <p:cNvPicPr>
            <a:picLocks noChangeAspect="1" noChangeArrowheads="1"/>
          </p:cNvPicPr>
          <p:nvPr/>
        </p:nvPicPr>
        <p:blipFill>
          <a:blip r:embed="rId3">
            <a:extLst>
              <a:ext uri="{28A0092B-C50C-407E-A947-70E740481C1C}">
                <a14:useLocalDpi xmlns:a14="http://schemas.microsoft.com/office/drawing/2010/main" val="0"/>
              </a:ext>
            </a:extLst>
          </a:blip>
          <a:srcRect t="9344" r="9186" b="5025"/>
          <a:stretch>
            <a:fillRect/>
          </a:stretch>
        </p:blipFill>
        <p:spPr bwMode="auto">
          <a:xfrm>
            <a:off x="138430" y="176848"/>
            <a:ext cx="6089650" cy="42481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8"/>
          <p:cNvSpPr txBox="1">
            <a:spLocks noChangeArrowheads="1"/>
          </p:cNvSpPr>
          <p:nvPr/>
        </p:nvSpPr>
        <p:spPr bwMode="auto">
          <a:xfrm>
            <a:off x="437357" y="157164"/>
            <a:ext cx="53292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cs-CZ" altLang="cs-CZ" sz="4800" dirty="0">
                <a:solidFill>
                  <a:schemeClr val="tx2"/>
                </a:solidFill>
              </a:rPr>
              <a:t>Děkuji za pozornost</a:t>
            </a:r>
          </a:p>
        </p:txBody>
      </p:sp>
      <p:pic>
        <p:nvPicPr>
          <p:cNvPr id="80899" name="Picture 6" descr="kolo štěstí"/>
          <p:cNvPicPr>
            <a:picLocks noChangeAspect="1" noChangeArrowheads="1"/>
          </p:cNvPicPr>
          <p:nvPr/>
        </p:nvPicPr>
        <p:blipFill>
          <a:blip r:embed="rId2" cstate="print">
            <a:extLst>
              <a:ext uri="{28A0092B-C50C-407E-A947-70E740481C1C}">
                <a14:useLocalDpi xmlns:a14="http://schemas.microsoft.com/office/drawing/2010/main" val="0"/>
              </a:ext>
            </a:extLst>
          </a:blip>
          <a:srcRect l="5420" t="4390" r="5457" b="25528"/>
          <a:stretch>
            <a:fillRect/>
          </a:stretch>
        </p:blipFill>
        <p:spPr bwMode="auto">
          <a:xfrm>
            <a:off x="6011385" y="79240"/>
            <a:ext cx="5743258" cy="669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AF39C0F1-EFD7-4DEB-A3B2-8A0205A590E8}"/>
              </a:ext>
            </a:extLst>
          </p:cNvPr>
          <p:cNvSpPr txBox="1"/>
          <p:nvPr/>
        </p:nvSpPr>
        <p:spPr>
          <a:xfrm>
            <a:off x="129540" y="2910840"/>
            <a:ext cx="5775961" cy="1754326"/>
          </a:xfrm>
          <a:prstGeom prst="rect">
            <a:avLst/>
          </a:prstGeom>
          <a:noFill/>
        </p:spPr>
        <p:txBody>
          <a:bodyPr wrap="square" rtlCol="0">
            <a:spAutoFit/>
          </a:bodyPr>
          <a:lstStyle/>
          <a:p>
            <a:r>
              <a:rPr lang="cs-CZ" sz="3600" dirty="0">
                <a:solidFill>
                  <a:srgbClr val="FF0000"/>
                </a:solidFill>
                <a:latin typeface="Times New Roman" panose="02020603050405020304" pitchFamily="18" charset="0"/>
                <a:cs typeface="Times New Roman" panose="02020603050405020304" pitchFamily="18" charset="0"/>
              </a:rPr>
              <a:t>…ale nemusí to být úplná ruleta, pokud s nimi zacházíme opatrně </a:t>
            </a:r>
            <a:r>
              <a:rPr lang="cs-CZ"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cs-CZ"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6">
            <a:extLst>
              <a:ext uri="{FF2B5EF4-FFF2-40B4-BE49-F238E27FC236}">
                <a16:creationId xmlns:a16="http://schemas.microsoft.com/office/drawing/2014/main" id="{23B21DF6-59D4-432D-A59E-4C79FBDE09F0}"/>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2127016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cs-CZ" altLang="cs-CZ" dirty="0"/>
              <a:t>Morfologie Mi chlopně: </a:t>
            </a:r>
          </a:p>
        </p:txBody>
      </p:sp>
      <p:sp>
        <p:nvSpPr>
          <p:cNvPr id="56323" name="Rectangle 3"/>
          <p:cNvSpPr>
            <a:spLocks noGrp="1" noChangeArrowheads="1"/>
          </p:cNvSpPr>
          <p:nvPr>
            <p:ph type="body" idx="1"/>
          </p:nvPr>
        </p:nvSpPr>
        <p:spPr>
          <a:xfrm>
            <a:off x="431321" y="1306452"/>
            <a:ext cx="11760679" cy="1038345"/>
          </a:xfrm>
        </p:spPr>
        <p:txBody>
          <a:bodyPr/>
          <a:lstStyle/>
          <a:p>
            <a:pPr marL="0" indent="0">
              <a:buNone/>
            </a:pPr>
            <a:r>
              <a:rPr lang="cs-CZ" altLang="cs-CZ" dirty="0"/>
              <a:t>je nepochybně dobrým vodítkem pro předpokládanou významnou regurgitaci </a:t>
            </a:r>
          </a:p>
        </p:txBody>
      </p:sp>
      <p:pic>
        <p:nvPicPr>
          <p:cNvPr id="2" name="MiR1">
            <a:hlinkClick r:id="" action="ppaction://media"/>
            <a:extLst>
              <a:ext uri="{FF2B5EF4-FFF2-40B4-BE49-F238E27FC236}">
                <a16:creationId xmlns:a16="http://schemas.microsoft.com/office/drawing/2014/main" id="{3F30E1FB-71D6-423A-9707-5A1CC51ADAA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6566" r="20112" b="15210"/>
          <a:stretch/>
        </p:blipFill>
        <p:spPr>
          <a:xfrm>
            <a:off x="230819" y="2344797"/>
            <a:ext cx="3994952" cy="3633566"/>
          </a:xfrm>
          <a:prstGeom prst="rect">
            <a:avLst/>
          </a:prstGeom>
        </p:spPr>
      </p:pic>
      <p:pic>
        <p:nvPicPr>
          <p:cNvPr id="3" name="MiR4">
            <a:hlinkClick r:id="" action="ppaction://media"/>
            <a:extLst>
              <a:ext uri="{FF2B5EF4-FFF2-40B4-BE49-F238E27FC236}">
                <a16:creationId xmlns:a16="http://schemas.microsoft.com/office/drawing/2014/main" id="{703EB137-6245-4B6D-BABA-4D225DEFAF03}"/>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1081" r="21472" b="16451"/>
          <a:stretch/>
        </p:blipFill>
        <p:spPr>
          <a:xfrm>
            <a:off x="4426273" y="2344797"/>
            <a:ext cx="3678136" cy="3633566"/>
          </a:xfrm>
          <a:prstGeom prst="rect">
            <a:avLst/>
          </a:prstGeom>
        </p:spPr>
      </p:pic>
      <p:pic>
        <p:nvPicPr>
          <p:cNvPr id="4" name="MiR8">
            <a:hlinkClick r:id="" action="ppaction://media"/>
            <a:extLst>
              <a:ext uri="{FF2B5EF4-FFF2-40B4-BE49-F238E27FC236}">
                <a16:creationId xmlns:a16="http://schemas.microsoft.com/office/drawing/2014/main" id="{2EBDEA20-E324-4E36-BEB9-0D349D621BFC}"/>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21841" r="17196" b="7712"/>
          <a:stretch/>
        </p:blipFill>
        <p:spPr>
          <a:xfrm flipH="1">
            <a:off x="8220723" y="2344797"/>
            <a:ext cx="3539956" cy="3639977"/>
          </a:xfrm>
          <a:prstGeom prst="rect">
            <a:avLst/>
          </a:prstGeom>
        </p:spPr>
      </p:pic>
    </p:spTree>
    <p:extLst>
      <p:ext uri="{BB962C8B-B14F-4D97-AF65-F5344CB8AC3E}">
        <p14:creationId xmlns:p14="http://schemas.microsoft.com/office/powerpoint/2010/main" val="40394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 fill="hold"/>
                                        <p:tgtEl>
                                          <p:spTgt spid="2"/>
                                        </p:tgtEl>
                                      </p:cBhvr>
                                    </p:cmd>
                                  </p:childTnLst>
                                </p:cTn>
                              </p:par>
                            </p:childTnLst>
                          </p:cTn>
                        </p:par>
                        <p:par>
                          <p:cTn id="7" fill="hold">
                            <p:stCondLst>
                              <p:cond delay="749"/>
                            </p:stCondLst>
                            <p:childTnLst>
                              <p:par>
                                <p:cTn id="8" presetID="1" presetClass="mediacall" presetSubtype="0" fill="hold" nodeType="afterEffect">
                                  <p:stCondLst>
                                    <p:cond delay="0"/>
                                  </p:stCondLst>
                                  <p:childTnLst>
                                    <p:cmd type="call" cmd="playFrom(0.0)">
                                      <p:cBhvr>
                                        <p:cTn id="9" dur="708" fill="hold"/>
                                        <p:tgtEl>
                                          <p:spTgt spid="3"/>
                                        </p:tgtEl>
                                      </p:cBhvr>
                                    </p:cmd>
                                  </p:childTnLst>
                                </p:cTn>
                              </p:par>
                            </p:childTnLst>
                          </p:cTn>
                        </p:par>
                        <p:par>
                          <p:cTn id="10" fill="hold">
                            <p:stCondLst>
                              <p:cond delay="1457"/>
                            </p:stCondLst>
                            <p:childTnLst>
                              <p:par>
                                <p:cTn id="11" presetID="1" presetClass="mediacall" presetSubtype="0" fill="hold" nodeType="afterEffect">
                                  <p:stCondLst>
                                    <p:cond delay="0"/>
                                  </p:stCondLst>
                                  <p:childTnLst>
                                    <p:cmd type="call" cmd="playFrom(0.0)">
                                      <p:cBhvr>
                                        <p:cTn id="12" dur="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repeatCount="indefinite"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repeatCount="indefinite"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E92D55-AB33-4ABF-98F0-7B3797835F47}"/>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666EB952-B6CD-4B8A-845B-67B7896507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4916" y="117475"/>
            <a:ext cx="8485864" cy="5913378"/>
          </a:xfrm>
        </p:spPr>
      </p:pic>
    </p:spTree>
    <p:extLst>
      <p:ext uri="{BB962C8B-B14F-4D97-AF65-F5344CB8AC3E}">
        <p14:creationId xmlns:p14="http://schemas.microsoft.com/office/powerpoint/2010/main" val="3944660742"/>
      </p:ext>
    </p:extLst>
  </p:cSld>
  <p:clrMapOvr>
    <a:masterClrMapping/>
  </p:clrMapOvr>
</p:sld>
</file>

<file path=ppt/theme/theme1.xml><?xml version="1.0" encoding="utf-8"?>
<a:theme xmlns:a="http://schemas.openxmlformats.org/drawingml/2006/main" name="1IK kardiologická + UP + KKC_">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
        <a:cs typeface=""/>
      </a:majorFont>
      <a:minorFont>
        <a:latin typeface="Verdan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1IK kardiologická + UP + KKC</Template>
  <TotalTime>1296</TotalTime>
  <Words>1911</Words>
  <Application>Microsoft Office PowerPoint</Application>
  <PresentationFormat>Širokoúhlá obrazovka</PresentationFormat>
  <Paragraphs>248</Paragraphs>
  <Slides>69</Slides>
  <Notes>42</Notes>
  <HiddenSlides>4</HiddenSlides>
  <MMClips>27</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2</vt:i4>
      </vt:variant>
      <vt:variant>
        <vt:lpstr>Nadpisy snímků</vt:lpstr>
      </vt:variant>
      <vt:variant>
        <vt:i4>69</vt:i4>
      </vt:variant>
    </vt:vector>
  </HeadingPairs>
  <TitlesOfParts>
    <vt:vector size="77" baseType="lpstr">
      <vt:lpstr>Arial</vt:lpstr>
      <vt:lpstr>Calibri</vt:lpstr>
      <vt:lpstr>Times New Roman</vt:lpstr>
      <vt:lpstr>Verdana</vt:lpstr>
      <vt:lpstr>Wingdings</vt:lpstr>
      <vt:lpstr>1IK kardiologická + UP + KKC_</vt:lpstr>
      <vt:lpstr>Image</vt:lpstr>
      <vt:lpstr>Rastrový obrázek</vt:lpstr>
      <vt:lpstr>Jak (ne)používat echo kritéria významné mitrální regurgitace</vt:lpstr>
      <vt:lpstr>  Hodnocení mitrální (a aortální) regurgitace patří k nejobtížnějším úkolům echokardiografie    </vt:lpstr>
      <vt:lpstr>Prezentace aplikace PowerPoint</vt:lpstr>
      <vt:lpstr>Prezentace aplikace PowerPoint</vt:lpstr>
      <vt:lpstr>Prezentace aplikace PowerPoint</vt:lpstr>
      <vt:lpstr>Prezentace aplikace PowerPoint</vt:lpstr>
      <vt:lpstr>Prezentace aplikace PowerPoint</vt:lpstr>
      <vt:lpstr>Morfologie Mi chlopně: </vt:lpstr>
      <vt:lpstr>Prezentace aplikace PowerPoint</vt:lpstr>
      <vt:lpstr>Prezentace aplikace PowerPoint</vt:lpstr>
      <vt:lpstr>Prezentace aplikace PowerPoint</vt:lpstr>
      <vt:lpstr>Color flow jet area ??? Co ho ovlivní? </vt:lpstr>
      <vt:lpstr>Prezentace aplikace PowerPoint</vt:lpstr>
      <vt:lpstr>Příliš vysoký 2D gain</vt:lpstr>
      <vt:lpstr>Tissue priority</vt:lpstr>
      <vt:lpstr>Gain CFM</vt:lpstr>
      <vt:lpstr>FPS</vt:lpstr>
      <vt:lpstr>Škála rychlostí</vt:lpstr>
      <vt:lpstr>Škála CFM</vt:lpstr>
      <vt:lpstr>Prezentace aplikace PowerPoint</vt:lpstr>
      <vt:lpstr>Prezentace aplikace PowerPoint</vt:lpstr>
      <vt:lpstr>Analýza systoly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Katetrizace!</vt:lpstr>
      <vt:lpstr>Cave</vt:lpstr>
      <vt:lpstr>Cave</vt:lpstr>
      <vt:lpstr>Prezentace aplikace PowerPoint</vt:lpstr>
      <vt:lpstr>Prezentace aplikace PowerPoint</vt:lpstr>
      <vt:lpstr>Prezentace aplikace PowerPoint</vt:lpstr>
      <vt:lpstr>PISA dobře a špatně</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CW – kontinuální doppler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Vena contracta</vt:lpstr>
      <vt:lpstr>Vena contracta</vt:lpstr>
      <vt:lpstr>Prezentace aplikace PowerPoint</vt:lpstr>
      <vt:lpstr>Vena contracta</vt:lpstr>
      <vt:lpstr>Délka regurgitačního jetu – NE!</vt:lpstr>
      <vt:lpstr>Prezentace aplikace PowerPoint</vt:lpstr>
      <vt:lpstr>Prezentace aplikace PowerPoint</vt:lpstr>
      <vt:lpstr>Pacientka č. 9</vt:lpstr>
      <vt:lpstr>Prezentace aplikace PowerPoint</vt:lpstr>
      <vt:lpstr>TVI Mi / TVI Ao</vt:lpstr>
      <vt:lpstr>Strukturální a další parametry</vt:lpstr>
      <vt:lpstr>Nebezpečí nabízených kriterií v GL?</vt:lpstr>
      <vt:lpstr>Hodnocení MiR je komplexní záležitost integrativní přístup je nutný!</vt:lpstr>
      <vt:lpstr>Vždycky brát v úvahu</vt:lpstr>
      <vt:lpstr>Vždycky brát v úvahu</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Marek</dc:creator>
  <cp:keywords>po vymazání</cp:keywords>
  <cp:lastModifiedBy>GT3</cp:lastModifiedBy>
  <cp:revision>87</cp:revision>
  <dcterms:created xsi:type="dcterms:W3CDTF">2017-11-25T09:19:31Z</dcterms:created>
  <dcterms:modified xsi:type="dcterms:W3CDTF">2022-02-24T13:07:27Z</dcterms:modified>
</cp:coreProperties>
</file>