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0" r:id="rId3"/>
    <p:sldId id="262" r:id="rId4"/>
    <p:sldId id="257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2" r:id="rId15"/>
    <p:sldId id="275" r:id="rId16"/>
    <p:sldId id="276" r:id="rId17"/>
    <p:sldId id="277" r:id="rId18"/>
    <p:sldId id="281" r:id="rId19"/>
    <p:sldId id="259" r:id="rId20"/>
    <p:sldId id="273" r:id="rId21"/>
    <p:sldId id="278" r:id="rId22"/>
    <p:sldId id="274" r:id="rId23"/>
    <p:sldId id="279" r:id="rId24"/>
    <p:sldId id="271" r:id="rId25"/>
    <p:sldId id="272" r:id="rId2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1" d="100"/>
          <a:sy n="71" d="100"/>
        </p:scale>
        <p:origin x="11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E09034-FCD9-4F0E-B910-9887B84E7F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9150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9D245B-F1E2-4649-B64C-ABCA7D7628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9691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16DB-76B9-494F-8732-78606F1441B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89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6B117-76EA-46EC-9490-3958EBAAE5A9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7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39"/>
            <a:ext cx="1288554" cy="130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06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433B1-B19D-4559-BD77-24B8DF22A0F1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7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0084"/>
            <a:ext cx="6842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4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EFAFD-1DDF-4E20-8431-829BE61E858E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0084"/>
            <a:ext cx="6842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30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9A007-E068-418A-8F37-7F0C8F49608E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Picture 7" descr="homol_ctver_cz_neg"/>
          <p:cNvPicPr>
            <a:picLocks noGrp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0084"/>
            <a:ext cx="6842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1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C517D-216F-4D52-BF69-3D8EDD5024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418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66">
                <a:gamma/>
                <a:shade val="0"/>
                <a:invGamma/>
              </a:srgbClr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74638"/>
            <a:ext cx="8507288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C0A68A-14C3-4217-A813-A008BBC23FB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9.png"/><Relationship Id="rId5" Type="http://schemas.microsoft.com/office/2007/relationships/media" Target="../media/media6.mp4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628775"/>
            <a:ext cx="8642350" cy="865188"/>
          </a:xfrm>
        </p:spPr>
        <p:txBody>
          <a:bodyPr anchor="ctr"/>
          <a:lstStyle/>
          <a:p>
            <a:r>
              <a:rPr lang="cs-CZ" altLang="cs-CZ" sz="3200" dirty="0" smtClean="0"/>
              <a:t>Těhotenství u chlopenních vad</a:t>
            </a:r>
            <a:endParaRPr lang="cs-CZ" altLang="cs-CZ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3140968"/>
            <a:ext cx="6984776" cy="2448272"/>
          </a:xfrm>
        </p:spPr>
        <p:txBody>
          <a:bodyPr/>
          <a:lstStyle/>
          <a:p>
            <a:r>
              <a:rPr lang="cs-CZ" altLang="cs-CZ" dirty="0" smtClean="0"/>
              <a:t>Jana Rubáčková Popelová</a:t>
            </a:r>
          </a:p>
          <a:p>
            <a:endParaRPr lang="cs-CZ" altLang="cs-CZ" dirty="0"/>
          </a:p>
          <a:p>
            <a:r>
              <a:rPr lang="cs-CZ" altLang="cs-CZ" dirty="0" smtClean="0"/>
              <a:t>Centrum pro vrozené srdeční vady v dospělosti</a:t>
            </a:r>
          </a:p>
          <a:p>
            <a:r>
              <a:rPr lang="cs-CZ" altLang="cs-CZ" dirty="0" smtClean="0"/>
              <a:t>Nemocnice Na Homolce, Praha 5</a:t>
            </a:r>
          </a:p>
          <a:p>
            <a:endParaRPr lang="cs-CZ" altLang="cs-CZ" sz="1800" dirty="0" smtClean="0"/>
          </a:p>
          <a:p>
            <a:r>
              <a:rPr lang="cs-CZ" altLang="cs-CZ" sz="1800" dirty="0" smtClean="0"/>
              <a:t>vsv@homolka.cz</a:t>
            </a:r>
            <a:endParaRPr lang="cs-CZ" altLang="cs-CZ" sz="1800" dirty="0"/>
          </a:p>
        </p:txBody>
      </p:sp>
      <p:pic>
        <p:nvPicPr>
          <p:cNvPr id="2052" name="Picture 4" descr="homol_ctver_cz_ne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913"/>
            <a:ext cx="689472" cy="6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32238" y="6165304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chemeClr val="accent2"/>
                </a:solidFill>
              </a:rPr>
              <a:t>Sympozium PS plicní cirkulace, Lednice  18.-19.10.2019</a:t>
            </a:r>
            <a:endParaRPr lang="cs-CZ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07288" cy="850106"/>
          </a:xfrm>
        </p:spPr>
        <p:txBody>
          <a:bodyPr/>
          <a:lstStyle/>
          <a:p>
            <a:r>
              <a:rPr lang="cs-CZ" sz="2400" dirty="0"/>
              <a:t>Operace chlopenní vady před plánovaným těhotenstvím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3568" y="1556792"/>
            <a:ext cx="50385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>
                <a:solidFill>
                  <a:schemeClr val="accent6"/>
                </a:solidFill>
              </a:rPr>
              <a:t>Trikuspidální chlopeň: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u="sng" dirty="0">
                <a:solidFill>
                  <a:schemeClr val="accent5"/>
                </a:solidFill>
              </a:rPr>
              <a:t>Plastika !!!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/>
              <a:t>Bioprotéza</a:t>
            </a:r>
            <a:r>
              <a:rPr lang="cs-CZ" dirty="0"/>
              <a:t> často časně </a:t>
            </a:r>
            <a:r>
              <a:rPr lang="cs-CZ" dirty="0" smtClean="0"/>
              <a:t>degeneruje, riziko IE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/>
              <a:t>Mechanická protéza – častá trombóza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b="1" u="sng" dirty="0">
                <a:solidFill>
                  <a:schemeClr val="accent6"/>
                </a:solidFill>
              </a:rPr>
              <a:t>Pulmonální chlopeň</a:t>
            </a:r>
            <a:r>
              <a:rPr lang="cs-CZ" dirty="0"/>
              <a:t>: 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 -  </a:t>
            </a:r>
            <a:r>
              <a:rPr lang="cs-CZ" dirty="0"/>
              <a:t>náhrada </a:t>
            </a:r>
            <a:r>
              <a:rPr lang="cs-CZ" u="sng" dirty="0" err="1" smtClean="0">
                <a:solidFill>
                  <a:schemeClr val="accent5"/>
                </a:solidFill>
              </a:rPr>
              <a:t>bioprotézou</a:t>
            </a:r>
            <a:r>
              <a:rPr lang="cs-CZ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-  náhrada </a:t>
            </a:r>
            <a:r>
              <a:rPr lang="cs-CZ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homograftem</a:t>
            </a:r>
            <a:endParaRPr lang="cs-CZ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/>
              <a:t> -  vzácně náhrada mechanickou protézou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86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sz="2400" dirty="0" smtClean="0"/>
              <a:t>Těhotenství u žen s mechanickými protézami</a:t>
            </a:r>
            <a:endParaRPr lang="en-US" sz="2400" dirty="0"/>
          </a:p>
        </p:txBody>
      </p:sp>
      <p:pic>
        <p:nvPicPr>
          <p:cNvPr id="3" name="Picture 6" descr="homol_ctver_cz_ne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8270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142472"/>
            <a:ext cx="5870978" cy="42835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9512" y="560588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Mechanical heart valve prosthesis in pregnancy – multicenter retrospective observational </a:t>
            </a:r>
            <a:r>
              <a:rPr lang="en-US" sz="1600" i="1" dirty="0" smtClean="0">
                <a:solidFill>
                  <a:schemeClr val="accent2"/>
                </a:solidFill>
              </a:rPr>
              <a:t>study</a:t>
            </a:r>
            <a:endParaRPr lang="en-US" sz="1600" i="1" dirty="0">
              <a:solidFill>
                <a:schemeClr val="accent2"/>
              </a:solidFill>
            </a:endParaRPr>
          </a:p>
          <a:p>
            <a:r>
              <a:rPr lang="cs-CZ" sz="1600" i="1" dirty="0" err="1">
                <a:solidFill>
                  <a:schemeClr val="accent2"/>
                </a:solidFill>
              </a:rPr>
              <a:t>Cor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Vasa</a:t>
            </a:r>
            <a:r>
              <a:rPr lang="cs-CZ" sz="1600" i="1" dirty="0">
                <a:solidFill>
                  <a:schemeClr val="accent2"/>
                </a:solidFill>
              </a:rPr>
              <a:t>, </a:t>
            </a:r>
            <a:r>
              <a:rPr lang="cs-CZ" sz="1600" i="1" dirty="0" smtClean="0">
                <a:solidFill>
                  <a:schemeClr val="accent2"/>
                </a:solidFill>
              </a:rPr>
              <a:t>2012. </a:t>
            </a:r>
          </a:p>
          <a:p>
            <a:r>
              <a:rPr lang="en-US" sz="1600" i="1" dirty="0" smtClean="0"/>
              <a:t>Jana </a:t>
            </a:r>
            <a:r>
              <a:rPr lang="en-US" sz="1600" i="1" dirty="0" err="1" smtClean="0"/>
              <a:t>Popelov</a:t>
            </a:r>
            <a:r>
              <a:rPr lang="cs-CZ" sz="1600" i="1" dirty="0" smtClean="0"/>
              <a:t>á, </a:t>
            </a:r>
            <a:r>
              <a:rPr lang="en-US" sz="1600" i="1" dirty="0" smtClean="0"/>
              <a:t>Tom</a:t>
            </a:r>
            <a:r>
              <a:rPr lang="cs-CZ" sz="1600" i="1" dirty="0" err="1" smtClean="0"/>
              <a:t>áš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Zato</a:t>
            </a:r>
            <a:r>
              <a:rPr lang="cs-CZ" sz="1600" i="1" dirty="0" smtClean="0"/>
              <a:t>čil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Zden</a:t>
            </a:r>
            <a:r>
              <a:rPr lang="cs-CZ" sz="1600" i="1" dirty="0" err="1" smtClean="0"/>
              <a:t>ěk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Vavera</a:t>
            </a:r>
            <a:r>
              <a:rPr lang="en-US" sz="1600" i="1" dirty="0" smtClean="0"/>
              <a:t>, Tom</a:t>
            </a:r>
            <a:r>
              <a:rPr lang="cs-CZ" sz="1600" i="1" dirty="0" err="1" smtClean="0"/>
              <a:t>áš</a:t>
            </a:r>
            <a:r>
              <a:rPr lang="en-US" sz="1600" i="1" dirty="0" smtClean="0"/>
              <a:t> Pale</a:t>
            </a:r>
            <a:r>
              <a:rPr lang="cs-CZ" sz="1600" i="1" dirty="0" err="1" smtClean="0"/>
              <a:t>ček</a:t>
            </a:r>
            <a:r>
              <a:rPr lang="en-US" sz="1600" i="1" dirty="0" smtClean="0"/>
              <a:t>, Ji</a:t>
            </a:r>
            <a:r>
              <a:rPr lang="cs-CZ" sz="1600" i="1" dirty="0" smtClean="0"/>
              <a:t>ří </a:t>
            </a:r>
            <a:r>
              <a:rPr lang="cs-CZ" sz="1600" i="1" dirty="0" err="1" smtClean="0"/>
              <a:t>Ostřanský</a:t>
            </a:r>
            <a:r>
              <a:rPr lang="cs-CZ" sz="1600" i="1" dirty="0" smtClean="0"/>
              <a:t>,</a:t>
            </a:r>
            <a:r>
              <a:rPr lang="en-US" sz="1600" i="1" dirty="0" smtClean="0"/>
              <a:t> </a:t>
            </a:r>
            <a:r>
              <a:rPr lang="en-US" sz="1600" i="1" dirty="0"/>
              <a:t>Jan </a:t>
            </a:r>
            <a:r>
              <a:rPr lang="en-US" sz="1600" i="1" dirty="0" err="1" smtClean="0"/>
              <a:t>Lhotsk</a:t>
            </a:r>
            <a:r>
              <a:rPr lang="cs-CZ" sz="1600" i="1" dirty="0" smtClean="0"/>
              <a:t>ý,</a:t>
            </a:r>
            <a:r>
              <a:rPr lang="en-US" sz="1600" i="1" dirty="0" smtClean="0"/>
              <a:t> Miroslav Rub</a:t>
            </a:r>
            <a:r>
              <a:rPr lang="cs-CZ" sz="1600" i="1" dirty="0" smtClean="0"/>
              <a:t>áček</a:t>
            </a:r>
            <a:r>
              <a:rPr lang="en-US" sz="1600" i="1" dirty="0" smtClean="0"/>
              <a:t>, </a:t>
            </a:r>
            <a:r>
              <a:rPr lang="en-US" sz="1600" i="1" dirty="0"/>
              <a:t>Roman </a:t>
            </a:r>
            <a:r>
              <a:rPr lang="en-US" sz="1600" i="1" dirty="0" err="1" smtClean="0"/>
              <a:t>Gebauer</a:t>
            </a:r>
            <a:r>
              <a:rPr lang="cs-CZ" sz="1600" i="1" dirty="0" smtClean="0"/>
              <a:t>,  </a:t>
            </a:r>
            <a:endParaRPr lang="en-US" sz="1600" i="1" dirty="0">
              <a:solidFill>
                <a:schemeClr val="accent2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6084168" y="3068960"/>
            <a:ext cx="720080" cy="4320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09" y="1916832"/>
            <a:ext cx="6254919" cy="441438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80214" y="6464929"/>
            <a:ext cx="7636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accent2"/>
                </a:solidFill>
              </a:rPr>
              <a:t>Popelová J, Těhotenství pacientek s chlopenními náhradami, </a:t>
            </a:r>
            <a:r>
              <a:rPr lang="cs-CZ" sz="1400" i="1" dirty="0" err="1" smtClean="0">
                <a:solidFill>
                  <a:schemeClr val="accent2"/>
                </a:solidFill>
              </a:rPr>
              <a:t>Kardiol</a:t>
            </a:r>
            <a:r>
              <a:rPr lang="cs-CZ" sz="1400" i="1" dirty="0" smtClean="0">
                <a:solidFill>
                  <a:schemeClr val="accent2"/>
                </a:solidFill>
              </a:rPr>
              <a:t> Revue, 2013</a:t>
            </a:r>
            <a:endParaRPr lang="en-US" sz="1400" i="1" dirty="0">
              <a:solidFill>
                <a:schemeClr val="accent2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788495" y="2895478"/>
            <a:ext cx="686511" cy="28803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5292080" y="2895478"/>
            <a:ext cx="504056" cy="2546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aoblený obdélník 6"/>
          <p:cNvSpPr/>
          <p:nvPr/>
        </p:nvSpPr>
        <p:spPr>
          <a:xfrm>
            <a:off x="3823258" y="3376393"/>
            <a:ext cx="686511" cy="2160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aoblený obdélník 7"/>
          <p:cNvSpPr/>
          <p:nvPr/>
        </p:nvSpPr>
        <p:spPr>
          <a:xfrm>
            <a:off x="5280000" y="3789040"/>
            <a:ext cx="504056" cy="25235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260414" y="325199"/>
            <a:ext cx="888358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2"/>
                </a:solidFill>
              </a:rPr>
              <a:t>Ženy s mechanickou chlopenní protézou</a:t>
            </a:r>
          </a:p>
          <a:p>
            <a:pPr algn="ctr"/>
            <a:endParaRPr lang="cs-CZ" dirty="0" smtClean="0"/>
          </a:p>
          <a:p>
            <a:r>
              <a:rPr lang="cs-CZ" dirty="0" smtClean="0"/>
              <a:t>Warfarin od 13. týdne má významně méně komplikací než LMWH po celé těhotenství</a:t>
            </a:r>
          </a:p>
          <a:p>
            <a:r>
              <a:rPr lang="cs-CZ" dirty="0" smtClean="0"/>
              <a:t>Kombinace LMWH + ASA měla vyšší výskyt krvácivých komplikací</a:t>
            </a:r>
            <a:endParaRPr lang="en-US" dirty="0"/>
          </a:p>
        </p:txBody>
      </p:sp>
      <p:sp>
        <p:nvSpPr>
          <p:cNvPr id="10" name="Zaoblený obdélník 9"/>
          <p:cNvSpPr/>
          <p:nvPr/>
        </p:nvSpPr>
        <p:spPr>
          <a:xfrm>
            <a:off x="3823258" y="3809764"/>
            <a:ext cx="686511" cy="2160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13202"/>
            <a:ext cx="7668344" cy="850106"/>
          </a:xfrm>
        </p:spPr>
        <p:txBody>
          <a:bodyPr/>
          <a:lstStyle/>
          <a:p>
            <a:r>
              <a:rPr lang="cs-CZ" sz="2400" dirty="0" smtClean="0"/>
              <a:t>Antikoagulační léčba v těhotenství u žen </a:t>
            </a:r>
            <a:br>
              <a:rPr lang="cs-CZ" sz="2400" dirty="0" smtClean="0"/>
            </a:br>
            <a:r>
              <a:rPr lang="cs-CZ" sz="2400" dirty="0" smtClean="0"/>
              <a:t>s mechanickými </a:t>
            </a:r>
            <a:r>
              <a:rPr lang="cs-CZ" sz="2400" dirty="0"/>
              <a:t>chlopenními </a:t>
            </a:r>
            <a:r>
              <a:rPr lang="cs-CZ" sz="2400" dirty="0" smtClean="0"/>
              <a:t>protézami</a:t>
            </a:r>
            <a:endParaRPr lang="en-US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661026"/>
            <a:ext cx="8853706" cy="499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err="1" smtClean="0"/>
              <a:t>Warfarin</a:t>
            </a:r>
            <a:r>
              <a:rPr lang="cs-CZ" u="sng" dirty="0" smtClean="0"/>
              <a:t> do 5 mg</a:t>
            </a:r>
            <a:r>
              <a:rPr lang="cs-CZ" dirty="0" smtClean="0"/>
              <a:t>: lze podávat po dobu celé gravidity</a:t>
            </a:r>
          </a:p>
          <a:p>
            <a:endParaRPr lang="cs-CZ" dirty="0"/>
          </a:p>
          <a:p>
            <a:r>
              <a:rPr lang="cs-CZ" u="sng" dirty="0" smtClean="0"/>
              <a:t>Warfarin nad 5 mg</a:t>
            </a:r>
            <a:r>
              <a:rPr lang="cs-CZ" dirty="0" smtClean="0"/>
              <a:t>: </a:t>
            </a:r>
            <a:endParaRPr lang="cs-CZ" sz="1000" dirty="0" smtClean="0"/>
          </a:p>
          <a:p>
            <a:r>
              <a:rPr lang="cs-CZ" dirty="0" smtClean="0">
                <a:solidFill>
                  <a:schemeClr val="accent6"/>
                </a:solidFill>
              </a:rPr>
              <a:t>do 6. týdne </a:t>
            </a:r>
            <a:r>
              <a:rPr lang="cs-CZ" dirty="0" smtClean="0"/>
              <a:t>lze podávat warfarin</a:t>
            </a:r>
          </a:p>
          <a:p>
            <a:endParaRPr lang="cs-CZ" sz="200" dirty="0"/>
          </a:p>
          <a:p>
            <a:r>
              <a:rPr lang="cs-CZ" dirty="0" smtClean="0">
                <a:solidFill>
                  <a:schemeClr val="accent2"/>
                </a:solidFill>
              </a:rPr>
              <a:t>6. -12. týden: </a:t>
            </a:r>
            <a:r>
              <a:rPr lang="cs-CZ" dirty="0" smtClean="0"/>
              <a:t>LMWH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s kontrolami </a:t>
            </a:r>
            <a:r>
              <a:rPr lang="cs-CZ" dirty="0" err="1" smtClean="0"/>
              <a:t>antiXa</a:t>
            </a:r>
            <a:r>
              <a:rPr lang="cs-CZ" dirty="0" smtClean="0"/>
              <a:t> 1x týdně: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cílové </a:t>
            </a:r>
            <a:r>
              <a:rPr lang="cs-CZ" dirty="0" err="1" smtClean="0"/>
              <a:t>antiXa</a:t>
            </a:r>
            <a:r>
              <a:rPr lang="cs-CZ" dirty="0" smtClean="0"/>
              <a:t> po aplikaci: 0,8-1,1 IU/ml, (event. </a:t>
            </a:r>
            <a:r>
              <a:rPr lang="cs-CZ" dirty="0" err="1"/>
              <a:t>p</a:t>
            </a:r>
            <a:r>
              <a:rPr lang="cs-CZ" dirty="0" err="1" smtClean="0"/>
              <a:t>re</a:t>
            </a:r>
            <a:r>
              <a:rPr lang="cs-CZ" dirty="0" smtClean="0"/>
              <a:t>-dose 0,6 IU/ml)</a:t>
            </a:r>
          </a:p>
          <a:p>
            <a:endParaRPr lang="cs-CZ" sz="700" dirty="0"/>
          </a:p>
          <a:p>
            <a:r>
              <a:rPr lang="cs-CZ" dirty="0" smtClean="0">
                <a:solidFill>
                  <a:schemeClr val="accent2"/>
                </a:solidFill>
              </a:rPr>
              <a:t>13.- 34. týden: </a:t>
            </a:r>
            <a:r>
              <a:rPr lang="cs-CZ" dirty="0" err="1" smtClean="0">
                <a:solidFill>
                  <a:schemeClr val="accent2"/>
                </a:solidFill>
              </a:rPr>
              <a:t>warfarin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s kontrolou INR 1x týdně</a:t>
            </a:r>
          </a:p>
          <a:p>
            <a:endParaRPr lang="cs-CZ" sz="1050" dirty="0"/>
          </a:p>
          <a:p>
            <a:pPr marL="0" indent="0">
              <a:buNone/>
            </a:pPr>
            <a:r>
              <a:rPr lang="cs-CZ" dirty="0">
                <a:solidFill>
                  <a:schemeClr val="accent2"/>
                </a:solidFill>
              </a:rPr>
              <a:t>o</a:t>
            </a:r>
            <a:r>
              <a:rPr lang="cs-CZ" dirty="0" smtClean="0">
                <a:solidFill>
                  <a:schemeClr val="accent2"/>
                </a:solidFill>
              </a:rPr>
              <a:t>d 34. týdne: LMWH nebo UFH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u="sng" dirty="0" smtClean="0">
                <a:solidFill>
                  <a:schemeClr val="accent5"/>
                </a:solidFill>
              </a:rPr>
              <a:t>Porod:</a:t>
            </a:r>
            <a:r>
              <a:rPr lang="cs-CZ" dirty="0" smtClean="0"/>
              <a:t> při užívání warfarinu: porod sekcí !!!</a:t>
            </a:r>
          </a:p>
          <a:p>
            <a:endParaRPr lang="cs-CZ" sz="600" dirty="0" smtClean="0"/>
          </a:p>
          <a:p>
            <a:r>
              <a:rPr lang="cs-CZ" dirty="0"/>
              <a:t> </a:t>
            </a:r>
            <a:r>
              <a:rPr lang="cs-CZ" dirty="0" smtClean="0"/>
              <a:t>            36 hod před porodem: UFH v infusi (1250 IU/hod, cílové APPT 2-3)</a:t>
            </a:r>
          </a:p>
          <a:p>
            <a:r>
              <a:rPr lang="cs-CZ" dirty="0"/>
              <a:t> </a:t>
            </a:r>
            <a:r>
              <a:rPr lang="cs-CZ" dirty="0" smtClean="0"/>
              <a:t>            4-6 hod před porodem přerušit infusi, </a:t>
            </a:r>
          </a:p>
          <a:p>
            <a:r>
              <a:rPr lang="cs-CZ" dirty="0"/>
              <a:t> </a:t>
            </a:r>
            <a:r>
              <a:rPr lang="cs-CZ" dirty="0" smtClean="0"/>
              <a:t>            nutné normální APTT  při zavádění epidurálního katetru</a:t>
            </a:r>
          </a:p>
          <a:p>
            <a:r>
              <a:rPr lang="cs-CZ" dirty="0"/>
              <a:t> </a:t>
            </a:r>
            <a:r>
              <a:rPr lang="cs-CZ" dirty="0" smtClean="0"/>
              <a:t>            za 4-6 hod po vaginálním porodu a za 6-12 hodin po sekci UFH 500 IU/hod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                                 poté postupně zvýšit na APTT 2-3</a:t>
            </a:r>
          </a:p>
          <a:p>
            <a:endParaRPr lang="cs-CZ" sz="200" dirty="0" smtClean="0"/>
          </a:p>
          <a:p>
            <a:r>
              <a:rPr lang="cs-CZ" dirty="0"/>
              <a:t> </a:t>
            </a:r>
            <a:r>
              <a:rPr lang="cs-CZ" dirty="0" smtClean="0"/>
              <a:t>  warfarin za 1 den po nekomplikovaném vaginálním porodu a za 2-3 dny po sekci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136904" cy="2448272"/>
          </a:xfrm>
        </p:spPr>
        <p:txBody>
          <a:bodyPr/>
          <a:lstStyle/>
          <a:p>
            <a:r>
              <a:rPr lang="cs-CZ" dirty="0" smtClean="0"/>
              <a:t>Mechanické mitrální protézy v těhotenství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kazuistiky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2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356" y="116632"/>
            <a:ext cx="8507288" cy="576064"/>
          </a:xfrm>
        </p:spPr>
        <p:txBody>
          <a:bodyPr/>
          <a:lstStyle/>
          <a:p>
            <a:r>
              <a:rPr lang="cs-CZ" sz="2000" dirty="0"/>
              <a:t>Kazuistika č. 1 – mechanická </a:t>
            </a:r>
            <a:r>
              <a:rPr lang="cs-CZ" sz="2000" dirty="0" smtClean="0"/>
              <a:t>mitrální </a:t>
            </a:r>
            <a:r>
              <a:rPr lang="cs-CZ" sz="2000" dirty="0"/>
              <a:t>protéza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356" y="836712"/>
            <a:ext cx="8229600" cy="3168352"/>
          </a:xfrm>
        </p:spPr>
        <p:txBody>
          <a:bodyPr/>
          <a:lstStyle/>
          <a:p>
            <a:r>
              <a:rPr lang="cs-CZ" sz="1400" dirty="0" smtClean="0"/>
              <a:t>Pacientka s vrozeně korigovanou transpozicí velkých tepen (CCTGA) </a:t>
            </a:r>
          </a:p>
          <a:p>
            <a:r>
              <a:rPr lang="cs-CZ" sz="1400" dirty="0" smtClean="0"/>
              <a:t>Od 18 let: </a:t>
            </a:r>
            <a:r>
              <a:rPr lang="cs-CZ" sz="1400" b="1" dirty="0" smtClean="0">
                <a:solidFill>
                  <a:schemeClr val="accent2"/>
                </a:solidFill>
              </a:rPr>
              <a:t>mechanická dvoulistová </a:t>
            </a:r>
            <a:r>
              <a:rPr lang="cs-CZ" sz="1400" b="1" dirty="0">
                <a:solidFill>
                  <a:schemeClr val="accent2"/>
                </a:solidFill>
              </a:rPr>
              <a:t>protézou SJM 31mm </a:t>
            </a:r>
            <a:r>
              <a:rPr lang="cs-CZ" sz="1400" dirty="0" smtClean="0"/>
              <a:t>v systémové pravé komoře </a:t>
            </a:r>
          </a:p>
          <a:p>
            <a:r>
              <a:rPr lang="cs-CZ" sz="1400" dirty="0" smtClean="0">
                <a:solidFill>
                  <a:schemeClr val="accent2"/>
                </a:solidFill>
              </a:rPr>
              <a:t>=</a:t>
            </a:r>
            <a:r>
              <a:rPr lang="cs-CZ" sz="1400" dirty="0" smtClean="0"/>
              <a:t> </a:t>
            </a:r>
            <a:r>
              <a:rPr lang="cs-CZ" sz="1400" b="1" dirty="0" smtClean="0">
                <a:solidFill>
                  <a:schemeClr val="accent2"/>
                </a:solidFill>
              </a:rPr>
              <a:t>funkčně mitrální protéza</a:t>
            </a:r>
          </a:p>
          <a:p>
            <a:endParaRPr lang="cs-CZ" sz="1400" dirty="0" smtClean="0"/>
          </a:p>
          <a:p>
            <a:r>
              <a:rPr lang="cs-CZ" sz="1400" dirty="0" smtClean="0"/>
              <a:t>První </a:t>
            </a:r>
            <a:r>
              <a:rPr lang="cs-CZ" sz="1400" dirty="0"/>
              <a:t>gravidita </a:t>
            </a:r>
            <a:r>
              <a:rPr lang="cs-CZ" sz="1400" dirty="0" smtClean="0"/>
              <a:t>v 25 letech (2004) – sledována dětským kardiologem a dětským hematologem, </a:t>
            </a:r>
          </a:p>
          <a:p>
            <a:r>
              <a:rPr lang="cs-CZ" sz="1400" b="1" dirty="0" err="1" smtClean="0">
                <a:solidFill>
                  <a:schemeClr val="accent2"/>
                </a:solidFill>
              </a:rPr>
              <a:t>Fraxiparin</a:t>
            </a:r>
            <a:r>
              <a:rPr lang="cs-CZ" sz="1400" b="1" dirty="0" smtClean="0">
                <a:solidFill>
                  <a:schemeClr val="accent2"/>
                </a:solidFill>
              </a:rPr>
              <a:t> </a:t>
            </a:r>
            <a:r>
              <a:rPr lang="cs-CZ" sz="1400" b="1" dirty="0">
                <a:solidFill>
                  <a:schemeClr val="accent2"/>
                </a:solidFill>
              </a:rPr>
              <a:t>1x0,6ml, anti </a:t>
            </a:r>
            <a:r>
              <a:rPr lang="cs-CZ" sz="1400" b="1" dirty="0" err="1">
                <a:solidFill>
                  <a:schemeClr val="accent2"/>
                </a:solidFill>
              </a:rPr>
              <a:t>Xa</a:t>
            </a:r>
            <a:r>
              <a:rPr lang="cs-CZ" sz="1400" b="1" dirty="0">
                <a:solidFill>
                  <a:schemeClr val="accent2"/>
                </a:solidFill>
              </a:rPr>
              <a:t>: </a:t>
            </a:r>
            <a:r>
              <a:rPr lang="cs-CZ" sz="1400" b="1" dirty="0" smtClean="0">
                <a:solidFill>
                  <a:schemeClr val="accent2"/>
                </a:solidFill>
              </a:rPr>
              <a:t>0,4</a:t>
            </a:r>
            <a:r>
              <a:rPr lang="cs-CZ" sz="1400" b="1" dirty="0">
                <a:solidFill>
                  <a:schemeClr val="accent2"/>
                </a:solidFill>
              </a:rPr>
              <a:t> </a:t>
            </a:r>
            <a:r>
              <a:rPr lang="cs-CZ" sz="1400" b="1" dirty="0" smtClean="0">
                <a:solidFill>
                  <a:schemeClr val="accent2"/>
                </a:solidFill>
              </a:rPr>
              <a:t>IU/ml = nedostatečná antikoagulační léčba !!!</a:t>
            </a:r>
          </a:p>
          <a:p>
            <a:endParaRPr lang="cs-CZ" sz="1400" dirty="0" smtClean="0"/>
          </a:p>
          <a:p>
            <a:r>
              <a:rPr lang="cs-CZ" sz="1400" dirty="0" smtClean="0"/>
              <a:t>V 25. týdnu gravidity akutní příjem na dospělou kardiologii v </a:t>
            </a:r>
            <a:r>
              <a:rPr lang="cs-CZ" sz="1400" b="1" dirty="0" smtClean="0">
                <a:solidFill>
                  <a:schemeClr val="accent5"/>
                </a:solidFill>
              </a:rPr>
              <a:t>plicním edému s obstrukcí mechanické </a:t>
            </a:r>
            <a:r>
              <a:rPr lang="cs-CZ" sz="1400" b="1" dirty="0">
                <a:solidFill>
                  <a:schemeClr val="accent5"/>
                </a:solidFill>
              </a:rPr>
              <a:t>protézy </a:t>
            </a:r>
            <a:r>
              <a:rPr lang="cs-CZ" sz="1400" b="1" dirty="0" smtClean="0">
                <a:solidFill>
                  <a:schemeClr val="accent5"/>
                </a:solidFill>
              </a:rPr>
              <a:t>tromby, </a:t>
            </a:r>
            <a:r>
              <a:rPr lang="cs-CZ" sz="1400" b="1" dirty="0">
                <a:solidFill>
                  <a:schemeClr val="accent5"/>
                </a:solidFill>
              </a:rPr>
              <a:t>grad. </a:t>
            </a:r>
            <a:r>
              <a:rPr lang="cs-CZ" sz="1400" b="1" dirty="0" smtClean="0">
                <a:solidFill>
                  <a:schemeClr val="accent5"/>
                </a:solidFill>
              </a:rPr>
              <a:t>38/24mmHg</a:t>
            </a:r>
          </a:p>
          <a:p>
            <a:r>
              <a:rPr lang="cs-CZ" sz="1400" dirty="0" smtClean="0"/>
              <a:t>urgentní </a:t>
            </a:r>
            <a:r>
              <a:rPr lang="cs-CZ" sz="1400" dirty="0" err="1"/>
              <a:t>reoprace</a:t>
            </a:r>
            <a:r>
              <a:rPr lang="cs-CZ" sz="1400" dirty="0"/>
              <a:t> </a:t>
            </a:r>
            <a:r>
              <a:rPr lang="cs-CZ" sz="1400" dirty="0" smtClean="0"/>
              <a:t>– </a:t>
            </a:r>
            <a:r>
              <a:rPr lang="cs-CZ" sz="1400" dirty="0"/>
              <a:t>potvrzen rozsáhlý trombus blokující </a:t>
            </a:r>
            <a:r>
              <a:rPr lang="cs-CZ" sz="1400" dirty="0" smtClean="0"/>
              <a:t>protézu</a:t>
            </a:r>
          </a:p>
          <a:p>
            <a:r>
              <a:rPr lang="cs-CZ" sz="1400" dirty="0" smtClean="0"/>
              <a:t>re-náhrada zablokované chlopně novou mechanickou </a:t>
            </a:r>
            <a:r>
              <a:rPr lang="cs-CZ" sz="1400" dirty="0"/>
              <a:t>protézou </a:t>
            </a:r>
            <a:r>
              <a:rPr lang="cs-CZ" sz="1400" dirty="0" err="1" smtClean="0"/>
              <a:t>Sorin</a:t>
            </a:r>
            <a:r>
              <a:rPr lang="cs-CZ" sz="1400" dirty="0" smtClean="0"/>
              <a:t> </a:t>
            </a:r>
            <a:r>
              <a:rPr lang="cs-CZ" sz="1400" dirty="0" err="1" smtClean="0"/>
              <a:t>Bicarbon</a:t>
            </a:r>
            <a:r>
              <a:rPr lang="cs-CZ" sz="1400" dirty="0" smtClean="0"/>
              <a:t> </a:t>
            </a:r>
            <a:r>
              <a:rPr lang="cs-CZ" sz="1400" dirty="0"/>
              <a:t>29mm, </a:t>
            </a:r>
            <a:endParaRPr lang="cs-CZ" sz="1400" dirty="0" smtClean="0"/>
          </a:p>
          <a:p>
            <a:r>
              <a:rPr lang="cs-CZ" sz="1400" dirty="0" smtClean="0"/>
              <a:t>úmrtí </a:t>
            </a:r>
            <a:r>
              <a:rPr lang="cs-CZ" sz="1400" dirty="0"/>
              <a:t>plodu po operaci v mimotělním oběhu.</a:t>
            </a:r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773064"/>
            <a:ext cx="2880320" cy="29464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07" y="4005064"/>
            <a:ext cx="4158293" cy="27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Blokáda mechanické mitrální protézy</a:t>
            </a:r>
            <a:endParaRPr lang="cs-CZ" dirty="0"/>
          </a:p>
        </p:txBody>
      </p:sp>
      <p:pic>
        <p:nvPicPr>
          <p:cNvPr id="4" name="EXP99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297" y="1340768"/>
            <a:ext cx="4353995" cy="3096344"/>
          </a:xfrm>
        </p:spPr>
      </p:pic>
      <p:pic>
        <p:nvPicPr>
          <p:cNvPr id="5" name="EXP10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7510" y="3645024"/>
            <a:ext cx="4315726" cy="306896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504" y="1340768"/>
            <a:ext cx="864096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633447" y="3645024"/>
            <a:ext cx="864096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6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Mechanická </a:t>
            </a:r>
            <a:r>
              <a:rPr lang="cs-CZ" dirty="0"/>
              <a:t>mitrální protéza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132" y="1268760"/>
            <a:ext cx="8229600" cy="5040560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smtClean="0">
                <a:solidFill>
                  <a:schemeClr val="tx2"/>
                </a:solidFill>
              </a:rPr>
              <a:t>Kazuistika 1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chemeClr val="accent2"/>
                </a:solidFill>
              </a:rPr>
              <a:t>CCTGA + mechanická protéza v systémové komoře</a:t>
            </a:r>
          </a:p>
          <a:p>
            <a:r>
              <a:rPr lang="cs-CZ" sz="1600" dirty="0" smtClean="0"/>
              <a:t>Druhá </a:t>
            </a:r>
            <a:r>
              <a:rPr lang="cs-CZ" sz="1600" dirty="0"/>
              <a:t>gravidita </a:t>
            </a:r>
            <a:r>
              <a:rPr lang="cs-CZ" sz="1600" dirty="0" smtClean="0"/>
              <a:t>za 4 roky 2008, správná </a:t>
            </a:r>
            <a:r>
              <a:rPr lang="cs-CZ" sz="1600" dirty="0" err="1" smtClean="0"/>
              <a:t>antikoagulace</a:t>
            </a:r>
            <a:r>
              <a:rPr lang="cs-CZ" sz="1600" dirty="0" smtClean="0"/>
              <a:t>, kontroly anti-</a:t>
            </a:r>
            <a:r>
              <a:rPr lang="cs-CZ" sz="1600" dirty="0" err="1" smtClean="0"/>
              <a:t>Xa</a:t>
            </a:r>
            <a:r>
              <a:rPr lang="cs-CZ" sz="1600" dirty="0" smtClean="0"/>
              <a:t> a INR</a:t>
            </a:r>
          </a:p>
          <a:p>
            <a:r>
              <a:rPr lang="cs-CZ" sz="1600" dirty="0" smtClean="0"/>
              <a:t>Hematom před dělohou</a:t>
            </a:r>
          </a:p>
          <a:p>
            <a:r>
              <a:rPr lang="cs-CZ" sz="1600" dirty="0" smtClean="0"/>
              <a:t>V 34. týdnu akutní </a:t>
            </a:r>
            <a:r>
              <a:rPr lang="cs-CZ" sz="1600" dirty="0"/>
              <a:t>sekce pro rupturu membrán a </a:t>
            </a:r>
            <a:r>
              <a:rPr lang="cs-CZ" sz="1600" dirty="0" smtClean="0"/>
              <a:t>krvácení, </a:t>
            </a:r>
          </a:p>
          <a:p>
            <a:r>
              <a:rPr lang="cs-CZ" sz="1600" dirty="0" smtClean="0"/>
              <a:t>Po </a:t>
            </a:r>
            <a:r>
              <a:rPr lang="cs-CZ" sz="1600" dirty="0"/>
              <a:t>porodu </a:t>
            </a:r>
            <a:r>
              <a:rPr lang="cs-CZ" sz="1600" dirty="0" smtClean="0"/>
              <a:t>14 dní </a:t>
            </a:r>
            <a:r>
              <a:rPr lang="cs-CZ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krvácení</a:t>
            </a:r>
            <a:r>
              <a:rPr lang="cs-CZ" sz="1600" b="1" dirty="0" smtClean="0"/>
              <a:t> </a:t>
            </a:r>
            <a:r>
              <a:rPr lang="cs-CZ" sz="1600" dirty="0" smtClean="0"/>
              <a:t>s nutností krevních převodů</a:t>
            </a:r>
          </a:p>
          <a:p>
            <a:r>
              <a:rPr lang="cs-CZ" sz="1600" dirty="0" smtClean="0"/>
              <a:t>Dcera </a:t>
            </a:r>
            <a:r>
              <a:rPr lang="cs-CZ" sz="1600" dirty="0"/>
              <a:t>zdráva, bez </a:t>
            </a:r>
            <a:r>
              <a:rPr lang="cs-CZ" sz="1600" dirty="0" smtClean="0"/>
              <a:t>VSV, 2320 </a:t>
            </a:r>
            <a:r>
              <a:rPr lang="cs-CZ" sz="1600" dirty="0"/>
              <a:t>g/46 </a:t>
            </a:r>
            <a:r>
              <a:rPr lang="cs-CZ" sz="1600" dirty="0" smtClean="0"/>
              <a:t>cm</a:t>
            </a:r>
            <a:endParaRPr lang="cs-CZ" sz="1600" dirty="0"/>
          </a:p>
          <a:p>
            <a:endParaRPr lang="cs-CZ" sz="1600" dirty="0" smtClean="0"/>
          </a:p>
          <a:p>
            <a:pPr marL="0" indent="0">
              <a:buNone/>
            </a:pPr>
            <a:endParaRPr lang="cs-CZ" sz="16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schemeClr val="tx2"/>
                </a:solidFill>
              </a:rPr>
              <a:t>Kazuistika 2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chemeClr val="accent2"/>
                </a:solidFill>
              </a:rPr>
              <a:t>Inkompletní AVSD + mechanická MVR </a:t>
            </a:r>
          </a:p>
          <a:p>
            <a:r>
              <a:rPr lang="cs-CZ" sz="1600" dirty="0" smtClean="0"/>
              <a:t>od 7 let mechanická disková chlopeň </a:t>
            </a:r>
            <a:r>
              <a:rPr lang="cs-CZ" sz="1600" dirty="0" err="1" smtClean="0"/>
              <a:t>Bjork-Shiley</a:t>
            </a:r>
            <a:r>
              <a:rPr lang="cs-CZ" sz="1600" dirty="0" smtClean="0"/>
              <a:t> v mitrální pozici, dysfunkce LK</a:t>
            </a:r>
          </a:p>
          <a:p>
            <a:r>
              <a:rPr lang="cs-CZ" sz="1600" dirty="0" smtClean="0"/>
              <a:t>Užívala warfarin + ASA, před porodem </a:t>
            </a:r>
            <a:r>
              <a:rPr lang="cs-CZ" sz="1600" dirty="0" err="1" smtClean="0"/>
              <a:t>Fraxiparin</a:t>
            </a:r>
            <a:endParaRPr lang="cs-CZ" sz="1600" dirty="0" smtClean="0"/>
          </a:p>
          <a:p>
            <a:r>
              <a:rPr lang="cs-CZ" sz="1600" dirty="0" smtClean="0"/>
              <a:t>Porod v 26 letech (2006) sekcí v 38. týdnu, zdravý syn </a:t>
            </a:r>
            <a:r>
              <a:rPr lang="cs-CZ" sz="1600" dirty="0"/>
              <a:t>3125 </a:t>
            </a:r>
            <a:r>
              <a:rPr lang="cs-CZ" sz="1600" dirty="0" smtClean="0"/>
              <a:t>g</a:t>
            </a:r>
            <a:endParaRPr lang="cs-CZ" sz="1600" dirty="0"/>
          </a:p>
          <a:p>
            <a:r>
              <a:rPr lang="cs-CZ" sz="1600" dirty="0" smtClean="0"/>
              <a:t>Krvácivé komplikace, trombocytopenie, krevní převody</a:t>
            </a:r>
          </a:p>
          <a:p>
            <a:r>
              <a:rPr lang="cs-CZ" sz="1600" dirty="0" smtClean="0"/>
              <a:t>Nutnost provedení </a:t>
            </a:r>
            <a:r>
              <a:rPr lang="cs-CZ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hysterektomie</a:t>
            </a:r>
            <a:r>
              <a:rPr lang="cs-CZ" sz="1600" dirty="0" smtClean="0"/>
              <a:t> </a:t>
            </a:r>
            <a:r>
              <a:rPr lang="cs-CZ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 krvácení</a:t>
            </a:r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88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6387"/>
            <a:ext cx="6696744" cy="1789203"/>
          </a:xfrm>
        </p:spPr>
        <p:txBody>
          <a:bodyPr/>
          <a:lstStyle/>
          <a:p>
            <a:r>
              <a:rPr lang="cs-CZ" dirty="0" smtClean="0"/>
              <a:t>Aortální vady a těhotenství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dirty="0" smtClean="0"/>
              <a:t>kazuistiky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973212"/>
            <a:ext cx="2734357" cy="57541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88840"/>
            <a:ext cx="2592757" cy="24007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0" y="4869160"/>
            <a:ext cx="2915533" cy="17479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852936"/>
            <a:ext cx="250147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smtClean="0"/>
              <a:t>Kazuistika č. 3 </a:t>
            </a:r>
            <a:r>
              <a:rPr lang="cs-CZ" sz="2400" dirty="0" smtClean="0"/>
              <a:t>–  mechanická aortální protéza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507288" cy="4248472"/>
          </a:xfrm>
        </p:spPr>
        <p:txBody>
          <a:bodyPr/>
          <a:lstStyle/>
          <a:p>
            <a:r>
              <a:rPr lang="cs-CZ" sz="1600" dirty="0" smtClean="0"/>
              <a:t>BAV, AS, dilatace ascendentní aorty</a:t>
            </a:r>
          </a:p>
          <a:p>
            <a:endParaRPr lang="cs-CZ" sz="1600" dirty="0" smtClean="0"/>
          </a:p>
          <a:p>
            <a:r>
              <a:rPr lang="cs-CZ" sz="1600" dirty="0" smtClean="0"/>
              <a:t>stav po chirurgické </a:t>
            </a:r>
            <a:r>
              <a:rPr lang="cs-CZ" sz="1600" dirty="0" err="1" smtClean="0"/>
              <a:t>valvulotomii</a:t>
            </a:r>
            <a:r>
              <a:rPr lang="cs-CZ" sz="1600" dirty="0"/>
              <a:t> </a:t>
            </a:r>
            <a:r>
              <a:rPr lang="cs-CZ" sz="1600" dirty="0" smtClean="0"/>
              <a:t>v 7 letech </a:t>
            </a:r>
          </a:p>
          <a:p>
            <a:r>
              <a:rPr lang="cs-CZ" sz="1600" dirty="0" smtClean="0"/>
              <a:t>Pro </a:t>
            </a:r>
            <a:r>
              <a:rPr lang="cs-CZ" sz="1600" dirty="0"/>
              <a:t>těžkou aortální </a:t>
            </a:r>
            <a:r>
              <a:rPr lang="cs-CZ" sz="1600" dirty="0" err="1"/>
              <a:t>restenózu</a:t>
            </a:r>
            <a:r>
              <a:rPr lang="cs-CZ" sz="1600" dirty="0"/>
              <a:t> </a:t>
            </a:r>
            <a:r>
              <a:rPr lang="cs-CZ" sz="1600" dirty="0" smtClean="0"/>
              <a:t>provedena v 34 letech </a:t>
            </a:r>
            <a:r>
              <a:rPr lang="cs-CZ" sz="1600" dirty="0" err="1" smtClean="0"/>
              <a:t>reoperace</a:t>
            </a:r>
            <a:r>
              <a:rPr lang="cs-CZ" sz="1600" dirty="0" smtClean="0"/>
              <a:t>: </a:t>
            </a:r>
          </a:p>
          <a:p>
            <a:r>
              <a:rPr lang="cs-CZ" sz="1600" dirty="0" smtClean="0">
                <a:solidFill>
                  <a:schemeClr val="accent2"/>
                </a:solidFill>
              </a:rPr>
              <a:t>Mechanická AVR: SJM Regent 21mm + náhrada ascendentní aorty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V  38 letech první gravidita (2010)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ečlivě sledovaná antikoagulační léčba - pacientka </a:t>
            </a:r>
            <a:r>
              <a:rPr lang="cs-CZ" sz="1600" dirty="0"/>
              <a:t>aplikovala po dobu celého těhotenství </a:t>
            </a:r>
            <a:r>
              <a:rPr lang="cs-CZ" sz="1600" dirty="0" smtClean="0"/>
              <a:t>LMWH </a:t>
            </a:r>
            <a:r>
              <a:rPr lang="cs-CZ" sz="1600" dirty="0" err="1" smtClean="0">
                <a:solidFill>
                  <a:schemeClr val="accent2"/>
                </a:solidFill>
              </a:rPr>
              <a:t>Fraxiparin</a:t>
            </a:r>
            <a:r>
              <a:rPr lang="cs-CZ" sz="1600" dirty="0" smtClean="0">
                <a:solidFill>
                  <a:schemeClr val="accent2"/>
                </a:solidFill>
              </a:rPr>
              <a:t> </a:t>
            </a:r>
            <a:r>
              <a:rPr lang="cs-CZ" sz="1600" dirty="0">
                <a:solidFill>
                  <a:schemeClr val="accent2"/>
                </a:solidFill>
              </a:rPr>
              <a:t>s anti-</a:t>
            </a:r>
            <a:r>
              <a:rPr lang="cs-CZ" sz="1600" dirty="0" err="1">
                <a:solidFill>
                  <a:schemeClr val="accent2"/>
                </a:solidFill>
              </a:rPr>
              <a:t>Xa</a:t>
            </a:r>
            <a:r>
              <a:rPr lang="cs-CZ" sz="1600" dirty="0">
                <a:solidFill>
                  <a:schemeClr val="accent2"/>
                </a:solidFill>
              </a:rPr>
              <a:t> 0,8 IU/ml</a:t>
            </a:r>
          </a:p>
          <a:p>
            <a:endParaRPr lang="cs-CZ" sz="1600" dirty="0" smtClean="0"/>
          </a:p>
          <a:p>
            <a:r>
              <a:rPr lang="cs-CZ" sz="1600" dirty="0" smtClean="0"/>
              <a:t>V 8. měsíci náhle vzniklá </a:t>
            </a:r>
            <a:r>
              <a:rPr lang="cs-CZ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afázie, TIA</a:t>
            </a:r>
          </a:p>
          <a:p>
            <a:r>
              <a:rPr lang="cs-CZ" sz="1600" dirty="0" smtClean="0"/>
              <a:t>Porod akutní sekcí</a:t>
            </a:r>
          </a:p>
          <a:p>
            <a:r>
              <a:rPr lang="cs-CZ" sz="1600" dirty="0" smtClean="0"/>
              <a:t>Následně kardiochirurgický výkon: </a:t>
            </a:r>
            <a:r>
              <a:rPr lang="cs-CZ" sz="1600" dirty="0" err="1" smtClean="0"/>
              <a:t>debridgement</a:t>
            </a:r>
            <a:r>
              <a:rPr lang="cs-CZ" sz="1600" dirty="0" smtClean="0"/>
              <a:t> mechanické aortální protézy,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na které byl nalezen starší </a:t>
            </a:r>
            <a:r>
              <a:rPr lang="cs-CZ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trombus</a:t>
            </a:r>
          </a:p>
          <a:p>
            <a:endParaRPr lang="cs-CZ" sz="1600" dirty="0"/>
          </a:p>
          <a:p>
            <a:endParaRPr lang="cs-CZ" sz="1600" dirty="0" smtClean="0"/>
          </a:p>
        </p:txBody>
      </p:sp>
      <p:sp>
        <p:nvSpPr>
          <p:cNvPr id="4" name="Zaoblený obdélník 3"/>
          <p:cNvSpPr/>
          <p:nvPr/>
        </p:nvSpPr>
        <p:spPr>
          <a:xfrm>
            <a:off x="611560" y="1484784"/>
            <a:ext cx="3672408" cy="5040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9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3755" y="1052736"/>
            <a:ext cx="6380466" cy="63758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" y="0"/>
            <a:ext cx="9131487" cy="6858000"/>
          </a:xfrm>
        </p:spPr>
      </p:pic>
    </p:spTree>
    <p:extLst>
      <p:ext uri="{BB962C8B-B14F-4D97-AF65-F5344CB8AC3E}">
        <p14:creationId xmlns:p14="http://schemas.microsoft.com/office/powerpoint/2010/main" val="11330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0088" y="188640"/>
            <a:ext cx="8111752" cy="850106"/>
          </a:xfrm>
        </p:spPr>
        <p:txBody>
          <a:bodyPr/>
          <a:lstStyle/>
          <a:p>
            <a:r>
              <a:rPr lang="cs-CZ" sz="2000" dirty="0" smtClean="0"/>
              <a:t>Kazuistika č. 4 </a:t>
            </a:r>
            <a:r>
              <a:rPr lang="cs-CZ" sz="2400" dirty="0" smtClean="0"/>
              <a:t>–  biologická aortální protéza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5400600"/>
          </a:xfrm>
        </p:spPr>
        <p:txBody>
          <a:bodyPr/>
          <a:lstStyle/>
          <a:p>
            <a:r>
              <a:rPr lang="cs-CZ" sz="1600" dirty="0" smtClean="0"/>
              <a:t>BAV, AS, dilatace kořene aorty</a:t>
            </a:r>
          </a:p>
          <a:p>
            <a:endParaRPr lang="cs-CZ" sz="1600" b="1" dirty="0" smtClean="0">
              <a:solidFill>
                <a:schemeClr val="accent2"/>
              </a:solidFill>
            </a:endParaRPr>
          </a:p>
          <a:p>
            <a:r>
              <a:rPr lang="cs-CZ" sz="1600" dirty="0" smtClean="0"/>
              <a:t>Stav po balónkové </a:t>
            </a:r>
            <a:r>
              <a:rPr lang="cs-CZ" sz="1600" dirty="0" err="1" smtClean="0"/>
              <a:t>valvuloplastice</a:t>
            </a:r>
            <a:r>
              <a:rPr lang="cs-CZ" sz="1600" dirty="0" smtClean="0"/>
              <a:t> v 9 letech</a:t>
            </a:r>
            <a:endParaRPr lang="cs-CZ" sz="1600" dirty="0"/>
          </a:p>
          <a:p>
            <a:r>
              <a:rPr lang="cs-CZ" sz="1600" dirty="0" smtClean="0"/>
              <a:t>Těžká reziduální aortální regurgitace, pacientka chtěla být těhotná</a:t>
            </a:r>
          </a:p>
          <a:p>
            <a:endParaRPr lang="cs-CZ" sz="1600" dirty="0"/>
          </a:p>
          <a:p>
            <a:r>
              <a:rPr lang="cs-CZ" sz="1600" dirty="0" smtClean="0"/>
              <a:t>Ve 20 letech (2006) náhrada aortální chlopně a kořene aorty </a:t>
            </a:r>
          </a:p>
          <a:p>
            <a:r>
              <a:rPr lang="cs-CZ" sz="1600" dirty="0" smtClean="0">
                <a:solidFill>
                  <a:schemeClr val="accent2"/>
                </a:solidFill>
              </a:rPr>
              <a:t>vepřovou </a:t>
            </a:r>
            <a:r>
              <a:rPr lang="cs-CZ" sz="1600" dirty="0" err="1" smtClean="0">
                <a:solidFill>
                  <a:schemeClr val="accent2"/>
                </a:solidFill>
              </a:rPr>
              <a:t>bezstentovou</a:t>
            </a:r>
            <a:r>
              <a:rPr lang="cs-CZ" sz="1600" dirty="0" smtClean="0">
                <a:solidFill>
                  <a:schemeClr val="accent2"/>
                </a:solidFill>
              </a:rPr>
              <a:t> </a:t>
            </a:r>
            <a:r>
              <a:rPr lang="cs-CZ" sz="1600" dirty="0" err="1" smtClean="0">
                <a:solidFill>
                  <a:schemeClr val="accent2"/>
                </a:solidFill>
              </a:rPr>
              <a:t>bioprotézou</a:t>
            </a:r>
            <a:r>
              <a:rPr lang="cs-CZ" sz="1600" dirty="0" smtClean="0">
                <a:solidFill>
                  <a:schemeClr val="accent2"/>
                </a:solidFill>
              </a:rPr>
              <a:t> </a:t>
            </a:r>
            <a:r>
              <a:rPr lang="cs-CZ" sz="1600" dirty="0" err="1" smtClean="0">
                <a:solidFill>
                  <a:schemeClr val="accent2"/>
                </a:solidFill>
              </a:rPr>
              <a:t>St.Jude</a:t>
            </a:r>
            <a:r>
              <a:rPr lang="cs-CZ" sz="1600" dirty="0" smtClean="0">
                <a:solidFill>
                  <a:schemeClr val="accent2"/>
                </a:solidFill>
              </a:rPr>
              <a:t> Toronto </a:t>
            </a:r>
            <a:r>
              <a:rPr lang="cs-CZ" sz="1600" dirty="0" err="1" smtClean="0">
                <a:solidFill>
                  <a:schemeClr val="accent2"/>
                </a:solidFill>
              </a:rPr>
              <a:t>Root</a:t>
            </a:r>
            <a:r>
              <a:rPr lang="cs-CZ" sz="1600" dirty="0" smtClean="0">
                <a:solidFill>
                  <a:schemeClr val="accent2"/>
                </a:solidFill>
              </a:rPr>
              <a:t> 25mm, </a:t>
            </a:r>
          </a:p>
          <a:p>
            <a:r>
              <a:rPr lang="cs-CZ" sz="1600" dirty="0" smtClean="0"/>
              <a:t>doporučeno co nejdříve otěhotnět</a:t>
            </a:r>
            <a:endParaRPr lang="cs-CZ" sz="1600" dirty="0" smtClean="0">
              <a:solidFill>
                <a:schemeClr val="accent2"/>
              </a:solidFill>
            </a:endParaRPr>
          </a:p>
          <a:p>
            <a:endParaRPr lang="cs-CZ" sz="1600" b="1" dirty="0">
              <a:solidFill>
                <a:schemeClr val="accent2"/>
              </a:solidFill>
            </a:endParaRPr>
          </a:p>
          <a:p>
            <a:r>
              <a:rPr lang="cs-CZ" sz="1600" dirty="0" smtClean="0"/>
              <a:t>Pacientka se od r. 2006 neúspěšně snažila o otěhotnění </a:t>
            </a:r>
            <a:r>
              <a:rPr lang="cs-CZ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12 let</a:t>
            </a:r>
          </a:p>
          <a:p>
            <a:r>
              <a:rPr lang="cs-CZ" sz="1600" dirty="0" smtClean="0"/>
              <a:t>3x podstoupila </a:t>
            </a:r>
            <a:r>
              <a:rPr lang="cs-CZ" sz="1600" dirty="0"/>
              <a:t>neúspěšnou IVF, </a:t>
            </a:r>
            <a:r>
              <a:rPr lang="cs-CZ" sz="1600" dirty="0" smtClean="0"/>
              <a:t>laparoskopická </a:t>
            </a:r>
            <a:r>
              <a:rPr lang="cs-CZ" sz="1600" dirty="0" err="1" smtClean="0"/>
              <a:t>salpingektomie</a:t>
            </a:r>
            <a:endParaRPr lang="cs-CZ" sz="1600" dirty="0" smtClean="0"/>
          </a:p>
          <a:p>
            <a:r>
              <a:rPr lang="cs-CZ" sz="1600" dirty="0" smtClean="0"/>
              <a:t>Spontánně otěhotněla v 32 letech,</a:t>
            </a:r>
          </a:p>
          <a:p>
            <a:r>
              <a:rPr lang="cs-CZ" sz="1600" dirty="0" smtClean="0"/>
              <a:t>porod v r. 2018 ve 42. týdnu, sekce z gynekologických příčin</a:t>
            </a:r>
          </a:p>
          <a:p>
            <a:r>
              <a:rPr lang="cs-CZ" sz="1600" dirty="0" smtClean="0"/>
              <a:t>Ruptura aneurysmatu pupečníkové žíly s hematomem a anémií</a:t>
            </a:r>
          </a:p>
          <a:p>
            <a:r>
              <a:rPr lang="cs-CZ" sz="1600" dirty="0" smtClean="0"/>
              <a:t>dcera </a:t>
            </a:r>
            <a:r>
              <a:rPr lang="cs-CZ" sz="1600" dirty="0"/>
              <a:t>3175g, 49cm, zdravá,</a:t>
            </a:r>
          </a:p>
          <a:p>
            <a:endParaRPr lang="cs-CZ" sz="1600" dirty="0" smtClean="0"/>
          </a:p>
          <a:p>
            <a:r>
              <a:rPr lang="cs-CZ" sz="1600" dirty="0" smtClean="0"/>
              <a:t>Po porodu 2019: pacientka bez obtíží, NYHA </a:t>
            </a:r>
            <a:r>
              <a:rPr lang="cs-CZ" sz="1600" dirty="0"/>
              <a:t>I, </a:t>
            </a:r>
            <a:endParaRPr lang="cs-CZ" sz="1600" dirty="0" smtClean="0"/>
          </a:p>
          <a:p>
            <a:r>
              <a:rPr lang="cs-CZ" sz="1600" dirty="0" smtClean="0">
                <a:solidFill>
                  <a:schemeClr val="tx2"/>
                </a:solidFill>
              </a:rPr>
              <a:t>aortální </a:t>
            </a:r>
            <a:r>
              <a:rPr lang="cs-CZ" sz="1600" dirty="0" err="1" smtClean="0">
                <a:solidFill>
                  <a:schemeClr val="tx2"/>
                </a:solidFill>
              </a:rPr>
              <a:t>bioprotéza</a:t>
            </a:r>
            <a:r>
              <a:rPr lang="cs-CZ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>
                <a:solidFill>
                  <a:schemeClr val="tx2"/>
                </a:solidFill>
              </a:rPr>
              <a:t>po 13 </a:t>
            </a:r>
            <a:r>
              <a:rPr lang="cs-CZ" sz="1600" dirty="0" smtClean="0">
                <a:solidFill>
                  <a:schemeClr val="tx2"/>
                </a:solidFill>
              </a:rPr>
              <a:t>letech </a:t>
            </a:r>
            <a:r>
              <a:rPr lang="cs-CZ" sz="1600" dirty="0" smtClean="0"/>
              <a:t>s dobře pohyblivými cípky, bez významnějších známek degenerace, jen lehké zesílení při </a:t>
            </a:r>
            <a:r>
              <a:rPr lang="cs-CZ" sz="1600" dirty="0"/>
              <a:t>basi </a:t>
            </a:r>
            <a:r>
              <a:rPr lang="cs-CZ" sz="1600" dirty="0" smtClean="0"/>
              <a:t>nekoronárního cípu, </a:t>
            </a:r>
            <a:r>
              <a:rPr lang="cs-CZ" sz="1600" dirty="0" smtClean="0">
                <a:solidFill>
                  <a:schemeClr val="accent2"/>
                </a:solidFill>
              </a:rPr>
              <a:t>gradient 14/8 </a:t>
            </a:r>
            <a:r>
              <a:rPr lang="cs-CZ" sz="1600" dirty="0" err="1" smtClean="0">
                <a:solidFill>
                  <a:schemeClr val="accent2"/>
                </a:solidFill>
              </a:rPr>
              <a:t>mmHg</a:t>
            </a:r>
            <a:r>
              <a:rPr lang="cs-CZ" sz="1600" dirty="0" smtClean="0">
                <a:solidFill>
                  <a:schemeClr val="accent2"/>
                </a:solidFill>
              </a:rPr>
              <a:t>, </a:t>
            </a:r>
            <a:r>
              <a:rPr lang="cs-CZ" sz="1600" dirty="0">
                <a:solidFill>
                  <a:schemeClr val="accent2"/>
                </a:solidFill>
              </a:rPr>
              <a:t>bez </a:t>
            </a:r>
            <a:r>
              <a:rPr lang="cs-CZ" sz="1600" dirty="0" smtClean="0">
                <a:solidFill>
                  <a:schemeClr val="accent2"/>
                </a:solidFill>
              </a:rPr>
              <a:t>regurgitace</a:t>
            </a:r>
            <a:endParaRPr lang="cs-CZ" sz="1600" dirty="0"/>
          </a:p>
        </p:txBody>
      </p:sp>
      <p:sp>
        <p:nvSpPr>
          <p:cNvPr id="4" name="Zaoblený obdélník 3"/>
          <p:cNvSpPr/>
          <p:nvPr/>
        </p:nvSpPr>
        <p:spPr>
          <a:xfrm>
            <a:off x="467544" y="958570"/>
            <a:ext cx="3168352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4082"/>
          </a:xfrm>
        </p:spPr>
        <p:txBody>
          <a:bodyPr/>
          <a:lstStyle/>
          <a:p>
            <a:r>
              <a:rPr lang="cs-CZ" sz="2000" dirty="0" smtClean="0"/>
              <a:t>Kazuistika 4</a:t>
            </a:r>
            <a:r>
              <a:rPr lang="cs-CZ" sz="2400" dirty="0" smtClean="0"/>
              <a:t> - </a:t>
            </a:r>
            <a:r>
              <a:rPr lang="cs-CZ" sz="2400" dirty="0" err="1" smtClean="0"/>
              <a:t>bioprotéza</a:t>
            </a:r>
            <a:r>
              <a:rPr lang="cs-CZ" sz="2400" dirty="0" smtClean="0"/>
              <a:t> Toronto </a:t>
            </a:r>
            <a:r>
              <a:rPr lang="cs-CZ" sz="2400" dirty="0" err="1" smtClean="0"/>
              <a:t>root</a:t>
            </a:r>
            <a:r>
              <a:rPr lang="cs-CZ" sz="2400" dirty="0" smtClean="0"/>
              <a:t> po 13 letech</a:t>
            </a:r>
            <a:endParaRPr lang="cs-CZ" sz="2400" dirty="0"/>
          </a:p>
        </p:txBody>
      </p:sp>
      <p:pic>
        <p:nvPicPr>
          <p:cNvPr id="6" name="IM_00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740" y="1124744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143" y="279374"/>
            <a:ext cx="8507288" cy="850106"/>
          </a:xfrm>
        </p:spPr>
        <p:txBody>
          <a:bodyPr/>
          <a:lstStyle/>
          <a:p>
            <a:r>
              <a:rPr lang="cs-CZ" sz="2000" dirty="0" smtClean="0"/>
              <a:t>Kazuistika č. 5 </a:t>
            </a:r>
            <a:r>
              <a:rPr lang="cs-CZ" sz="2400" dirty="0" smtClean="0"/>
              <a:t>–  </a:t>
            </a:r>
            <a:r>
              <a:rPr lang="cs-CZ" sz="2400" dirty="0" err="1" smtClean="0"/>
              <a:t>Rossova</a:t>
            </a:r>
            <a:r>
              <a:rPr lang="cs-CZ" sz="2400" dirty="0" smtClean="0"/>
              <a:t> operace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1143" y="1124744"/>
            <a:ext cx="8712967" cy="5040560"/>
          </a:xfrm>
        </p:spPr>
        <p:txBody>
          <a:bodyPr/>
          <a:lstStyle/>
          <a:p>
            <a:endParaRPr lang="cs-CZ" sz="1200" dirty="0" smtClean="0"/>
          </a:p>
          <a:p>
            <a:r>
              <a:rPr lang="cs-CZ" sz="1600" dirty="0" smtClean="0"/>
              <a:t>Dysplastická BAV s AS</a:t>
            </a:r>
            <a:endParaRPr lang="cs-CZ" sz="1600" dirty="0"/>
          </a:p>
          <a:p>
            <a:endParaRPr lang="cs-CZ" sz="1200" dirty="0" smtClean="0"/>
          </a:p>
          <a:p>
            <a:r>
              <a:rPr lang="cs-CZ" sz="1600" dirty="0" smtClean="0"/>
              <a:t>V 18 letech balónková </a:t>
            </a:r>
            <a:r>
              <a:rPr lang="cs-CZ" sz="1600" dirty="0" err="1" smtClean="0"/>
              <a:t>valvuloplastika</a:t>
            </a:r>
            <a:r>
              <a:rPr lang="cs-CZ" sz="1600" dirty="0" smtClean="0"/>
              <a:t>, reziduální AS (</a:t>
            </a:r>
            <a:r>
              <a:rPr lang="cs-CZ" sz="1600" dirty="0" err="1" smtClean="0"/>
              <a:t>AVAi</a:t>
            </a:r>
            <a:r>
              <a:rPr lang="cs-CZ" sz="1600" dirty="0" smtClean="0"/>
              <a:t> 0,5 cm2/m2, grad. 64/43 </a:t>
            </a:r>
            <a:r>
              <a:rPr lang="cs-CZ" sz="1600" dirty="0" err="1" smtClean="0"/>
              <a:t>mmHg</a:t>
            </a:r>
            <a:endParaRPr lang="cs-CZ" sz="1600" dirty="0" smtClean="0"/>
          </a:p>
          <a:p>
            <a:r>
              <a:rPr lang="cs-CZ" sz="1600" dirty="0" smtClean="0"/>
              <a:t>V 25 letech </a:t>
            </a:r>
            <a:r>
              <a:rPr lang="cs-CZ" sz="1600" dirty="0" err="1" smtClean="0">
                <a:solidFill>
                  <a:schemeClr val="accent2"/>
                </a:solidFill>
              </a:rPr>
              <a:t>Rossova</a:t>
            </a:r>
            <a:r>
              <a:rPr lang="cs-CZ" sz="1600" dirty="0" smtClean="0">
                <a:solidFill>
                  <a:schemeClr val="accent2"/>
                </a:solidFill>
              </a:rPr>
              <a:t> operace </a:t>
            </a:r>
            <a:r>
              <a:rPr lang="cs-CZ" sz="1600" dirty="0" smtClean="0"/>
              <a:t>(v r. 2009) – není nutná antikoagulační léčba</a:t>
            </a:r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(</a:t>
            </a:r>
            <a:r>
              <a:rPr lang="cs-CZ" sz="1400" dirty="0"/>
              <a:t>náhrada aortální chlopně pulmonálním </a:t>
            </a:r>
            <a:r>
              <a:rPr lang="cs-CZ" sz="1400" dirty="0" err="1"/>
              <a:t>autograftem</a:t>
            </a:r>
            <a:r>
              <a:rPr lang="cs-CZ" sz="1400" dirty="0"/>
              <a:t> + náhrada </a:t>
            </a:r>
            <a:r>
              <a:rPr lang="cs-CZ" sz="1400" dirty="0" err="1"/>
              <a:t>pulmon.chlopně</a:t>
            </a:r>
            <a:r>
              <a:rPr lang="cs-CZ" sz="1400" dirty="0"/>
              <a:t> </a:t>
            </a:r>
            <a:r>
              <a:rPr lang="cs-CZ" sz="1400" dirty="0" err="1"/>
              <a:t>homograftem</a:t>
            </a:r>
            <a:r>
              <a:rPr lang="cs-CZ" sz="1400" dirty="0" smtClean="0"/>
              <a:t>)</a:t>
            </a:r>
            <a:endParaRPr lang="cs-CZ" sz="1400" dirty="0"/>
          </a:p>
          <a:p>
            <a:endParaRPr lang="cs-CZ" sz="1600" dirty="0" smtClean="0"/>
          </a:p>
          <a:p>
            <a:r>
              <a:rPr lang="cs-CZ" sz="1600" dirty="0" smtClean="0"/>
              <a:t>1. gravidita v 26 letech – intrauterinní úmrtí plodu ve 12. týdnu</a:t>
            </a:r>
          </a:p>
          <a:p>
            <a:r>
              <a:rPr lang="cs-CZ" sz="1600" dirty="0" smtClean="0"/>
              <a:t>2. gravidita v 27 letech – zdravá dcera (3280g, 50cm), spontánní vaginální porod</a:t>
            </a:r>
          </a:p>
          <a:p>
            <a:r>
              <a:rPr lang="cs-CZ" sz="1600" dirty="0" smtClean="0"/>
              <a:t>3. gravidita v 29 letech – ukončení v 21. týdnu pro </a:t>
            </a:r>
            <a:r>
              <a:rPr lang="cs-CZ" sz="1600" dirty="0" err="1" smtClean="0"/>
              <a:t>sy</a:t>
            </a:r>
            <a:r>
              <a:rPr lang="cs-CZ" sz="1600" dirty="0" smtClean="0"/>
              <a:t> </a:t>
            </a:r>
            <a:r>
              <a:rPr lang="cs-CZ" sz="1600" dirty="0" err="1" smtClean="0"/>
              <a:t>hypoplastického</a:t>
            </a:r>
            <a:r>
              <a:rPr lang="cs-CZ" sz="1600" dirty="0" smtClean="0"/>
              <a:t> levého srdce plodu</a:t>
            </a:r>
          </a:p>
          <a:p>
            <a:r>
              <a:rPr lang="cs-CZ" sz="1600" dirty="0" smtClean="0"/>
              <a:t>4. gravidita v 30 letech – zdravá dcera (3340g, 51cm), spontánní vaginální porod</a:t>
            </a:r>
          </a:p>
          <a:p>
            <a:endParaRPr lang="cs-CZ" sz="1600" dirty="0"/>
          </a:p>
          <a:p>
            <a:r>
              <a:rPr lang="cs-CZ" sz="1600" dirty="0" smtClean="0"/>
              <a:t>V r. 2019 (10 let po </a:t>
            </a:r>
            <a:r>
              <a:rPr lang="cs-CZ" sz="1600" dirty="0" err="1" smtClean="0"/>
              <a:t>Rossově</a:t>
            </a:r>
            <a:r>
              <a:rPr lang="cs-CZ" sz="1600" dirty="0" smtClean="0"/>
              <a:t> operaci): NYHA II</a:t>
            </a:r>
          </a:p>
          <a:p>
            <a:r>
              <a:rPr lang="cs-CZ" sz="1600" dirty="0" smtClean="0"/>
              <a:t>Dobrá funkce pulmonálního </a:t>
            </a:r>
            <a:r>
              <a:rPr lang="cs-CZ" sz="1600" dirty="0" err="1" smtClean="0"/>
              <a:t>homograftu</a:t>
            </a:r>
            <a:r>
              <a:rPr lang="cs-CZ" sz="1600" dirty="0" smtClean="0"/>
              <a:t> s lehkou stenózou a lehkou regurgitací</a:t>
            </a:r>
          </a:p>
          <a:p>
            <a:endParaRPr lang="cs-CZ" sz="700" dirty="0" smtClean="0"/>
          </a:p>
          <a:p>
            <a:r>
              <a:rPr lang="cs-CZ" sz="1600" dirty="0" smtClean="0"/>
              <a:t>Středně významná aortální regurgitace 3. st., bez stenózy, bez dilatace LK</a:t>
            </a:r>
          </a:p>
          <a:p>
            <a:r>
              <a:rPr lang="cs-CZ" sz="1600" dirty="0" smtClean="0"/>
              <a:t>Perspektiva </a:t>
            </a:r>
            <a:r>
              <a:rPr lang="cs-CZ" sz="1600" dirty="0" err="1" smtClean="0"/>
              <a:t>reoperace</a:t>
            </a:r>
            <a:r>
              <a:rPr lang="cs-CZ" sz="1600" dirty="0" smtClean="0"/>
              <a:t> s mechanickou aortální náhradou</a:t>
            </a:r>
            <a:endParaRPr lang="cs-CZ" sz="1600" dirty="0"/>
          </a:p>
          <a:p>
            <a:endParaRPr lang="cs-CZ" sz="1200" dirty="0" smtClean="0"/>
          </a:p>
        </p:txBody>
      </p:sp>
      <p:sp>
        <p:nvSpPr>
          <p:cNvPr id="4" name="Zaoblený obdélník 3"/>
          <p:cNvSpPr/>
          <p:nvPr/>
        </p:nvSpPr>
        <p:spPr>
          <a:xfrm>
            <a:off x="467544" y="1268760"/>
            <a:ext cx="2520280" cy="5040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2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6050"/>
            <a:ext cx="8507288" cy="850106"/>
          </a:xfrm>
        </p:spPr>
        <p:txBody>
          <a:bodyPr/>
          <a:lstStyle/>
          <a:p>
            <a:r>
              <a:rPr lang="cs-CZ" sz="2400" dirty="0"/>
              <a:t>Kazuistika č. 5 –  </a:t>
            </a:r>
            <a:r>
              <a:rPr lang="cs-CZ" sz="2400" dirty="0" err="1"/>
              <a:t>Rossova</a:t>
            </a:r>
            <a:r>
              <a:rPr lang="cs-CZ" sz="2400" dirty="0"/>
              <a:t> </a:t>
            </a:r>
            <a:r>
              <a:rPr lang="cs-CZ" sz="2400" dirty="0" smtClean="0"/>
              <a:t>operace po 10 letech</a:t>
            </a:r>
            <a:endParaRPr lang="cs-CZ" sz="2400" dirty="0"/>
          </a:p>
        </p:txBody>
      </p:sp>
      <p:pic>
        <p:nvPicPr>
          <p:cNvPr id="4" name="HOLA, ANN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192" y="1013159"/>
            <a:ext cx="4318009" cy="3238790"/>
          </a:xfrm>
        </p:spPr>
      </p:pic>
      <p:pic>
        <p:nvPicPr>
          <p:cNvPr id="5" name="HOLA, ANNA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008" y="1013159"/>
            <a:ext cx="4351367" cy="3263525"/>
          </a:xfrm>
          <a:prstGeom prst="rect">
            <a:avLst/>
          </a:prstGeom>
        </p:spPr>
      </p:pic>
      <p:pic>
        <p:nvPicPr>
          <p:cNvPr id="6" name="HOLA, ANNA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709" y="4383197"/>
            <a:ext cx="3255797" cy="24418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4008" y="4510690"/>
            <a:ext cx="302433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390" y="404664"/>
            <a:ext cx="8507288" cy="1138138"/>
          </a:xfrm>
        </p:spPr>
        <p:txBody>
          <a:bodyPr/>
          <a:lstStyle/>
          <a:p>
            <a:pPr marL="0" indent="0"/>
            <a:r>
              <a:rPr lang="cs-CZ" sz="2400" b="1" u="sng" dirty="0" smtClean="0"/>
              <a:t>Před</a:t>
            </a:r>
            <a:r>
              <a:rPr lang="cs-CZ" sz="2400" u="sng" dirty="0" smtClean="0"/>
              <a:t> </a:t>
            </a:r>
            <a:r>
              <a:rPr lang="cs-CZ" sz="2400" b="1" u="sng" dirty="0"/>
              <a:t>plánovaným </a:t>
            </a:r>
            <a:r>
              <a:rPr lang="cs-CZ" sz="2400" b="1" u="sng" dirty="0" smtClean="0"/>
              <a:t>těhotenstvím </a:t>
            </a:r>
            <a:br>
              <a:rPr lang="cs-CZ" sz="2400" b="1" u="sng" dirty="0" smtClean="0"/>
            </a:br>
            <a:r>
              <a:rPr lang="cs-CZ" sz="2400" dirty="0" smtClean="0"/>
              <a:t>je vhodná </a:t>
            </a:r>
            <a:br>
              <a:rPr lang="cs-CZ" sz="2400" dirty="0" smtClean="0"/>
            </a:br>
            <a:r>
              <a:rPr lang="cs-CZ" sz="2400" dirty="0" smtClean="0"/>
              <a:t>konsultace </a:t>
            </a:r>
            <a:r>
              <a:rPr lang="cs-CZ" sz="2400" dirty="0"/>
              <a:t>ve (specializovaném) kardiocentru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712968" cy="3672408"/>
          </a:xfrm>
        </p:spPr>
        <p:txBody>
          <a:bodyPr/>
          <a:lstStyle/>
          <a:p>
            <a:r>
              <a:rPr lang="cs-CZ" sz="1800" dirty="0" smtClean="0"/>
              <a:t>u všech pacientek se střední a </a:t>
            </a:r>
            <a:r>
              <a:rPr lang="cs-CZ" sz="1800" dirty="0"/>
              <a:t>významnou chlopenní vadou</a:t>
            </a:r>
          </a:p>
          <a:p>
            <a:pPr marL="0" indent="0">
              <a:buNone/>
            </a:pPr>
            <a:endParaRPr lang="cs-CZ" sz="700" u="sng" dirty="0">
              <a:solidFill>
                <a:schemeClr val="accent2"/>
              </a:solidFill>
            </a:endParaRPr>
          </a:p>
          <a:p>
            <a:r>
              <a:rPr lang="cs-CZ" sz="1800" dirty="0"/>
              <a:t>u</a:t>
            </a:r>
            <a:r>
              <a:rPr lang="cs-CZ" sz="1800" dirty="0" smtClean="0"/>
              <a:t> všech pacientek, kterým graviditu zakazujeme</a:t>
            </a:r>
          </a:p>
          <a:p>
            <a:endParaRPr lang="cs-CZ" sz="900" dirty="0"/>
          </a:p>
          <a:p>
            <a:r>
              <a:rPr lang="cs-CZ" sz="1800" dirty="0"/>
              <a:t>u</a:t>
            </a:r>
            <a:r>
              <a:rPr lang="cs-CZ" sz="1800" dirty="0" smtClean="0"/>
              <a:t> všech pacientek, kterým graviditu povolujeme, ale nejsme si zcela jisti reziduálními nálezy a léčbou v graviditě</a:t>
            </a:r>
          </a:p>
          <a:p>
            <a:endParaRPr lang="cs-CZ" sz="800" dirty="0"/>
          </a:p>
          <a:p>
            <a:r>
              <a:rPr lang="cs-CZ" sz="1800" dirty="0" smtClean="0"/>
              <a:t>u </a:t>
            </a:r>
            <a:r>
              <a:rPr lang="cs-CZ" sz="1800" dirty="0" err="1"/>
              <a:t>Marfanova</a:t>
            </a:r>
            <a:r>
              <a:rPr lang="cs-CZ" sz="1800" dirty="0"/>
              <a:t> </a:t>
            </a:r>
            <a:r>
              <a:rPr lang="cs-CZ" sz="1800" dirty="0" err="1" smtClean="0"/>
              <a:t>sy</a:t>
            </a:r>
            <a:r>
              <a:rPr lang="cs-CZ" sz="1800" dirty="0" smtClean="0"/>
              <a:t>, </a:t>
            </a:r>
            <a:r>
              <a:rPr lang="cs-CZ" sz="1800" dirty="0" err="1" smtClean="0"/>
              <a:t>Loeys-Dietzova</a:t>
            </a:r>
            <a:r>
              <a:rPr lang="cs-CZ" sz="1800" dirty="0" smtClean="0"/>
              <a:t> </a:t>
            </a:r>
            <a:r>
              <a:rPr lang="cs-CZ" sz="1800" dirty="0" err="1"/>
              <a:t>sy</a:t>
            </a:r>
            <a:r>
              <a:rPr lang="cs-CZ" sz="1800" dirty="0"/>
              <a:t> nebo </a:t>
            </a:r>
            <a:r>
              <a:rPr lang="cs-CZ" sz="1800" dirty="0" smtClean="0"/>
              <a:t>BAV </a:t>
            </a:r>
            <a:r>
              <a:rPr lang="cs-CZ" sz="1800" dirty="0"/>
              <a:t>s dilatací aorty nad 40mm, </a:t>
            </a:r>
          </a:p>
          <a:p>
            <a:endParaRPr lang="cs-CZ" sz="900" dirty="0" smtClean="0"/>
          </a:p>
          <a:p>
            <a:r>
              <a:rPr lang="cs-CZ" sz="1800" dirty="0" smtClean="0"/>
              <a:t>u </a:t>
            </a:r>
            <a:r>
              <a:rPr lang="cs-CZ" sz="1800" dirty="0" err="1" smtClean="0"/>
              <a:t>Turnerova</a:t>
            </a:r>
            <a:r>
              <a:rPr lang="cs-CZ" sz="1800" dirty="0" smtClean="0"/>
              <a:t> </a:t>
            </a:r>
            <a:r>
              <a:rPr lang="cs-CZ" sz="1800" dirty="0"/>
              <a:t>syndromu s šíří aorty nad 20 </a:t>
            </a:r>
            <a:r>
              <a:rPr lang="cs-CZ" sz="1800" dirty="0" smtClean="0"/>
              <a:t>mm/m2</a:t>
            </a:r>
          </a:p>
          <a:p>
            <a:endParaRPr lang="cs-CZ" sz="800" dirty="0"/>
          </a:p>
          <a:p>
            <a:r>
              <a:rPr lang="cs-CZ" sz="1800" dirty="0" smtClean="0"/>
              <a:t>u </a:t>
            </a:r>
            <a:r>
              <a:rPr lang="cs-CZ" sz="1800" dirty="0"/>
              <a:t>všech pacientek </a:t>
            </a:r>
            <a:r>
              <a:rPr lang="cs-CZ" sz="1800" dirty="0" smtClean="0"/>
              <a:t>s plicní hypertenzí</a:t>
            </a:r>
          </a:p>
          <a:p>
            <a:endParaRPr lang="cs-CZ" sz="600" dirty="0"/>
          </a:p>
          <a:p>
            <a:r>
              <a:rPr lang="cs-CZ" sz="1800" dirty="0" smtClean="0"/>
              <a:t>u všech pacientek s neoperovanou nebo komplexní VSV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4" name="TextovéPole 3"/>
          <p:cNvSpPr txBox="1"/>
          <p:nvPr/>
        </p:nvSpPr>
        <p:spPr>
          <a:xfrm rot="20390942">
            <a:off x="587320" y="44705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Závěr</a:t>
            </a:r>
            <a:endParaRPr lang="cs-CZ" sz="24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9790" y="5445224"/>
            <a:ext cx="896448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Snaha o umožnění těhotenství, i za cenu předchozí operace, je-li to možné </a:t>
            </a:r>
            <a:r>
              <a:rPr lang="cs-CZ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...</a:t>
            </a:r>
          </a:p>
          <a:p>
            <a:pPr marL="0" indent="0">
              <a:buNone/>
            </a:pPr>
            <a:endParaRPr lang="cs-CZ" sz="1050" b="1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Snaha </a:t>
            </a:r>
            <a:r>
              <a:rPr lang="cs-CZ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o vyřešení chlopenní vady bez mechanické chlopenní náhrady, 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                            je-li </a:t>
            </a:r>
            <a:r>
              <a:rPr lang="cs-CZ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to možné </a:t>
            </a:r>
            <a:r>
              <a:rPr lang="cs-CZ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…</a:t>
            </a:r>
            <a:endParaRPr lang="cs-CZ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38726" y="5415464"/>
            <a:ext cx="9001000" cy="115212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3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3227" y="69737"/>
            <a:ext cx="5229589" cy="850106"/>
          </a:xfrm>
        </p:spPr>
        <p:txBody>
          <a:bodyPr/>
          <a:lstStyle/>
          <a:p>
            <a:r>
              <a:rPr lang="cs-CZ" sz="4000" dirty="0" smtClean="0">
                <a:latin typeface="French Script MT" panose="03020402040607040605" pitchFamily="66" charset="0"/>
              </a:rPr>
              <a:t>Děkuji za pozornost ….</a:t>
            </a:r>
            <a:endParaRPr lang="en-US" sz="4000" dirty="0">
              <a:latin typeface="French Script MT" panose="03020402040607040605" pitchFamily="66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" y="2139181"/>
            <a:ext cx="3050356" cy="228776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99" y="1103059"/>
            <a:ext cx="2322547" cy="31039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21" y="1472525"/>
            <a:ext cx="3516924" cy="27344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99" y="4390241"/>
            <a:ext cx="3401860" cy="25066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82" y="4759616"/>
            <a:ext cx="2357744" cy="209039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6159">
            <a:off x="1548120" y="374253"/>
            <a:ext cx="1775356" cy="13762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" y="87071"/>
            <a:ext cx="1216761" cy="18423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" y="4605779"/>
            <a:ext cx="3116452" cy="20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err="1"/>
              <a:t>G</a:t>
            </a:r>
            <a:r>
              <a:rPr lang="cs-CZ" sz="2400" dirty="0" err="1" smtClean="0"/>
              <a:t>uidelines</a:t>
            </a:r>
            <a:r>
              <a:rPr lang="cs-CZ" sz="2400" dirty="0" smtClean="0"/>
              <a:t> pro těhotenství u </a:t>
            </a:r>
            <a:r>
              <a:rPr lang="cs-CZ" sz="2400" dirty="0" err="1" smtClean="0"/>
              <a:t>kardiaček</a:t>
            </a:r>
            <a:r>
              <a:rPr lang="cs-CZ" sz="2400" dirty="0" smtClean="0"/>
              <a:t> ESC 2018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268760"/>
            <a:ext cx="8605752" cy="545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07288" cy="850106"/>
          </a:xfrm>
        </p:spPr>
        <p:txBody>
          <a:bodyPr/>
          <a:lstStyle/>
          <a:p>
            <a:r>
              <a:rPr lang="cs-CZ" sz="2400" dirty="0" smtClean="0"/>
              <a:t>Jaké chlopenní vady mají mladé ženy?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400600"/>
          </a:xfrm>
        </p:spPr>
        <p:txBody>
          <a:bodyPr/>
          <a:lstStyle/>
          <a:p>
            <a:r>
              <a:rPr lang="cs-CZ" sz="1600" dirty="0" smtClean="0">
                <a:solidFill>
                  <a:schemeClr val="accent2"/>
                </a:solidFill>
              </a:rPr>
              <a:t>Aortální chlopeň:  </a:t>
            </a:r>
            <a:r>
              <a:rPr lang="cs-CZ" sz="1600" dirty="0" err="1" smtClean="0"/>
              <a:t>bikuspidální</a:t>
            </a:r>
            <a:r>
              <a:rPr lang="cs-CZ" sz="1600" dirty="0" smtClean="0"/>
              <a:t> aortální chlopně (BAV) s AS, AR </a:t>
            </a:r>
          </a:p>
          <a:p>
            <a:endParaRPr lang="cs-CZ" sz="2000" dirty="0" smtClean="0"/>
          </a:p>
          <a:p>
            <a:r>
              <a:rPr lang="cs-CZ" sz="1600" dirty="0" smtClean="0">
                <a:solidFill>
                  <a:schemeClr val="accent2"/>
                </a:solidFill>
              </a:rPr>
              <a:t>Dilatace ascendentní aorty: </a:t>
            </a:r>
            <a:r>
              <a:rPr lang="cs-CZ" sz="1600" dirty="0" smtClean="0"/>
              <a:t>BAV, </a:t>
            </a:r>
            <a:r>
              <a:rPr lang="cs-CZ" sz="1600" dirty="0" err="1" smtClean="0"/>
              <a:t>Marfanův</a:t>
            </a:r>
            <a:r>
              <a:rPr lang="cs-CZ" sz="1600" dirty="0" smtClean="0"/>
              <a:t> </a:t>
            </a:r>
            <a:r>
              <a:rPr lang="cs-CZ" sz="1600" dirty="0" err="1" smtClean="0"/>
              <a:t>sy</a:t>
            </a:r>
            <a:r>
              <a:rPr lang="cs-CZ" sz="1600" dirty="0" smtClean="0"/>
              <a:t>, jiné poruchy pojiva</a:t>
            </a:r>
          </a:p>
          <a:p>
            <a:endParaRPr lang="cs-CZ" dirty="0"/>
          </a:p>
          <a:p>
            <a:r>
              <a:rPr lang="cs-CZ" sz="1600" dirty="0" smtClean="0">
                <a:solidFill>
                  <a:schemeClr val="accent2"/>
                </a:solidFill>
              </a:rPr>
              <a:t>Mitrální chlopeň:  </a:t>
            </a:r>
            <a:r>
              <a:rPr lang="cs-CZ" sz="1600" dirty="0" smtClean="0"/>
              <a:t>MR: m. </a:t>
            </a:r>
            <a:r>
              <a:rPr lang="cs-CZ" sz="1600" dirty="0" err="1" smtClean="0"/>
              <a:t>Barlow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                      AV septální defekt, </a:t>
            </a:r>
            <a:r>
              <a:rPr lang="cs-CZ" sz="1600" dirty="0" err="1" smtClean="0"/>
              <a:t>cleft</a:t>
            </a:r>
            <a:r>
              <a:rPr lang="cs-CZ" sz="1600" dirty="0" smtClean="0"/>
              <a:t> cípu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               </a:t>
            </a:r>
            <a:r>
              <a:rPr lang="cs-CZ" sz="1600" dirty="0"/>
              <a:t>MS: </a:t>
            </a:r>
            <a:r>
              <a:rPr lang="cs-CZ" sz="1600" dirty="0" err="1"/>
              <a:t>porevmatická</a:t>
            </a:r>
            <a:r>
              <a:rPr lang="cs-CZ" sz="1600" dirty="0"/>
              <a:t> (u nás vzácně)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>
                <a:solidFill>
                  <a:schemeClr val="accent2"/>
                </a:solidFill>
              </a:rPr>
              <a:t>Pulmonální chlopeň:  </a:t>
            </a:r>
            <a:r>
              <a:rPr lang="cs-CZ" sz="1600" dirty="0" smtClean="0"/>
              <a:t>PS po balonkové nebo chirurgické </a:t>
            </a:r>
            <a:r>
              <a:rPr lang="cs-CZ" sz="1600" dirty="0" err="1" smtClean="0"/>
              <a:t>valvuloplastice</a:t>
            </a:r>
            <a:r>
              <a:rPr lang="cs-CZ" sz="1600" dirty="0" smtClean="0"/>
              <a:t> – PR</a:t>
            </a:r>
            <a:r>
              <a:rPr lang="cs-CZ" sz="1600" dirty="0"/>
              <a:t>, </a:t>
            </a:r>
            <a:r>
              <a:rPr lang="cs-CZ" sz="1600" dirty="0" err="1"/>
              <a:t>restenóza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                                 TOF po radikální korekci s reziduální PR, PS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                    kalcifikované </a:t>
            </a:r>
            <a:r>
              <a:rPr lang="cs-CZ" sz="1600" dirty="0" err="1" smtClean="0"/>
              <a:t>stenotické</a:t>
            </a:r>
            <a:r>
              <a:rPr lang="cs-CZ" sz="1600" dirty="0" smtClean="0"/>
              <a:t> pulmonální HMGR (PA, </a:t>
            </a:r>
            <a:r>
              <a:rPr lang="cs-CZ" sz="1600" dirty="0" err="1" smtClean="0"/>
              <a:t>Rastelli</a:t>
            </a:r>
            <a:r>
              <a:rPr lang="cs-CZ" sz="1600" dirty="0" smtClean="0"/>
              <a:t>, </a:t>
            </a:r>
            <a:r>
              <a:rPr lang="cs-CZ" sz="1600" dirty="0" err="1" smtClean="0"/>
              <a:t>Ross</a:t>
            </a:r>
            <a:r>
              <a:rPr lang="cs-CZ" sz="1600" dirty="0" smtClean="0"/>
              <a:t>, aj.)  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>
                <a:solidFill>
                  <a:schemeClr val="accent2"/>
                </a:solidFill>
              </a:rPr>
              <a:t>Trikuspidální chlopeň:  </a:t>
            </a:r>
            <a:r>
              <a:rPr lang="cs-CZ" sz="1600" dirty="0" smtClean="0"/>
              <a:t>TS na </a:t>
            </a:r>
            <a:r>
              <a:rPr lang="cs-CZ" sz="1600" dirty="0" err="1" smtClean="0"/>
              <a:t>bioprotéze</a:t>
            </a:r>
            <a:r>
              <a:rPr lang="cs-CZ" sz="1600" dirty="0" smtClean="0"/>
              <a:t>, elektrody KS/ICD</a:t>
            </a:r>
          </a:p>
          <a:p>
            <a:pPr marL="0" indent="0">
              <a:buNone/>
            </a:pPr>
            <a:r>
              <a:rPr lang="cs-CZ" sz="1600" dirty="0" smtClean="0"/>
              <a:t>                                           TR po IE u narkomanů   </a:t>
            </a:r>
          </a:p>
          <a:p>
            <a:pPr marL="0" indent="0">
              <a:buNone/>
            </a:pPr>
            <a:r>
              <a:rPr lang="cs-CZ" sz="1600" dirty="0" smtClean="0"/>
              <a:t>                                           TR: primární bez PH – </a:t>
            </a:r>
            <a:r>
              <a:rPr lang="cs-CZ" sz="1600" dirty="0" err="1" smtClean="0"/>
              <a:t>Ebsteinova</a:t>
            </a:r>
            <a:r>
              <a:rPr lang="cs-CZ" sz="1600" dirty="0" smtClean="0"/>
              <a:t> anomálie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                       TR: sekundární následkem PH (</a:t>
            </a:r>
            <a:r>
              <a:rPr lang="cs-CZ" sz="1600" dirty="0" err="1" smtClean="0"/>
              <a:t>prekapilární</a:t>
            </a:r>
            <a:r>
              <a:rPr lang="cs-CZ" sz="1600" dirty="0" smtClean="0"/>
              <a:t> z různých příčin,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                                                                          </a:t>
            </a:r>
            <a:r>
              <a:rPr lang="cs-CZ" sz="1600" dirty="0" err="1" smtClean="0"/>
              <a:t>postkapilární</a:t>
            </a:r>
            <a:r>
              <a:rPr lang="cs-CZ" sz="1600" dirty="0" smtClean="0"/>
              <a:t> u levostranných vad)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54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05600"/>
            <a:ext cx="8507288" cy="709535"/>
          </a:xfrm>
        </p:spPr>
        <p:txBody>
          <a:bodyPr/>
          <a:lstStyle/>
          <a:p>
            <a:r>
              <a:rPr lang="cs-CZ" sz="2400" dirty="0"/>
              <a:t>H</a:t>
            </a:r>
            <a:r>
              <a:rPr lang="cs-CZ" sz="2400" dirty="0" smtClean="0"/>
              <a:t>emodynamické změny v těhotenství</a:t>
            </a:r>
            <a:endParaRPr lang="en-US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4365104"/>
            <a:ext cx="84969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smtClean="0">
                <a:solidFill>
                  <a:srgbClr val="FFC000"/>
                </a:solidFill>
              </a:rPr>
              <a:t>Hemodynamické změny mají vrchol ve 2. trimestru:</a:t>
            </a:r>
          </a:p>
          <a:p>
            <a:endParaRPr lang="cs-CZ" sz="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zvýšení tepového objemu (SV) a minutového výdeje (CO) o 30-50 %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zvýšení tepové frekvence (HR)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</a:t>
            </a:r>
            <a:r>
              <a:rPr lang="cs-CZ" sz="1600" dirty="0" smtClean="0"/>
              <a:t>výšení plasmatického </a:t>
            </a:r>
            <a:r>
              <a:rPr lang="cs-CZ" sz="1600" dirty="0" err="1" smtClean="0"/>
              <a:t>volumu</a:t>
            </a:r>
            <a:r>
              <a:rPr lang="cs-CZ" sz="1600" dirty="0" smtClean="0"/>
              <a:t> (</a:t>
            </a:r>
            <a:r>
              <a:rPr lang="cs-CZ" sz="1600" dirty="0" err="1" smtClean="0"/>
              <a:t>Pvol</a:t>
            </a:r>
            <a:r>
              <a:rPr lang="cs-CZ" sz="1600" dirty="0" smtClean="0"/>
              <a:t>)  o 30-40 %, o 67 % u dvojčat, retence Na a vody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okles </a:t>
            </a:r>
            <a:r>
              <a:rPr lang="cs-CZ" sz="1600" dirty="0" err="1" smtClean="0"/>
              <a:t>Hb</a:t>
            </a:r>
            <a:r>
              <a:rPr lang="cs-CZ" sz="1600" dirty="0" smtClean="0"/>
              <a:t> (</a:t>
            </a:r>
            <a:r>
              <a:rPr lang="cs-CZ" sz="1600" dirty="0" err="1" smtClean="0"/>
              <a:t>diluce</a:t>
            </a:r>
            <a:r>
              <a:rPr lang="cs-CZ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Pokles TK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nížení plicní cévní rezistence a systémové rezistence (</a:t>
            </a:r>
            <a:r>
              <a:rPr lang="cs-CZ" sz="1600" dirty="0" err="1" smtClean="0"/>
              <a:t>art.vasodilatace</a:t>
            </a:r>
            <a:r>
              <a:rPr lang="cs-CZ" sz="1600" dirty="0" smtClean="0"/>
              <a:t>, </a:t>
            </a:r>
            <a:r>
              <a:rPr lang="cs-CZ" sz="1600" dirty="0" err="1" smtClean="0"/>
              <a:t>nízkorezistenční</a:t>
            </a:r>
            <a:r>
              <a:rPr lang="cs-CZ" sz="1600" dirty="0" smtClean="0"/>
              <a:t> </a:t>
            </a:r>
            <a:r>
              <a:rPr lang="cs-CZ" sz="1600" dirty="0" err="1" smtClean="0"/>
              <a:t>uteroplacentární</a:t>
            </a:r>
            <a:r>
              <a:rPr lang="cs-CZ" sz="1600" dirty="0" smtClean="0"/>
              <a:t> cirkulace)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Syndrom DDŽ – útlak DDŽ zvětšenou dělohou, snížený žilní návrat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48264" y="4001922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>
                <a:solidFill>
                  <a:schemeClr val="accent6"/>
                </a:solidFill>
              </a:rPr>
              <a:t>Rao</a:t>
            </a:r>
            <a:r>
              <a:rPr lang="cs-CZ" sz="1200" i="1" dirty="0" smtClean="0">
                <a:solidFill>
                  <a:schemeClr val="accent6"/>
                </a:solidFill>
              </a:rPr>
              <a:t>, 2014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619672" y="929262"/>
            <a:ext cx="5328592" cy="3363834"/>
            <a:chOff x="1691679" y="867380"/>
            <a:chExt cx="5506347" cy="349704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79" y="867380"/>
              <a:ext cx="5506347" cy="3497048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6300192" y="1628800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1"/>
                  </a:solidFill>
                </a:rPr>
                <a:t>SV</a:t>
              </a:r>
              <a:endParaRPr lang="cs-CZ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5292080" y="2051919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>
                  <a:solidFill>
                    <a:srgbClr val="00B050"/>
                  </a:solidFill>
                </a:rPr>
                <a:t>TF</a:t>
              </a:r>
              <a:endParaRPr lang="cs-CZ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44853" y="102550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>
                  <a:solidFill>
                    <a:schemeClr val="accent4">
                      <a:lumMod val="10000"/>
                    </a:schemeClr>
                  </a:solidFill>
                </a:rPr>
                <a:t>CO</a:t>
              </a:r>
              <a:endParaRPr lang="cs-CZ" sz="1200" b="1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060423" y="1399813"/>
              <a:ext cx="651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>
                  <a:solidFill>
                    <a:srgbClr val="0070C0"/>
                  </a:solidFill>
                </a:rPr>
                <a:t>PL Vol</a:t>
              </a:r>
              <a:endParaRPr lang="cs-CZ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532984" y="2455875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err="1" smtClean="0">
                  <a:solidFill>
                    <a:schemeClr val="accent4">
                      <a:lumMod val="10000"/>
                    </a:schemeClr>
                  </a:solidFill>
                </a:rPr>
                <a:t>TKs</a:t>
              </a:r>
              <a:endParaRPr lang="cs-CZ" sz="1200" b="1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59566" y="2850260"/>
              <a:ext cx="61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err="1" smtClean="0">
                  <a:solidFill>
                    <a:schemeClr val="accent1"/>
                  </a:solidFill>
                </a:rPr>
                <a:t>TKdia</a:t>
              </a:r>
              <a:endParaRPr lang="cs-CZ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341087" y="312725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err="1" smtClean="0">
                  <a:solidFill>
                    <a:schemeClr val="bg2"/>
                  </a:solidFill>
                </a:rPr>
                <a:t>Hb</a:t>
              </a:r>
              <a:endParaRPr lang="cs-CZ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 flipH="1">
              <a:off x="4067944" y="364502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rgbClr val="000066"/>
                  </a:solidFill>
                </a:rPr>
                <a:t>SVR</a:t>
              </a:r>
              <a:endParaRPr lang="cs-CZ" sz="1200" b="1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0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07288" cy="850106"/>
          </a:xfrm>
        </p:spPr>
        <p:txBody>
          <a:bodyPr/>
          <a:lstStyle/>
          <a:p>
            <a:r>
              <a:rPr lang="cs-CZ" sz="2400" dirty="0"/>
              <a:t>Hemodynamické změny v </a:t>
            </a:r>
            <a:r>
              <a:rPr lang="cs-CZ" sz="2400" dirty="0" smtClean="0"/>
              <a:t>těhotenství – objemové přetížení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178" y="1052736"/>
            <a:ext cx="8942684" cy="5689502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 smtClean="0">
                <a:solidFill>
                  <a:schemeClr val="accent6"/>
                </a:solidFill>
              </a:rPr>
              <a:t> = </a:t>
            </a:r>
            <a:r>
              <a:rPr lang="cs-CZ" sz="1800" b="1" dirty="0">
                <a:solidFill>
                  <a:schemeClr val="accent6"/>
                </a:solidFill>
              </a:rPr>
              <a:t>výhodné pro regurgitační </a:t>
            </a:r>
            <a:r>
              <a:rPr lang="cs-CZ" sz="1800" b="1" dirty="0" smtClean="0">
                <a:solidFill>
                  <a:schemeClr val="accent6"/>
                </a:solidFill>
              </a:rPr>
              <a:t>VSV</a:t>
            </a:r>
            <a:r>
              <a:rPr lang="cs-CZ" sz="1800" dirty="0" smtClean="0"/>
              <a:t>:  jsou na objemové přetížení adaptované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 </a:t>
            </a:r>
            <a:r>
              <a:rPr lang="cs-CZ" sz="1800" dirty="0" smtClean="0">
                <a:solidFill>
                  <a:schemeClr val="accent6"/>
                </a:solidFill>
              </a:rPr>
              <a:t>= </a:t>
            </a:r>
            <a:r>
              <a:rPr lang="cs-CZ" sz="1800" b="1" dirty="0">
                <a:solidFill>
                  <a:schemeClr val="accent6"/>
                </a:solidFill>
              </a:rPr>
              <a:t>nevýhodné pro </a:t>
            </a:r>
            <a:r>
              <a:rPr lang="cs-CZ" sz="1800" b="1" dirty="0" err="1">
                <a:solidFill>
                  <a:schemeClr val="accent6"/>
                </a:solidFill>
              </a:rPr>
              <a:t>stenotické</a:t>
            </a:r>
            <a:r>
              <a:rPr lang="cs-CZ" sz="1800" b="1" dirty="0">
                <a:solidFill>
                  <a:schemeClr val="accent6"/>
                </a:solidFill>
              </a:rPr>
              <a:t> </a:t>
            </a:r>
            <a:r>
              <a:rPr lang="cs-CZ" sz="1800" b="1" dirty="0" smtClean="0">
                <a:solidFill>
                  <a:schemeClr val="accent6"/>
                </a:solidFill>
              </a:rPr>
              <a:t>VSV</a:t>
            </a:r>
            <a:r>
              <a:rPr lang="cs-CZ" sz="1800" dirty="0" smtClean="0">
                <a:solidFill>
                  <a:schemeClr val="accent6"/>
                </a:solidFill>
              </a:rPr>
              <a:t>:</a:t>
            </a:r>
            <a:r>
              <a:rPr lang="cs-CZ" sz="1800" dirty="0" smtClean="0"/>
              <a:t> - nelze zvýšit tepový objem, </a:t>
            </a:r>
          </a:p>
          <a:p>
            <a:pPr marL="0" indent="0">
              <a:buNone/>
            </a:pPr>
            <a:r>
              <a:rPr lang="cs-CZ" sz="1800" dirty="0" smtClean="0"/>
              <a:t>- srdeční výdej lze zvyšovat pouze zvýšením tepové frekvence, </a:t>
            </a:r>
          </a:p>
          <a:p>
            <a:pPr marL="0" indent="0">
              <a:buNone/>
            </a:pPr>
            <a:r>
              <a:rPr lang="cs-CZ" sz="1800" dirty="0" smtClean="0"/>
              <a:t>- při tachykardii dochází ke zkrácení diastoly a nedostatečnému plnění LK.</a:t>
            </a:r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u="sng" dirty="0"/>
              <a:t>Klasifikace VSV podle rizika gravidity:</a:t>
            </a:r>
          </a:p>
          <a:p>
            <a:endParaRPr lang="cs-CZ" sz="1200" dirty="0"/>
          </a:p>
          <a:p>
            <a:r>
              <a:rPr lang="cs-CZ" sz="1800" b="1" u="sng" dirty="0">
                <a:solidFill>
                  <a:srgbClr val="FF0000"/>
                </a:solidFill>
              </a:rPr>
              <a:t>Vysoké riziko</a:t>
            </a:r>
            <a:r>
              <a:rPr lang="cs-CZ" sz="1800" dirty="0"/>
              <a:t>:  těžká AS, MS, PS, COA</a:t>
            </a:r>
          </a:p>
          <a:p>
            <a:pPr marL="0" indent="0">
              <a:buNone/>
            </a:pPr>
            <a:r>
              <a:rPr lang="cs-CZ" sz="1800" dirty="0"/>
              <a:t>                         </a:t>
            </a:r>
            <a:r>
              <a:rPr lang="cs-CZ" sz="1800" dirty="0" smtClean="0"/>
              <a:t>      těžká </a:t>
            </a:r>
            <a:r>
              <a:rPr lang="cs-CZ" sz="1800" dirty="0"/>
              <a:t>PH</a:t>
            </a:r>
          </a:p>
          <a:p>
            <a:pPr marL="0" indent="0">
              <a:buNone/>
            </a:pPr>
            <a:r>
              <a:rPr lang="cs-CZ" sz="1800" dirty="0"/>
              <a:t>                          </a:t>
            </a:r>
            <a:r>
              <a:rPr lang="cs-CZ" sz="1800" dirty="0" smtClean="0"/>
              <a:t>     NYHA III-IV, srdeční selhání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</a:t>
            </a:r>
            <a:r>
              <a:rPr lang="cs-CZ" sz="1800" dirty="0" smtClean="0"/>
              <a:t>    dilatace </a:t>
            </a:r>
            <a:r>
              <a:rPr lang="cs-CZ" sz="1800" dirty="0"/>
              <a:t>aorty, </a:t>
            </a:r>
            <a:r>
              <a:rPr lang="cs-CZ" sz="1800" dirty="0" smtClean="0"/>
              <a:t>Marfan.sy, </a:t>
            </a:r>
            <a:r>
              <a:rPr lang="cs-CZ" sz="1800" dirty="0" err="1" smtClean="0"/>
              <a:t>Loeys-Dietz</a:t>
            </a:r>
            <a:r>
              <a:rPr lang="cs-CZ" sz="1800" dirty="0" smtClean="0"/>
              <a:t> </a:t>
            </a:r>
            <a:r>
              <a:rPr lang="cs-CZ" sz="1800" dirty="0" err="1" smtClean="0"/>
              <a:t>sy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</a:t>
            </a:r>
            <a:r>
              <a:rPr lang="cs-CZ" sz="1800" dirty="0" smtClean="0"/>
              <a:t>    </a:t>
            </a:r>
            <a:r>
              <a:rPr lang="cs-CZ" sz="1800" dirty="0"/>
              <a:t>mechanické </a:t>
            </a:r>
            <a:r>
              <a:rPr lang="cs-CZ" sz="1800" dirty="0" smtClean="0"/>
              <a:t>chlopenní protézy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u="sng" dirty="0">
                <a:solidFill>
                  <a:srgbClr val="FF0000"/>
                </a:solidFill>
              </a:rPr>
              <a:t>Nízké riziko</a:t>
            </a:r>
            <a:r>
              <a:rPr lang="cs-CZ" sz="1800" b="1" dirty="0">
                <a:solidFill>
                  <a:srgbClr val="FF0000"/>
                </a:solidFill>
              </a:rPr>
              <a:t>: </a:t>
            </a:r>
            <a:r>
              <a:rPr lang="cs-CZ" sz="1800" b="1" dirty="0" smtClean="0">
                <a:solidFill>
                  <a:srgbClr val="FF0000"/>
                </a:solidFill>
              </a:rPr>
              <a:t>  </a:t>
            </a:r>
            <a:r>
              <a:rPr lang="cs-CZ" sz="1800" dirty="0" smtClean="0"/>
              <a:t>mírná až střední mitrální, aortální a pulmonální regurgitace bez PH </a:t>
            </a:r>
          </a:p>
          <a:p>
            <a:pPr marL="0" indent="0">
              <a:buNone/>
            </a:pPr>
            <a:r>
              <a:rPr lang="cs-CZ" sz="1800" dirty="0" smtClean="0"/>
              <a:t>                              NYHA I-II, dobrá fyzická zdatnost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plastiky chlopní, </a:t>
            </a:r>
            <a:r>
              <a:rPr lang="cs-CZ" sz="1800" dirty="0" err="1" smtClean="0"/>
              <a:t>bioprotézy</a:t>
            </a:r>
            <a:r>
              <a:rPr lang="cs-CZ" sz="1800" dirty="0" smtClean="0"/>
              <a:t>, </a:t>
            </a:r>
            <a:r>
              <a:rPr lang="cs-CZ" sz="1800" dirty="0" err="1" smtClean="0"/>
              <a:t>Rossova</a:t>
            </a:r>
            <a:r>
              <a:rPr lang="cs-CZ" sz="1800" dirty="0" smtClean="0"/>
              <a:t> operace – bez </a:t>
            </a:r>
            <a:r>
              <a:rPr lang="cs-CZ" sz="1800" dirty="0" err="1" smtClean="0"/>
              <a:t>rezid</a:t>
            </a:r>
            <a:r>
              <a:rPr lang="cs-CZ" sz="1800" dirty="0" smtClean="0"/>
              <a:t>. nálezů </a:t>
            </a:r>
            <a:endParaRPr lang="cs-CZ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95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528" y="6288116"/>
            <a:ext cx="818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B0F0"/>
                </a:solidFill>
              </a:rPr>
              <a:t>Guidelines ECS </a:t>
            </a:r>
            <a:r>
              <a:rPr lang="cs-CZ" sz="1200" i="1" dirty="0" err="1" smtClean="0">
                <a:solidFill>
                  <a:srgbClr val="00B0F0"/>
                </a:solidFill>
              </a:rPr>
              <a:t>Cardiovascular</a:t>
            </a:r>
            <a:r>
              <a:rPr lang="cs-CZ" sz="1200" i="1" dirty="0" smtClean="0">
                <a:solidFill>
                  <a:srgbClr val="00B0F0"/>
                </a:solidFill>
              </a:rPr>
              <a:t> </a:t>
            </a:r>
            <a:r>
              <a:rPr lang="cs-CZ" sz="1200" i="1" dirty="0" err="1" smtClean="0">
                <a:solidFill>
                  <a:srgbClr val="00B0F0"/>
                </a:solidFill>
              </a:rPr>
              <a:t>diseases</a:t>
            </a:r>
            <a:r>
              <a:rPr lang="cs-CZ" sz="1200" i="1" dirty="0" smtClean="0">
                <a:solidFill>
                  <a:srgbClr val="00B0F0"/>
                </a:solidFill>
              </a:rPr>
              <a:t> </a:t>
            </a:r>
            <a:r>
              <a:rPr lang="cs-CZ" sz="1200" i="1" dirty="0" err="1" smtClean="0">
                <a:solidFill>
                  <a:srgbClr val="00B0F0"/>
                </a:solidFill>
              </a:rPr>
              <a:t>during</a:t>
            </a:r>
            <a:r>
              <a:rPr lang="cs-CZ" sz="1200" i="1" dirty="0" smtClean="0">
                <a:solidFill>
                  <a:srgbClr val="00B0F0"/>
                </a:solidFill>
              </a:rPr>
              <a:t> </a:t>
            </a:r>
            <a:r>
              <a:rPr lang="cs-CZ" sz="1200" i="1" dirty="0" err="1" smtClean="0">
                <a:solidFill>
                  <a:srgbClr val="00B0F0"/>
                </a:solidFill>
              </a:rPr>
              <a:t>pregnancy</a:t>
            </a:r>
            <a:r>
              <a:rPr lang="cs-CZ" sz="1200" i="1" dirty="0" smtClean="0">
                <a:solidFill>
                  <a:srgbClr val="00B0F0"/>
                </a:solidFill>
              </a:rPr>
              <a:t>, </a:t>
            </a:r>
            <a:r>
              <a:rPr lang="cs-CZ" sz="1200" i="1" dirty="0" err="1" smtClean="0">
                <a:solidFill>
                  <a:srgbClr val="00B0F0"/>
                </a:solidFill>
              </a:rPr>
              <a:t>Regitz-Zagrosek</a:t>
            </a:r>
            <a:r>
              <a:rPr lang="cs-CZ" sz="1200" i="1" dirty="0" smtClean="0">
                <a:solidFill>
                  <a:srgbClr val="00B0F0"/>
                </a:solidFill>
              </a:rPr>
              <a:t>, EHJ, 2011, 2018</a:t>
            </a:r>
          </a:p>
          <a:p>
            <a:r>
              <a:rPr lang="cs-CZ" sz="1200" i="1" dirty="0" err="1" smtClean="0">
                <a:solidFill>
                  <a:srgbClr val="00B0F0"/>
                </a:solidFill>
              </a:rPr>
              <a:t>Gravholt</a:t>
            </a:r>
            <a:r>
              <a:rPr lang="cs-CZ" sz="1200" i="1" dirty="0">
                <a:solidFill>
                  <a:srgbClr val="00B0F0"/>
                </a:solidFill>
              </a:rPr>
              <a:t>, 2017, Klásková, </a:t>
            </a:r>
            <a:r>
              <a:rPr lang="cs-CZ" sz="1200" i="1" dirty="0" smtClean="0">
                <a:solidFill>
                  <a:srgbClr val="00B0F0"/>
                </a:solidFill>
              </a:rPr>
              <a:t>2018</a:t>
            </a:r>
            <a:endParaRPr lang="en-US" sz="1200" i="1" dirty="0">
              <a:solidFill>
                <a:srgbClr val="00B0F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7584" y="372271"/>
            <a:ext cx="7362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tx2"/>
                </a:solidFill>
              </a:rPr>
              <a:t>Modifikované WHO třídy mateřského rizika I-IV – dle </a:t>
            </a:r>
            <a:r>
              <a:rPr lang="cs-CZ" sz="2000" dirty="0" err="1" smtClean="0">
                <a:solidFill>
                  <a:schemeClr val="tx2"/>
                </a:solidFill>
              </a:rPr>
              <a:t>guidelines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025137"/>
            <a:ext cx="8892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tx2"/>
                </a:solidFill>
              </a:rPr>
              <a:t>Třída I</a:t>
            </a:r>
            <a:r>
              <a:rPr lang="cs-CZ" sz="1400" b="1" i="1" dirty="0" smtClean="0">
                <a:solidFill>
                  <a:schemeClr val="tx2"/>
                </a:solidFill>
              </a:rPr>
              <a:t>: </a:t>
            </a:r>
            <a:r>
              <a:rPr lang="cs-CZ" sz="1400" b="1" i="1" dirty="0" smtClean="0">
                <a:solidFill>
                  <a:schemeClr val="accent1"/>
                </a:solidFill>
              </a:rPr>
              <a:t> </a:t>
            </a:r>
            <a:r>
              <a:rPr lang="cs-CZ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žádné nebo malé riziko zvýšení morbidity a morbidity  </a:t>
            </a:r>
            <a:r>
              <a:rPr lang="cs-CZ" sz="1400" i="1" dirty="0" smtClean="0">
                <a:solidFill>
                  <a:schemeClr val="tx2"/>
                </a:solidFill>
              </a:rPr>
              <a:t>(riziko KV příhod 2,5 - 5 %)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lehká PS, malá </a:t>
            </a:r>
            <a:r>
              <a:rPr lang="cs-CZ" sz="1400" dirty="0" err="1" smtClean="0"/>
              <a:t>dučej</a:t>
            </a:r>
            <a:r>
              <a:rPr lang="cs-CZ" sz="1400" dirty="0" smtClean="0"/>
              <a:t>, uzavřené ASD, VSD, DAP bez PH, </a:t>
            </a:r>
            <a:r>
              <a:rPr lang="cs-CZ" sz="1400" dirty="0" err="1" smtClean="0"/>
              <a:t>izol</a:t>
            </a:r>
            <a:r>
              <a:rPr lang="cs-CZ" sz="1400" dirty="0" smtClean="0"/>
              <a:t>. SVES, </a:t>
            </a:r>
            <a:r>
              <a:rPr lang="cs-CZ" sz="1400" dirty="0" err="1" smtClean="0"/>
              <a:t>izol</a:t>
            </a:r>
            <a:r>
              <a:rPr lang="cs-CZ" sz="1400" dirty="0" smtClean="0"/>
              <a:t>. KES</a:t>
            </a:r>
          </a:p>
          <a:p>
            <a:endParaRPr lang="cs-CZ" sz="1400" dirty="0" smtClean="0"/>
          </a:p>
          <a:p>
            <a:endParaRPr lang="cs-CZ" sz="1400" dirty="0"/>
          </a:p>
          <a:p>
            <a:r>
              <a:rPr lang="cs-CZ" sz="1400" b="1" dirty="0" smtClean="0">
                <a:solidFill>
                  <a:schemeClr val="tx2"/>
                </a:solidFill>
              </a:rPr>
              <a:t>Třída II: </a:t>
            </a:r>
            <a:r>
              <a:rPr lang="cs-CZ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mírné až střední riziko zvýšení mortality a </a:t>
            </a:r>
            <a:r>
              <a:rPr lang="cs-CZ" sz="1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morbidity </a:t>
            </a:r>
            <a:r>
              <a:rPr lang="cs-CZ" sz="1400" i="1" dirty="0">
                <a:solidFill>
                  <a:schemeClr val="tx2"/>
                </a:solidFill>
              </a:rPr>
              <a:t>(riziko KV příhod </a:t>
            </a:r>
            <a:r>
              <a:rPr lang="cs-CZ" sz="1400" i="1" dirty="0" smtClean="0">
                <a:solidFill>
                  <a:schemeClr val="tx2"/>
                </a:solidFill>
              </a:rPr>
              <a:t>5 - 19 %)</a:t>
            </a:r>
            <a:endParaRPr lang="cs-CZ" sz="1400" i="1" dirty="0">
              <a:solidFill>
                <a:schemeClr val="tx2"/>
              </a:solidFill>
            </a:endParaRPr>
          </a:p>
          <a:p>
            <a:r>
              <a:rPr lang="cs-CZ" sz="1400" i="1" dirty="0" smtClean="0">
                <a:solidFill>
                  <a:schemeClr val="accent1"/>
                </a:solidFill>
              </a:rPr>
              <a:t>              </a:t>
            </a:r>
            <a:r>
              <a:rPr lang="cs-CZ" sz="1400" dirty="0" smtClean="0"/>
              <a:t>neoperovaný ASD, VSD, operovaná TOF, většina arytmií, </a:t>
            </a:r>
            <a:r>
              <a:rPr lang="cs-CZ" sz="1400" b="1" dirty="0" err="1" smtClean="0">
                <a:solidFill>
                  <a:schemeClr val="accent2"/>
                </a:solidFill>
              </a:rPr>
              <a:t>bioprotézy</a:t>
            </a:r>
            <a:r>
              <a:rPr lang="cs-CZ" sz="1400" dirty="0" smtClean="0"/>
              <a:t>, </a:t>
            </a:r>
            <a:r>
              <a:rPr lang="cs-CZ" sz="1400" dirty="0" err="1" smtClean="0"/>
              <a:t>hy</a:t>
            </a:r>
            <a:r>
              <a:rPr lang="cs-CZ" sz="1400" dirty="0" smtClean="0"/>
              <a:t> KMP, </a:t>
            </a:r>
          </a:p>
          <a:p>
            <a:r>
              <a:rPr lang="cs-CZ" sz="1400" b="1" dirty="0">
                <a:solidFill>
                  <a:schemeClr val="accent2"/>
                </a:solidFill>
              </a:rPr>
              <a:t> </a:t>
            </a:r>
            <a:r>
              <a:rPr lang="cs-CZ" sz="1400" b="1" dirty="0" smtClean="0">
                <a:solidFill>
                  <a:schemeClr val="accent2"/>
                </a:solidFill>
              </a:rPr>
              <a:t>             </a:t>
            </a:r>
            <a:r>
              <a:rPr lang="cs-CZ" sz="1400" dirty="0" smtClean="0">
                <a:solidFill>
                  <a:schemeClr val="accent2"/>
                </a:solidFill>
              </a:rPr>
              <a:t>Marfanův syndrom bez dilatace aorty (</a:t>
            </a:r>
            <a:r>
              <a:rPr lang="cs-CZ" sz="1400" b="1" dirty="0" smtClean="0">
                <a:solidFill>
                  <a:schemeClr val="accent2"/>
                </a:solidFill>
              </a:rPr>
              <a:t>do 40 mm</a:t>
            </a:r>
            <a:r>
              <a:rPr lang="cs-CZ" sz="1400" dirty="0" smtClean="0">
                <a:solidFill>
                  <a:schemeClr val="accent2"/>
                </a:solidFill>
              </a:rPr>
              <a:t>), BAV s aortou </a:t>
            </a:r>
            <a:r>
              <a:rPr lang="cs-CZ" sz="1400" b="1" dirty="0" smtClean="0">
                <a:solidFill>
                  <a:schemeClr val="accent2"/>
                </a:solidFill>
              </a:rPr>
              <a:t>do 45mm</a:t>
            </a:r>
            <a:r>
              <a:rPr lang="cs-CZ" sz="1400" dirty="0" smtClean="0">
                <a:solidFill>
                  <a:schemeClr val="accent2"/>
                </a:solidFill>
              </a:rPr>
              <a:t>, Turner do </a:t>
            </a:r>
            <a:r>
              <a:rPr lang="cs-CZ" sz="1400" b="1" dirty="0" smtClean="0">
                <a:solidFill>
                  <a:schemeClr val="accent2"/>
                </a:solidFill>
              </a:rPr>
              <a:t>20 mm/m2</a:t>
            </a:r>
            <a:r>
              <a:rPr lang="cs-CZ" sz="1400" b="1" dirty="0" smtClean="0"/>
              <a:t> 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operovaná koarktace aorty bez významné </a:t>
            </a:r>
            <a:r>
              <a:rPr lang="cs-CZ" sz="1400" dirty="0" err="1" smtClean="0"/>
              <a:t>rekoarktace</a:t>
            </a:r>
            <a:r>
              <a:rPr lang="cs-CZ" sz="1400" dirty="0" smtClean="0"/>
              <a:t>, AVSD</a:t>
            </a:r>
          </a:p>
          <a:p>
            <a:endParaRPr lang="cs-CZ" sz="1400" dirty="0" smtClean="0"/>
          </a:p>
          <a:p>
            <a:endParaRPr lang="cs-CZ" sz="1400" dirty="0"/>
          </a:p>
          <a:p>
            <a:r>
              <a:rPr lang="cs-CZ" sz="1400" b="1" dirty="0" smtClean="0">
                <a:solidFill>
                  <a:schemeClr val="tx2"/>
                </a:solidFill>
              </a:rPr>
              <a:t>Třída III</a:t>
            </a:r>
            <a:r>
              <a:rPr lang="cs-CZ" sz="1400" b="1" dirty="0" smtClean="0"/>
              <a:t>: </a:t>
            </a:r>
            <a:r>
              <a:rPr lang="cs-CZ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významně zvýšené riziko mortality, závažná morbidita, nutná specializovaná </a:t>
            </a:r>
            <a:r>
              <a:rPr lang="cs-CZ" sz="1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péče </a:t>
            </a:r>
            <a:r>
              <a:rPr lang="cs-CZ" sz="1400" i="1" dirty="0">
                <a:solidFill>
                  <a:schemeClr val="tx2"/>
                </a:solidFill>
              </a:rPr>
              <a:t>(riziko </a:t>
            </a:r>
            <a:r>
              <a:rPr lang="cs-CZ" sz="1400" i="1" dirty="0" smtClean="0">
                <a:solidFill>
                  <a:schemeClr val="tx2"/>
                </a:solidFill>
              </a:rPr>
              <a:t>19 - 27</a:t>
            </a:r>
            <a:r>
              <a:rPr lang="cs-CZ" sz="1400" i="1" dirty="0">
                <a:solidFill>
                  <a:schemeClr val="tx2"/>
                </a:solidFill>
              </a:rPr>
              <a:t>%)</a:t>
            </a:r>
          </a:p>
          <a:p>
            <a:r>
              <a:rPr lang="cs-CZ" sz="1400" b="1" i="1" dirty="0" smtClean="0">
                <a:solidFill>
                  <a:schemeClr val="accent2"/>
                </a:solidFill>
              </a:rPr>
              <a:t>               </a:t>
            </a:r>
            <a:r>
              <a:rPr lang="cs-CZ" sz="1400" b="1" dirty="0" smtClean="0">
                <a:solidFill>
                  <a:schemeClr val="accent2"/>
                </a:solidFill>
              </a:rPr>
              <a:t>mechanické chlopenní náhrady, </a:t>
            </a:r>
            <a:r>
              <a:rPr lang="cs-CZ" sz="1400" dirty="0" smtClean="0"/>
              <a:t>systémová pravá komora</a:t>
            </a:r>
            <a:r>
              <a:rPr lang="cs-CZ" sz="1400" i="1" dirty="0" smtClean="0">
                <a:solidFill>
                  <a:srgbClr val="FFC000"/>
                </a:solidFill>
              </a:rPr>
              <a:t>, </a:t>
            </a:r>
            <a:r>
              <a:rPr lang="cs-CZ" sz="1400" dirty="0" err="1" smtClean="0"/>
              <a:t>Fontanovská</a:t>
            </a:r>
            <a:r>
              <a:rPr lang="cs-CZ" sz="1400" dirty="0" smtClean="0"/>
              <a:t> cirkulace, neoperovaná         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 cyanotická VSV, komplexní VSV,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 </a:t>
            </a:r>
            <a:r>
              <a:rPr lang="cs-CZ" sz="1400" dirty="0" smtClean="0">
                <a:solidFill>
                  <a:schemeClr val="accent2"/>
                </a:solidFill>
              </a:rPr>
              <a:t>dilatace aorty na </a:t>
            </a:r>
            <a:r>
              <a:rPr lang="cs-CZ" sz="1400" b="1" dirty="0" smtClean="0">
                <a:solidFill>
                  <a:schemeClr val="accent2"/>
                </a:solidFill>
              </a:rPr>
              <a:t>40-45mm</a:t>
            </a:r>
            <a:r>
              <a:rPr lang="cs-CZ" sz="1400" dirty="0" smtClean="0">
                <a:solidFill>
                  <a:schemeClr val="accent2"/>
                </a:solidFill>
              </a:rPr>
              <a:t> u Marfanova </a:t>
            </a:r>
            <a:r>
              <a:rPr lang="cs-CZ" sz="1400" dirty="0" err="1" smtClean="0">
                <a:solidFill>
                  <a:schemeClr val="accent2"/>
                </a:solidFill>
              </a:rPr>
              <a:t>sy</a:t>
            </a:r>
            <a:r>
              <a:rPr lang="cs-CZ" sz="1400" dirty="0" smtClean="0">
                <a:solidFill>
                  <a:schemeClr val="accent2"/>
                </a:solidFill>
              </a:rPr>
              <a:t>, na </a:t>
            </a:r>
            <a:r>
              <a:rPr lang="cs-CZ" sz="1400" b="1" dirty="0" smtClean="0">
                <a:solidFill>
                  <a:schemeClr val="accent2"/>
                </a:solidFill>
              </a:rPr>
              <a:t>45-50mm</a:t>
            </a:r>
            <a:r>
              <a:rPr lang="cs-CZ" sz="1400" dirty="0" smtClean="0">
                <a:solidFill>
                  <a:schemeClr val="accent2"/>
                </a:solidFill>
              </a:rPr>
              <a:t> u BAV, na </a:t>
            </a:r>
            <a:r>
              <a:rPr lang="cs-CZ" sz="1400" b="1" dirty="0" smtClean="0">
                <a:solidFill>
                  <a:schemeClr val="accent2"/>
                </a:solidFill>
              </a:rPr>
              <a:t>20-25mm/m2</a:t>
            </a:r>
            <a:r>
              <a:rPr lang="cs-CZ" sz="1400" dirty="0" smtClean="0">
                <a:solidFill>
                  <a:schemeClr val="accent2"/>
                </a:solidFill>
              </a:rPr>
              <a:t> u </a:t>
            </a:r>
            <a:r>
              <a:rPr lang="cs-CZ" sz="1400" dirty="0" err="1" smtClean="0">
                <a:solidFill>
                  <a:schemeClr val="accent2"/>
                </a:solidFill>
              </a:rPr>
              <a:t>Turnerova</a:t>
            </a:r>
            <a:r>
              <a:rPr lang="cs-CZ" sz="1400" dirty="0" smtClean="0">
                <a:solidFill>
                  <a:schemeClr val="accent2"/>
                </a:solidFill>
              </a:rPr>
              <a:t> </a:t>
            </a:r>
            <a:r>
              <a:rPr lang="cs-CZ" sz="1400" dirty="0" err="1" smtClean="0">
                <a:solidFill>
                  <a:schemeClr val="accent2"/>
                </a:solidFill>
              </a:rPr>
              <a:t>sy</a:t>
            </a:r>
            <a:endParaRPr lang="cs-CZ" sz="1400" dirty="0" smtClean="0">
              <a:solidFill>
                <a:schemeClr val="accent2"/>
              </a:solidFill>
            </a:endParaRPr>
          </a:p>
          <a:p>
            <a:endParaRPr lang="cs-CZ" sz="1400" dirty="0" smtClean="0">
              <a:solidFill>
                <a:schemeClr val="accent2"/>
              </a:solidFill>
            </a:endParaRPr>
          </a:p>
          <a:p>
            <a:endParaRPr lang="cs-CZ" sz="1400" dirty="0">
              <a:solidFill>
                <a:schemeClr val="accent2"/>
              </a:solidFill>
            </a:endParaRPr>
          </a:p>
          <a:p>
            <a:r>
              <a:rPr lang="cs-CZ" sz="1400" b="1" dirty="0" smtClean="0">
                <a:solidFill>
                  <a:srgbClr val="FFFF00"/>
                </a:solidFill>
              </a:rPr>
              <a:t>Třída IV</a:t>
            </a:r>
            <a:r>
              <a:rPr lang="cs-CZ" sz="1400" b="1" dirty="0" smtClean="0">
                <a:solidFill>
                  <a:schemeClr val="tx2"/>
                </a:solidFill>
              </a:rPr>
              <a:t>:</a:t>
            </a:r>
            <a:r>
              <a:rPr lang="cs-CZ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extrémně vysoké riziko mortality i morbidity, těhotenství je kontraindikované,</a:t>
            </a:r>
          </a:p>
          <a:p>
            <a:r>
              <a:rPr lang="cs-CZ" sz="1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je doporučené přerušení neplánovaného těhotenství    </a:t>
            </a:r>
            <a:r>
              <a:rPr lang="cs-CZ" sz="1400" i="1" dirty="0" smtClean="0">
                <a:solidFill>
                  <a:schemeClr val="tx2"/>
                </a:solidFill>
              </a:rPr>
              <a:t>(KV riziko pro matku 40-100 %</a:t>
            </a:r>
            <a:r>
              <a:rPr lang="cs-CZ" sz="1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těžká </a:t>
            </a:r>
            <a:r>
              <a:rPr lang="cs-CZ" sz="1400" dirty="0" smtClean="0">
                <a:solidFill>
                  <a:schemeClr val="bg1"/>
                </a:solidFill>
              </a:rPr>
              <a:t>plicní hypertenze, </a:t>
            </a:r>
            <a:r>
              <a:rPr lang="cs-CZ" sz="1400" dirty="0" err="1" smtClean="0">
                <a:solidFill>
                  <a:schemeClr val="bg1"/>
                </a:solidFill>
              </a:rPr>
              <a:t>Eisenmengerův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sy</a:t>
            </a:r>
            <a:r>
              <a:rPr lang="cs-CZ" sz="1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            dysfunkce systémové komory s EF ˂ 30 %,  </a:t>
            </a:r>
          </a:p>
          <a:p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            </a:t>
            </a:r>
            <a:r>
              <a:rPr lang="cs-CZ" sz="1400" b="1" dirty="0" smtClean="0">
                <a:solidFill>
                  <a:schemeClr val="bg1"/>
                </a:solidFill>
              </a:rPr>
              <a:t>NYHA III-IV</a:t>
            </a:r>
          </a:p>
          <a:p>
            <a:r>
              <a:rPr lang="cs-CZ" sz="1400" dirty="0">
                <a:solidFill>
                  <a:schemeClr val="accent2"/>
                </a:solidFill>
              </a:rPr>
              <a:t> </a:t>
            </a:r>
            <a:r>
              <a:rPr lang="cs-CZ" sz="1400" dirty="0" smtClean="0">
                <a:solidFill>
                  <a:schemeClr val="accent2"/>
                </a:solidFill>
              </a:rPr>
              <a:t>             těžká symptomatická AS</a:t>
            </a:r>
            <a:r>
              <a:rPr lang="cs-CZ" sz="1400" dirty="0" smtClean="0">
                <a:solidFill>
                  <a:schemeClr val="bg1"/>
                </a:solidFill>
              </a:rPr>
              <a:t>, neoperovaná významná COA, </a:t>
            </a:r>
            <a:r>
              <a:rPr lang="cs-CZ" sz="1400" dirty="0" smtClean="0">
                <a:solidFill>
                  <a:schemeClr val="accent2"/>
                </a:solidFill>
              </a:rPr>
              <a:t>těžká </a:t>
            </a:r>
            <a:r>
              <a:rPr lang="cs-CZ" sz="1400" dirty="0">
                <a:solidFill>
                  <a:schemeClr val="accent2"/>
                </a:solidFill>
              </a:rPr>
              <a:t>MS pod 1 cm2, </a:t>
            </a:r>
            <a:r>
              <a:rPr lang="cs-CZ" sz="1400" dirty="0" smtClean="0">
                <a:solidFill>
                  <a:schemeClr val="accent2"/>
                </a:solidFill>
              </a:rPr>
              <a:t>PS</a:t>
            </a:r>
          </a:p>
          <a:p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            </a:t>
            </a:r>
            <a:r>
              <a:rPr lang="cs-CZ" sz="1400" dirty="0" smtClean="0">
                <a:solidFill>
                  <a:schemeClr val="accent2"/>
                </a:solidFill>
              </a:rPr>
              <a:t>dilatace aorty </a:t>
            </a:r>
            <a:r>
              <a:rPr lang="cs-CZ" sz="1400" b="1" dirty="0" smtClean="0">
                <a:solidFill>
                  <a:schemeClr val="accent2"/>
                </a:solidFill>
              </a:rPr>
              <a:t>nad 45mm </a:t>
            </a:r>
            <a:r>
              <a:rPr lang="cs-CZ" sz="1400" dirty="0" smtClean="0">
                <a:solidFill>
                  <a:schemeClr val="accent2"/>
                </a:solidFill>
              </a:rPr>
              <a:t>u Marfanova </a:t>
            </a:r>
            <a:r>
              <a:rPr lang="cs-CZ" sz="1400" dirty="0" err="1" smtClean="0">
                <a:solidFill>
                  <a:schemeClr val="accent2"/>
                </a:solidFill>
              </a:rPr>
              <a:t>sy</a:t>
            </a:r>
            <a:r>
              <a:rPr lang="cs-CZ" sz="1400" dirty="0" smtClean="0">
                <a:solidFill>
                  <a:schemeClr val="accent2"/>
                </a:solidFill>
              </a:rPr>
              <a:t>, dilatace aorty </a:t>
            </a:r>
            <a:r>
              <a:rPr lang="cs-CZ" sz="1400" b="1" dirty="0" smtClean="0">
                <a:solidFill>
                  <a:schemeClr val="accent2"/>
                </a:solidFill>
              </a:rPr>
              <a:t>nad 50 mm</a:t>
            </a:r>
            <a:r>
              <a:rPr lang="cs-CZ" sz="1400" dirty="0" smtClean="0">
                <a:solidFill>
                  <a:schemeClr val="accent2"/>
                </a:solidFill>
              </a:rPr>
              <a:t> u BAV, nad  </a:t>
            </a:r>
            <a:r>
              <a:rPr lang="cs-CZ" sz="1400" b="1" dirty="0" smtClean="0">
                <a:solidFill>
                  <a:schemeClr val="accent2"/>
                </a:solidFill>
              </a:rPr>
              <a:t>25mm/m2 </a:t>
            </a:r>
            <a:r>
              <a:rPr lang="cs-CZ" sz="1400" dirty="0" smtClean="0">
                <a:solidFill>
                  <a:schemeClr val="accent2"/>
                </a:solidFill>
              </a:rPr>
              <a:t>u    </a:t>
            </a:r>
          </a:p>
          <a:p>
            <a:r>
              <a:rPr lang="cs-CZ" sz="1400" dirty="0">
                <a:solidFill>
                  <a:schemeClr val="accent2"/>
                </a:solidFill>
              </a:rPr>
              <a:t> </a:t>
            </a:r>
            <a:r>
              <a:rPr lang="cs-CZ" sz="1400" dirty="0" smtClean="0">
                <a:solidFill>
                  <a:schemeClr val="accent2"/>
                </a:solidFill>
              </a:rPr>
              <a:t>             </a:t>
            </a:r>
            <a:r>
              <a:rPr lang="cs-CZ" sz="1400" dirty="0" err="1" smtClean="0">
                <a:solidFill>
                  <a:schemeClr val="accent2"/>
                </a:solidFill>
              </a:rPr>
              <a:t>Turnerova</a:t>
            </a:r>
            <a:r>
              <a:rPr lang="cs-CZ" sz="1400" dirty="0" smtClean="0">
                <a:solidFill>
                  <a:schemeClr val="accent2"/>
                </a:solidFill>
              </a:rPr>
              <a:t> </a:t>
            </a:r>
            <a:r>
              <a:rPr lang="cs-CZ" sz="1400" dirty="0" err="1" smtClean="0">
                <a:solidFill>
                  <a:schemeClr val="accent2"/>
                </a:solidFill>
              </a:rPr>
              <a:t>sy</a:t>
            </a:r>
            <a:r>
              <a:rPr lang="cs-CZ" sz="1400" dirty="0" smtClean="0">
                <a:solidFill>
                  <a:schemeClr val="accent2"/>
                </a:solidFill>
              </a:rPr>
              <a:t>, aj. </a:t>
            </a:r>
            <a:endParaRPr lang="en-US" sz="1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Jak řešit těhotenství u rizikových pacientek?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5330"/>
            <a:ext cx="8856984" cy="4899974"/>
          </a:xfrm>
        </p:spPr>
        <p:txBody>
          <a:bodyPr/>
          <a:lstStyle/>
          <a:p>
            <a:endParaRPr lang="cs-CZ" sz="1800" dirty="0" smtClean="0">
              <a:solidFill>
                <a:schemeClr val="accent2"/>
              </a:solidFill>
            </a:endParaRPr>
          </a:p>
          <a:p>
            <a:r>
              <a:rPr lang="cs-CZ" sz="1800" dirty="0" err="1" smtClean="0">
                <a:solidFill>
                  <a:schemeClr val="accent2"/>
                </a:solidFill>
              </a:rPr>
              <a:t>stenotické</a:t>
            </a:r>
            <a:r>
              <a:rPr lang="cs-CZ" sz="1800" dirty="0" smtClean="0">
                <a:solidFill>
                  <a:schemeClr val="accent2"/>
                </a:solidFill>
              </a:rPr>
              <a:t> vady:</a:t>
            </a:r>
            <a:r>
              <a:rPr lang="cs-CZ" sz="1800" dirty="0" smtClean="0"/>
              <a:t> těžká </a:t>
            </a:r>
            <a:r>
              <a:rPr lang="cs-CZ" sz="1800" dirty="0"/>
              <a:t>AS, MS, PS, </a:t>
            </a:r>
            <a:r>
              <a:rPr lang="cs-CZ" sz="1800" dirty="0" smtClean="0"/>
              <a:t>COA →  operace  před graviditou</a:t>
            </a:r>
          </a:p>
          <a:p>
            <a:endParaRPr lang="cs-CZ" sz="1800" dirty="0" smtClean="0"/>
          </a:p>
          <a:p>
            <a:endParaRPr lang="cs-CZ" sz="1050" dirty="0" smtClean="0"/>
          </a:p>
          <a:p>
            <a:r>
              <a:rPr lang="cs-CZ" sz="1800" dirty="0">
                <a:solidFill>
                  <a:schemeClr val="accent2"/>
                </a:solidFill>
              </a:rPr>
              <a:t>dilatace </a:t>
            </a:r>
            <a:r>
              <a:rPr lang="cs-CZ" sz="1800" dirty="0" smtClean="0">
                <a:solidFill>
                  <a:schemeClr val="accent2"/>
                </a:solidFill>
              </a:rPr>
              <a:t>aorty:</a:t>
            </a:r>
            <a:r>
              <a:rPr lang="cs-CZ" sz="1800" dirty="0" smtClean="0"/>
              <a:t> Marfan.sy, BAO </a:t>
            </a:r>
            <a:r>
              <a:rPr lang="cs-CZ" sz="1800" dirty="0"/>
              <a:t>→ </a:t>
            </a:r>
            <a:r>
              <a:rPr lang="cs-CZ" sz="1800" dirty="0" smtClean="0"/>
              <a:t> operace   před graviditou (zachování vlastní 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chlopně)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 </a:t>
            </a:r>
            <a:endParaRPr lang="cs-CZ" sz="1000" dirty="0"/>
          </a:p>
          <a:p>
            <a:r>
              <a:rPr lang="cs-CZ" sz="1800" dirty="0" smtClean="0">
                <a:solidFill>
                  <a:schemeClr val="accent2"/>
                </a:solidFill>
              </a:rPr>
              <a:t>těžká PH, </a:t>
            </a:r>
            <a:r>
              <a:rPr lang="cs-CZ" sz="1800" dirty="0" err="1" smtClean="0">
                <a:solidFill>
                  <a:schemeClr val="accent2"/>
                </a:solidFill>
              </a:rPr>
              <a:t>Eisenmengerův</a:t>
            </a:r>
            <a:r>
              <a:rPr lang="cs-CZ" sz="1800" dirty="0" smtClean="0">
                <a:solidFill>
                  <a:schemeClr val="accent2"/>
                </a:solidFill>
              </a:rPr>
              <a:t> syndrom </a:t>
            </a:r>
            <a:r>
              <a:rPr lang="cs-CZ" sz="1800" dirty="0" smtClean="0"/>
              <a:t>= kontraindikace gravidity, specifická léčba</a:t>
            </a:r>
          </a:p>
          <a:p>
            <a:pPr marL="0" indent="0">
              <a:buNone/>
            </a:pPr>
            <a:r>
              <a:rPr lang="cs-CZ" sz="1800" dirty="0" smtClean="0"/>
              <a:t>             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dirty="0" smtClean="0">
                <a:solidFill>
                  <a:schemeClr val="accent2"/>
                </a:solidFill>
              </a:rPr>
              <a:t>NYHA III-IV </a:t>
            </a:r>
            <a:r>
              <a:rPr lang="cs-CZ" sz="1800" dirty="0" smtClean="0"/>
              <a:t>– příčina ??</a:t>
            </a:r>
          </a:p>
          <a:p>
            <a:endParaRPr lang="cs-CZ" sz="1800" dirty="0" smtClean="0"/>
          </a:p>
          <a:p>
            <a:endParaRPr lang="cs-CZ" sz="1050" dirty="0" smtClean="0"/>
          </a:p>
          <a:p>
            <a:r>
              <a:rPr lang="cs-CZ" sz="1800" dirty="0" smtClean="0">
                <a:solidFill>
                  <a:schemeClr val="accent2"/>
                </a:solidFill>
              </a:rPr>
              <a:t>mechanické protézy </a:t>
            </a:r>
            <a:r>
              <a:rPr lang="cs-CZ" sz="1800" dirty="0" smtClean="0"/>
              <a:t>– gravidita je možná s pečlivým sledováním v centru</a:t>
            </a:r>
          </a:p>
          <a:p>
            <a:endParaRPr lang="en-US" dirty="0"/>
          </a:p>
        </p:txBody>
      </p:sp>
      <p:sp>
        <p:nvSpPr>
          <p:cNvPr id="7" name="Zaoblený obdélník 6"/>
          <p:cNvSpPr/>
          <p:nvPr/>
        </p:nvSpPr>
        <p:spPr>
          <a:xfrm>
            <a:off x="5076056" y="1584466"/>
            <a:ext cx="936104" cy="36004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aoblený obdélník 7"/>
          <p:cNvSpPr/>
          <p:nvPr/>
        </p:nvSpPr>
        <p:spPr>
          <a:xfrm>
            <a:off x="4037112" y="2492896"/>
            <a:ext cx="1038944" cy="36004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06951"/>
            <a:ext cx="8507288" cy="850106"/>
          </a:xfrm>
        </p:spPr>
        <p:txBody>
          <a:bodyPr/>
          <a:lstStyle/>
          <a:p>
            <a:r>
              <a:rPr lang="cs-CZ" sz="2400" dirty="0"/>
              <a:t>Operace chlopenní vady před plánovaným těhotenstvím</a:t>
            </a:r>
            <a:endParaRPr lang="en-US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057057"/>
            <a:ext cx="86409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u="sng" dirty="0" smtClean="0">
                <a:solidFill>
                  <a:schemeClr val="accent6"/>
                </a:solidFill>
              </a:rPr>
              <a:t>Aortální vady: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/>
              <a:t>mechanická protéza:  spíše nedoporučujeme, event. méně </a:t>
            </a:r>
            <a:r>
              <a:rPr lang="cs-CZ" sz="1600" dirty="0" err="1" smtClean="0"/>
              <a:t>trombogenní</a:t>
            </a:r>
            <a:r>
              <a:rPr lang="cs-CZ" sz="1600" dirty="0" smtClean="0"/>
              <a:t> On-X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-    plastika: jen u vybraných nálezů, x degenerace </a:t>
            </a:r>
            <a:r>
              <a:rPr lang="cs-CZ" sz="1600" dirty="0" err="1" smtClean="0"/>
              <a:t>perikardiálních</a:t>
            </a:r>
            <a:r>
              <a:rPr lang="cs-CZ" sz="1600" dirty="0" smtClean="0"/>
              <a:t> extenzí cípů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err="1" smtClean="0"/>
              <a:t>Rossova</a:t>
            </a:r>
            <a:r>
              <a:rPr lang="cs-CZ" sz="1600" dirty="0" smtClean="0"/>
              <a:t> operace: individuálně, výhodná u žen s AS a úzkým </a:t>
            </a:r>
            <a:r>
              <a:rPr lang="cs-CZ" sz="1600" dirty="0" err="1" smtClean="0"/>
              <a:t>anulem</a:t>
            </a:r>
            <a:endParaRPr lang="cs-CZ" sz="16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b="1" u="sng" dirty="0" err="1" smtClean="0">
                <a:solidFill>
                  <a:schemeClr val="accent5"/>
                </a:solidFill>
              </a:rPr>
              <a:t>bioprotéza</a:t>
            </a:r>
            <a:r>
              <a:rPr lang="cs-CZ" sz="1600" b="1" u="sng" dirty="0" smtClean="0">
                <a:solidFill>
                  <a:schemeClr val="accent5"/>
                </a:solidFill>
              </a:rPr>
              <a:t>: </a:t>
            </a:r>
            <a:r>
              <a:rPr lang="cs-CZ" sz="1600" dirty="0" smtClean="0"/>
              <a:t>dobré zkušenosti i při dlouhodobém sledování (6-13 let)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9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900" dirty="0" smtClean="0"/>
          </a:p>
          <a:p>
            <a:pPr>
              <a:lnSpc>
                <a:spcPct val="150000"/>
              </a:lnSpc>
            </a:pPr>
            <a:r>
              <a:rPr lang="cs-CZ" b="1" u="sng" dirty="0" smtClean="0">
                <a:solidFill>
                  <a:schemeClr val="accent2"/>
                </a:solidFill>
              </a:rPr>
              <a:t>Dilatovaná aorta: </a:t>
            </a:r>
            <a:r>
              <a:rPr lang="cs-CZ" sz="1600" dirty="0" smtClean="0"/>
              <a:t>náhrada kořene, ascendentní aorty, zevní opora ?? (</a:t>
            </a:r>
            <a:r>
              <a:rPr lang="cs-CZ" sz="1600" dirty="0" err="1" smtClean="0"/>
              <a:t>exstent</a:t>
            </a:r>
            <a:r>
              <a:rPr lang="cs-CZ" sz="1600" dirty="0" smtClean="0"/>
              <a:t>, </a:t>
            </a:r>
            <a:r>
              <a:rPr lang="cs-CZ" sz="1600" dirty="0" err="1" smtClean="0"/>
              <a:t>wrapping</a:t>
            </a:r>
            <a:r>
              <a:rPr lang="cs-CZ" sz="1600" dirty="0" smtClean="0"/>
              <a:t>)</a:t>
            </a:r>
            <a:endParaRPr lang="cs-CZ" b="1" u="sng" dirty="0" smtClean="0">
              <a:solidFill>
                <a:schemeClr val="accent2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105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1050" dirty="0"/>
          </a:p>
          <a:p>
            <a:pPr>
              <a:lnSpc>
                <a:spcPct val="150000"/>
              </a:lnSpc>
            </a:pPr>
            <a:r>
              <a:rPr lang="cs-CZ" b="1" u="sng" dirty="0" smtClean="0">
                <a:solidFill>
                  <a:schemeClr val="accent6"/>
                </a:solidFill>
              </a:rPr>
              <a:t>Mitrální vady: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/>
              <a:t>Mechanická protéza: jen pokud nelze řešit jinak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b="1" u="sng" dirty="0" smtClean="0">
                <a:solidFill>
                  <a:schemeClr val="accent5"/>
                </a:solidFill>
              </a:rPr>
              <a:t>Plastika:</a:t>
            </a:r>
            <a:r>
              <a:rPr lang="cs-CZ" sz="1600" dirty="0" smtClean="0"/>
              <a:t>  preference, reziduální MR většinou nevadí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err="1" smtClean="0"/>
              <a:t>Bioprotéza</a:t>
            </a:r>
            <a:r>
              <a:rPr lang="cs-CZ" sz="1600" dirty="0" smtClean="0"/>
              <a:t>: zatím jen výjimečně při nespolupráci, riziko časné degenerace, 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 </a:t>
            </a:r>
            <a:r>
              <a:rPr lang="cs-CZ" sz="1600" dirty="0" smtClean="0"/>
              <a:t>    ale existuje možnost katetrizační implantace </a:t>
            </a:r>
            <a:r>
              <a:rPr lang="cs-CZ" sz="1600" dirty="0" err="1" smtClean="0"/>
              <a:t>valve</a:t>
            </a:r>
            <a:r>
              <a:rPr lang="cs-CZ" sz="1600" dirty="0" smtClean="0"/>
              <a:t>-in-</a:t>
            </a:r>
            <a:r>
              <a:rPr lang="cs-CZ" sz="1600" dirty="0" err="1" smtClean="0"/>
              <a:t>valve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838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ablonaHomolka">
  <a:themeElements>
    <a:clrScheme name="ŠablonaHomolka 13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FF3300"/>
      </a:accent1>
      <a:accent2>
        <a:srgbClr val="66FF33"/>
      </a:accent2>
      <a:accent3>
        <a:srgbClr val="FFFFFF"/>
      </a:accent3>
      <a:accent4>
        <a:srgbClr val="DADADA"/>
      </a:accent4>
      <a:accent5>
        <a:srgbClr val="FFADAA"/>
      </a:accent5>
      <a:accent6>
        <a:srgbClr val="5CE72D"/>
      </a:accent6>
      <a:hlink>
        <a:srgbClr val="FF00FF"/>
      </a:hlink>
      <a:folHlink>
        <a:srgbClr val="00FFFF"/>
      </a:folHlink>
    </a:clrScheme>
    <a:fontScheme name="ŠablonaHomol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ŠablonaHomol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Homol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Homolka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3300"/>
        </a:accent1>
        <a:accent2>
          <a:srgbClr val="66FF33"/>
        </a:accent2>
        <a:accent3>
          <a:srgbClr val="FFFFFF"/>
        </a:accent3>
        <a:accent4>
          <a:srgbClr val="DADADA"/>
        </a:accent4>
        <a:accent5>
          <a:srgbClr val="FFADAA"/>
        </a:accent5>
        <a:accent6>
          <a:srgbClr val="5CE72D"/>
        </a:accent6>
        <a:hlink>
          <a:srgbClr val="FF00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ŠablonaHomolka" id="{B160046A-EE95-4831-8504-218AAA035AA8}" vid="{98C0F033-A364-4B06-BF74-607C30D264CC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ŠablonaHomolka</Template>
  <TotalTime>770</TotalTime>
  <Words>1937</Words>
  <Application>Microsoft Office PowerPoint</Application>
  <PresentationFormat>Předvádění na obrazovce (4:3)</PresentationFormat>
  <Paragraphs>273</Paragraphs>
  <Slides>25</Slides>
  <Notes>1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Comic Sans MS</vt:lpstr>
      <vt:lpstr>French Script MT</vt:lpstr>
      <vt:lpstr>ŠablonaHomolka</vt:lpstr>
      <vt:lpstr>Těhotenství u chlopenních vad</vt:lpstr>
      <vt:lpstr>Prezentace aplikace PowerPoint</vt:lpstr>
      <vt:lpstr>Guidelines pro těhotenství u kardiaček ESC 2018</vt:lpstr>
      <vt:lpstr>Jaké chlopenní vady mají mladé ženy?</vt:lpstr>
      <vt:lpstr>Hemodynamické změny v těhotenství</vt:lpstr>
      <vt:lpstr>Hemodynamické změny v těhotenství – objemové přetížení</vt:lpstr>
      <vt:lpstr>Prezentace aplikace PowerPoint</vt:lpstr>
      <vt:lpstr>Jak řešit těhotenství u rizikových pacientek?</vt:lpstr>
      <vt:lpstr>Operace chlopenní vady před plánovaným těhotenstvím</vt:lpstr>
      <vt:lpstr>Operace chlopenní vady před plánovaným těhotenstvím</vt:lpstr>
      <vt:lpstr>Těhotenství u žen s mechanickými protézami</vt:lpstr>
      <vt:lpstr>Prezentace aplikace PowerPoint</vt:lpstr>
      <vt:lpstr>Antikoagulační léčba v těhotenství u žen  s mechanickými chlopenními protézami</vt:lpstr>
      <vt:lpstr>Mechanické mitrální protézy v těhotenství   kazuistiky</vt:lpstr>
      <vt:lpstr>Kazuistika č. 1 – mechanická mitrální protéza</vt:lpstr>
      <vt:lpstr>Blokáda mechanické mitrální protézy</vt:lpstr>
      <vt:lpstr>Mechanická mitrální protéza</vt:lpstr>
      <vt:lpstr>Aortální vady a těhotenství  kazuistiky</vt:lpstr>
      <vt:lpstr>Kazuistika č. 3 –  mechanická aortální protéza</vt:lpstr>
      <vt:lpstr>Kazuistika č. 4 –  biologická aortální protéza</vt:lpstr>
      <vt:lpstr>Kazuistika 4 - bioprotéza Toronto root po 13 letech</vt:lpstr>
      <vt:lpstr>Kazuistika č. 5 –  Rossova operace</vt:lpstr>
      <vt:lpstr>Kazuistika č. 5 –  Rossova operace po 10 letech</vt:lpstr>
      <vt:lpstr>Před plánovaným těhotenstvím  je vhodná  konsultace ve (specializovaném) kardiocentru </vt:lpstr>
      <vt:lpstr>Děkuji za pozornost ….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Těhotenství u chlopenních vad</dc:title>
  <dc:creator>Jana Rubáčková Popelová</dc:creator>
  <cp:lastModifiedBy>Jana Rubáčková Popelová</cp:lastModifiedBy>
  <cp:revision>60</cp:revision>
  <dcterms:created xsi:type="dcterms:W3CDTF">2019-09-22T22:19:25Z</dcterms:created>
  <dcterms:modified xsi:type="dcterms:W3CDTF">2019-10-18T08:12:59Z</dcterms:modified>
</cp:coreProperties>
</file>