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430" r:id="rId3"/>
    <p:sldId id="267" r:id="rId4"/>
    <p:sldId id="276" r:id="rId5"/>
    <p:sldId id="258" r:id="rId6"/>
    <p:sldId id="280" r:id="rId7"/>
    <p:sldId id="268" r:id="rId8"/>
    <p:sldId id="269" r:id="rId9"/>
    <p:sldId id="270" r:id="rId10"/>
    <p:sldId id="272" r:id="rId11"/>
    <p:sldId id="279" r:id="rId12"/>
    <p:sldId id="306" r:id="rId13"/>
    <p:sldId id="307" r:id="rId14"/>
    <p:sldId id="281" r:id="rId15"/>
    <p:sldId id="304" r:id="rId16"/>
    <p:sldId id="294" r:id="rId17"/>
    <p:sldId id="305" r:id="rId18"/>
    <p:sldId id="308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Toušek" initials="PT" lastIdx="1" clrIdx="0">
    <p:extLst>
      <p:ext uri="{19B8F6BF-5375-455C-9EA6-DF929625EA0E}">
        <p15:presenceInfo xmlns:p15="http://schemas.microsoft.com/office/powerpoint/2012/main" userId="4ad9c2a2910ef1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821B91-87E6-4868-9541-0D5AEA8CE77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9ED8447-E9DD-49F5-A53D-CDC5D5663234}">
      <dgm:prSet custT="1"/>
      <dgm:spPr/>
      <dgm:t>
        <a:bodyPr/>
        <a:lstStyle/>
        <a:p>
          <a:r>
            <a:rPr lang="cs-CZ" sz="2800" dirty="0"/>
            <a:t>Příjem KJ</a:t>
          </a:r>
          <a:endParaRPr lang="en-US" sz="2800" dirty="0"/>
        </a:p>
      </dgm:t>
    </dgm:pt>
    <dgm:pt modelId="{0FA6786D-9CC3-4FF0-AE81-F0AA3EEED7FA}" type="parTrans" cxnId="{BF80188A-56D5-4DFC-9A86-A1D43DEAF7D6}">
      <dgm:prSet/>
      <dgm:spPr/>
      <dgm:t>
        <a:bodyPr/>
        <a:lstStyle/>
        <a:p>
          <a:endParaRPr lang="en-US" sz="2800"/>
        </a:p>
      </dgm:t>
    </dgm:pt>
    <dgm:pt modelId="{4FAFE128-EC25-412D-B43B-590C11D937C1}" type="sibTrans" cxnId="{BF80188A-56D5-4DFC-9A86-A1D43DEAF7D6}">
      <dgm:prSet/>
      <dgm:spPr/>
      <dgm:t>
        <a:bodyPr/>
        <a:lstStyle/>
        <a:p>
          <a:endParaRPr lang="en-US" sz="2800"/>
        </a:p>
      </dgm:t>
    </dgm:pt>
    <dgm:pt modelId="{1775362E-C6E4-4287-861D-3A4C7F571AD5}">
      <dgm:prSet custT="1"/>
      <dgm:spPr/>
      <dgm:t>
        <a:bodyPr/>
        <a:lstStyle/>
        <a:p>
          <a:r>
            <a:rPr lang="cs-CZ" sz="2800" dirty="0"/>
            <a:t>TTE – EF 35%, akineze </a:t>
          </a:r>
          <a:r>
            <a:rPr lang="cs-CZ" sz="2800" dirty="0" err="1"/>
            <a:t>baze</a:t>
          </a:r>
          <a:r>
            <a:rPr lang="cs-CZ" sz="2800" dirty="0"/>
            <a:t> spodní stěny, těžká </a:t>
          </a:r>
          <a:r>
            <a:rPr lang="cs-CZ" sz="2800" dirty="0" err="1"/>
            <a:t>hypokineza</a:t>
          </a:r>
          <a:r>
            <a:rPr lang="cs-CZ" sz="2800" dirty="0"/>
            <a:t> boční stěny </a:t>
          </a:r>
          <a:endParaRPr lang="en-US" sz="2800" dirty="0"/>
        </a:p>
      </dgm:t>
    </dgm:pt>
    <dgm:pt modelId="{3F37E508-4F53-4F62-AA91-28C3AC25982B}" type="parTrans" cxnId="{37CF9BFA-EE11-46EC-B586-D2B428ACA49F}">
      <dgm:prSet/>
      <dgm:spPr/>
      <dgm:t>
        <a:bodyPr/>
        <a:lstStyle/>
        <a:p>
          <a:endParaRPr lang="en-US" sz="2800"/>
        </a:p>
      </dgm:t>
    </dgm:pt>
    <dgm:pt modelId="{FEBBB06C-4F34-49C9-90AB-BE6DB393E894}" type="sibTrans" cxnId="{37CF9BFA-EE11-46EC-B586-D2B428ACA49F}">
      <dgm:prSet/>
      <dgm:spPr/>
      <dgm:t>
        <a:bodyPr/>
        <a:lstStyle/>
        <a:p>
          <a:endParaRPr lang="en-US" sz="2800"/>
        </a:p>
      </dgm:t>
    </dgm:pt>
    <dgm:pt modelId="{0770CFD9-4C0B-4174-AF9F-2B33DF4766E8}">
      <dgm:prSet custT="1"/>
      <dgm:spPr/>
      <dgm:t>
        <a:bodyPr/>
        <a:lstStyle/>
        <a:p>
          <a:r>
            <a:rPr lang="cs-CZ" sz="2800" dirty="0"/>
            <a:t>Středně významná aortální stenóza, </a:t>
          </a:r>
          <a:br>
            <a:rPr lang="cs-CZ" sz="2800" dirty="0"/>
          </a:br>
          <a:r>
            <a:rPr lang="cs-CZ" sz="2800" dirty="0"/>
            <a:t>V max 2,27m/s, PG 27/12mmHg</a:t>
          </a:r>
          <a:endParaRPr lang="en-US" sz="2800" dirty="0"/>
        </a:p>
      </dgm:t>
    </dgm:pt>
    <dgm:pt modelId="{0349EBB4-B201-4EFA-A166-67BBD501572A}" type="parTrans" cxnId="{C70CDAA6-96C3-4617-91C0-6A972F40575D}">
      <dgm:prSet/>
      <dgm:spPr/>
      <dgm:t>
        <a:bodyPr/>
        <a:lstStyle/>
        <a:p>
          <a:endParaRPr lang="en-US" sz="2800"/>
        </a:p>
      </dgm:t>
    </dgm:pt>
    <dgm:pt modelId="{AE45CA60-111C-4C5A-8EA2-4BB915541268}" type="sibTrans" cxnId="{C70CDAA6-96C3-4617-91C0-6A972F40575D}">
      <dgm:prSet/>
      <dgm:spPr/>
      <dgm:t>
        <a:bodyPr/>
        <a:lstStyle/>
        <a:p>
          <a:endParaRPr lang="en-US" sz="2800"/>
        </a:p>
      </dgm:t>
    </dgm:pt>
    <dgm:pt modelId="{89422FF6-B45D-483F-9A42-6D136D7D0C84}">
      <dgm:prSet custT="1"/>
      <dgm:spPr/>
      <dgm:t>
        <a:bodyPr/>
        <a:lstStyle/>
        <a:p>
          <a:r>
            <a:rPr lang="cs-CZ" sz="2800" dirty="0" err="1"/>
            <a:t>HsTnT</a:t>
          </a:r>
          <a:r>
            <a:rPr lang="cs-CZ" sz="2800" dirty="0"/>
            <a:t> I 15 000 </a:t>
          </a:r>
          <a:r>
            <a:rPr lang="cs-CZ" sz="2800" dirty="0" err="1"/>
            <a:t>ng</a:t>
          </a:r>
          <a:r>
            <a:rPr lang="cs-CZ" sz="2800" dirty="0"/>
            <a:t>/L, zahájení léčby UFH</a:t>
          </a:r>
          <a:endParaRPr lang="en-US" sz="2800" dirty="0"/>
        </a:p>
      </dgm:t>
    </dgm:pt>
    <dgm:pt modelId="{A4A678D8-91F9-40EB-8557-58A543BEA8A8}" type="parTrans" cxnId="{A7DC396E-6235-422B-B20C-FE57AB13BD04}">
      <dgm:prSet/>
      <dgm:spPr/>
      <dgm:t>
        <a:bodyPr/>
        <a:lstStyle/>
        <a:p>
          <a:endParaRPr lang="en-US" sz="2800"/>
        </a:p>
      </dgm:t>
    </dgm:pt>
    <dgm:pt modelId="{B525D9CC-4557-416D-B0CB-DE23757BC3A5}" type="sibTrans" cxnId="{A7DC396E-6235-422B-B20C-FE57AB13BD04}">
      <dgm:prSet/>
      <dgm:spPr/>
      <dgm:t>
        <a:bodyPr/>
        <a:lstStyle/>
        <a:p>
          <a:endParaRPr lang="en-US" sz="2800"/>
        </a:p>
      </dgm:t>
    </dgm:pt>
    <dgm:pt modelId="{1D06440E-F03A-4043-9C50-10E018B3F2C2}">
      <dgm:prSet custT="1"/>
      <dgm:spPr/>
      <dgm:t>
        <a:bodyPr/>
        <a:lstStyle/>
        <a:p>
          <a:r>
            <a:rPr lang="cs-CZ" sz="2800" dirty="0"/>
            <a:t>Indikace urgentní SKG</a:t>
          </a:r>
          <a:endParaRPr lang="en-US" sz="2800" dirty="0"/>
        </a:p>
      </dgm:t>
    </dgm:pt>
    <dgm:pt modelId="{B7CCB9FC-6F0A-4032-BD8D-577182725A82}" type="parTrans" cxnId="{ECADAA21-EEB6-4D2B-93A1-4C8336D231C3}">
      <dgm:prSet/>
      <dgm:spPr/>
      <dgm:t>
        <a:bodyPr/>
        <a:lstStyle/>
        <a:p>
          <a:endParaRPr lang="en-US" sz="2800"/>
        </a:p>
      </dgm:t>
    </dgm:pt>
    <dgm:pt modelId="{5F523256-E5FA-4998-9082-2C61AB92F3E6}" type="sibTrans" cxnId="{ECADAA21-EEB6-4D2B-93A1-4C8336D231C3}">
      <dgm:prSet/>
      <dgm:spPr/>
      <dgm:t>
        <a:bodyPr/>
        <a:lstStyle/>
        <a:p>
          <a:endParaRPr lang="en-US" sz="2800"/>
        </a:p>
      </dgm:t>
    </dgm:pt>
    <dgm:pt modelId="{5220F8D7-B13A-46F4-A640-773B77291EC3}" type="pres">
      <dgm:prSet presAssocID="{5F821B91-87E6-4868-9541-0D5AEA8CE770}" presName="vert0" presStyleCnt="0">
        <dgm:presLayoutVars>
          <dgm:dir/>
          <dgm:animOne val="branch"/>
          <dgm:animLvl val="lvl"/>
        </dgm:presLayoutVars>
      </dgm:prSet>
      <dgm:spPr/>
    </dgm:pt>
    <dgm:pt modelId="{FBCEC3A4-E7F0-450B-817F-67BA9A56211D}" type="pres">
      <dgm:prSet presAssocID="{79ED8447-E9DD-49F5-A53D-CDC5D5663234}" presName="thickLine" presStyleLbl="alignNode1" presStyleIdx="0" presStyleCnt="5"/>
      <dgm:spPr/>
    </dgm:pt>
    <dgm:pt modelId="{86243C19-ABBA-41A2-9C69-BAAC530949AC}" type="pres">
      <dgm:prSet presAssocID="{79ED8447-E9DD-49F5-A53D-CDC5D5663234}" presName="horz1" presStyleCnt="0"/>
      <dgm:spPr/>
    </dgm:pt>
    <dgm:pt modelId="{A52E71BD-9C46-4769-840E-2AFFC9E2D264}" type="pres">
      <dgm:prSet presAssocID="{79ED8447-E9DD-49F5-A53D-CDC5D5663234}" presName="tx1" presStyleLbl="revTx" presStyleIdx="0" presStyleCnt="5"/>
      <dgm:spPr/>
    </dgm:pt>
    <dgm:pt modelId="{2DB0C7CE-11AE-4392-8455-9CEF78440B6B}" type="pres">
      <dgm:prSet presAssocID="{79ED8447-E9DD-49F5-A53D-CDC5D5663234}" presName="vert1" presStyleCnt="0"/>
      <dgm:spPr/>
    </dgm:pt>
    <dgm:pt modelId="{0C433B1B-E512-4DE8-9208-710CF96F3844}" type="pres">
      <dgm:prSet presAssocID="{1775362E-C6E4-4287-861D-3A4C7F571AD5}" presName="thickLine" presStyleLbl="alignNode1" presStyleIdx="1" presStyleCnt="5"/>
      <dgm:spPr/>
    </dgm:pt>
    <dgm:pt modelId="{678AF759-18AD-465A-ADEB-F72A58AA1FC6}" type="pres">
      <dgm:prSet presAssocID="{1775362E-C6E4-4287-861D-3A4C7F571AD5}" presName="horz1" presStyleCnt="0"/>
      <dgm:spPr/>
    </dgm:pt>
    <dgm:pt modelId="{3AC9B8F3-DEA2-4586-977E-254D89CB2922}" type="pres">
      <dgm:prSet presAssocID="{1775362E-C6E4-4287-861D-3A4C7F571AD5}" presName="tx1" presStyleLbl="revTx" presStyleIdx="1" presStyleCnt="5"/>
      <dgm:spPr/>
    </dgm:pt>
    <dgm:pt modelId="{4FD5B46C-9074-473C-A121-C8B06D8857D2}" type="pres">
      <dgm:prSet presAssocID="{1775362E-C6E4-4287-861D-3A4C7F571AD5}" presName="vert1" presStyleCnt="0"/>
      <dgm:spPr/>
    </dgm:pt>
    <dgm:pt modelId="{A4D64AFB-1FA4-42B2-8AFD-689A7BCEC09C}" type="pres">
      <dgm:prSet presAssocID="{0770CFD9-4C0B-4174-AF9F-2B33DF4766E8}" presName="thickLine" presStyleLbl="alignNode1" presStyleIdx="2" presStyleCnt="5"/>
      <dgm:spPr/>
    </dgm:pt>
    <dgm:pt modelId="{11BBFCDB-DE00-4122-9C59-6B654A1A6353}" type="pres">
      <dgm:prSet presAssocID="{0770CFD9-4C0B-4174-AF9F-2B33DF4766E8}" presName="horz1" presStyleCnt="0"/>
      <dgm:spPr/>
    </dgm:pt>
    <dgm:pt modelId="{C9EF8177-166C-4074-8941-7533B38EAB77}" type="pres">
      <dgm:prSet presAssocID="{0770CFD9-4C0B-4174-AF9F-2B33DF4766E8}" presName="tx1" presStyleLbl="revTx" presStyleIdx="2" presStyleCnt="5"/>
      <dgm:spPr/>
    </dgm:pt>
    <dgm:pt modelId="{57502536-715A-4053-8E2E-1FD4C77B675A}" type="pres">
      <dgm:prSet presAssocID="{0770CFD9-4C0B-4174-AF9F-2B33DF4766E8}" presName="vert1" presStyleCnt="0"/>
      <dgm:spPr/>
    </dgm:pt>
    <dgm:pt modelId="{6B7D564B-74DF-497A-A647-2C90D7CC33DF}" type="pres">
      <dgm:prSet presAssocID="{89422FF6-B45D-483F-9A42-6D136D7D0C84}" presName="thickLine" presStyleLbl="alignNode1" presStyleIdx="3" presStyleCnt="5"/>
      <dgm:spPr/>
    </dgm:pt>
    <dgm:pt modelId="{CF50303D-1D07-4B6D-9D56-627C81E967F4}" type="pres">
      <dgm:prSet presAssocID="{89422FF6-B45D-483F-9A42-6D136D7D0C84}" presName="horz1" presStyleCnt="0"/>
      <dgm:spPr/>
    </dgm:pt>
    <dgm:pt modelId="{5A6C591F-B174-47E2-9C75-9CDA27222002}" type="pres">
      <dgm:prSet presAssocID="{89422FF6-B45D-483F-9A42-6D136D7D0C84}" presName="tx1" presStyleLbl="revTx" presStyleIdx="3" presStyleCnt="5"/>
      <dgm:spPr/>
    </dgm:pt>
    <dgm:pt modelId="{723768EA-5DEF-4A06-89D6-E3C38BA1A739}" type="pres">
      <dgm:prSet presAssocID="{89422FF6-B45D-483F-9A42-6D136D7D0C84}" presName="vert1" presStyleCnt="0"/>
      <dgm:spPr/>
    </dgm:pt>
    <dgm:pt modelId="{72653765-0930-4E2F-BD95-D35D1E3CF944}" type="pres">
      <dgm:prSet presAssocID="{1D06440E-F03A-4043-9C50-10E018B3F2C2}" presName="thickLine" presStyleLbl="alignNode1" presStyleIdx="4" presStyleCnt="5"/>
      <dgm:spPr/>
    </dgm:pt>
    <dgm:pt modelId="{BA6197DF-2007-4475-9CF5-018C3428E0C1}" type="pres">
      <dgm:prSet presAssocID="{1D06440E-F03A-4043-9C50-10E018B3F2C2}" presName="horz1" presStyleCnt="0"/>
      <dgm:spPr/>
    </dgm:pt>
    <dgm:pt modelId="{834C7EC6-55B3-4B53-91E5-A2FFDFED7073}" type="pres">
      <dgm:prSet presAssocID="{1D06440E-F03A-4043-9C50-10E018B3F2C2}" presName="tx1" presStyleLbl="revTx" presStyleIdx="4" presStyleCnt="5"/>
      <dgm:spPr/>
    </dgm:pt>
    <dgm:pt modelId="{74CD52F3-6789-4061-990D-92B80C9505AB}" type="pres">
      <dgm:prSet presAssocID="{1D06440E-F03A-4043-9C50-10E018B3F2C2}" presName="vert1" presStyleCnt="0"/>
      <dgm:spPr/>
    </dgm:pt>
  </dgm:ptLst>
  <dgm:cxnLst>
    <dgm:cxn modelId="{ECADAA21-EEB6-4D2B-93A1-4C8336D231C3}" srcId="{5F821B91-87E6-4868-9541-0D5AEA8CE770}" destId="{1D06440E-F03A-4043-9C50-10E018B3F2C2}" srcOrd="4" destOrd="0" parTransId="{B7CCB9FC-6F0A-4032-BD8D-577182725A82}" sibTransId="{5F523256-E5FA-4998-9082-2C61AB92F3E6}"/>
    <dgm:cxn modelId="{A7DC396E-6235-422B-B20C-FE57AB13BD04}" srcId="{5F821B91-87E6-4868-9541-0D5AEA8CE770}" destId="{89422FF6-B45D-483F-9A42-6D136D7D0C84}" srcOrd="3" destOrd="0" parTransId="{A4A678D8-91F9-40EB-8557-58A543BEA8A8}" sibTransId="{B525D9CC-4557-416D-B0CB-DE23757BC3A5}"/>
    <dgm:cxn modelId="{B54C3681-0EC0-41C0-8D99-7FB4FC066158}" type="presOf" srcId="{1D06440E-F03A-4043-9C50-10E018B3F2C2}" destId="{834C7EC6-55B3-4B53-91E5-A2FFDFED7073}" srcOrd="0" destOrd="0" presId="urn:microsoft.com/office/officeart/2008/layout/LinedList"/>
    <dgm:cxn modelId="{BF80188A-56D5-4DFC-9A86-A1D43DEAF7D6}" srcId="{5F821B91-87E6-4868-9541-0D5AEA8CE770}" destId="{79ED8447-E9DD-49F5-A53D-CDC5D5663234}" srcOrd="0" destOrd="0" parTransId="{0FA6786D-9CC3-4FF0-AE81-F0AA3EEED7FA}" sibTransId="{4FAFE128-EC25-412D-B43B-590C11D937C1}"/>
    <dgm:cxn modelId="{0D05D88E-8329-4D13-94A2-40539E11A323}" type="presOf" srcId="{0770CFD9-4C0B-4174-AF9F-2B33DF4766E8}" destId="{C9EF8177-166C-4074-8941-7533B38EAB77}" srcOrd="0" destOrd="0" presId="urn:microsoft.com/office/officeart/2008/layout/LinedList"/>
    <dgm:cxn modelId="{C70CDAA6-96C3-4617-91C0-6A972F40575D}" srcId="{5F821B91-87E6-4868-9541-0D5AEA8CE770}" destId="{0770CFD9-4C0B-4174-AF9F-2B33DF4766E8}" srcOrd="2" destOrd="0" parTransId="{0349EBB4-B201-4EFA-A166-67BBD501572A}" sibTransId="{AE45CA60-111C-4C5A-8EA2-4BB915541268}"/>
    <dgm:cxn modelId="{8CA6BDD4-F6D7-45C4-A8A3-E84B78BF5EDF}" type="presOf" srcId="{5F821B91-87E6-4868-9541-0D5AEA8CE770}" destId="{5220F8D7-B13A-46F4-A640-773B77291EC3}" srcOrd="0" destOrd="0" presId="urn:microsoft.com/office/officeart/2008/layout/LinedList"/>
    <dgm:cxn modelId="{D11EE4E2-2643-497A-962D-C362C2A72DAF}" type="presOf" srcId="{89422FF6-B45D-483F-9A42-6D136D7D0C84}" destId="{5A6C591F-B174-47E2-9C75-9CDA27222002}" srcOrd="0" destOrd="0" presId="urn:microsoft.com/office/officeart/2008/layout/LinedList"/>
    <dgm:cxn modelId="{18B20DE5-F17E-497D-BEC8-198DE4F4BC34}" type="presOf" srcId="{79ED8447-E9DD-49F5-A53D-CDC5D5663234}" destId="{A52E71BD-9C46-4769-840E-2AFFC9E2D264}" srcOrd="0" destOrd="0" presId="urn:microsoft.com/office/officeart/2008/layout/LinedList"/>
    <dgm:cxn modelId="{48CDF0F0-38C5-4358-ABE8-00FF04D2BC6B}" type="presOf" srcId="{1775362E-C6E4-4287-861D-3A4C7F571AD5}" destId="{3AC9B8F3-DEA2-4586-977E-254D89CB2922}" srcOrd="0" destOrd="0" presId="urn:microsoft.com/office/officeart/2008/layout/LinedList"/>
    <dgm:cxn modelId="{37CF9BFA-EE11-46EC-B586-D2B428ACA49F}" srcId="{5F821B91-87E6-4868-9541-0D5AEA8CE770}" destId="{1775362E-C6E4-4287-861D-3A4C7F571AD5}" srcOrd="1" destOrd="0" parTransId="{3F37E508-4F53-4F62-AA91-28C3AC25982B}" sibTransId="{FEBBB06C-4F34-49C9-90AB-BE6DB393E894}"/>
    <dgm:cxn modelId="{77311734-65AD-4D6F-9ACB-7408AB247423}" type="presParOf" srcId="{5220F8D7-B13A-46F4-A640-773B77291EC3}" destId="{FBCEC3A4-E7F0-450B-817F-67BA9A56211D}" srcOrd="0" destOrd="0" presId="urn:microsoft.com/office/officeart/2008/layout/LinedList"/>
    <dgm:cxn modelId="{39E9D0BF-6288-40AB-9D14-5FDA0D1CD8CB}" type="presParOf" srcId="{5220F8D7-B13A-46F4-A640-773B77291EC3}" destId="{86243C19-ABBA-41A2-9C69-BAAC530949AC}" srcOrd="1" destOrd="0" presId="urn:microsoft.com/office/officeart/2008/layout/LinedList"/>
    <dgm:cxn modelId="{FD1E4BA2-8894-4CFA-88B2-D2F9BDCD4537}" type="presParOf" srcId="{86243C19-ABBA-41A2-9C69-BAAC530949AC}" destId="{A52E71BD-9C46-4769-840E-2AFFC9E2D264}" srcOrd="0" destOrd="0" presId="urn:microsoft.com/office/officeart/2008/layout/LinedList"/>
    <dgm:cxn modelId="{E32EC497-40D0-48D9-8D32-2C8DF9E36107}" type="presParOf" srcId="{86243C19-ABBA-41A2-9C69-BAAC530949AC}" destId="{2DB0C7CE-11AE-4392-8455-9CEF78440B6B}" srcOrd="1" destOrd="0" presId="urn:microsoft.com/office/officeart/2008/layout/LinedList"/>
    <dgm:cxn modelId="{6C6E5215-CDCC-44DB-924D-4D8D2C113059}" type="presParOf" srcId="{5220F8D7-B13A-46F4-A640-773B77291EC3}" destId="{0C433B1B-E512-4DE8-9208-710CF96F3844}" srcOrd="2" destOrd="0" presId="urn:microsoft.com/office/officeart/2008/layout/LinedList"/>
    <dgm:cxn modelId="{1DFEA7B4-79CE-4B80-AD91-D132B6F3F84D}" type="presParOf" srcId="{5220F8D7-B13A-46F4-A640-773B77291EC3}" destId="{678AF759-18AD-465A-ADEB-F72A58AA1FC6}" srcOrd="3" destOrd="0" presId="urn:microsoft.com/office/officeart/2008/layout/LinedList"/>
    <dgm:cxn modelId="{53825405-DB7B-49EA-8FF2-6D49D3BC97C4}" type="presParOf" srcId="{678AF759-18AD-465A-ADEB-F72A58AA1FC6}" destId="{3AC9B8F3-DEA2-4586-977E-254D89CB2922}" srcOrd="0" destOrd="0" presId="urn:microsoft.com/office/officeart/2008/layout/LinedList"/>
    <dgm:cxn modelId="{6C6128EE-E1B1-4C3D-A566-A1C6A55380C0}" type="presParOf" srcId="{678AF759-18AD-465A-ADEB-F72A58AA1FC6}" destId="{4FD5B46C-9074-473C-A121-C8B06D8857D2}" srcOrd="1" destOrd="0" presId="urn:microsoft.com/office/officeart/2008/layout/LinedList"/>
    <dgm:cxn modelId="{A55E808B-DB14-444D-8B5B-C24E1CC0141D}" type="presParOf" srcId="{5220F8D7-B13A-46F4-A640-773B77291EC3}" destId="{A4D64AFB-1FA4-42B2-8AFD-689A7BCEC09C}" srcOrd="4" destOrd="0" presId="urn:microsoft.com/office/officeart/2008/layout/LinedList"/>
    <dgm:cxn modelId="{859E8B11-99DD-4E4B-9889-208623EC2715}" type="presParOf" srcId="{5220F8D7-B13A-46F4-A640-773B77291EC3}" destId="{11BBFCDB-DE00-4122-9C59-6B654A1A6353}" srcOrd="5" destOrd="0" presId="urn:microsoft.com/office/officeart/2008/layout/LinedList"/>
    <dgm:cxn modelId="{9E26C951-AE8F-4DF9-844F-BAC680D2465B}" type="presParOf" srcId="{11BBFCDB-DE00-4122-9C59-6B654A1A6353}" destId="{C9EF8177-166C-4074-8941-7533B38EAB77}" srcOrd="0" destOrd="0" presId="urn:microsoft.com/office/officeart/2008/layout/LinedList"/>
    <dgm:cxn modelId="{756635EB-7FFA-49E9-96C4-BA799B4E012E}" type="presParOf" srcId="{11BBFCDB-DE00-4122-9C59-6B654A1A6353}" destId="{57502536-715A-4053-8E2E-1FD4C77B675A}" srcOrd="1" destOrd="0" presId="urn:microsoft.com/office/officeart/2008/layout/LinedList"/>
    <dgm:cxn modelId="{ECA37DCC-52D8-4E8C-9464-82F0B7E77EF7}" type="presParOf" srcId="{5220F8D7-B13A-46F4-A640-773B77291EC3}" destId="{6B7D564B-74DF-497A-A647-2C90D7CC33DF}" srcOrd="6" destOrd="0" presId="urn:microsoft.com/office/officeart/2008/layout/LinedList"/>
    <dgm:cxn modelId="{BCC9E50D-6698-4293-959B-E64A379C9709}" type="presParOf" srcId="{5220F8D7-B13A-46F4-A640-773B77291EC3}" destId="{CF50303D-1D07-4B6D-9D56-627C81E967F4}" srcOrd="7" destOrd="0" presId="urn:microsoft.com/office/officeart/2008/layout/LinedList"/>
    <dgm:cxn modelId="{4741FC9C-A12F-46CA-9E86-06D652E02C69}" type="presParOf" srcId="{CF50303D-1D07-4B6D-9D56-627C81E967F4}" destId="{5A6C591F-B174-47E2-9C75-9CDA27222002}" srcOrd="0" destOrd="0" presId="urn:microsoft.com/office/officeart/2008/layout/LinedList"/>
    <dgm:cxn modelId="{90580417-60DA-4229-96A4-1C390B02D6B2}" type="presParOf" srcId="{CF50303D-1D07-4B6D-9D56-627C81E967F4}" destId="{723768EA-5DEF-4A06-89D6-E3C38BA1A739}" srcOrd="1" destOrd="0" presId="urn:microsoft.com/office/officeart/2008/layout/LinedList"/>
    <dgm:cxn modelId="{64EC17C9-21B6-4753-9B81-315C5F502DEB}" type="presParOf" srcId="{5220F8D7-B13A-46F4-A640-773B77291EC3}" destId="{72653765-0930-4E2F-BD95-D35D1E3CF944}" srcOrd="8" destOrd="0" presId="urn:microsoft.com/office/officeart/2008/layout/LinedList"/>
    <dgm:cxn modelId="{CAB66084-0C7B-4C91-97CE-BFDB7C45890A}" type="presParOf" srcId="{5220F8D7-B13A-46F4-A640-773B77291EC3}" destId="{BA6197DF-2007-4475-9CF5-018C3428E0C1}" srcOrd="9" destOrd="0" presId="urn:microsoft.com/office/officeart/2008/layout/LinedList"/>
    <dgm:cxn modelId="{25EF094C-F3F7-428E-B86D-69CA1AA9305A}" type="presParOf" srcId="{BA6197DF-2007-4475-9CF5-018C3428E0C1}" destId="{834C7EC6-55B3-4B53-91E5-A2FFDFED7073}" srcOrd="0" destOrd="0" presId="urn:microsoft.com/office/officeart/2008/layout/LinedList"/>
    <dgm:cxn modelId="{A0488991-4E3B-455F-831E-527165B16D6E}" type="presParOf" srcId="{BA6197DF-2007-4475-9CF5-018C3428E0C1}" destId="{74CD52F3-6789-4061-990D-92B80C9505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EC3A4-E7F0-450B-817F-67BA9A56211D}">
      <dsp:nvSpPr>
        <dsp:cNvPr id="0" name=""/>
        <dsp:cNvSpPr/>
      </dsp:nvSpPr>
      <dsp:spPr>
        <a:xfrm>
          <a:off x="0" y="675"/>
          <a:ext cx="74616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E71BD-9C46-4769-840E-2AFFC9E2D264}">
      <dsp:nvSpPr>
        <dsp:cNvPr id="0" name=""/>
        <dsp:cNvSpPr/>
      </dsp:nvSpPr>
      <dsp:spPr>
        <a:xfrm>
          <a:off x="0" y="675"/>
          <a:ext cx="746160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Příjem KJ</a:t>
          </a:r>
          <a:endParaRPr lang="en-US" sz="2800" kern="1200" dirty="0"/>
        </a:p>
      </dsp:txBody>
      <dsp:txXfrm>
        <a:off x="0" y="675"/>
        <a:ext cx="7461604" cy="1106957"/>
      </dsp:txXfrm>
    </dsp:sp>
    <dsp:sp modelId="{0C433B1B-E512-4DE8-9208-710CF96F3844}">
      <dsp:nvSpPr>
        <dsp:cNvPr id="0" name=""/>
        <dsp:cNvSpPr/>
      </dsp:nvSpPr>
      <dsp:spPr>
        <a:xfrm>
          <a:off x="0" y="1107633"/>
          <a:ext cx="74616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9B8F3-DEA2-4586-977E-254D89CB2922}">
      <dsp:nvSpPr>
        <dsp:cNvPr id="0" name=""/>
        <dsp:cNvSpPr/>
      </dsp:nvSpPr>
      <dsp:spPr>
        <a:xfrm>
          <a:off x="0" y="1107633"/>
          <a:ext cx="746160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TTE – EF 35%, akineze </a:t>
          </a:r>
          <a:r>
            <a:rPr lang="cs-CZ" sz="2800" kern="1200" dirty="0" err="1"/>
            <a:t>baze</a:t>
          </a:r>
          <a:r>
            <a:rPr lang="cs-CZ" sz="2800" kern="1200" dirty="0"/>
            <a:t> spodní stěny, těžká </a:t>
          </a:r>
          <a:r>
            <a:rPr lang="cs-CZ" sz="2800" kern="1200" dirty="0" err="1"/>
            <a:t>hypokineza</a:t>
          </a:r>
          <a:r>
            <a:rPr lang="cs-CZ" sz="2800" kern="1200" dirty="0"/>
            <a:t> boční stěny </a:t>
          </a:r>
          <a:endParaRPr lang="en-US" sz="2800" kern="1200" dirty="0"/>
        </a:p>
      </dsp:txBody>
      <dsp:txXfrm>
        <a:off x="0" y="1107633"/>
        <a:ext cx="7461604" cy="1106957"/>
      </dsp:txXfrm>
    </dsp:sp>
    <dsp:sp modelId="{A4D64AFB-1FA4-42B2-8AFD-689A7BCEC09C}">
      <dsp:nvSpPr>
        <dsp:cNvPr id="0" name=""/>
        <dsp:cNvSpPr/>
      </dsp:nvSpPr>
      <dsp:spPr>
        <a:xfrm>
          <a:off x="0" y="2214591"/>
          <a:ext cx="74616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F8177-166C-4074-8941-7533B38EAB77}">
      <dsp:nvSpPr>
        <dsp:cNvPr id="0" name=""/>
        <dsp:cNvSpPr/>
      </dsp:nvSpPr>
      <dsp:spPr>
        <a:xfrm>
          <a:off x="0" y="2214591"/>
          <a:ext cx="746160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Středně významná aortální stenóza, </a:t>
          </a:r>
          <a:br>
            <a:rPr lang="cs-CZ" sz="2800" kern="1200" dirty="0"/>
          </a:br>
          <a:r>
            <a:rPr lang="cs-CZ" sz="2800" kern="1200" dirty="0"/>
            <a:t>V max 2,27m/s, PG 27/12mmHg</a:t>
          </a:r>
          <a:endParaRPr lang="en-US" sz="2800" kern="1200" dirty="0"/>
        </a:p>
      </dsp:txBody>
      <dsp:txXfrm>
        <a:off x="0" y="2214591"/>
        <a:ext cx="7461604" cy="1106957"/>
      </dsp:txXfrm>
    </dsp:sp>
    <dsp:sp modelId="{6B7D564B-74DF-497A-A647-2C90D7CC33DF}">
      <dsp:nvSpPr>
        <dsp:cNvPr id="0" name=""/>
        <dsp:cNvSpPr/>
      </dsp:nvSpPr>
      <dsp:spPr>
        <a:xfrm>
          <a:off x="0" y="3321549"/>
          <a:ext cx="74616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C591F-B174-47E2-9C75-9CDA27222002}">
      <dsp:nvSpPr>
        <dsp:cNvPr id="0" name=""/>
        <dsp:cNvSpPr/>
      </dsp:nvSpPr>
      <dsp:spPr>
        <a:xfrm>
          <a:off x="0" y="3321549"/>
          <a:ext cx="746160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 err="1"/>
            <a:t>HsTnT</a:t>
          </a:r>
          <a:r>
            <a:rPr lang="cs-CZ" sz="2800" kern="1200" dirty="0"/>
            <a:t> I 15 000 </a:t>
          </a:r>
          <a:r>
            <a:rPr lang="cs-CZ" sz="2800" kern="1200" dirty="0" err="1"/>
            <a:t>ng</a:t>
          </a:r>
          <a:r>
            <a:rPr lang="cs-CZ" sz="2800" kern="1200" dirty="0"/>
            <a:t>/L, zahájení léčby UFH</a:t>
          </a:r>
          <a:endParaRPr lang="en-US" sz="2800" kern="1200" dirty="0"/>
        </a:p>
      </dsp:txBody>
      <dsp:txXfrm>
        <a:off x="0" y="3321549"/>
        <a:ext cx="7461604" cy="1106957"/>
      </dsp:txXfrm>
    </dsp:sp>
    <dsp:sp modelId="{72653765-0930-4E2F-BD95-D35D1E3CF944}">
      <dsp:nvSpPr>
        <dsp:cNvPr id="0" name=""/>
        <dsp:cNvSpPr/>
      </dsp:nvSpPr>
      <dsp:spPr>
        <a:xfrm>
          <a:off x="0" y="4428507"/>
          <a:ext cx="74616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C7EC6-55B3-4B53-91E5-A2FFDFED7073}">
      <dsp:nvSpPr>
        <dsp:cNvPr id="0" name=""/>
        <dsp:cNvSpPr/>
      </dsp:nvSpPr>
      <dsp:spPr>
        <a:xfrm>
          <a:off x="0" y="4428507"/>
          <a:ext cx="746160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Indikace urgentní SKG</a:t>
          </a:r>
          <a:endParaRPr lang="en-US" sz="2800" kern="1200" dirty="0"/>
        </a:p>
      </dsp:txBody>
      <dsp:txXfrm>
        <a:off x="0" y="4428507"/>
        <a:ext cx="7461604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7279F-4C1E-4A03-B785-8C9A89C85C1A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28E49-C848-44EA-962A-BBBD6CD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17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349E4-36E6-4FF8-BF61-1C716B091401}" type="slidenum">
              <a:rPr lang="cs-CZ"/>
              <a:pPr/>
              <a:t>15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349E4-36E6-4FF8-BF61-1C716B091401}" type="slidenum">
              <a:rPr lang="cs-CZ"/>
              <a:pPr/>
              <a:t>16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349E4-36E6-4FF8-BF61-1C716B091401}" type="slidenum">
              <a:rPr lang="cs-CZ"/>
              <a:pPr/>
              <a:t>17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349E4-36E6-4FF8-BF61-1C716B091401}" type="slidenum">
              <a:rPr lang="cs-CZ"/>
              <a:pPr/>
              <a:t>18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65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18F90-0243-4337-AD42-9AA1944AC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F95E94-46CB-4716-822B-1AFB2259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E84C9D-7EB5-48DC-8813-749A4529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C5FF-940F-4280-A06A-E13570FF83C0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695525-E3DF-4315-A270-A5891599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8985E3-BB84-45B1-B964-C8D1A1F8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81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D87D-3C40-4B3B-AD25-C2C252BE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B62EB5-ADEA-42C8-A49A-71D167F08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7F1B65-05DB-4169-A808-C7188CA9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F61-1885-4BE4-A275-5BC2E39BB8A3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7DE4DB-61F5-4876-9A16-754F8818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61AF7B-534D-4A38-B485-69F0DADB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67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7D611B7-6B3D-4CE9-B639-CAE07CB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79353CD-8E4D-4EC4-A9E3-9E95ED633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F0DC98-C88A-4073-8F41-0EB60B0A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35C-0DC2-4BBE-94A5-419252DBBBA2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5B00D2-4A77-47DD-AAEF-6AC97672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2E62FF-33B1-4C29-9B4F-AFFC79F1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24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7D175-6F03-4FB5-8EA4-A73F4361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E5D02-335A-4452-A187-AED7BCB4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B0883A-322D-4310-AF7D-2A10163F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E7FA-3AEA-416C-8244-CEBC4820495C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F3EA93-F3F2-40AF-9175-322F2A41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4624A1-351E-45FE-9BC7-8883E5BD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88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6F3BA-1545-4485-B7D4-F22D5A6F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830BCA-0425-4ED5-B665-0DC9C8194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EB371F-B543-4B9A-AC9C-7CD430D0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5F8A-4746-4127-8C4C-567578E4B895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2658C7-D995-4E3E-8FFD-C58ABE79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28D27A-4D35-4640-AADE-8BC18FF9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5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D94F8-A833-4890-B3DA-D09BE8FF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BDF0B6-A538-45B4-841C-E8513AA1B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47CF78-1966-4193-9D16-0C3049B65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CAA7F2-0446-4E45-ADCB-71E6DB69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73A4-0F4E-4F46-A91E-D7F9E3ED6C43}" type="datetime1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BFEC8B-2074-41C0-A305-A7BBBB30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6AA943-5649-4ED5-A76A-85163013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29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99FB0-980D-412B-B3DB-B0BE0C97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25C2B8-1CE8-4B0B-A231-E4CB249A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69E5C7-1751-4AB3-8365-EE144F4CE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101708-5CD8-4039-896D-E360D0457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7BF82F-C561-45BB-B17B-357C23D2D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F0053A-3C64-4EB7-A55F-5F13D4D9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5BD-B12B-4F32-A4D1-19D225CA389B}" type="datetime1">
              <a:rPr lang="cs-CZ" smtClean="0"/>
              <a:t>03.09.2021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26AD4F-EC83-46D4-8CAA-6BE47E3C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E1E58B4-5F36-4C2D-893A-D7AB2753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5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5959E-5D0D-4CB8-8A83-0E442560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D31936-070A-456B-85FC-80178BEF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9654-40BE-412E-9BA8-C66E23E48110}" type="datetime1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9FF7DB-71EF-43D5-AA82-6B19F3BA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F9C5B84-153F-46AD-8291-E4A62756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2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F2FDC2E-AB76-426B-A321-A5551A61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933C-CE5C-4FB6-9612-4671AED6E153}" type="datetime1">
              <a:rPr lang="cs-CZ" smtClean="0"/>
              <a:t>03.09.2021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6D68B1-F219-4785-A172-F60BAE63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6180B8-4B08-4016-AD27-99E72438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7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0F81A-2A34-4217-B68A-0CA2C188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D4B501-6A66-4690-B4D7-DBB658D0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D3416A-B126-4246-A3DE-5E36AE99B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145821-AB6A-403F-8CCD-930E4EEB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992B9-EA7F-4A3A-A6FB-FF81B55237EA}" type="datetime1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81FFDE-699D-4B6E-A32E-2ECABAC4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131C77-BC00-4565-A4AB-D35C6367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41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28169-234D-4E9B-AE6F-8E15F096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5103DF-8EFB-4AFB-BA51-B2BCF990F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BA2E2-03F5-42D2-B765-5507E2518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233832-09D6-41CE-857B-85988AD9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2C7C-EF61-4CCC-B226-CB0E2D3494D3}" type="datetime1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D5FAA9-DC7F-43AA-9496-54F0C0C9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F9E804-4BCF-437E-8A7A-33286551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44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D8B4A9-37BB-4C9C-9D28-F0D2BEEC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E1E2F2-B49F-4506-81F6-A41A36989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FD6EF0-967F-4A34-95E0-FD6CE2A8B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C566C-C1A4-4C92-BBDC-5A964311625F}" type="datetime1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FAF166-DEBE-4A48-A666-29309A974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5. sjezd ČAAK, Olomouc, 2021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27FA14-5C82-474B-874F-A45D5574F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AE9F6-2F94-4ECC-B81D-66D2C79617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72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36.png"/><Relationship Id="rId3" Type="http://schemas.microsoft.com/office/2007/relationships/media" Target="../media/media12.mp4"/><Relationship Id="rId7" Type="http://schemas.microsoft.com/office/2007/relationships/media" Target="../media/media14.mp4"/><Relationship Id="rId12" Type="http://schemas.openxmlformats.org/officeDocument/2006/relationships/image" Target="../media/image3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image" Target="../media/image34.png"/><Relationship Id="rId5" Type="http://schemas.microsoft.com/office/2007/relationships/media" Target="../media/media13.mp4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1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CA86E4-C2D5-4CE9-9ABD-F0BCBFE1B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41" y="292608"/>
            <a:ext cx="7064229" cy="3203214"/>
          </a:xfrm>
        </p:spPr>
        <p:txBody>
          <a:bodyPr>
            <a:normAutofit fontScale="90000"/>
          </a:bodyPr>
          <a:lstStyle/>
          <a:p>
            <a:pPr algn="l"/>
            <a:r>
              <a:rPr lang="en-GB" sz="6600" b="1" dirty="0" err="1">
                <a:solidFill>
                  <a:srgbClr val="FFFFFF"/>
                </a:solidFill>
              </a:rPr>
              <a:t>Zajímavé</a:t>
            </a:r>
            <a:r>
              <a:rPr lang="en-GB" sz="6600" b="1" dirty="0">
                <a:solidFill>
                  <a:srgbClr val="FFFFFF"/>
                </a:solidFill>
              </a:rPr>
              <a:t> </a:t>
            </a:r>
            <a:r>
              <a:rPr lang="en-GB" sz="6600" b="1" dirty="0" err="1">
                <a:solidFill>
                  <a:srgbClr val="FFFFFF"/>
                </a:solidFill>
              </a:rPr>
              <a:t>případy</a:t>
            </a:r>
            <a:r>
              <a:rPr lang="en-GB" sz="6600" b="1" dirty="0">
                <a:solidFill>
                  <a:srgbClr val="FFFFFF"/>
                </a:solidFill>
              </a:rPr>
              <a:t> AKS </a:t>
            </a:r>
            <a:br>
              <a:rPr lang="en-GB" sz="6600" b="1" dirty="0">
                <a:solidFill>
                  <a:srgbClr val="FFFFFF"/>
                </a:solidFill>
              </a:rPr>
            </a:br>
            <a:r>
              <a:rPr lang="en-GB" sz="6600" b="1" dirty="0">
                <a:solidFill>
                  <a:srgbClr val="FFFFFF"/>
                </a:solidFill>
              </a:rPr>
              <a:t>z </a:t>
            </a:r>
            <a:r>
              <a:rPr lang="en-GB" sz="6600" b="1" dirty="0" err="1">
                <a:solidFill>
                  <a:srgbClr val="FFFFFF"/>
                </a:solidFill>
              </a:rPr>
              <a:t>praxe</a:t>
            </a:r>
            <a:r>
              <a:rPr lang="en-GB" sz="6600" b="1" dirty="0">
                <a:solidFill>
                  <a:srgbClr val="FFFFFF"/>
                </a:solidFill>
              </a:rPr>
              <a:t> </a:t>
            </a:r>
            <a:br>
              <a:rPr lang="en-GB" sz="6600" b="1" dirty="0">
                <a:solidFill>
                  <a:srgbClr val="FFFFFF"/>
                </a:solidFill>
              </a:rPr>
            </a:br>
            <a:r>
              <a:rPr lang="en-GB" sz="6600" b="1" dirty="0" err="1">
                <a:solidFill>
                  <a:srgbClr val="FFFFFF"/>
                </a:solidFill>
              </a:rPr>
              <a:t>intervenční</a:t>
            </a:r>
            <a:r>
              <a:rPr lang="en-GB" sz="6600" b="1" dirty="0">
                <a:solidFill>
                  <a:srgbClr val="FFFFFF"/>
                </a:solidFill>
              </a:rPr>
              <a:t> </a:t>
            </a:r>
            <a:r>
              <a:rPr lang="en-GB" sz="6600" b="1" dirty="0" err="1">
                <a:solidFill>
                  <a:srgbClr val="FFFFFF"/>
                </a:solidFill>
              </a:rPr>
              <a:t>kardiologie</a:t>
            </a:r>
            <a:endParaRPr lang="cs-CZ" sz="6600" b="1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05C9A8-A1ED-4098-84E6-A59F45D1E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084" y="4480560"/>
            <a:ext cx="6530830" cy="2084832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Viktor </a:t>
            </a:r>
            <a:r>
              <a:rPr lang="en-GB" dirty="0" err="1">
                <a:solidFill>
                  <a:srgbClr val="FFFFFF"/>
                </a:solidFill>
              </a:rPr>
              <a:t>Kočka</a:t>
            </a:r>
            <a:endParaRPr lang="cs-CZ" dirty="0">
              <a:solidFill>
                <a:srgbClr val="FFFFFF"/>
              </a:solidFill>
            </a:endParaRPr>
          </a:p>
          <a:p>
            <a:pPr algn="l"/>
            <a:r>
              <a:rPr lang="en-GB" dirty="0" err="1">
                <a:solidFill>
                  <a:srgbClr val="FFFFFF"/>
                </a:solidFill>
              </a:rPr>
              <a:t>Kardiologická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klinika</a:t>
            </a:r>
            <a:endParaRPr lang="en-GB" dirty="0">
              <a:solidFill>
                <a:srgbClr val="FFFFFF"/>
              </a:solidFill>
            </a:endParaRPr>
          </a:p>
          <a:p>
            <a:pPr algn="l"/>
            <a:r>
              <a:rPr lang="cs-CZ" dirty="0">
                <a:solidFill>
                  <a:srgbClr val="FFFFFF"/>
                </a:solidFill>
              </a:rPr>
              <a:t>Fakultní nemocnice Královské Vinohrady a </a:t>
            </a:r>
            <a:endParaRPr lang="en-GB" dirty="0">
              <a:solidFill>
                <a:srgbClr val="FFFFFF"/>
              </a:solidFill>
            </a:endParaRPr>
          </a:p>
          <a:p>
            <a:pPr algn="l"/>
            <a:r>
              <a:rPr lang="cs-CZ" dirty="0">
                <a:solidFill>
                  <a:srgbClr val="FFFFFF"/>
                </a:solidFill>
              </a:rPr>
              <a:t>3.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lékařská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fakulta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UK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076B006-4474-4D2F-9802-00621203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1594" y="283464"/>
            <a:ext cx="2904040" cy="2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 descr="logoFNKV2">
            <a:extLst>
              <a:ext uri="{FF2B5EF4-FFF2-40B4-BE49-F238E27FC236}">
                <a16:creationId xmlns:a16="http://schemas.microsoft.com/office/drawing/2014/main" id="{88E34170-743D-4F47-88F8-A9E9F8CA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5768" y="3452310"/>
            <a:ext cx="2935692" cy="2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5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0B33-CBE2-4C07-BB5B-C5A0B667F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High</a:t>
            </a:r>
            <a:r>
              <a:rPr lang="cs-CZ" dirty="0"/>
              <a:t>-risk PCI“ s použitím </a:t>
            </a:r>
            <a:r>
              <a:rPr lang="cs-CZ" dirty="0" err="1"/>
              <a:t>Impella</a:t>
            </a:r>
            <a:r>
              <a:rPr lang="cs-CZ" dirty="0"/>
              <a:t> CP</a:t>
            </a:r>
          </a:p>
        </p:txBody>
      </p:sp>
      <p:pic>
        <p:nvPicPr>
          <p:cNvPr id="4" name="Brunner_final">
            <a:hlinkClick r:id="" action="ppaction://media"/>
            <a:extLst>
              <a:ext uri="{FF2B5EF4-FFF2-40B4-BE49-F238E27FC236}">
                <a16:creationId xmlns:a16="http://schemas.microsoft.com/office/drawing/2014/main" id="{FADC80B5-9FD9-44A3-B32A-FA74CD4A0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4020" y="1690688"/>
            <a:ext cx="4739780" cy="47397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C0F3628-8D94-4620-B31A-AD1FF0654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55" y="1539562"/>
            <a:ext cx="1660236" cy="1660236"/>
          </a:xfrm>
          <a:prstGeom prst="rect">
            <a:avLst/>
          </a:prstGeom>
        </p:spPr>
      </p:pic>
      <p:pic>
        <p:nvPicPr>
          <p:cNvPr id="8" name="Obrázek 7" descr="Obsah obrázku text, staré&#10;&#10;Popis byl vytvořen automaticky">
            <a:extLst>
              <a:ext uri="{FF2B5EF4-FFF2-40B4-BE49-F238E27FC236}">
                <a16:creationId xmlns:a16="http://schemas.microsoft.com/office/drawing/2014/main" id="{46E1B713-33A6-4BE6-9CE0-7A9A89C00A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/>
          <a:stretch/>
        </p:blipFill>
        <p:spPr>
          <a:xfrm>
            <a:off x="1937194" y="2369680"/>
            <a:ext cx="1846839" cy="1660236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F8B569F8-CB15-4E96-B45C-10736321F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" y="3347732"/>
            <a:ext cx="1586345" cy="1586345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A1E02487-6489-4B67-86DF-7702F7D96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5" y="4399006"/>
            <a:ext cx="1608282" cy="16082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395F2B-FF71-4CF3-831C-0FA894A88C87}"/>
              </a:ext>
            </a:extLst>
          </p:cNvPr>
          <p:cNvSpPr txBox="1"/>
          <p:nvPr/>
        </p:nvSpPr>
        <p:spPr>
          <a:xfrm>
            <a:off x="1937194" y="5007968"/>
            <a:ext cx="4309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Komplexní PCI - DK crush technique</a:t>
            </a:r>
            <a:endParaRPr lang="en-GB" dirty="0"/>
          </a:p>
          <a:p>
            <a:r>
              <a:rPr lang="en-GB" dirty="0" err="1"/>
              <a:t>Implantace</a:t>
            </a:r>
            <a:r>
              <a:rPr lang="en-GB" dirty="0"/>
              <a:t> 3.5mm </a:t>
            </a:r>
            <a:r>
              <a:rPr lang="en-GB" dirty="0" err="1"/>
              <a:t>stentu</a:t>
            </a:r>
            <a:r>
              <a:rPr lang="en-GB" dirty="0"/>
              <a:t> do RC a 4.0mm </a:t>
            </a:r>
            <a:r>
              <a:rPr lang="en-GB" dirty="0" err="1"/>
              <a:t>stentu</a:t>
            </a:r>
            <a:r>
              <a:rPr lang="en-GB" dirty="0"/>
              <a:t> z </a:t>
            </a:r>
            <a:r>
              <a:rPr lang="en-GB" dirty="0" err="1"/>
              <a:t>kmene</a:t>
            </a:r>
            <a:r>
              <a:rPr lang="en-GB" dirty="0"/>
              <a:t> ACS do RIA, </a:t>
            </a:r>
            <a:r>
              <a:rPr lang="en-GB" dirty="0" err="1"/>
              <a:t>postdilatace</a:t>
            </a:r>
            <a:r>
              <a:rPr lang="en-GB" dirty="0"/>
              <a:t> </a:t>
            </a:r>
            <a:r>
              <a:rPr lang="en-GB" dirty="0" err="1"/>
              <a:t>kmene</a:t>
            </a:r>
            <a:r>
              <a:rPr lang="en-GB" dirty="0"/>
              <a:t> 5.0mm </a:t>
            </a:r>
            <a:r>
              <a:rPr lang="en-GB" dirty="0" err="1"/>
              <a:t>balonkem</a:t>
            </a:r>
            <a:r>
              <a:rPr lang="en-GB" dirty="0"/>
              <a:t> a </a:t>
            </a:r>
            <a:r>
              <a:rPr lang="en-GB" dirty="0" err="1"/>
              <a:t>finální</a:t>
            </a:r>
            <a:r>
              <a:rPr lang="en-GB" dirty="0"/>
              <a:t> kissing </a:t>
            </a:r>
            <a:r>
              <a:rPr lang="en-GB" dirty="0" err="1"/>
              <a:t>inflace</a:t>
            </a:r>
            <a:endParaRPr lang="cs-CZ" dirty="0"/>
          </a:p>
          <a:p>
            <a:r>
              <a:rPr lang="cs-CZ" dirty="0"/>
              <a:t>Konec výkonu 18.05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C8BD4A94-D532-432C-87E2-8E1763D995DF}"/>
              </a:ext>
            </a:extLst>
          </p:cNvPr>
          <p:cNvCxnSpPr/>
          <p:nvPr/>
        </p:nvCxnSpPr>
        <p:spPr>
          <a:xfrm>
            <a:off x="296562" y="1507524"/>
            <a:ext cx="10546492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ED059-678F-4587-93A9-8652F3D21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6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FBA07A-79E8-4912-A8E8-2053BD85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dirty="0"/>
              <a:t>Post-PCI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366373-B69A-4FE6-86C4-01E79D26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3200" dirty="0"/>
              <a:t>Uzavření cévního přístupu pomocí stehů Pro</a:t>
            </a:r>
            <a:r>
              <a:rPr lang="en-GB" sz="3200" dirty="0"/>
              <a:t>Glide</a:t>
            </a:r>
            <a:endParaRPr lang="cs-CZ" sz="3200" dirty="0"/>
          </a:p>
          <a:p>
            <a:r>
              <a:rPr lang="cs-CZ" sz="3200" dirty="0"/>
              <a:t>Pacient hemodynamicky stabilní na KJ </a:t>
            </a:r>
            <a:r>
              <a:rPr lang="en-GB" sz="3200" dirty="0"/>
              <a:t>s </a:t>
            </a:r>
            <a:r>
              <a:rPr lang="en-GB" sz="3200" dirty="0" err="1"/>
              <a:t>fibrilací</a:t>
            </a:r>
            <a:r>
              <a:rPr lang="en-GB" sz="3200" dirty="0"/>
              <a:t> </a:t>
            </a:r>
            <a:r>
              <a:rPr lang="en-GB" sz="3200" dirty="0" err="1"/>
              <a:t>síní</a:t>
            </a:r>
            <a:r>
              <a:rPr lang="en-GB" sz="3200" dirty="0"/>
              <a:t>, ale </a:t>
            </a:r>
            <a:r>
              <a:rPr lang="cs-CZ" sz="3200" dirty="0"/>
              <a:t>bez </a:t>
            </a:r>
            <a:r>
              <a:rPr lang="en-GB" sz="3200" dirty="0" err="1"/>
              <a:t>komorových</a:t>
            </a:r>
            <a:r>
              <a:rPr lang="en-GB" sz="3200" dirty="0"/>
              <a:t> </a:t>
            </a:r>
            <a:r>
              <a:rPr lang="cs-CZ" sz="3200" dirty="0"/>
              <a:t>arytmií po dobu 48 hodin</a:t>
            </a:r>
          </a:p>
          <a:p>
            <a:r>
              <a:rPr lang="en-GB" sz="3200" dirty="0"/>
              <a:t>ATB </a:t>
            </a:r>
            <a:r>
              <a:rPr lang="en-GB" sz="3200" dirty="0" err="1"/>
              <a:t>terapie</a:t>
            </a:r>
            <a:r>
              <a:rPr lang="en-GB" sz="3200" dirty="0"/>
              <a:t> pro </a:t>
            </a:r>
            <a:r>
              <a:rPr lang="en-GB" sz="3200" dirty="0" err="1"/>
              <a:t>pneumonii</a:t>
            </a:r>
            <a:r>
              <a:rPr lang="en-GB" sz="3200" dirty="0"/>
              <a:t>, </a:t>
            </a:r>
            <a:r>
              <a:rPr lang="en-GB" sz="3200" dirty="0" err="1"/>
              <a:t>pokles</a:t>
            </a:r>
            <a:r>
              <a:rPr lang="en-GB" sz="3200" dirty="0"/>
              <a:t> </a:t>
            </a:r>
            <a:r>
              <a:rPr lang="en-GB" sz="3200" dirty="0" err="1"/>
              <a:t>zánětlivých</a:t>
            </a:r>
            <a:r>
              <a:rPr lang="en-GB" sz="3200" dirty="0"/>
              <a:t> </a:t>
            </a:r>
            <a:r>
              <a:rPr lang="en-GB" sz="3200" dirty="0" err="1"/>
              <a:t>parametrů</a:t>
            </a:r>
            <a:endParaRPr lang="en-GB" sz="3200" dirty="0"/>
          </a:p>
          <a:p>
            <a:r>
              <a:rPr lang="en-GB" sz="3200" dirty="0" err="1"/>
              <a:t>Týden</a:t>
            </a:r>
            <a:r>
              <a:rPr lang="en-GB" sz="3200" dirty="0"/>
              <a:t> triple-therapy – NOAC + clopidogrel + ASA</a:t>
            </a:r>
            <a:endParaRPr lang="cs-CZ" sz="3200" dirty="0"/>
          </a:p>
          <a:p>
            <a:r>
              <a:rPr lang="cs-CZ" sz="3200" dirty="0"/>
              <a:t>Dimise nemocného 7. den</a:t>
            </a:r>
            <a:endParaRPr lang="en-GB" sz="3200" dirty="0"/>
          </a:p>
          <a:p>
            <a:r>
              <a:rPr lang="en-GB" sz="4000" b="1" dirty="0">
                <a:solidFill>
                  <a:srgbClr val="C00000"/>
                </a:solidFill>
              </a:rPr>
              <a:t>Jak </a:t>
            </a:r>
            <a:r>
              <a:rPr lang="en-GB" sz="4000" b="1" dirty="0" err="1">
                <a:solidFill>
                  <a:srgbClr val="C00000"/>
                </a:solidFill>
              </a:rPr>
              <a:t>dále</a:t>
            </a:r>
            <a:r>
              <a:rPr lang="en-GB" sz="4000" b="1" dirty="0">
                <a:solidFill>
                  <a:srgbClr val="C00000"/>
                </a:solidFill>
              </a:rPr>
              <a:t> s </a:t>
            </a:r>
            <a:r>
              <a:rPr lang="en-GB" sz="4000" b="1" dirty="0" err="1">
                <a:solidFill>
                  <a:srgbClr val="C00000"/>
                </a:solidFill>
              </a:rPr>
              <a:t>antitrombotickou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terapií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831A0-9C7C-4249-84C1-FA44DD5C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3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994122"/>
          </a:xfrm>
        </p:spPr>
        <p:txBody>
          <a:bodyPr/>
          <a:lstStyle/>
          <a:p>
            <a:r>
              <a:rPr lang="en-GB" b="1" u="sng" dirty="0" err="1">
                <a:solidFill>
                  <a:srgbClr val="FF0000"/>
                </a:solidFill>
              </a:rPr>
              <a:t>Krvácení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/>
              <a:t>versus </a:t>
            </a:r>
            <a:r>
              <a:rPr lang="en-GB" b="1" dirty="0" err="1"/>
              <a:t>ischemické</a:t>
            </a:r>
            <a:r>
              <a:rPr lang="en-GB" b="1" dirty="0"/>
              <a:t> </a:t>
            </a:r>
            <a:r>
              <a:rPr lang="en-GB" b="1" dirty="0" err="1"/>
              <a:t>příhody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085" t="21315" r="35084" b="16636"/>
          <a:stretch>
            <a:fillRect/>
          </a:stretch>
        </p:blipFill>
        <p:spPr bwMode="auto">
          <a:xfrm>
            <a:off x="742390" y="3473676"/>
            <a:ext cx="2498307" cy="32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6E4848-1594-49BD-BD65-0166CF0D440F}"/>
              </a:ext>
            </a:extLst>
          </p:cNvPr>
          <p:cNvSpPr txBox="1"/>
          <p:nvPr/>
        </p:nvSpPr>
        <p:spPr>
          <a:xfrm>
            <a:off x="6519816" y="881388"/>
            <a:ext cx="35592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PRECISE-DAPT Score: 34</a:t>
            </a:r>
          </a:p>
          <a:p>
            <a:r>
              <a:rPr lang="en-GB" dirty="0"/>
              <a:t>Haemoglobin: 13.4 (g/dl)</a:t>
            </a:r>
          </a:p>
          <a:p>
            <a:r>
              <a:rPr lang="en-GB" dirty="0"/>
              <a:t>Age: 69 (years)</a:t>
            </a:r>
          </a:p>
          <a:p>
            <a:r>
              <a:rPr lang="en-GB" dirty="0"/>
              <a:t>White Blood Cell: 17 (10^9/L)</a:t>
            </a:r>
          </a:p>
          <a:p>
            <a:r>
              <a:rPr lang="en-GB" dirty="0"/>
              <a:t>Creatinine clearance: 50 (ml/min)</a:t>
            </a:r>
          </a:p>
          <a:p>
            <a:r>
              <a:rPr lang="en-GB" dirty="0"/>
              <a:t>Prior Bleeding: no</a:t>
            </a:r>
          </a:p>
          <a:p>
            <a:r>
              <a:rPr lang="en-GB" dirty="0"/>
              <a:t>Cluster of risk: High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7DDEB16-3361-4CCF-8CFA-4A6B3C602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3" y="3554908"/>
            <a:ext cx="3802022" cy="2534681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EC46C33E-AB24-4A67-B0A0-0222234B8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4" y="2974399"/>
            <a:ext cx="4067175" cy="36957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2C315E-5B5F-4816-AF00-CBFD64326B77}"/>
              </a:ext>
            </a:extLst>
          </p:cNvPr>
          <p:cNvSpPr/>
          <p:nvPr/>
        </p:nvSpPr>
        <p:spPr>
          <a:xfrm>
            <a:off x="1843313" y="98848"/>
            <a:ext cx="2192469" cy="7964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cuteVaricelBleeding2">
            <a:hlinkClick r:id="" action="ppaction://media"/>
            <a:extLst>
              <a:ext uri="{FF2B5EF4-FFF2-40B4-BE49-F238E27FC236}">
                <a16:creationId xmlns:a16="http://schemas.microsoft.com/office/drawing/2014/main" id="{1B905762-BEEE-41E5-9D62-15FF3CEEE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33" y="982650"/>
            <a:ext cx="3588829" cy="244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994122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Krvácení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/>
              <a:t>versus </a:t>
            </a:r>
            <a:r>
              <a:rPr lang="en-GB" b="1" u="sng" dirty="0" err="1"/>
              <a:t>ischemické</a:t>
            </a:r>
            <a:r>
              <a:rPr lang="en-GB" b="1" u="sng" dirty="0"/>
              <a:t> </a:t>
            </a:r>
            <a:r>
              <a:rPr lang="en-GB" b="1" u="sng" dirty="0" err="1"/>
              <a:t>příhody</a:t>
            </a:r>
            <a:endParaRPr lang="cs-CZ" b="1" u="sng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74BAAB-7740-4733-A587-4424C6D0836E}"/>
              </a:ext>
            </a:extLst>
          </p:cNvPr>
          <p:cNvSpPr/>
          <p:nvPr/>
        </p:nvSpPr>
        <p:spPr>
          <a:xfrm>
            <a:off x="5526405" y="84962"/>
            <a:ext cx="4694739" cy="7964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89419DC-1A3E-4B2E-BBC0-0F8302221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55623" r="48159" b="1465"/>
          <a:stretch/>
        </p:blipFill>
        <p:spPr>
          <a:xfrm>
            <a:off x="8831943" y="4261196"/>
            <a:ext cx="3149600" cy="2409371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A7D1B90-9CD1-4A7F-944B-18EA925F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6"/>
          <a:stretch/>
        </p:blipFill>
        <p:spPr>
          <a:xfrm>
            <a:off x="8845290" y="994122"/>
            <a:ext cx="3239019" cy="3222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1E6A30-19B0-4783-9725-713FB4DFC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5" r="24396"/>
          <a:stretch/>
        </p:blipFill>
        <p:spPr>
          <a:xfrm>
            <a:off x="210457" y="994122"/>
            <a:ext cx="7148286" cy="525241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793E90-E423-4512-8001-61EEA4A8DB3E}"/>
              </a:ext>
            </a:extLst>
          </p:cNvPr>
          <p:cNvSpPr/>
          <p:nvPr/>
        </p:nvSpPr>
        <p:spPr>
          <a:xfrm>
            <a:off x="107691" y="1591684"/>
            <a:ext cx="2169886" cy="2849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C13904-4189-4CF9-AEA3-8F5F5760A7FF}"/>
              </a:ext>
            </a:extLst>
          </p:cNvPr>
          <p:cNvSpPr/>
          <p:nvPr/>
        </p:nvSpPr>
        <p:spPr>
          <a:xfrm>
            <a:off x="107691" y="5559703"/>
            <a:ext cx="7483280" cy="5316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6EC4A9-8E82-4A4B-B3BD-82306F9D9E68}"/>
              </a:ext>
            </a:extLst>
          </p:cNvPr>
          <p:cNvSpPr/>
          <p:nvPr/>
        </p:nvSpPr>
        <p:spPr>
          <a:xfrm>
            <a:off x="-16263" y="2817857"/>
            <a:ext cx="2169886" cy="2849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8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5814A59-4C95-42DA-9D90-6B00399D2B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611" y="1801091"/>
            <a:ext cx="8495150" cy="50569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ABB398A-A87C-487F-932C-AB556D2C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6" t="13199" r="22272" b="60538"/>
          <a:stretch/>
        </p:blipFill>
        <p:spPr>
          <a:xfrm>
            <a:off x="3509818" y="0"/>
            <a:ext cx="4959927" cy="18010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52676-8A4B-48EA-9737-A6CFABC58C36}"/>
              </a:ext>
            </a:extLst>
          </p:cNvPr>
          <p:cNvSpPr txBox="1"/>
          <p:nvPr/>
        </p:nvSpPr>
        <p:spPr>
          <a:xfrm>
            <a:off x="10549761" y="3193142"/>
            <a:ext cx="126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??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659AB-21AC-4386-95C6-F5934BDCB635}"/>
              </a:ext>
            </a:extLst>
          </p:cNvPr>
          <p:cNvSpPr txBox="1"/>
          <p:nvPr/>
        </p:nvSpPr>
        <p:spPr>
          <a:xfrm>
            <a:off x="379496" y="3193142"/>
            <a:ext cx="126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</a:rPr>
              <a:t>??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99DB3D6-ACF1-4C79-B729-E9C4BD61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95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23792" y="6453336"/>
            <a:ext cx="3672408" cy="268139"/>
          </a:xfrm>
          <a:noFill/>
        </p:spPr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0"/>
            <a:ext cx="8229600" cy="778098"/>
          </a:xfrm>
        </p:spPr>
        <p:txBody>
          <a:bodyPr/>
          <a:lstStyle/>
          <a:p>
            <a:pPr eaLnBrk="1" hangingPunct="1"/>
            <a:r>
              <a:rPr lang="en-GB" dirty="0" err="1"/>
              <a:t>Kasuistika</a:t>
            </a:r>
            <a:r>
              <a:rPr lang="en-GB" dirty="0"/>
              <a:t> 2</a:t>
            </a:r>
            <a:endParaRPr lang="cs-CZ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764705"/>
            <a:ext cx="8568952" cy="144016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cs-CZ" dirty="0"/>
              <a:t>47 </a:t>
            </a:r>
            <a:r>
              <a:rPr lang="en-GB" dirty="0" err="1"/>
              <a:t>letý</a:t>
            </a:r>
            <a:r>
              <a:rPr lang="en-GB" dirty="0"/>
              <a:t> </a:t>
            </a:r>
            <a:r>
              <a:rPr lang="en-GB" dirty="0" err="1"/>
              <a:t>bezdomovec</a:t>
            </a:r>
            <a:r>
              <a:rPr lang="en-GB" dirty="0"/>
              <a:t> – </a:t>
            </a:r>
            <a:r>
              <a:rPr lang="en-GB" dirty="0" err="1"/>
              <a:t>kuřák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zavolal</a:t>
            </a:r>
            <a:r>
              <a:rPr lang="en-GB" dirty="0"/>
              <a:t> RZP pro </a:t>
            </a:r>
            <a:r>
              <a:rPr lang="en-GB" dirty="0" err="1"/>
              <a:t>bolest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hrudi</a:t>
            </a:r>
            <a:r>
              <a:rPr lang="en-GB" dirty="0"/>
              <a:t>, v </a:t>
            </a:r>
            <a:r>
              <a:rPr lang="en-GB" dirty="0" err="1"/>
              <a:t>sanitce</a:t>
            </a:r>
            <a:r>
              <a:rPr lang="en-GB" dirty="0"/>
              <a:t> </a:t>
            </a:r>
            <a:r>
              <a:rPr lang="en-GB" dirty="0" err="1"/>
              <a:t>byla</a:t>
            </a:r>
            <a:r>
              <a:rPr lang="en-GB" dirty="0"/>
              <a:t> </a:t>
            </a:r>
            <a:r>
              <a:rPr lang="en-GB" dirty="0" err="1"/>
              <a:t>nutná</a:t>
            </a:r>
            <a:r>
              <a:rPr lang="en-GB" dirty="0"/>
              <a:t> </a:t>
            </a:r>
            <a:r>
              <a:rPr lang="en-GB" dirty="0" err="1"/>
              <a:t>defibrilace</a:t>
            </a:r>
            <a:r>
              <a:rPr lang="en-GB" dirty="0"/>
              <a:t> pro </a:t>
            </a:r>
            <a:r>
              <a:rPr lang="en-GB" dirty="0" err="1"/>
              <a:t>fibrilaci</a:t>
            </a:r>
            <a:r>
              <a:rPr lang="en-GB" dirty="0"/>
              <a:t> </a:t>
            </a:r>
            <a:r>
              <a:rPr lang="en-GB" dirty="0" err="1"/>
              <a:t>komor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sále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UPV, HD </a:t>
            </a:r>
            <a:r>
              <a:rPr lang="en-GB" dirty="0" err="1"/>
              <a:t>stabilní</a:t>
            </a:r>
            <a:endParaRPr lang="en-GB" dirty="0"/>
          </a:p>
        </p:txBody>
      </p:sp>
      <p:pic>
        <p:nvPicPr>
          <p:cNvPr id="7" name="ACD_p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47728" y="1974888"/>
            <a:ext cx="4536504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23792" y="6453336"/>
            <a:ext cx="3672408" cy="268139"/>
          </a:xfrm>
          <a:noFill/>
        </p:spPr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0"/>
            <a:ext cx="8229600" cy="778098"/>
          </a:xfrm>
        </p:spPr>
        <p:txBody>
          <a:bodyPr/>
          <a:lstStyle/>
          <a:p>
            <a:pPr eaLnBrk="1" hangingPunct="1"/>
            <a:r>
              <a:rPr lang="en-GB" dirty="0" err="1"/>
              <a:t>Kasuistika</a:t>
            </a:r>
            <a:r>
              <a:rPr lang="en-GB" dirty="0"/>
              <a:t> 2</a:t>
            </a:r>
            <a:endParaRPr lang="cs-CZ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544" y="836713"/>
            <a:ext cx="7992888" cy="12241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GB" dirty="0" err="1"/>
              <a:t>Manuální</a:t>
            </a:r>
            <a:r>
              <a:rPr lang="en-GB" dirty="0"/>
              <a:t> </a:t>
            </a:r>
            <a:r>
              <a:rPr lang="en-GB" dirty="0" err="1"/>
              <a:t>aspirace</a:t>
            </a:r>
            <a:r>
              <a:rPr lang="en-GB" dirty="0"/>
              <a:t> </a:t>
            </a:r>
            <a:r>
              <a:rPr lang="en-GB" dirty="0" err="1"/>
              <a:t>katetrem</a:t>
            </a:r>
            <a:r>
              <a:rPr lang="en-GB" dirty="0"/>
              <a:t> Export, </a:t>
            </a:r>
            <a:r>
              <a:rPr lang="en-GB" dirty="0" err="1"/>
              <a:t>odsáty</a:t>
            </a:r>
            <a:r>
              <a:rPr lang="en-GB" dirty="0"/>
              <a:t> </a:t>
            </a:r>
            <a:r>
              <a:rPr lang="en-GB" dirty="0" err="1"/>
              <a:t>bělavé</a:t>
            </a:r>
            <a:r>
              <a:rPr lang="en-GB" dirty="0"/>
              <a:t> </a:t>
            </a:r>
            <a:r>
              <a:rPr lang="en-GB" dirty="0" err="1"/>
              <a:t>hmoty</a:t>
            </a:r>
            <a:r>
              <a:rPr lang="en-GB" dirty="0"/>
              <a:t> a </a:t>
            </a:r>
            <a:r>
              <a:rPr lang="en-GB" dirty="0" err="1"/>
              <a:t>několik</a:t>
            </a:r>
            <a:r>
              <a:rPr lang="en-GB" dirty="0"/>
              <a:t> </a:t>
            </a:r>
            <a:r>
              <a:rPr lang="en-GB" dirty="0" err="1"/>
              <a:t>červených</a:t>
            </a:r>
            <a:r>
              <a:rPr lang="en-GB" dirty="0"/>
              <a:t> </a:t>
            </a:r>
            <a:r>
              <a:rPr lang="en-GB" dirty="0" err="1"/>
              <a:t>trombů</a:t>
            </a:r>
            <a:r>
              <a:rPr lang="en-GB" dirty="0"/>
              <a:t>, </a:t>
            </a:r>
            <a:r>
              <a:rPr lang="en-GB" dirty="0" err="1"/>
              <a:t>obnoven</a:t>
            </a:r>
            <a:r>
              <a:rPr lang="en-GB" dirty="0"/>
              <a:t> </a:t>
            </a:r>
            <a:r>
              <a:rPr lang="en-GB" dirty="0" err="1"/>
              <a:t>průtok</a:t>
            </a:r>
            <a:r>
              <a:rPr lang="en-GB" dirty="0"/>
              <a:t> s </a:t>
            </a:r>
            <a:r>
              <a:rPr lang="en-GB" dirty="0" err="1"/>
              <a:t>malou</a:t>
            </a:r>
            <a:r>
              <a:rPr lang="en-GB" dirty="0"/>
              <a:t> </a:t>
            </a:r>
            <a:r>
              <a:rPr lang="en-GB" dirty="0" err="1"/>
              <a:t>distální</a:t>
            </a:r>
            <a:r>
              <a:rPr lang="en-GB" dirty="0"/>
              <a:t> </a:t>
            </a:r>
            <a:r>
              <a:rPr lang="en-GB" dirty="0" err="1"/>
              <a:t>embolizací</a:t>
            </a:r>
            <a:r>
              <a:rPr lang="en-GB" dirty="0"/>
              <a:t>, stent </a:t>
            </a:r>
            <a:r>
              <a:rPr lang="en-GB" dirty="0" err="1"/>
              <a:t>nebyl</a:t>
            </a:r>
            <a:r>
              <a:rPr lang="en-GB" dirty="0"/>
              <a:t> </a:t>
            </a:r>
            <a:r>
              <a:rPr lang="en-GB" dirty="0" err="1"/>
              <a:t>implantován</a:t>
            </a:r>
            <a:endParaRPr lang="en-GB" dirty="0"/>
          </a:p>
        </p:txBody>
      </p:sp>
      <p:pic>
        <p:nvPicPr>
          <p:cNvPr id="7174" name="Picture 5" descr="logoFNKV"/>
          <p:cNvPicPr>
            <a:picLocks noChangeAspect="1" noChangeArrowheads="1"/>
          </p:cNvPicPr>
          <p:nvPr/>
        </p:nvPicPr>
        <p:blipFill>
          <a:blip r:embed="rId5" cstate="print"/>
          <a:srcRect l="1923" b="1976"/>
          <a:stretch>
            <a:fillRect/>
          </a:stretch>
        </p:blipFill>
        <p:spPr bwMode="auto">
          <a:xfrm>
            <a:off x="9912350" y="1"/>
            <a:ext cx="75565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CD_po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591944" y="1916832"/>
            <a:ext cx="4536504" cy="4536504"/>
          </a:xfrm>
          <a:prstGeom prst="rect">
            <a:avLst/>
          </a:prstGeom>
        </p:spPr>
      </p:pic>
      <p:pic>
        <p:nvPicPr>
          <p:cNvPr id="11" name="Obrázek 10" descr="P1010776.JPG"/>
          <p:cNvPicPr>
            <a:picLocks noChangeAspect="1"/>
          </p:cNvPicPr>
          <p:nvPr/>
        </p:nvPicPr>
        <p:blipFill>
          <a:blip r:embed="rId7" cstate="print"/>
          <a:srcRect l="21207" r="10134"/>
          <a:stretch>
            <a:fillRect/>
          </a:stretch>
        </p:blipFill>
        <p:spPr>
          <a:xfrm>
            <a:off x="1775520" y="2276873"/>
            <a:ext cx="3240360" cy="353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23792" y="6453336"/>
            <a:ext cx="3672408" cy="268139"/>
          </a:xfrm>
          <a:noFill/>
        </p:spPr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0"/>
            <a:ext cx="8229600" cy="778098"/>
          </a:xfrm>
        </p:spPr>
        <p:txBody>
          <a:bodyPr/>
          <a:lstStyle/>
          <a:p>
            <a:pPr eaLnBrk="1" hangingPunct="1"/>
            <a:r>
              <a:rPr lang="en-GB" dirty="0" err="1"/>
              <a:t>Kasuistika</a:t>
            </a:r>
            <a:r>
              <a:rPr lang="en-GB" dirty="0"/>
              <a:t> 2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32615"/>
              </p:ext>
            </p:extLst>
          </p:nvPr>
        </p:nvGraphicFramePr>
        <p:xfrm>
          <a:off x="391886" y="1567542"/>
          <a:ext cx="6438145" cy="424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67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Kuchařka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Individuální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léčba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2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Extubace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časná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dimise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Pátrání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po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zdroji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embolizace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7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Dg.: AKS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Dg.: 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Ca prostat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cs-CZ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DVT+STEMI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1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Léčba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ASA,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P2Y12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inh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, statin, BB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Léčba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Warfarin</a:t>
                      </a:r>
                    </a:p>
                    <a:p>
                      <a:pPr algn="ctr"/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Amplatzer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occluder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671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Radikální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OP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prostaty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 bez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</a:rPr>
                        <a:t>metastáz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Amplatzer relea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32104" y="1172096"/>
            <a:ext cx="4956696" cy="495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23792" y="6453336"/>
            <a:ext cx="3672408" cy="268139"/>
          </a:xfrm>
          <a:noFill/>
        </p:spPr>
        <p:txBody>
          <a:bodyPr/>
          <a:lstStyle/>
          <a:p>
            <a:r>
              <a:rPr lang="pl-PL"/>
              <a:t>5. sjezd ČAAK, Olomouc, 2021</a:t>
            </a:r>
            <a:endParaRPr lang="cs-CZ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0"/>
            <a:ext cx="8229600" cy="778098"/>
          </a:xfrm>
        </p:spPr>
        <p:txBody>
          <a:bodyPr/>
          <a:lstStyle/>
          <a:p>
            <a:pPr eaLnBrk="1" hangingPunct="1"/>
            <a:r>
              <a:rPr lang="en-GB" dirty="0" err="1"/>
              <a:t>Kasuistika</a:t>
            </a:r>
            <a:r>
              <a:rPr lang="en-GB" dirty="0"/>
              <a:t> 3 a 4</a:t>
            </a:r>
            <a:endParaRPr lang="cs-C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4F011-FB38-41D5-88E6-C17BE72D95C6}"/>
              </a:ext>
            </a:extLst>
          </p:cNvPr>
          <p:cNvSpPr txBox="1"/>
          <p:nvPr/>
        </p:nvSpPr>
        <p:spPr>
          <a:xfrm>
            <a:off x="333829" y="778098"/>
            <a:ext cx="11393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/>
              <a:t>Mladá</a:t>
            </a:r>
            <a:r>
              <a:rPr lang="en-GB" sz="2000" b="1" i="1" dirty="0"/>
              <a:t> </a:t>
            </a:r>
            <a:r>
              <a:rPr lang="en-GB" sz="2000" b="1" i="1" dirty="0" err="1"/>
              <a:t>žena</a:t>
            </a:r>
            <a:r>
              <a:rPr lang="en-GB" sz="2000" b="1" i="1" dirty="0"/>
              <a:t> pod 50 let </a:t>
            </a:r>
            <a:r>
              <a:rPr lang="en-GB" sz="2000" b="1" i="1" dirty="0" err="1"/>
              <a:t>věku</a:t>
            </a:r>
            <a:r>
              <a:rPr lang="en-GB" sz="2000" b="1" i="1" dirty="0"/>
              <a:t> s AKS</a:t>
            </a:r>
          </a:p>
          <a:p>
            <a:r>
              <a:rPr lang="en-GB" sz="2000" b="1" i="1" dirty="0" err="1"/>
              <a:t>Obecně</a:t>
            </a:r>
            <a:r>
              <a:rPr lang="en-GB" sz="2000" b="1" i="1" dirty="0"/>
              <a:t> </a:t>
            </a:r>
            <a:r>
              <a:rPr lang="en-GB" sz="2000" b="1" i="1" dirty="0" err="1"/>
              <a:t>normální</a:t>
            </a:r>
            <a:r>
              <a:rPr lang="en-GB" sz="2000" b="1" i="1" dirty="0"/>
              <a:t> </a:t>
            </a:r>
            <a:r>
              <a:rPr lang="en-GB" sz="2000" b="1" i="1" dirty="0" err="1"/>
              <a:t>nález</a:t>
            </a:r>
            <a:r>
              <a:rPr lang="en-GB" sz="2000" b="1" i="1" dirty="0"/>
              <a:t> </a:t>
            </a:r>
            <a:r>
              <a:rPr lang="en-GB" sz="2000" b="1" i="1" dirty="0" err="1"/>
              <a:t>na</a:t>
            </a:r>
            <a:r>
              <a:rPr lang="en-GB" sz="2000" b="1" i="1" dirty="0"/>
              <a:t> </a:t>
            </a:r>
            <a:r>
              <a:rPr lang="en-GB" sz="2000" b="1" i="1" dirty="0" err="1"/>
              <a:t>věnčitých</a:t>
            </a:r>
            <a:r>
              <a:rPr lang="en-GB" sz="2000" b="1" i="1" dirty="0"/>
              <a:t> </a:t>
            </a:r>
            <a:r>
              <a:rPr lang="en-GB" sz="2000" b="1" i="1" dirty="0" err="1"/>
              <a:t>tepnách</a:t>
            </a:r>
            <a:r>
              <a:rPr lang="en-GB" sz="2000" b="1" i="1" dirty="0"/>
              <a:t> </a:t>
            </a:r>
            <a:r>
              <a:rPr lang="en-GB" sz="2000" b="1" i="1" dirty="0" err="1"/>
              <a:t>krom</a:t>
            </a:r>
            <a:r>
              <a:rPr lang="en-GB" sz="2000" b="1" i="1" dirty="0"/>
              <a:t> 1 </a:t>
            </a:r>
            <a:r>
              <a:rPr lang="en-GB" sz="2000" b="1" i="1" dirty="0" err="1"/>
              <a:t>léze</a:t>
            </a:r>
            <a:r>
              <a:rPr lang="en-GB" sz="2000" b="1" i="1" dirty="0"/>
              <a:t> s </a:t>
            </a:r>
            <a:r>
              <a:rPr lang="en-GB" sz="2000" b="1" i="1" dirty="0" err="1"/>
              <a:t>dvojitou</a:t>
            </a:r>
            <a:r>
              <a:rPr lang="en-GB" sz="2000" b="1" i="1" dirty="0"/>
              <a:t> </a:t>
            </a:r>
            <a:r>
              <a:rPr lang="en-GB" sz="2000" b="1" i="1" dirty="0" err="1"/>
              <a:t>konturou</a:t>
            </a:r>
            <a:r>
              <a:rPr lang="en-GB" sz="2000" b="1" i="1" dirty="0"/>
              <a:t> (</a:t>
            </a:r>
            <a:r>
              <a:rPr lang="en-GB" sz="2000" b="1" i="1" dirty="0" err="1"/>
              <a:t>obraz</a:t>
            </a:r>
            <a:r>
              <a:rPr lang="en-GB" sz="2000" b="1" i="1" dirty="0"/>
              <a:t> </a:t>
            </a:r>
            <a:r>
              <a:rPr lang="en-GB" sz="2000" b="1" i="1" dirty="0" err="1"/>
              <a:t>trombu</a:t>
            </a:r>
            <a:r>
              <a:rPr lang="en-GB" sz="2000" b="1" i="1" dirty="0"/>
              <a:t>), </a:t>
            </a:r>
            <a:r>
              <a:rPr lang="en-GB" sz="2000" b="1" i="1" dirty="0" err="1"/>
              <a:t>úplným</a:t>
            </a:r>
            <a:r>
              <a:rPr lang="en-GB" sz="2000" b="1" i="1" dirty="0"/>
              <a:t> </a:t>
            </a:r>
            <a:r>
              <a:rPr lang="en-GB" sz="2000" b="1" i="1" dirty="0" err="1"/>
              <a:t>uzávěrem</a:t>
            </a:r>
            <a:r>
              <a:rPr lang="en-GB" sz="2000" b="1" i="1" dirty="0"/>
              <a:t> </a:t>
            </a:r>
            <a:r>
              <a:rPr lang="en-GB" sz="2000" b="1" i="1" dirty="0" err="1"/>
              <a:t>nebo</a:t>
            </a:r>
            <a:r>
              <a:rPr lang="en-GB" sz="2000" b="1" i="1" dirty="0"/>
              <a:t> </a:t>
            </a:r>
            <a:r>
              <a:rPr lang="en-GB" sz="2000" b="1" i="1" dirty="0" err="1"/>
              <a:t>delší</a:t>
            </a:r>
            <a:r>
              <a:rPr lang="en-GB" sz="2000" b="1" i="1" dirty="0"/>
              <a:t> </a:t>
            </a:r>
            <a:r>
              <a:rPr lang="en-GB" sz="2000" b="1" i="1" dirty="0" err="1"/>
              <a:t>stenosou</a:t>
            </a:r>
            <a:r>
              <a:rPr lang="en-GB" sz="2000" b="1" i="1" dirty="0"/>
              <a:t> s </a:t>
            </a:r>
            <a:r>
              <a:rPr lang="en-GB" sz="2000" b="1" i="1" dirty="0" err="1"/>
              <a:t>pěknou</a:t>
            </a:r>
            <a:r>
              <a:rPr lang="en-GB" sz="2000" b="1" i="1" dirty="0"/>
              <a:t> </a:t>
            </a:r>
            <a:r>
              <a:rPr lang="en-GB" sz="2000" b="1" i="1" dirty="0" err="1"/>
              <a:t>periferií</a:t>
            </a:r>
            <a:endParaRPr lang="en-GB" sz="2000" b="1" i="1" dirty="0"/>
          </a:p>
        </p:txBody>
      </p:sp>
      <p:pic>
        <p:nvPicPr>
          <p:cNvPr id="3" name="RIA pre">
            <a:hlinkClick r:id="" action="ppaction://media"/>
            <a:extLst>
              <a:ext uri="{FF2B5EF4-FFF2-40B4-BE49-F238E27FC236}">
                <a16:creationId xmlns:a16="http://schemas.microsoft.com/office/drawing/2014/main" id="{61ED61AB-5DC4-4E07-85CF-F19FEE255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02" y="1905000"/>
            <a:ext cx="3044371" cy="3044371"/>
          </a:xfrm>
          <a:prstGeom prst="rect">
            <a:avLst/>
          </a:prstGeom>
        </p:spPr>
      </p:pic>
      <p:pic>
        <p:nvPicPr>
          <p:cNvPr id="4" name="RIA post day 4">
            <a:hlinkClick r:id="" action="ppaction://media"/>
            <a:extLst>
              <a:ext uri="{FF2B5EF4-FFF2-40B4-BE49-F238E27FC236}">
                <a16:creationId xmlns:a16="http://schemas.microsoft.com/office/drawing/2014/main" id="{103995B7-AC36-41CF-B597-BBEDD6743B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1973" y="2439082"/>
            <a:ext cx="3044371" cy="3044371"/>
          </a:xfrm>
          <a:prstGeom prst="rect">
            <a:avLst/>
          </a:prstGeom>
        </p:spPr>
      </p:pic>
      <p:pic>
        <p:nvPicPr>
          <p:cNvPr id="5" name="hrochova RMS pre">
            <a:hlinkClick r:id="" action="ppaction://media"/>
            <a:extLst>
              <a:ext uri="{FF2B5EF4-FFF2-40B4-BE49-F238E27FC236}">
                <a16:creationId xmlns:a16="http://schemas.microsoft.com/office/drawing/2014/main" id="{1F0B16DA-282E-4F4A-8834-369EC92AA5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r="3951" b="4291"/>
          <a:stretch/>
        </p:blipFill>
        <p:spPr>
          <a:xfrm>
            <a:off x="6106344" y="1904999"/>
            <a:ext cx="3055178" cy="3044371"/>
          </a:xfrm>
          <a:prstGeom prst="rect">
            <a:avLst/>
          </a:prstGeom>
        </p:spPr>
      </p:pic>
      <p:pic>
        <p:nvPicPr>
          <p:cNvPr id="6" name="hrochova final">
            <a:hlinkClick r:id="" action="ppaction://media"/>
            <a:extLst>
              <a:ext uri="{FF2B5EF4-FFF2-40B4-BE49-F238E27FC236}">
                <a16:creationId xmlns:a16="http://schemas.microsoft.com/office/drawing/2014/main" id="{FD8486BA-1E47-4B5C-95B4-11339957633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61522" y="2439081"/>
            <a:ext cx="3044371" cy="3044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FEBE0-7080-4EB4-9BAF-4D663D3C6767}"/>
              </a:ext>
            </a:extLst>
          </p:cNvPr>
          <p:cNvSpPr txBox="1"/>
          <p:nvPr/>
        </p:nvSpPr>
        <p:spPr>
          <a:xfrm>
            <a:off x="333829" y="5704114"/>
            <a:ext cx="1155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Optimální</a:t>
            </a:r>
            <a:r>
              <a:rPr lang="en-GB" sz="2000" b="1" dirty="0"/>
              <a:t> </a:t>
            </a:r>
            <a:r>
              <a:rPr lang="en-GB" sz="2000" b="1" dirty="0" err="1"/>
              <a:t>farmakologická</a:t>
            </a:r>
            <a:r>
              <a:rPr lang="en-GB" sz="2000" b="1" dirty="0"/>
              <a:t> </a:t>
            </a:r>
            <a:r>
              <a:rPr lang="en-GB" sz="2000" b="1" dirty="0" err="1"/>
              <a:t>léčba</a:t>
            </a:r>
            <a:r>
              <a:rPr lang="en-GB" sz="2000" b="1" dirty="0"/>
              <a:t> </a:t>
            </a:r>
            <a:r>
              <a:rPr lang="en-GB" sz="2000" b="1" dirty="0" err="1"/>
              <a:t>není</a:t>
            </a:r>
            <a:r>
              <a:rPr lang="en-GB" sz="2000" b="1" dirty="0"/>
              <a:t> </a:t>
            </a:r>
            <a:r>
              <a:rPr lang="en-GB" sz="2000" b="1" dirty="0" err="1"/>
              <a:t>známa</a:t>
            </a:r>
            <a:r>
              <a:rPr lang="en-GB" sz="2000" b="1" dirty="0"/>
              <a:t>, </a:t>
            </a:r>
            <a:r>
              <a:rPr lang="en-GB" sz="2000" b="1" dirty="0" err="1"/>
              <a:t>vzhledem</a:t>
            </a:r>
            <a:r>
              <a:rPr lang="en-GB" sz="2000" b="1" dirty="0"/>
              <a:t> k </a:t>
            </a:r>
            <a:r>
              <a:rPr lang="en-GB" sz="2000" b="1" dirty="0" err="1"/>
              <a:t>absenci</a:t>
            </a:r>
            <a:r>
              <a:rPr lang="en-GB" sz="2000" b="1" dirty="0"/>
              <a:t> </a:t>
            </a:r>
            <a:r>
              <a:rPr lang="en-GB" sz="2000" b="1" dirty="0" err="1"/>
              <a:t>koronárních</a:t>
            </a:r>
            <a:r>
              <a:rPr lang="en-GB" sz="2000" b="1" dirty="0"/>
              <a:t> stenos </a:t>
            </a:r>
            <a:r>
              <a:rPr lang="en-GB" sz="2000" b="1" dirty="0" err="1"/>
              <a:t>nejspíše</a:t>
            </a:r>
            <a:r>
              <a:rPr lang="en-GB" sz="2000" b="1" dirty="0"/>
              <a:t> DAPT </a:t>
            </a:r>
            <a:r>
              <a:rPr lang="en-GB" sz="2000" b="1" dirty="0" err="1"/>
              <a:t>bude</a:t>
            </a:r>
            <a:r>
              <a:rPr lang="en-GB" sz="2000" b="1" dirty="0"/>
              <a:t> </a:t>
            </a:r>
            <a:r>
              <a:rPr lang="en-GB" sz="2000" b="1" dirty="0" err="1"/>
              <a:t>méně</a:t>
            </a:r>
            <a:r>
              <a:rPr lang="en-GB" sz="2000" b="1" dirty="0"/>
              <a:t> </a:t>
            </a:r>
            <a:r>
              <a:rPr lang="en-GB" sz="2000" b="1" dirty="0" err="1"/>
              <a:t>prospěšná</a:t>
            </a:r>
            <a:r>
              <a:rPr lang="en-GB" sz="2000" b="1" dirty="0"/>
              <a:t>, </a:t>
            </a:r>
            <a:r>
              <a:rPr lang="en-GB" sz="2000" b="1" dirty="0" err="1"/>
              <a:t>než</a:t>
            </a:r>
            <a:r>
              <a:rPr lang="en-GB" sz="2000" b="1" dirty="0"/>
              <a:t> u “</a:t>
            </a:r>
            <a:r>
              <a:rPr lang="en-GB" sz="2000" b="1" dirty="0" err="1"/>
              <a:t>klasického</a:t>
            </a:r>
            <a:r>
              <a:rPr lang="en-GB" sz="2000" b="1" dirty="0"/>
              <a:t>” </a:t>
            </a:r>
            <a:r>
              <a:rPr lang="en-GB" sz="2000" b="1" dirty="0" err="1"/>
              <a:t>nonSTEMI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1490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31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64C81F-65B3-4652-B6F6-BD0FBAAE0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2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dirty="0"/>
              <a:t>Závěr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88C1B-7528-41F1-9B94-77473E77E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dirty="0"/>
              <a:t>Nově vzniklý RBBB u AKS spojen se závažným </a:t>
            </a:r>
            <a:r>
              <a:rPr lang="cs-CZ" dirty="0" err="1"/>
              <a:t>koronarografickým</a:t>
            </a:r>
            <a:r>
              <a:rPr lang="cs-CZ" dirty="0"/>
              <a:t> nálezem a špatným osudem nemocných</a:t>
            </a:r>
          </a:p>
          <a:p>
            <a:r>
              <a:rPr lang="cs-CZ" dirty="0"/>
              <a:t>Zavedení levokomorové podpory Impella CP není časově ani personálně náročné</a:t>
            </a:r>
            <a:r>
              <a:rPr lang="en-GB" dirty="0"/>
              <a:t> a </a:t>
            </a:r>
            <a:r>
              <a:rPr lang="en-GB" dirty="0" err="1"/>
              <a:t>umožní</a:t>
            </a:r>
            <a:r>
              <a:rPr lang="en-GB" dirty="0"/>
              <a:t> </a:t>
            </a:r>
            <a:r>
              <a:rPr lang="en-GB" dirty="0" err="1"/>
              <a:t>kvalitní</a:t>
            </a:r>
            <a:r>
              <a:rPr lang="en-GB" dirty="0"/>
              <a:t> </a:t>
            </a:r>
            <a:r>
              <a:rPr lang="en-GB" dirty="0" err="1"/>
              <a:t>provedení</a:t>
            </a:r>
            <a:r>
              <a:rPr lang="en-GB" dirty="0"/>
              <a:t> </a:t>
            </a:r>
            <a:r>
              <a:rPr lang="en-GB" dirty="0" err="1"/>
              <a:t>komplexního</a:t>
            </a:r>
            <a:r>
              <a:rPr lang="en-GB" dirty="0"/>
              <a:t> </a:t>
            </a:r>
            <a:r>
              <a:rPr lang="en-GB" dirty="0" err="1"/>
              <a:t>výkonu</a:t>
            </a:r>
            <a:endParaRPr lang="en-GB" dirty="0"/>
          </a:p>
          <a:p>
            <a:r>
              <a:rPr lang="en-GB" dirty="0" err="1"/>
              <a:t>Existují</a:t>
            </a:r>
            <a:r>
              <a:rPr lang="en-GB" dirty="0"/>
              <a:t> </a:t>
            </a:r>
            <a:r>
              <a:rPr lang="en-GB" dirty="0" err="1"/>
              <a:t>příčiny</a:t>
            </a:r>
            <a:r>
              <a:rPr lang="en-GB" dirty="0"/>
              <a:t> AKS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například</a:t>
            </a:r>
            <a:r>
              <a:rPr lang="en-GB" dirty="0"/>
              <a:t> </a:t>
            </a:r>
            <a:r>
              <a:rPr lang="en-GB" dirty="0" err="1"/>
              <a:t>embolizace</a:t>
            </a:r>
            <a:r>
              <a:rPr lang="en-GB" dirty="0"/>
              <a:t> do </a:t>
            </a:r>
            <a:r>
              <a:rPr lang="en-GB" dirty="0" err="1"/>
              <a:t>koronární</a:t>
            </a:r>
            <a:r>
              <a:rPr lang="en-GB" dirty="0"/>
              <a:t> </a:t>
            </a:r>
            <a:r>
              <a:rPr lang="en-GB" dirty="0" err="1"/>
              <a:t>tepny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disekce</a:t>
            </a:r>
            <a:r>
              <a:rPr lang="en-GB" dirty="0"/>
              <a:t> </a:t>
            </a:r>
            <a:r>
              <a:rPr lang="en-GB" dirty="0" err="1"/>
              <a:t>koronární</a:t>
            </a:r>
            <a:r>
              <a:rPr lang="en-GB" dirty="0"/>
              <a:t> </a:t>
            </a:r>
            <a:r>
              <a:rPr lang="en-GB" dirty="0" err="1"/>
              <a:t>tepny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vyžadují</a:t>
            </a:r>
            <a:r>
              <a:rPr lang="en-GB" dirty="0"/>
              <a:t> </a:t>
            </a:r>
            <a:r>
              <a:rPr lang="en-GB" dirty="0" err="1"/>
              <a:t>individuální</a:t>
            </a:r>
            <a:r>
              <a:rPr lang="en-GB" dirty="0"/>
              <a:t> </a:t>
            </a:r>
            <a:r>
              <a:rPr lang="en-GB" dirty="0" err="1"/>
              <a:t>přístup</a:t>
            </a:r>
            <a:endParaRPr lang="en-GB" dirty="0"/>
          </a:p>
          <a:p>
            <a:r>
              <a:rPr lang="en-GB" dirty="0"/>
              <a:t>Ani v </a:t>
            </a:r>
            <a:r>
              <a:rPr lang="en-GB" dirty="0" err="1"/>
              <a:t>roce</a:t>
            </a:r>
            <a:r>
              <a:rPr lang="en-GB" dirty="0"/>
              <a:t> 2021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rozhodnutí</a:t>
            </a:r>
            <a:r>
              <a:rPr lang="en-GB" dirty="0"/>
              <a:t> o </a:t>
            </a:r>
            <a:r>
              <a:rPr lang="en-GB" dirty="0" err="1"/>
              <a:t>optimální</a:t>
            </a:r>
            <a:r>
              <a:rPr lang="en-GB" dirty="0"/>
              <a:t> </a:t>
            </a:r>
            <a:r>
              <a:rPr lang="en-GB" dirty="0" err="1"/>
              <a:t>antitrombotické</a:t>
            </a:r>
            <a:r>
              <a:rPr lang="en-GB" dirty="0"/>
              <a:t> </a:t>
            </a:r>
            <a:r>
              <a:rPr lang="en-GB" dirty="0" err="1"/>
              <a:t>léčbě</a:t>
            </a:r>
            <a:r>
              <a:rPr lang="en-GB" dirty="0"/>
              <a:t> po </a:t>
            </a:r>
            <a:r>
              <a:rPr lang="en-GB" dirty="0" err="1"/>
              <a:t>nonSTEMI</a:t>
            </a:r>
            <a:r>
              <a:rPr lang="en-GB" dirty="0"/>
              <a:t> </a:t>
            </a:r>
            <a:r>
              <a:rPr lang="en-GB" dirty="0" err="1"/>
              <a:t>zcela</a:t>
            </a:r>
            <a:r>
              <a:rPr lang="en-GB" dirty="0"/>
              <a:t> </a:t>
            </a:r>
            <a:r>
              <a:rPr lang="en-GB" dirty="0" err="1"/>
              <a:t>jednoduché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7E044-1974-4B28-BC27-4131276C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D8C9B58-38EE-49EF-82E8-954E126C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6751" y="0"/>
            <a:ext cx="1942201" cy="194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 descr="logoFNKV2">
            <a:extLst>
              <a:ext uri="{FF2B5EF4-FFF2-40B4-BE49-F238E27FC236}">
                <a16:creationId xmlns:a16="http://schemas.microsoft.com/office/drawing/2014/main" id="{91D1CEAF-FCDB-4FCA-B026-1C032EE4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3380" y="0"/>
            <a:ext cx="1963371" cy="19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0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D4874-BED7-4BFF-87A9-7062A89A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 dirty="0"/>
              <a:t>Kazuistika</a:t>
            </a:r>
            <a:r>
              <a:rPr lang="en-GB" sz="5400" dirty="0"/>
              <a:t> 1</a:t>
            </a:r>
            <a:r>
              <a:rPr lang="cs-CZ" sz="5400" dirty="0"/>
              <a:t> 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D3AB9-1B5D-4B84-B073-90B4B6A13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834773" cy="5431536"/>
          </a:xfrm>
        </p:spPr>
        <p:txBody>
          <a:bodyPr anchor="ctr">
            <a:normAutofit/>
          </a:bodyPr>
          <a:lstStyle/>
          <a:p>
            <a:r>
              <a:rPr lang="cs-CZ" sz="3200" dirty="0"/>
              <a:t>Muž 69 let </a:t>
            </a:r>
          </a:p>
          <a:p>
            <a:r>
              <a:rPr lang="cs-CZ" sz="3200" dirty="0"/>
              <a:t>Hypertenze (ACEI, HC</a:t>
            </a:r>
            <a:r>
              <a:rPr lang="en-GB" sz="3200" dirty="0"/>
              <a:t>H</a:t>
            </a:r>
            <a:r>
              <a:rPr lang="cs-CZ" sz="3200" dirty="0"/>
              <a:t>TZ)</a:t>
            </a:r>
          </a:p>
          <a:p>
            <a:r>
              <a:rPr lang="cs-CZ" sz="3200" dirty="0"/>
              <a:t>2017 – </a:t>
            </a:r>
            <a:r>
              <a:rPr lang="cs-CZ" sz="3200" dirty="0" err="1"/>
              <a:t>seminom</a:t>
            </a:r>
            <a:r>
              <a:rPr lang="cs-CZ" sz="3200" dirty="0"/>
              <a:t> – </a:t>
            </a:r>
            <a:r>
              <a:rPr lang="cs-CZ" sz="3200" dirty="0" err="1"/>
              <a:t>orchiektomie</a:t>
            </a:r>
            <a:r>
              <a:rPr lang="cs-CZ" sz="3200" dirty="0"/>
              <a:t>, RT</a:t>
            </a:r>
          </a:p>
          <a:p>
            <a:r>
              <a:rPr lang="cs-CZ" sz="3200" dirty="0"/>
              <a:t>Posledních 6 měsíců progrese dušnosti</a:t>
            </a:r>
          </a:p>
          <a:p>
            <a:r>
              <a:rPr lang="cs-CZ" sz="3200" dirty="0"/>
              <a:t>Poslední 2 dny NYHA III, CCS III</a:t>
            </a:r>
            <a:endParaRPr lang="en-GB" sz="3200" dirty="0"/>
          </a:p>
          <a:p>
            <a:r>
              <a:rPr lang="cs-CZ" sz="3200" dirty="0"/>
              <a:t>Manželka volá RZP</a:t>
            </a:r>
          </a:p>
          <a:p>
            <a:r>
              <a:rPr lang="cs-CZ" sz="3200" dirty="0"/>
              <a:t>Při příjezdu RZP pacient bez obtíží</a:t>
            </a:r>
          </a:p>
          <a:p>
            <a:r>
              <a:rPr lang="cs-CZ" sz="3200" dirty="0"/>
              <a:t>TF 100/min, TK 130/80, SpO2 96%</a:t>
            </a:r>
            <a:r>
              <a:rPr lang="en-GB" sz="3200" dirty="0"/>
              <a:t>, </a:t>
            </a:r>
            <a:r>
              <a:rPr lang="en-GB" sz="3200" dirty="0" err="1"/>
              <a:t>opocený</a:t>
            </a:r>
            <a:r>
              <a:rPr lang="en-GB" sz="3200" dirty="0"/>
              <a:t>, </a:t>
            </a:r>
            <a:r>
              <a:rPr lang="en-GB" sz="3200" dirty="0" err="1"/>
              <a:t>teplota</a:t>
            </a:r>
            <a:r>
              <a:rPr lang="en-GB" sz="3200" dirty="0"/>
              <a:t> 38stC</a:t>
            </a:r>
            <a:endParaRPr lang="cs-CZ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7629F-FE97-4D32-9DBA-D31F8699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3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D5CA61A-E739-4492-A545-82BDFD9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788" t="12795" r="13030" b="17037"/>
          <a:stretch/>
        </p:blipFill>
        <p:spPr>
          <a:xfrm>
            <a:off x="0" y="0"/>
            <a:ext cx="6594371" cy="447352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B8D4EB-97C3-411B-B6B8-91CDB0DAD159}"/>
              </a:ext>
            </a:extLst>
          </p:cNvPr>
          <p:cNvSpPr txBox="1"/>
          <p:nvPr/>
        </p:nvSpPr>
        <p:spPr>
          <a:xfrm>
            <a:off x="7295453" y="116414"/>
            <a:ext cx="3338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Centrální příjem</a:t>
            </a:r>
          </a:p>
          <a:p>
            <a:r>
              <a:rPr lang="cs-CZ" dirty="0"/>
              <a:t>TK 129/80, TF 91/min, TT 3</a:t>
            </a:r>
            <a:r>
              <a:rPr lang="en-GB" dirty="0"/>
              <a:t>8</a:t>
            </a:r>
            <a:r>
              <a:rPr lang="cs-CZ" dirty="0"/>
              <a:t>.1C</a:t>
            </a:r>
          </a:p>
          <a:p>
            <a:r>
              <a:rPr lang="en-GB" dirty="0" err="1"/>
              <a:t>Lehká</a:t>
            </a:r>
            <a:r>
              <a:rPr lang="en-GB" dirty="0"/>
              <a:t> </a:t>
            </a:r>
            <a:r>
              <a:rPr lang="en-GB" dirty="0" err="1"/>
              <a:t>dušnost</a:t>
            </a:r>
            <a:endParaRPr lang="cs-CZ" dirty="0"/>
          </a:p>
          <a:p>
            <a:r>
              <a:rPr lang="cs-CZ" dirty="0"/>
              <a:t>Systolický šelest nad </a:t>
            </a:r>
            <a:r>
              <a:rPr lang="cs-CZ" dirty="0" err="1"/>
              <a:t>Ao</a:t>
            </a:r>
            <a:r>
              <a:rPr lang="cs-CZ" dirty="0"/>
              <a:t> chlopní 2/6 (bez popisu propagace)</a:t>
            </a:r>
          </a:p>
          <a:p>
            <a:r>
              <a:rPr lang="cs-CZ" dirty="0"/>
              <a:t>POCT - </a:t>
            </a:r>
            <a:r>
              <a:rPr lang="cs-CZ" dirty="0" err="1"/>
              <a:t>TnT</a:t>
            </a:r>
            <a:r>
              <a:rPr lang="cs-CZ" dirty="0"/>
              <a:t> 1400 </a:t>
            </a:r>
            <a:r>
              <a:rPr lang="cs-CZ" dirty="0" err="1"/>
              <a:t>ng</a:t>
            </a:r>
            <a:r>
              <a:rPr lang="cs-CZ" dirty="0"/>
              <a:t>/L</a:t>
            </a:r>
          </a:p>
          <a:p>
            <a:r>
              <a:rPr lang="cs-CZ" dirty="0"/>
              <a:t>           - D-dimer 781 </a:t>
            </a:r>
            <a:r>
              <a:rPr lang="cs-CZ" dirty="0" err="1"/>
              <a:t>ng</a:t>
            </a:r>
            <a:r>
              <a:rPr lang="cs-CZ" dirty="0"/>
              <a:t>/</a:t>
            </a:r>
            <a:r>
              <a:rPr lang="cs-CZ" dirty="0" err="1"/>
              <a:t>mL</a:t>
            </a:r>
            <a:br>
              <a:rPr lang="cs-CZ" dirty="0"/>
            </a:br>
            <a:r>
              <a:rPr lang="cs-CZ" dirty="0"/>
              <a:t>           -  CRP 186 mg/L</a:t>
            </a:r>
          </a:p>
        </p:txBody>
      </p:sp>
      <p:pic>
        <p:nvPicPr>
          <p:cNvPr id="4" name="Obrázek 2" descr="Obsah obrázku text, rentgenový snímek&#10;&#10;Popis byl vytvořen automaticky">
            <a:extLst>
              <a:ext uri="{FF2B5EF4-FFF2-40B4-BE49-F238E27FC236}">
                <a16:creationId xmlns:a16="http://schemas.microsoft.com/office/drawing/2014/main" id="{F57AB46B-5F9E-4811-BBCE-3CD55C8D2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16" y="3050116"/>
            <a:ext cx="3807884" cy="38078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4EDCB5-EF59-4EB8-A5FE-7DF14732B95D}"/>
              </a:ext>
            </a:extLst>
          </p:cNvPr>
          <p:cNvSpPr/>
          <p:nvPr/>
        </p:nvSpPr>
        <p:spPr>
          <a:xfrm>
            <a:off x="8418286" y="3077029"/>
            <a:ext cx="406400" cy="3519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E88D8-0D73-43EB-B047-9679719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63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C390E4-A20F-46FA-81BA-B29A8660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08" y="640823"/>
            <a:ext cx="3678618" cy="5583148"/>
          </a:xfrm>
        </p:spPr>
        <p:txBody>
          <a:bodyPr anchor="ctr">
            <a:normAutofit/>
          </a:bodyPr>
          <a:lstStyle/>
          <a:p>
            <a:r>
              <a:rPr lang="cs-CZ" sz="5400" dirty="0"/>
              <a:t>Léčebný postup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4DF39E9-7941-472A-8614-050B0618E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872184"/>
              </p:ext>
            </p:extLst>
          </p:nvPr>
        </p:nvGraphicFramePr>
        <p:xfrm>
          <a:off x="4648018" y="640822"/>
          <a:ext cx="746160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E3133-1A49-4360-B93D-86A3B01F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63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1BED7D-2AAB-4EBB-B2DE-E2D93341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6" y="22835"/>
            <a:ext cx="8490857" cy="3064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DD95EF-475A-4F8D-8978-5DE85EE5C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39" y="3064779"/>
            <a:ext cx="6110161" cy="3793221"/>
          </a:xfrm>
          <a:prstGeom prst="rect">
            <a:avLst/>
          </a:prstGeom>
        </p:spPr>
      </p:pic>
      <p:pic>
        <p:nvPicPr>
          <p:cNvPr id="8" name="New picture">
            <a:extLst>
              <a:ext uri="{FF2B5EF4-FFF2-40B4-BE49-F238E27FC236}">
                <a16:creationId xmlns:a16="http://schemas.microsoft.com/office/drawing/2014/main" id="{CBD50584-308A-439A-ABC8-8C21CF087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174" y="3087614"/>
            <a:ext cx="3651435" cy="297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7C8BC-60EE-4BCE-B5CC-399ED2FB1A33}"/>
              </a:ext>
            </a:extLst>
          </p:cNvPr>
          <p:cNvSpPr txBox="1"/>
          <p:nvPr/>
        </p:nvSpPr>
        <p:spPr>
          <a:xfrm>
            <a:off x="0" y="612955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Figure 5. Electrocardiographic findings among patients with acute myocardial infarction caused by the left main coronary artery occlusion.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A9455C-DA4E-416B-81E9-9478E87606D1}"/>
              </a:ext>
            </a:extLst>
          </p:cNvPr>
          <p:cNvSpPr/>
          <p:nvPr/>
        </p:nvSpPr>
        <p:spPr>
          <a:xfrm>
            <a:off x="10131324" y="6493779"/>
            <a:ext cx="551543" cy="292388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CB645EE-5D6A-4F8F-8717-EF540AC5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7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987A8-3349-4635-82F6-BD766C4C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Koronarografie</a:t>
            </a:r>
            <a:endParaRPr lang="cs-CZ" dirty="0"/>
          </a:p>
        </p:txBody>
      </p:sp>
      <p:pic>
        <p:nvPicPr>
          <p:cNvPr id="5" name="Brunner_ACS_CAUD">
            <a:hlinkClick r:id="" action="ppaction://media"/>
            <a:extLst>
              <a:ext uri="{FF2B5EF4-FFF2-40B4-BE49-F238E27FC236}">
                <a16:creationId xmlns:a16="http://schemas.microsoft.com/office/drawing/2014/main" id="{30394BDD-46BD-4BFA-B974-52AA464147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032" y="1807514"/>
            <a:ext cx="3738340" cy="3738341"/>
          </a:xfrm>
        </p:spPr>
      </p:pic>
      <p:pic>
        <p:nvPicPr>
          <p:cNvPr id="6" name="Brunner_CRAN_LM">
            <a:hlinkClick r:id="" action="ppaction://media"/>
            <a:extLst>
              <a:ext uri="{FF2B5EF4-FFF2-40B4-BE49-F238E27FC236}">
                <a16:creationId xmlns:a16="http://schemas.microsoft.com/office/drawing/2014/main" id="{D2BBDEDC-D508-428E-B995-EB8249CFAC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9881" y="1807513"/>
            <a:ext cx="3738341" cy="3738341"/>
          </a:xfrm>
          <a:prstGeom prst="rect">
            <a:avLst/>
          </a:prstGeom>
        </p:spPr>
      </p:pic>
      <p:pic>
        <p:nvPicPr>
          <p:cNvPr id="7" name="Brunner_ACD">
            <a:hlinkClick r:id="" action="ppaction://media"/>
            <a:extLst>
              <a:ext uri="{FF2B5EF4-FFF2-40B4-BE49-F238E27FC236}">
                <a16:creationId xmlns:a16="http://schemas.microsoft.com/office/drawing/2014/main" id="{35747990-60C3-4B1C-B677-27C12988325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9731" y="1807514"/>
            <a:ext cx="3738340" cy="373834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E6CF4D-434B-4B85-B381-BA6D3236E5E2}"/>
              </a:ext>
            </a:extLst>
          </p:cNvPr>
          <p:cNvSpPr txBox="1"/>
          <p:nvPr/>
        </p:nvSpPr>
        <p:spPr>
          <a:xfrm>
            <a:off x="2262909" y="5865091"/>
            <a:ext cx="804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Sobota, 16.15, Intervenční kardiolog, 2 sestry, lékař KJ 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EF52B89-F88F-4EE8-8330-794698C6D2E6}"/>
              </a:ext>
            </a:extLst>
          </p:cNvPr>
          <p:cNvCxnSpPr/>
          <p:nvPr/>
        </p:nvCxnSpPr>
        <p:spPr>
          <a:xfrm>
            <a:off x="296562" y="1507524"/>
            <a:ext cx="10546492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D9CF7B-22AB-4E4B-89D0-66CC223D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9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0C181-5CFB-4FD2-9587-EEBE8CF1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1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Femorální přístup a zavedení </a:t>
            </a:r>
            <a:r>
              <a:rPr lang="cs-CZ" sz="4000" dirty="0" err="1"/>
              <a:t>levokomorové</a:t>
            </a:r>
            <a:r>
              <a:rPr lang="cs-CZ" sz="4000" dirty="0"/>
              <a:t> podpory </a:t>
            </a:r>
            <a:r>
              <a:rPr lang="cs-CZ" sz="4000" dirty="0" err="1"/>
              <a:t>Impella</a:t>
            </a:r>
            <a:r>
              <a:rPr lang="cs-CZ" sz="4000" dirty="0"/>
              <a:t> CP</a:t>
            </a:r>
          </a:p>
        </p:txBody>
      </p:sp>
      <p:pic>
        <p:nvPicPr>
          <p:cNvPr id="4" name="Brunner_Iliac">
            <a:hlinkClick r:id="" action="ppaction://media"/>
            <a:extLst>
              <a:ext uri="{FF2B5EF4-FFF2-40B4-BE49-F238E27FC236}">
                <a16:creationId xmlns:a16="http://schemas.microsoft.com/office/drawing/2014/main" id="{67EA4FC3-C0E5-4FDA-A3BA-0BD52BBE3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4801" y="1969324"/>
            <a:ext cx="4205177" cy="32503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B15237-F789-4601-9B51-7143EDE3D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2" y="1969324"/>
            <a:ext cx="3250378" cy="3250378"/>
          </a:xfrm>
          <a:prstGeom prst="rect">
            <a:avLst/>
          </a:prstGeom>
        </p:spPr>
      </p:pic>
      <p:pic>
        <p:nvPicPr>
          <p:cNvPr id="3" name="Impella_insertion">
            <a:hlinkClick r:id="" action="ppaction://media"/>
            <a:extLst>
              <a:ext uri="{FF2B5EF4-FFF2-40B4-BE49-F238E27FC236}">
                <a16:creationId xmlns:a16="http://schemas.microsoft.com/office/drawing/2014/main" id="{27B32D47-099C-4235-9E80-CDAB501FE6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6397" y="1969324"/>
            <a:ext cx="3250378" cy="325037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B32D26-BDF7-48D5-90ED-F93A47B6EB29}"/>
              </a:ext>
            </a:extLst>
          </p:cNvPr>
          <p:cNvSpPr txBox="1"/>
          <p:nvPr/>
        </p:nvSpPr>
        <p:spPr>
          <a:xfrm>
            <a:off x="369456" y="5721147"/>
            <a:ext cx="1066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Kontaktován kardiochirurg</a:t>
            </a:r>
            <a:r>
              <a:rPr lang="en-GB" dirty="0"/>
              <a:t> – </a:t>
            </a:r>
            <a:r>
              <a:rPr lang="en-GB" dirty="0" err="1"/>
              <a:t>pacient</a:t>
            </a:r>
            <a:r>
              <a:rPr lang="en-GB" dirty="0"/>
              <a:t> s AIM a CRP 185 mg/L – preference </a:t>
            </a:r>
            <a:r>
              <a:rPr lang="en-GB" dirty="0" err="1"/>
              <a:t>intervenčního</a:t>
            </a:r>
            <a:r>
              <a:rPr lang="en-GB" dirty="0"/>
              <a:t> </a:t>
            </a:r>
            <a:r>
              <a:rPr lang="en-GB" dirty="0" err="1"/>
              <a:t>řešení</a:t>
            </a:r>
            <a:r>
              <a:rPr lang="en-GB" dirty="0"/>
              <a:t>.</a:t>
            </a:r>
          </a:p>
          <a:p>
            <a:pPr marL="342900" indent="-342900">
              <a:buAutoNum type="arabicPeriod"/>
            </a:pPr>
            <a:r>
              <a:rPr lang="en-GB" dirty="0" err="1"/>
              <a:t>Riziko</a:t>
            </a:r>
            <a:r>
              <a:rPr lang="en-GB" dirty="0"/>
              <a:t> PCI je </a:t>
            </a:r>
            <a:r>
              <a:rPr lang="en-GB" dirty="0" err="1"/>
              <a:t>vysoké</a:t>
            </a:r>
            <a:r>
              <a:rPr lang="en-GB" dirty="0"/>
              <a:t> – </a:t>
            </a:r>
            <a:r>
              <a:rPr lang="en-GB" dirty="0" err="1"/>
              <a:t>intervence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bifurkaci</a:t>
            </a:r>
            <a:r>
              <a:rPr lang="en-GB" dirty="0"/>
              <a:t> </a:t>
            </a:r>
            <a:r>
              <a:rPr lang="en-GB" dirty="0" err="1"/>
              <a:t>kmene</a:t>
            </a:r>
            <a:r>
              <a:rPr lang="en-GB" dirty="0"/>
              <a:t> ACS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uzávěru</a:t>
            </a:r>
            <a:r>
              <a:rPr lang="en-GB" dirty="0"/>
              <a:t> ACD a </a:t>
            </a:r>
            <a:r>
              <a:rPr lang="en-GB" dirty="0" err="1"/>
              <a:t>trombu</a:t>
            </a:r>
            <a:r>
              <a:rPr lang="en-GB" dirty="0"/>
              <a:t> v RC</a:t>
            </a:r>
          </a:p>
          <a:p>
            <a:pPr marL="342900" indent="-342900">
              <a:buAutoNum type="arabicPeriod"/>
            </a:pPr>
            <a:r>
              <a:rPr lang="cs-CZ" dirty="0"/>
              <a:t>17.02 p.m., začátek podpory Impella CP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07D583A-05EC-450B-95F2-CBEB0C210718}"/>
              </a:ext>
            </a:extLst>
          </p:cNvPr>
          <p:cNvCxnSpPr/>
          <p:nvPr/>
        </p:nvCxnSpPr>
        <p:spPr>
          <a:xfrm>
            <a:off x="296562" y="1507524"/>
            <a:ext cx="10546492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36CCF-BF88-4F8D-AF43-C5767F7E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8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61781-6490-43AF-8B03-19403DF1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„Single-</a:t>
            </a:r>
            <a:r>
              <a:rPr lang="cs-CZ" dirty="0" err="1"/>
              <a:t>access</a:t>
            </a:r>
            <a:r>
              <a:rPr lang="cs-CZ" dirty="0"/>
              <a:t>“ přístup při </a:t>
            </a:r>
            <a:r>
              <a:rPr lang="cs-CZ" dirty="0" err="1"/>
              <a:t>Impella</a:t>
            </a:r>
            <a:r>
              <a:rPr lang="cs-CZ" dirty="0"/>
              <a:t> CP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DEA1C7-06D3-4104-8967-BDB912A4C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22541" b="51876"/>
          <a:stretch/>
        </p:blipFill>
        <p:spPr bwMode="auto">
          <a:xfrm>
            <a:off x="3112770" y="2358917"/>
            <a:ext cx="6316457" cy="23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8BF9357-1BBF-4298-B0AC-749CD5E4B36C}"/>
              </a:ext>
            </a:extLst>
          </p:cNvPr>
          <p:cNvCxnSpPr/>
          <p:nvPr/>
        </p:nvCxnSpPr>
        <p:spPr>
          <a:xfrm>
            <a:off x="296562" y="1507524"/>
            <a:ext cx="10546492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409268-EA36-41EB-9B39-10F40516764B}"/>
              </a:ext>
            </a:extLst>
          </p:cNvPr>
          <p:cNvSpPr txBox="1"/>
          <p:nvPr/>
        </p:nvSpPr>
        <p:spPr>
          <a:xfrm>
            <a:off x="963827" y="1940011"/>
            <a:ext cx="735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Založení 2 stehů Pro</a:t>
            </a:r>
            <a:r>
              <a:rPr lang="en-GB" sz="2400" dirty="0"/>
              <a:t>Glide</a:t>
            </a:r>
            <a:endParaRPr lang="cs-CZ" sz="2400" dirty="0"/>
          </a:p>
        </p:txBody>
      </p:sp>
      <p:pic>
        <p:nvPicPr>
          <p:cNvPr id="6" name="Picture 2" descr="https://attachments.office.net/owa/petr.tousek%40fnkv.cz/service.svc/s/GetAttachmentThumbnail?id=AAMkAGEyMzIzZDMzLTQ0N2MtNDMxMC04YzNkLTRmMDY4NWM5YzA0ZgBGAAAAAAATfFFmL1lwQo5GhebkOvpLBwAIBjMbXGMIS4glXrAH7eNHAAAAAAEMAADKbfcmnw1dQZMXJTdvhCu4AACh4ogPAAABEgAQAAI%2BdQZj2V9Ej0%2BDvYK2meE%3D&amp;thumbnailType=2&amp;owa=outlook.office.com&amp;scriptVer=20200831001.08&amp;X-OWA-CANARY=bevMg59Yo0qBoVljkpPYDgAErhCgVNgYOdQyy2I4jVt3J_scgRH-FW1qOQdrIqJhc589rAFoPCI.&amp;token=eyJhbGciOiJSUzI1NiIsImtpZCI6IjU2MzU4ODUyMzRCOTI1MkRERTAwNTc2NkQ5RDlGMjc2NTY1RjYzRTIiLCJ0eXAiOiJKV1QiLCJ4NXQiOiJWaldJVWpTNUpTM2VBRmRtMmRueWRsWmZZLUkifQ.eyJvcmlnaW4iOiJodHRwczovL291dGxvb2sub2ZmaWNlLmNvbSIsInVjIjoiNmM3NjQ0OTgzNzE0NDYxZDlhZmM5Y2JkNWU2MGFlMTciLCJzaWduaW5fc3RhdGUiOiJbXCJpbmtub3dubnR3a1wiXSIsInZlciI6IkV4Y2hhbmdlLkNhbGxiYWNrLlYxIiwiYXBwY3R4c2VuZGVyIjoiT3dhRG93bmxvYWRAYTlhNzU2YWUtMjE4YS00NDE1LThhMDYtMmE5MDRmN2ZmM2JiIiwiaXNzcmluZyI6IldXIiwiYXBwY3R4Ijoie1wibXNleGNocHJvdFwiOlwib3dhXCIsXCJwcmltYXJ5c2lkXCI6XCJTLTEtNS0yMS0yMTcyMTg3ODAzLTY1NDIwODg1MS0yODgxNzcyODcwLTEzMjQxNTQ4XCIsXCJwdWlkXCI6XCIxMTUzODAxMTE2Mzg3NDMxODgzXCIsXCJvaWRcIjpcIjE4ODhlODhhLTFiNDMtNDg2NC05ZTExLWVjNDlmMmVlOGRmMVwiLFwic2NvcGVcIjpcIk93YURvd25sb2FkXCJ9IiwibmJmIjoxNTk5NjQyNDMzLCJleHAiOjE1OTk2NDMwMzMsImlzcyI6IjAwMDAwMDAyLTAwMDAtMGZmMS1jZTAwLTAwMDAwMDAwMDAwMEBhOWE3NTZhZS0yMThhLTQ0MTUtOGEwNi0yYTkwNGY3ZmYzYmIiLCJhdWQiOiIwMDAwMDAwMi0wMDAwLTBmZjEtY2UwMC0wMDAwMDAwMDAwMDAvYXR0YWNobWVudHMub2ZmaWNlLm5ldEBhOWE3NTZhZS0yMThhLTQ0MTUtOGEwNi0yYTkwNGY3ZmYzYmIiLCJoYXBwIjoib3dhIn0.S5887UrJteZuEtqDJ7Qhvz-HYg6yyMwfwIdyCaBFDQ4d8vNfaXiHu0hNIDy-vN6kN8C9I1D_NWHhlNQdVmvfVN3a4j10tedKJ135EtXkXTfFK0aK8FxhzMc3pOga4LYQQsLhhfNu5Ew5Ftdvka79F5wgSqGYxuLwsx2K_frurwlwwtxjHX-Ec6bR2fgI8cCq_5pO5JNHMWZIKiRryzR1Lh00eNcySiWfXHe8TBk0GsfQNNzlYe3I7FO7MZR7DJ3iKvrXggTkoQD39DlVgsSnAQrhpAJXhgU_-dXMBvM8j3EU8bMncxh1jPDO0yrp1GtrUa0xih-WXNjlC479DJGD1g&amp;animation=true">
            <a:extLst>
              <a:ext uri="{FF2B5EF4-FFF2-40B4-BE49-F238E27FC236}">
                <a16:creationId xmlns:a16="http://schemas.microsoft.com/office/drawing/2014/main" id="{2CECFC6B-9FCB-49ED-A871-3432DDDF3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43614" r="37143"/>
          <a:stretch/>
        </p:blipFill>
        <p:spPr bwMode="auto">
          <a:xfrm>
            <a:off x="8909109" y="3112316"/>
            <a:ext cx="3053592" cy="36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0EBA97-B3A1-4C4B-855A-2D9F3E0E1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13824" r="8349" b="7319"/>
          <a:stretch/>
        </p:blipFill>
        <p:spPr>
          <a:xfrm>
            <a:off x="229299" y="3242908"/>
            <a:ext cx="3175312" cy="33741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BA7E9-EAF8-4B12-80D5-71D9B8C8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5. sjezd ČAAK, Olomouc, 2021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134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848</Words>
  <Application>Microsoft Office PowerPoint</Application>
  <PresentationFormat>Widescreen</PresentationFormat>
  <Paragraphs>123</Paragraphs>
  <Slides>19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Motiv Office</vt:lpstr>
      <vt:lpstr>Zajímavé případy AKS  z praxe  intervenční kardiologie</vt:lpstr>
      <vt:lpstr>PowerPoint Presentation</vt:lpstr>
      <vt:lpstr>Kazuistika 1  </vt:lpstr>
      <vt:lpstr>PowerPoint Presentation</vt:lpstr>
      <vt:lpstr>Léčebný postup</vt:lpstr>
      <vt:lpstr>PowerPoint Presentation</vt:lpstr>
      <vt:lpstr>Koronarografie</vt:lpstr>
      <vt:lpstr>Femorální přístup a zavedení levokomorové podpory Impella CP</vt:lpstr>
      <vt:lpstr>„Single-access“ přístup při Impella CP</vt:lpstr>
      <vt:lpstr>„High-risk PCI“ s použitím Impella CP</vt:lpstr>
      <vt:lpstr>Post-PCI</vt:lpstr>
      <vt:lpstr>Krvácení versus ischemické příhody</vt:lpstr>
      <vt:lpstr>Krvácení versus ischemické příhody</vt:lpstr>
      <vt:lpstr>PowerPoint Presentation</vt:lpstr>
      <vt:lpstr>Kasuistika 2</vt:lpstr>
      <vt:lpstr>Kasuistika 2</vt:lpstr>
      <vt:lpstr>Kasuistika 2</vt:lpstr>
      <vt:lpstr>Kasuistika 3 a 4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PCI in cardiogenic shock with Impella</dc:title>
  <dc:creator>TOUŠEK Petr MUDr.</dc:creator>
  <cp:lastModifiedBy>GT1</cp:lastModifiedBy>
  <cp:revision>58</cp:revision>
  <dcterms:created xsi:type="dcterms:W3CDTF">2021-04-22T08:48:27Z</dcterms:created>
  <dcterms:modified xsi:type="dcterms:W3CDTF">2021-09-03T13:18:34Z</dcterms:modified>
</cp:coreProperties>
</file>