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notesMasterIdLst>
    <p:notesMasterId r:id="rId17"/>
  </p:notesMasterIdLst>
  <p:sldIdLst>
    <p:sldId id="271" r:id="rId3"/>
    <p:sldId id="339" r:id="rId4"/>
    <p:sldId id="313" r:id="rId5"/>
    <p:sldId id="314" r:id="rId6"/>
    <p:sldId id="336" r:id="rId7"/>
    <p:sldId id="315" r:id="rId8"/>
    <p:sldId id="337" r:id="rId9"/>
    <p:sldId id="338" r:id="rId10"/>
    <p:sldId id="327" r:id="rId11"/>
    <p:sldId id="326" r:id="rId12"/>
    <p:sldId id="320" r:id="rId13"/>
    <p:sldId id="325" r:id="rId14"/>
    <p:sldId id="321" r:id="rId15"/>
    <p:sldId id="316" r:id="rId1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171" autoAdjust="0"/>
    <p:restoredTop sz="94660"/>
  </p:normalViewPr>
  <p:slideViewPr>
    <p:cSldViewPr snapToGrid="0">
      <p:cViewPr varScale="1">
        <p:scale>
          <a:sx n="88" d="100"/>
          <a:sy n="88" d="100"/>
        </p:scale>
        <p:origin x="-1258" y="-7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4674B5-4A58-4AB8-A494-FD8A6C3B5791}" type="datetimeFigureOut">
              <a:rPr lang="cs-CZ" smtClean="0"/>
              <a:t>18.01.2019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302FDF3-AC54-40E9-ABF2-10836768C12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729557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/>
              <a:t>Operační</a:t>
            </a:r>
            <a:r>
              <a:rPr lang="cs-CZ" baseline="0" dirty="0"/>
              <a:t> výkony kardiologických pacientů jsou dlouhou dobu spíš jakýmsi strašákem řady lékařů. Známá skutečnost vysokého procenta úmrtí peroperačně nebo časně pooperačně je obvykle spojena s </a:t>
            </a:r>
            <a:r>
              <a:rPr lang="cs-CZ" baseline="0" dirty="0" err="1"/>
              <a:t>kardivaskulárními</a:t>
            </a:r>
            <a:r>
              <a:rPr lang="cs-CZ" baseline="0" dirty="0"/>
              <a:t> komplikacemi ( pomineme-li vlastní komplikace chirurgické). Jistě se mnou budete souhlasit, že předoperační posouzení, týkající se odhadu průběhu operace, respektive očekávání zdárného překonání této operace se jeví nemožná i při známém  kardiálním onemocnění pacienta. </a:t>
            </a:r>
          </a:p>
          <a:p>
            <a:r>
              <a:rPr lang="cs-CZ" baseline="0" dirty="0"/>
              <a:t>Máme dost podkladů pro taková rozhodnutí? To je téma předloženého sdělení.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AC1B7E7-0DB6-4812-8C84-180085C4B96D}" type="slidenum">
              <a:rPr kumimoji="0" lang="cs-CZ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cs-CZ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7709816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6323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cs-CZ" alt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A6F192D-39C9-47A0-A922-A4586DB73BA0}" type="slidenum">
              <a:rPr kumimoji="0" lang="cs-CZ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cs-CZ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9987497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6323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cs-CZ" alt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A6F192D-39C9-47A0-A922-A4586DB73BA0}" type="slidenum">
              <a:rPr kumimoji="0" lang="cs-CZ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cs-CZ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880737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6323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cs-CZ" alt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A6F192D-39C9-47A0-A922-A4586DB73BA0}" type="slidenum">
              <a:rPr kumimoji="0" lang="cs-CZ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cs-CZ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3492748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/>
              <a:t>Operační</a:t>
            </a:r>
            <a:r>
              <a:rPr lang="cs-CZ" baseline="0" dirty="0"/>
              <a:t> výkony kardiologických pacientů jsou dlouhou dobu spíš jakýmsi strašákem řady lékařů. Známá skutečnost vysokého procenta úmrtí peroperačně nebo časně pooperačně je obvykle spojena s </a:t>
            </a:r>
            <a:r>
              <a:rPr lang="cs-CZ" baseline="0" dirty="0" err="1"/>
              <a:t>kardivaskulárními</a:t>
            </a:r>
            <a:r>
              <a:rPr lang="cs-CZ" baseline="0" dirty="0"/>
              <a:t> komplikacemi ( pomineme-li vlastní komplikace chirurgické). Jistě se mnou budete souhlasit, že předoperační posouzení, týkající se odhadu průběhu operace, respektive očekávání zdárného překonání této operace se jeví nemožná i při známém  kardiálním onemocnění pacienta. </a:t>
            </a:r>
          </a:p>
          <a:p>
            <a:r>
              <a:rPr lang="cs-CZ" baseline="0" dirty="0"/>
              <a:t>Máme dost podkladů pro taková rozhodnutí? To je téma předloženého sdělení.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AC1B7E7-0DB6-4812-8C84-180085C4B96D}" type="slidenum">
              <a:rPr kumimoji="0" lang="cs-CZ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0" lang="cs-CZ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7881545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6323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cs-CZ" alt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A6F192D-39C9-47A0-A922-A4586DB73BA0}" type="slidenum">
              <a:rPr kumimoji="0" lang="cs-CZ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cs-CZ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2230179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6323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cs-CZ" alt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A6F192D-39C9-47A0-A922-A4586DB73BA0}" type="slidenum">
              <a:rPr kumimoji="0" lang="cs-CZ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cs-CZ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6706499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6323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cs-CZ" alt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A6F192D-39C9-47A0-A922-A4586DB73BA0}" type="slidenum">
              <a:rPr kumimoji="0" lang="cs-CZ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cs-CZ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9085763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6323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cs-CZ" alt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A6F192D-39C9-47A0-A922-A4586DB73BA0}" type="slidenum">
              <a:rPr kumimoji="0" lang="cs-CZ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cs-CZ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8677172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6323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cs-CZ" alt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A6F192D-39C9-47A0-A922-A4586DB73BA0}" type="slidenum">
              <a:rPr kumimoji="0" lang="cs-CZ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cs-CZ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2792452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6323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cs-CZ" alt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A6F192D-39C9-47A0-A922-A4586DB73BA0}" type="slidenum">
              <a:rPr kumimoji="0" lang="cs-CZ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cs-CZ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7709163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6323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cs-CZ" alt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A6F192D-39C9-47A0-A922-A4586DB73BA0}" type="slidenum">
              <a:rPr kumimoji="0" lang="cs-CZ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cs-CZ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8860990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6323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cs-CZ" alt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A6F192D-39C9-47A0-A922-A4586DB73BA0}" type="slidenum">
              <a:rPr kumimoji="0" lang="cs-CZ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cs-CZ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035856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FBF218-32F5-4DE3-902F-D46AC90B6189}" type="datetimeFigureOut">
              <a:rPr lang="cs-CZ" smtClean="0"/>
              <a:t>18.01.2019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F5ADA3-C1FD-46A3-B065-A68FCBBB509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822315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FBF218-32F5-4DE3-902F-D46AC90B6189}" type="datetimeFigureOut">
              <a:rPr lang="cs-CZ" smtClean="0"/>
              <a:t>18.01.2019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F5ADA3-C1FD-46A3-B065-A68FCBBB509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958479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FBF218-32F5-4DE3-902F-D46AC90B6189}" type="datetimeFigureOut">
              <a:rPr lang="cs-CZ" smtClean="0"/>
              <a:t>18.01.2019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F5ADA3-C1FD-46A3-B065-A68FCBBB509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9793543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F99DF0-2302-46B6-BF75-CC2A7DFB5500}" type="datetimeFigureOut">
              <a:rPr lang="cs-CZ" smtClean="0"/>
              <a:t>18.01.2019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9F096-3E26-4C35-81F4-79DE35B6B40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5641348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F99DF0-2302-46B6-BF75-CC2A7DFB5500}" type="datetimeFigureOut">
              <a:rPr lang="cs-CZ" smtClean="0"/>
              <a:t>18.01.2019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9F096-3E26-4C35-81F4-79DE35B6B40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0373218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F99DF0-2302-46B6-BF75-CC2A7DFB5500}" type="datetimeFigureOut">
              <a:rPr lang="cs-CZ" smtClean="0"/>
              <a:t>18.01.2019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9F096-3E26-4C35-81F4-79DE35B6B40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4863602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F99DF0-2302-46B6-BF75-CC2A7DFB5500}" type="datetimeFigureOut">
              <a:rPr lang="cs-CZ" smtClean="0"/>
              <a:t>18.01.2019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9F096-3E26-4C35-81F4-79DE35B6B40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253040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F99DF0-2302-46B6-BF75-CC2A7DFB5500}" type="datetimeFigureOut">
              <a:rPr lang="cs-CZ" smtClean="0"/>
              <a:t>18.01.2019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9F096-3E26-4C35-81F4-79DE35B6B40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8938464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F99DF0-2302-46B6-BF75-CC2A7DFB5500}" type="datetimeFigureOut">
              <a:rPr lang="cs-CZ" smtClean="0"/>
              <a:t>18.01.2019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9F096-3E26-4C35-81F4-79DE35B6B40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7179251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F99DF0-2302-46B6-BF75-CC2A7DFB5500}" type="datetimeFigureOut">
              <a:rPr lang="cs-CZ" smtClean="0"/>
              <a:t>18.01.2019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9F096-3E26-4C35-81F4-79DE35B6B40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3582019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F99DF0-2302-46B6-BF75-CC2A7DFB5500}" type="datetimeFigureOut">
              <a:rPr lang="cs-CZ" smtClean="0"/>
              <a:t>18.01.2019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9F096-3E26-4C35-81F4-79DE35B6B40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831709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FBF218-32F5-4DE3-902F-D46AC90B6189}" type="datetimeFigureOut">
              <a:rPr lang="cs-CZ" smtClean="0"/>
              <a:t>18.01.2019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F5ADA3-C1FD-46A3-B065-A68FCBBB509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8724765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F99DF0-2302-46B6-BF75-CC2A7DFB5500}" type="datetimeFigureOut">
              <a:rPr lang="cs-CZ" smtClean="0"/>
              <a:t>18.01.2019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9F096-3E26-4C35-81F4-79DE35B6B40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3582274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F99DF0-2302-46B6-BF75-CC2A7DFB5500}" type="datetimeFigureOut">
              <a:rPr lang="cs-CZ" smtClean="0"/>
              <a:t>18.01.2019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9F096-3E26-4C35-81F4-79DE35B6B40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9956993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F99DF0-2302-46B6-BF75-CC2A7DFB5500}" type="datetimeFigureOut">
              <a:rPr lang="cs-CZ" smtClean="0"/>
              <a:t>18.01.2019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9F096-3E26-4C35-81F4-79DE35B6B40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380968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FBF218-32F5-4DE3-902F-D46AC90B6189}" type="datetimeFigureOut">
              <a:rPr lang="cs-CZ" smtClean="0"/>
              <a:t>18.01.2019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F5ADA3-C1FD-46A3-B065-A68FCBBB509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132241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FBF218-32F5-4DE3-902F-D46AC90B6189}" type="datetimeFigureOut">
              <a:rPr lang="cs-CZ" smtClean="0"/>
              <a:t>18.01.2019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F5ADA3-C1FD-46A3-B065-A68FCBBB509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896368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FBF218-32F5-4DE3-902F-D46AC90B6189}" type="datetimeFigureOut">
              <a:rPr lang="cs-CZ" smtClean="0"/>
              <a:t>18.01.2019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F5ADA3-C1FD-46A3-B065-A68FCBBB509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908866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FBF218-32F5-4DE3-902F-D46AC90B6189}" type="datetimeFigureOut">
              <a:rPr lang="cs-CZ" smtClean="0"/>
              <a:t>18.01.2019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F5ADA3-C1FD-46A3-B065-A68FCBBB509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362755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FBF218-32F5-4DE3-902F-D46AC90B6189}" type="datetimeFigureOut">
              <a:rPr lang="cs-CZ" smtClean="0"/>
              <a:t>18.01.2019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F5ADA3-C1FD-46A3-B065-A68FCBBB509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995397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FBF218-32F5-4DE3-902F-D46AC90B6189}" type="datetimeFigureOut">
              <a:rPr lang="cs-CZ" smtClean="0"/>
              <a:t>18.01.2019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F5ADA3-C1FD-46A3-B065-A68FCBBB509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909618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FBF218-32F5-4DE3-902F-D46AC90B6189}" type="datetimeFigureOut">
              <a:rPr lang="cs-CZ" smtClean="0"/>
              <a:t>18.01.2019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F5ADA3-C1FD-46A3-B065-A68FCBBB509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535612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BF218-32F5-4DE3-902F-D46AC90B6189}" type="datetimeFigureOut">
              <a:rPr lang="cs-CZ" smtClean="0"/>
              <a:t>18.01.2019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F5ADA3-C1FD-46A3-B065-A68FCBBB509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204260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F99DF0-2302-46B6-BF75-CC2A7DFB5500}" type="datetimeFigureOut">
              <a:rPr lang="cs-CZ" smtClean="0"/>
              <a:t>18.01.2019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79F096-3E26-4C35-81F4-79DE35B6B40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842938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8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8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8.xml"/><Relationship Id="rId6" Type="http://schemas.openxmlformats.org/officeDocument/2006/relationships/hyperlink" Target="http://www.zakonycr.cz/seznamy/361-2000-Sb-zakon-o-provozu-na-pozemnich-komunikacich-a-o-zmenach-nekterych-zakonu.html" TargetMode="External"/><Relationship Id="rId5" Type="http://schemas.openxmlformats.org/officeDocument/2006/relationships/image" Target="../media/image3.sv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8.xml"/><Relationship Id="rId6" Type="http://schemas.openxmlformats.org/officeDocument/2006/relationships/hyperlink" Target="http://www.zakonycr.cz/seznamy/361-2000-Sb-zakon-o-provozu-na-pozemnich-komunikacich-a-o-zmenach-nekterych-zakonu.html" TargetMode="External"/><Relationship Id="rId5" Type="http://schemas.openxmlformats.org/officeDocument/2006/relationships/image" Target="../media/image3.svg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8.xml"/><Relationship Id="rId4" Type="http://schemas.openxmlformats.org/officeDocument/2006/relationships/hyperlink" Target="http://www.zakonycr.cz/seznamy/361-2000-Sb-zakon-o-provozu-na-pozemnich-komunikacich-a-o-zmenach-nekterych-zakonu.html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0" y="2476446"/>
            <a:ext cx="9143999" cy="64633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24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  </a:t>
            </a:r>
            <a:r>
              <a:rPr kumimoji="0" lang="cs-CZ" sz="36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SYNKOPA A ŘÍZENÍ MOTOROVÝCH VOZIDEL</a:t>
            </a:r>
          </a:p>
        </p:txBody>
      </p:sp>
      <p:sp>
        <p:nvSpPr>
          <p:cNvPr id="3" name="TextovéPole 2"/>
          <p:cNvSpPr txBox="1"/>
          <p:nvPr/>
        </p:nvSpPr>
        <p:spPr>
          <a:xfrm>
            <a:off x="5005838" y="5376795"/>
            <a:ext cx="3510844" cy="40011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MUDr. Hana Skalická, CSc., FESC</a:t>
            </a:r>
          </a:p>
        </p:txBody>
      </p:sp>
      <p:pic>
        <p:nvPicPr>
          <p:cNvPr id="7" name="Obrázek 6">
            <a:extLst>
              <a:ext uri="{FF2B5EF4-FFF2-40B4-BE49-F238E27FC236}">
                <a16:creationId xmlns:a16="http://schemas.microsoft.com/office/drawing/2014/main" xmlns="" id="{C014F882-F91F-4B79-BF95-0830157AE4C1}"/>
              </a:ext>
            </a:extLst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27318" y="4564172"/>
            <a:ext cx="1866023" cy="1625247"/>
          </a:xfrm>
          <a:prstGeom prst="rect">
            <a:avLst/>
          </a:prstGeom>
        </p:spPr>
      </p:pic>
      <p:sp>
        <p:nvSpPr>
          <p:cNvPr id="5" name="TextovéPole 4"/>
          <p:cNvSpPr txBox="1"/>
          <p:nvPr/>
        </p:nvSpPr>
        <p:spPr>
          <a:xfrm>
            <a:off x="6405225" y="5814906"/>
            <a:ext cx="215943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3. Sjezd ČAAMK, Olomouc 2019</a:t>
            </a:r>
          </a:p>
        </p:txBody>
      </p:sp>
    </p:spTree>
    <p:extLst>
      <p:ext uri="{BB962C8B-B14F-4D97-AF65-F5344CB8AC3E}">
        <p14:creationId xmlns:p14="http://schemas.microsoft.com/office/powerpoint/2010/main" val="27606896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extovéPole 18">
            <a:extLst>
              <a:ext uri="{FF2B5EF4-FFF2-40B4-BE49-F238E27FC236}">
                <a16:creationId xmlns:a16="http://schemas.microsoft.com/office/drawing/2014/main" xmlns="" id="{27567634-6175-49D3-BD59-C1F77AA5B711}"/>
              </a:ext>
            </a:extLst>
          </p:cNvPr>
          <p:cNvSpPr txBox="1"/>
          <p:nvPr/>
        </p:nvSpPr>
        <p:spPr>
          <a:xfrm>
            <a:off x="0" y="449196"/>
            <a:ext cx="9144000" cy="64633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cs-CZ" sz="3600" b="1" dirty="0">
                <a:solidFill>
                  <a:srgbClr val="00206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TRVALÁ KARDIOSTIMULACE</a:t>
            </a:r>
            <a:endParaRPr lang="cs-CZ" sz="2400" dirty="0">
              <a:highlight>
                <a:srgbClr val="000080"/>
              </a:highlight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8" name="Obrázek 17">
            <a:extLst>
              <a:ext uri="{FF2B5EF4-FFF2-40B4-BE49-F238E27FC236}">
                <a16:creationId xmlns:a16="http://schemas.microsoft.com/office/drawing/2014/main" xmlns="" id="{2621369C-3D97-4FE0-B226-AA1A0AD188F8}"/>
              </a:ext>
            </a:extLst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21884" y="6118343"/>
            <a:ext cx="684566" cy="596235"/>
          </a:xfrm>
          <a:prstGeom prst="rect">
            <a:avLst/>
          </a:prstGeom>
        </p:spPr>
      </p:pic>
      <p:sp>
        <p:nvSpPr>
          <p:cNvPr id="6" name="Obdélník 5">
            <a:extLst>
              <a:ext uri="{FF2B5EF4-FFF2-40B4-BE49-F238E27FC236}">
                <a16:creationId xmlns:a16="http://schemas.microsoft.com/office/drawing/2014/main" xmlns="" id="{5C32805E-505D-4DCA-803A-B630E86291E8}"/>
              </a:ext>
            </a:extLst>
          </p:cNvPr>
          <p:cNvSpPr/>
          <p:nvPr/>
        </p:nvSpPr>
        <p:spPr>
          <a:xfrm>
            <a:off x="3526971" y="5954797"/>
            <a:ext cx="5272646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cs-CZ" altLang="cs-CZ" sz="1200" dirty="0">
                <a:solidFill>
                  <a:prstClr val="black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*</a:t>
            </a:r>
            <a:endParaRPr lang="cs-CZ" altLang="cs-CZ" sz="1200" dirty="0">
              <a:solidFill>
                <a:prstClr val="black"/>
              </a:solidFill>
            </a:endParaRPr>
          </a:p>
        </p:txBody>
      </p:sp>
      <p:graphicFrame>
        <p:nvGraphicFramePr>
          <p:cNvPr id="3" name="Tabulka 2">
            <a:extLst>
              <a:ext uri="{FF2B5EF4-FFF2-40B4-BE49-F238E27FC236}">
                <a16:creationId xmlns:a16="http://schemas.microsoft.com/office/drawing/2014/main" xmlns="" id="{9372A7FD-D37D-4869-9072-BF9481478A0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3643047"/>
              </p:ext>
            </p:extLst>
          </p:nvPr>
        </p:nvGraphicFramePr>
        <p:xfrm>
          <a:off x="464167" y="1987478"/>
          <a:ext cx="8335450" cy="228283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3378449">
                  <a:extLst>
                    <a:ext uri="{9D8B030D-6E8A-4147-A177-3AD203B41FA5}">
                      <a16:colId xmlns:a16="http://schemas.microsoft.com/office/drawing/2014/main" xmlns="" val="900930016"/>
                    </a:ext>
                  </a:extLst>
                </a:gridCol>
                <a:gridCol w="2624860">
                  <a:extLst>
                    <a:ext uri="{9D8B030D-6E8A-4147-A177-3AD203B41FA5}">
                      <a16:colId xmlns:a16="http://schemas.microsoft.com/office/drawing/2014/main" xmlns="" val="2841720387"/>
                    </a:ext>
                  </a:extLst>
                </a:gridCol>
                <a:gridCol w="2332141">
                  <a:extLst>
                    <a:ext uri="{9D8B030D-6E8A-4147-A177-3AD203B41FA5}">
                      <a16:colId xmlns:a16="http://schemas.microsoft.com/office/drawing/2014/main" xmlns="" val="2440385533"/>
                    </a:ext>
                  </a:extLst>
                </a:gridCol>
              </a:tblGrid>
              <a:tr h="137514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400" dirty="0">
                          <a:solidFill>
                            <a:schemeClr val="bg1"/>
                          </a:solidFill>
                          <a:effectLst/>
                          <a:highlight>
                            <a:srgbClr val="000080"/>
                          </a:highlight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29122" marR="291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soukromý řidič</a:t>
                      </a:r>
                      <a:endParaRPr lang="cs-CZ" b="1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marL="29122" marR="291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profesionální řidič</a:t>
                      </a:r>
                    </a:p>
                  </a:txBody>
                  <a:tcPr marL="29122" marR="291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594327657"/>
                  </a:ext>
                </a:extLst>
              </a:tr>
            </a:tbl>
          </a:graphicData>
        </a:graphic>
      </p:graphicFrame>
      <p:graphicFrame>
        <p:nvGraphicFramePr>
          <p:cNvPr id="2" name="Tabulka 1">
            <a:extLst>
              <a:ext uri="{FF2B5EF4-FFF2-40B4-BE49-F238E27FC236}">
                <a16:creationId xmlns:a16="http://schemas.microsoft.com/office/drawing/2014/main" xmlns="" id="{CA1EE287-A9D5-45DA-A6A9-5DCCEEDDD1F6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464167" y="2205664"/>
          <a:ext cx="8335450" cy="2087372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2326534">
                  <a:extLst>
                    <a:ext uri="{9D8B030D-6E8A-4147-A177-3AD203B41FA5}">
                      <a16:colId xmlns:a16="http://schemas.microsoft.com/office/drawing/2014/main" xmlns="" val="2499367442"/>
                    </a:ext>
                  </a:extLst>
                </a:gridCol>
                <a:gridCol w="3004457">
                  <a:extLst>
                    <a:ext uri="{9D8B030D-6E8A-4147-A177-3AD203B41FA5}">
                      <a16:colId xmlns:a16="http://schemas.microsoft.com/office/drawing/2014/main" xmlns="" val="3166853257"/>
                    </a:ext>
                  </a:extLst>
                </a:gridCol>
                <a:gridCol w="3004459">
                  <a:extLst>
                    <a:ext uri="{9D8B030D-6E8A-4147-A177-3AD203B41FA5}">
                      <a16:colId xmlns:a16="http://schemas.microsoft.com/office/drawing/2014/main" xmlns="" val="2311552713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6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    </a:t>
                      </a:r>
                      <a:endParaRPr lang="cs-CZ" sz="16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6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cs-CZ" sz="16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  Trvalý kardiostimulátor</a:t>
                      </a:r>
                      <a:endParaRPr lang="cs-CZ" sz="16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6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    </a:t>
                      </a:r>
                      <a:endParaRPr lang="cs-CZ" sz="16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6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platí pro všechny    nemocné po  implantaci</a:t>
                      </a:r>
                      <a:endParaRPr lang="cs-CZ" sz="16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6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vyčkávací období </a:t>
                      </a:r>
                      <a:r>
                        <a:rPr lang="cs-CZ" sz="1600" b="1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 týden</a:t>
                      </a:r>
                      <a:endParaRPr lang="cs-CZ" sz="16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6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normální funkce kardiostimulátoru</a:t>
                      </a:r>
                      <a:endParaRPr lang="cs-CZ" sz="16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6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cs-CZ" sz="16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6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pravidelné kontroly     v kardiostimulačním centru minimálně1 x ročně</a:t>
                      </a:r>
                      <a:endParaRPr lang="cs-CZ" sz="16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6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event. v kombinaci s dálkovou monitorací.</a:t>
                      </a:r>
                      <a:endParaRPr lang="cs-CZ" sz="16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6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vyčkávací období </a:t>
                      </a:r>
                      <a:r>
                        <a:rPr lang="cs-CZ" sz="1600" b="1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 měsíc</a:t>
                      </a:r>
                      <a:endParaRPr lang="cs-CZ" sz="16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6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normální funkce kardiostimulátoru</a:t>
                      </a:r>
                      <a:endParaRPr lang="cs-CZ" sz="16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6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cs-CZ" sz="16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6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pravidelné kontroly v kardiostimulačním centru minimálně 1 x ročně </a:t>
                      </a:r>
                      <a:endParaRPr lang="cs-CZ" sz="16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6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event. v kombinaci s dálkovou monitorací.</a:t>
                      </a:r>
                      <a:endParaRPr lang="cs-CZ" sz="16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591204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1272951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extovéPole 18">
            <a:extLst>
              <a:ext uri="{FF2B5EF4-FFF2-40B4-BE49-F238E27FC236}">
                <a16:creationId xmlns:a16="http://schemas.microsoft.com/office/drawing/2014/main" xmlns="" id="{27567634-6175-49D3-BD59-C1F77AA5B711}"/>
              </a:ext>
            </a:extLst>
          </p:cNvPr>
          <p:cNvSpPr txBox="1"/>
          <p:nvPr/>
        </p:nvSpPr>
        <p:spPr>
          <a:xfrm>
            <a:off x="0" y="449196"/>
            <a:ext cx="9144000" cy="120032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lvl="0" algn="ctr"/>
            <a:r>
              <a:rPr lang="cs-CZ" sz="3600" b="1" dirty="0">
                <a:solidFill>
                  <a:srgbClr val="002060"/>
                </a:solidFill>
                <a:cs typeface="Arial" panose="020B0604020202020204" pitchFamily="34" charset="0"/>
              </a:rPr>
              <a:t>KOMOROVÉ ARYTMIE A ŘÍZENÍ MOTOROVÝCH VOZIDEL</a:t>
            </a:r>
            <a:endParaRPr lang="cs-CZ" sz="2400" b="1" dirty="0">
              <a:solidFill>
                <a:prstClr val="black"/>
              </a:solidFill>
              <a:ea typeface="MS Mincho" panose="02020609040205080304" pitchFamily="49" charset="-128"/>
              <a:cs typeface="Times New Roman" panose="02020603050405020304" pitchFamily="18" charset="0"/>
            </a:endParaRPr>
          </a:p>
        </p:txBody>
      </p:sp>
      <p:pic>
        <p:nvPicPr>
          <p:cNvPr id="18" name="Obrázek 17">
            <a:extLst>
              <a:ext uri="{FF2B5EF4-FFF2-40B4-BE49-F238E27FC236}">
                <a16:creationId xmlns:a16="http://schemas.microsoft.com/office/drawing/2014/main" xmlns="" id="{2621369C-3D97-4FE0-B226-AA1A0AD188F8}"/>
              </a:ext>
            </a:extLst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21884" y="5890060"/>
            <a:ext cx="684566" cy="596235"/>
          </a:xfrm>
          <a:prstGeom prst="rect">
            <a:avLst/>
          </a:prstGeom>
        </p:spPr>
      </p:pic>
      <p:sp>
        <p:nvSpPr>
          <p:cNvPr id="6" name="Obdélník 5">
            <a:extLst>
              <a:ext uri="{FF2B5EF4-FFF2-40B4-BE49-F238E27FC236}">
                <a16:creationId xmlns:a16="http://schemas.microsoft.com/office/drawing/2014/main" xmlns="" id="{5C32805E-505D-4DCA-803A-B630E86291E8}"/>
              </a:ext>
            </a:extLst>
          </p:cNvPr>
          <p:cNvSpPr/>
          <p:nvPr/>
        </p:nvSpPr>
        <p:spPr>
          <a:xfrm>
            <a:off x="3526971" y="5726514"/>
            <a:ext cx="5272646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cs-CZ" altLang="cs-CZ" sz="1200" dirty="0">
                <a:solidFill>
                  <a:prstClr val="black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*</a:t>
            </a:r>
            <a:endParaRPr lang="cs-CZ" altLang="cs-CZ" sz="1200" dirty="0">
              <a:solidFill>
                <a:prstClr val="black"/>
              </a:solidFill>
            </a:endParaRPr>
          </a:p>
        </p:txBody>
      </p:sp>
      <p:graphicFrame>
        <p:nvGraphicFramePr>
          <p:cNvPr id="7" name="Tabulka 6">
            <a:extLst>
              <a:ext uri="{FF2B5EF4-FFF2-40B4-BE49-F238E27FC236}">
                <a16:creationId xmlns:a16="http://schemas.microsoft.com/office/drawing/2014/main" xmlns="" id="{6681A47E-FAE7-4B53-B946-2C6164E3F25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75149554"/>
              </p:ext>
            </p:extLst>
          </p:nvPr>
        </p:nvGraphicFramePr>
        <p:xfrm>
          <a:off x="136566" y="1649525"/>
          <a:ext cx="8870868" cy="2038288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3595460">
                  <a:extLst>
                    <a:ext uri="{9D8B030D-6E8A-4147-A177-3AD203B41FA5}">
                      <a16:colId xmlns:a16="http://schemas.microsoft.com/office/drawing/2014/main" xmlns="" val="4126096217"/>
                    </a:ext>
                  </a:extLst>
                </a:gridCol>
                <a:gridCol w="2793465">
                  <a:extLst>
                    <a:ext uri="{9D8B030D-6E8A-4147-A177-3AD203B41FA5}">
                      <a16:colId xmlns:a16="http://schemas.microsoft.com/office/drawing/2014/main" xmlns="" val="2605492593"/>
                    </a:ext>
                  </a:extLst>
                </a:gridCol>
                <a:gridCol w="2481943">
                  <a:extLst>
                    <a:ext uri="{9D8B030D-6E8A-4147-A177-3AD203B41FA5}">
                      <a16:colId xmlns:a16="http://schemas.microsoft.com/office/drawing/2014/main" xmlns="" val="477767815"/>
                    </a:ext>
                  </a:extLst>
                </a:gridCol>
              </a:tblGrid>
              <a:tr h="506604">
                <a:tc gridSpan="3"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O</a:t>
                      </a:r>
                      <a:r>
                        <a:rPr lang="cs-CZ" sz="14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becná podmínka: </a:t>
                      </a:r>
                      <a:r>
                        <a:rPr lang="cs-CZ" sz="1400" dirty="0" err="1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arytmologické</a:t>
                      </a:r>
                      <a:r>
                        <a:rPr lang="cs-CZ" sz="14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vyšetření v kardiovaskulárním centru (dle Věstníku MZ ČR)ke standardnímu řešení arytmie (klinické vyšetření, neinvazivní diagnostika, elektrofyziologické vyšetření, implantace ICD, katetrizační ablace, chirurgické řešení substrátu aj.).</a:t>
                      </a:r>
                    </a:p>
                  </a:txBody>
                  <a:tcPr marL="29122" marR="291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496671785"/>
                  </a:ext>
                </a:extLst>
              </a:tr>
              <a:tr h="137514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400" dirty="0">
                          <a:solidFill>
                            <a:schemeClr val="bg1"/>
                          </a:solidFill>
                          <a:effectLst/>
                          <a:highlight>
                            <a:srgbClr val="000080"/>
                          </a:highlight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29122" marR="291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soukromý řidič</a:t>
                      </a:r>
                      <a:endParaRPr lang="cs-CZ" b="1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marL="29122" marR="291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profesionální řidič</a:t>
                      </a:r>
                    </a:p>
                  </a:txBody>
                  <a:tcPr marL="29122" marR="291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99430211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 </a:t>
                      </a:r>
                      <a:r>
                        <a:rPr lang="cs-CZ" sz="1600" b="1" dirty="0" err="1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st.p.fibrilaci</a:t>
                      </a:r>
                      <a:r>
                        <a:rPr lang="cs-CZ" sz="1600" b="1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komor nebo setrvalé   komorové tachykardii</a:t>
                      </a:r>
                      <a:r>
                        <a:rPr lang="cs-CZ" sz="16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cs-CZ" sz="1600" b="1" dirty="0" err="1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hemodynamicky</a:t>
                      </a:r>
                      <a:r>
                        <a:rPr lang="cs-CZ" sz="1600" b="1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 závažné  </a:t>
                      </a:r>
                      <a:r>
                        <a:rPr lang="cs-CZ" sz="12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 vyloučením přechodných příčin</a:t>
                      </a:r>
                      <a:r>
                        <a:rPr lang="cs-CZ" sz="1200" i="1" baseline="300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*</a:t>
                      </a:r>
                      <a:endParaRPr lang="cs-CZ" sz="12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122" marR="291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286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zajištění ICD</a:t>
                      </a:r>
                    </a:p>
                    <a:p>
                      <a:pPr marL="2286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vyčkávací období 3 měsíce</a:t>
                      </a:r>
                    </a:p>
                  </a:txBody>
                  <a:tcPr marL="29122" marR="2912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286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4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cs-CZ" sz="1400" b="1" dirty="0">
                          <a:solidFill>
                            <a:srgbClr val="C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neschopen</a:t>
                      </a:r>
                    </a:p>
                  </a:txBody>
                  <a:tcPr marL="29122" marR="2912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529750061"/>
                  </a:ext>
                </a:extLst>
              </a:tr>
              <a:tr h="250161">
                <a:tc gridSpan="3"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050" i="1" baseline="300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*</a:t>
                      </a:r>
                      <a:r>
                        <a:rPr lang="cs-CZ" sz="1050" i="1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Příklady reverzibilní příčiny fibrilace komor: 24 hodin od začátku infarktu myokardu, v průběhu koronární angiografie, při úrazu elektrickým proudem, nežádoucí účinek léků aj.</a:t>
                      </a:r>
                      <a:endParaRPr lang="cs-CZ" sz="105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122" marR="291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959689065"/>
                  </a:ext>
                </a:extLst>
              </a:tr>
            </a:tbl>
          </a:graphicData>
        </a:graphic>
      </p:graphicFrame>
      <p:graphicFrame>
        <p:nvGraphicFramePr>
          <p:cNvPr id="8" name="Tabulka 7">
            <a:extLst>
              <a:ext uri="{FF2B5EF4-FFF2-40B4-BE49-F238E27FC236}">
                <a16:creationId xmlns:a16="http://schemas.microsoft.com/office/drawing/2014/main" xmlns="" id="{E286CFDF-493A-4C8D-8481-AB9D0BD5C69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37440052"/>
              </p:ext>
            </p:extLst>
          </p:nvPr>
        </p:nvGraphicFramePr>
        <p:xfrm>
          <a:off x="136566" y="3651299"/>
          <a:ext cx="8870868" cy="521843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3595460">
                  <a:extLst>
                    <a:ext uri="{9D8B030D-6E8A-4147-A177-3AD203B41FA5}">
                      <a16:colId xmlns:a16="http://schemas.microsoft.com/office/drawing/2014/main" xmlns="" val="2881237667"/>
                    </a:ext>
                  </a:extLst>
                </a:gridCol>
                <a:gridCol w="2793465">
                  <a:extLst>
                    <a:ext uri="{9D8B030D-6E8A-4147-A177-3AD203B41FA5}">
                      <a16:colId xmlns:a16="http://schemas.microsoft.com/office/drawing/2014/main" xmlns="" val="1157331217"/>
                    </a:ext>
                  </a:extLst>
                </a:gridCol>
                <a:gridCol w="2481943">
                  <a:extLst>
                    <a:ext uri="{9D8B030D-6E8A-4147-A177-3AD203B41FA5}">
                      <a16:colId xmlns:a16="http://schemas.microsoft.com/office/drawing/2014/main" xmlns="" val="3399068838"/>
                    </a:ext>
                  </a:extLst>
                </a:gridCol>
              </a:tblGrid>
              <a:tr h="337974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 nesetrvalá komorová tachykardie</a:t>
                      </a:r>
                      <a:endParaRPr lang="cs-CZ" sz="16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cs-CZ" sz="16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u nemocných</a:t>
                      </a:r>
                      <a:r>
                        <a:rPr lang="cs-CZ" sz="1600" b="1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s EF LK &lt; 0,35  </a:t>
                      </a:r>
                      <a:endParaRPr lang="cs-CZ" sz="16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122" marR="291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    zajištění ICD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    vyčkávací období 3 měsíce</a:t>
                      </a:r>
                    </a:p>
                  </a:txBody>
                  <a:tcPr marL="29122" marR="291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286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4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cs-CZ" sz="1400" b="1" dirty="0">
                          <a:solidFill>
                            <a:srgbClr val="C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neschopen</a:t>
                      </a:r>
                    </a:p>
                  </a:txBody>
                  <a:tcPr marL="29122" marR="2912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62084993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9552499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extovéPole 18">
            <a:extLst>
              <a:ext uri="{FF2B5EF4-FFF2-40B4-BE49-F238E27FC236}">
                <a16:creationId xmlns:a16="http://schemas.microsoft.com/office/drawing/2014/main" xmlns="" id="{27567634-6175-49D3-BD59-C1F77AA5B711}"/>
              </a:ext>
            </a:extLst>
          </p:cNvPr>
          <p:cNvSpPr txBox="1"/>
          <p:nvPr/>
        </p:nvSpPr>
        <p:spPr>
          <a:xfrm>
            <a:off x="0" y="449196"/>
            <a:ext cx="9144000" cy="120032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lvl="0" algn="ctr"/>
            <a:r>
              <a:rPr lang="cs-CZ" sz="3600" b="1" dirty="0">
                <a:solidFill>
                  <a:srgbClr val="002060"/>
                </a:solidFill>
                <a:cs typeface="Arial" panose="020B0604020202020204" pitchFamily="34" charset="0"/>
              </a:rPr>
              <a:t>KOMOROVÉ ARYTMIE A ŘÍZENÍ MOTOROVÝCH VOZIDEL</a:t>
            </a:r>
            <a:endParaRPr lang="cs-CZ" sz="2400" b="1" dirty="0">
              <a:solidFill>
                <a:prstClr val="black"/>
              </a:solidFill>
              <a:ea typeface="MS Mincho" panose="02020609040205080304" pitchFamily="49" charset="-128"/>
              <a:cs typeface="Times New Roman" panose="02020603050405020304" pitchFamily="18" charset="0"/>
            </a:endParaRPr>
          </a:p>
        </p:txBody>
      </p:sp>
      <p:pic>
        <p:nvPicPr>
          <p:cNvPr id="18" name="Obrázek 17">
            <a:extLst>
              <a:ext uri="{FF2B5EF4-FFF2-40B4-BE49-F238E27FC236}">
                <a16:creationId xmlns:a16="http://schemas.microsoft.com/office/drawing/2014/main" xmlns="" id="{2621369C-3D97-4FE0-B226-AA1A0AD188F8}"/>
              </a:ext>
            </a:extLst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22913" y="6110686"/>
            <a:ext cx="684566" cy="596235"/>
          </a:xfrm>
          <a:prstGeom prst="rect">
            <a:avLst/>
          </a:prstGeom>
        </p:spPr>
      </p:pic>
      <p:sp>
        <p:nvSpPr>
          <p:cNvPr id="6" name="Obdélník 5">
            <a:extLst>
              <a:ext uri="{FF2B5EF4-FFF2-40B4-BE49-F238E27FC236}">
                <a16:creationId xmlns:a16="http://schemas.microsoft.com/office/drawing/2014/main" xmlns="" id="{5C32805E-505D-4DCA-803A-B630E86291E8}"/>
              </a:ext>
            </a:extLst>
          </p:cNvPr>
          <p:cNvSpPr/>
          <p:nvPr/>
        </p:nvSpPr>
        <p:spPr>
          <a:xfrm>
            <a:off x="3526971" y="5726514"/>
            <a:ext cx="5272646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cs-CZ" altLang="cs-CZ" sz="1200" dirty="0">
                <a:solidFill>
                  <a:prstClr val="black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*</a:t>
            </a:r>
            <a:endParaRPr lang="cs-CZ" altLang="cs-CZ" sz="1200" dirty="0">
              <a:solidFill>
                <a:prstClr val="black"/>
              </a:solidFill>
            </a:endParaRPr>
          </a:p>
        </p:txBody>
      </p:sp>
      <p:graphicFrame>
        <p:nvGraphicFramePr>
          <p:cNvPr id="7" name="Tabulka 6">
            <a:extLst>
              <a:ext uri="{FF2B5EF4-FFF2-40B4-BE49-F238E27FC236}">
                <a16:creationId xmlns:a16="http://schemas.microsoft.com/office/drawing/2014/main" xmlns="" id="{6681A47E-FAE7-4B53-B946-2C6164E3F25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75807340"/>
              </p:ext>
            </p:extLst>
          </p:nvPr>
        </p:nvGraphicFramePr>
        <p:xfrm>
          <a:off x="136566" y="1649525"/>
          <a:ext cx="8870868" cy="2038288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3595460">
                  <a:extLst>
                    <a:ext uri="{9D8B030D-6E8A-4147-A177-3AD203B41FA5}">
                      <a16:colId xmlns:a16="http://schemas.microsoft.com/office/drawing/2014/main" xmlns="" val="4126096217"/>
                    </a:ext>
                  </a:extLst>
                </a:gridCol>
                <a:gridCol w="2793465">
                  <a:extLst>
                    <a:ext uri="{9D8B030D-6E8A-4147-A177-3AD203B41FA5}">
                      <a16:colId xmlns:a16="http://schemas.microsoft.com/office/drawing/2014/main" xmlns="" val="2605492593"/>
                    </a:ext>
                  </a:extLst>
                </a:gridCol>
                <a:gridCol w="2481943">
                  <a:extLst>
                    <a:ext uri="{9D8B030D-6E8A-4147-A177-3AD203B41FA5}">
                      <a16:colId xmlns:a16="http://schemas.microsoft.com/office/drawing/2014/main" xmlns="" val="477767815"/>
                    </a:ext>
                  </a:extLst>
                </a:gridCol>
              </a:tblGrid>
              <a:tr h="506604">
                <a:tc gridSpan="3"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O</a:t>
                      </a:r>
                      <a:r>
                        <a:rPr lang="cs-CZ" sz="14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becná podmínka: </a:t>
                      </a:r>
                      <a:r>
                        <a:rPr lang="cs-CZ" sz="1400" dirty="0" err="1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arytmologické</a:t>
                      </a:r>
                      <a:r>
                        <a:rPr lang="cs-CZ" sz="14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vyšetření v kardiovaskulárním centru (dle Věstníku MZ ČR)ke standardnímu řešení arytmie (klinické vyšetření, neinvazivní diagnostika, elektrofyziologické vyšetření, implantace ICD, katetrizační ablace, chirurgické řešení substrátu)</a:t>
                      </a:r>
                    </a:p>
                  </a:txBody>
                  <a:tcPr marL="29122" marR="291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496671785"/>
                  </a:ext>
                </a:extLst>
              </a:tr>
              <a:tr h="137514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400" dirty="0">
                          <a:solidFill>
                            <a:schemeClr val="bg1"/>
                          </a:solidFill>
                          <a:effectLst/>
                          <a:highlight>
                            <a:srgbClr val="000080"/>
                          </a:highlight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29122" marR="291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soukromý řidič</a:t>
                      </a:r>
                      <a:endParaRPr lang="cs-CZ" b="1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marL="29122" marR="291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profesionální řidič</a:t>
                      </a:r>
                    </a:p>
                  </a:txBody>
                  <a:tcPr marL="29122" marR="291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99430211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 </a:t>
                      </a:r>
                      <a:r>
                        <a:rPr lang="cs-CZ" sz="1600" b="1" dirty="0" err="1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st.p.fibrilaci</a:t>
                      </a:r>
                      <a:r>
                        <a:rPr lang="cs-CZ" sz="1600" b="1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komor nebo setrvalé   komorové tachykardii</a:t>
                      </a:r>
                      <a:r>
                        <a:rPr lang="cs-CZ" sz="16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cs-CZ" sz="1600" b="1" dirty="0" err="1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hemodynamicky</a:t>
                      </a:r>
                      <a:r>
                        <a:rPr lang="cs-CZ" sz="1600" b="1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  závažné  </a:t>
                      </a:r>
                      <a:r>
                        <a:rPr lang="cs-CZ" sz="12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 vyloučením přechodných příčin</a:t>
                      </a:r>
                      <a:r>
                        <a:rPr lang="cs-CZ" sz="1200" i="1" baseline="300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*</a:t>
                      </a:r>
                      <a:endParaRPr lang="cs-CZ" sz="12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122" marR="291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286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zajištění ICD</a:t>
                      </a:r>
                    </a:p>
                    <a:p>
                      <a:pPr marL="2286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vyčkávací období 3 měsíce</a:t>
                      </a:r>
                    </a:p>
                  </a:txBody>
                  <a:tcPr marL="29122" marR="2912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286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400" dirty="0">
                          <a:solidFill>
                            <a:srgbClr val="C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cs-CZ" sz="1400" b="1" dirty="0">
                          <a:solidFill>
                            <a:srgbClr val="C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neschopen</a:t>
                      </a:r>
                    </a:p>
                  </a:txBody>
                  <a:tcPr marL="29122" marR="2912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529750061"/>
                  </a:ext>
                </a:extLst>
              </a:tr>
              <a:tr h="250161">
                <a:tc gridSpan="3"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050" i="1" baseline="300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*</a:t>
                      </a:r>
                      <a:r>
                        <a:rPr lang="cs-CZ" sz="1050" i="1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Příklady reverzibilní příčiny fibrilace komor: 24 hodin od začátku infarktu myokardu, v průběhu koronární angiografie, při úrazu elektrickým proudem, nežádoucí účinek léků aj.</a:t>
                      </a:r>
                      <a:endParaRPr lang="cs-CZ" sz="105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122" marR="291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959689065"/>
                  </a:ext>
                </a:extLst>
              </a:tr>
            </a:tbl>
          </a:graphicData>
        </a:graphic>
      </p:graphicFrame>
      <p:graphicFrame>
        <p:nvGraphicFramePr>
          <p:cNvPr id="8" name="Tabulka 7">
            <a:extLst>
              <a:ext uri="{FF2B5EF4-FFF2-40B4-BE49-F238E27FC236}">
                <a16:creationId xmlns:a16="http://schemas.microsoft.com/office/drawing/2014/main" xmlns="" id="{E286CFDF-493A-4C8D-8481-AB9D0BD5C69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6083653"/>
              </p:ext>
            </p:extLst>
          </p:nvPr>
        </p:nvGraphicFramePr>
        <p:xfrm>
          <a:off x="136566" y="3651299"/>
          <a:ext cx="8870868" cy="521843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3595460">
                  <a:extLst>
                    <a:ext uri="{9D8B030D-6E8A-4147-A177-3AD203B41FA5}">
                      <a16:colId xmlns:a16="http://schemas.microsoft.com/office/drawing/2014/main" xmlns="" val="2881237667"/>
                    </a:ext>
                  </a:extLst>
                </a:gridCol>
                <a:gridCol w="2793465">
                  <a:extLst>
                    <a:ext uri="{9D8B030D-6E8A-4147-A177-3AD203B41FA5}">
                      <a16:colId xmlns:a16="http://schemas.microsoft.com/office/drawing/2014/main" xmlns="" val="1157331217"/>
                    </a:ext>
                  </a:extLst>
                </a:gridCol>
                <a:gridCol w="2481943">
                  <a:extLst>
                    <a:ext uri="{9D8B030D-6E8A-4147-A177-3AD203B41FA5}">
                      <a16:colId xmlns:a16="http://schemas.microsoft.com/office/drawing/2014/main" xmlns="" val="3399068838"/>
                    </a:ext>
                  </a:extLst>
                </a:gridCol>
              </a:tblGrid>
              <a:tr h="337974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 nesetrvalá komorová tachykardie</a:t>
                      </a:r>
                      <a:endParaRPr lang="cs-CZ" sz="16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 </a:t>
                      </a:r>
                      <a:r>
                        <a:rPr lang="cs-CZ" sz="16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u nemocných</a:t>
                      </a:r>
                      <a:r>
                        <a:rPr lang="cs-CZ" sz="1600" b="1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s EF LK &lt; 0,35</a:t>
                      </a:r>
                      <a:endParaRPr lang="cs-CZ" sz="16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122" marR="291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    zajištění ICD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    vyčkávací období 3 měsíce</a:t>
                      </a:r>
                    </a:p>
                  </a:txBody>
                  <a:tcPr marL="29122" marR="291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286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4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cs-CZ" sz="1400" b="1" dirty="0">
                          <a:solidFill>
                            <a:srgbClr val="C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neschopen</a:t>
                      </a:r>
                    </a:p>
                  </a:txBody>
                  <a:tcPr marL="29122" marR="2912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620849938"/>
                  </a:ext>
                </a:extLst>
              </a:tr>
            </a:tbl>
          </a:graphicData>
        </a:graphic>
      </p:graphicFrame>
      <p:graphicFrame>
        <p:nvGraphicFramePr>
          <p:cNvPr id="9" name="Tabulka 8">
            <a:extLst>
              <a:ext uri="{FF2B5EF4-FFF2-40B4-BE49-F238E27FC236}">
                <a16:creationId xmlns:a16="http://schemas.microsoft.com/office/drawing/2014/main" xmlns="" id="{46323070-E75B-4C16-B272-AA13BAD1A7D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94274331"/>
              </p:ext>
            </p:extLst>
          </p:nvPr>
        </p:nvGraphicFramePr>
        <p:xfrm>
          <a:off x="136566" y="4236420"/>
          <a:ext cx="8870868" cy="1611701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3595460">
                  <a:extLst>
                    <a:ext uri="{9D8B030D-6E8A-4147-A177-3AD203B41FA5}">
                      <a16:colId xmlns:a16="http://schemas.microsoft.com/office/drawing/2014/main" xmlns="" val="1266892696"/>
                    </a:ext>
                  </a:extLst>
                </a:gridCol>
                <a:gridCol w="2793465">
                  <a:extLst>
                    <a:ext uri="{9D8B030D-6E8A-4147-A177-3AD203B41FA5}">
                      <a16:colId xmlns:a16="http://schemas.microsoft.com/office/drawing/2014/main" xmlns="" val="2585909677"/>
                    </a:ext>
                  </a:extLst>
                </a:gridCol>
                <a:gridCol w="2481943">
                  <a:extLst>
                    <a:ext uri="{9D8B030D-6E8A-4147-A177-3AD203B41FA5}">
                      <a16:colId xmlns:a16="http://schemas.microsoft.com/office/drawing/2014/main" xmlns="" val="3845838484"/>
                    </a:ext>
                  </a:extLst>
                </a:gridCol>
              </a:tblGrid>
              <a:tr h="1611701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 setrvalá komorová tachykardie 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6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 </a:t>
                      </a:r>
                      <a:r>
                        <a:rPr lang="cs-CZ" sz="1600" dirty="0" err="1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hemodynamicky</a:t>
                      </a:r>
                      <a:r>
                        <a:rPr lang="cs-CZ" sz="16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tolerovaná  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6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 u pacientů</a:t>
                      </a:r>
                      <a:r>
                        <a:rPr lang="cs-CZ" sz="1600" b="1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s EF LK ≥ 0,40</a:t>
                      </a:r>
                      <a:endParaRPr lang="cs-CZ" sz="16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800" b="1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cs-CZ" sz="18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800" b="1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cs-CZ" sz="18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122" marR="2912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katetrizační ablace nebo antiarytmická léčba: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opakovaná kontrola EKG  monitorace 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vyčkávací období   3 měsíce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400" dirty="0">
                          <a:solidFill>
                            <a:srgbClr val="C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 případě neefektivní léčby  zajištění ICD vyčkávací období  3 měsíce</a:t>
                      </a:r>
                    </a:p>
                  </a:txBody>
                  <a:tcPr marL="29122" marR="2912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katetrizační ablace nebo antiarytmická léčba: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opakovaná kontrola EKG </a:t>
                      </a:r>
                      <a:r>
                        <a:rPr lang="cs-CZ" sz="1400" dirty="0" err="1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monit</a:t>
                      </a:r>
                      <a:r>
                        <a:rPr lang="cs-CZ" sz="14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. 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vyčkávací období 6 měsíců </a:t>
                      </a:r>
                      <a:r>
                        <a:rPr lang="cs-CZ" sz="1400" dirty="0">
                          <a:solidFill>
                            <a:srgbClr val="C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 případě neefektivní léčby zajištění ICD a zákaz řízení</a:t>
                      </a:r>
                    </a:p>
                  </a:txBody>
                  <a:tcPr marL="29122" marR="2912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062068328"/>
                  </a:ext>
                </a:extLst>
              </a:tr>
            </a:tbl>
          </a:graphicData>
        </a:graphic>
      </p:graphicFrame>
      <p:graphicFrame>
        <p:nvGraphicFramePr>
          <p:cNvPr id="2" name="Tabulka 1">
            <a:extLst>
              <a:ext uri="{FF2B5EF4-FFF2-40B4-BE49-F238E27FC236}">
                <a16:creationId xmlns:a16="http://schemas.microsoft.com/office/drawing/2014/main" xmlns="" id="{1F048447-8A74-40C5-9D0A-88DA84984B2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56601256"/>
              </p:ext>
            </p:extLst>
          </p:nvPr>
        </p:nvGraphicFramePr>
        <p:xfrm>
          <a:off x="136566" y="5823697"/>
          <a:ext cx="8870868" cy="521843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3595460">
                  <a:extLst>
                    <a:ext uri="{9D8B030D-6E8A-4147-A177-3AD203B41FA5}">
                      <a16:colId xmlns:a16="http://schemas.microsoft.com/office/drawing/2014/main" xmlns="" val="4203214451"/>
                    </a:ext>
                  </a:extLst>
                </a:gridCol>
                <a:gridCol w="2793465">
                  <a:extLst>
                    <a:ext uri="{9D8B030D-6E8A-4147-A177-3AD203B41FA5}">
                      <a16:colId xmlns:a16="http://schemas.microsoft.com/office/drawing/2014/main" xmlns="" val="2732296100"/>
                    </a:ext>
                  </a:extLst>
                </a:gridCol>
                <a:gridCol w="2481943">
                  <a:extLst>
                    <a:ext uri="{9D8B030D-6E8A-4147-A177-3AD203B41FA5}">
                      <a16:colId xmlns:a16="http://schemas.microsoft.com/office/drawing/2014/main" xmlns="" val="3050719869"/>
                    </a:ext>
                  </a:extLst>
                </a:gridCol>
              </a:tblGrid>
              <a:tr h="48993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 nesetrvalá komorová tachykardie</a:t>
                      </a:r>
                      <a:r>
                        <a:rPr lang="cs-CZ" sz="16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6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 u pacientů s EF LK ≥ 0,40</a:t>
                      </a:r>
                    </a:p>
                  </a:txBody>
                  <a:tcPr marL="29122" marR="291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8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bez omezení</a:t>
                      </a:r>
                    </a:p>
                  </a:txBody>
                  <a:tcPr marL="29122" marR="291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vyšetření 1 x ročně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individualizovaná léčba</a:t>
                      </a:r>
                    </a:p>
                  </a:txBody>
                  <a:tcPr marL="29122" marR="2912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009870941"/>
                  </a:ext>
                </a:extLst>
              </a:tr>
            </a:tbl>
          </a:graphicData>
        </a:graphic>
      </p:graphicFrame>
      <p:sp>
        <p:nvSpPr>
          <p:cNvPr id="3" name="Obdélník 2">
            <a:extLst>
              <a:ext uri="{FF2B5EF4-FFF2-40B4-BE49-F238E27FC236}">
                <a16:creationId xmlns:a16="http://schemas.microsoft.com/office/drawing/2014/main" xmlns="" id="{3C783F88-1E44-4D56-8E4B-9B864AC3D3BD}"/>
              </a:ext>
            </a:extLst>
          </p:cNvPr>
          <p:cNvSpPr/>
          <p:nvPr/>
        </p:nvSpPr>
        <p:spPr>
          <a:xfrm>
            <a:off x="60961" y="4225276"/>
            <a:ext cx="9022080" cy="2194091"/>
          </a:xfrm>
          <a:prstGeom prst="rect">
            <a:avLst/>
          </a:prstGeom>
          <a:noFill/>
          <a:ln w="381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498059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extovéPole 18">
            <a:extLst>
              <a:ext uri="{FF2B5EF4-FFF2-40B4-BE49-F238E27FC236}">
                <a16:creationId xmlns:a16="http://schemas.microsoft.com/office/drawing/2014/main" xmlns="" id="{27567634-6175-49D3-BD59-C1F77AA5B711}"/>
              </a:ext>
            </a:extLst>
          </p:cNvPr>
          <p:cNvSpPr txBox="1"/>
          <p:nvPr/>
        </p:nvSpPr>
        <p:spPr>
          <a:xfrm>
            <a:off x="0" y="449196"/>
            <a:ext cx="9144000" cy="120032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cs-CZ" sz="3600" b="1" dirty="0">
                <a:solidFill>
                  <a:srgbClr val="00206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IMPLANTABILNÍ KARDIOVERTER -DEFIBRILÁTOR (ICD)</a:t>
            </a:r>
            <a:endParaRPr lang="cs-CZ" sz="2400" dirty="0">
              <a:highlight>
                <a:srgbClr val="000080"/>
              </a:highlight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8" name="Obrázek 17">
            <a:extLst>
              <a:ext uri="{FF2B5EF4-FFF2-40B4-BE49-F238E27FC236}">
                <a16:creationId xmlns:a16="http://schemas.microsoft.com/office/drawing/2014/main" xmlns="" id="{2621369C-3D97-4FE0-B226-AA1A0AD188F8}"/>
              </a:ext>
            </a:extLst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21884" y="6118343"/>
            <a:ext cx="684566" cy="596235"/>
          </a:xfrm>
          <a:prstGeom prst="rect">
            <a:avLst/>
          </a:prstGeom>
        </p:spPr>
      </p:pic>
      <p:sp>
        <p:nvSpPr>
          <p:cNvPr id="6" name="Obdélník 5">
            <a:extLst>
              <a:ext uri="{FF2B5EF4-FFF2-40B4-BE49-F238E27FC236}">
                <a16:creationId xmlns:a16="http://schemas.microsoft.com/office/drawing/2014/main" xmlns="" id="{5C32805E-505D-4DCA-803A-B630E86291E8}"/>
              </a:ext>
            </a:extLst>
          </p:cNvPr>
          <p:cNvSpPr/>
          <p:nvPr/>
        </p:nvSpPr>
        <p:spPr>
          <a:xfrm>
            <a:off x="3526971" y="5954797"/>
            <a:ext cx="5272646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cs-CZ" altLang="cs-CZ" sz="1200" dirty="0">
                <a:solidFill>
                  <a:prstClr val="black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*</a:t>
            </a:r>
            <a:endParaRPr lang="cs-CZ" altLang="cs-CZ" sz="1200" dirty="0">
              <a:solidFill>
                <a:prstClr val="black"/>
              </a:solidFill>
            </a:endParaRPr>
          </a:p>
        </p:txBody>
      </p:sp>
      <p:graphicFrame>
        <p:nvGraphicFramePr>
          <p:cNvPr id="3" name="Tabulka 2">
            <a:extLst>
              <a:ext uri="{FF2B5EF4-FFF2-40B4-BE49-F238E27FC236}">
                <a16:creationId xmlns:a16="http://schemas.microsoft.com/office/drawing/2014/main" xmlns="" id="{9372A7FD-D37D-4869-9072-BF9481478A0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84039273"/>
              </p:ext>
            </p:extLst>
          </p:nvPr>
        </p:nvGraphicFramePr>
        <p:xfrm>
          <a:off x="464167" y="1751577"/>
          <a:ext cx="8335450" cy="913131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3378449">
                  <a:extLst>
                    <a:ext uri="{9D8B030D-6E8A-4147-A177-3AD203B41FA5}">
                      <a16:colId xmlns:a16="http://schemas.microsoft.com/office/drawing/2014/main" xmlns="" val="900930016"/>
                    </a:ext>
                  </a:extLst>
                </a:gridCol>
                <a:gridCol w="2624860">
                  <a:extLst>
                    <a:ext uri="{9D8B030D-6E8A-4147-A177-3AD203B41FA5}">
                      <a16:colId xmlns:a16="http://schemas.microsoft.com/office/drawing/2014/main" xmlns="" val="2841720387"/>
                    </a:ext>
                  </a:extLst>
                </a:gridCol>
                <a:gridCol w="2332141">
                  <a:extLst>
                    <a:ext uri="{9D8B030D-6E8A-4147-A177-3AD203B41FA5}">
                      <a16:colId xmlns:a16="http://schemas.microsoft.com/office/drawing/2014/main" xmlns="" val="2440385533"/>
                    </a:ext>
                  </a:extLst>
                </a:gridCol>
              </a:tblGrid>
              <a:tr h="506604"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O</a:t>
                      </a:r>
                      <a:r>
                        <a:rPr lang="cs-CZ" sz="14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becná podmínka: pravidelné kontroly v implantačním  centru (minimálně1 x ročně), event. v kombinaci s dálkovou monitorací  ICD. Příslušné vyčkávací období – viz níže, správná funkce ICD systému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cs-CZ" sz="1400" dirty="0">
                        <a:solidFill>
                          <a:schemeClr val="bg1"/>
                        </a:solidFill>
                        <a:effectLst/>
                        <a:highlight>
                          <a:srgbClr val="000080"/>
                        </a:highlight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122" marR="291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945010461"/>
                  </a:ext>
                </a:extLst>
              </a:tr>
              <a:tr h="137514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400" dirty="0">
                          <a:solidFill>
                            <a:schemeClr val="bg1"/>
                          </a:solidFill>
                          <a:effectLst/>
                          <a:highlight>
                            <a:srgbClr val="000080"/>
                          </a:highlight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29122" marR="291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soukromý řidič</a:t>
                      </a:r>
                      <a:endParaRPr lang="cs-CZ" b="1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marL="29122" marR="291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profesionální řidič</a:t>
                      </a:r>
                    </a:p>
                  </a:txBody>
                  <a:tcPr marL="29122" marR="291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594327657"/>
                  </a:ext>
                </a:extLst>
              </a:tr>
            </a:tbl>
          </a:graphicData>
        </a:graphic>
      </p:graphicFrame>
      <p:graphicFrame>
        <p:nvGraphicFramePr>
          <p:cNvPr id="7" name="Tabulka 6">
            <a:extLst>
              <a:ext uri="{FF2B5EF4-FFF2-40B4-BE49-F238E27FC236}">
                <a16:creationId xmlns:a16="http://schemas.microsoft.com/office/drawing/2014/main" xmlns="" id="{FB0F380E-9DBA-46B7-9C03-C1B1C00D495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78288558"/>
              </p:ext>
            </p:extLst>
          </p:nvPr>
        </p:nvGraphicFramePr>
        <p:xfrm>
          <a:off x="464167" y="2644514"/>
          <a:ext cx="8335451" cy="2846710"/>
        </p:xfrm>
        <a:graphic>
          <a:graphicData uri="http://schemas.openxmlformats.org/drawingml/2006/table">
            <a:tbl>
              <a:tblPr/>
              <a:tblGrid>
                <a:gridCol w="2765921">
                  <a:extLst>
                    <a:ext uri="{9D8B030D-6E8A-4147-A177-3AD203B41FA5}">
                      <a16:colId xmlns:a16="http://schemas.microsoft.com/office/drawing/2014/main" xmlns="" val="4274924808"/>
                    </a:ext>
                  </a:extLst>
                </a:gridCol>
                <a:gridCol w="3633850">
                  <a:extLst>
                    <a:ext uri="{9D8B030D-6E8A-4147-A177-3AD203B41FA5}">
                      <a16:colId xmlns:a16="http://schemas.microsoft.com/office/drawing/2014/main" xmlns="" val="1880929939"/>
                    </a:ext>
                  </a:extLst>
                </a:gridCol>
                <a:gridCol w="1935680">
                  <a:extLst>
                    <a:ext uri="{9D8B030D-6E8A-4147-A177-3AD203B41FA5}">
                      <a16:colId xmlns:a16="http://schemas.microsoft.com/office/drawing/2014/main" xmlns="" val="2768109386"/>
                    </a:ext>
                  </a:extLst>
                </a:gridCol>
              </a:tblGrid>
              <a:tr h="504825">
                <a:tc>
                  <a:txBody>
                    <a:bodyPr/>
                    <a:lstStyle/>
                    <a:p>
                      <a:pPr algn="l" fontAlgn="ctr"/>
                      <a:r>
                        <a:rPr lang="cs-CZ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ICD sekundární prevence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vyčkávací období 3 měsíce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6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neschopen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813079770"/>
                  </a:ext>
                </a:extLst>
              </a:tr>
              <a:tr h="390525">
                <a:tc>
                  <a:txBody>
                    <a:bodyPr/>
                    <a:lstStyle/>
                    <a:p>
                      <a:pPr algn="l" fontAlgn="b"/>
                      <a:r>
                        <a:rPr lang="cs-CZ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ICD primární prevence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vyčkávací období 1 měsíc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6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neschopen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21629100"/>
                  </a:ext>
                </a:extLst>
              </a:tr>
              <a:tr h="419100">
                <a:tc>
                  <a:txBody>
                    <a:bodyPr/>
                    <a:lstStyle/>
                    <a:p>
                      <a:pPr algn="l" rtl="0" fontAlgn="ctr"/>
                      <a:r>
                        <a:rPr lang="cs-CZ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po adekvátním výboji ICD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vyčkávací období 3 měsíce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6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neschopen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621474186"/>
                  </a:ext>
                </a:extLst>
              </a:tr>
              <a:tr h="589285">
                <a:tc>
                  <a:txBody>
                    <a:bodyPr/>
                    <a:lstStyle/>
                    <a:p>
                      <a:pPr algn="l" rtl="0" fontAlgn="t"/>
                      <a:r>
                        <a:rPr lang="cs-CZ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po neadekvátním výboji ICD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vyčkávací období do doby, než je odstraněna příčina neadekvátního výboje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cs-CZ" sz="16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neschopen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522991209"/>
                  </a:ext>
                </a:extLst>
              </a:tr>
              <a:tr h="447675">
                <a:tc>
                  <a:txBody>
                    <a:bodyPr/>
                    <a:lstStyle/>
                    <a:p>
                      <a:pPr algn="l" rtl="0" fontAlgn="ctr"/>
                      <a:r>
                        <a:rPr lang="cs-CZ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po výměně ICD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vyčkávací období 1 týden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6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neschopen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353348550"/>
                  </a:ext>
                </a:extLst>
              </a:tr>
              <a:tr h="495300">
                <a:tc>
                  <a:txBody>
                    <a:bodyPr/>
                    <a:lstStyle/>
                    <a:p>
                      <a:pPr algn="l" rtl="0" fontAlgn="ctr"/>
                      <a:r>
                        <a:rPr lang="cs-CZ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po výměně systému elektrod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vyčkávací období 1 měsíc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6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neschopen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84041094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057115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0" y="2476446"/>
            <a:ext cx="9143999" cy="64633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24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  </a:t>
            </a:r>
            <a:r>
              <a:rPr kumimoji="0" lang="cs-CZ" sz="36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SYNKOPA A ŘÍZENÍ MOTOROVÝCH VOZIDEL</a:t>
            </a:r>
          </a:p>
        </p:txBody>
      </p:sp>
      <p:sp>
        <p:nvSpPr>
          <p:cNvPr id="3" name="TextovéPole 2"/>
          <p:cNvSpPr txBox="1"/>
          <p:nvPr/>
        </p:nvSpPr>
        <p:spPr>
          <a:xfrm>
            <a:off x="5005838" y="5376795"/>
            <a:ext cx="3510844" cy="40011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MUDr. Hana Skalická, CSc., FESC</a:t>
            </a:r>
          </a:p>
        </p:txBody>
      </p:sp>
      <p:pic>
        <p:nvPicPr>
          <p:cNvPr id="7" name="Obrázek 6">
            <a:extLst>
              <a:ext uri="{FF2B5EF4-FFF2-40B4-BE49-F238E27FC236}">
                <a16:creationId xmlns:a16="http://schemas.microsoft.com/office/drawing/2014/main" xmlns="" id="{C014F882-F91F-4B79-BF95-0830157AE4C1}"/>
              </a:ext>
            </a:extLst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27318" y="4764226"/>
            <a:ext cx="1866023" cy="1625247"/>
          </a:xfrm>
          <a:prstGeom prst="rect">
            <a:avLst/>
          </a:prstGeom>
        </p:spPr>
      </p:pic>
      <p:sp>
        <p:nvSpPr>
          <p:cNvPr id="5" name="TextovéPole 4"/>
          <p:cNvSpPr txBox="1"/>
          <p:nvPr/>
        </p:nvSpPr>
        <p:spPr>
          <a:xfrm>
            <a:off x="6405225" y="5814906"/>
            <a:ext cx="215943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3. Sjezd ČAAMK, Olomouc 2019</a:t>
            </a:r>
          </a:p>
        </p:txBody>
      </p:sp>
      <p:sp>
        <p:nvSpPr>
          <p:cNvPr id="4" name="Obdélník 3">
            <a:extLst>
              <a:ext uri="{FF2B5EF4-FFF2-40B4-BE49-F238E27FC236}">
                <a16:creationId xmlns:a16="http://schemas.microsoft.com/office/drawing/2014/main" xmlns="" id="{AD843068-E7D3-402E-9CD0-0931258D157D}"/>
              </a:ext>
            </a:extLst>
          </p:cNvPr>
          <p:cNvSpPr/>
          <p:nvPr/>
        </p:nvSpPr>
        <p:spPr>
          <a:xfrm>
            <a:off x="2991150" y="3244334"/>
            <a:ext cx="199304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defRPr/>
            </a:pPr>
            <a:r>
              <a:rPr lang="cs-CZ" dirty="0">
                <a:solidFill>
                  <a:srgbClr val="002060"/>
                </a:solidFill>
                <a:cs typeface="Arial" panose="020B0604020202020204" pitchFamily="34" charset="0"/>
              </a:rPr>
              <a:t>děkuji za pozornost</a:t>
            </a:r>
          </a:p>
        </p:txBody>
      </p:sp>
      <p:sp>
        <p:nvSpPr>
          <p:cNvPr id="8" name="Obdélník: se zakulacenými rohy 7">
            <a:extLst>
              <a:ext uri="{FF2B5EF4-FFF2-40B4-BE49-F238E27FC236}">
                <a16:creationId xmlns:a16="http://schemas.microsoft.com/office/drawing/2014/main" xmlns="" id="{4FBC74BC-69EB-4665-B7DB-9A0F49F68851}"/>
              </a:ext>
            </a:extLst>
          </p:cNvPr>
          <p:cNvSpPr/>
          <p:nvPr/>
        </p:nvSpPr>
        <p:spPr>
          <a:xfrm>
            <a:off x="432060" y="3651038"/>
            <a:ext cx="8288979" cy="958042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9" name="Obdélník 8">
            <a:extLst>
              <a:ext uri="{FF2B5EF4-FFF2-40B4-BE49-F238E27FC236}">
                <a16:creationId xmlns:a16="http://schemas.microsoft.com/office/drawing/2014/main" xmlns="" id="{403F12FB-3101-45FA-A05C-4C46C07C0B30}"/>
              </a:ext>
            </a:extLst>
          </p:cNvPr>
          <p:cNvSpPr/>
          <p:nvPr/>
        </p:nvSpPr>
        <p:spPr>
          <a:xfrm>
            <a:off x="533003" y="3651667"/>
            <a:ext cx="819991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Aft>
                <a:spcPts val="0"/>
              </a:spcAft>
            </a:pPr>
            <a:r>
              <a:rPr lang="en-GB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Hradec J, </a:t>
            </a:r>
            <a:r>
              <a:rPr lang="en-GB" sz="1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Táborský</a:t>
            </a:r>
            <a:r>
              <a:rPr lang="en-GB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M, </a:t>
            </a:r>
            <a:r>
              <a:rPr lang="en-GB" sz="1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Toušek</a:t>
            </a:r>
            <a:r>
              <a:rPr lang="en-GB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F,</a:t>
            </a:r>
            <a:r>
              <a:rPr lang="cs-CZ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Skalická H</a:t>
            </a:r>
            <a:r>
              <a:rPr lang="cs-CZ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GB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www.kardio-cz.cz</a:t>
            </a:r>
            <a:endParaRPr lang="cs-CZ" sz="16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spcAft>
                <a:spcPts val="0"/>
              </a:spcAft>
            </a:pPr>
            <a:r>
              <a:rPr lang="en-GB" sz="16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Posuzování</a:t>
            </a:r>
            <a:r>
              <a:rPr lang="en-GB" sz="16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6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způsobilosti</a:t>
            </a:r>
            <a:r>
              <a:rPr lang="en-GB" sz="16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6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kardiologických</a:t>
            </a:r>
            <a:r>
              <a:rPr lang="en-GB" sz="16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6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nemocných</a:t>
            </a:r>
            <a:r>
              <a:rPr lang="en-GB" sz="16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k </a:t>
            </a:r>
            <a:r>
              <a:rPr lang="en-GB" sz="16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řízení</a:t>
            </a:r>
            <a:r>
              <a:rPr lang="en-GB" sz="16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6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motorových</a:t>
            </a:r>
            <a:r>
              <a:rPr lang="en-GB" sz="16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6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vozidel</a:t>
            </a:r>
            <a:r>
              <a:rPr lang="en-GB" sz="16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6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Odborné</a:t>
            </a:r>
            <a:r>
              <a:rPr lang="en-GB" sz="16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6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stanovisko</a:t>
            </a:r>
            <a:r>
              <a:rPr lang="en-GB" sz="16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6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České</a:t>
            </a:r>
            <a:r>
              <a:rPr lang="en-GB" sz="16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6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kardiologické</a:t>
            </a:r>
            <a:r>
              <a:rPr lang="en-GB" sz="16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6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společnosti</a:t>
            </a:r>
            <a:r>
              <a:rPr lang="en-GB" sz="16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n-GB" sz="16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novelizace</a:t>
            </a:r>
            <a:r>
              <a:rPr lang="en-GB" sz="16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2012  </a:t>
            </a:r>
            <a:endParaRPr lang="cs-CZ" sz="1600" b="1" dirty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041463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ulka 1">
            <a:extLst>
              <a:ext uri="{FF2B5EF4-FFF2-40B4-BE49-F238E27FC236}">
                <a16:creationId xmlns="" xmlns:a16="http://schemas.microsoft.com/office/drawing/2014/main" id="{61B159FC-0F09-40ED-8CF7-230EBE3B35C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40159678"/>
              </p:ext>
            </p:extLst>
          </p:nvPr>
        </p:nvGraphicFramePr>
        <p:xfrm>
          <a:off x="386179" y="1670435"/>
          <a:ext cx="8316157" cy="478612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98618">
                  <a:extLst>
                    <a:ext uri="{9D8B030D-6E8A-4147-A177-3AD203B41FA5}">
                      <a16:colId xmlns="" xmlns:a16="http://schemas.microsoft.com/office/drawing/2014/main" val="3906957397"/>
                    </a:ext>
                  </a:extLst>
                </a:gridCol>
                <a:gridCol w="1343193">
                  <a:extLst>
                    <a:ext uri="{9D8B030D-6E8A-4147-A177-3AD203B41FA5}">
                      <a16:colId xmlns="" xmlns:a16="http://schemas.microsoft.com/office/drawing/2014/main" val="517683055"/>
                    </a:ext>
                  </a:extLst>
                </a:gridCol>
                <a:gridCol w="1218461">
                  <a:extLst>
                    <a:ext uri="{9D8B030D-6E8A-4147-A177-3AD203B41FA5}">
                      <a16:colId xmlns="" xmlns:a16="http://schemas.microsoft.com/office/drawing/2014/main" val="728487569"/>
                    </a:ext>
                  </a:extLst>
                </a:gridCol>
                <a:gridCol w="3255885">
                  <a:extLst>
                    <a:ext uri="{9D8B030D-6E8A-4147-A177-3AD203B41FA5}">
                      <a16:colId xmlns="" xmlns:a16="http://schemas.microsoft.com/office/drawing/2014/main" val="1216515480"/>
                    </a:ext>
                  </a:extLst>
                </a:gridCol>
              </a:tblGrid>
              <a:tr h="558005">
                <a:tc>
                  <a:txBody>
                    <a:bodyPr/>
                    <a:lstStyle/>
                    <a:p>
                      <a:pPr algn="l"/>
                      <a:endParaRPr lang="cs-CZ" sz="1600" dirty="0"/>
                    </a:p>
                  </a:txBody>
                  <a:tcPr marL="68580" marR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400" b="0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cs-CZ" sz="1400" b="1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Nemám konflikt </a:t>
                      </a:r>
                      <a:endParaRPr lang="cs-CZ" sz="1400" b="0" i="0" u="none" strike="noStrike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cs-CZ" sz="1400" dirty="0">
                          <a:solidFill>
                            <a:schemeClr val="tx1"/>
                          </a:solidFill>
                        </a:rPr>
                        <a:t>zájmů</a:t>
                      </a:r>
                    </a:p>
                  </a:txBody>
                  <a:tcPr marL="68580" marR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400" dirty="0">
                          <a:solidFill>
                            <a:schemeClr val="tx1"/>
                          </a:solidFill>
                        </a:rPr>
                        <a:t>Mám konflikt zájmů</a:t>
                      </a:r>
                    </a:p>
                  </a:txBody>
                  <a:tcPr marL="68580" marR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400" dirty="0">
                          <a:solidFill>
                            <a:schemeClr val="tx1"/>
                          </a:solidFill>
                        </a:rPr>
                        <a:t>Specifikace konfliktu (vyjmenujte subjekty, firmy či instituce, se kterými Vaše spolupráce může vést ke konfliktu zájmů)</a:t>
                      </a:r>
                    </a:p>
                  </a:txBody>
                  <a:tcPr marL="68580" marR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932067838"/>
                  </a:ext>
                </a:extLst>
              </a:tr>
              <a:tr h="450983">
                <a:tc>
                  <a:txBody>
                    <a:bodyPr/>
                    <a:lstStyle/>
                    <a:p>
                      <a:pPr algn="l"/>
                      <a:r>
                        <a:rPr lang="cs-CZ" sz="1600" b="0" dirty="0"/>
                        <a:t>Zaměstnanecký poměr</a:t>
                      </a:r>
                    </a:p>
                  </a:txBody>
                  <a:tcPr marL="68580" marR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Wingdings" panose="05000000000000000000" pitchFamily="2" charset="2"/>
                        <a:buNone/>
                      </a:pPr>
                      <a:r>
                        <a:rPr lang="en-US" sz="1400" dirty="0"/>
                        <a:t>X</a:t>
                      </a:r>
                      <a:endParaRPr lang="cs-CZ" sz="1400" dirty="0"/>
                    </a:p>
                  </a:txBody>
                  <a:tcPr marL="68580" marR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1400" dirty="0"/>
                    </a:p>
                  </a:txBody>
                  <a:tcPr marL="68580" marR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1400" dirty="0"/>
                    </a:p>
                  </a:txBody>
                  <a:tcPr marL="68580" marR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231484910"/>
                  </a:ext>
                </a:extLst>
              </a:tr>
              <a:tr h="558005">
                <a:tc>
                  <a:txBody>
                    <a:bodyPr/>
                    <a:lstStyle/>
                    <a:p>
                      <a:pPr algn="l"/>
                      <a:r>
                        <a:rPr lang="cs-CZ" sz="1600" dirty="0"/>
                        <a:t>Vlastník / akcionář</a:t>
                      </a:r>
                    </a:p>
                  </a:txBody>
                  <a:tcPr marL="68580" marR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  <a:p>
                      <a:pPr algn="ctr"/>
                      <a:r>
                        <a:rPr lang="en-US" sz="1400" dirty="0"/>
                        <a:t>X</a:t>
                      </a:r>
                      <a:endParaRPr lang="cs-CZ" sz="1400" dirty="0"/>
                    </a:p>
                  </a:txBody>
                  <a:tcPr marL="68580" marR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1400" dirty="0"/>
                    </a:p>
                  </a:txBody>
                  <a:tcPr marL="68580" marR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1400" dirty="0"/>
                    </a:p>
                  </a:txBody>
                  <a:tcPr marL="68580" marR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107545113"/>
                  </a:ext>
                </a:extLst>
              </a:tr>
              <a:tr h="558005">
                <a:tc>
                  <a:txBody>
                    <a:bodyPr/>
                    <a:lstStyle/>
                    <a:p>
                      <a:pPr algn="l"/>
                      <a:r>
                        <a:rPr lang="cs-CZ" sz="1600" dirty="0"/>
                        <a:t>Konzultant</a:t>
                      </a:r>
                    </a:p>
                  </a:txBody>
                  <a:tcPr marL="68580" marR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  <a:p>
                      <a:pPr algn="ctr"/>
                      <a:r>
                        <a:rPr lang="en-US" sz="1400" dirty="0"/>
                        <a:t>X</a:t>
                      </a:r>
                      <a:endParaRPr lang="cs-CZ" sz="1400" dirty="0"/>
                    </a:p>
                  </a:txBody>
                  <a:tcPr marL="68580" marR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1400" dirty="0"/>
                    </a:p>
                  </a:txBody>
                  <a:tcPr marL="68580" marR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1400" dirty="0"/>
                    </a:p>
                  </a:txBody>
                  <a:tcPr marL="68580" marR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523498532"/>
                  </a:ext>
                </a:extLst>
              </a:tr>
              <a:tr h="558005">
                <a:tc>
                  <a:txBody>
                    <a:bodyPr/>
                    <a:lstStyle/>
                    <a:p>
                      <a:pPr algn="l"/>
                      <a:r>
                        <a:rPr lang="cs-CZ" sz="1600" dirty="0"/>
                        <a:t>Přednášková činnost</a:t>
                      </a:r>
                    </a:p>
                  </a:txBody>
                  <a:tcPr marL="68580" marR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X</a:t>
                      </a:r>
                      <a:endParaRPr lang="cs-CZ" sz="1400" dirty="0"/>
                    </a:p>
                  </a:txBody>
                  <a:tcPr marL="68580" marR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1400" dirty="0"/>
                    </a:p>
                  </a:txBody>
                  <a:tcPr marL="68580" marR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1400" dirty="0"/>
                    </a:p>
                  </a:txBody>
                  <a:tcPr marL="68580" marR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757319712"/>
                  </a:ext>
                </a:extLst>
              </a:tr>
              <a:tr h="558005">
                <a:tc>
                  <a:txBody>
                    <a:bodyPr/>
                    <a:lstStyle/>
                    <a:p>
                      <a:pPr algn="l"/>
                      <a:r>
                        <a:rPr lang="cs-CZ" sz="1600" dirty="0"/>
                        <a:t>Člen poradních sborů (</a:t>
                      </a:r>
                      <a:r>
                        <a:rPr lang="cs-CZ" sz="1600" dirty="0" err="1"/>
                        <a:t>advisory</a:t>
                      </a:r>
                      <a:r>
                        <a:rPr lang="cs-CZ" sz="1600" dirty="0"/>
                        <a:t> </a:t>
                      </a:r>
                      <a:r>
                        <a:rPr lang="cs-CZ" sz="1600" dirty="0" err="1"/>
                        <a:t>boards</a:t>
                      </a:r>
                      <a:r>
                        <a:rPr lang="cs-CZ" sz="1600" dirty="0"/>
                        <a:t>)</a:t>
                      </a:r>
                    </a:p>
                  </a:txBody>
                  <a:tcPr marL="68580" marR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X</a:t>
                      </a:r>
                      <a:endParaRPr lang="cs-CZ" sz="1400" dirty="0"/>
                    </a:p>
                  </a:txBody>
                  <a:tcPr marL="68580" marR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1400" dirty="0"/>
                    </a:p>
                  </a:txBody>
                  <a:tcPr marL="68580" marR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1400" dirty="0"/>
                    </a:p>
                  </a:txBody>
                  <a:tcPr marL="68580" marR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924211609"/>
                  </a:ext>
                </a:extLst>
              </a:tr>
              <a:tr h="558005">
                <a:tc>
                  <a:txBody>
                    <a:bodyPr/>
                    <a:lstStyle/>
                    <a:p>
                      <a:pPr algn="l"/>
                      <a:r>
                        <a:rPr lang="cs-CZ" sz="1600" dirty="0"/>
                        <a:t>Podpora výzkumu / granty</a:t>
                      </a:r>
                    </a:p>
                  </a:txBody>
                  <a:tcPr marL="68580" marR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X</a:t>
                      </a:r>
                      <a:endParaRPr lang="cs-CZ" sz="1400" dirty="0"/>
                    </a:p>
                  </a:txBody>
                  <a:tcPr marL="68580" marR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1400" dirty="0"/>
                    </a:p>
                  </a:txBody>
                  <a:tcPr marL="68580" marR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1400" dirty="0"/>
                    </a:p>
                  </a:txBody>
                  <a:tcPr marL="68580" marR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93121771"/>
                  </a:ext>
                </a:extLst>
              </a:tr>
              <a:tr h="558005">
                <a:tc>
                  <a:txBody>
                    <a:bodyPr/>
                    <a:lstStyle/>
                    <a:p>
                      <a:pPr algn="l"/>
                      <a:r>
                        <a:rPr lang="cs-CZ" sz="1600" dirty="0"/>
                        <a:t>Jiné honoráře (např. za klinické studie či registry)</a:t>
                      </a:r>
                    </a:p>
                  </a:txBody>
                  <a:tcPr marL="68580" marR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X</a:t>
                      </a:r>
                      <a:endParaRPr lang="cs-CZ" sz="1400" dirty="0"/>
                    </a:p>
                  </a:txBody>
                  <a:tcPr marL="68580" marR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1400" dirty="0"/>
                    </a:p>
                  </a:txBody>
                  <a:tcPr marL="68580" marR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1400" dirty="0"/>
                    </a:p>
                  </a:txBody>
                  <a:tcPr marL="68580" marR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48542458"/>
                  </a:ext>
                </a:extLst>
              </a:tr>
            </a:tbl>
          </a:graphicData>
        </a:graphic>
      </p:graphicFrame>
      <p:pic>
        <p:nvPicPr>
          <p:cNvPr id="3" name="Obrázek 2">
            <a:extLst>
              <a:ext uri="{FF2B5EF4-FFF2-40B4-BE49-F238E27FC236}">
                <a16:creationId xmlns="" xmlns:a16="http://schemas.microsoft.com/office/drawing/2014/main" id="{8F838168-C737-4553-910C-F47B148B7FE1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b="76699"/>
          <a:stretch/>
        </p:blipFill>
        <p:spPr>
          <a:xfrm>
            <a:off x="0" y="1"/>
            <a:ext cx="9144000" cy="15979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23762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Obdélník: se zakulacenými rohy 14">
            <a:extLst>
              <a:ext uri="{FF2B5EF4-FFF2-40B4-BE49-F238E27FC236}">
                <a16:creationId xmlns:a16="http://schemas.microsoft.com/office/drawing/2014/main" xmlns="" id="{131DB627-8754-47C8-8155-CB513A70CFA5}"/>
              </a:ext>
            </a:extLst>
          </p:cNvPr>
          <p:cNvSpPr/>
          <p:nvPr/>
        </p:nvSpPr>
        <p:spPr>
          <a:xfrm>
            <a:off x="230892" y="1580883"/>
            <a:ext cx="8624712" cy="4297403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cs-CZ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Obdélník: se zakulacenými rohy 7">
            <a:extLst>
              <a:ext uri="{FF2B5EF4-FFF2-40B4-BE49-F238E27FC236}">
                <a16:creationId xmlns:a16="http://schemas.microsoft.com/office/drawing/2014/main" xmlns="" id="{1AB283A7-3ECA-4E33-B7E1-1C16CC6C7AA7}"/>
              </a:ext>
            </a:extLst>
          </p:cNvPr>
          <p:cNvSpPr/>
          <p:nvPr/>
        </p:nvSpPr>
        <p:spPr>
          <a:xfrm>
            <a:off x="121884" y="2029912"/>
            <a:ext cx="8842729" cy="1583753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accent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cs-CZ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9" name="TextovéPole 18">
            <a:extLst>
              <a:ext uri="{FF2B5EF4-FFF2-40B4-BE49-F238E27FC236}">
                <a16:creationId xmlns:a16="http://schemas.microsoft.com/office/drawing/2014/main" xmlns="" id="{27567634-6175-49D3-BD59-C1F77AA5B711}"/>
              </a:ext>
            </a:extLst>
          </p:cNvPr>
          <p:cNvSpPr txBox="1"/>
          <p:nvPr/>
        </p:nvSpPr>
        <p:spPr>
          <a:xfrm>
            <a:off x="0" y="449196"/>
            <a:ext cx="9144000" cy="83099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lvl="0" algn="ctr"/>
            <a:r>
              <a:rPr lang="cs-CZ" sz="2400" b="1" dirty="0">
                <a:solidFill>
                  <a:srgbClr val="002060"/>
                </a:solidFill>
                <a:ea typeface="MS Mincho" panose="02020609040205080304" pitchFamily="49" charset="-128"/>
                <a:cs typeface="Times New Roman" panose="02020603050405020304" pitchFamily="18" charset="0"/>
              </a:rPr>
              <a:t>PODMÍNKY PRO POSOUZENÍ ZDRAVOTNÍ ZPŮSOBILOSTI K ŘÍZENÍ MOTOROVÝCH VOZIDEL </a:t>
            </a:r>
            <a:endParaRPr lang="cs-CZ" sz="2400" b="1" dirty="0">
              <a:solidFill>
                <a:prstClr val="black"/>
              </a:solidFill>
              <a:ea typeface="MS Mincho" panose="02020609040205080304" pitchFamily="49" charset="-128"/>
              <a:cs typeface="Times New Roman" panose="02020603050405020304" pitchFamily="18" charset="0"/>
            </a:endParaRPr>
          </a:p>
        </p:txBody>
      </p:sp>
      <p:pic>
        <p:nvPicPr>
          <p:cNvPr id="18" name="Obrázek 17">
            <a:extLst>
              <a:ext uri="{FF2B5EF4-FFF2-40B4-BE49-F238E27FC236}">
                <a16:creationId xmlns:a16="http://schemas.microsoft.com/office/drawing/2014/main" xmlns="" id="{2621369C-3D97-4FE0-B226-AA1A0AD188F8}"/>
              </a:ext>
            </a:extLst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21884" y="6118343"/>
            <a:ext cx="684566" cy="596235"/>
          </a:xfrm>
          <a:prstGeom prst="rect">
            <a:avLst/>
          </a:prstGeom>
        </p:spPr>
      </p:pic>
      <p:sp>
        <p:nvSpPr>
          <p:cNvPr id="5" name="Zaoblený obdélník 4">
            <a:extLst>
              <a:ext uri="{FF2B5EF4-FFF2-40B4-BE49-F238E27FC236}">
                <a16:creationId xmlns:a16="http://schemas.microsoft.com/office/drawing/2014/main" xmlns="" id="{906C9653-27CE-4E4A-A170-B617C7790FBE}"/>
              </a:ext>
            </a:extLst>
          </p:cNvPr>
          <p:cNvSpPr/>
          <p:nvPr/>
        </p:nvSpPr>
        <p:spPr>
          <a:xfrm>
            <a:off x="342377" y="4163461"/>
            <a:ext cx="8401741" cy="1193227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  <a:ln w="38100">
            <a:solidFill>
              <a:srgbClr val="FFCC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cs-CZ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xmlns="" id="{D0C8DB41-EB1E-4DC3-AD8B-AD4E53A61D8D}"/>
              </a:ext>
            </a:extLst>
          </p:cNvPr>
          <p:cNvSpPr/>
          <p:nvPr/>
        </p:nvSpPr>
        <p:spPr>
          <a:xfrm>
            <a:off x="850900" y="2551830"/>
            <a:ext cx="747470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1800" b="0" i="0" u="sng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.</a:t>
            </a:r>
          </a:p>
        </p:txBody>
      </p:sp>
      <p:pic>
        <p:nvPicPr>
          <p:cNvPr id="26" name="Grafický objekt 25" descr="Ukazovák ukazující vpravo">
            <a:extLst>
              <a:ext uri="{FF2B5EF4-FFF2-40B4-BE49-F238E27FC236}">
                <a16:creationId xmlns:a16="http://schemas.microsoft.com/office/drawing/2014/main" xmlns="" id="{30402673-F052-475E-B187-26363AF5B1B7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5"/>
              </a:ext>
            </a:extLst>
          </a:blip>
          <a:stretch>
            <a:fillRect/>
          </a:stretch>
        </p:blipFill>
        <p:spPr>
          <a:xfrm rot="1447084">
            <a:off x="217289" y="3551715"/>
            <a:ext cx="914400" cy="914400"/>
          </a:xfrm>
          <a:prstGeom prst="rect">
            <a:avLst/>
          </a:prstGeom>
        </p:spPr>
      </p:pic>
      <p:sp>
        <p:nvSpPr>
          <p:cNvPr id="9" name="Obdélník 8">
            <a:extLst>
              <a:ext uri="{FF2B5EF4-FFF2-40B4-BE49-F238E27FC236}">
                <a16:creationId xmlns:a16="http://schemas.microsoft.com/office/drawing/2014/main" xmlns="" id="{9A0CFC75-BB5C-421C-979A-3EB61D30B514}"/>
              </a:ext>
            </a:extLst>
          </p:cNvPr>
          <p:cNvSpPr/>
          <p:nvPr/>
        </p:nvSpPr>
        <p:spPr>
          <a:xfrm>
            <a:off x="368652" y="2027021"/>
            <a:ext cx="8704969" cy="15388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cs-CZ" b="1" dirty="0">
                <a:solidFill>
                  <a:prstClr val="black"/>
                </a:solidFill>
                <a:ea typeface="MS Mincho" panose="02020609040205080304" pitchFamily="49" charset="-128"/>
                <a:cs typeface="Times New Roman" panose="02020603050405020304" pitchFamily="18" charset="0"/>
              </a:rPr>
              <a:t>…</a:t>
            </a:r>
            <a:r>
              <a:rPr lang="cs-CZ" dirty="0">
                <a:solidFill>
                  <a:prstClr val="black"/>
                </a:solidFill>
                <a:ea typeface="MS Mincho" panose="02020609040205080304" pitchFamily="49" charset="-128"/>
                <a:cs typeface="Times New Roman" panose="02020603050405020304" pitchFamily="18" charset="0"/>
              </a:rPr>
              <a:t>§ 84,85 odst. 1: </a:t>
            </a:r>
            <a:r>
              <a:rPr lang="cs-CZ" b="1" dirty="0">
                <a:solidFill>
                  <a:prstClr val="black"/>
                </a:solidFill>
                <a:ea typeface="MS Mincho" panose="02020609040205080304" pitchFamily="49" charset="-128"/>
                <a:cs typeface="Times New Roman" panose="02020603050405020304" pitchFamily="18" charset="0"/>
              </a:rPr>
              <a:t>Posuzujícím lékařem je registrující praktický lékař, </a:t>
            </a:r>
            <a:r>
              <a:rPr lang="cs-CZ" dirty="0">
                <a:solidFill>
                  <a:prstClr val="black"/>
                </a:solidFill>
                <a:ea typeface="MS Mincho" panose="02020609040205080304" pitchFamily="49" charset="-128"/>
                <a:cs typeface="Times New Roman" panose="02020603050405020304" pitchFamily="18" charset="0"/>
              </a:rPr>
              <a:t>lékař zařízení závodní preventivní péče. Je-li to potřebné, </a:t>
            </a:r>
            <a:r>
              <a:rPr lang="cs-CZ" u="sng" dirty="0">
                <a:solidFill>
                  <a:prstClr val="black"/>
                </a:solidFill>
                <a:ea typeface="MS Mincho" panose="02020609040205080304" pitchFamily="49" charset="-128"/>
                <a:cs typeface="Times New Roman" panose="02020603050405020304" pitchFamily="18" charset="0"/>
              </a:rPr>
              <a:t>může posuzující lékař nařídit provedení odborného vyšetření</a:t>
            </a:r>
            <a:r>
              <a:rPr lang="cs-CZ" dirty="0">
                <a:solidFill>
                  <a:prstClr val="black"/>
                </a:solidFill>
                <a:ea typeface="MS Mincho" panose="02020609040205080304" pitchFamily="49" charset="-128"/>
                <a:cs typeface="Times New Roman" panose="02020603050405020304" pitchFamily="18" charset="0"/>
              </a:rPr>
              <a:t>. </a:t>
            </a:r>
          </a:p>
          <a:p>
            <a:pPr lvl="0"/>
            <a:r>
              <a:rPr lang="cs-CZ" sz="2000" dirty="0">
                <a:solidFill>
                  <a:srgbClr val="002060"/>
                </a:solidFill>
                <a:ea typeface="MS Mincho" panose="02020609040205080304" pitchFamily="49" charset="-128"/>
                <a:cs typeface="Times New Roman" panose="02020603050405020304" pitchFamily="18" charset="0"/>
              </a:rPr>
              <a:t>To znamená, že posouzení vždy vystavuje praktický lékař, který si k tomuto rozhodnutí vyžádá posudek specialisty.</a:t>
            </a:r>
          </a:p>
        </p:txBody>
      </p:sp>
      <p:sp>
        <p:nvSpPr>
          <p:cNvPr id="11" name="Obdélník 10">
            <a:extLst>
              <a:ext uri="{FF2B5EF4-FFF2-40B4-BE49-F238E27FC236}">
                <a16:creationId xmlns:a16="http://schemas.microsoft.com/office/drawing/2014/main" xmlns="" id="{5903D98C-50B9-4076-A769-6ABA7ADEFF72}"/>
              </a:ext>
            </a:extLst>
          </p:cNvPr>
          <p:cNvSpPr/>
          <p:nvPr/>
        </p:nvSpPr>
        <p:spPr>
          <a:xfrm>
            <a:off x="587829" y="4261454"/>
            <a:ext cx="8009906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cs-CZ" sz="2000" dirty="0">
                <a:solidFill>
                  <a:srgbClr val="C00000"/>
                </a:solidFill>
                <a:ea typeface="MS Mincho" panose="02020609040205080304" pitchFamily="49" charset="-128"/>
                <a:cs typeface="Times New Roman" panose="02020603050405020304" pitchFamily="18" charset="0"/>
              </a:rPr>
              <a:t>Povinností každého lékaře </a:t>
            </a:r>
            <a:r>
              <a:rPr lang="cs-CZ" sz="2000" dirty="0">
                <a:ea typeface="MS Mincho" panose="02020609040205080304" pitchFamily="49" charset="-128"/>
                <a:cs typeface="Times New Roman" panose="02020603050405020304" pitchFamily="18" charset="0"/>
              </a:rPr>
              <a:t>d</a:t>
            </a:r>
            <a:r>
              <a:rPr lang="cs-CZ" sz="2000" dirty="0">
                <a:solidFill>
                  <a:prstClr val="black"/>
                </a:solidFill>
                <a:ea typeface="MS Mincho" panose="02020609040205080304" pitchFamily="49" charset="-128"/>
                <a:cs typeface="Times New Roman" panose="02020603050405020304" pitchFamily="18" charset="0"/>
              </a:rPr>
              <a:t>le § 89 a, který zjistí, že žadatel s řidičským oprávněním </a:t>
            </a:r>
            <a:r>
              <a:rPr lang="cs-CZ" sz="2000" b="1" dirty="0">
                <a:solidFill>
                  <a:prstClr val="black"/>
                </a:solidFill>
                <a:ea typeface="MS Mincho" panose="02020609040205080304" pitchFamily="49" charset="-128"/>
                <a:cs typeface="Times New Roman" panose="02020603050405020304" pitchFamily="18" charset="0"/>
              </a:rPr>
              <a:t>není zdravotně způsobilý k řízení motorových vozidel, o této skutečnosti </a:t>
            </a:r>
            <a:r>
              <a:rPr lang="cs-CZ" sz="2000" b="1" u="sng" dirty="0">
                <a:solidFill>
                  <a:prstClr val="black"/>
                </a:solidFill>
                <a:ea typeface="MS Mincho" panose="02020609040205080304" pitchFamily="49" charset="-128"/>
                <a:cs typeface="Times New Roman" panose="02020603050405020304" pitchFamily="18" charset="0"/>
              </a:rPr>
              <a:t>neprodleně informovat obecní úřad</a:t>
            </a:r>
            <a:r>
              <a:rPr lang="cs-CZ" sz="1200" b="1" dirty="0">
                <a:solidFill>
                  <a:prstClr val="black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.</a:t>
            </a:r>
            <a:endParaRPr lang="cs-CZ" sz="1200" b="1" dirty="0">
              <a:solidFill>
                <a:prstClr val="black"/>
              </a:solidFill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</p:txBody>
      </p:sp>
      <p:sp>
        <p:nvSpPr>
          <p:cNvPr id="12" name="Obdélník 11">
            <a:extLst>
              <a:ext uri="{FF2B5EF4-FFF2-40B4-BE49-F238E27FC236}">
                <a16:creationId xmlns:a16="http://schemas.microsoft.com/office/drawing/2014/main" xmlns="" id="{3D15F0E5-F67F-4AA6-9726-EA51B223BEC5}"/>
              </a:ext>
            </a:extLst>
          </p:cNvPr>
          <p:cNvSpPr/>
          <p:nvPr/>
        </p:nvSpPr>
        <p:spPr>
          <a:xfrm>
            <a:off x="1112535" y="5448210"/>
            <a:ext cx="6049220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sz="16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Ministerstvo zdravotnictví ČR. Vyhláška č. 277 ze dne 26. dubna 2004 </a:t>
            </a:r>
            <a:endParaRPr lang="cs-CZ" dirty="0"/>
          </a:p>
        </p:txBody>
      </p:sp>
      <p:sp>
        <p:nvSpPr>
          <p:cNvPr id="2" name="Obdélník 1">
            <a:extLst>
              <a:ext uri="{FF2B5EF4-FFF2-40B4-BE49-F238E27FC236}">
                <a16:creationId xmlns:a16="http://schemas.microsoft.com/office/drawing/2014/main" xmlns="" id="{893F4A51-29EB-4162-825C-1CF4489B59EE}"/>
              </a:ext>
            </a:extLst>
          </p:cNvPr>
          <p:cNvSpPr/>
          <p:nvPr/>
        </p:nvSpPr>
        <p:spPr>
          <a:xfrm>
            <a:off x="1141684" y="5950035"/>
            <a:ext cx="8002316" cy="6001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Aft>
                <a:spcPts val="0"/>
              </a:spcAft>
            </a:pPr>
            <a:r>
              <a:rPr lang="cs-CZ" sz="1100" dirty="0"/>
              <a:t>přílohy č. 3. vyhlášky č. 277/2004, kapitola IV  </a:t>
            </a:r>
            <a:r>
              <a:rPr lang="cs-CZ" sz="1100" b="1" dirty="0"/>
              <a:t>.</a:t>
            </a:r>
            <a:r>
              <a:rPr lang="cs-CZ" sz="1100" dirty="0"/>
              <a:t> </a:t>
            </a:r>
            <a:r>
              <a:rPr lang="cs-CZ" sz="1100" b="1" dirty="0"/>
              <a:t>Nemoci, vady nebo stavy oběhové soustavy vylučující nebo podmiňující zdravotní způsobilost k řízení motorových vozidel </a:t>
            </a:r>
            <a:endParaRPr lang="cs-CZ" sz="1100" dirty="0"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spcAft>
                <a:spcPts val="0"/>
              </a:spcAft>
            </a:pPr>
            <a:r>
              <a:rPr lang="cs-CZ" sz="1100" dirty="0">
                <a:ea typeface="Times New Roman" panose="02020603050405020304" pitchFamily="18" charset="0"/>
                <a:cs typeface="Times New Roman" panose="02020603050405020304" pitchFamily="18" charset="0"/>
              </a:rPr>
              <a:t>Zákon o silničním provozu. </a:t>
            </a:r>
            <a:r>
              <a:rPr lang="en-US" sz="1100" dirty="0">
                <a:ea typeface="Times New Roman" panose="02020603050405020304" pitchFamily="18" charset="0"/>
                <a:cs typeface="Times New Roman" panose="02020603050405020304" pitchFamily="18" charset="0"/>
                <a:hlinkClick r:id="rId6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361-2000-Sb-zakon-o-provozu-na-pozemnich-komunikacich-</a:t>
            </a:r>
            <a:r>
              <a:rPr lang="cs-CZ" sz="1100" dirty="0">
                <a:ea typeface="Times New Roman" panose="02020603050405020304" pitchFamily="18" charset="0"/>
                <a:cs typeface="Times New Roman" panose="02020603050405020304" pitchFamily="18" charset="0"/>
              </a:rPr>
              <a:t>novelizace </a:t>
            </a:r>
            <a:r>
              <a:rPr lang="cs-CZ" sz="1100" dirty="0">
                <a:ea typeface="MS Mincho" panose="02020609040205080304" pitchFamily="49" charset="-128"/>
                <a:cs typeface="Times New Roman" panose="02020603050405020304" pitchFamily="18" charset="0"/>
              </a:rPr>
              <a:t>Zákon 297/2011 sb. , </a:t>
            </a:r>
          </a:p>
        </p:txBody>
      </p:sp>
      <p:sp>
        <p:nvSpPr>
          <p:cNvPr id="4" name="Obdélník 3">
            <a:extLst>
              <a:ext uri="{FF2B5EF4-FFF2-40B4-BE49-F238E27FC236}">
                <a16:creationId xmlns:a16="http://schemas.microsoft.com/office/drawing/2014/main" xmlns="" id="{6E2D78EB-8A8E-40C0-8D9C-49FA003577BA}"/>
              </a:ext>
            </a:extLst>
          </p:cNvPr>
          <p:cNvSpPr/>
          <p:nvPr/>
        </p:nvSpPr>
        <p:spPr>
          <a:xfrm>
            <a:off x="7006498" y="6550199"/>
            <a:ext cx="1849106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cs-CZ" sz="1000" dirty="0">
                <a:solidFill>
                  <a:prstClr val="black"/>
                </a:solidFill>
              </a:rPr>
              <a:t>3. Sjezd ČAAMK, Olomouc 2019</a:t>
            </a:r>
          </a:p>
        </p:txBody>
      </p:sp>
    </p:spTree>
    <p:extLst>
      <p:ext uri="{BB962C8B-B14F-4D97-AF65-F5344CB8AC3E}">
        <p14:creationId xmlns:p14="http://schemas.microsoft.com/office/powerpoint/2010/main" val="943433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Obdélník: se zakulacenými rohy 14">
            <a:extLst>
              <a:ext uri="{FF2B5EF4-FFF2-40B4-BE49-F238E27FC236}">
                <a16:creationId xmlns:a16="http://schemas.microsoft.com/office/drawing/2014/main" xmlns="" id="{131DB627-8754-47C8-8155-CB513A70CFA5}"/>
              </a:ext>
            </a:extLst>
          </p:cNvPr>
          <p:cNvSpPr/>
          <p:nvPr/>
        </p:nvSpPr>
        <p:spPr>
          <a:xfrm>
            <a:off x="230892" y="1611086"/>
            <a:ext cx="8624712" cy="4589418"/>
          </a:xfrm>
          <a:prstGeom prst="roundRect">
            <a:avLst/>
          </a:prstGeom>
          <a:solidFill>
            <a:srgbClr val="002060"/>
          </a:solidFill>
          <a:ln w="3810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endParaRPr lang="cs-CZ" b="1" dirty="0">
              <a:solidFill>
                <a:prstClr val="black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endParaRPr lang="cs-CZ" b="1" dirty="0">
              <a:solidFill>
                <a:prstClr val="black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endParaRPr lang="cs-CZ" b="1" dirty="0">
              <a:solidFill>
                <a:prstClr val="black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endParaRPr lang="cs-CZ" b="1" dirty="0">
              <a:solidFill>
                <a:prstClr val="black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endParaRPr lang="cs-CZ" b="1" dirty="0">
              <a:solidFill>
                <a:prstClr val="black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endParaRPr lang="cs-CZ" b="1" dirty="0">
              <a:solidFill>
                <a:prstClr val="black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endParaRPr lang="cs-CZ" b="1" dirty="0">
              <a:solidFill>
                <a:prstClr val="black"/>
              </a:solidFill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Obdélník: se zakulacenými rohy 2">
            <a:extLst>
              <a:ext uri="{FF2B5EF4-FFF2-40B4-BE49-F238E27FC236}">
                <a16:creationId xmlns:a16="http://schemas.microsoft.com/office/drawing/2014/main" xmlns="" id="{DEBEAD2C-3A58-42DC-BB01-4D7C5AF1FEAC}"/>
              </a:ext>
            </a:extLst>
          </p:cNvPr>
          <p:cNvSpPr/>
          <p:nvPr/>
        </p:nvSpPr>
        <p:spPr>
          <a:xfrm>
            <a:off x="288396" y="3862730"/>
            <a:ext cx="8477679" cy="2088357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cs-CZ" sz="1600" b="1" dirty="0">
                <a:solidFill>
                  <a:schemeClr val="tx1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	Vyčkávací období</a:t>
            </a:r>
            <a:r>
              <a:rPr lang="cs-CZ" sz="1600" b="1" i="1" dirty="0">
                <a:solidFill>
                  <a:schemeClr val="tx1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cs-CZ" sz="1600" dirty="0">
                <a:solidFill>
                  <a:schemeClr val="tx1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lvl="0"/>
            <a:r>
              <a:rPr lang="cs-CZ" sz="1600" u="sng" dirty="0">
                <a:solidFill>
                  <a:schemeClr val="tx1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časový interval od objevení se </a:t>
            </a:r>
            <a:r>
              <a:rPr lang="cs-CZ" sz="1600" dirty="0">
                <a:solidFill>
                  <a:schemeClr val="tx1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(diagnózy) ..omezujícího ho pro onemocnění ..  pro které </a:t>
            </a:r>
            <a:r>
              <a:rPr lang="cs-CZ" sz="1600" b="1" dirty="0">
                <a:solidFill>
                  <a:schemeClr val="tx1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je řidič neschopen nebo schopen s podmínkou řízení motorového vozidla ze zdravotních důvodů</a:t>
            </a:r>
            <a:r>
              <a:rPr lang="cs-CZ" sz="1600" dirty="0">
                <a:solidFill>
                  <a:schemeClr val="tx1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lvl="0"/>
            <a:r>
              <a:rPr lang="cs-CZ" sz="1600" b="1" dirty="0">
                <a:solidFill>
                  <a:schemeClr val="tx1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cs-CZ" sz="1600" b="1" dirty="0" err="1">
                <a:solidFill>
                  <a:schemeClr val="tx1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Rekurence</a:t>
            </a:r>
            <a:r>
              <a:rPr lang="cs-CZ" sz="1600" dirty="0">
                <a:solidFill>
                  <a:schemeClr val="tx1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lvl="0"/>
            <a:r>
              <a:rPr lang="cs-CZ" sz="1600" dirty="0">
                <a:solidFill>
                  <a:schemeClr val="tx1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onemocnění nebo stavu znamená nový začátek vyčkávacího období. Je-li v tabulkových schématech schopnost k řízení motorového vozidla podmíněna několika podmínkami, musí být splněny všechny z nich.</a:t>
            </a:r>
            <a:endParaRPr lang="cs-CZ" sz="1600" dirty="0">
              <a:solidFill>
                <a:schemeClr val="tx1"/>
              </a:solidFill>
            </a:endParaRPr>
          </a:p>
        </p:txBody>
      </p:sp>
      <p:sp>
        <p:nvSpPr>
          <p:cNvPr id="8" name="Obdélník: se zakulacenými rohy 7">
            <a:extLst>
              <a:ext uri="{FF2B5EF4-FFF2-40B4-BE49-F238E27FC236}">
                <a16:creationId xmlns:a16="http://schemas.microsoft.com/office/drawing/2014/main" xmlns="" id="{1AB283A7-3ECA-4E33-B7E1-1C16CC6C7AA7}"/>
              </a:ext>
            </a:extLst>
          </p:cNvPr>
          <p:cNvSpPr/>
          <p:nvPr/>
        </p:nvSpPr>
        <p:spPr>
          <a:xfrm>
            <a:off x="288396" y="1877648"/>
            <a:ext cx="8477679" cy="1888569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 w="28575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cs-CZ" b="1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</a:t>
            </a:r>
            <a:r>
              <a:rPr lang="cs-CZ" sz="1600" b="1" dirty="0">
                <a:solidFill>
                  <a:prstClr val="black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Soukromý řidič</a:t>
            </a:r>
            <a:r>
              <a:rPr lang="cs-CZ" sz="1600" b="1" i="1" dirty="0">
                <a:solidFill>
                  <a:prstClr val="black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cs-CZ" sz="1600" dirty="0">
                <a:solidFill>
                  <a:prstClr val="black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lvl="0"/>
            <a:r>
              <a:rPr lang="cs-CZ" sz="1600" dirty="0">
                <a:solidFill>
                  <a:prstClr val="black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     řidič, který řídí motorové vozidlo o hmotnosti nižší než 10 tun pro svoji osobní potřebu. </a:t>
            </a:r>
          </a:p>
          <a:p>
            <a:pPr lvl="0"/>
            <a:r>
              <a:rPr lang="cs-CZ" sz="1600" b="1" dirty="0">
                <a:solidFill>
                  <a:prstClr val="black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            Profesionální řidič:</a:t>
            </a:r>
            <a:r>
              <a:rPr lang="cs-CZ" sz="1600" dirty="0">
                <a:solidFill>
                  <a:prstClr val="black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lvl="0"/>
            <a:r>
              <a:rPr lang="cs-CZ" sz="1600" dirty="0">
                <a:solidFill>
                  <a:prstClr val="black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     řidiči, kteří řídí motorové vozidlo v pracovně právním vztahu k zaměstnavateli, </a:t>
            </a:r>
          </a:p>
          <a:p>
            <a:pPr lvl="0"/>
            <a:r>
              <a:rPr lang="cs-CZ" sz="1600" dirty="0">
                <a:solidFill>
                  <a:prstClr val="black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     řidiči, kteří užívají při jízdě zvláštního výstražného světla modré barvy,</a:t>
            </a:r>
          </a:p>
          <a:p>
            <a:pPr lvl="0"/>
            <a:r>
              <a:rPr lang="cs-CZ" sz="1600" dirty="0">
                <a:solidFill>
                  <a:prstClr val="black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     řidiči, u kterých je řízení motorového vozidla předmětem samostatné výdělečné činnosti</a:t>
            </a:r>
            <a:endParaRPr kumimoji="0" lang="cs-CZ" sz="16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ea typeface="+mn-ea"/>
              <a:cs typeface="+mn-cs"/>
            </a:endParaRPr>
          </a:p>
        </p:txBody>
      </p:sp>
      <p:sp>
        <p:nvSpPr>
          <p:cNvPr id="19" name="TextovéPole 18">
            <a:extLst>
              <a:ext uri="{FF2B5EF4-FFF2-40B4-BE49-F238E27FC236}">
                <a16:creationId xmlns:a16="http://schemas.microsoft.com/office/drawing/2014/main" xmlns="" id="{27567634-6175-49D3-BD59-C1F77AA5B711}"/>
              </a:ext>
            </a:extLst>
          </p:cNvPr>
          <p:cNvSpPr txBox="1"/>
          <p:nvPr/>
        </p:nvSpPr>
        <p:spPr>
          <a:xfrm>
            <a:off x="0" y="449196"/>
            <a:ext cx="9144000" cy="1077218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lvl="0" algn="ctr"/>
            <a:r>
              <a:rPr lang="cs-CZ" sz="3200" b="1" dirty="0">
                <a:solidFill>
                  <a:srgbClr val="002060"/>
                </a:solidFill>
                <a:ea typeface="MS Mincho" panose="02020609040205080304" pitchFamily="49" charset="-128"/>
                <a:cs typeface="Times New Roman" panose="02020603050405020304" pitchFamily="18" charset="0"/>
              </a:rPr>
              <a:t>PODMÍNKY PRO POSOUZENÍ ZDRAVOTNÍ ZPŮSOBILOSTI K ŘÍZENÍ MOTOROVÝCH VOZIDEL </a:t>
            </a:r>
            <a:endParaRPr lang="cs-CZ" sz="3200" b="1" dirty="0">
              <a:solidFill>
                <a:prstClr val="black"/>
              </a:solidFill>
              <a:ea typeface="MS Mincho" panose="02020609040205080304" pitchFamily="49" charset="-128"/>
              <a:cs typeface="Times New Roman" panose="02020603050405020304" pitchFamily="18" charset="0"/>
            </a:endParaRPr>
          </a:p>
        </p:txBody>
      </p:sp>
      <p:pic>
        <p:nvPicPr>
          <p:cNvPr id="18" name="Obrázek 17">
            <a:extLst>
              <a:ext uri="{FF2B5EF4-FFF2-40B4-BE49-F238E27FC236}">
                <a16:creationId xmlns:a16="http://schemas.microsoft.com/office/drawing/2014/main" xmlns="" id="{2621369C-3D97-4FE0-B226-AA1A0AD188F8}"/>
              </a:ext>
            </a:extLst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21884" y="6118343"/>
            <a:ext cx="684566" cy="596235"/>
          </a:xfrm>
          <a:prstGeom prst="rect">
            <a:avLst/>
          </a:prstGeom>
        </p:spPr>
      </p:pic>
      <p:pic>
        <p:nvPicPr>
          <p:cNvPr id="26" name="Grafický objekt 25" descr="Ukazovák ukazující vpravo">
            <a:extLst>
              <a:ext uri="{FF2B5EF4-FFF2-40B4-BE49-F238E27FC236}">
                <a16:creationId xmlns:a16="http://schemas.microsoft.com/office/drawing/2014/main" xmlns="" id="{30402673-F052-475E-B187-26363AF5B1B7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5"/>
              </a:ext>
            </a:extLst>
          </a:blip>
          <a:stretch>
            <a:fillRect/>
          </a:stretch>
        </p:blipFill>
        <p:spPr>
          <a:xfrm rot="15751275">
            <a:off x="8076190" y="2877552"/>
            <a:ext cx="914400" cy="914400"/>
          </a:xfrm>
          <a:prstGeom prst="rect">
            <a:avLst/>
          </a:prstGeom>
        </p:spPr>
      </p:pic>
      <p:sp>
        <p:nvSpPr>
          <p:cNvPr id="2" name="Obdélník 1">
            <a:extLst>
              <a:ext uri="{FF2B5EF4-FFF2-40B4-BE49-F238E27FC236}">
                <a16:creationId xmlns:a16="http://schemas.microsoft.com/office/drawing/2014/main" xmlns="" id="{58AEB9AA-6934-44FA-A9DA-B543D9A99972}"/>
              </a:ext>
            </a:extLst>
          </p:cNvPr>
          <p:cNvSpPr/>
          <p:nvPr/>
        </p:nvSpPr>
        <p:spPr>
          <a:xfrm>
            <a:off x="723905" y="6249792"/>
            <a:ext cx="8298211" cy="4154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Aft>
                <a:spcPts val="0"/>
              </a:spcAft>
            </a:pPr>
            <a:r>
              <a:rPr lang="cs-CZ" sz="1000" dirty="0"/>
              <a:t>přílohy č. 3. vyhlášky č. 277/2004, kapitola IV </a:t>
            </a:r>
            <a:r>
              <a:rPr lang="cs-CZ" sz="1000" b="1" dirty="0"/>
              <a:t>.</a:t>
            </a:r>
            <a:r>
              <a:rPr lang="cs-CZ" sz="1000" dirty="0"/>
              <a:t> </a:t>
            </a:r>
            <a:r>
              <a:rPr lang="cs-CZ" sz="1000" b="1" dirty="0"/>
              <a:t>Nemoci, vady nebo stavy oběhové soustavy vylučující nebo podmiňující zdravotní způsobilost k řízení motorových vozidel </a:t>
            </a:r>
            <a:r>
              <a:rPr lang="cs-CZ" sz="1000" dirty="0">
                <a:ea typeface="Times New Roman" panose="02020603050405020304" pitchFamily="18" charset="0"/>
                <a:cs typeface="Times New Roman" panose="02020603050405020304" pitchFamily="18" charset="0"/>
              </a:rPr>
              <a:t>Zákon o silničním provozu. </a:t>
            </a:r>
            <a:r>
              <a:rPr lang="en-US" sz="1000" dirty="0">
                <a:ea typeface="Times New Roman" panose="02020603050405020304" pitchFamily="18" charset="0"/>
                <a:cs typeface="Times New Roman" panose="02020603050405020304" pitchFamily="18" charset="0"/>
                <a:hlinkClick r:id="rId6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361-2000-Sb-zakon-o-provozu-na-pozemnich-komunikacich-</a:t>
            </a:r>
            <a:r>
              <a:rPr lang="cs-CZ" sz="1000" dirty="0">
                <a:ea typeface="Times New Roman" panose="02020603050405020304" pitchFamily="18" charset="0"/>
                <a:cs typeface="Times New Roman" panose="02020603050405020304" pitchFamily="18" charset="0"/>
              </a:rPr>
              <a:t>novelizace </a:t>
            </a:r>
            <a:r>
              <a:rPr lang="cs-CZ" sz="1000" dirty="0">
                <a:ea typeface="MS Mincho" panose="02020609040205080304" pitchFamily="49" charset="-128"/>
                <a:cs typeface="Times New Roman" panose="02020603050405020304" pitchFamily="18" charset="0"/>
              </a:rPr>
              <a:t>Zákon 297/2011 sb. </a:t>
            </a:r>
            <a:r>
              <a:rPr lang="cs-CZ" sz="1100" dirty="0">
                <a:ea typeface="MS Mincho" panose="02020609040205080304" pitchFamily="49" charset="-128"/>
                <a:cs typeface="Times New Roman" panose="02020603050405020304" pitchFamily="18" charset="0"/>
              </a:rPr>
              <a:t>, </a:t>
            </a:r>
          </a:p>
        </p:txBody>
      </p:sp>
    </p:spTree>
    <p:extLst>
      <p:ext uri="{BB962C8B-B14F-4D97-AF65-F5344CB8AC3E}">
        <p14:creationId xmlns:p14="http://schemas.microsoft.com/office/powerpoint/2010/main" val="10100861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extovéPole 18">
            <a:extLst>
              <a:ext uri="{FF2B5EF4-FFF2-40B4-BE49-F238E27FC236}">
                <a16:creationId xmlns:a16="http://schemas.microsoft.com/office/drawing/2014/main" xmlns="" id="{27567634-6175-49D3-BD59-C1F77AA5B711}"/>
              </a:ext>
            </a:extLst>
          </p:cNvPr>
          <p:cNvSpPr txBox="1"/>
          <p:nvPr/>
        </p:nvSpPr>
        <p:spPr>
          <a:xfrm>
            <a:off x="0" y="449196"/>
            <a:ext cx="9144000" cy="64633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lvl="0" algn="ctr"/>
            <a:r>
              <a:rPr lang="cs-CZ" sz="3600" b="1" dirty="0">
                <a:solidFill>
                  <a:srgbClr val="002060"/>
                </a:solidFill>
                <a:cs typeface="Arial" panose="020B0604020202020204" pitchFamily="34" charset="0"/>
              </a:rPr>
              <a:t>SYNKOPA A ŘÍZENÍ MOTOROVÝCH VOZIDEL</a:t>
            </a:r>
            <a:endParaRPr lang="cs-CZ" sz="2400" b="1" dirty="0">
              <a:solidFill>
                <a:prstClr val="black"/>
              </a:solidFill>
              <a:ea typeface="MS Mincho" panose="02020609040205080304" pitchFamily="49" charset="-128"/>
              <a:cs typeface="Times New Roman" panose="02020603050405020304" pitchFamily="18" charset="0"/>
            </a:endParaRPr>
          </a:p>
        </p:txBody>
      </p:sp>
      <p:pic>
        <p:nvPicPr>
          <p:cNvPr id="18" name="Obrázek 17">
            <a:extLst>
              <a:ext uri="{FF2B5EF4-FFF2-40B4-BE49-F238E27FC236}">
                <a16:creationId xmlns:a16="http://schemas.microsoft.com/office/drawing/2014/main" xmlns="" id="{2621369C-3D97-4FE0-B226-AA1A0AD188F8}"/>
              </a:ext>
            </a:extLst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21884" y="6118343"/>
            <a:ext cx="684566" cy="596235"/>
          </a:xfrm>
          <a:prstGeom prst="rect">
            <a:avLst/>
          </a:prstGeom>
        </p:spPr>
      </p:pic>
      <p:sp>
        <p:nvSpPr>
          <p:cNvPr id="6" name="Obdélník 5">
            <a:extLst>
              <a:ext uri="{FF2B5EF4-FFF2-40B4-BE49-F238E27FC236}">
                <a16:creationId xmlns:a16="http://schemas.microsoft.com/office/drawing/2014/main" xmlns="" id="{5C32805E-505D-4DCA-803A-B630E86291E8}"/>
              </a:ext>
            </a:extLst>
          </p:cNvPr>
          <p:cNvSpPr/>
          <p:nvPr/>
        </p:nvSpPr>
        <p:spPr>
          <a:xfrm>
            <a:off x="3526971" y="5954797"/>
            <a:ext cx="5272646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cs-CZ" altLang="cs-CZ" sz="1200" dirty="0">
                <a:solidFill>
                  <a:prstClr val="black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*</a:t>
            </a:r>
            <a:endParaRPr lang="cs-CZ" altLang="cs-CZ" sz="1200" dirty="0">
              <a:solidFill>
                <a:prstClr val="black"/>
              </a:solidFill>
            </a:endParaRPr>
          </a:p>
        </p:txBody>
      </p:sp>
      <p:sp>
        <p:nvSpPr>
          <p:cNvPr id="7" name="Obdélník: se zakulacenými rohy 6">
            <a:extLst>
              <a:ext uri="{FF2B5EF4-FFF2-40B4-BE49-F238E27FC236}">
                <a16:creationId xmlns:a16="http://schemas.microsoft.com/office/drawing/2014/main" xmlns="" id="{EB5A8F33-EA72-4463-9B83-86BC21FFD248}"/>
              </a:ext>
            </a:extLst>
          </p:cNvPr>
          <p:cNvSpPr/>
          <p:nvPr/>
        </p:nvSpPr>
        <p:spPr>
          <a:xfrm>
            <a:off x="371100" y="3744169"/>
            <a:ext cx="8300857" cy="1856355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" name="Obdélník: se zakulacenými rohy 7">
            <a:extLst>
              <a:ext uri="{FF2B5EF4-FFF2-40B4-BE49-F238E27FC236}">
                <a16:creationId xmlns:a16="http://schemas.microsoft.com/office/drawing/2014/main" xmlns="" id="{F9C3B9AA-4CB2-4368-B927-C4796CB1E9DB}"/>
              </a:ext>
            </a:extLst>
          </p:cNvPr>
          <p:cNvSpPr/>
          <p:nvPr/>
        </p:nvSpPr>
        <p:spPr>
          <a:xfrm>
            <a:off x="371100" y="1244164"/>
            <a:ext cx="8288979" cy="958042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9" name="Obdélník 8">
            <a:extLst>
              <a:ext uri="{FF2B5EF4-FFF2-40B4-BE49-F238E27FC236}">
                <a16:creationId xmlns:a16="http://schemas.microsoft.com/office/drawing/2014/main" xmlns="" id="{1626FE35-2D2E-40BB-A8AF-7182EB9666A8}"/>
              </a:ext>
            </a:extLst>
          </p:cNvPr>
          <p:cNvSpPr/>
          <p:nvPr/>
        </p:nvSpPr>
        <p:spPr>
          <a:xfrm>
            <a:off x="415633" y="3657907"/>
            <a:ext cx="8508672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Aft>
                <a:spcPts val="0"/>
              </a:spcAft>
            </a:pPr>
            <a:endParaRPr lang="cs-CZ" sz="1600" dirty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spcAft>
                <a:spcPts val="0"/>
              </a:spcAft>
            </a:pPr>
            <a:r>
              <a:rPr lang="cs-CZ" sz="16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Ministerstvo zdravotnictví ČR. Vyhláška č. 277 o stanovení zdravotní způsobilosti k řízení motorových vozidel, zdravotní způsobilosti k řízení motorových vozidel dne 26. dubna 2004</a:t>
            </a:r>
          </a:p>
          <a:p>
            <a:pPr lvl="0">
              <a:spcAft>
                <a:spcPts val="0"/>
              </a:spcAft>
            </a:pPr>
            <a:endParaRPr lang="cs-CZ" sz="1600" dirty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spcAft>
                <a:spcPts val="0"/>
              </a:spcAft>
            </a:pPr>
            <a:r>
              <a:rPr lang="cs-CZ" sz="16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Zákon o silničním provozu</a:t>
            </a:r>
            <a:r>
              <a:rPr lang="cs-CZ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1600" u="sng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4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http://www.zakonycr.cz/seznamy/361-2000-Sb-zakon-o-provozu-na-pozemnich-komunikacich-a-o-zmenach-nekterych-zakonu.html</a:t>
            </a:r>
            <a:r>
              <a:rPr lang="cs-CZ" sz="1600" u="sng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upraven ve vyhlášce </a:t>
            </a:r>
          </a:p>
          <a:p>
            <a:pPr lvl="0">
              <a:spcAft>
                <a:spcPts val="0"/>
              </a:spcAft>
            </a:pPr>
            <a:r>
              <a:rPr lang="cs-CZ" sz="1600" u="sng" dirty="0">
                <a:solidFill>
                  <a:srgbClr val="0000FF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Zákon </a:t>
            </a:r>
            <a:r>
              <a:rPr lang="cs-CZ" sz="1600" dirty="0"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297/2011 sb.  Novelizuje zákon 361/2000</a:t>
            </a:r>
            <a:endParaRPr lang="cs-CZ" sz="1600" dirty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lvl="0">
              <a:spcAft>
                <a:spcPts val="0"/>
              </a:spcAft>
            </a:pPr>
            <a:endParaRPr lang="cs-CZ" sz="1600" dirty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</p:txBody>
      </p:sp>
      <p:sp>
        <p:nvSpPr>
          <p:cNvPr id="10" name="Obdélník 9">
            <a:extLst>
              <a:ext uri="{FF2B5EF4-FFF2-40B4-BE49-F238E27FC236}">
                <a16:creationId xmlns:a16="http://schemas.microsoft.com/office/drawing/2014/main" xmlns="" id="{83D05916-8946-4E85-A95C-63627436CA5F}"/>
              </a:ext>
            </a:extLst>
          </p:cNvPr>
          <p:cNvSpPr/>
          <p:nvPr/>
        </p:nvSpPr>
        <p:spPr>
          <a:xfrm>
            <a:off x="472043" y="1244793"/>
            <a:ext cx="819991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Aft>
                <a:spcPts val="0"/>
              </a:spcAft>
            </a:pPr>
            <a:r>
              <a:rPr lang="en-GB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Hradec J, </a:t>
            </a:r>
            <a:r>
              <a:rPr lang="en-GB" sz="1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Táborský</a:t>
            </a:r>
            <a:r>
              <a:rPr lang="en-GB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M, </a:t>
            </a:r>
            <a:r>
              <a:rPr lang="en-GB" sz="1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Toušek</a:t>
            </a:r>
            <a:r>
              <a:rPr lang="en-GB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F,</a:t>
            </a:r>
            <a:r>
              <a:rPr lang="cs-CZ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Skalická H</a:t>
            </a:r>
            <a:r>
              <a:rPr lang="cs-CZ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GB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www.kardio-cz.cz</a:t>
            </a:r>
            <a:endParaRPr lang="cs-CZ" sz="16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spcAft>
                <a:spcPts val="0"/>
              </a:spcAft>
            </a:pPr>
            <a:r>
              <a:rPr lang="en-GB" sz="16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Posuzování</a:t>
            </a:r>
            <a:r>
              <a:rPr lang="en-GB" sz="16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6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způsobilosti</a:t>
            </a:r>
            <a:r>
              <a:rPr lang="en-GB" sz="16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6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kardiologických</a:t>
            </a:r>
            <a:r>
              <a:rPr lang="en-GB" sz="16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6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nemocných</a:t>
            </a:r>
            <a:r>
              <a:rPr lang="en-GB" sz="16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k </a:t>
            </a:r>
            <a:r>
              <a:rPr lang="en-GB" sz="16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řízení</a:t>
            </a:r>
            <a:r>
              <a:rPr lang="en-GB" sz="16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6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motorových</a:t>
            </a:r>
            <a:r>
              <a:rPr lang="en-GB" sz="16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6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vozidel</a:t>
            </a:r>
            <a:r>
              <a:rPr lang="en-GB" sz="16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6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Odborné</a:t>
            </a:r>
            <a:r>
              <a:rPr lang="en-GB" sz="16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6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stanovisko</a:t>
            </a:r>
            <a:r>
              <a:rPr lang="en-GB" sz="16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6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České</a:t>
            </a:r>
            <a:r>
              <a:rPr lang="en-GB" sz="16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6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kardiologické</a:t>
            </a:r>
            <a:r>
              <a:rPr lang="en-GB" sz="16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6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společnosti</a:t>
            </a:r>
            <a:r>
              <a:rPr lang="en-GB" sz="16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n-GB" sz="16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novelizace</a:t>
            </a:r>
            <a:r>
              <a:rPr lang="en-GB" sz="16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2012  </a:t>
            </a:r>
            <a:endParaRPr lang="cs-CZ" sz="1600" b="1" dirty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</p:txBody>
      </p:sp>
      <p:sp>
        <p:nvSpPr>
          <p:cNvPr id="11" name="Obdélník 10">
            <a:extLst>
              <a:ext uri="{FF2B5EF4-FFF2-40B4-BE49-F238E27FC236}">
                <a16:creationId xmlns:a16="http://schemas.microsoft.com/office/drawing/2014/main" xmlns="" id="{B9B1D552-C9EF-4EA3-AC40-8FE2A7532608}"/>
              </a:ext>
            </a:extLst>
          </p:cNvPr>
          <p:cNvSpPr/>
          <p:nvPr/>
        </p:nvSpPr>
        <p:spPr>
          <a:xfrm>
            <a:off x="415633" y="2207147"/>
            <a:ext cx="8069285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Aft>
                <a:spcPts val="0"/>
              </a:spcAft>
            </a:pPr>
            <a:r>
              <a:rPr lang="cs-CZ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Hradec J, Berka L, Táborský M. Doporučení pro posuzování způsobilosti kardiologických nemocných k řízení motorových vozidel. Česká kardiologická společnost a </a:t>
            </a:r>
            <a:r>
              <a:rPr lang="cs-CZ" sz="1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Medica</a:t>
            </a:r>
            <a:r>
              <a:rPr lang="cs-CZ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Healthworld</a:t>
            </a:r>
            <a:r>
              <a:rPr lang="cs-CZ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a.s., Brno 2008</a:t>
            </a:r>
            <a:endParaRPr lang="cs-CZ" sz="1600" dirty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</p:txBody>
      </p:sp>
      <p:sp>
        <p:nvSpPr>
          <p:cNvPr id="12" name="Obdélník 11">
            <a:extLst>
              <a:ext uri="{FF2B5EF4-FFF2-40B4-BE49-F238E27FC236}">
                <a16:creationId xmlns:a16="http://schemas.microsoft.com/office/drawing/2014/main" xmlns="" id="{34DDD9AA-E175-40A4-B9FF-372718E40ACF}"/>
              </a:ext>
            </a:extLst>
          </p:cNvPr>
          <p:cNvSpPr/>
          <p:nvPr/>
        </p:nvSpPr>
        <p:spPr>
          <a:xfrm>
            <a:off x="415633" y="3073132"/>
            <a:ext cx="768927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Aft>
                <a:spcPts val="0"/>
              </a:spcAft>
            </a:pPr>
            <a:r>
              <a:rPr lang="cs-CZ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Hradec J, Berka L, Táborský M. Doporučení pro posuzování způsobilosti kardiologických nemocných k řízení motorových vozidel. </a:t>
            </a:r>
            <a:r>
              <a:rPr lang="cs-CZ" sz="1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Cor</a:t>
            </a:r>
            <a:r>
              <a:rPr lang="cs-CZ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Vasa</a:t>
            </a:r>
            <a:r>
              <a:rPr lang="cs-CZ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2006</a:t>
            </a:r>
            <a:r>
              <a:rPr lang="en-US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;48(2)</a:t>
            </a:r>
            <a:r>
              <a:rPr lang="cs-CZ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:K47-K51</a:t>
            </a:r>
            <a:endParaRPr lang="cs-CZ" sz="1600" dirty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4268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extovéPole 18">
            <a:extLst>
              <a:ext uri="{FF2B5EF4-FFF2-40B4-BE49-F238E27FC236}">
                <a16:creationId xmlns:a16="http://schemas.microsoft.com/office/drawing/2014/main" xmlns="" id="{27567634-6175-49D3-BD59-C1F77AA5B711}"/>
              </a:ext>
            </a:extLst>
          </p:cNvPr>
          <p:cNvSpPr txBox="1"/>
          <p:nvPr/>
        </p:nvSpPr>
        <p:spPr>
          <a:xfrm>
            <a:off x="0" y="449196"/>
            <a:ext cx="9144000" cy="64633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lvl="0" algn="ctr"/>
            <a:r>
              <a:rPr lang="cs-CZ" sz="3600" b="1" dirty="0">
                <a:solidFill>
                  <a:srgbClr val="002060"/>
                </a:solidFill>
                <a:cs typeface="Arial" panose="020B0604020202020204" pitchFamily="34" charset="0"/>
              </a:rPr>
              <a:t>SYNKOPA A ŘÍZENÍ MOTOROVÝCH VOZIDEL</a:t>
            </a:r>
            <a:endParaRPr lang="cs-CZ" sz="2400" b="1" dirty="0">
              <a:solidFill>
                <a:prstClr val="black"/>
              </a:solidFill>
              <a:ea typeface="MS Mincho" panose="02020609040205080304" pitchFamily="49" charset="-128"/>
              <a:cs typeface="Times New Roman" panose="02020603050405020304" pitchFamily="18" charset="0"/>
            </a:endParaRPr>
          </a:p>
        </p:txBody>
      </p:sp>
      <p:pic>
        <p:nvPicPr>
          <p:cNvPr id="18" name="Obrázek 17">
            <a:extLst>
              <a:ext uri="{FF2B5EF4-FFF2-40B4-BE49-F238E27FC236}">
                <a16:creationId xmlns:a16="http://schemas.microsoft.com/office/drawing/2014/main" xmlns="" id="{2621369C-3D97-4FE0-B226-AA1A0AD188F8}"/>
              </a:ext>
            </a:extLst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21884" y="6118343"/>
            <a:ext cx="684566" cy="596235"/>
          </a:xfrm>
          <a:prstGeom prst="rect">
            <a:avLst/>
          </a:prstGeom>
        </p:spPr>
      </p:pic>
      <p:graphicFrame>
        <p:nvGraphicFramePr>
          <p:cNvPr id="13" name="Tabulka 12">
            <a:extLst>
              <a:ext uri="{FF2B5EF4-FFF2-40B4-BE49-F238E27FC236}">
                <a16:creationId xmlns:a16="http://schemas.microsoft.com/office/drawing/2014/main" xmlns="" id="{8DE4CFCF-E0BF-4C00-AA6F-85A531F5D06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88541028"/>
              </p:ext>
            </p:extLst>
          </p:nvPr>
        </p:nvGraphicFramePr>
        <p:xfrm>
          <a:off x="380010" y="1304146"/>
          <a:ext cx="8419607" cy="818703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4417621">
                  <a:extLst>
                    <a:ext uri="{9D8B030D-6E8A-4147-A177-3AD203B41FA5}">
                      <a16:colId xmlns:a16="http://schemas.microsoft.com/office/drawing/2014/main" xmlns="" val="2804785699"/>
                    </a:ext>
                  </a:extLst>
                </a:gridCol>
                <a:gridCol w="1989903">
                  <a:extLst>
                    <a:ext uri="{9D8B030D-6E8A-4147-A177-3AD203B41FA5}">
                      <a16:colId xmlns:a16="http://schemas.microsoft.com/office/drawing/2014/main" xmlns="" val="3724722090"/>
                    </a:ext>
                  </a:extLst>
                </a:gridCol>
                <a:gridCol w="2012083">
                  <a:extLst>
                    <a:ext uri="{9D8B030D-6E8A-4147-A177-3AD203B41FA5}">
                      <a16:colId xmlns:a16="http://schemas.microsoft.com/office/drawing/2014/main" xmlns="" val="3837184558"/>
                    </a:ext>
                  </a:extLst>
                </a:gridCol>
              </a:tblGrid>
              <a:tr h="350703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cs-CZ" sz="1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5981" marR="359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6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soukromý řidič</a:t>
                      </a:r>
                    </a:p>
                  </a:txBody>
                  <a:tcPr marL="35981" marR="359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6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profesionální řidič</a:t>
                      </a:r>
                    </a:p>
                  </a:txBody>
                  <a:tcPr marL="35981" marR="359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2371164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izolovaná epizoda typické</a:t>
                      </a:r>
                      <a:r>
                        <a:rPr lang="cs-CZ" sz="16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cs-CZ" sz="1600" b="1" dirty="0" err="1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vazovagální</a:t>
                      </a:r>
                      <a:r>
                        <a:rPr lang="cs-CZ" sz="1600" b="1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synkopy</a:t>
                      </a:r>
                      <a:endParaRPr lang="cs-CZ" sz="16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5981" marR="359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5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bez omezení</a:t>
                      </a:r>
                    </a:p>
                  </a:txBody>
                  <a:tcPr marL="35981" marR="359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5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bez omezení</a:t>
                      </a:r>
                    </a:p>
                  </a:txBody>
                  <a:tcPr marL="35981" marR="359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813833338"/>
                  </a:ext>
                </a:extLst>
              </a:tr>
            </a:tbl>
          </a:graphicData>
        </a:graphic>
      </p:graphicFrame>
      <p:sp>
        <p:nvSpPr>
          <p:cNvPr id="6" name="Obdélník 5">
            <a:extLst>
              <a:ext uri="{FF2B5EF4-FFF2-40B4-BE49-F238E27FC236}">
                <a16:creationId xmlns:a16="http://schemas.microsoft.com/office/drawing/2014/main" xmlns="" id="{5C32805E-505D-4DCA-803A-B630E86291E8}"/>
              </a:ext>
            </a:extLst>
          </p:cNvPr>
          <p:cNvSpPr/>
          <p:nvPr/>
        </p:nvSpPr>
        <p:spPr>
          <a:xfrm>
            <a:off x="3526971" y="5954797"/>
            <a:ext cx="5272646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cs-CZ" altLang="cs-CZ" sz="1200" dirty="0">
                <a:solidFill>
                  <a:prstClr val="black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*</a:t>
            </a:r>
            <a:endParaRPr lang="cs-CZ" altLang="cs-CZ" sz="12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234944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extovéPole 18">
            <a:extLst>
              <a:ext uri="{FF2B5EF4-FFF2-40B4-BE49-F238E27FC236}">
                <a16:creationId xmlns:a16="http://schemas.microsoft.com/office/drawing/2014/main" xmlns="" id="{27567634-6175-49D3-BD59-C1F77AA5B711}"/>
              </a:ext>
            </a:extLst>
          </p:cNvPr>
          <p:cNvSpPr txBox="1"/>
          <p:nvPr/>
        </p:nvSpPr>
        <p:spPr>
          <a:xfrm>
            <a:off x="0" y="449196"/>
            <a:ext cx="9144000" cy="64633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lvl="0" algn="ctr"/>
            <a:r>
              <a:rPr lang="cs-CZ" sz="3600" b="1" dirty="0">
                <a:solidFill>
                  <a:srgbClr val="002060"/>
                </a:solidFill>
                <a:cs typeface="Arial" panose="020B0604020202020204" pitchFamily="34" charset="0"/>
              </a:rPr>
              <a:t>SYNKOPA A ŘÍZENÍ MOTOROVÝCH VOZIDEL</a:t>
            </a:r>
            <a:endParaRPr lang="cs-CZ" sz="2400" b="1" dirty="0">
              <a:solidFill>
                <a:prstClr val="black"/>
              </a:solidFill>
              <a:ea typeface="MS Mincho" panose="02020609040205080304" pitchFamily="49" charset="-128"/>
              <a:cs typeface="Times New Roman" panose="02020603050405020304" pitchFamily="18" charset="0"/>
            </a:endParaRPr>
          </a:p>
        </p:txBody>
      </p:sp>
      <p:pic>
        <p:nvPicPr>
          <p:cNvPr id="18" name="Obrázek 17">
            <a:extLst>
              <a:ext uri="{FF2B5EF4-FFF2-40B4-BE49-F238E27FC236}">
                <a16:creationId xmlns:a16="http://schemas.microsoft.com/office/drawing/2014/main" xmlns="" id="{2621369C-3D97-4FE0-B226-AA1A0AD188F8}"/>
              </a:ext>
            </a:extLst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21884" y="6118343"/>
            <a:ext cx="684566" cy="596235"/>
          </a:xfrm>
          <a:prstGeom prst="rect">
            <a:avLst/>
          </a:prstGeom>
        </p:spPr>
      </p:pic>
      <p:graphicFrame>
        <p:nvGraphicFramePr>
          <p:cNvPr id="13" name="Tabulka 12">
            <a:extLst>
              <a:ext uri="{FF2B5EF4-FFF2-40B4-BE49-F238E27FC236}">
                <a16:creationId xmlns:a16="http://schemas.microsoft.com/office/drawing/2014/main" xmlns="" id="{8DE4CFCF-E0BF-4C00-AA6F-85A531F5D06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97556130"/>
              </p:ext>
            </p:extLst>
          </p:nvPr>
        </p:nvGraphicFramePr>
        <p:xfrm>
          <a:off x="380010" y="1259073"/>
          <a:ext cx="8419607" cy="2667355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4540333">
                  <a:extLst>
                    <a:ext uri="{9D8B030D-6E8A-4147-A177-3AD203B41FA5}">
                      <a16:colId xmlns:a16="http://schemas.microsoft.com/office/drawing/2014/main" xmlns="" val="2804785699"/>
                    </a:ext>
                  </a:extLst>
                </a:gridCol>
                <a:gridCol w="1867191">
                  <a:extLst>
                    <a:ext uri="{9D8B030D-6E8A-4147-A177-3AD203B41FA5}">
                      <a16:colId xmlns:a16="http://schemas.microsoft.com/office/drawing/2014/main" xmlns="" val="3724722090"/>
                    </a:ext>
                  </a:extLst>
                </a:gridCol>
                <a:gridCol w="2012083">
                  <a:extLst>
                    <a:ext uri="{9D8B030D-6E8A-4147-A177-3AD203B41FA5}">
                      <a16:colId xmlns:a16="http://schemas.microsoft.com/office/drawing/2014/main" xmlns="" val="3837184558"/>
                    </a:ext>
                  </a:extLst>
                </a:gridCol>
              </a:tblGrid>
              <a:tr h="350703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cs-CZ" sz="1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5981" marR="359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6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soukromý řidič</a:t>
                      </a:r>
                    </a:p>
                  </a:txBody>
                  <a:tcPr marL="35981" marR="359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6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profesionální řidič</a:t>
                      </a:r>
                    </a:p>
                  </a:txBody>
                  <a:tcPr marL="35981" marR="359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2371164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 izolovaná epizoda typické</a:t>
                      </a:r>
                      <a:r>
                        <a:rPr lang="cs-CZ" sz="16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 </a:t>
                      </a:r>
                      <a:r>
                        <a:rPr lang="cs-CZ" sz="1600" b="1" dirty="0" err="1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vazovagální</a:t>
                      </a:r>
                      <a:r>
                        <a:rPr lang="cs-CZ" sz="1600" b="1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synkopy</a:t>
                      </a:r>
                      <a:endParaRPr lang="cs-CZ" sz="16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5981" marR="359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5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bez omezení</a:t>
                      </a:r>
                    </a:p>
                  </a:txBody>
                  <a:tcPr marL="35981" marR="359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5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bez omezení</a:t>
                      </a:r>
                    </a:p>
                  </a:txBody>
                  <a:tcPr marL="35981" marR="359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813833338"/>
                  </a:ext>
                </a:extLst>
              </a:tr>
              <a:tr h="64800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 rekurentn</a:t>
                      </a:r>
                      <a:r>
                        <a:rPr lang="cs-CZ" sz="16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í </a:t>
                      </a:r>
                      <a:r>
                        <a:rPr lang="cs-CZ" sz="1600" b="1" dirty="0" err="1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vazovagální</a:t>
                      </a:r>
                      <a:r>
                        <a:rPr lang="cs-CZ" sz="1600" b="1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synkopy </a:t>
                      </a:r>
                      <a:r>
                        <a:rPr lang="cs-CZ" sz="16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(během 12 měsíců) nebo izolovaná epizoda synkopy nejasné etiologie</a:t>
                      </a:r>
                    </a:p>
                  </a:txBody>
                  <a:tcPr marL="35981" marR="359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5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vyčkávací období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5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 měsíc</a:t>
                      </a:r>
                    </a:p>
                  </a:txBody>
                  <a:tcPr marL="35981" marR="359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5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vyčkávací období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5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 měsíc</a:t>
                      </a:r>
                    </a:p>
                  </a:txBody>
                  <a:tcPr marL="35981" marR="359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120439717"/>
                  </a:ext>
                </a:extLst>
              </a:tr>
              <a:tr h="588313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 situační synkopa</a:t>
                      </a:r>
                      <a:endParaRPr lang="cs-CZ" sz="16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6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např. mikční či defekační</a:t>
                      </a:r>
                    </a:p>
                  </a:txBody>
                  <a:tcPr marL="35981" marR="359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5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vyčkávací období       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5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 týden</a:t>
                      </a:r>
                    </a:p>
                  </a:txBody>
                  <a:tcPr marL="35981" marR="359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5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vyčkávací období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5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 týden</a:t>
                      </a:r>
                    </a:p>
                  </a:txBody>
                  <a:tcPr marL="35981" marR="359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424578907"/>
                  </a:ext>
                </a:extLst>
              </a:tr>
              <a:tr h="612339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 synkopa z reverzibilní příčiny</a:t>
                      </a:r>
                      <a:r>
                        <a:rPr lang="cs-CZ" sz="16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6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např. krvácení nebo dehydratace</a:t>
                      </a:r>
                    </a:p>
                  </a:txBody>
                  <a:tcPr marL="35981" marR="359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5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úspěšná léčba vyvolávající příčiny</a:t>
                      </a:r>
                    </a:p>
                  </a:txBody>
                  <a:tcPr marL="35981" marR="359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5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úspěšná léčba vyvolávající příčiny</a:t>
                      </a:r>
                    </a:p>
                  </a:txBody>
                  <a:tcPr marL="35981" marR="359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62434746"/>
                  </a:ext>
                </a:extLst>
              </a:tr>
            </a:tbl>
          </a:graphicData>
        </a:graphic>
      </p:graphicFrame>
      <p:sp>
        <p:nvSpPr>
          <p:cNvPr id="6" name="Obdélník 5">
            <a:extLst>
              <a:ext uri="{FF2B5EF4-FFF2-40B4-BE49-F238E27FC236}">
                <a16:creationId xmlns:a16="http://schemas.microsoft.com/office/drawing/2014/main" xmlns="" id="{5C32805E-505D-4DCA-803A-B630E86291E8}"/>
              </a:ext>
            </a:extLst>
          </p:cNvPr>
          <p:cNvSpPr/>
          <p:nvPr/>
        </p:nvSpPr>
        <p:spPr>
          <a:xfrm>
            <a:off x="3526971" y="5954797"/>
            <a:ext cx="5272646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cs-CZ" altLang="cs-CZ" sz="1200" dirty="0">
                <a:solidFill>
                  <a:prstClr val="black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*</a:t>
            </a:r>
            <a:endParaRPr lang="cs-CZ" altLang="cs-CZ" sz="1200" dirty="0">
              <a:solidFill>
                <a:prstClr val="black"/>
              </a:solidFill>
            </a:endParaRPr>
          </a:p>
        </p:txBody>
      </p:sp>
      <p:sp>
        <p:nvSpPr>
          <p:cNvPr id="7" name="Obdélník 6">
            <a:extLst>
              <a:ext uri="{FF2B5EF4-FFF2-40B4-BE49-F238E27FC236}">
                <a16:creationId xmlns:a16="http://schemas.microsoft.com/office/drawing/2014/main" xmlns="" id="{C967054B-9830-4843-8292-A8EC6C106C64}"/>
              </a:ext>
            </a:extLst>
          </p:cNvPr>
          <p:cNvSpPr/>
          <p:nvPr/>
        </p:nvSpPr>
        <p:spPr>
          <a:xfrm>
            <a:off x="178921" y="2070108"/>
            <a:ext cx="8821783" cy="1856320"/>
          </a:xfrm>
          <a:prstGeom prst="rect">
            <a:avLst/>
          </a:prstGeom>
          <a:noFill/>
          <a:ln w="381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58865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extovéPole 18">
            <a:extLst>
              <a:ext uri="{FF2B5EF4-FFF2-40B4-BE49-F238E27FC236}">
                <a16:creationId xmlns:a16="http://schemas.microsoft.com/office/drawing/2014/main" xmlns="" id="{27567634-6175-49D3-BD59-C1F77AA5B711}"/>
              </a:ext>
            </a:extLst>
          </p:cNvPr>
          <p:cNvSpPr txBox="1"/>
          <p:nvPr/>
        </p:nvSpPr>
        <p:spPr>
          <a:xfrm>
            <a:off x="0" y="449196"/>
            <a:ext cx="9144000" cy="64633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lvl="0" algn="ctr"/>
            <a:r>
              <a:rPr lang="cs-CZ" sz="3600" b="1" dirty="0">
                <a:solidFill>
                  <a:srgbClr val="002060"/>
                </a:solidFill>
                <a:cs typeface="Arial" panose="020B0604020202020204" pitchFamily="34" charset="0"/>
              </a:rPr>
              <a:t>SYNKOPA A ŘÍZENÍ MOTOROVÝCH VOZIDEL</a:t>
            </a:r>
            <a:endParaRPr lang="cs-CZ" sz="2400" b="1" dirty="0">
              <a:solidFill>
                <a:prstClr val="black"/>
              </a:solidFill>
              <a:ea typeface="MS Mincho" panose="02020609040205080304" pitchFamily="49" charset="-128"/>
              <a:cs typeface="Times New Roman" panose="02020603050405020304" pitchFamily="18" charset="0"/>
            </a:endParaRPr>
          </a:p>
        </p:txBody>
      </p:sp>
      <p:pic>
        <p:nvPicPr>
          <p:cNvPr id="18" name="Obrázek 17">
            <a:extLst>
              <a:ext uri="{FF2B5EF4-FFF2-40B4-BE49-F238E27FC236}">
                <a16:creationId xmlns:a16="http://schemas.microsoft.com/office/drawing/2014/main" xmlns="" id="{2621369C-3D97-4FE0-B226-AA1A0AD188F8}"/>
              </a:ext>
            </a:extLst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21884" y="6118343"/>
            <a:ext cx="684566" cy="596235"/>
          </a:xfrm>
          <a:prstGeom prst="rect">
            <a:avLst/>
          </a:prstGeom>
        </p:spPr>
      </p:pic>
      <p:graphicFrame>
        <p:nvGraphicFramePr>
          <p:cNvPr id="13" name="Tabulka 12">
            <a:extLst>
              <a:ext uri="{FF2B5EF4-FFF2-40B4-BE49-F238E27FC236}">
                <a16:creationId xmlns:a16="http://schemas.microsoft.com/office/drawing/2014/main" xmlns="" id="{8DE4CFCF-E0BF-4C00-AA6F-85A531F5D06B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380010" y="1259073"/>
          <a:ext cx="8419607" cy="2667355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4540333">
                  <a:extLst>
                    <a:ext uri="{9D8B030D-6E8A-4147-A177-3AD203B41FA5}">
                      <a16:colId xmlns:a16="http://schemas.microsoft.com/office/drawing/2014/main" xmlns="" val="2804785699"/>
                    </a:ext>
                  </a:extLst>
                </a:gridCol>
                <a:gridCol w="1867191">
                  <a:extLst>
                    <a:ext uri="{9D8B030D-6E8A-4147-A177-3AD203B41FA5}">
                      <a16:colId xmlns:a16="http://schemas.microsoft.com/office/drawing/2014/main" xmlns="" val="3724722090"/>
                    </a:ext>
                  </a:extLst>
                </a:gridCol>
                <a:gridCol w="2012083">
                  <a:extLst>
                    <a:ext uri="{9D8B030D-6E8A-4147-A177-3AD203B41FA5}">
                      <a16:colId xmlns:a16="http://schemas.microsoft.com/office/drawing/2014/main" xmlns="" val="3837184558"/>
                    </a:ext>
                  </a:extLst>
                </a:gridCol>
              </a:tblGrid>
              <a:tr h="350703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cs-CZ" sz="1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5981" marR="359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6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soukromý řidič</a:t>
                      </a:r>
                    </a:p>
                  </a:txBody>
                  <a:tcPr marL="35981" marR="359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6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profesionální řidič</a:t>
                      </a:r>
                    </a:p>
                  </a:txBody>
                  <a:tcPr marL="35981" marR="359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2371164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 izolovaná epizoda typické</a:t>
                      </a:r>
                      <a:r>
                        <a:rPr lang="cs-CZ" sz="16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 </a:t>
                      </a:r>
                      <a:r>
                        <a:rPr lang="cs-CZ" sz="1600" b="1" dirty="0" err="1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vazovagální</a:t>
                      </a:r>
                      <a:r>
                        <a:rPr lang="cs-CZ" sz="1600" b="1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synkopy</a:t>
                      </a:r>
                      <a:endParaRPr lang="cs-CZ" sz="16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5981" marR="359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5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bez omezení</a:t>
                      </a:r>
                    </a:p>
                  </a:txBody>
                  <a:tcPr marL="35981" marR="359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5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bez omezení</a:t>
                      </a:r>
                    </a:p>
                  </a:txBody>
                  <a:tcPr marL="35981" marR="359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813833338"/>
                  </a:ext>
                </a:extLst>
              </a:tr>
              <a:tr h="64800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 rekurentn</a:t>
                      </a:r>
                      <a:r>
                        <a:rPr lang="cs-CZ" sz="16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í </a:t>
                      </a:r>
                      <a:r>
                        <a:rPr lang="cs-CZ" sz="1600" b="1" dirty="0" err="1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vazovagální</a:t>
                      </a:r>
                      <a:r>
                        <a:rPr lang="cs-CZ" sz="1600" b="1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synkopy </a:t>
                      </a:r>
                      <a:r>
                        <a:rPr lang="cs-CZ" sz="16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(během 12 měsíců) nebo izolovaná epizoda synkopy nejasné etiologie</a:t>
                      </a:r>
                    </a:p>
                  </a:txBody>
                  <a:tcPr marL="35981" marR="359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5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vyčkávací období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5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 měsíc</a:t>
                      </a:r>
                    </a:p>
                  </a:txBody>
                  <a:tcPr marL="35981" marR="359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5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vyčkávací období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5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 měsíc</a:t>
                      </a:r>
                    </a:p>
                  </a:txBody>
                  <a:tcPr marL="35981" marR="359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120439717"/>
                  </a:ext>
                </a:extLst>
              </a:tr>
              <a:tr h="588313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 situační synkopa</a:t>
                      </a:r>
                      <a:endParaRPr lang="cs-CZ" sz="16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6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např. mikční či defekační</a:t>
                      </a:r>
                    </a:p>
                  </a:txBody>
                  <a:tcPr marL="35981" marR="359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5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vyčkávací období       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5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 týden</a:t>
                      </a:r>
                    </a:p>
                  </a:txBody>
                  <a:tcPr marL="35981" marR="359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5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vyčkávací období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5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 týden</a:t>
                      </a:r>
                    </a:p>
                  </a:txBody>
                  <a:tcPr marL="35981" marR="359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424578907"/>
                  </a:ext>
                </a:extLst>
              </a:tr>
              <a:tr h="612339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 synkopa z reverzibilní příčiny</a:t>
                      </a:r>
                      <a:r>
                        <a:rPr lang="cs-CZ" sz="16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6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např. krvácení nebo dehydratace</a:t>
                      </a:r>
                    </a:p>
                  </a:txBody>
                  <a:tcPr marL="35981" marR="359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5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úspěšná léčba vyvolávající příčiny</a:t>
                      </a:r>
                    </a:p>
                  </a:txBody>
                  <a:tcPr marL="35981" marR="359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5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úspěšná léčba vyvolávající příčiny</a:t>
                      </a:r>
                    </a:p>
                  </a:txBody>
                  <a:tcPr marL="35981" marR="359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62434746"/>
                  </a:ext>
                </a:extLst>
              </a:tr>
            </a:tbl>
          </a:graphicData>
        </a:graphic>
      </p:graphicFrame>
      <p:sp>
        <p:nvSpPr>
          <p:cNvPr id="6" name="Obdélník 5">
            <a:extLst>
              <a:ext uri="{FF2B5EF4-FFF2-40B4-BE49-F238E27FC236}">
                <a16:creationId xmlns:a16="http://schemas.microsoft.com/office/drawing/2014/main" xmlns="" id="{5C32805E-505D-4DCA-803A-B630E86291E8}"/>
              </a:ext>
            </a:extLst>
          </p:cNvPr>
          <p:cNvSpPr/>
          <p:nvPr/>
        </p:nvSpPr>
        <p:spPr>
          <a:xfrm>
            <a:off x="3526971" y="5954797"/>
            <a:ext cx="5272646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cs-CZ" altLang="cs-CZ" sz="1200" dirty="0">
                <a:solidFill>
                  <a:prstClr val="black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*</a:t>
            </a:r>
            <a:endParaRPr lang="cs-CZ" altLang="cs-CZ" sz="1200" dirty="0">
              <a:solidFill>
                <a:prstClr val="black"/>
              </a:solidFill>
            </a:endParaRPr>
          </a:p>
        </p:txBody>
      </p:sp>
      <p:sp>
        <p:nvSpPr>
          <p:cNvPr id="7" name="Obdélník 6">
            <a:extLst>
              <a:ext uri="{FF2B5EF4-FFF2-40B4-BE49-F238E27FC236}">
                <a16:creationId xmlns:a16="http://schemas.microsoft.com/office/drawing/2014/main" xmlns="" id="{C967054B-9830-4843-8292-A8EC6C106C64}"/>
              </a:ext>
            </a:extLst>
          </p:cNvPr>
          <p:cNvSpPr/>
          <p:nvPr/>
        </p:nvSpPr>
        <p:spPr>
          <a:xfrm>
            <a:off x="178919" y="3921589"/>
            <a:ext cx="8821783" cy="2033207"/>
          </a:xfrm>
          <a:prstGeom prst="rect">
            <a:avLst/>
          </a:prstGeom>
          <a:noFill/>
          <a:ln w="381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graphicFrame>
        <p:nvGraphicFramePr>
          <p:cNvPr id="2" name="Tabulka 1">
            <a:extLst>
              <a:ext uri="{FF2B5EF4-FFF2-40B4-BE49-F238E27FC236}">
                <a16:creationId xmlns:a16="http://schemas.microsoft.com/office/drawing/2014/main" xmlns="" id="{A867BD93-C719-4F88-BEF5-751DB91ABE5A}"/>
              </a:ext>
            </a:extLst>
          </p:cNvPr>
          <p:cNvGraphicFramePr>
            <a:graphicFrameLocks noGrp="1"/>
          </p:cNvGraphicFramePr>
          <p:nvPr/>
        </p:nvGraphicFramePr>
        <p:xfrm>
          <a:off x="380008" y="3926428"/>
          <a:ext cx="8419607" cy="782765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4540333">
                  <a:extLst>
                    <a:ext uri="{9D8B030D-6E8A-4147-A177-3AD203B41FA5}">
                      <a16:colId xmlns:a16="http://schemas.microsoft.com/office/drawing/2014/main" xmlns="" val="983146490"/>
                    </a:ext>
                  </a:extLst>
                </a:gridCol>
                <a:gridCol w="1867191">
                  <a:extLst>
                    <a:ext uri="{9D8B030D-6E8A-4147-A177-3AD203B41FA5}">
                      <a16:colId xmlns:a16="http://schemas.microsoft.com/office/drawing/2014/main" xmlns="" val="44027035"/>
                    </a:ext>
                  </a:extLst>
                </a:gridCol>
                <a:gridCol w="2012083">
                  <a:extLst>
                    <a:ext uri="{9D8B030D-6E8A-4147-A177-3AD203B41FA5}">
                      <a16:colId xmlns:a16="http://schemas.microsoft.com/office/drawing/2014/main" xmlns="" val="3189388726"/>
                    </a:ext>
                  </a:extLst>
                </a:gridCol>
              </a:tblGrid>
              <a:tr h="64800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 synkopa z diagnostikované a úspěšně léčené příčiny</a:t>
                      </a:r>
                      <a:r>
                        <a:rPr lang="cs-CZ" sz="16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např. implantace trvalého kardiostimulátoru pro </a:t>
                      </a:r>
                      <a:r>
                        <a:rPr lang="cs-CZ" sz="1600" dirty="0" err="1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bradyarytmii</a:t>
                      </a:r>
                      <a:endParaRPr lang="cs-CZ" sz="16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5981" marR="359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5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vyčkávací období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5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 týden</a:t>
                      </a:r>
                    </a:p>
                  </a:txBody>
                  <a:tcPr marL="35981" marR="359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5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vyčkávací období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5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 týden</a:t>
                      </a:r>
                    </a:p>
                  </a:txBody>
                  <a:tcPr marL="35981" marR="359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369007568"/>
                  </a:ext>
                </a:extLst>
              </a:tr>
            </a:tbl>
          </a:graphicData>
        </a:graphic>
      </p:graphicFrame>
      <p:graphicFrame>
        <p:nvGraphicFramePr>
          <p:cNvPr id="3" name="Tabulka 2">
            <a:extLst>
              <a:ext uri="{FF2B5EF4-FFF2-40B4-BE49-F238E27FC236}">
                <a16:creationId xmlns:a16="http://schemas.microsoft.com/office/drawing/2014/main" xmlns="" id="{5A614EC7-97D2-44B0-8398-541F53AEE1C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42078879"/>
              </p:ext>
            </p:extLst>
          </p:nvPr>
        </p:nvGraphicFramePr>
        <p:xfrm>
          <a:off x="380008" y="4702754"/>
          <a:ext cx="8419607" cy="1223010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4540333">
                  <a:extLst>
                    <a:ext uri="{9D8B030D-6E8A-4147-A177-3AD203B41FA5}">
                      <a16:colId xmlns:a16="http://schemas.microsoft.com/office/drawing/2014/main" xmlns="" val="2882627681"/>
                    </a:ext>
                  </a:extLst>
                </a:gridCol>
                <a:gridCol w="1867191">
                  <a:extLst>
                    <a:ext uri="{9D8B030D-6E8A-4147-A177-3AD203B41FA5}">
                      <a16:colId xmlns:a16="http://schemas.microsoft.com/office/drawing/2014/main" xmlns="" val="656702989"/>
                    </a:ext>
                  </a:extLst>
                </a:gridCol>
                <a:gridCol w="2012083">
                  <a:extLst>
                    <a:ext uri="{9D8B030D-6E8A-4147-A177-3AD203B41FA5}">
                      <a16:colId xmlns:a16="http://schemas.microsoft.com/office/drawing/2014/main" xmlns="" val="2689237912"/>
                    </a:ext>
                  </a:extLst>
                </a:gridCol>
              </a:tblGrid>
              <a:tr h="108000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 synkopa při dokumentované  </a:t>
                      </a:r>
                      <a:r>
                        <a:rPr lang="cs-CZ" sz="1600" b="1" dirty="0" err="1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tachyarytmii</a:t>
                      </a:r>
                      <a:r>
                        <a:rPr lang="cs-CZ" sz="1600" b="1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nebo </a:t>
                      </a:r>
                      <a:r>
                        <a:rPr lang="cs-CZ" sz="1600" b="1" dirty="0" err="1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indukovatelné</a:t>
                      </a:r>
                      <a:r>
                        <a:rPr lang="cs-CZ" sz="1600" b="1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 </a:t>
                      </a:r>
                      <a:r>
                        <a:rPr lang="cs-CZ" sz="1600" b="1" dirty="0" err="1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tachyarytmie</a:t>
                      </a:r>
                      <a:r>
                        <a:rPr lang="cs-CZ" sz="16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při elektrofyziologickém vyšetření</a:t>
                      </a:r>
                    </a:p>
                  </a:txBody>
                  <a:tcPr marL="35981" marR="359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cs-CZ" sz="15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úspěšná </a:t>
                      </a:r>
                      <a:r>
                        <a:rPr lang="cs-CZ" sz="15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katetrizační ablační léčba 1 týden nebo farmakoterapie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5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1 měsíc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5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bez </a:t>
                      </a:r>
                      <a:r>
                        <a:rPr lang="cs-CZ" sz="1500" dirty="0" err="1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rekurence</a:t>
                      </a:r>
                      <a:r>
                        <a:rPr lang="cs-CZ" sz="15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arytmie</a:t>
                      </a:r>
                      <a:r>
                        <a:rPr lang="cs-CZ" sz="15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cs-CZ" sz="15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5981" marR="359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5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úspěšná katetrizační ablační léčba  1 týden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5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nebo farmakoterapie 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5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 měsíc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5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bez </a:t>
                      </a:r>
                      <a:r>
                        <a:rPr lang="cs-CZ" sz="1500" dirty="0" err="1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rekurence</a:t>
                      </a:r>
                      <a:r>
                        <a:rPr lang="cs-CZ" sz="15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arytmie</a:t>
                      </a:r>
                      <a:r>
                        <a:rPr lang="cs-CZ" sz="15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cs-CZ" sz="15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5981" marR="359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45700985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9745490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extovéPole 18">
            <a:extLst>
              <a:ext uri="{FF2B5EF4-FFF2-40B4-BE49-F238E27FC236}">
                <a16:creationId xmlns:a16="http://schemas.microsoft.com/office/drawing/2014/main" xmlns="" id="{27567634-6175-49D3-BD59-C1F77AA5B711}"/>
              </a:ext>
            </a:extLst>
          </p:cNvPr>
          <p:cNvSpPr txBox="1"/>
          <p:nvPr/>
        </p:nvSpPr>
        <p:spPr>
          <a:xfrm>
            <a:off x="0" y="449196"/>
            <a:ext cx="9144000" cy="120032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cs-CZ" sz="3600" b="1" dirty="0">
                <a:solidFill>
                  <a:srgbClr val="00206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PORUCHY PŘEVODNÍHO SYSTÉMU</a:t>
            </a:r>
            <a:endParaRPr lang="cs-CZ" sz="2800" dirty="0">
              <a:solidFill>
                <a:srgbClr val="002060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ctr"/>
            <a:r>
              <a:rPr lang="cs-CZ" sz="3600" b="1" dirty="0">
                <a:solidFill>
                  <a:srgbClr val="002060"/>
                </a:solidFill>
                <a:cs typeface="Arial" panose="020B0604020202020204" pitchFamily="34" charset="0"/>
              </a:rPr>
              <a:t>A ŘÍZENÍ MOTOROVÝCH VOZIDEL</a:t>
            </a:r>
            <a:endParaRPr lang="cs-CZ" sz="2400" b="1" dirty="0">
              <a:solidFill>
                <a:prstClr val="black"/>
              </a:solidFill>
              <a:ea typeface="MS Mincho" panose="02020609040205080304" pitchFamily="49" charset="-128"/>
              <a:cs typeface="Times New Roman" panose="02020603050405020304" pitchFamily="18" charset="0"/>
            </a:endParaRPr>
          </a:p>
        </p:txBody>
      </p:sp>
      <p:pic>
        <p:nvPicPr>
          <p:cNvPr id="18" name="Obrázek 17">
            <a:extLst>
              <a:ext uri="{FF2B5EF4-FFF2-40B4-BE49-F238E27FC236}">
                <a16:creationId xmlns:a16="http://schemas.microsoft.com/office/drawing/2014/main" xmlns="" id="{2621369C-3D97-4FE0-B226-AA1A0AD188F8}"/>
              </a:ext>
            </a:extLst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22913" y="6110686"/>
            <a:ext cx="684566" cy="596235"/>
          </a:xfrm>
          <a:prstGeom prst="rect">
            <a:avLst/>
          </a:prstGeom>
        </p:spPr>
      </p:pic>
      <p:graphicFrame>
        <p:nvGraphicFramePr>
          <p:cNvPr id="7" name="Tabulka 6">
            <a:extLst>
              <a:ext uri="{FF2B5EF4-FFF2-40B4-BE49-F238E27FC236}">
                <a16:creationId xmlns:a16="http://schemas.microsoft.com/office/drawing/2014/main" xmlns="" id="{6681A47E-FAE7-4B53-B946-2C6164E3F25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75072174"/>
              </p:ext>
            </p:extLst>
          </p:nvPr>
        </p:nvGraphicFramePr>
        <p:xfrm>
          <a:off x="415638" y="2021562"/>
          <a:ext cx="8334418" cy="426720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4638819">
                  <a:extLst>
                    <a:ext uri="{9D8B030D-6E8A-4147-A177-3AD203B41FA5}">
                      <a16:colId xmlns:a16="http://schemas.microsoft.com/office/drawing/2014/main" xmlns="" val="4126096217"/>
                    </a:ext>
                  </a:extLst>
                </a:gridCol>
                <a:gridCol w="1363747">
                  <a:extLst>
                    <a:ext uri="{9D8B030D-6E8A-4147-A177-3AD203B41FA5}">
                      <a16:colId xmlns:a16="http://schemas.microsoft.com/office/drawing/2014/main" xmlns="" val="2605492593"/>
                    </a:ext>
                  </a:extLst>
                </a:gridCol>
                <a:gridCol w="2331852">
                  <a:extLst>
                    <a:ext uri="{9D8B030D-6E8A-4147-A177-3AD203B41FA5}">
                      <a16:colId xmlns:a16="http://schemas.microsoft.com/office/drawing/2014/main" xmlns="" val="477767815"/>
                    </a:ext>
                  </a:extLst>
                </a:gridCol>
              </a:tblGrid>
              <a:tr h="401768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400" dirty="0">
                          <a:solidFill>
                            <a:schemeClr val="bg1"/>
                          </a:solidFill>
                          <a:effectLst/>
                          <a:highlight>
                            <a:srgbClr val="000080"/>
                          </a:highlight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29122" marR="291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soukromý řidič</a:t>
                      </a:r>
                      <a:endParaRPr lang="cs-CZ" sz="1400" b="1" dirty="0">
                        <a:solidFill>
                          <a:schemeClr val="bg1"/>
                        </a:solidFill>
                        <a:latin typeface="+mn-lt"/>
                      </a:endParaRPr>
                    </a:p>
                    <a:p>
                      <a:endParaRPr lang="cs-CZ" sz="1400" b="1" dirty="0">
                        <a:solidFill>
                          <a:schemeClr val="bg1"/>
                        </a:solidFill>
                        <a:highlight>
                          <a:srgbClr val="000080"/>
                        </a:highlight>
                        <a:latin typeface="+mn-lt"/>
                      </a:endParaRPr>
                    </a:p>
                  </a:txBody>
                  <a:tcPr marL="29122" marR="291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profesionální řidič</a:t>
                      </a:r>
                    </a:p>
                  </a:txBody>
                  <a:tcPr marL="29122" marR="291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994302119"/>
                  </a:ext>
                </a:extLst>
              </a:tr>
            </a:tbl>
          </a:graphicData>
        </a:graphic>
      </p:graphicFrame>
      <p:graphicFrame>
        <p:nvGraphicFramePr>
          <p:cNvPr id="3" name="Tabulka 2">
            <a:extLst>
              <a:ext uri="{FF2B5EF4-FFF2-40B4-BE49-F238E27FC236}">
                <a16:creationId xmlns:a16="http://schemas.microsoft.com/office/drawing/2014/main" xmlns="" id="{8EA05B41-FFF7-4989-BA54-97106EC08B95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429570" y="2448282"/>
          <a:ext cx="8298792" cy="2520419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4643249">
                  <a:extLst>
                    <a:ext uri="{9D8B030D-6E8A-4147-A177-3AD203B41FA5}">
                      <a16:colId xmlns:a16="http://schemas.microsoft.com/office/drawing/2014/main" xmlns="" val="1882613677"/>
                    </a:ext>
                  </a:extLst>
                </a:gridCol>
                <a:gridCol w="1187533">
                  <a:extLst>
                    <a:ext uri="{9D8B030D-6E8A-4147-A177-3AD203B41FA5}">
                      <a16:colId xmlns:a16="http://schemas.microsoft.com/office/drawing/2014/main" xmlns="" val="914797308"/>
                    </a:ext>
                  </a:extLst>
                </a:gridCol>
                <a:gridCol w="2468010">
                  <a:extLst>
                    <a:ext uri="{9D8B030D-6E8A-4147-A177-3AD203B41FA5}">
                      <a16:colId xmlns:a16="http://schemas.microsoft.com/office/drawing/2014/main" xmlns="" val="2743596205"/>
                    </a:ext>
                  </a:extLst>
                </a:gridCol>
              </a:tblGrid>
              <a:tr h="1084815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izolovaná a-v blokáda 1. stupně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izolovaná blokáda pravého </a:t>
                      </a:r>
                      <a:r>
                        <a:rPr lang="cs-CZ" sz="1600" b="1" dirty="0" err="1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Tawarova</a:t>
                      </a:r>
                      <a:r>
                        <a:rPr lang="cs-CZ" sz="1600" b="1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 raménka</a:t>
                      </a:r>
                      <a:r>
                        <a:rPr lang="cs-CZ" sz="16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cs-CZ" sz="16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izolovaná </a:t>
                      </a:r>
                      <a:r>
                        <a:rPr lang="cs-CZ" sz="1600" b="1" dirty="0" err="1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fascikulární</a:t>
                      </a:r>
                      <a:r>
                        <a:rPr lang="cs-CZ" sz="1600" b="1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blokáda levého </a:t>
                      </a:r>
                      <a:r>
                        <a:rPr lang="cs-CZ" sz="1600" b="1" dirty="0" err="1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Tawar</a:t>
                      </a:r>
                      <a:r>
                        <a:rPr lang="cs-CZ" sz="1600" b="1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. raménk</a:t>
                      </a:r>
                      <a:r>
                        <a:rPr lang="cs-CZ" sz="16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 </a:t>
                      </a:r>
                      <a:endParaRPr lang="cs-CZ" sz="16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080" marR="430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6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cs-CZ" sz="16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6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cs-CZ" sz="16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6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bez omezení</a:t>
                      </a:r>
                      <a:endParaRPr lang="cs-CZ" sz="16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080" marR="430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6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cs-CZ" sz="16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6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cs-CZ" sz="16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6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bez omezení</a:t>
                      </a:r>
                      <a:endParaRPr lang="cs-CZ" sz="16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080" marR="430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21876464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blokáda levého </a:t>
                      </a:r>
                      <a:r>
                        <a:rPr lang="cs-CZ" sz="1600" b="1" dirty="0" err="1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Tawarova</a:t>
                      </a:r>
                      <a:r>
                        <a:rPr lang="cs-CZ" sz="1600" b="1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raménka </a:t>
                      </a:r>
                      <a:r>
                        <a:rPr lang="cs-CZ" sz="16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(LBBB)</a:t>
                      </a:r>
                      <a:endParaRPr lang="cs-CZ" sz="16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cs-CZ" sz="1600" b="1" dirty="0" err="1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bifascikulární</a:t>
                      </a:r>
                      <a:r>
                        <a:rPr lang="cs-CZ" sz="1600" b="1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blokáda</a:t>
                      </a:r>
                      <a:endParaRPr lang="cs-CZ" sz="16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a-v blokáda 2. stupně periodického typu (</a:t>
                      </a:r>
                      <a:r>
                        <a:rPr lang="cs-CZ" sz="1600" b="1" dirty="0" err="1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Möbitz</a:t>
                      </a:r>
                      <a:r>
                        <a:rPr lang="cs-CZ" sz="1600" b="1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I)</a:t>
                      </a:r>
                      <a:endParaRPr lang="cs-CZ" sz="16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080" marR="430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6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cs-CZ" sz="16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6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bez omezení</a:t>
                      </a:r>
                      <a:endParaRPr lang="cs-CZ" sz="16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080" marR="430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6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opětovné vyšetření za 1 rok</a:t>
                      </a:r>
                      <a:endParaRPr lang="cs-CZ" sz="16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6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 kontrolou a monitorací </a:t>
                      </a:r>
                      <a:r>
                        <a:rPr lang="cs-CZ" sz="1600" dirty="0" err="1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ekg</a:t>
                      </a:r>
                      <a:endParaRPr lang="cs-CZ" sz="16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080" marR="430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386344562"/>
                  </a:ext>
                </a:extLst>
              </a:tr>
              <a:tr h="652839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a-v blokáda vyššího stupně bez zajištění trvalou </a:t>
                      </a:r>
                      <a:r>
                        <a:rPr lang="cs-CZ" sz="1600" b="1" dirty="0" err="1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iml</a:t>
                      </a:r>
                      <a:r>
                        <a:rPr lang="cs-CZ" sz="1600" b="1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cs-CZ" sz="16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080" marR="430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neschopen</a:t>
                      </a:r>
                      <a:endParaRPr lang="cs-CZ" sz="16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080" marR="430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neschopen</a:t>
                      </a:r>
                      <a:endParaRPr lang="cs-CZ" sz="16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080" marR="430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60157477"/>
                  </a:ext>
                </a:extLst>
              </a:tr>
            </a:tbl>
          </a:graphicData>
        </a:graphic>
      </p:graphicFrame>
      <p:sp>
        <p:nvSpPr>
          <p:cNvPr id="4" name="Ovál 3">
            <a:extLst>
              <a:ext uri="{FF2B5EF4-FFF2-40B4-BE49-F238E27FC236}">
                <a16:creationId xmlns:a16="http://schemas.microsoft.com/office/drawing/2014/main" xmlns="" id="{4B4900AF-4712-421E-B5BA-2BF90C17512D}"/>
              </a:ext>
            </a:extLst>
          </p:cNvPr>
          <p:cNvSpPr/>
          <p:nvPr/>
        </p:nvSpPr>
        <p:spPr>
          <a:xfrm>
            <a:off x="2838201" y="4416562"/>
            <a:ext cx="296883" cy="522514"/>
          </a:xfrm>
          <a:prstGeom prst="ellipse">
            <a:avLst/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71743657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Motiv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Motiv 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tiv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Motiv Office">
  <a:themeElements>
    <a:clrScheme name="Motiv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Motiv 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tiv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810</TotalTime>
  <Words>1119</Words>
  <Application>Microsoft Office PowerPoint</Application>
  <PresentationFormat>On-screen Show (4:3)</PresentationFormat>
  <Paragraphs>265</Paragraphs>
  <Slides>14</Slides>
  <Notes>13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14</vt:i4>
      </vt:variant>
    </vt:vector>
  </HeadingPairs>
  <TitlesOfParts>
    <vt:vector size="16" baseType="lpstr">
      <vt:lpstr>Motiv Office</vt:lpstr>
      <vt:lpstr>1_Motiv Office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doma Hana</dc:creator>
  <cp:lastModifiedBy>Windows User</cp:lastModifiedBy>
  <cp:revision>56</cp:revision>
  <dcterms:created xsi:type="dcterms:W3CDTF">2019-01-09T13:43:34Z</dcterms:created>
  <dcterms:modified xsi:type="dcterms:W3CDTF">2019-01-18T11:54:45Z</dcterms:modified>
</cp:coreProperties>
</file>