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30"/>
  </p:notesMasterIdLst>
  <p:handoutMasterIdLst>
    <p:handoutMasterId r:id="rId31"/>
  </p:handoutMasterIdLst>
  <p:sldIdLst>
    <p:sldId id="256" r:id="rId2"/>
    <p:sldId id="591" r:id="rId3"/>
    <p:sldId id="577" r:id="rId4"/>
    <p:sldId id="580" r:id="rId5"/>
    <p:sldId id="578" r:id="rId6"/>
    <p:sldId id="562" r:id="rId7"/>
    <p:sldId id="596" r:id="rId8"/>
    <p:sldId id="579" r:id="rId9"/>
    <p:sldId id="521" r:id="rId10"/>
    <p:sldId id="581" r:id="rId11"/>
    <p:sldId id="582" r:id="rId12"/>
    <p:sldId id="592" r:id="rId13"/>
    <p:sldId id="604" r:id="rId14"/>
    <p:sldId id="605" r:id="rId15"/>
    <p:sldId id="584" r:id="rId16"/>
    <p:sldId id="595" r:id="rId17"/>
    <p:sldId id="601" r:id="rId18"/>
    <p:sldId id="585" r:id="rId19"/>
    <p:sldId id="602" r:id="rId20"/>
    <p:sldId id="606" r:id="rId21"/>
    <p:sldId id="586" r:id="rId22"/>
    <p:sldId id="594" r:id="rId23"/>
    <p:sldId id="588" r:id="rId24"/>
    <p:sldId id="607" r:id="rId25"/>
    <p:sldId id="590" r:id="rId26"/>
    <p:sldId id="593" r:id="rId27"/>
    <p:sldId id="576" r:id="rId28"/>
    <p:sldId id="50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7E5"/>
    <a:srgbClr val="008080"/>
    <a:srgbClr val="FFFF00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22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12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07ACB-50FB-40AC-BADE-0C0D3170B5F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2E07144-6010-437D-B126-E41DB08A3B9D}" type="pres">
      <dgm:prSet presAssocID="{BF407ACB-50FB-40AC-BADE-0C0D3170B5F6}" presName="Name0" presStyleCnt="0">
        <dgm:presLayoutVars>
          <dgm:dir/>
          <dgm:animLvl val="lvl"/>
          <dgm:resizeHandles val="exact"/>
        </dgm:presLayoutVars>
      </dgm:prSet>
      <dgm:spPr/>
    </dgm:pt>
    <dgm:pt modelId="{681BB909-4FF2-4A67-BDAD-4A36CD164060}" type="pres">
      <dgm:prSet presAssocID="{BF407ACB-50FB-40AC-BADE-0C0D3170B5F6}" presName="dummy" presStyleCnt="0"/>
      <dgm:spPr/>
    </dgm:pt>
    <dgm:pt modelId="{D4FB0CE5-0E7A-4265-BE81-284420298CE1}" type="pres">
      <dgm:prSet presAssocID="{BF407ACB-50FB-40AC-BADE-0C0D3170B5F6}" presName="linH" presStyleCnt="0"/>
      <dgm:spPr/>
    </dgm:pt>
    <dgm:pt modelId="{7352E079-20DE-40A8-9E42-D426DA370B27}" type="pres">
      <dgm:prSet presAssocID="{BF407ACB-50FB-40AC-BADE-0C0D3170B5F6}" presName="padding1" presStyleCnt="0"/>
      <dgm:spPr/>
    </dgm:pt>
    <dgm:pt modelId="{7405228F-90BE-4471-A051-06E579BEE3A5}" type="pres">
      <dgm:prSet presAssocID="{BF407ACB-50FB-40AC-BADE-0C0D3170B5F6}" presName="padding2" presStyleCnt="0"/>
      <dgm:spPr/>
    </dgm:pt>
    <dgm:pt modelId="{64A7FD02-1C00-4503-AC58-5C74A039F3EC}" type="pres">
      <dgm:prSet presAssocID="{BF407ACB-50FB-40AC-BADE-0C0D3170B5F6}" presName="negArrow" presStyleCnt="0"/>
      <dgm:spPr/>
    </dgm:pt>
    <dgm:pt modelId="{7D6F0E88-DDDB-4513-9D9E-E098C1625537}" type="pres">
      <dgm:prSet presAssocID="{BF407ACB-50FB-40AC-BADE-0C0D3170B5F6}" presName="backgroundArrow" presStyleLbl="node1" presStyleIdx="0" presStyleCnt="1" custLinFactNeighborY="4995"/>
      <dgm:spPr/>
      <dgm:t>
        <a:bodyPr/>
        <a:lstStyle/>
        <a:p>
          <a:endParaRPr lang="cs-CZ"/>
        </a:p>
      </dgm:t>
    </dgm:pt>
  </dgm:ptLst>
  <dgm:cxnLst>
    <dgm:cxn modelId="{1DF06AA7-F2A9-4617-83F4-B414A59FC7F7}" type="presOf" srcId="{BF407ACB-50FB-40AC-BADE-0C0D3170B5F6}" destId="{92E07144-6010-437D-B126-E41DB08A3B9D}" srcOrd="0" destOrd="0" presId="urn:microsoft.com/office/officeart/2005/8/layout/hProcess3"/>
    <dgm:cxn modelId="{FBA1703F-8B2E-43EF-BDF4-390F0BEBA5ED}" type="presParOf" srcId="{92E07144-6010-437D-B126-E41DB08A3B9D}" destId="{681BB909-4FF2-4A67-BDAD-4A36CD164060}" srcOrd="0" destOrd="0" presId="urn:microsoft.com/office/officeart/2005/8/layout/hProcess3"/>
    <dgm:cxn modelId="{1D3D62D7-696E-4E74-9F07-963F497920F9}" type="presParOf" srcId="{92E07144-6010-437D-B126-E41DB08A3B9D}" destId="{D4FB0CE5-0E7A-4265-BE81-284420298CE1}" srcOrd="1" destOrd="0" presId="urn:microsoft.com/office/officeart/2005/8/layout/hProcess3"/>
    <dgm:cxn modelId="{53618AF0-5C13-4214-AA84-B4E0664B7D68}" type="presParOf" srcId="{D4FB0CE5-0E7A-4265-BE81-284420298CE1}" destId="{7352E079-20DE-40A8-9E42-D426DA370B27}" srcOrd="0" destOrd="0" presId="urn:microsoft.com/office/officeart/2005/8/layout/hProcess3"/>
    <dgm:cxn modelId="{311E3170-C0A2-46A6-8527-4C8213CBECD7}" type="presParOf" srcId="{D4FB0CE5-0E7A-4265-BE81-284420298CE1}" destId="{7405228F-90BE-4471-A051-06E579BEE3A5}" srcOrd="1" destOrd="0" presId="urn:microsoft.com/office/officeart/2005/8/layout/hProcess3"/>
    <dgm:cxn modelId="{91C21D86-B138-4785-8456-14D5718E61CD}" type="presParOf" srcId="{D4FB0CE5-0E7A-4265-BE81-284420298CE1}" destId="{64A7FD02-1C00-4503-AC58-5C74A039F3EC}" srcOrd="2" destOrd="0" presId="urn:microsoft.com/office/officeart/2005/8/layout/hProcess3"/>
    <dgm:cxn modelId="{3C2DD479-667C-40C6-A70B-718E15798BA1}" type="presParOf" srcId="{D4FB0CE5-0E7A-4265-BE81-284420298CE1}" destId="{7D6F0E88-DDDB-4513-9D9E-E098C1625537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F0E88-DDDB-4513-9D9E-E098C1625537}">
      <dsp:nvSpPr>
        <dsp:cNvPr id="0" name=""/>
        <dsp:cNvSpPr/>
      </dsp:nvSpPr>
      <dsp:spPr>
        <a:xfrm>
          <a:off x="0" y="104"/>
          <a:ext cx="1080120" cy="9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9CC18C-D8E4-4323-843D-EC48F5F21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04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49EE64-5AAE-437E-B231-392E74C238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7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4E07E-64FB-4E3E-8FD6-1F90AB5B5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4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2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9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5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82469-573A-4F65-B241-7BCB3C1933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47F92-02CD-4914-B99D-9157E5A09C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DC0F1-2612-433C-809D-C389303C1F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8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4AE4D-8027-40EF-A7E6-E6C48AD8A2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BAC36-BF87-4EB1-97C1-AB761D84D1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2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D907D-A3CE-4084-86DB-E491E3396D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06A06-EED5-42E9-BF9F-3DF7C78BFC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EA5D1-2D27-4582-89FB-34CA278F17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85BE-0520-4E36-B288-639EF1528E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Kardiovaskulární rehabilitace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D4FA56-5FB9-4FC7-B05B-A3EBD6CAA2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5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9.bin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dioambulance.cz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7272807" cy="1872208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Kardiovaskulární RHB </a:t>
            </a:r>
            <a:br>
              <a:rPr lang="cs-CZ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pacientů s ICHS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1" y="4653136"/>
            <a:ext cx="8250113" cy="2079104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cs-CZ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Karel I., Skalická </a:t>
            </a:r>
            <a:r>
              <a:rPr lang="cs-CZ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</a:t>
            </a:r>
          </a:p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Kardioambulance s.r.o., Praha</a:t>
            </a:r>
          </a:p>
          <a:p>
            <a:pPr algn="ctr">
              <a:defRPr/>
            </a:pP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sjezd ČAAMK, Olomouc 17.-18.1.2020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29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3857625" y="278092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" y="2810123"/>
            <a:ext cx="9144000" cy="165489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60743" y="30845"/>
            <a:ext cx="28222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13228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r:id="rId4" imgW="3638691" imgH="2599830" progId="CorelDRAW.Graphic.12">
                  <p:embed/>
                </p:oleObj>
              </mc:Choice>
              <mc:Fallback>
                <p:oleObj r:id="rId4" imgW="3638691" imgH="2599830" progId="CorelDRAW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95020"/>
            <a:ext cx="5400599" cy="829724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mortalita po AIM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128568"/>
              </p:ext>
            </p:extLst>
          </p:nvPr>
        </p:nvGraphicFramePr>
        <p:xfrm>
          <a:off x="179510" y="1930400"/>
          <a:ext cx="8730104" cy="346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214"/>
                <a:gridCol w="2138846"/>
                <a:gridCol w="1997044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ukazatel</a:t>
                      </a:r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letá mortalita</a:t>
                      </a:r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letá mortalita</a:t>
                      </a:r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1911"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 </a:t>
                      </a:r>
                      <a:r>
                        <a:rPr lang="en-US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r>
                        <a:rPr lang="en-US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&lt; </a:t>
                      </a:r>
                      <a:r>
                        <a:rPr lang="en-US" sz="2600" b="1" baseline="0" dirty="0" smtClean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14ml/kg/min</a:t>
                      </a:r>
                      <a:endParaRPr lang="cs-CZ" sz="2600" b="1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16,7%</a:t>
                      </a:r>
                      <a:endParaRPr lang="cs-CZ" sz="2600" b="1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28,7%</a:t>
                      </a:r>
                      <a:endParaRPr lang="cs-CZ" sz="2600" b="1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 </a:t>
                      </a:r>
                      <a:r>
                        <a:rPr lang="en-US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r>
                        <a:rPr lang="en-US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&gt; 14ml/kg/min</a:t>
                      </a:r>
                      <a:endParaRPr lang="cs-CZ" sz="2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2,9%</a:t>
                      </a:r>
                    </a:p>
                    <a:p>
                      <a:pPr algn="ctr"/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5,7%</a:t>
                      </a:r>
                    </a:p>
                    <a:p>
                      <a:pPr algn="ctr"/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82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 </a:t>
                      </a:r>
                      <a:r>
                        <a:rPr lang="en-US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r>
                        <a:rPr lang="en-US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&gt;</a:t>
                      </a:r>
                      <a:r>
                        <a:rPr lang="cs-CZ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14ml/kg/min</a:t>
                      </a:r>
                      <a:endParaRPr lang="cs-CZ" sz="2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2,4%</a:t>
                      </a:r>
                    </a:p>
                    <a:p>
                      <a:pPr algn="ctr"/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4,4%</a:t>
                      </a:r>
                    </a:p>
                    <a:p>
                      <a:pPr algn="ctr"/>
                      <a:endParaRPr lang="cs-CZ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724128" y="623731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Chaloupka, </a:t>
            </a:r>
            <a:r>
              <a:rPr lang="cs-CZ" dirty="0" err="1" smtClean="0"/>
              <a:t>Kardiol</a:t>
            </a:r>
            <a:r>
              <a:rPr lang="cs-CZ" dirty="0" smtClean="0"/>
              <a:t> </a:t>
            </a:r>
            <a:r>
              <a:rPr lang="cs-CZ" dirty="0" err="1" smtClean="0"/>
              <a:t>Rev</a:t>
            </a:r>
            <a:r>
              <a:rPr lang="cs-CZ" dirty="0" smtClean="0"/>
              <a:t> 2008</a:t>
            </a:r>
            <a:endParaRPr lang="cs-CZ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52441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2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5114529" cy="10192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Aerobní kapacita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58592"/>
            <a:ext cx="8640960" cy="482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Zvýšení vrcholové spotřeby O2 snižuje KV mortalitu</a:t>
            </a:r>
          </a:p>
          <a:p>
            <a:pPr lvl="1"/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vyšší efekt u původně nízké peakVO2 (pVO2)</a:t>
            </a:r>
          </a:p>
          <a:p>
            <a:pPr marL="457200" lvl="1" indent="0">
              <a:buNone/>
            </a:pPr>
            <a:endParaRPr lang="cs-CZ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avýšení z původní pVO2 do 15ml/kg/min: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15-22ml/kg/min snižuje KV mortalitu o 38%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nad 22ml/kg/min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snižuje KV mortalitu o 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61%</a:t>
            </a:r>
          </a:p>
          <a:p>
            <a:pPr marL="393192" lvl="1" indent="0">
              <a:buNone/>
            </a:pPr>
            <a:endParaRPr lang="cs-CZ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o 1ml/kg/min zlepšuje přežití o 14-17%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35896" y="64658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Chaloupka, Kavanagh, Myers, Dutcher, </a:t>
            </a:r>
            <a:r>
              <a:rPr lang="cs-CZ" dirty="0" smtClean="0">
                <a:solidFill>
                  <a:srgbClr val="C00000"/>
                </a:solidFill>
              </a:rPr>
              <a:t>ESC 2019</a:t>
            </a:r>
            <a:endParaRPr lang="cs-CZ" dirty="0">
              <a:solidFill>
                <a:srgbClr val="C0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64346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80919" cy="201622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ESC Guidelines </a:t>
            </a: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diagnosis and management of chronic coronary syndromes</a:t>
            </a:r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5" cy="3880773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Cvičení snižuje AP zvýšením oxygenace myokardu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Zvýšení tolerance zátěže – nezávislý prediktor přežívání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3,5 – 7 hodin týdně středně těžké zátěže 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30-60 minut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denně více jak 5 dní v týdnu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KV RHB prokazatelně snižuje morbiditu i mortalitu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83522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Stanovení intenzity zátěže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u pacientů po IM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Podle zátěžového testu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ergometrie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spiro-ergometrie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U pacientů s nižší tolerancí zátěže (do 6 METS = cca 21 ml/kg/min)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zahájit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rehabilitaci na 50 % </a:t>
            </a: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maximální 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zátěžové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kapacity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úrovni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aerobního prahu </a:t>
            </a:r>
            <a:endParaRPr lang="pl-PL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postupně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navyšovat na 70-80 % </a:t>
            </a: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peakVO2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pacientů s </a:t>
            </a: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vyšší tolerancí </a:t>
            </a:r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zátěže </a:t>
            </a: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(na </a:t>
            </a:r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6 METS = cca 21 ml/kg/min</a:t>
            </a:r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60-70%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maximální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zátěžové kapacity</a:t>
            </a:r>
            <a:endParaRPr lang="cs-CZ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úrovni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aerobního prahu 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postupně navyšovat k úrovni anaerobního prahu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44031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0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32848" cy="96964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Monitorace pacientů při kardioRHB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41840"/>
            <a:ext cx="4104456" cy="4191416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44031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5" descr="EKG z rotopedu (ST deprese) A 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836712"/>
            <a:ext cx="3186165" cy="47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3466639" cy="27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308304" cy="1295400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Doporučené postupy ESC pro léčbu </a:t>
            </a: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se </a:t>
            </a:r>
            <a:r>
              <a:rPr lang="cs-CZ" sz="4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STEMI</a:t>
            </a: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Všichni pacienti po AIM by se měli účastnit programu </a:t>
            </a:r>
            <a:r>
              <a:rPr lang="cs-CZ" sz="26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</a:t>
            </a:r>
            <a:r>
              <a:rPr lang="cs-CZ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vaskulární rehabilitace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Třída </a:t>
            </a:r>
            <a:r>
              <a:rPr lang="cs-CZ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  </a:t>
            </a:r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úroveň </a:t>
            </a:r>
            <a:r>
              <a:rPr lang="cs-CZ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Ukazatelé kvality = 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Medikace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propuštění a další poradenství 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</a:t>
            </a:r>
          </a:p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kritérium fungujícího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systému nemocnice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 pacientů bez 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kontraindikací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užívání statinů (vysoce intenzivní léčbě) předepsaných při propuštění </a:t>
            </a:r>
          </a:p>
          <a:p>
            <a:pPr lvl="0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 pacientů s EFLK ≤ 40 % nebo s klinicky prokázaným srdečním selháním a bez kontraindikací k užívání beta-blokátoru předepsaného při propuštění </a:t>
            </a:r>
          </a:p>
          <a:p>
            <a:pPr lvl="0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 pacientů s EFLK ≤ 40 % nebo s klinicky prokázaným srdečním selháním a bez kontraindikací k užívání inhibitoru ACE (nebo blokátoru receptoru AT1 pro angiotensin II v případě intolerance) předepsaného při propuštění </a:t>
            </a:r>
          </a:p>
          <a:p>
            <a:pPr lvl="0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 pacientů s doporučeními/poradenstvím ohledně zanechání kouření při propuštění </a:t>
            </a:r>
          </a:p>
          <a:p>
            <a:pPr lvl="0"/>
            <a:r>
              <a:rPr lang="cs-CZ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 pacientů bez kontraindikací, zařazených do programu sekundární prevence/srdeční rehabilitace při </a:t>
            </a:r>
            <a:r>
              <a:rPr lang="cs-CZ" sz="26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propuštění.</a:t>
            </a:r>
            <a:endParaRPr lang="cs-CZ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44031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4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46" y="116632"/>
            <a:ext cx="491080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9" y="4756472"/>
            <a:ext cx="5184576" cy="188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47597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r:id="rId5" imgW="4849200" imgH="3466440" progId="CorelDRAW.Graphic.12">
                  <p:embed/>
                </p:oleObj>
              </mc:Choice>
              <mc:Fallback>
                <p:oleObj r:id="rId5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6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Doporučené postupy ESC pro léčbu pacientů se </a:t>
            </a:r>
            <a:r>
              <a:rPr lang="cs-CZ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STEMI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endParaRPr lang="cs-CZ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984776" cy="47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44031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395536" y="3933056"/>
            <a:ext cx="720080" cy="72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5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800" cy="1320800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Doporučení ESC 2015 pro léčbu pacientů s </a:t>
            </a:r>
            <a:r>
              <a:rPr lang="cs-CZ" sz="4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non-STE AKS</a:t>
            </a:r>
            <a:endParaRPr lang="cs-CZ" sz="40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7704856" cy="475252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Doporučuje se poradit všem pacientům, aby </a:t>
            </a:r>
            <a:r>
              <a:rPr lang="cs-CZ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změnili životosprávu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(nekuřáctví, pravidelná tělesná aktivita a zdravá strava).     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Třída I  úroveň 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non-STE AKS by mělo být zvažováno </a:t>
            </a:r>
            <a:r>
              <a:rPr lang="cs-CZ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zařazení pacienta do programu srdeční </a:t>
            </a:r>
            <a:r>
              <a:rPr lang="cs-CZ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rehabilitace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(sekundární prevence),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protože může zlepšit dodržování léčebného režimu a podpořit změny životosprávy, včetně pravidelné tělesné aktivity a nekuřáctví, a zahrnout i dietní poradenství. Nekuřáctví je vysoce účinné opatření ke snížení morbidity a mortality pacientů po AKS.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Třída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IIa 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úroveň A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09813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1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Doporučení ESC 2015 pro léčbu pacientů s </a:t>
            </a:r>
            <a:r>
              <a:rPr lang="cs-CZ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non-STE AKS</a:t>
            </a:r>
            <a:endParaRPr lang="cs-CZ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92688" cy="45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643635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7929046"/>
              </p:ext>
            </p:extLst>
          </p:nvPr>
        </p:nvGraphicFramePr>
        <p:xfrm>
          <a:off x="179512" y="4869160"/>
          <a:ext cx="108012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85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10249" y="123767"/>
            <a:ext cx="221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Ivan Karel</a:t>
            </a:r>
            <a:endParaRPr lang="cs-CZ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54791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ulka 1">
            <a:extLst>
              <a:ext uri="{FF2B5EF4-FFF2-40B4-BE49-F238E27FC236}">
                <a16:creationId xmlns:a16="http://schemas.microsoft.com/office/drawing/2014/main" xmlns="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77210"/>
              </p:ext>
            </p:extLst>
          </p:nvPr>
        </p:nvGraphicFramePr>
        <p:xfrm>
          <a:off x="225293" y="1783255"/>
          <a:ext cx="8712967" cy="481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841">
                  <a:extLst>
                    <a:ext uri="{9D8B030D-6E8A-4147-A177-3AD203B41FA5}">
                      <a16:colId xmlns:a16="http://schemas.microsoft.com/office/drawing/2014/main" xmlns="" val="3906957397"/>
                    </a:ext>
                  </a:extLst>
                </a:gridCol>
                <a:gridCol w="1205194">
                  <a:extLst>
                    <a:ext uri="{9D8B030D-6E8A-4147-A177-3AD203B41FA5}">
                      <a16:colId xmlns:a16="http://schemas.microsoft.com/office/drawing/2014/main" xmlns="" val="517683055"/>
                    </a:ext>
                  </a:extLst>
                </a:gridCol>
                <a:gridCol w="1294102">
                  <a:extLst>
                    <a:ext uri="{9D8B030D-6E8A-4147-A177-3AD203B41FA5}">
                      <a16:colId xmlns:a16="http://schemas.microsoft.com/office/drawing/2014/main" xmlns="" val="728487569"/>
                    </a:ext>
                  </a:extLst>
                </a:gridCol>
                <a:gridCol w="3595830">
                  <a:extLst>
                    <a:ext uri="{9D8B030D-6E8A-4147-A177-3AD203B41FA5}">
                      <a16:colId xmlns:a16="http://schemas.microsoft.com/office/drawing/2014/main" xmlns="" val="1216515480"/>
                    </a:ext>
                  </a:extLst>
                </a:gridCol>
              </a:tblGrid>
              <a:tr h="952379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067838"/>
                  </a:ext>
                </a:extLst>
              </a:tr>
              <a:tr h="538857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484910"/>
                  </a:ext>
                </a:extLst>
              </a:tr>
              <a:tr h="53885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545113"/>
                  </a:ext>
                </a:extLst>
              </a:tr>
              <a:tr h="53885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498532"/>
                  </a:ext>
                </a:extLst>
              </a:tr>
              <a:tr h="53885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319712"/>
                  </a:ext>
                </a:extLst>
              </a:tr>
              <a:tr h="58371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211609"/>
                  </a:ext>
                </a:extLst>
              </a:tr>
              <a:tr h="53885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21771"/>
                  </a:ext>
                </a:extLst>
              </a:tr>
              <a:tr h="58371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X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42458"/>
                  </a:ext>
                </a:extLst>
              </a:tr>
            </a:tbl>
          </a:graphicData>
        </a:graphic>
      </p:graphicFrame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3" y="831653"/>
            <a:ext cx="8712968" cy="9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88832" cy="69269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Ovlivnění KV rizika - mortality</a:t>
            </a:r>
            <a:endParaRPr lang="cs-CZ" sz="4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46996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890" y="1052736"/>
            <a:ext cx="8806597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Exercise-Based Cardiac Rehabilitation for Coronary Heart Disease: Cochrane Systematic Review and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Meta-Analysis.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Am Coll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Cardiol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;67:1–12.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í,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14486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pacientů,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follow-up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12 m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ěsíců</a:t>
            </a:r>
          </a:p>
          <a:p>
            <a:pPr marL="0" indent="0">
              <a:buNone/>
            </a:pP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Redu</a:t>
            </a:r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kce KV mortality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RR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95%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Riziko rehospitalizace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RR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95%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5472608" cy="73116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 KV RHB po AIM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85" y="1052736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Medline, 34 studií, 6111 pacientů (2011).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Pokles rizika reinfarktů </a:t>
            </a:r>
            <a:r>
              <a:rPr lang="cs-CZ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(odds ratio [OR] 0.53, 95% CI 0.38-0.76</a:t>
            </a:r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Pokles kardiální mortality </a:t>
            </a:r>
            <a:r>
              <a:rPr lang="cs-CZ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0.64, 95% CI 0.46-0.88</a:t>
            </a:r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Pokles celkové mortality </a:t>
            </a:r>
            <a:r>
              <a:rPr lang="cs-CZ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0.74, 95% CI 0.58-0.95</a:t>
            </a:r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 KV RHB zde nebyl přímo závislý na délce KV RHB</a:t>
            </a:r>
          </a:p>
          <a:p>
            <a:pPr marL="0" indent="0">
              <a:buNone/>
            </a:pPr>
            <a:endParaRPr lang="cs-CZ" sz="23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KV RHB byla při redukci KV rizika prioritní</a:t>
            </a:r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nad:</a:t>
            </a:r>
          </a:p>
          <a:p>
            <a:pPr lvl="1"/>
            <a:r>
              <a:rPr lang="cs-CZ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ouřením</a:t>
            </a:r>
          </a:p>
          <a:p>
            <a:pPr lvl="1"/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krevním tlakem</a:t>
            </a:r>
          </a:p>
          <a:p>
            <a:pPr lvl="1"/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hmotností (obezitou)</a:t>
            </a:r>
          </a:p>
          <a:p>
            <a:pPr lvl="1"/>
            <a:r>
              <a:rPr lang="cs-CZ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ipidovým profilem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29" y="6596390"/>
            <a:ext cx="9036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Lawler PR1, Filion KB, Eisenberg MJ</a:t>
            </a:r>
            <a:r>
              <a:rPr lang="cs-CZ" sz="1100" b="1" dirty="0" smtClean="0"/>
              <a:t>.: Am </a:t>
            </a:r>
            <a:r>
              <a:rPr lang="cs-CZ" sz="1100" b="1" dirty="0"/>
              <a:t>Heart J. 2011 Oct;162(4):571-584.e2. doi: 10.1016/j.ahj.2011.07.017. Epub 2011 Sep 3</a:t>
            </a:r>
            <a:r>
              <a:rPr lang="cs-CZ" sz="1100" b="1" dirty="0" smtClean="0"/>
              <a:t>.</a:t>
            </a:r>
            <a:endParaRPr lang="cs-CZ" sz="11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643635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5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47713" cy="792088"/>
          </a:xfrm>
        </p:spPr>
        <p:txBody>
          <a:bodyPr/>
          <a:lstStyle/>
          <a:p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RHB po </a:t>
            </a:r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CABG nebo PCI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16" y="1412776"/>
            <a:ext cx="8820472" cy="3880773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Doporučené </a:t>
            </a:r>
            <a:r>
              <a:rPr lang="cs-CZ" sz="3600" b="1" dirty="0">
                <a:solidFill>
                  <a:schemeClr val="tx1"/>
                </a:solidFill>
              </a:rPr>
              <a:t>postupy </a:t>
            </a:r>
            <a:r>
              <a:rPr lang="cs-CZ" sz="3600" b="1" dirty="0" smtClean="0">
                <a:solidFill>
                  <a:schemeClr val="tx1"/>
                </a:solidFill>
              </a:rPr>
              <a:t>ESC/EACTS  pro </a:t>
            </a:r>
            <a:r>
              <a:rPr lang="cs-CZ" sz="3600" b="1" dirty="0">
                <a:solidFill>
                  <a:schemeClr val="tx1"/>
                </a:solidFill>
              </a:rPr>
              <a:t>revaskularizaci myokardu, </a:t>
            </a:r>
            <a:r>
              <a:rPr lang="cs-CZ" sz="3600" b="1" dirty="0" smtClean="0">
                <a:solidFill>
                  <a:schemeClr val="tx1"/>
                </a:solidFill>
              </a:rPr>
              <a:t>2018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Mates M., Němec P., Želízko M., Harrer J., Kala P.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7848872" cy="20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82124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51520" y="4077072"/>
            <a:ext cx="720080" cy="936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0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832648" cy="80317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 RHB po CABG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16670"/>
            <a:ext cx="8784976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in cardiac rehabilitation and survival after coronary artery bypass graft surgery: a community-based study. </a:t>
            </a:r>
            <a:r>
              <a:rPr lang="cs-CZ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 QR1, Goel K, Lahr BD, Greason KL, Squires RW, Lopez-Jimenez F, Zhang Z, Thomas RJ. 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 – 2007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Olmsted County, Minnesota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846 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po CABG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(věk 66 ± 11, 76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mužů, sledování 9,0 ± 3,7 let)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Účast na KARDIO RHB vede k 10 letému relativnímu poklesu rizika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celkové mortality (HR 0,54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95%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0,40-0,74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P&lt;0,001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12,7% poklesu kompletní potřeby další kardio léčby </a:t>
            </a:r>
          </a:p>
          <a:p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Nebyl rozdíl v efektu KARDIO RHB na mortalitu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závislosti na věku (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≥65 versus &lt;65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let)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ohlaví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přítomnosti DM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dříve prodělaného IM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82124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541293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Circulation. 2013 Aug 6;128(6):590-7. doi: 10.1161/CIRCULATIONAHA.112.001365. Epub 2013 Jul 8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010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17" y="1242120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1986 Van </a:t>
            </a:r>
            <a:r>
              <a:rPr lang="cs-CZ" sz="2400" dirty="0"/>
              <a:t>Camp a spol</a:t>
            </a:r>
            <a:r>
              <a:rPr lang="cs-CZ" sz="2400" dirty="0" smtClean="0"/>
              <a:t>.: </a:t>
            </a:r>
          </a:p>
          <a:p>
            <a:r>
              <a:rPr lang="cs-CZ" sz="2400" dirty="0" smtClean="0"/>
              <a:t>111</a:t>
            </a:r>
            <a:r>
              <a:rPr lang="cs-CZ" sz="2400" dirty="0"/>
              <a:t> 996 hodin fyzického </a:t>
            </a:r>
            <a:r>
              <a:rPr lang="cs-CZ" sz="2400" dirty="0" smtClean="0"/>
              <a:t>tréninku = 1x FiK</a:t>
            </a:r>
          </a:p>
          <a:p>
            <a:r>
              <a:rPr lang="cs-CZ" sz="2400" dirty="0" smtClean="0"/>
              <a:t>- defibrilace </a:t>
            </a:r>
            <a:r>
              <a:rPr lang="cs-CZ" sz="2400" dirty="0"/>
              <a:t>redukuje mortalitu </a:t>
            </a:r>
            <a:r>
              <a:rPr lang="cs-CZ" sz="2400" dirty="0" smtClean="0"/>
              <a:t>na </a:t>
            </a:r>
            <a:r>
              <a:rPr lang="cs-CZ" sz="2400" dirty="0"/>
              <a:t>1x za 783 972 </a:t>
            </a:r>
            <a:r>
              <a:rPr lang="cs-CZ" sz="2400" dirty="0" smtClean="0"/>
              <a:t>hodin</a:t>
            </a:r>
          </a:p>
          <a:p>
            <a:r>
              <a:rPr lang="cs-CZ" sz="2400" dirty="0" smtClean="0"/>
              <a:t>294</a:t>
            </a:r>
            <a:r>
              <a:rPr lang="cs-CZ" sz="2400" dirty="0"/>
              <a:t> 118 hodin </a:t>
            </a:r>
            <a:r>
              <a:rPr lang="cs-CZ" sz="2400" dirty="0" smtClean="0"/>
              <a:t>cvičení</a:t>
            </a:r>
            <a:r>
              <a:rPr lang="cs-CZ" sz="2400" dirty="0"/>
              <a:t> </a:t>
            </a:r>
            <a:r>
              <a:rPr lang="cs-CZ" sz="2400" dirty="0" smtClean="0"/>
              <a:t>= 1x IM</a:t>
            </a:r>
          </a:p>
          <a:p>
            <a:endParaRPr lang="cs-CZ" sz="2400" dirty="0"/>
          </a:p>
          <a:p>
            <a:r>
              <a:rPr lang="cs-CZ" sz="2400" dirty="0"/>
              <a:t>American Heart </a:t>
            </a:r>
            <a:r>
              <a:rPr lang="cs-CZ" sz="2400" dirty="0" smtClean="0"/>
              <a:t>Association:</a:t>
            </a:r>
          </a:p>
          <a:p>
            <a:r>
              <a:rPr lang="cs-CZ" sz="2400" dirty="0" smtClean="0"/>
              <a:t>riziko jedné koronární příhody (srdeční </a:t>
            </a:r>
            <a:r>
              <a:rPr lang="cs-CZ" sz="2400" dirty="0"/>
              <a:t>zástavy, úmrtí nebo IM) </a:t>
            </a:r>
            <a:endParaRPr lang="cs-CZ" sz="2400" dirty="0" smtClean="0"/>
          </a:p>
          <a:p>
            <a:r>
              <a:rPr lang="cs-CZ" sz="2400" dirty="0" smtClean="0"/>
              <a:t>na </a:t>
            </a:r>
            <a:r>
              <a:rPr lang="cs-CZ" sz="2400" dirty="0"/>
              <a:t>60 000 až 80 000 hodin řízeného tréninku u pacientů s ICHS.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Vyšší </a:t>
            </a:r>
            <a:r>
              <a:rPr lang="cs-CZ" sz="2400" dirty="0"/>
              <a:t>riziko je u pacientů </a:t>
            </a:r>
            <a:r>
              <a:rPr lang="cs-CZ" sz="2400" dirty="0" smtClean="0"/>
              <a:t>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reziduální ischemií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komplexními </a:t>
            </a:r>
            <a:r>
              <a:rPr lang="cs-CZ" sz="2400" dirty="0"/>
              <a:t>komorovými </a:t>
            </a:r>
            <a:r>
              <a:rPr lang="cs-CZ" sz="2400" dirty="0" smtClean="0"/>
              <a:t>arytmiemi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</a:t>
            </a:r>
            <a:r>
              <a:rPr lang="cs-CZ" sz="2400" dirty="0"/>
              <a:t> EF LKS pod 35</a:t>
            </a:r>
            <a:r>
              <a:rPr lang="cs-CZ" sz="2400" dirty="0" smtClean="0"/>
              <a:t>% (NYHA </a:t>
            </a:r>
            <a:r>
              <a:rPr lang="cs-CZ" sz="2400" dirty="0"/>
              <a:t>III a NYHA </a:t>
            </a:r>
            <a:r>
              <a:rPr lang="cs-CZ" sz="2400" dirty="0" smtClean="0"/>
              <a:t>IV)</a:t>
            </a:r>
            <a:endParaRPr lang="cs-CZ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9312" y="260648"/>
            <a:ext cx="705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Rizika KV RHB u pacientů s ICHS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82124"/>
              </p:ext>
            </p:extLst>
          </p:nvPr>
        </p:nvGraphicFramePr>
        <p:xfrm>
          <a:off x="7916863" y="19050"/>
          <a:ext cx="12271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19050"/>
                        <a:ext cx="12271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1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76312"/>
            <a:ext cx="7488832" cy="1320800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KardioRHB</a:t>
            </a: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předepisuje lékař       pro fyzioterapeuta – poukaz „FT“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ástupný symbol pro obsah 4" descr="F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5472608" cy="4265669"/>
          </a:xfrm>
        </p:spPr>
      </p:pic>
      <p:sp>
        <p:nvSpPr>
          <p:cNvPr id="3" name="TextovéPole 2"/>
          <p:cNvSpPr txBox="1"/>
          <p:nvPr/>
        </p:nvSpPr>
        <p:spPr>
          <a:xfrm>
            <a:off x="491066" y="412516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21219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4925" y="538010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21225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653566" y="4494496"/>
            <a:ext cx="631307" cy="400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50075" y="5024208"/>
            <a:ext cx="609924" cy="372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79527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2" r:id="rId4" imgW="4849200" imgH="3466440" progId="CorelDRAW.Graphic.12">
                  <p:embed/>
                </p:oleObj>
              </mc:Choice>
              <mc:Fallback>
                <p:oleObj r:id="rId4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1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94942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Kód </a:t>
            </a:r>
            <a:r>
              <a:rPr lang="cs-CZ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17223</a:t>
            </a: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předepisuje na „K“</a:t>
            </a: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kód pro lékaře kardiologa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4" descr="E:\`Ivan - publikace, práce atak\Ambulance Prosek\logo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943" y="1"/>
            <a:ext cx="749056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109728" indent="0">
              <a:buNone/>
            </a:pPr>
            <a:endParaRPr lang="cs-CZ" dirty="0" smtClean="0"/>
          </a:p>
        </p:txBody>
      </p:sp>
      <p:pic>
        <p:nvPicPr>
          <p:cNvPr id="5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844824"/>
            <a:ext cx="6480720" cy="45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82352"/>
            <a:ext cx="4572000" cy="864096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Kardiorehabilitace:</a:t>
            </a:r>
            <a:b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34055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patří </a:t>
            </a:r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</a:t>
            </a:r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účinnou nefarmakologickou </a:t>
            </a:r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léčbu</a:t>
            </a:r>
          </a:p>
          <a:p>
            <a:pPr lvl="1"/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účinně </a:t>
            </a:r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snižuje </a:t>
            </a:r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morbiditu i mortalitu</a:t>
            </a:r>
            <a:endParaRPr lang="cs-CZ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zlepšuje fyzickou </a:t>
            </a:r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kondici</a:t>
            </a:r>
          </a:p>
          <a:p>
            <a:pPr lvl="1"/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zlepšuje kvalitu života</a:t>
            </a:r>
            <a:endParaRPr lang="cs-CZ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 ke zvýšení důvěry ve vztahu pacient </a:t>
            </a:r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lékař</a:t>
            </a:r>
          </a:p>
          <a:p>
            <a:pPr lvl="1"/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– effectivness</a:t>
            </a:r>
          </a:p>
          <a:p>
            <a:pPr lvl="1"/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bezpečná při dodržení </a:t>
            </a:r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</a:t>
            </a:r>
          </a:p>
          <a:p>
            <a:pPr lvl="1"/>
            <a:endParaRPr lang="cs-CZ" sz="3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preference - ambulantní formy </a:t>
            </a:r>
            <a:r>
              <a:rPr lang="cs-CZ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RHB</a:t>
            </a:r>
            <a:endParaRPr lang="cs-CZ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57743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0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5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-99392"/>
            <a:ext cx="7715250" cy="11340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Děkuji Vám za pozornost !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-36511" y="6381750"/>
            <a:ext cx="9180511" cy="4762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www.kardioambulance.cz</a:t>
            </a: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tel.: 266 010 275</a:t>
            </a:r>
            <a:endParaRPr lang="cs-CZ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3" descr="Květinové hodiny - cel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0" y="-5715000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8620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12112"/>
              </p:ext>
            </p:extLst>
          </p:nvPr>
        </p:nvGraphicFramePr>
        <p:xfrm>
          <a:off x="1331640" y="1556792"/>
          <a:ext cx="5847374" cy="41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r:id="rId5" imgW="3638691" imgH="2599830" progId="CorelDRAW.Graphic.12">
                  <p:embed/>
                </p:oleObj>
              </mc:Choice>
              <mc:Fallback>
                <p:oleObj r:id="rId5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5847374" cy="4184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0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347713" cy="83836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Platná doporučení ČKS a ESC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568952" cy="496855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 Guidelines for the diagnosis and management of chronic coronary 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syndromes</a:t>
            </a:r>
            <a:r>
              <a:rPr lang="cs-CZ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Stručný </a:t>
            </a:r>
            <a: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 </a:t>
            </a:r>
            <a:r>
              <a:rPr lang="cs-CZ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doporučení pro </a:t>
            </a:r>
            <a: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dlouhodobou </a:t>
            </a:r>
            <a:r>
              <a:rPr lang="cs-CZ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péči</a:t>
            </a:r>
            <a: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l-PL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nemocné </a:t>
            </a:r>
            <a:r>
              <a:rPr lang="pl-PL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infarktu </a:t>
            </a:r>
            <a:r>
              <a:rPr lang="pl-PL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myokardu.</a:t>
            </a:r>
            <a:endParaRPr lang="cs-CZ" sz="3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Doporučené </a:t>
            </a: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postupy ESC pro 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léčbu akutního infarktu myokardu u pacientů </a:t>
            </a: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elevacemi ú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 ST</a:t>
            </a: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</a:t>
            </a:r>
          </a:p>
          <a:p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 Doporučení ESC 2015 pro léčbu pacientů 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s akutním </a:t>
            </a: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koronárním syndromem bez elevací úseku ST. </a:t>
            </a:r>
            <a:endParaRPr lang="cs-CZ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Doporučené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postupy </a:t>
            </a:r>
            <a:r>
              <a:rPr lang="cs-CZ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ESC/EACTS pro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revaskularizaci myokardu, 2018</a:t>
            </a:r>
            <a:r>
              <a:rPr lang="cs-CZ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Guidelines on cardiovascular disease prevention in clinical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cs-CZ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62562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19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16632"/>
            <a:ext cx="7242059" cy="817157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Sekundární prevence KVO 2019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596763"/>
              </p:ext>
            </p:extLst>
          </p:nvPr>
        </p:nvGraphicFramePr>
        <p:xfrm>
          <a:off x="395536" y="1124744"/>
          <a:ext cx="8496944" cy="5178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55049"/>
                <a:gridCol w="6541895"/>
              </a:tblGrid>
              <a:tr h="572841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kouření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žádná expozice tábáku (jakákoliv forma)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590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dieta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málo nasycených tuků, vláknina, ovoce, zelenina, ryby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590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fyzická aktivita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7 hodin týdně středně těžké zátěže </a:t>
                      </a:r>
                    </a:p>
                    <a:p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30-60 minut denně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590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hmotnost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20-25kg/m2,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obvod pasu: muži &lt; 94 cm, ženy &lt; 80 cm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2841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krevní tlak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cs-CZ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140/90mmHg (věkové kategorie)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18783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LDL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pacienti ve „velmi vysokém riziku“ LDL &lt; 1,4 mmol/l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pacienti ve „vysokém riziku“ LDL &lt; 1,8 mmol/l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2841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triglyceridy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1,7mmol/l, léčba fibráty při 2,3mmol/l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2841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 &lt; 53 mmol/mol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575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Zjednodušeno podle ESC</a:t>
            </a:r>
            <a:endParaRPr lang="cs-CZ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21176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8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84776" cy="79208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 kardiologických pacientů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Farmakologická</a:t>
            </a:r>
          </a:p>
          <a:p>
            <a:pPr lvl="1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ntiagregační a antikoagulační léčba</a:t>
            </a:r>
          </a:p>
          <a:p>
            <a:pPr lvl="1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etablokátory</a:t>
            </a:r>
          </a:p>
          <a:p>
            <a:pPr lvl="1"/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ACEI/sartany</a:t>
            </a:r>
          </a:p>
          <a:p>
            <a:pPr lvl="1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tatiny</a:t>
            </a:r>
          </a:p>
          <a:p>
            <a:pPr lvl="1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alší: antihypertenziva, antidiabetika, ...</a:t>
            </a:r>
          </a:p>
          <a:p>
            <a:pPr marL="457200" lvl="1" indent="0">
              <a:buNone/>
            </a:pPr>
            <a:endParaRPr lang="cs-CZ" sz="3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Nefarmakologická</a:t>
            </a:r>
          </a:p>
          <a:p>
            <a:pPr lvl="1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atetrizační, chirurgická, přístrojová podpůrná (KS, ICD, ….)</a:t>
            </a:r>
          </a:p>
          <a:p>
            <a:pPr lvl="1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ežimová</a:t>
            </a:r>
          </a:p>
          <a:p>
            <a:pPr lvl="2"/>
            <a: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ohybová aktivita – kardiovaskulární RHB</a:t>
            </a:r>
          </a:p>
          <a:p>
            <a:pPr lvl="2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ekouření</a:t>
            </a:r>
          </a:p>
          <a:p>
            <a:pPr lvl="2"/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travovací návyky</a:t>
            </a:r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08059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3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0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7812360" cy="69269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Ovlivnění KV rizika - mortality</a:t>
            </a:r>
            <a:endParaRPr lang="cs-CZ" sz="4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119237"/>
              </p:ext>
            </p:extLst>
          </p:nvPr>
        </p:nvGraphicFramePr>
        <p:xfrm>
          <a:off x="323528" y="1556792"/>
          <a:ext cx="822960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736304"/>
                <a:gridCol w="2324944"/>
              </a:tblGrid>
              <a:tr h="84885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redukce </a:t>
                      </a:r>
                      <a:r>
                        <a:rPr lang="cs-CZ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KV mortality</a:t>
                      </a:r>
                      <a:endParaRPr lang="cs-CZ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zastoupení</a:t>
                      </a:r>
                      <a:r>
                        <a:rPr lang="cs-CZ" sz="2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cs-CZ" sz="2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v léčbě</a:t>
                      </a:r>
                      <a:endParaRPr lang="cs-CZ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217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81-91%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44034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66-80%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44034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ACEI/</a:t>
                      </a:r>
                      <a:r>
                        <a:rPr lang="cs-CZ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sartan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45-71%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44034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statin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58-78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454293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i="0" u="none" strike="noStrike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kardioRHB</a:t>
                      </a:r>
                      <a:r>
                        <a:rPr lang="cs-CZ" sz="2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1. rok</a:t>
                      </a:r>
                      <a:endParaRPr lang="cs-CZ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20%</a:t>
                      </a:r>
                      <a:endParaRPr lang="cs-CZ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15-20</a:t>
                      </a:r>
                      <a:r>
                        <a:rPr lang="cs-CZ" sz="2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%</a:t>
                      </a:r>
                      <a:endParaRPr lang="cs-CZ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i="0" u="none" strike="noStrike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kardioRHB</a:t>
                      </a:r>
                      <a:r>
                        <a:rPr lang="cs-CZ" sz="2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další roky</a:t>
                      </a:r>
                      <a:endParaRPr lang="cs-CZ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47%</a:t>
                      </a:r>
                      <a:endParaRPr lang="cs-CZ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5-8%</a:t>
                      </a:r>
                      <a:endParaRPr lang="cs-CZ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57891" y="5805264"/>
            <a:ext cx="8208912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Euroaspire II a III</a:t>
            </a:r>
          </a:p>
          <a:p>
            <a:r>
              <a:rPr lang="cs-CZ" sz="1050" b="1" dirty="0" smtClean="0">
                <a:latin typeface="Arial" pitchFamily="34" charset="0"/>
                <a:cs typeface="Arial" pitchFamily="34" charset="0"/>
              </a:rPr>
              <a:t>Taylor R.S., Brown A., Ebrahim S. </a:t>
            </a:r>
            <a:r>
              <a:rPr lang="cs-CZ" sz="1050" b="1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105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1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105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J Med 2004;116;682-92.</a:t>
            </a:r>
          </a:p>
          <a:p>
            <a:r>
              <a:rPr lang="cs-CZ" sz="1050" b="1" dirty="0" err="1" smtClean="0">
                <a:latin typeface="Arial" pitchFamily="34" charset="0"/>
                <a:cs typeface="Arial" pitchFamily="34" charset="0"/>
              </a:rPr>
              <a:t>Clark</a:t>
            </a:r>
            <a:r>
              <a:rPr lang="cs-CZ" sz="1050" b="1" dirty="0" smtClean="0">
                <a:latin typeface="Arial" pitchFamily="34" charset="0"/>
                <a:cs typeface="Arial" pitchFamily="34" charset="0"/>
              </a:rPr>
              <a:t> A.M., </a:t>
            </a:r>
            <a:r>
              <a:rPr lang="cs-CZ" sz="1050" b="1" dirty="0" err="1" smtClean="0">
                <a:latin typeface="Arial" pitchFamily="34" charset="0"/>
                <a:cs typeface="Arial" pitchFamily="34" charset="0"/>
              </a:rPr>
              <a:t>Hartling</a:t>
            </a:r>
            <a:r>
              <a:rPr lang="cs-CZ" sz="1050" b="1" dirty="0" smtClean="0">
                <a:latin typeface="Arial" pitchFamily="34" charset="0"/>
                <a:cs typeface="Arial" pitchFamily="34" charset="0"/>
              </a:rPr>
              <a:t> L., </a:t>
            </a:r>
            <a:r>
              <a:rPr lang="cs-CZ" sz="1050" b="1" dirty="0" err="1" smtClean="0">
                <a:latin typeface="Arial" pitchFamily="34" charset="0"/>
                <a:cs typeface="Arial" pitchFamily="34" charset="0"/>
              </a:rPr>
              <a:t>Vandermeer</a:t>
            </a:r>
            <a:r>
              <a:rPr lang="cs-CZ" sz="1050" b="1" dirty="0" smtClean="0">
                <a:latin typeface="Arial" pitchFamily="34" charset="0"/>
                <a:cs typeface="Arial" pitchFamily="34" charset="0"/>
              </a:rPr>
              <a:t> B. </a:t>
            </a:r>
            <a:r>
              <a:rPr lang="cs-CZ" sz="1050" b="1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105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1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1050" b="1" dirty="0" smtClean="0">
                <a:latin typeface="Arial" pitchFamily="34" charset="0"/>
                <a:cs typeface="Arial" pitchFamily="34" charset="0"/>
              </a:rPr>
              <a:t>.: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Meta-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prevention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programs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patients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coronary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disease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. Ann Intern Med 2005;143:659-72</a:t>
            </a:r>
            <a:endParaRPr lang="cs-CZ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66283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7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88832" cy="69269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Ovlivnění KV rizika - mortality</a:t>
            </a:r>
            <a:endParaRPr lang="cs-CZ" sz="4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48626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890" y="1052736"/>
            <a:ext cx="8806597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Exercise-Based Cardiac Rehabilitation for Coronary Heart Disease: Cochrane Systematic Review and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Meta-Analysis.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Am Coll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Cardiol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;67:1–12.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í,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14486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pacientů,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follow-up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12 m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ěsíců</a:t>
            </a:r>
          </a:p>
          <a:p>
            <a:pPr marL="0" indent="0">
              <a:buNone/>
            </a:pP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Redu</a:t>
            </a:r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kce KV mortality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RR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95%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Riziko rehospitalizace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RR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95%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784" cy="1320800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Stanovení rizika po IM, </a:t>
            </a:r>
            <a:b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revaskularizaci (PCI, CABG)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176464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ECHO – EF</a:t>
            </a: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Laboratoř – lipidový profil, glykemie, HbA1c, ...</a:t>
            </a: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USG karotid (ev. kalciové skore na CT)</a:t>
            </a: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Krevní tlak</a:t>
            </a: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Tolerance zátěže – ergo, spiro-ergo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Stanovení cílů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5384"/>
              </p:ext>
            </p:extLst>
          </p:nvPr>
        </p:nvGraphicFramePr>
        <p:xfrm>
          <a:off x="7905750" y="30163"/>
          <a:ext cx="1227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r:id="rId3" imgW="4849200" imgH="3466440" progId="CorelDRAW.Graphic.12">
                  <p:embed/>
                </p:oleObj>
              </mc:Choice>
              <mc:Fallback>
                <p:oleObj r:id="rId3" imgW="4849200" imgH="346644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0163"/>
                        <a:ext cx="1227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2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318077"/>
            <a:ext cx="7778825" cy="5170591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Vrcholová spotřeba O2 (pVO2)</a:t>
            </a:r>
          </a:p>
          <a:p>
            <a:r>
              <a:rPr lang="cs-CZ" sz="3200" b="1" dirty="0" smtClean="0">
                <a:solidFill>
                  <a:schemeClr val="tx1"/>
                </a:solidFill>
              </a:rPr>
              <a:t>EF LK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Diabetes </a:t>
            </a:r>
            <a:r>
              <a:rPr lang="cs-CZ" sz="2800" dirty="0" err="1" smtClean="0">
                <a:solidFill>
                  <a:schemeClr val="tx1"/>
                </a:solidFill>
              </a:rPr>
              <a:t>mellitus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Kouření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Námahová hypotenze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ST-T zátěžové deprese</a:t>
            </a:r>
          </a:p>
          <a:p>
            <a:endParaRPr lang="cs-CZ" sz="3200" dirty="0">
              <a:solidFill>
                <a:schemeClr val="tx1"/>
              </a:solidFill>
            </a:endParaRPr>
          </a:p>
          <a:p>
            <a:r>
              <a:rPr lang="cs-CZ" sz="3200" b="1" dirty="0" smtClean="0">
                <a:solidFill>
                  <a:schemeClr val="tx1"/>
                </a:solidFill>
              </a:rPr>
              <a:t>Nejlepší predikce: pVO2 + EF LK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59945"/>
            <a:ext cx="6347713" cy="823251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Prediktory KV mortality</a:t>
            </a:r>
            <a:endParaRPr lang="cs-CZ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50745" y="6488668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Dutcher</a:t>
            </a:r>
            <a:r>
              <a:rPr lang="cs-CZ" dirty="0" smtClean="0"/>
              <a:t>, </a:t>
            </a:r>
            <a:r>
              <a:rPr lang="cs-CZ" dirty="0" err="1" smtClean="0"/>
              <a:t>Am</a:t>
            </a:r>
            <a:r>
              <a:rPr lang="cs-CZ" dirty="0" smtClean="0"/>
              <a:t> J </a:t>
            </a:r>
            <a:r>
              <a:rPr lang="cs-CZ" dirty="0" err="1" smtClean="0"/>
              <a:t>Cardiol</a:t>
            </a:r>
            <a:r>
              <a:rPr lang="cs-CZ" dirty="0" smtClean="0"/>
              <a:t> 2007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9932"/>
              </p:ext>
            </p:extLst>
          </p:nvPr>
        </p:nvGraphicFramePr>
        <p:xfrm>
          <a:off x="7905685" y="30847"/>
          <a:ext cx="1226617" cy="87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r:id="rId3" imgW="3638691" imgH="2599830" progId="CorelDRAW.Graphic.12">
                  <p:embed/>
                </p:oleObj>
              </mc:Choice>
              <mc:Fallback>
                <p:oleObj r:id="rId3" imgW="3638691" imgH="259983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685" y="30847"/>
                        <a:ext cx="1226617" cy="877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8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670507" cy="31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5091</TotalTime>
  <Words>1490</Words>
  <Application>Microsoft Office PowerPoint</Application>
  <PresentationFormat>On-screen Show (4:3)</PresentationFormat>
  <Paragraphs>252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Faseta</vt:lpstr>
      <vt:lpstr>CorelDRAW.Graphic.12</vt:lpstr>
      <vt:lpstr>Kardiovaskulární RHB  u pacientů s ICHS</vt:lpstr>
      <vt:lpstr>PowerPoint Presentation</vt:lpstr>
      <vt:lpstr>Platná doporučení ČKS a ESC</vt:lpstr>
      <vt:lpstr>Sekundární prevence KVO 2019</vt:lpstr>
      <vt:lpstr>Léčba kardiologických pacientů</vt:lpstr>
      <vt:lpstr>Ovlivnění KV rizika - mortality</vt:lpstr>
      <vt:lpstr>Ovlivnění KV rizika - mortality</vt:lpstr>
      <vt:lpstr>Stanovení rizika po IM,  po revaskularizaci (PCI, CABG)</vt:lpstr>
      <vt:lpstr>Prediktory KV mortality</vt:lpstr>
      <vt:lpstr>KV mortalita po AIM</vt:lpstr>
      <vt:lpstr>Aerobní kapacita</vt:lpstr>
      <vt:lpstr>2019 ESC Guidelines  for the diagnosis and management of chronic coronary syndromes. </vt:lpstr>
      <vt:lpstr>Stanovení intenzity zátěže u pacientů po IM</vt:lpstr>
      <vt:lpstr>Monitorace pacientů při kardioRHB</vt:lpstr>
      <vt:lpstr>Doporučené postupy ESC pro léčbu pacientů se STEMI 2017</vt:lpstr>
      <vt:lpstr>PowerPoint Presentation</vt:lpstr>
      <vt:lpstr>Doporučené postupy ESC pro léčbu pacientů se STEMI 2017</vt:lpstr>
      <vt:lpstr>Doporučení ESC 2015 pro léčbu pacientů s non-STE AKS</vt:lpstr>
      <vt:lpstr>Doporučení ESC 2015 pro léčbu pacientů s non-STE AKS</vt:lpstr>
      <vt:lpstr>Ovlivnění KV rizika - mortality</vt:lpstr>
      <vt:lpstr>Efekt KV RHB po AIM</vt:lpstr>
      <vt:lpstr>KARDIO RHB po CABG nebo PCI</vt:lpstr>
      <vt:lpstr>KARDIO RHB po CABG</vt:lpstr>
      <vt:lpstr>PowerPoint Presentation</vt:lpstr>
      <vt:lpstr>KardioRHB předepisuje lékař       pro fyzioterapeuta – poukaz „FT“</vt:lpstr>
      <vt:lpstr>Kód 17223 se předepisuje na „K“ - kód pro lékaře kardiologa</vt:lpstr>
      <vt:lpstr>Kardiorehabilitace: </vt:lpstr>
      <vt:lpstr>Děkuji Vám za pozornost !</vt:lpstr>
    </vt:vector>
  </TitlesOfParts>
  <Company>Karel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Časná</dc:title>
  <dc:creator>Ivan</dc:creator>
  <cp:lastModifiedBy>Ivan-PC</cp:lastModifiedBy>
  <cp:revision>368</cp:revision>
  <cp:lastPrinted>1601-01-01T00:00:00Z</cp:lastPrinted>
  <dcterms:created xsi:type="dcterms:W3CDTF">2004-07-11T07:54:05Z</dcterms:created>
  <dcterms:modified xsi:type="dcterms:W3CDTF">2020-01-16T19:58:02Z</dcterms:modified>
</cp:coreProperties>
</file>