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  <p:sldMasterId id="2147483693" r:id="rId7"/>
    <p:sldMasterId id="2147483707" r:id="rId8"/>
    <p:sldMasterId id="2147483745" r:id="rId9"/>
    <p:sldMasterId id="2147483764" r:id="rId10"/>
    <p:sldMasterId id="2147483789" r:id="rId11"/>
  </p:sldMasterIdLst>
  <p:notesMasterIdLst>
    <p:notesMasterId r:id="rId63"/>
  </p:notesMasterIdLst>
  <p:sldIdLst>
    <p:sldId id="301" r:id="rId12"/>
    <p:sldId id="270" r:id="rId13"/>
    <p:sldId id="265" r:id="rId14"/>
    <p:sldId id="4132" r:id="rId15"/>
    <p:sldId id="9200" r:id="rId16"/>
    <p:sldId id="4157" r:id="rId17"/>
    <p:sldId id="325" r:id="rId18"/>
    <p:sldId id="4158" r:id="rId19"/>
    <p:sldId id="4159" r:id="rId20"/>
    <p:sldId id="4160" r:id="rId21"/>
    <p:sldId id="260" r:id="rId22"/>
    <p:sldId id="261" r:id="rId23"/>
    <p:sldId id="351" r:id="rId24"/>
    <p:sldId id="4161" r:id="rId25"/>
    <p:sldId id="308" r:id="rId26"/>
    <p:sldId id="353" r:id="rId27"/>
    <p:sldId id="4172" r:id="rId28"/>
    <p:sldId id="4162" r:id="rId29"/>
    <p:sldId id="4146" r:id="rId30"/>
    <p:sldId id="4165" r:id="rId31"/>
    <p:sldId id="4170" r:id="rId32"/>
    <p:sldId id="293" r:id="rId33"/>
    <p:sldId id="4169" r:id="rId34"/>
    <p:sldId id="2380" r:id="rId35"/>
    <p:sldId id="4166" r:id="rId36"/>
    <p:sldId id="4168" r:id="rId37"/>
    <p:sldId id="4149" r:id="rId38"/>
    <p:sldId id="4167" r:id="rId39"/>
    <p:sldId id="4144" r:id="rId40"/>
    <p:sldId id="4148" r:id="rId41"/>
    <p:sldId id="924" r:id="rId42"/>
    <p:sldId id="922" r:id="rId43"/>
    <p:sldId id="921" r:id="rId44"/>
    <p:sldId id="2414" r:id="rId45"/>
    <p:sldId id="9198" r:id="rId46"/>
    <p:sldId id="539" r:id="rId47"/>
    <p:sldId id="9196" r:id="rId48"/>
    <p:sldId id="9189" r:id="rId49"/>
    <p:sldId id="9190" r:id="rId50"/>
    <p:sldId id="9195" r:id="rId51"/>
    <p:sldId id="9191" r:id="rId52"/>
    <p:sldId id="9193" r:id="rId53"/>
    <p:sldId id="9197" r:id="rId54"/>
    <p:sldId id="9199" r:id="rId55"/>
    <p:sldId id="361" r:id="rId56"/>
    <p:sldId id="8744" r:id="rId57"/>
    <p:sldId id="8771" r:id="rId58"/>
    <p:sldId id="4118" r:id="rId59"/>
    <p:sldId id="4150" r:id="rId60"/>
    <p:sldId id="9187" r:id="rId61"/>
    <p:sldId id="9201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l Hloch" initials="KH" lastIdx="1" clrIdx="0">
    <p:extLst>
      <p:ext uri="{19B8F6BF-5375-455C-9EA6-DF929625EA0E}">
        <p15:presenceInfo xmlns:p15="http://schemas.microsoft.com/office/powerpoint/2012/main" userId="S::karel.hloch@bayer.com::fe018bec-b5a1-4de5-9258-097b8966c3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FA"/>
    <a:srgbClr val="DFDCE1"/>
    <a:srgbClr val="B8C0D7"/>
    <a:srgbClr val="FE0097"/>
    <a:srgbClr val="FF3399"/>
    <a:srgbClr val="FF66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23B0B-5024-4D8E-B189-A72F6B7955E4}" v="27" dt="2021-09-02T18:12:52.706"/>
    <p1510:client id="{ED25CFCB-7A6B-430C-A794-F7D220C956FB}" v="2" dt="2021-09-03T06:13:41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3910" autoAdjust="0"/>
  </p:normalViewPr>
  <p:slideViewPr>
    <p:cSldViewPr snapToGrid="0">
      <p:cViewPr varScale="1">
        <p:scale>
          <a:sx n="110" d="100"/>
          <a:sy n="110" d="100"/>
        </p:scale>
        <p:origin x="606" y="102"/>
      </p:cViewPr>
      <p:guideLst>
        <p:guide orient="horz" pos="2160"/>
        <p:guide pos="55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itvanova" userId="c27f0281-e975-48f1-a50d-84c2afac6088" providerId="ADAL" clId="{ED25CFCB-7A6B-430C-A794-F7D220C956FB}"/>
    <pc:docChg chg="modSld">
      <pc:chgData name="Maria Litvanova" userId="c27f0281-e975-48f1-a50d-84c2afac6088" providerId="ADAL" clId="{ED25CFCB-7A6B-430C-A794-F7D220C956FB}" dt="2021-09-03T06:15:29.846" v="32" actId="1076"/>
      <pc:docMkLst>
        <pc:docMk/>
      </pc:docMkLst>
      <pc:sldChg chg="modSp mod">
        <pc:chgData name="Maria Litvanova" userId="c27f0281-e975-48f1-a50d-84c2afac6088" providerId="ADAL" clId="{ED25CFCB-7A6B-430C-A794-F7D220C956FB}" dt="2021-09-03T06:15:29.846" v="32" actId="1076"/>
        <pc:sldMkLst>
          <pc:docMk/>
          <pc:sldMk cId="4243312990" sldId="301"/>
        </pc:sldMkLst>
        <pc:spChg chg="mod">
          <ac:chgData name="Maria Litvanova" userId="c27f0281-e975-48f1-a50d-84c2afac6088" providerId="ADAL" clId="{ED25CFCB-7A6B-430C-A794-F7D220C956FB}" dt="2021-09-03T05:56:50.089" v="0" actId="20577"/>
          <ac:spMkLst>
            <pc:docMk/>
            <pc:sldMk cId="4243312990" sldId="301"/>
            <ac:spMk id="2" creationId="{00000000-0000-0000-0000-000000000000}"/>
          </ac:spMkLst>
        </pc:spChg>
        <pc:spChg chg="mod">
          <ac:chgData name="Maria Litvanova" userId="c27f0281-e975-48f1-a50d-84c2afac6088" providerId="ADAL" clId="{ED25CFCB-7A6B-430C-A794-F7D220C956FB}" dt="2021-09-03T06:15:29.846" v="32" actId="1076"/>
          <ac:spMkLst>
            <pc:docMk/>
            <pc:sldMk cId="4243312990" sldId="301"/>
            <ac:spMk id="4" creationId="{00000000-0000-0000-0000-000000000000}"/>
          </ac:spMkLst>
        </pc:spChg>
      </pc:sldChg>
      <pc:sldChg chg="modSp mod">
        <pc:chgData name="Maria Litvanova" userId="c27f0281-e975-48f1-a50d-84c2afac6088" providerId="ADAL" clId="{ED25CFCB-7A6B-430C-A794-F7D220C956FB}" dt="2021-09-03T06:02:54.443" v="13" actId="20577"/>
        <pc:sldMkLst>
          <pc:docMk/>
          <pc:sldMk cId="1203431856" sldId="4132"/>
        </pc:sldMkLst>
        <pc:spChg chg="mod">
          <ac:chgData name="Maria Litvanova" userId="c27f0281-e975-48f1-a50d-84c2afac6088" providerId="ADAL" clId="{ED25CFCB-7A6B-430C-A794-F7D220C956FB}" dt="2021-09-03T06:00:53.576" v="1" actId="20577"/>
          <ac:spMkLst>
            <pc:docMk/>
            <pc:sldMk cId="1203431856" sldId="4132"/>
            <ac:spMk id="3" creationId="{80171509-868E-4C73-91DF-735813768BB1}"/>
          </ac:spMkLst>
        </pc:spChg>
        <pc:spChg chg="mod">
          <ac:chgData name="Maria Litvanova" userId="c27f0281-e975-48f1-a50d-84c2afac6088" providerId="ADAL" clId="{ED25CFCB-7A6B-430C-A794-F7D220C956FB}" dt="2021-09-03T06:02:54.443" v="13" actId="20577"/>
          <ac:spMkLst>
            <pc:docMk/>
            <pc:sldMk cId="1203431856" sldId="4132"/>
            <ac:spMk id="6" creationId="{6B9D3111-53D9-478D-828F-519655CB2990}"/>
          </ac:spMkLst>
        </pc:spChg>
      </pc:sldChg>
    </pc:docChg>
  </pc:docChgLst>
  <pc:docChgLst>
    <pc:chgData name="Veronika Merkova" userId="10251326-d3c3-4459-9c81-8b3e2235699e" providerId="ADAL" clId="{96923B0B-5024-4D8E-B189-A72F6B7955E4}"/>
    <pc:docChg chg="undo redo custSel addSld delSld modSld sldOrd addMainMaster delMainMaster">
      <pc:chgData name="Veronika Merkova" userId="10251326-d3c3-4459-9c81-8b3e2235699e" providerId="ADAL" clId="{96923B0B-5024-4D8E-B189-A72F6B7955E4}" dt="2021-09-02T18:16:51.810" v="629" actId="20578"/>
      <pc:docMkLst>
        <pc:docMk/>
      </pc:docMkLst>
      <pc:sldChg chg="modSp mod">
        <pc:chgData name="Veronika Merkova" userId="10251326-d3c3-4459-9c81-8b3e2235699e" providerId="ADAL" clId="{96923B0B-5024-4D8E-B189-A72F6B7955E4}" dt="2021-09-02T14:20:39.953" v="14" actId="20577"/>
        <pc:sldMkLst>
          <pc:docMk/>
          <pc:sldMk cId="129357378" sldId="265"/>
        </pc:sldMkLst>
        <pc:spChg chg="mod">
          <ac:chgData name="Veronika Merkova" userId="10251326-d3c3-4459-9c81-8b3e2235699e" providerId="ADAL" clId="{96923B0B-5024-4D8E-B189-A72F6B7955E4}" dt="2021-09-02T14:20:39.953" v="14" actId="20577"/>
          <ac:spMkLst>
            <pc:docMk/>
            <pc:sldMk cId="129357378" sldId="265"/>
            <ac:spMk id="6" creationId="{928D5C8A-28B6-45BD-834F-744F2E278E12}"/>
          </ac:spMkLst>
        </pc:spChg>
      </pc:sldChg>
      <pc:sldChg chg="ord">
        <pc:chgData name="Veronika Merkova" userId="10251326-d3c3-4459-9c81-8b3e2235699e" providerId="ADAL" clId="{96923B0B-5024-4D8E-B189-A72F6B7955E4}" dt="2021-09-02T18:16:51.810" v="629" actId="20578"/>
        <pc:sldMkLst>
          <pc:docMk/>
          <pc:sldMk cId="2906132664" sldId="293"/>
        </pc:sldMkLst>
      </pc:sldChg>
      <pc:sldChg chg="modSp mod">
        <pc:chgData name="Veronika Merkova" userId="10251326-d3c3-4459-9c81-8b3e2235699e" providerId="ADAL" clId="{96923B0B-5024-4D8E-B189-A72F6B7955E4}" dt="2021-09-02T18:12:52.569" v="620" actId="1035"/>
        <pc:sldMkLst>
          <pc:docMk/>
          <pc:sldMk cId="4243312990" sldId="301"/>
        </pc:sldMkLst>
        <pc:spChg chg="mod">
          <ac:chgData name="Veronika Merkova" userId="10251326-d3c3-4459-9c81-8b3e2235699e" providerId="ADAL" clId="{96923B0B-5024-4D8E-B189-A72F6B7955E4}" dt="2021-09-02T14:19:04.090" v="3" actId="27636"/>
          <ac:spMkLst>
            <pc:docMk/>
            <pc:sldMk cId="4243312990" sldId="301"/>
            <ac:spMk id="3" creationId="{00000000-0000-0000-0000-000000000000}"/>
          </ac:spMkLst>
        </pc:spChg>
        <pc:spChg chg="mod">
          <ac:chgData name="Veronika Merkova" userId="10251326-d3c3-4459-9c81-8b3e2235699e" providerId="ADAL" clId="{96923B0B-5024-4D8E-B189-A72F6B7955E4}" dt="2021-09-02T18:12:52.569" v="620" actId="1035"/>
          <ac:spMkLst>
            <pc:docMk/>
            <pc:sldMk cId="4243312990" sldId="301"/>
            <ac:spMk id="4" creationId="{00000000-0000-0000-0000-000000000000}"/>
          </ac:spMkLst>
        </pc:spChg>
      </pc:sldChg>
      <pc:sldChg chg="addSp modSp mod">
        <pc:chgData name="Veronika Merkova" userId="10251326-d3c3-4459-9c81-8b3e2235699e" providerId="ADAL" clId="{96923B0B-5024-4D8E-B189-A72F6B7955E4}" dt="2021-09-02T14:36:11.288" v="308" actId="1076"/>
        <pc:sldMkLst>
          <pc:docMk/>
          <pc:sldMk cId="2290382317" sldId="361"/>
        </pc:sldMkLst>
        <pc:spChg chg="mod">
          <ac:chgData name="Veronika Merkova" userId="10251326-d3c3-4459-9c81-8b3e2235699e" providerId="ADAL" clId="{96923B0B-5024-4D8E-B189-A72F6B7955E4}" dt="2021-09-02T14:35:37.337" v="296" actId="20577"/>
          <ac:spMkLst>
            <pc:docMk/>
            <pc:sldMk cId="2290382317" sldId="361"/>
            <ac:spMk id="2" creationId="{32423F8C-F9D8-CB41-98A5-983BBAE1A1B3}"/>
          </ac:spMkLst>
        </pc:spChg>
        <pc:spChg chg="mod">
          <ac:chgData name="Veronika Merkova" userId="10251326-d3c3-4459-9c81-8b3e2235699e" providerId="ADAL" clId="{96923B0B-5024-4D8E-B189-A72F6B7955E4}" dt="2021-09-02T14:30:58.805" v="199" actId="1076"/>
          <ac:spMkLst>
            <pc:docMk/>
            <pc:sldMk cId="2290382317" sldId="361"/>
            <ac:spMk id="5" creationId="{5CDC7B02-9A85-624D-8004-5BA2733D6476}"/>
          </ac:spMkLst>
        </pc:spChg>
        <pc:spChg chg="add mod">
          <ac:chgData name="Veronika Merkova" userId="10251326-d3c3-4459-9c81-8b3e2235699e" providerId="ADAL" clId="{96923B0B-5024-4D8E-B189-A72F6B7955E4}" dt="2021-09-02T14:36:11.288" v="308" actId="1076"/>
          <ac:spMkLst>
            <pc:docMk/>
            <pc:sldMk cId="2290382317" sldId="361"/>
            <ac:spMk id="6" creationId="{6D6FEB94-B4D4-4E36-A9CE-4089166ED7AA}"/>
          </ac:spMkLst>
        </pc:spChg>
        <pc:picChg chg="mod">
          <ac:chgData name="Veronika Merkova" userId="10251326-d3c3-4459-9c81-8b3e2235699e" providerId="ADAL" clId="{96923B0B-5024-4D8E-B189-A72F6B7955E4}" dt="2021-09-02T14:36:04.267" v="306" actId="1076"/>
          <ac:picMkLst>
            <pc:docMk/>
            <pc:sldMk cId="2290382317" sldId="361"/>
            <ac:picMk id="3" creationId="{E7BE17C5-9C70-EC49-BAE6-887891476C32}"/>
          </ac:picMkLst>
        </pc:picChg>
      </pc:sldChg>
      <pc:sldChg chg="delSp mod">
        <pc:chgData name="Veronika Merkova" userId="10251326-d3c3-4459-9c81-8b3e2235699e" providerId="ADAL" clId="{96923B0B-5024-4D8E-B189-A72F6B7955E4}" dt="2021-09-02T14:25:00.395" v="23" actId="478"/>
        <pc:sldMkLst>
          <pc:docMk/>
          <pc:sldMk cId="1822178279" sldId="539"/>
        </pc:sldMkLst>
        <pc:spChg chg="del">
          <ac:chgData name="Veronika Merkova" userId="10251326-d3c3-4459-9c81-8b3e2235699e" providerId="ADAL" clId="{96923B0B-5024-4D8E-B189-A72F6B7955E4}" dt="2021-09-02T14:25:00.395" v="23" actId="478"/>
          <ac:spMkLst>
            <pc:docMk/>
            <pc:sldMk cId="1822178279" sldId="539"/>
            <ac:spMk id="3" creationId="{00000000-0000-0000-0000-000000000000}"/>
          </ac:spMkLst>
        </pc:spChg>
      </pc:sldChg>
      <pc:sldChg chg="delSp modSp mod">
        <pc:chgData name="Veronika Merkova" userId="10251326-d3c3-4459-9c81-8b3e2235699e" providerId="ADAL" clId="{96923B0B-5024-4D8E-B189-A72F6B7955E4}" dt="2021-09-02T15:09:24.584" v="605" actId="1076"/>
        <pc:sldMkLst>
          <pc:docMk/>
          <pc:sldMk cId="2891055609" sldId="4118"/>
        </pc:sldMkLst>
        <pc:spChg chg="mod">
          <ac:chgData name="Veronika Merkova" userId="10251326-d3c3-4459-9c81-8b3e2235699e" providerId="ADAL" clId="{96923B0B-5024-4D8E-B189-A72F6B7955E4}" dt="2021-09-02T15:09:23.958" v="604" actId="1076"/>
          <ac:spMkLst>
            <pc:docMk/>
            <pc:sldMk cId="2891055609" sldId="4118"/>
            <ac:spMk id="5" creationId="{3F76AB7E-8A27-49AB-9CF8-68F8A0F2261F}"/>
          </ac:spMkLst>
        </pc:spChg>
        <pc:spChg chg="mod">
          <ac:chgData name="Veronika Merkova" userId="10251326-d3c3-4459-9c81-8b3e2235699e" providerId="ADAL" clId="{96923B0B-5024-4D8E-B189-A72F6B7955E4}" dt="2021-09-02T15:09:24.584" v="605" actId="1076"/>
          <ac:spMkLst>
            <pc:docMk/>
            <pc:sldMk cId="2891055609" sldId="4118"/>
            <ac:spMk id="13" creationId="{B6EE9793-2F46-479F-93B5-BBB05ED6189C}"/>
          </ac:spMkLst>
        </pc:spChg>
        <pc:spChg chg="mod">
          <ac:chgData name="Veronika Merkova" userId="10251326-d3c3-4459-9c81-8b3e2235699e" providerId="ADAL" clId="{96923B0B-5024-4D8E-B189-A72F6B7955E4}" dt="2021-09-02T15:07:10.867" v="581" actId="20577"/>
          <ac:spMkLst>
            <pc:docMk/>
            <pc:sldMk cId="2891055609" sldId="4118"/>
            <ac:spMk id="29" creationId="{9B4FF1AA-AD83-4C31-AA48-9E6C827DCD40}"/>
          </ac:spMkLst>
        </pc:spChg>
        <pc:spChg chg="mod">
          <ac:chgData name="Veronika Merkova" userId="10251326-d3c3-4459-9c81-8b3e2235699e" providerId="ADAL" clId="{96923B0B-5024-4D8E-B189-A72F6B7955E4}" dt="2021-09-02T15:07:13.149" v="584" actId="20577"/>
          <ac:spMkLst>
            <pc:docMk/>
            <pc:sldMk cId="2891055609" sldId="4118"/>
            <ac:spMk id="30" creationId="{50DC51D8-CADE-4832-BAEE-26DBBED8CB4D}"/>
          </ac:spMkLst>
        </pc:spChg>
        <pc:grpChg chg="del">
          <ac:chgData name="Veronika Merkova" userId="10251326-d3c3-4459-9c81-8b3e2235699e" providerId="ADAL" clId="{96923B0B-5024-4D8E-B189-A72F6B7955E4}" dt="2021-09-02T15:08:36.700" v="595" actId="478"/>
          <ac:grpSpMkLst>
            <pc:docMk/>
            <pc:sldMk cId="2891055609" sldId="4118"/>
            <ac:grpSpMk id="2" creationId="{6E586107-9E29-491B-9752-497D2E79FFA0}"/>
          </ac:grpSpMkLst>
        </pc:grpChg>
        <pc:grpChg chg="mod">
          <ac:chgData name="Veronika Merkova" userId="10251326-d3c3-4459-9c81-8b3e2235699e" providerId="ADAL" clId="{96923B0B-5024-4D8E-B189-A72F6B7955E4}" dt="2021-09-02T15:08:45.404" v="597" actId="1076"/>
          <ac:grpSpMkLst>
            <pc:docMk/>
            <pc:sldMk cId="2891055609" sldId="4118"/>
            <ac:grpSpMk id="3" creationId="{8AF7A2A6-097B-40A9-898A-38CBA1BABC0E}"/>
          </ac:grpSpMkLst>
        </pc:grpChg>
        <pc:grpChg chg="mod">
          <ac:chgData name="Veronika Merkova" userId="10251326-d3c3-4459-9c81-8b3e2235699e" providerId="ADAL" clId="{96923B0B-5024-4D8E-B189-A72F6B7955E4}" dt="2021-09-02T15:08:40.209" v="596" actId="1076"/>
          <ac:grpSpMkLst>
            <pc:docMk/>
            <pc:sldMk cId="2891055609" sldId="4118"/>
            <ac:grpSpMk id="4" creationId="{8AFE6ABA-B63F-4314-A099-ADB8DACEC849}"/>
          </ac:grpSpMkLst>
        </pc:grpChg>
      </pc:sldChg>
      <pc:sldChg chg="modSp add del mod">
        <pc:chgData name="Veronika Merkova" userId="10251326-d3c3-4459-9c81-8b3e2235699e" providerId="ADAL" clId="{96923B0B-5024-4D8E-B189-A72F6B7955E4}" dt="2021-09-02T18:13:11.434" v="626" actId="20577"/>
        <pc:sldMkLst>
          <pc:docMk/>
          <pc:sldMk cId="1203431856" sldId="4132"/>
        </pc:sldMkLst>
        <pc:spChg chg="mod">
          <ac:chgData name="Veronika Merkova" userId="10251326-d3c3-4459-9c81-8b3e2235699e" providerId="ADAL" clId="{96923B0B-5024-4D8E-B189-A72F6B7955E4}" dt="2021-09-02T18:13:05.305" v="623" actId="20577"/>
          <ac:spMkLst>
            <pc:docMk/>
            <pc:sldMk cId="1203431856" sldId="4132"/>
            <ac:spMk id="3" creationId="{80171509-868E-4C73-91DF-735813768BB1}"/>
          </ac:spMkLst>
        </pc:spChg>
        <pc:spChg chg="mod">
          <ac:chgData name="Veronika Merkova" userId="10251326-d3c3-4459-9c81-8b3e2235699e" providerId="ADAL" clId="{96923B0B-5024-4D8E-B189-A72F6B7955E4}" dt="2021-09-02T18:13:11.434" v="626" actId="20577"/>
          <ac:spMkLst>
            <pc:docMk/>
            <pc:sldMk cId="1203431856" sldId="4132"/>
            <ac:spMk id="6" creationId="{6B9D3111-53D9-478D-828F-519655CB2990}"/>
          </ac:spMkLst>
        </pc:spChg>
      </pc:sldChg>
      <pc:sldChg chg="modSp mod">
        <pc:chgData name="Veronika Merkova" userId="10251326-d3c3-4459-9c81-8b3e2235699e" providerId="ADAL" clId="{96923B0B-5024-4D8E-B189-A72F6B7955E4}" dt="2021-09-02T14:24:37.297" v="22" actId="20577"/>
        <pc:sldMkLst>
          <pc:docMk/>
          <pc:sldMk cId="1228605195" sldId="4148"/>
        </pc:sldMkLst>
        <pc:spChg chg="mod">
          <ac:chgData name="Veronika Merkova" userId="10251326-d3c3-4459-9c81-8b3e2235699e" providerId="ADAL" clId="{96923B0B-5024-4D8E-B189-A72F6B7955E4}" dt="2021-09-02T14:24:37.297" v="22" actId="20577"/>
          <ac:spMkLst>
            <pc:docMk/>
            <pc:sldMk cId="1228605195" sldId="4148"/>
            <ac:spMk id="9" creationId="{3406DFB4-F4C1-4B8B-AC28-26D2B369CF28}"/>
          </ac:spMkLst>
        </pc:spChg>
      </pc:sldChg>
      <pc:sldChg chg="ord">
        <pc:chgData name="Veronika Merkova" userId="10251326-d3c3-4459-9c81-8b3e2235699e" providerId="ADAL" clId="{96923B0B-5024-4D8E-B189-A72F6B7955E4}" dt="2021-09-02T18:16:51.810" v="629" actId="20578"/>
        <pc:sldMkLst>
          <pc:docMk/>
          <pc:sldMk cId="3037142642" sldId="4169"/>
        </pc:sldMkLst>
      </pc:sldChg>
      <pc:sldChg chg="modSp mod">
        <pc:chgData name="Veronika Merkova" userId="10251326-d3c3-4459-9c81-8b3e2235699e" providerId="ADAL" clId="{96923B0B-5024-4D8E-B189-A72F6B7955E4}" dt="2021-09-02T15:09:31.419" v="611" actId="20577"/>
        <pc:sldMkLst>
          <pc:docMk/>
          <pc:sldMk cId="70998987" sldId="4172"/>
        </pc:sldMkLst>
        <pc:spChg chg="mod">
          <ac:chgData name="Veronika Merkova" userId="10251326-d3c3-4459-9c81-8b3e2235699e" providerId="ADAL" clId="{96923B0B-5024-4D8E-B189-A72F6B7955E4}" dt="2021-09-02T15:09:31.419" v="611" actId="20577"/>
          <ac:spMkLst>
            <pc:docMk/>
            <pc:sldMk cId="70998987" sldId="4172"/>
            <ac:spMk id="2" creationId="{00000000-0000-0000-0000-000000000000}"/>
          </ac:spMkLst>
        </pc:spChg>
      </pc:sldChg>
      <pc:sldChg chg="delSp modSp mod">
        <pc:chgData name="Veronika Merkova" userId="10251326-d3c3-4459-9c81-8b3e2235699e" providerId="ADAL" clId="{96923B0B-5024-4D8E-B189-A72F6B7955E4}" dt="2021-09-02T15:06:53.940" v="572" actId="20577"/>
        <pc:sldMkLst>
          <pc:docMk/>
          <pc:sldMk cId="1251062683" sldId="8744"/>
        </pc:sldMkLst>
        <pc:spChg chg="del">
          <ac:chgData name="Veronika Merkova" userId="10251326-d3c3-4459-9c81-8b3e2235699e" providerId="ADAL" clId="{96923B0B-5024-4D8E-B189-A72F6B7955E4}" dt="2021-09-02T14:36:54.571" v="309" actId="478"/>
          <ac:spMkLst>
            <pc:docMk/>
            <pc:sldMk cId="1251062683" sldId="8744"/>
            <ac:spMk id="30" creationId="{28A20C2E-73E9-4985-B394-06DDF1E0F9FA}"/>
          </ac:spMkLst>
        </pc:spChg>
        <pc:spChg chg="mod">
          <ac:chgData name="Veronika Merkova" userId="10251326-d3c3-4459-9c81-8b3e2235699e" providerId="ADAL" clId="{96923B0B-5024-4D8E-B189-A72F6B7955E4}" dt="2021-09-02T15:06:43.776" v="566" actId="20577"/>
          <ac:spMkLst>
            <pc:docMk/>
            <pc:sldMk cId="1251062683" sldId="8744"/>
            <ac:spMk id="31" creationId="{A4ACFE6D-AA17-4D7B-B9BC-596C26BBC7B6}"/>
          </ac:spMkLst>
        </pc:spChg>
        <pc:spChg chg="mod">
          <ac:chgData name="Veronika Merkova" userId="10251326-d3c3-4459-9c81-8b3e2235699e" providerId="ADAL" clId="{96923B0B-5024-4D8E-B189-A72F6B7955E4}" dt="2021-09-02T15:06:53.940" v="572" actId="20577"/>
          <ac:spMkLst>
            <pc:docMk/>
            <pc:sldMk cId="1251062683" sldId="8744"/>
            <ac:spMk id="45" creationId="{D843B384-AE05-41F9-8563-ED338202996F}"/>
          </ac:spMkLst>
        </pc:spChg>
        <pc:spChg chg="mod">
          <ac:chgData name="Veronika Merkova" userId="10251326-d3c3-4459-9c81-8b3e2235699e" providerId="ADAL" clId="{96923B0B-5024-4D8E-B189-A72F6B7955E4}" dt="2021-09-02T15:06:51.620" v="569" actId="20577"/>
          <ac:spMkLst>
            <pc:docMk/>
            <pc:sldMk cId="1251062683" sldId="8744"/>
            <ac:spMk id="46" creationId="{23784B6E-9340-4800-AA1B-20136CB76AE9}"/>
          </ac:spMkLst>
        </pc:spChg>
        <pc:spChg chg="mod">
          <ac:chgData name="Veronika Merkova" userId="10251326-d3c3-4459-9c81-8b3e2235699e" providerId="ADAL" clId="{96923B0B-5024-4D8E-B189-A72F6B7955E4}" dt="2021-09-02T14:48:36.537" v="364" actId="20577"/>
          <ac:spMkLst>
            <pc:docMk/>
            <pc:sldMk cId="1251062683" sldId="8744"/>
            <ac:spMk id="57" creationId="{4824D92D-DA1D-4DB6-B066-FC3E6EBEAE9D}"/>
          </ac:spMkLst>
        </pc:spChg>
      </pc:sldChg>
      <pc:sldChg chg="modSp mod">
        <pc:chgData name="Veronika Merkova" userId="10251326-d3c3-4459-9c81-8b3e2235699e" providerId="ADAL" clId="{96923B0B-5024-4D8E-B189-A72F6B7955E4}" dt="2021-09-02T15:07:32.613" v="590" actId="20577"/>
        <pc:sldMkLst>
          <pc:docMk/>
          <pc:sldMk cId="2546078176" sldId="8771"/>
        </pc:sldMkLst>
        <pc:spChg chg="mod">
          <ac:chgData name="Veronika Merkova" userId="10251326-d3c3-4459-9c81-8b3e2235699e" providerId="ADAL" clId="{96923B0B-5024-4D8E-B189-A72F6B7955E4}" dt="2021-09-02T15:07:03.833" v="578" actId="20577"/>
          <ac:spMkLst>
            <pc:docMk/>
            <pc:sldMk cId="2546078176" sldId="8771"/>
            <ac:spMk id="124" creationId="{8246173A-8936-4793-A193-F3A24D62096C}"/>
          </ac:spMkLst>
        </pc:spChg>
        <pc:spChg chg="mod">
          <ac:chgData name="Veronika Merkova" userId="10251326-d3c3-4459-9c81-8b3e2235699e" providerId="ADAL" clId="{96923B0B-5024-4D8E-B189-A72F6B7955E4}" dt="2021-09-02T15:07:01.712" v="575" actId="20577"/>
          <ac:spMkLst>
            <pc:docMk/>
            <pc:sldMk cId="2546078176" sldId="8771"/>
            <ac:spMk id="125" creationId="{3095870B-3047-403F-8227-3A9872957055}"/>
          </ac:spMkLst>
        </pc:spChg>
        <pc:graphicFrameChg chg="modGraphic">
          <ac:chgData name="Veronika Merkova" userId="10251326-d3c3-4459-9c81-8b3e2235699e" providerId="ADAL" clId="{96923B0B-5024-4D8E-B189-A72F6B7955E4}" dt="2021-09-02T15:07:32.613" v="590" actId="20577"/>
          <ac:graphicFrameMkLst>
            <pc:docMk/>
            <pc:sldMk cId="2546078176" sldId="8771"/>
            <ac:graphicFrameMk id="8" creationId="{00000000-0000-0000-0000-000000000000}"/>
          </ac:graphicFrameMkLst>
        </pc:graphicFrameChg>
      </pc:sldChg>
      <pc:sldChg chg="del">
        <pc:chgData name="Veronika Merkova" userId="10251326-d3c3-4459-9c81-8b3e2235699e" providerId="ADAL" clId="{96923B0B-5024-4D8E-B189-A72F6B7955E4}" dt="2021-09-02T14:22:14.266" v="17" actId="47"/>
        <pc:sldMkLst>
          <pc:docMk/>
          <pc:sldMk cId="232781989" sldId="9186"/>
        </pc:sldMkLst>
      </pc:sldChg>
      <pc:sldChg chg="delSp modSp mod">
        <pc:chgData name="Veronika Merkova" userId="10251326-d3c3-4459-9c81-8b3e2235699e" providerId="ADAL" clId="{96923B0B-5024-4D8E-B189-A72F6B7955E4}" dt="2021-09-02T14:40:47.404" v="324" actId="1076"/>
        <pc:sldMkLst>
          <pc:docMk/>
          <pc:sldMk cId="3935700739" sldId="9187"/>
        </pc:sldMkLst>
        <pc:picChg chg="del">
          <ac:chgData name="Veronika Merkova" userId="10251326-d3c3-4459-9c81-8b3e2235699e" providerId="ADAL" clId="{96923B0B-5024-4D8E-B189-A72F6B7955E4}" dt="2021-09-02T14:39:46.824" v="310" actId="478"/>
          <ac:picMkLst>
            <pc:docMk/>
            <pc:sldMk cId="3935700739" sldId="9187"/>
            <ac:picMk id="4" creationId="{526BCF56-2D7D-418B-880C-A3561B26C6D3}"/>
          </ac:picMkLst>
        </pc:picChg>
        <pc:picChg chg="mod">
          <ac:chgData name="Veronika Merkova" userId="10251326-d3c3-4459-9c81-8b3e2235699e" providerId="ADAL" clId="{96923B0B-5024-4D8E-B189-A72F6B7955E4}" dt="2021-09-02T14:40:47.404" v="324" actId="1076"/>
          <ac:picMkLst>
            <pc:docMk/>
            <pc:sldMk cId="3935700739" sldId="9187"/>
            <ac:picMk id="7" creationId="{FCCFB415-0055-4BBD-AACC-3682B820392F}"/>
          </ac:picMkLst>
        </pc:picChg>
      </pc:sldChg>
      <pc:sldChg chg="addSp delSp modSp mod">
        <pc:chgData name="Veronika Merkova" userId="10251326-d3c3-4459-9c81-8b3e2235699e" providerId="ADAL" clId="{96923B0B-5024-4D8E-B189-A72F6B7955E4}" dt="2021-09-02T14:26:48.119" v="80" actId="14100"/>
        <pc:sldMkLst>
          <pc:docMk/>
          <pc:sldMk cId="3667939246" sldId="9189"/>
        </pc:sldMkLst>
        <pc:spChg chg="del">
          <ac:chgData name="Veronika Merkova" userId="10251326-d3c3-4459-9c81-8b3e2235699e" providerId="ADAL" clId="{96923B0B-5024-4D8E-B189-A72F6B7955E4}" dt="2021-09-02T14:26:45.700" v="79" actId="478"/>
          <ac:spMkLst>
            <pc:docMk/>
            <pc:sldMk cId="3667939246" sldId="9189"/>
            <ac:spMk id="4" creationId="{A6759A0A-015C-1C47-865B-8125CF1D8699}"/>
          </ac:spMkLst>
        </pc:spChg>
        <pc:spChg chg="del">
          <ac:chgData name="Veronika Merkova" userId="10251326-d3c3-4459-9c81-8b3e2235699e" providerId="ADAL" clId="{96923B0B-5024-4D8E-B189-A72F6B7955E4}" dt="2021-09-02T14:26:27.350" v="74" actId="478"/>
          <ac:spMkLst>
            <pc:docMk/>
            <pc:sldMk cId="3667939246" sldId="9189"/>
            <ac:spMk id="5" creationId="{D262648F-B5CE-F843-8B62-B275CE34CD04}"/>
          </ac:spMkLst>
        </pc:spChg>
        <pc:spChg chg="del">
          <ac:chgData name="Veronika Merkova" userId="10251326-d3c3-4459-9c81-8b3e2235699e" providerId="ADAL" clId="{96923B0B-5024-4D8E-B189-A72F6B7955E4}" dt="2021-09-02T14:26:35.541" v="77" actId="478"/>
          <ac:spMkLst>
            <pc:docMk/>
            <pc:sldMk cId="3667939246" sldId="9189"/>
            <ac:spMk id="6" creationId="{47C576A6-3266-7E4E-AD7C-C255AFEFFDC8}"/>
          </ac:spMkLst>
        </pc:spChg>
        <pc:picChg chg="add del mod">
          <ac:chgData name="Veronika Merkova" userId="10251326-d3c3-4459-9c81-8b3e2235699e" providerId="ADAL" clId="{96923B0B-5024-4D8E-B189-A72F6B7955E4}" dt="2021-09-02T14:26:48.119" v="80" actId="14100"/>
          <ac:picMkLst>
            <pc:docMk/>
            <pc:sldMk cId="3667939246" sldId="9189"/>
            <ac:picMk id="13" creationId="{FED603D2-E90D-D049-A4D5-9927EEF85396}"/>
          </ac:picMkLst>
        </pc:picChg>
      </pc:sldChg>
      <pc:sldChg chg="addSp delSp modSp mod">
        <pc:chgData name="Veronika Merkova" userId="10251326-d3c3-4459-9c81-8b3e2235699e" providerId="ADAL" clId="{96923B0B-5024-4D8E-B189-A72F6B7955E4}" dt="2021-09-02T14:28:49.890" v="184" actId="1076"/>
        <pc:sldMkLst>
          <pc:docMk/>
          <pc:sldMk cId="1036044584" sldId="9190"/>
        </pc:sldMkLst>
        <pc:spChg chg="add mod">
          <ac:chgData name="Veronika Merkova" userId="10251326-d3c3-4459-9c81-8b3e2235699e" providerId="ADAL" clId="{96923B0B-5024-4D8E-B189-A72F6B7955E4}" dt="2021-09-02T14:28:49.890" v="184" actId="1076"/>
          <ac:spMkLst>
            <pc:docMk/>
            <pc:sldMk cId="1036044584" sldId="9190"/>
            <ac:spMk id="2" creationId="{DC8D08F2-4E5A-46ED-9871-6EA4A7BB1A68}"/>
          </ac:spMkLst>
        </pc:spChg>
        <pc:spChg chg="del">
          <ac:chgData name="Veronika Merkova" userId="10251326-d3c3-4459-9c81-8b3e2235699e" providerId="ADAL" clId="{96923B0B-5024-4D8E-B189-A72F6B7955E4}" dt="2021-09-02T14:26:55.611" v="81" actId="478"/>
          <ac:spMkLst>
            <pc:docMk/>
            <pc:sldMk cId="1036044584" sldId="9190"/>
            <ac:spMk id="4" creationId="{FD02583F-4C6F-6D42-A878-996505B67A9D}"/>
          </ac:spMkLst>
        </pc:spChg>
        <pc:spChg chg="del">
          <ac:chgData name="Veronika Merkova" userId="10251326-d3c3-4459-9c81-8b3e2235699e" providerId="ADAL" clId="{96923B0B-5024-4D8E-B189-A72F6B7955E4}" dt="2021-09-02T14:27:29.993" v="82" actId="478"/>
          <ac:spMkLst>
            <pc:docMk/>
            <pc:sldMk cId="1036044584" sldId="9190"/>
            <ac:spMk id="5" creationId="{350E5549-D50B-5A41-8A72-04096A31A332}"/>
          </ac:spMkLst>
        </pc:spChg>
        <pc:picChg chg="mod">
          <ac:chgData name="Veronika Merkova" userId="10251326-d3c3-4459-9c81-8b3e2235699e" providerId="ADAL" clId="{96923B0B-5024-4D8E-B189-A72F6B7955E4}" dt="2021-09-02T14:28:16.326" v="90" actId="14100"/>
          <ac:picMkLst>
            <pc:docMk/>
            <pc:sldMk cId="1036044584" sldId="9190"/>
            <ac:picMk id="7" creationId="{7AE79865-66BF-B640-A12B-1BD74E47BDFF}"/>
          </ac:picMkLst>
        </pc:picChg>
      </pc:sldChg>
      <pc:sldChg chg="addSp modSp mod">
        <pc:chgData name="Veronika Merkova" userId="10251326-d3c3-4459-9c81-8b3e2235699e" providerId="ADAL" clId="{96923B0B-5024-4D8E-B189-A72F6B7955E4}" dt="2021-09-02T14:33:27.763" v="253" actId="1076"/>
        <pc:sldMkLst>
          <pc:docMk/>
          <pc:sldMk cId="2504509712" sldId="9191"/>
        </pc:sldMkLst>
        <pc:spChg chg="add mod">
          <ac:chgData name="Veronika Merkova" userId="10251326-d3c3-4459-9c81-8b3e2235699e" providerId="ADAL" clId="{96923B0B-5024-4D8E-B189-A72F6B7955E4}" dt="2021-09-02T14:33:27.763" v="253" actId="1076"/>
          <ac:spMkLst>
            <pc:docMk/>
            <pc:sldMk cId="2504509712" sldId="9191"/>
            <ac:spMk id="11" creationId="{28C01B05-5441-4A89-8A52-3EB6885BEFAA}"/>
          </ac:spMkLst>
        </pc:spChg>
      </pc:sldChg>
      <pc:sldChg chg="addSp modSp mod">
        <pc:chgData name="Veronika Merkova" userId="10251326-d3c3-4459-9c81-8b3e2235699e" providerId="ADAL" clId="{96923B0B-5024-4D8E-B189-A72F6B7955E4}" dt="2021-09-02T14:33:40.618" v="255"/>
        <pc:sldMkLst>
          <pc:docMk/>
          <pc:sldMk cId="1562395768" sldId="9193"/>
        </pc:sldMkLst>
        <pc:spChg chg="add mod">
          <ac:chgData name="Veronika Merkova" userId="10251326-d3c3-4459-9c81-8b3e2235699e" providerId="ADAL" clId="{96923B0B-5024-4D8E-B189-A72F6B7955E4}" dt="2021-09-02T14:33:40.618" v="255"/>
          <ac:spMkLst>
            <pc:docMk/>
            <pc:sldMk cId="1562395768" sldId="9193"/>
            <ac:spMk id="10" creationId="{9B261226-FB51-41DA-8135-94FECF78B88A}"/>
          </ac:spMkLst>
        </pc:spChg>
        <pc:picChg chg="mod">
          <ac:chgData name="Veronika Merkova" userId="10251326-d3c3-4459-9c81-8b3e2235699e" providerId="ADAL" clId="{96923B0B-5024-4D8E-B189-A72F6B7955E4}" dt="2021-09-02T14:33:38.983" v="254" actId="1076"/>
          <ac:picMkLst>
            <pc:docMk/>
            <pc:sldMk cId="1562395768" sldId="9193"/>
            <ac:picMk id="2" creationId="{1C33F7E5-9BA7-9743-ABF5-1B318EE5411D}"/>
          </ac:picMkLst>
        </pc:picChg>
      </pc:sldChg>
      <pc:sldChg chg="addSp delSp modSp mod">
        <pc:chgData name="Veronika Merkova" userId="10251326-d3c3-4459-9c81-8b3e2235699e" providerId="ADAL" clId="{96923B0B-5024-4D8E-B189-A72F6B7955E4}" dt="2021-09-02T15:04:42.673" v="563" actId="20577"/>
        <pc:sldMkLst>
          <pc:docMk/>
          <pc:sldMk cId="1073290984" sldId="9195"/>
        </pc:sldMkLst>
        <pc:spChg chg="add del mod">
          <ac:chgData name="Veronika Merkova" userId="10251326-d3c3-4459-9c81-8b3e2235699e" providerId="ADAL" clId="{96923B0B-5024-4D8E-B189-A72F6B7955E4}" dt="2021-09-02T14:59:36.129" v="383" actId="478"/>
          <ac:spMkLst>
            <pc:docMk/>
            <pc:sldMk cId="1073290984" sldId="9195"/>
            <ac:spMk id="8" creationId="{8CF63D6C-0EDF-4DAF-9C3E-6BBF7B1FC5B0}"/>
          </ac:spMkLst>
        </pc:spChg>
        <pc:spChg chg="mod">
          <ac:chgData name="Veronika Merkova" userId="10251326-d3c3-4459-9c81-8b3e2235699e" providerId="ADAL" clId="{96923B0B-5024-4D8E-B189-A72F6B7955E4}" dt="2021-09-02T14:58:47.151" v="381" actId="1035"/>
          <ac:spMkLst>
            <pc:docMk/>
            <pc:sldMk cId="1073290984" sldId="9195"/>
            <ac:spMk id="10" creationId="{574E9E4D-D66B-8043-A029-E5169613EDD7}"/>
          </ac:spMkLst>
        </pc:spChg>
        <pc:spChg chg="mod">
          <ac:chgData name="Veronika Merkova" userId="10251326-d3c3-4459-9c81-8b3e2235699e" providerId="ADAL" clId="{96923B0B-5024-4D8E-B189-A72F6B7955E4}" dt="2021-09-02T14:58:47.151" v="381" actId="1035"/>
          <ac:spMkLst>
            <pc:docMk/>
            <pc:sldMk cId="1073290984" sldId="9195"/>
            <ac:spMk id="13" creationId="{1D566AA0-D8AE-7043-81F4-C8E886F1D314}"/>
          </ac:spMkLst>
        </pc:spChg>
        <pc:spChg chg="add mod">
          <ac:chgData name="Veronika Merkova" userId="10251326-d3c3-4459-9c81-8b3e2235699e" providerId="ADAL" clId="{96923B0B-5024-4D8E-B189-A72F6B7955E4}" dt="2021-09-02T15:04:42.673" v="563" actId="20577"/>
          <ac:spMkLst>
            <pc:docMk/>
            <pc:sldMk cId="1073290984" sldId="9195"/>
            <ac:spMk id="14" creationId="{F4C1A275-1013-40C6-ADD5-A769FCF09735}"/>
          </ac:spMkLst>
        </pc:spChg>
        <pc:spChg chg="mod">
          <ac:chgData name="Veronika Merkova" userId="10251326-d3c3-4459-9c81-8b3e2235699e" providerId="ADAL" clId="{96923B0B-5024-4D8E-B189-A72F6B7955E4}" dt="2021-09-02T14:58:47.151" v="381" actId="1035"/>
          <ac:spMkLst>
            <pc:docMk/>
            <pc:sldMk cId="1073290984" sldId="9195"/>
            <ac:spMk id="15" creationId="{34774F96-59D1-D34B-B8D7-D825E2F4AF18}"/>
          </ac:spMkLst>
        </pc:spChg>
        <pc:picChg chg="mod">
          <ac:chgData name="Veronika Merkova" userId="10251326-d3c3-4459-9c81-8b3e2235699e" providerId="ADAL" clId="{96923B0B-5024-4D8E-B189-A72F6B7955E4}" dt="2021-09-02T14:58:47.151" v="381" actId="1035"/>
          <ac:picMkLst>
            <pc:docMk/>
            <pc:sldMk cId="1073290984" sldId="9195"/>
            <ac:picMk id="3" creationId="{7292BFCF-5D55-3D44-9682-7D9E4967F773}"/>
          </ac:picMkLst>
        </pc:picChg>
        <pc:picChg chg="mod">
          <ac:chgData name="Veronika Merkova" userId="10251326-d3c3-4459-9c81-8b3e2235699e" providerId="ADAL" clId="{96923B0B-5024-4D8E-B189-A72F6B7955E4}" dt="2021-09-02T15:00:32.247" v="391" actId="1076"/>
          <ac:picMkLst>
            <pc:docMk/>
            <pc:sldMk cId="1073290984" sldId="9195"/>
            <ac:picMk id="4" creationId="{30CCCF31-3F7E-E44F-857F-F6E58A04FB36}"/>
          </ac:picMkLst>
        </pc:picChg>
        <pc:picChg chg="mod">
          <ac:chgData name="Veronika Merkova" userId="10251326-d3c3-4459-9c81-8b3e2235699e" providerId="ADAL" clId="{96923B0B-5024-4D8E-B189-A72F6B7955E4}" dt="2021-09-02T14:58:47.151" v="381" actId="1035"/>
          <ac:picMkLst>
            <pc:docMk/>
            <pc:sldMk cId="1073290984" sldId="9195"/>
            <ac:picMk id="5" creationId="{FC4A4AB6-B48E-7047-A31D-4869A2177EE6}"/>
          </ac:picMkLst>
        </pc:picChg>
        <pc:picChg chg="mod">
          <ac:chgData name="Veronika Merkova" userId="10251326-d3c3-4459-9c81-8b3e2235699e" providerId="ADAL" clId="{96923B0B-5024-4D8E-B189-A72F6B7955E4}" dt="2021-09-02T14:58:47.151" v="381" actId="1035"/>
          <ac:picMkLst>
            <pc:docMk/>
            <pc:sldMk cId="1073290984" sldId="9195"/>
            <ac:picMk id="6" creationId="{3A6602AC-4154-0245-A313-3F807625AD6D}"/>
          </ac:picMkLst>
        </pc:picChg>
        <pc:picChg chg="mod">
          <ac:chgData name="Veronika Merkova" userId="10251326-d3c3-4459-9c81-8b3e2235699e" providerId="ADAL" clId="{96923B0B-5024-4D8E-B189-A72F6B7955E4}" dt="2021-09-02T14:58:40.276" v="365" actId="1076"/>
          <ac:picMkLst>
            <pc:docMk/>
            <pc:sldMk cId="1073290984" sldId="9195"/>
            <ac:picMk id="7" creationId="{499A6F43-1796-6643-880E-ABEFB1582EF0}"/>
          </ac:picMkLst>
        </pc:picChg>
        <pc:picChg chg="add mod modCrop">
          <ac:chgData name="Veronika Merkova" userId="10251326-d3c3-4459-9c81-8b3e2235699e" providerId="ADAL" clId="{96923B0B-5024-4D8E-B189-A72F6B7955E4}" dt="2021-09-02T15:01:33.410" v="394" actId="732"/>
          <ac:picMkLst>
            <pc:docMk/>
            <pc:sldMk cId="1073290984" sldId="9195"/>
            <ac:picMk id="9" creationId="{B47046A5-B195-470E-B34A-B687D3C5E626}"/>
          </ac:picMkLst>
        </pc:picChg>
      </pc:sldChg>
      <pc:sldChg chg="delSp modSp mod">
        <pc:chgData name="Veronika Merkova" userId="10251326-d3c3-4459-9c81-8b3e2235699e" providerId="ADAL" clId="{96923B0B-5024-4D8E-B189-A72F6B7955E4}" dt="2021-09-02T14:26:16.417" v="73" actId="20577"/>
        <pc:sldMkLst>
          <pc:docMk/>
          <pc:sldMk cId="2549915412" sldId="9196"/>
        </pc:sldMkLst>
        <pc:spChg chg="mod">
          <ac:chgData name="Veronika Merkova" userId="10251326-d3c3-4459-9c81-8b3e2235699e" providerId="ADAL" clId="{96923B0B-5024-4D8E-B189-A72F6B7955E4}" dt="2021-09-02T14:26:16.417" v="73" actId="20577"/>
          <ac:spMkLst>
            <pc:docMk/>
            <pc:sldMk cId="2549915412" sldId="9196"/>
            <ac:spMk id="4" creationId="{D41271DC-797E-DE40-99EE-DEA56A667713}"/>
          </ac:spMkLst>
        </pc:spChg>
        <pc:spChg chg="del">
          <ac:chgData name="Veronika Merkova" userId="10251326-d3c3-4459-9c81-8b3e2235699e" providerId="ADAL" clId="{96923B0B-5024-4D8E-B189-A72F6B7955E4}" dt="2021-09-02T14:25:23.330" v="24" actId="478"/>
          <ac:spMkLst>
            <pc:docMk/>
            <pc:sldMk cId="2549915412" sldId="9196"/>
            <ac:spMk id="5" creationId="{F48DD25D-B686-BD40-82E3-96A032017C96}"/>
          </ac:spMkLst>
        </pc:spChg>
      </pc:sldChg>
      <pc:sldChg chg="addSp delSp modSp mod">
        <pc:chgData name="Veronika Merkova" userId="10251326-d3c3-4459-9c81-8b3e2235699e" providerId="ADAL" clId="{96923B0B-5024-4D8E-B189-A72F6B7955E4}" dt="2021-09-02T14:48:10.781" v="362" actId="1076"/>
        <pc:sldMkLst>
          <pc:docMk/>
          <pc:sldMk cId="2947833743" sldId="9197"/>
        </pc:sldMkLst>
        <pc:spChg chg="add mod">
          <ac:chgData name="Veronika Merkova" userId="10251326-d3c3-4459-9c81-8b3e2235699e" providerId="ADAL" clId="{96923B0B-5024-4D8E-B189-A72F6B7955E4}" dt="2021-09-02T14:47:59.053" v="360" actId="1076"/>
          <ac:spMkLst>
            <pc:docMk/>
            <pc:sldMk cId="2947833743" sldId="9197"/>
            <ac:spMk id="2" creationId="{6605ADAF-94D4-447B-BD45-4A2ADC0B2F78}"/>
          </ac:spMkLst>
        </pc:spChg>
        <pc:spChg chg="del">
          <ac:chgData name="Veronika Merkova" userId="10251326-d3c3-4459-9c81-8b3e2235699e" providerId="ADAL" clId="{96923B0B-5024-4D8E-B189-A72F6B7955E4}" dt="2021-09-02T14:46:32.387" v="330" actId="478"/>
          <ac:spMkLst>
            <pc:docMk/>
            <pc:sldMk cId="2947833743" sldId="9197"/>
            <ac:spMk id="5" creationId="{020211C8-C3E0-D64A-8305-119E91E0D1D4}"/>
          </ac:spMkLst>
        </pc:spChg>
        <pc:spChg chg="mod">
          <ac:chgData name="Veronika Merkova" userId="10251326-d3c3-4459-9c81-8b3e2235699e" providerId="ADAL" clId="{96923B0B-5024-4D8E-B189-A72F6B7955E4}" dt="2021-09-02T14:48:10.781" v="362" actId="1076"/>
          <ac:spMkLst>
            <pc:docMk/>
            <pc:sldMk cId="2947833743" sldId="9197"/>
            <ac:spMk id="9" creationId="{44DFB5A8-BBF3-C047-A6D0-66E1690E2F84}"/>
          </ac:spMkLst>
        </pc:spChg>
        <pc:picChg chg="mod">
          <ac:chgData name="Veronika Merkova" userId="10251326-d3c3-4459-9c81-8b3e2235699e" providerId="ADAL" clId="{96923B0B-5024-4D8E-B189-A72F6B7955E4}" dt="2021-09-02T14:47:03.315" v="334" actId="1076"/>
          <ac:picMkLst>
            <pc:docMk/>
            <pc:sldMk cId="2947833743" sldId="9197"/>
            <ac:picMk id="7" creationId="{BD0E3C27-0F28-1D45-9BE7-1C9D64FD086B}"/>
          </ac:picMkLst>
        </pc:picChg>
        <pc:picChg chg="mod">
          <ac:chgData name="Veronika Merkova" userId="10251326-d3c3-4459-9c81-8b3e2235699e" providerId="ADAL" clId="{96923B0B-5024-4D8E-B189-A72F6B7955E4}" dt="2021-09-02T14:48:07.001" v="361" actId="1076"/>
          <ac:picMkLst>
            <pc:docMk/>
            <pc:sldMk cId="2947833743" sldId="9197"/>
            <ac:picMk id="8" creationId="{47311AFF-CA01-D944-B41C-2E4D2500B790}"/>
          </ac:picMkLst>
        </pc:picChg>
      </pc:sldChg>
      <pc:sldChg chg="delSp modSp mod">
        <pc:chgData name="Veronika Merkova" userId="10251326-d3c3-4459-9c81-8b3e2235699e" providerId="ADAL" clId="{96923B0B-5024-4D8E-B189-A72F6B7955E4}" dt="2021-09-02T14:22:01.307" v="16" actId="207"/>
        <pc:sldMkLst>
          <pc:docMk/>
          <pc:sldMk cId="4165671094" sldId="9200"/>
        </pc:sldMkLst>
        <pc:spChg chg="del">
          <ac:chgData name="Veronika Merkova" userId="10251326-d3c3-4459-9c81-8b3e2235699e" providerId="ADAL" clId="{96923B0B-5024-4D8E-B189-A72F6B7955E4}" dt="2021-09-02T14:21:55.504" v="15" actId="478"/>
          <ac:spMkLst>
            <pc:docMk/>
            <pc:sldMk cId="4165671094" sldId="9200"/>
            <ac:spMk id="2" creationId="{48B6ADE7-0932-4761-A89D-29BDF7011314}"/>
          </ac:spMkLst>
        </pc:spChg>
        <pc:spChg chg="mod">
          <ac:chgData name="Veronika Merkova" userId="10251326-d3c3-4459-9c81-8b3e2235699e" providerId="ADAL" clId="{96923B0B-5024-4D8E-B189-A72F6B7955E4}" dt="2021-09-02T14:22:01.307" v="16" actId="207"/>
          <ac:spMkLst>
            <pc:docMk/>
            <pc:sldMk cId="4165671094" sldId="9200"/>
            <ac:spMk id="8" creationId="{F0A15824-EE64-4BF3-BD55-028A3B225BEE}"/>
          </ac:spMkLst>
        </pc:spChg>
      </pc:sldChg>
      <pc:sldChg chg="addSp delSp modSp new mod">
        <pc:chgData name="Veronika Merkova" userId="10251326-d3c3-4459-9c81-8b3e2235699e" providerId="ADAL" clId="{96923B0B-5024-4D8E-B189-A72F6B7955E4}" dt="2021-09-02T14:40:59.745" v="329" actId="14100"/>
        <pc:sldMkLst>
          <pc:docMk/>
          <pc:sldMk cId="3626734458" sldId="9201"/>
        </pc:sldMkLst>
        <pc:spChg chg="del">
          <ac:chgData name="Veronika Merkova" userId="10251326-d3c3-4459-9c81-8b3e2235699e" providerId="ADAL" clId="{96923B0B-5024-4D8E-B189-A72F6B7955E4}" dt="2021-09-02T14:40:01.433" v="314" actId="478"/>
          <ac:spMkLst>
            <pc:docMk/>
            <pc:sldMk cId="3626734458" sldId="9201"/>
            <ac:spMk id="2" creationId="{A254D9E9-7881-41AA-88A3-E33713D6ED67}"/>
          </ac:spMkLst>
        </pc:spChg>
        <pc:spChg chg="del">
          <ac:chgData name="Veronika Merkova" userId="10251326-d3c3-4459-9c81-8b3e2235699e" providerId="ADAL" clId="{96923B0B-5024-4D8E-B189-A72F6B7955E4}" dt="2021-09-02T14:40:02.282" v="315" actId="478"/>
          <ac:spMkLst>
            <pc:docMk/>
            <pc:sldMk cId="3626734458" sldId="9201"/>
            <ac:spMk id="3" creationId="{333824BF-1B8D-4E63-A2B5-847A92DF4730}"/>
          </ac:spMkLst>
        </pc:spChg>
        <pc:spChg chg="del">
          <ac:chgData name="Veronika Merkova" userId="10251326-d3c3-4459-9c81-8b3e2235699e" providerId="ADAL" clId="{96923B0B-5024-4D8E-B189-A72F6B7955E4}" dt="2021-09-02T14:40:06.768" v="318" actId="478"/>
          <ac:spMkLst>
            <pc:docMk/>
            <pc:sldMk cId="3626734458" sldId="9201"/>
            <ac:spMk id="4" creationId="{905CB7EA-A5A1-4863-98CF-AE55B1C8723F}"/>
          </ac:spMkLst>
        </pc:spChg>
        <pc:spChg chg="del">
          <ac:chgData name="Veronika Merkova" userId="10251326-d3c3-4459-9c81-8b3e2235699e" providerId="ADAL" clId="{96923B0B-5024-4D8E-B189-A72F6B7955E4}" dt="2021-09-02T14:40:07.654" v="319" actId="478"/>
          <ac:spMkLst>
            <pc:docMk/>
            <pc:sldMk cId="3626734458" sldId="9201"/>
            <ac:spMk id="5" creationId="{D08B9A3F-4883-4DF5-A075-83922ECDCA3E}"/>
          </ac:spMkLst>
        </pc:spChg>
        <pc:spChg chg="del">
          <ac:chgData name="Veronika Merkova" userId="10251326-d3c3-4459-9c81-8b3e2235699e" providerId="ADAL" clId="{96923B0B-5024-4D8E-B189-A72F6B7955E4}" dt="2021-09-02T14:40:03.126" v="316" actId="478"/>
          <ac:spMkLst>
            <pc:docMk/>
            <pc:sldMk cId="3626734458" sldId="9201"/>
            <ac:spMk id="6" creationId="{815B6696-56C4-4151-9ED5-9D6A2DBDD782}"/>
          </ac:spMkLst>
        </pc:spChg>
        <pc:spChg chg="add mod">
          <ac:chgData name="Veronika Merkova" userId="10251326-d3c3-4459-9c81-8b3e2235699e" providerId="ADAL" clId="{96923B0B-5024-4D8E-B189-A72F6B7955E4}" dt="2021-09-02T14:40:49.364" v="325"/>
          <ac:spMkLst>
            <pc:docMk/>
            <pc:sldMk cId="3626734458" sldId="9201"/>
            <ac:spMk id="8" creationId="{BFB20E4A-8549-427C-9FF5-3337AAECD1B0}"/>
          </ac:spMkLst>
        </pc:spChg>
        <pc:picChg chg="add mod ord">
          <ac:chgData name="Veronika Merkova" userId="10251326-d3c3-4459-9c81-8b3e2235699e" providerId="ADAL" clId="{96923B0B-5024-4D8E-B189-A72F6B7955E4}" dt="2021-09-02T14:40:59.745" v="329" actId="14100"/>
          <ac:picMkLst>
            <pc:docMk/>
            <pc:sldMk cId="3626734458" sldId="9201"/>
            <ac:picMk id="7" creationId="{7EFB35AE-8CC0-45FD-86DD-7B63E87CB5E6}"/>
          </ac:picMkLst>
        </pc:picChg>
      </pc:sldChg>
      <pc:sldMasterChg chg="add del addSldLayout delSldLayout">
        <pc:chgData name="Veronika Merkova" userId="10251326-d3c3-4459-9c81-8b3e2235699e" providerId="ADAL" clId="{96923B0B-5024-4D8E-B189-A72F6B7955E4}" dt="2021-09-02T14:20:36.680" v="12" actId="47"/>
        <pc:sldMasterMkLst>
          <pc:docMk/>
          <pc:sldMasterMk cId="853329291" sldId="2147483693"/>
        </pc:sldMasterMkLst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71858961" sldId="2147483694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63509144" sldId="2147483695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308448709" sldId="2147483696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139488374" sldId="2147483697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321021458" sldId="2147483698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2858650893" sldId="2147483699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795466358" sldId="2147483700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176807763" sldId="2147483701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3223002614" sldId="2147483702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648767456" sldId="2147483703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2866453187" sldId="2147483704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1189683342" sldId="2147483705"/>
          </pc:sldLayoutMkLst>
        </pc:sldLayoutChg>
        <pc:sldLayoutChg chg="add del">
          <pc:chgData name="Veronika Merkova" userId="10251326-d3c3-4459-9c81-8b3e2235699e" providerId="ADAL" clId="{96923B0B-5024-4D8E-B189-A72F6B7955E4}" dt="2021-09-02T14:20:36.680" v="12" actId="47"/>
          <pc:sldLayoutMkLst>
            <pc:docMk/>
            <pc:sldMasterMk cId="853329291" sldId="2147483693"/>
            <pc:sldLayoutMk cId="3477566896" sldId="214748370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SÚKL: </a:t>
            </a:r>
            <a:r>
              <a:rPr lang="en-US" sz="1200"/>
              <a:t>DDD NOAK</a:t>
            </a:r>
            <a:r>
              <a:rPr lang="cs-CZ" sz="1200"/>
              <a:t>ů v</a:t>
            </a:r>
            <a:r>
              <a:rPr lang="cs-CZ" sz="1200" baseline="0"/>
              <a:t> období září 2020 - červenec 2021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DDD NOAK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Sheet1!$B$3:$L$3</c:f>
              <c:numCache>
                <c:formatCode>mmm\-yy</c:formatCode>
                <c:ptCount val="11"/>
                <c:pt idx="0">
                  <c:v>44075</c:v>
                </c:pt>
                <c:pt idx="1">
                  <c:v>44105</c:v>
                </c:pt>
                <c:pt idx="2">
                  <c:v>44136</c:v>
                </c:pt>
                <c:pt idx="3">
                  <c:v>44166</c:v>
                </c:pt>
                <c:pt idx="4">
                  <c:v>44197</c:v>
                </c:pt>
                <c:pt idx="5">
                  <c:v>44228</c:v>
                </c:pt>
                <c:pt idx="6">
                  <c:v>44256</c:v>
                </c:pt>
                <c:pt idx="7">
                  <c:v>44287</c:v>
                </c:pt>
                <c:pt idx="8">
                  <c:v>44317</c:v>
                </c:pt>
                <c:pt idx="9">
                  <c:v>44348</c:v>
                </c:pt>
                <c:pt idx="10">
                  <c:v>44378</c:v>
                </c:pt>
              </c:numCache>
            </c:numRef>
          </c:cat>
          <c:val>
            <c:numRef>
              <c:f>Sheet1!$B$4:$L$4</c:f>
              <c:numCache>
                <c:formatCode>#,##0</c:formatCode>
                <c:ptCount val="11"/>
                <c:pt idx="0">
                  <c:v>3449725</c:v>
                </c:pt>
                <c:pt idx="1">
                  <c:v>3470385</c:v>
                </c:pt>
                <c:pt idx="2">
                  <c:v>3960903</c:v>
                </c:pt>
                <c:pt idx="3">
                  <c:v>3783019</c:v>
                </c:pt>
                <c:pt idx="4">
                  <c:v>4851999</c:v>
                </c:pt>
                <c:pt idx="5">
                  <c:v>3992573</c:v>
                </c:pt>
                <c:pt idx="6">
                  <c:v>4800232</c:v>
                </c:pt>
                <c:pt idx="7">
                  <c:v>4871239.5</c:v>
                </c:pt>
                <c:pt idx="8">
                  <c:v>4515881.5027000001</c:v>
                </c:pt>
                <c:pt idx="9">
                  <c:v>4725747.5027999999</c:v>
                </c:pt>
                <c:pt idx="10">
                  <c:v>4106394.8361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85-47DA-BEA0-59B5FC3B1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7243568"/>
        <c:axId val="977247176"/>
      </c:barChart>
      <c:dateAx>
        <c:axId val="9772435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7247176"/>
        <c:crosses val="autoZero"/>
        <c:auto val="1"/>
        <c:lblOffset val="100"/>
        <c:baseTimeUnit val="months"/>
      </c:dateAx>
      <c:valAx>
        <c:axId val="9772471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7243568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/>
                    <a:t>Miliony DDD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SÚKL:</a:t>
            </a:r>
            <a:r>
              <a:rPr lang="cs-CZ" baseline="0"/>
              <a:t> DDD NOAK v období září 2020 – březen 2021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9"/>
        <c:overlap val="-27"/>
        <c:axId val="977243568"/>
        <c:axId val="977247176"/>
      </c:barChart>
      <c:catAx>
        <c:axId val="97724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7247176"/>
        <c:crosses val="autoZero"/>
        <c:auto val="1"/>
        <c:lblAlgn val="ctr"/>
        <c:lblOffset val="100"/>
        <c:noMultiLvlLbl val="0"/>
      </c:catAx>
      <c:valAx>
        <c:axId val="9772471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7243568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/>
                    <a:t>Miliony DDD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993462800654"/>
          <c:y val="0.23149688588077372"/>
          <c:w val="0.73098111603814331"/>
          <c:h val="0.55316426400325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Warfarin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3.44</c:v>
                </c:pt>
                <c:pt idx="1">
                  <c:v>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4-4C1E-AC2E-73B3BB7611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Rivaroxaban</c:v>
                </c:pt>
              </c:strCache>
            </c:strRef>
          </c:tx>
          <c:spPr>
            <a:solidFill>
              <a:srgbClr val="FE0097"/>
            </a:solidFill>
          </c:spPr>
          <c:invertIfNegative val="0"/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2.99</c:v>
                </c:pt>
                <c:pt idx="1">
                  <c:v>1.95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E4-4C1E-AC2E-73B3BB761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696128"/>
        <c:axId val="217697664"/>
      </c:barChart>
      <c:catAx>
        <c:axId val="21769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sq"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lang="de-DE"/>
            </a:pPr>
            <a:endParaRPr lang="cs-CZ"/>
          </a:p>
        </c:txPr>
        <c:crossAx val="217697664"/>
        <c:crosses val="autoZero"/>
        <c:auto val="1"/>
        <c:lblAlgn val="ctr"/>
        <c:lblOffset val="100"/>
        <c:noMultiLvlLbl val="0"/>
      </c:catAx>
      <c:valAx>
        <c:axId val="217697664"/>
        <c:scaling>
          <c:orientation val="minMax"/>
          <c:max val="4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de-DE" sz="1600">
                    <a:solidFill>
                      <a:schemeClr val="tx1"/>
                    </a:solidFill>
                  </a:defRPr>
                </a:pPr>
                <a:r>
                  <a:rPr lang="cs-CZ" sz="1600" dirty="0">
                    <a:solidFill>
                      <a:schemeClr val="tx1"/>
                    </a:solidFill>
                  </a:rPr>
                  <a:t>Počet příhod</a:t>
                </a:r>
                <a:r>
                  <a:rPr lang="en-GB" sz="1600" dirty="0">
                    <a:solidFill>
                      <a:schemeClr val="tx1"/>
                    </a:solidFill>
                  </a:rPr>
                  <a:t>/100</a:t>
                </a:r>
                <a:r>
                  <a:rPr lang="en-GB" sz="1600" baseline="0" dirty="0">
                    <a:solidFill>
                      <a:schemeClr val="tx1"/>
                    </a:solidFill>
                  </a:rPr>
                  <a:t> </a:t>
                </a:r>
                <a:r>
                  <a:rPr lang="cs-CZ" sz="1600" baseline="0" dirty="0" err="1">
                    <a:solidFill>
                      <a:schemeClr val="tx1"/>
                    </a:solidFill>
                  </a:rPr>
                  <a:t>paciento</a:t>
                </a:r>
                <a:r>
                  <a:rPr lang="cs-CZ" sz="1600" baseline="0" dirty="0">
                    <a:solidFill>
                      <a:schemeClr val="tx1"/>
                    </a:solidFill>
                  </a:rPr>
                  <a:t>-roků</a:t>
                </a:r>
                <a:endParaRPr lang="en-GB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5.1725872064276361E-2"/>
              <c:y val="0.2063358311432495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noFill/>
          <a:ln w="12700" cap="sq"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lang="de-DE" sz="1600" baseline="0">
                <a:solidFill>
                  <a:schemeClr val="tx1"/>
                </a:solidFill>
              </a:defRPr>
            </a:pPr>
            <a:endParaRPr lang="cs-CZ"/>
          </a:p>
        </c:txPr>
        <c:crossAx val="217696128"/>
        <c:crosses val="autoZero"/>
        <c:crossBetween val="between"/>
        <c:majorUnit val="1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3363638460190772"/>
          <c:y val="2.5474781034473894E-2"/>
          <c:w val="0.16901798020413578"/>
          <c:h val="0.13337955224571452"/>
        </c:manualLayout>
      </c:layout>
      <c:overlay val="0"/>
      <c:txPr>
        <a:bodyPr/>
        <a:lstStyle/>
        <a:p>
          <a:pPr>
            <a:defRPr lang="de-DE" sz="1600">
              <a:solidFill>
                <a:schemeClr val="tx1"/>
              </a:solidFill>
            </a:defRPr>
          </a:pPr>
          <a:endParaRPr lang="cs-CZ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rivaroxaban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3-4FFD-8D6B-AF337F17F160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63-4FFD-8D6B-AF337F17F160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63-4FFD-8D6B-AF337F17F160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63-4FFD-8D6B-AF337F17F1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CMP/SE*
</c:v>
                </c:pt>
                <c:pt idx="1">
                  <c:v>Závažné krvácení**
</c:v>
                </c:pt>
                <c:pt idx="2">
                  <c:v>Krvácení do kritického orgánu</c:v>
                </c:pt>
                <c:pt idx="3">
                  <c:v>Intrakraniální krvácení</c:v>
                </c:pt>
                <c:pt idx="4">
                  <c:v>Fatální krvácení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1.7</c:v>
                </c:pt>
                <c:pt idx="1">
                  <c:v>3.6</c:v>
                </c:pt>
                <c:pt idx="2">
                  <c:v>0.8</c:v>
                </c:pt>
                <c:pt idx="3">
                  <c:v>0.5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3-4FFD-8D6B-AF337F17F160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warfarin </c:v>
                </c:pt>
              </c:strCache>
            </c:strRef>
          </c:tx>
          <c:spPr>
            <a:solidFill>
              <a:srgbClr val="000000">
                <a:lumMod val="50000"/>
                <a:lumOff val="50000"/>
              </a:srgbClr>
            </a:solidFill>
            <a:ln>
              <a:solidFill>
                <a:srgbClr val="000000">
                  <a:lumMod val="50000"/>
                  <a:lumOff val="50000"/>
                </a:srgb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CMP/SE*
</c:v>
                </c:pt>
                <c:pt idx="1">
                  <c:v>Závažné krvácení**
</c:v>
                </c:pt>
                <c:pt idx="2">
                  <c:v>Krvácení do kritického orgánu</c:v>
                </c:pt>
                <c:pt idx="3">
                  <c:v>Intrakraniální krvácení</c:v>
                </c:pt>
                <c:pt idx="4">
                  <c:v>Fatální krvácení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2.16</c:v>
                </c:pt>
                <c:pt idx="1">
                  <c:v>3.45</c:v>
                </c:pt>
                <c:pt idx="2">
                  <c:v>1.2</c:v>
                </c:pt>
                <c:pt idx="3">
                  <c:v>0.7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3-478F-B769-7D0B01695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8401920"/>
        <c:axId val="188407808"/>
      </c:barChart>
      <c:catAx>
        <c:axId val="18840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407808"/>
        <c:crosses val="autoZero"/>
        <c:auto val="1"/>
        <c:lblAlgn val="ctr"/>
        <c:lblOffset val="100"/>
        <c:noMultiLvlLbl val="0"/>
      </c:catAx>
      <c:valAx>
        <c:axId val="188407808"/>
        <c:scaling>
          <c:orientation val="minMax"/>
          <c:max val="4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401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83744427411745"/>
          <c:y val="2.0647231362412134E-2"/>
          <c:w val="0.37291124752812382"/>
          <c:h val="0.1148093693795096"/>
        </c:manualLayout>
      </c:layout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56297130145217"/>
          <c:y val="0.15828216070440163"/>
          <c:w val="0.86461485631407042"/>
          <c:h val="0.66483157086243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Warfarin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Krvácení do kritického orgánu</c:v>
                </c:pt>
                <c:pt idx="1">
                  <c:v>ICH</c:v>
                </c:pt>
                <c:pt idx="2">
                  <c:v>Fatální krvácení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1.39</c:v>
                </c:pt>
                <c:pt idx="1">
                  <c:v>0.88</c:v>
                </c:pt>
                <c:pt idx="2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C6-4F7E-8F18-7A546B4B05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Rivaroxaban (15 mg)</c:v>
                </c:pt>
              </c:strCache>
            </c:strRef>
          </c:tx>
          <c:spPr>
            <a:solidFill>
              <a:srgbClr val="FE0097"/>
            </a:solidFill>
            <a:ln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Krvácení do kritického orgánu</c:v>
                </c:pt>
                <c:pt idx="1">
                  <c:v>ICH</c:v>
                </c:pt>
                <c:pt idx="2">
                  <c:v>Fatální krvácení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0.76</c:v>
                </c:pt>
                <c:pt idx="1">
                  <c:v>0.71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C6-4F7E-8F18-7A546B4B0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1463680"/>
        <c:axId val="481469568"/>
      </c:barChart>
      <c:catAx>
        <c:axId val="48146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rgbClr val="000000"/>
            </a:solidFill>
          </a:ln>
        </c:spPr>
        <c:txPr>
          <a:bodyPr/>
          <a:lstStyle/>
          <a:p>
            <a:pPr>
              <a:defRPr sz="1600"/>
            </a:pPr>
            <a:endParaRPr lang="cs-CZ"/>
          </a:p>
        </c:txPr>
        <c:crossAx val="481469568"/>
        <c:crosses val="autoZero"/>
        <c:auto val="1"/>
        <c:lblAlgn val="ctr"/>
        <c:lblOffset val="100"/>
        <c:noMultiLvlLbl val="0"/>
      </c:catAx>
      <c:valAx>
        <c:axId val="481469568"/>
        <c:scaling>
          <c:orientation val="minMax"/>
          <c:max val="1.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rgbClr val="000000"/>
            </a:solidFill>
          </a:ln>
        </c:spPr>
        <c:txPr>
          <a:bodyPr/>
          <a:lstStyle/>
          <a:p>
            <a:pPr>
              <a:defRPr sz="1600"/>
            </a:pPr>
            <a:endParaRPr lang="cs-CZ"/>
          </a:p>
        </c:txPr>
        <c:crossAx val="481463680"/>
        <c:crosses val="autoZero"/>
        <c:crossBetween val="between"/>
        <c:majorUnit val="0.5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cs-CZ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843492470545283E-2"/>
          <c:y val="2.9784241482543598E-2"/>
          <c:w val="0.83545089854205468"/>
          <c:h val="0.9022556027078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rivaroxaban (n=6785)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3-4FFD-8D6B-AF337F17F160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63-4FFD-8D6B-AF337F17F160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63-4FFD-8D6B-AF337F17F160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63-4FFD-8D6B-AF337F17F1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CMP/SE
</c:v>
                </c:pt>
                <c:pt idx="1">
                  <c:v>Závažné krvácení
</c:v>
                </c:pt>
                <c:pt idx="2">
                  <c:v>Intrakraniální krvácení</c:v>
                </c:pt>
                <c:pt idx="3">
                  <c:v>Fatální krvácení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</c:v>
                </c:pt>
                <c:pt idx="1">
                  <c:v>2.1</c:v>
                </c:pt>
                <c:pt idx="2">
                  <c:v>0.4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3-4FFD-8D6B-AF337F17F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8401920"/>
        <c:axId val="188407808"/>
      </c:barChart>
      <c:catAx>
        <c:axId val="18840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407808"/>
        <c:crosses val="autoZero"/>
        <c:auto val="1"/>
        <c:lblAlgn val="ctr"/>
        <c:lblOffset val="100"/>
        <c:noMultiLvlLbl val="0"/>
      </c:catAx>
      <c:valAx>
        <c:axId val="188407808"/>
        <c:scaling>
          <c:orientation val="minMax"/>
          <c:max val="4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401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1089060242235764"/>
          <c:y val="0.11685508071926941"/>
          <c:w val="0.37291124752812382"/>
          <c:h val="0.1148093693795096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cs-CZ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List1!$A$2:$A$4</c:f>
              <c:strCache>
                <c:ptCount val="3"/>
                <c:pt idx="0">
                  <c:v>1.-30. den</c:v>
                </c:pt>
                <c:pt idx="1">
                  <c:v>31.-90. den</c:v>
                </c:pt>
                <c:pt idx="2">
                  <c:v>od 91. dne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1.71</c:v>
                </c:pt>
                <c:pt idx="1">
                  <c:v>0.5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D-1542-93A6-A4A3537C6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135616"/>
        <c:axId val="207249792"/>
      </c:barChart>
      <c:catAx>
        <c:axId val="20313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cs-CZ"/>
          </a:p>
        </c:txPr>
        <c:crossAx val="207249792"/>
        <c:crosses val="autoZero"/>
        <c:auto val="1"/>
        <c:lblAlgn val="ctr"/>
        <c:lblOffset val="100"/>
        <c:noMultiLvlLbl val="0"/>
      </c:catAx>
      <c:valAx>
        <c:axId val="207249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135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45094238858385E-2"/>
          <c:y val="0.1136326240481252"/>
          <c:w val="0.87317644908160319"/>
          <c:h val="0.776083727685378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 + aspirin</c:v>
                </c:pt>
              </c:strCache>
            </c:strRef>
          </c:tx>
          <c:spPr>
            <a:solidFill>
              <a:srgbClr val="726F69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TIMI major bleeding</c:v>
                </c:pt>
                <c:pt idx="1">
                  <c:v>ICH</c:v>
                </c:pt>
                <c:pt idx="2">
                  <c:v>Fatal bleeding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1.87</c:v>
                </c:pt>
                <c:pt idx="1">
                  <c:v>0.9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C-4F97-8663-61265F12A8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Rivaroxaban + aspirin</c:v>
                </c:pt>
              </c:strCache>
            </c:strRef>
          </c:tx>
          <c:spPr>
            <a:solidFill>
              <a:srgbClr val="3961AC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TIMI major bleeding</c:v>
                </c:pt>
                <c:pt idx="1">
                  <c:v>ICH</c:v>
                </c:pt>
                <c:pt idx="2">
                  <c:v>Fatal bleeding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2.65</c:v>
                </c:pt>
                <c:pt idx="1">
                  <c:v>0.6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C-4F97-8663-61265F12A8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04547408"/>
        <c:axId val="-2107630288"/>
      </c:barChart>
      <c:catAx>
        <c:axId val="210454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07630288"/>
        <c:crosses val="autoZero"/>
        <c:auto val="1"/>
        <c:lblAlgn val="ctr"/>
        <c:lblOffset val="100"/>
        <c:noMultiLvlLbl val="0"/>
      </c:catAx>
      <c:valAx>
        <c:axId val="-2107630288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/>
                  <a:t>Kaplan–Meier estimate at 3 years</a:t>
                </a:r>
              </a:p>
            </c:rich>
          </c:tx>
          <c:layout>
            <c:manualLayout>
              <c:xMode val="edge"/>
              <c:yMode val="edge"/>
              <c:x val="3.8382093572472426E-3"/>
              <c:y val="0.174081472364642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045474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-5400000" vert="horz" anchor="ctr" anchorCtr="1"/>
    <a:lstStyle/>
    <a:p>
      <a:pPr>
        <a:defRPr sz="1000">
          <a:solidFill>
            <a:schemeClr val="tx1">
              <a:lumMod val="65000"/>
              <a:lumOff val="35000"/>
            </a:schemeClr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0.21366</cdr:x>
      <cdr:y>0.80023</cdr:y>
    </cdr:from>
    <cdr:to>
      <cdr:x>0.42201</cdr:x>
      <cdr:y>0.8767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69503" y="3889874"/>
          <a:ext cx="1725552" cy="3717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dirty="0">
              <a:solidFill>
                <a:schemeClr val="tx1"/>
              </a:solidFill>
            </a:rPr>
            <a:t>30–49</a:t>
          </a:r>
        </a:p>
      </cdr:txBody>
    </cdr:sp>
  </cdr:relSizeAnchor>
  <cdr:relSizeAnchor xmlns:cdr="http://schemas.openxmlformats.org/drawingml/2006/chartDrawing">
    <cdr:from>
      <cdr:x>0.5752</cdr:x>
      <cdr:y>0.80434</cdr:y>
    </cdr:from>
    <cdr:to>
      <cdr:x>0.78356</cdr:x>
      <cdr:y>0.88081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763773" y="3909852"/>
          <a:ext cx="1725634" cy="371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  <a:cs typeface="Arial"/>
            </a:defRPr>
          </a:lvl1pPr>
          <a:lvl2pPr marL="457200" indent="0">
            <a:defRPr sz="1100">
              <a:latin typeface="Arial"/>
              <a:cs typeface="Arial"/>
            </a:defRPr>
          </a:lvl2pPr>
          <a:lvl3pPr marL="914400" indent="0">
            <a:defRPr sz="1100">
              <a:latin typeface="Arial"/>
              <a:cs typeface="Arial"/>
            </a:defRPr>
          </a:lvl3pPr>
          <a:lvl4pPr marL="1371600" indent="0">
            <a:defRPr sz="1100">
              <a:latin typeface="Arial"/>
              <a:cs typeface="Arial"/>
            </a:defRPr>
          </a:lvl4pPr>
          <a:lvl5pPr marL="1828800" indent="0">
            <a:defRPr sz="1100">
              <a:latin typeface="Arial"/>
              <a:cs typeface="Arial"/>
            </a:defRPr>
          </a:lvl5pPr>
          <a:lvl6pPr marL="2286000" indent="0">
            <a:defRPr sz="1100">
              <a:latin typeface="Arial"/>
              <a:cs typeface="Arial"/>
            </a:defRPr>
          </a:lvl6pPr>
          <a:lvl7pPr marL="2743200" indent="0">
            <a:defRPr sz="1100">
              <a:latin typeface="Arial"/>
              <a:cs typeface="Arial"/>
            </a:defRPr>
          </a:lvl7pPr>
          <a:lvl8pPr marL="3200400" indent="0">
            <a:defRPr sz="1100">
              <a:latin typeface="Arial"/>
              <a:cs typeface="Arial"/>
            </a:defRPr>
          </a:lvl8pPr>
          <a:lvl9pPr marL="3657600" indent="0">
            <a:defRPr sz="1100">
              <a:latin typeface="Arial"/>
              <a:cs typeface="Arial"/>
            </a:defRPr>
          </a:lvl9pPr>
        </a:lstStyle>
        <a:p xmlns:a="http://schemas.openxmlformats.org/drawingml/2006/main">
          <a:pPr algn="ctr"/>
          <a:r>
            <a:rPr lang="en-GB" sz="1600" dirty="0">
              <a:solidFill>
                <a:schemeClr val="tx1"/>
              </a:solidFill>
            </a:rPr>
            <a:t>≥ 50</a:t>
          </a:r>
        </a:p>
      </cdr:txBody>
    </cdr:sp>
  </cdr:relSizeAnchor>
  <cdr:relSizeAnchor xmlns:cdr="http://schemas.openxmlformats.org/drawingml/2006/chartDrawing">
    <cdr:from>
      <cdr:x>0.20492</cdr:x>
      <cdr:y>0</cdr:y>
    </cdr:from>
    <cdr:to>
      <cdr:x>0.812</cdr:x>
      <cdr:y>0.81985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22898" y="0"/>
          <a:ext cx="5104119" cy="3981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GB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0.3404</cdr:x>
      <cdr:y>0.29875</cdr:y>
    </cdr:from>
    <cdr:to>
      <cdr:x>0.40435</cdr:x>
      <cdr:y>0.36252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2819157" y="1452217"/>
          <a:ext cx="529633" cy="309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tx1"/>
              </a:solidFill>
            </a:rPr>
            <a:t>2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95</a:t>
          </a:r>
        </a:p>
      </cdr:txBody>
    </cdr:sp>
  </cdr:relSizeAnchor>
  <cdr:relSizeAnchor xmlns:cdr="http://schemas.openxmlformats.org/drawingml/2006/chartDrawing">
    <cdr:from>
      <cdr:x>0.24229</cdr:x>
      <cdr:y>0.23748</cdr:y>
    </cdr:from>
    <cdr:to>
      <cdr:x>0.30624</cdr:x>
      <cdr:y>0.30125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2006638" y="1154351"/>
          <a:ext cx="529633" cy="309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tx1"/>
              </a:solidFill>
            </a:rPr>
            <a:t>3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44</a:t>
          </a:r>
        </a:p>
      </cdr:txBody>
    </cdr:sp>
  </cdr:relSizeAnchor>
  <cdr:relSizeAnchor xmlns:cdr="http://schemas.openxmlformats.org/drawingml/2006/chartDrawing">
    <cdr:from>
      <cdr:x>0.70772</cdr:x>
      <cdr:y>0.44944</cdr:y>
    </cdr:from>
    <cdr:to>
      <cdr:x>0.77167</cdr:x>
      <cdr:y>0.51321</cdr:y>
    </cdr:to>
    <cdr:sp macro="" textlink="">
      <cdr:nvSpPr>
        <cdr:cNvPr id="7" name="Textfeld 6"/>
        <cdr:cNvSpPr txBox="1"/>
      </cdr:nvSpPr>
      <cdr:spPr>
        <a:xfrm xmlns:a="http://schemas.openxmlformats.org/drawingml/2006/main">
          <a:off x="5861307" y="2184683"/>
          <a:ext cx="529633" cy="309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tx1"/>
              </a:solidFill>
            </a:rPr>
            <a:t>1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92</a:t>
          </a:r>
        </a:p>
      </cdr:txBody>
    </cdr:sp>
  </cdr:relSizeAnchor>
  <cdr:relSizeAnchor xmlns:cdr="http://schemas.openxmlformats.org/drawingml/2006/chartDrawing">
    <cdr:from>
      <cdr:x>0.60866</cdr:x>
      <cdr:y>0.41944</cdr:y>
    </cdr:from>
    <cdr:to>
      <cdr:x>0.67261</cdr:x>
      <cdr:y>0.48321</cdr:y>
    </cdr:to>
    <cdr:sp macro="" textlink="">
      <cdr:nvSpPr>
        <cdr:cNvPr id="8" name="Textfeld 7"/>
        <cdr:cNvSpPr txBox="1"/>
      </cdr:nvSpPr>
      <cdr:spPr>
        <a:xfrm xmlns:a="http://schemas.openxmlformats.org/drawingml/2006/main">
          <a:off x="5040934" y="2038890"/>
          <a:ext cx="529633" cy="309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tx1"/>
              </a:solidFill>
            </a:rPr>
            <a:t>2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16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0.41378</cdr:x>
      <cdr:y>0.23317</cdr:y>
    </cdr:from>
    <cdr:to>
      <cdr:x>0.69137</cdr:x>
      <cdr:y>0.37187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3426925" y="1133411"/>
          <a:ext cx="2298997" cy="6742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>
          <a:norm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  <a:cs typeface="Arial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rgbClr val="FE0097"/>
              </a:solidFill>
            </a:rPr>
            <a:t>HR 0</a:t>
          </a:r>
          <a:r>
            <a:rPr lang="cs-CZ" sz="1600" dirty="0">
              <a:solidFill>
                <a:srgbClr val="FE0097"/>
              </a:solidFill>
            </a:rPr>
            <a:t>,</a:t>
          </a:r>
          <a:r>
            <a:rPr lang="en-US" sz="1600" dirty="0">
              <a:solidFill>
                <a:srgbClr val="FE0097"/>
              </a:solidFill>
            </a:rPr>
            <a:t>81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(95% CI 0</a:t>
          </a:r>
          <a:r>
            <a:rPr lang="cs-CZ" sz="1600" dirty="0">
              <a:solidFill>
                <a:schemeClr val="tx1"/>
              </a:solidFill>
            </a:rPr>
            <a:t>,</a:t>
          </a:r>
          <a:r>
            <a:rPr lang="en-US" sz="1600" dirty="0">
              <a:solidFill>
                <a:schemeClr val="tx1"/>
              </a:solidFill>
            </a:rPr>
            <a:t>41–1</a:t>
          </a:r>
          <a:r>
            <a:rPr lang="cs-CZ" sz="1600" dirty="0">
              <a:solidFill>
                <a:schemeClr val="tx1"/>
              </a:solidFill>
            </a:rPr>
            <a:t>,</a:t>
          </a:r>
          <a:r>
            <a:rPr lang="en-US" sz="1600" dirty="0">
              <a:solidFill>
                <a:schemeClr val="tx1"/>
              </a:solidFill>
            </a:rPr>
            <a:t>60)</a:t>
          </a:r>
        </a:p>
      </cdr:txBody>
    </cdr:sp>
  </cdr:relSizeAnchor>
  <cdr:relSizeAnchor xmlns:cdr="http://schemas.openxmlformats.org/drawingml/2006/chartDrawing">
    <cdr:from>
      <cdr:x>0.17794</cdr:x>
      <cdr:y>0.14256</cdr:y>
    </cdr:from>
    <cdr:to>
      <cdr:x>0.25968</cdr:x>
      <cdr:y>0.20633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1473692" y="692968"/>
          <a:ext cx="676969" cy="309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de-DE" sz="1400" dirty="0">
              <a:solidFill>
                <a:schemeClr val="tx1"/>
              </a:solidFill>
            </a:rPr>
            <a:t>1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39</a:t>
          </a:r>
        </a:p>
      </cdr:txBody>
    </cdr:sp>
  </cdr:relSizeAnchor>
  <cdr:relSizeAnchor xmlns:cdr="http://schemas.openxmlformats.org/drawingml/2006/chartDrawing">
    <cdr:from>
      <cdr:x>0.83356</cdr:x>
      <cdr:y>0.624</cdr:y>
    </cdr:from>
    <cdr:to>
      <cdr:x>0.91799</cdr:x>
      <cdr:y>0.68777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6903519" y="3033225"/>
          <a:ext cx="699248" cy="30998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de-DE" sz="1400" dirty="0">
              <a:solidFill>
                <a:schemeClr val="tx1"/>
              </a:solidFill>
            </a:rPr>
            <a:t>0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28</a:t>
          </a:r>
        </a:p>
      </cdr:txBody>
    </cdr:sp>
  </cdr:relSizeAnchor>
  <cdr:relSizeAnchor xmlns:cdr="http://schemas.openxmlformats.org/drawingml/2006/chartDrawing">
    <cdr:from>
      <cdr:x>0.74742</cdr:x>
      <cdr:y>0.42227</cdr:y>
    </cdr:from>
    <cdr:to>
      <cdr:x>0.83453</cdr:x>
      <cdr:y>0.48603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6190143" y="2052636"/>
          <a:ext cx="721443" cy="3099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90000" tIns="46800" rIns="90000" bIns="46800" rtlCol="0" anchor="ctr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de-DE" sz="1400" dirty="0">
              <a:solidFill>
                <a:schemeClr val="tx1"/>
              </a:solidFill>
            </a:rPr>
            <a:t>0</a:t>
          </a:r>
          <a:r>
            <a:rPr lang="cs-CZ" sz="1400" dirty="0">
              <a:solidFill>
                <a:schemeClr val="tx1"/>
              </a:solidFill>
            </a:rPr>
            <a:t>,</a:t>
          </a:r>
          <a:r>
            <a:rPr lang="de-DE" sz="1400" dirty="0">
              <a:solidFill>
                <a:schemeClr val="tx1"/>
              </a:solidFill>
            </a:rPr>
            <a:t>74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26DE0-E1A0-4E55-80E1-837BFCEA1DDE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FA9D-51BA-4467-A7EC-D13166ED8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30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7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These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figures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compere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two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rivaroxaban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studies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study ROCKET AF and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Phase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IV non-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intervention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real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world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evidence study XANTUS.</a:t>
            </a:r>
          </a:p>
          <a:p>
            <a:pPr defTabSz="864931">
              <a:defRPr/>
            </a:pPr>
            <a:endParaRPr lang="cs-CZ" b="1" baseline="0" dirty="0">
              <a:latin typeface="Arial" panose="020B0604020202020204" pitchFamily="34" charset="0"/>
              <a:cs typeface="Arial" pitchFamily="34" charset="0"/>
            </a:endParaRPr>
          </a:p>
          <a:p>
            <a:pPr marL="0" marR="0" indent="0" algn="l" defTabSz="864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As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we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discuss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befor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cs-CZ" sz="1600" b="0" baseline="0" dirty="0">
                <a:latin typeface="+mn-lt"/>
                <a:cs typeface="+mn-cs"/>
              </a:rPr>
              <a:t>t</a:t>
            </a:r>
            <a:r>
              <a:rPr lang="en-US" sz="1600" dirty="0"/>
              <a:t>he risk is </a:t>
            </a:r>
            <a:r>
              <a:rPr lang="en-US" sz="1600" dirty="0" err="1"/>
              <a:t>highe</a:t>
            </a:r>
            <a:r>
              <a:rPr lang="cs-CZ" sz="1600" dirty="0"/>
              <a:t>r</a:t>
            </a:r>
            <a:r>
              <a:rPr lang="en-US" sz="1600" dirty="0"/>
              <a:t> in the patients with </a:t>
            </a:r>
            <a:r>
              <a:rPr lang="cs-CZ" sz="1600" dirty="0"/>
              <a:t>more</a:t>
            </a:r>
            <a:r>
              <a:rPr lang="en-US" sz="1600" dirty="0"/>
              <a:t> comorbidities</a:t>
            </a:r>
            <a:r>
              <a:rPr lang="cs-CZ" sz="1600" dirty="0"/>
              <a:t> and </a:t>
            </a:r>
            <a:r>
              <a:rPr lang="en-US" sz="1600" dirty="0"/>
              <a:t>ROCKET AF demonstrated the positive clinical profile of rivaroxaban in </a:t>
            </a:r>
            <a:r>
              <a:rPr lang="cs-CZ" sz="1600" dirty="0"/>
              <a:t>such </a:t>
            </a:r>
            <a:r>
              <a:rPr lang="en-US" sz="1600" dirty="0"/>
              <a:t>p</a:t>
            </a:r>
            <a:r>
              <a:rPr lang="cs-CZ" sz="1600" dirty="0" err="1"/>
              <a:t>atients</a:t>
            </a:r>
            <a:r>
              <a:rPr lang="en-US" sz="1600" dirty="0"/>
              <a:t>, but</a:t>
            </a:r>
            <a:r>
              <a:rPr lang="cs-CZ" sz="1600" dirty="0"/>
              <a:t> </a:t>
            </a:r>
            <a:r>
              <a:rPr lang="cs-CZ" sz="1600" dirty="0" err="1"/>
              <a:t>how</a:t>
            </a:r>
            <a:r>
              <a:rPr lang="cs-CZ" sz="1600" dirty="0"/>
              <a:t> </a:t>
            </a:r>
            <a:r>
              <a:rPr lang="cs-CZ" sz="1600" dirty="0" err="1"/>
              <a:t>does</a:t>
            </a:r>
            <a:r>
              <a:rPr lang="cs-CZ" sz="1600" dirty="0"/>
              <a:t> </a:t>
            </a:r>
            <a:r>
              <a:rPr lang="cs-CZ" sz="1600" dirty="0" err="1"/>
              <a:t>it</a:t>
            </a:r>
            <a:r>
              <a:rPr lang="cs-CZ" sz="1600" dirty="0"/>
              <a:t> </a:t>
            </a:r>
            <a:r>
              <a:rPr lang="cs-CZ" sz="1600" dirty="0" err="1"/>
              <a:t>look</a:t>
            </a:r>
            <a:r>
              <a:rPr lang="cs-CZ" sz="1600" dirty="0"/>
              <a:t> </a:t>
            </a:r>
            <a:r>
              <a:rPr lang="cs-CZ" sz="1600" dirty="0" err="1"/>
              <a:t>like</a:t>
            </a:r>
            <a:r>
              <a:rPr lang="cs-CZ" sz="1600" dirty="0"/>
              <a:t> in</a:t>
            </a:r>
            <a:r>
              <a:rPr lang="cs-CZ" sz="1600" baseline="0" dirty="0"/>
              <a:t> </a:t>
            </a:r>
            <a:r>
              <a:rPr lang="cs-CZ" sz="1600" baseline="0" dirty="0" err="1"/>
              <a:t>daily</a:t>
            </a:r>
            <a:r>
              <a:rPr lang="cs-CZ" sz="1600" baseline="0" dirty="0"/>
              <a:t> care? In </a:t>
            </a:r>
            <a:r>
              <a:rPr lang="cs-CZ" sz="1600" baseline="0" dirty="0" err="1"/>
              <a:t>general</a:t>
            </a:r>
            <a:r>
              <a:rPr lang="cs-CZ" sz="1600" baseline="0" dirty="0"/>
              <a:t> </a:t>
            </a:r>
            <a:r>
              <a:rPr lang="cs-CZ" sz="1600" baseline="0" dirty="0" err="1"/>
              <a:t>population</a:t>
            </a:r>
            <a:r>
              <a:rPr lang="cs-CZ" sz="1600" baseline="0" dirty="0"/>
              <a:t>, </a:t>
            </a:r>
            <a:r>
              <a:rPr lang="cs-CZ" sz="1600" baseline="0" dirty="0" err="1"/>
              <a:t>patients</a:t>
            </a:r>
            <a:r>
              <a:rPr lang="cs-CZ" sz="1600" baseline="0" dirty="0"/>
              <a:t> are </a:t>
            </a:r>
            <a:r>
              <a:rPr lang="cs-CZ" sz="1600" baseline="0" dirty="0" err="1"/>
              <a:t>with</a:t>
            </a:r>
            <a:r>
              <a:rPr lang="cs-CZ" sz="1600" baseline="0" dirty="0"/>
              <a:t> </a:t>
            </a:r>
            <a:r>
              <a:rPr lang="cs-CZ" sz="1600" baseline="0" dirty="0" err="1"/>
              <a:t>lower</a:t>
            </a:r>
            <a:r>
              <a:rPr lang="cs-CZ" sz="1600" baseline="0" dirty="0"/>
              <a:t> </a:t>
            </a:r>
            <a:r>
              <a:rPr lang="cs-CZ" sz="1600" baseline="0" dirty="0" err="1"/>
              <a:t>rate</a:t>
            </a:r>
            <a:r>
              <a:rPr lang="cs-CZ" sz="1600" baseline="0" dirty="0"/>
              <a:t> </a:t>
            </a:r>
            <a:r>
              <a:rPr lang="cs-CZ" sz="1600" baseline="0" dirty="0" err="1"/>
              <a:t>of</a:t>
            </a:r>
            <a:r>
              <a:rPr lang="cs-CZ" sz="1600" baseline="0" dirty="0"/>
              <a:t> </a:t>
            </a:r>
            <a:r>
              <a:rPr lang="cs-CZ" sz="1600" baseline="0" dirty="0" err="1"/>
              <a:t>comorbidities</a:t>
            </a:r>
            <a:r>
              <a:rPr lang="cs-CZ" sz="1600" baseline="0" dirty="0"/>
              <a:t> (</a:t>
            </a:r>
            <a:r>
              <a:rPr lang="cs-CZ" sz="1600" baseline="0" dirty="0" err="1"/>
              <a:t>expressed</a:t>
            </a:r>
            <a:r>
              <a:rPr lang="cs-CZ" sz="1600" baseline="0" dirty="0"/>
              <a:t> in term </a:t>
            </a:r>
            <a:r>
              <a:rPr lang="cs-CZ" sz="1600" baseline="0" dirty="0" err="1"/>
              <a:t>of</a:t>
            </a:r>
            <a:r>
              <a:rPr lang="cs-CZ" sz="1600" baseline="0" dirty="0"/>
              <a:t> CHADS2) and </a:t>
            </a:r>
            <a:r>
              <a:rPr lang="cs-CZ" sz="1600" baseline="0" dirty="0" err="1"/>
              <a:t>moreover</a:t>
            </a:r>
            <a:r>
              <a:rPr lang="cs-CZ" sz="1600" baseline="0" dirty="0"/>
              <a:t>, </a:t>
            </a:r>
            <a:r>
              <a:rPr lang="cs-CZ" sz="1600" baseline="0" dirty="0" err="1"/>
              <a:t>they</a:t>
            </a:r>
            <a:r>
              <a:rPr lang="en-US" sz="1600" dirty="0"/>
              <a:t> are treated under less surveillance and without a strict protocol</a:t>
            </a:r>
            <a:r>
              <a:rPr lang="cs-CZ" sz="1600" dirty="0"/>
              <a:t> as in</a:t>
            </a:r>
            <a:r>
              <a:rPr lang="cs-CZ" sz="1600" baseline="0" dirty="0"/>
              <a:t> </a:t>
            </a:r>
            <a:r>
              <a:rPr lang="cs-CZ" sz="1600" baseline="0" dirty="0" err="1"/>
              <a:t>interventional</a:t>
            </a:r>
            <a:r>
              <a:rPr lang="cs-CZ" sz="1600" baseline="0" dirty="0"/>
              <a:t> </a:t>
            </a:r>
            <a:r>
              <a:rPr lang="cs-CZ" sz="1600" baseline="0" dirty="0" err="1"/>
              <a:t>studies</a:t>
            </a:r>
            <a:r>
              <a:rPr lang="cs-CZ" sz="1600" dirty="0"/>
              <a:t>.</a:t>
            </a:r>
            <a:endParaRPr lang="en-US" sz="1600" dirty="0"/>
          </a:p>
          <a:p>
            <a:pPr defTabSz="864931">
              <a:defRPr/>
            </a:pP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 </a:t>
            </a:r>
            <a:endParaRPr lang="cs-CZ" b="1" dirty="0">
              <a:latin typeface="Arial" panose="020B0604020202020204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100" dirty="0"/>
              <a:t>In </a:t>
            </a:r>
            <a:r>
              <a:rPr lang="cs-CZ" sz="1100" dirty="0" err="1"/>
              <a:t>this</a:t>
            </a:r>
            <a:r>
              <a:rPr lang="cs-CZ" sz="1100" dirty="0"/>
              <a:t> point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view</a:t>
            </a:r>
            <a:r>
              <a:rPr lang="cs-CZ" sz="1100" baseline="0" dirty="0"/>
              <a:t>, </a:t>
            </a:r>
            <a:r>
              <a:rPr lang="en-US" sz="1100" dirty="0"/>
              <a:t>RWE</a:t>
            </a:r>
            <a:r>
              <a:rPr lang="cs-CZ" sz="1100" dirty="0"/>
              <a:t> XANTUS study</a:t>
            </a:r>
            <a:r>
              <a:rPr lang="en-US" sz="1100" dirty="0"/>
              <a:t> reaffirms the positive benefit of rivaroxaban in patients with NVAF</a:t>
            </a:r>
            <a:r>
              <a:rPr lang="cs-CZ" sz="1100" dirty="0"/>
              <a:t>.</a:t>
            </a:r>
            <a:endParaRPr lang="en-GB" b="0" dirty="0">
              <a:latin typeface="Arial" panose="020B0604020202020204" pitchFamily="34" charset="0"/>
              <a:cs typeface="Arial" pitchFamily="34" charset="0"/>
            </a:endParaRPr>
          </a:p>
          <a:p>
            <a:pPr marL="162175" indent="-162175">
              <a:buFont typeface="Arial" pitchFamily="34" charset="0"/>
              <a:buChar char="•"/>
            </a:pPr>
            <a:endParaRPr lang="cs-CZ" dirty="0"/>
          </a:p>
          <a:p>
            <a:pPr marL="162175" indent="-162175">
              <a:buFont typeface="Arial" pitchFamily="34" charset="0"/>
              <a:buChar char="•"/>
            </a:pPr>
            <a:r>
              <a:rPr lang="en-US" dirty="0"/>
              <a:t>on this </a:t>
            </a:r>
            <a:r>
              <a:rPr lang="cs-CZ" dirty="0"/>
              <a:t>table</a:t>
            </a:r>
            <a:r>
              <a:rPr lang="en-US" dirty="0"/>
              <a:t> </a:t>
            </a:r>
            <a:r>
              <a:rPr lang="cs-CZ" dirty="0" err="1"/>
              <a:t>you</a:t>
            </a:r>
            <a:r>
              <a:rPr lang="en-US" dirty="0"/>
              <a:t> can see that while age and </a:t>
            </a:r>
            <a:r>
              <a:rPr lang="cs-CZ" dirty="0"/>
              <a:t>gender</a:t>
            </a:r>
            <a:r>
              <a:rPr lang="en-US" dirty="0"/>
              <a:t> are comparable</a:t>
            </a:r>
            <a:r>
              <a:rPr lang="cs-CZ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12A04-9E3C-4CA4-8E37-57D068AB06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27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Poznámka: Výsledky pro primární bezpečnostní </a:t>
            </a:r>
            <a:r>
              <a:rPr lang="cs-CZ" dirty="0" err="1"/>
              <a:t>endpoint</a:t>
            </a:r>
            <a:r>
              <a:rPr lang="cs-CZ" dirty="0"/>
              <a:t> </a:t>
            </a:r>
            <a:r>
              <a:rPr lang="en-US" dirty="0"/>
              <a:t>(major and clinically relevant non-major bleeding</a:t>
            </a:r>
            <a:r>
              <a:rPr lang="cs-CZ" dirty="0"/>
              <a:t>)</a:t>
            </a:r>
            <a:r>
              <a:rPr lang="en-US" dirty="0"/>
              <a:t>: 17.82 vs. 18.28 per 100 patient-years; P = 0.76)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E12A04-9E3C-4CA4-8E37-57D068AB06B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2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These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figures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compere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two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rivaroxaban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itchFamily="34" charset="0"/>
              </a:rPr>
              <a:t>studies</a:t>
            </a: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study ROCKET AF and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Phase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IV non-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intervention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real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world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evidence study XANTUS.</a:t>
            </a:r>
          </a:p>
          <a:p>
            <a:pPr defTabSz="864931">
              <a:defRPr/>
            </a:pPr>
            <a:endParaRPr lang="cs-CZ" b="1" baseline="0" dirty="0">
              <a:latin typeface="Arial" panose="020B0604020202020204" pitchFamily="34" charset="0"/>
              <a:cs typeface="Arial" pitchFamily="34" charset="0"/>
            </a:endParaRPr>
          </a:p>
          <a:p>
            <a:pPr marL="0" marR="0" indent="0" algn="l" defTabSz="864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As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we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discuss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cs-CZ" b="1" baseline="0" dirty="0" err="1">
                <a:latin typeface="Arial" panose="020B0604020202020204" pitchFamily="34" charset="0"/>
                <a:cs typeface="Arial" pitchFamily="34" charset="0"/>
              </a:rPr>
              <a:t>befor</a:t>
            </a: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cs-CZ" sz="1600" b="0" baseline="0" dirty="0">
                <a:latin typeface="+mn-lt"/>
                <a:cs typeface="+mn-cs"/>
              </a:rPr>
              <a:t>t</a:t>
            </a:r>
            <a:r>
              <a:rPr lang="en-US" sz="1600" dirty="0"/>
              <a:t>he risk is </a:t>
            </a:r>
            <a:r>
              <a:rPr lang="en-US" sz="1600" dirty="0" err="1"/>
              <a:t>highe</a:t>
            </a:r>
            <a:r>
              <a:rPr lang="cs-CZ" sz="1600" dirty="0"/>
              <a:t>r</a:t>
            </a:r>
            <a:r>
              <a:rPr lang="en-US" sz="1600" dirty="0"/>
              <a:t> in the patients with </a:t>
            </a:r>
            <a:r>
              <a:rPr lang="cs-CZ" sz="1600" dirty="0"/>
              <a:t>more</a:t>
            </a:r>
            <a:r>
              <a:rPr lang="en-US" sz="1600" dirty="0"/>
              <a:t> comorbidities</a:t>
            </a:r>
            <a:r>
              <a:rPr lang="cs-CZ" sz="1600" dirty="0"/>
              <a:t> and </a:t>
            </a:r>
            <a:r>
              <a:rPr lang="en-US" sz="1600" dirty="0"/>
              <a:t>ROCKET AF demonstrated the positive clinical profile of rivaroxaban in </a:t>
            </a:r>
            <a:r>
              <a:rPr lang="cs-CZ" sz="1600" dirty="0"/>
              <a:t>such </a:t>
            </a:r>
            <a:r>
              <a:rPr lang="en-US" sz="1600" dirty="0"/>
              <a:t>p</a:t>
            </a:r>
            <a:r>
              <a:rPr lang="cs-CZ" sz="1600" dirty="0" err="1"/>
              <a:t>atients</a:t>
            </a:r>
            <a:r>
              <a:rPr lang="en-US" sz="1600" dirty="0"/>
              <a:t>, but</a:t>
            </a:r>
            <a:r>
              <a:rPr lang="cs-CZ" sz="1600" dirty="0"/>
              <a:t> </a:t>
            </a:r>
            <a:r>
              <a:rPr lang="cs-CZ" sz="1600" dirty="0" err="1"/>
              <a:t>how</a:t>
            </a:r>
            <a:r>
              <a:rPr lang="cs-CZ" sz="1600" dirty="0"/>
              <a:t> </a:t>
            </a:r>
            <a:r>
              <a:rPr lang="cs-CZ" sz="1600" dirty="0" err="1"/>
              <a:t>does</a:t>
            </a:r>
            <a:r>
              <a:rPr lang="cs-CZ" sz="1600" dirty="0"/>
              <a:t> </a:t>
            </a:r>
            <a:r>
              <a:rPr lang="cs-CZ" sz="1600" dirty="0" err="1"/>
              <a:t>it</a:t>
            </a:r>
            <a:r>
              <a:rPr lang="cs-CZ" sz="1600" dirty="0"/>
              <a:t> </a:t>
            </a:r>
            <a:r>
              <a:rPr lang="cs-CZ" sz="1600" dirty="0" err="1"/>
              <a:t>look</a:t>
            </a:r>
            <a:r>
              <a:rPr lang="cs-CZ" sz="1600" dirty="0"/>
              <a:t> </a:t>
            </a:r>
            <a:r>
              <a:rPr lang="cs-CZ" sz="1600" dirty="0" err="1"/>
              <a:t>like</a:t>
            </a:r>
            <a:r>
              <a:rPr lang="cs-CZ" sz="1600" dirty="0"/>
              <a:t> in</a:t>
            </a:r>
            <a:r>
              <a:rPr lang="cs-CZ" sz="1600" baseline="0" dirty="0"/>
              <a:t> </a:t>
            </a:r>
            <a:r>
              <a:rPr lang="cs-CZ" sz="1600" baseline="0" dirty="0" err="1"/>
              <a:t>daily</a:t>
            </a:r>
            <a:r>
              <a:rPr lang="cs-CZ" sz="1600" baseline="0" dirty="0"/>
              <a:t> care? In </a:t>
            </a:r>
            <a:r>
              <a:rPr lang="cs-CZ" sz="1600" baseline="0" dirty="0" err="1"/>
              <a:t>general</a:t>
            </a:r>
            <a:r>
              <a:rPr lang="cs-CZ" sz="1600" baseline="0" dirty="0"/>
              <a:t> </a:t>
            </a:r>
            <a:r>
              <a:rPr lang="cs-CZ" sz="1600" baseline="0" dirty="0" err="1"/>
              <a:t>population</a:t>
            </a:r>
            <a:r>
              <a:rPr lang="cs-CZ" sz="1600" baseline="0" dirty="0"/>
              <a:t>, </a:t>
            </a:r>
            <a:r>
              <a:rPr lang="cs-CZ" sz="1600" baseline="0" dirty="0" err="1"/>
              <a:t>patients</a:t>
            </a:r>
            <a:r>
              <a:rPr lang="cs-CZ" sz="1600" baseline="0" dirty="0"/>
              <a:t> are </a:t>
            </a:r>
            <a:r>
              <a:rPr lang="cs-CZ" sz="1600" baseline="0" dirty="0" err="1"/>
              <a:t>with</a:t>
            </a:r>
            <a:r>
              <a:rPr lang="cs-CZ" sz="1600" baseline="0" dirty="0"/>
              <a:t> </a:t>
            </a:r>
            <a:r>
              <a:rPr lang="cs-CZ" sz="1600" baseline="0" dirty="0" err="1"/>
              <a:t>lower</a:t>
            </a:r>
            <a:r>
              <a:rPr lang="cs-CZ" sz="1600" baseline="0" dirty="0"/>
              <a:t> </a:t>
            </a:r>
            <a:r>
              <a:rPr lang="cs-CZ" sz="1600" baseline="0" dirty="0" err="1"/>
              <a:t>rate</a:t>
            </a:r>
            <a:r>
              <a:rPr lang="cs-CZ" sz="1600" baseline="0" dirty="0"/>
              <a:t> </a:t>
            </a:r>
            <a:r>
              <a:rPr lang="cs-CZ" sz="1600" baseline="0" dirty="0" err="1"/>
              <a:t>of</a:t>
            </a:r>
            <a:r>
              <a:rPr lang="cs-CZ" sz="1600" baseline="0" dirty="0"/>
              <a:t> </a:t>
            </a:r>
            <a:r>
              <a:rPr lang="cs-CZ" sz="1600" baseline="0" dirty="0" err="1"/>
              <a:t>comorbidities</a:t>
            </a:r>
            <a:r>
              <a:rPr lang="cs-CZ" sz="1600" baseline="0" dirty="0"/>
              <a:t> (</a:t>
            </a:r>
            <a:r>
              <a:rPr lang="cs-CZ" sz="1600" baseline="0" dirty="0" err="1"/>
              <a:t>expressed</a:t>
            </a:r>
            <a:r>
              <a:rPr lang="cs-CZ" sz="1600" baseline="0" dirty="0"/>
              <a:t> in term </a:t>
            </a:r>
            <a:r>
              <a:rPr lang="cs-CZ" sz="1600" baseline="0" dirty="0" err="1"/>
              <a:t>of</a:t>
            </a:r>
            <a:r>
              <a:rPr lang="cs-CZ" sz="1600" baseline="0" dirty="0"/>
              <a:t> CHADS2) and </a:t>
            </a:r>
            <a:r>
              <a:rPr lang="cs-CZ" sz="1600" baseline="0" dirty="0" err="1"/>
              <a:t>moreover</a:t>
            </a:r>
            <a:r>
              <a:rPr lang="cs-CZ" sz="1600" baseline="0" dirty="0"/>
              <a:t>, </a:t>
            </a:r>
            <a:r>
              <a:rPr lang="cs-CZ" sz="1600" baseline="0" dirty="0" err="1"/>
              <a:t>they</a:t>
            </a:r>
            <a:r>
              <a:rPr lang="en-US" sz="1600" dirty="0"/>
              <a:t> are treated under less surveillance and without a strict protocol</a:t>
            </a:r>
            <a:r>
              <a:rPr lang="cs-CZ" sz="1600" dirty="0"/>
              <a:t> as in</a:t>
            </a:r>
            <a:r>
              <a:rPr lang="cs-CZ" sz="1600" baseline="0" dirty="0"/>
              <a:t> </a:t>
            </a:r>
            <a:r>
              <a:rPr lang="cs-CZ" sz="1600" baseline="0" dirty="0" err="1"/>
              <a:t>interventional</a:t>
            </a:r>
            <a:r>
              <a:rPr lang="cs-CZ" sz="1600" baseline="0" dirty="0"/>
              <a:t> </a:t>
            </a:r>
            <a:r>
              <a:rPr lang="cs-CZ" sz="1600" baseline="0" dirty="0" err="1"/>
              <a:t>studies</a:t>
            </a:r>
            <a:r>
              <a:rPr lang="cs-CZ" sz="1600" dirty="0"/>
              <a:t>.</a:t>
            </a:r>
            <a:endParaRPr lang="en-US" sz="1600" dirty="0"/>
          </a:p>
          <a:p>
            <a:pPr defTabSz="864931">
              <a:defRPr/>
            </a:pPr>
            <a:r>
              <a:rPr lang="cs-CZ" b="1" baseline="0" dirty="0">
                <a:latin typeface="Arial" panose="020B0604020202020204" pitchFamily="34" charset="0"/>
                <a:cs typeface="Arial" pitchFamily="34" charset="0"/>
              </a:rPr>
              <a:t>  </a:t>
            </a:r>
            <a:endParaRPr lang="cs-CZ" b="1" dirty="0">
              <a:latin typeface="Arial" panose="020B0604020202020204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100" dirty="0"/>
              <a:t>In </a:t>
            </a:r>
            <a:r>
              <a:rPr lang="cs-CZ" sz="1100" dirty="0" err="1"/>
              <a:t>this</a:t>
            </a:r>
            <a:r>
              <a:rPr lang="cs-CZ" sz="1100" dirty="0"/>
              <a:t> point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view</a:t>
            </a:r>
            <a:r>
              <a:rPr lang="cs-CZ" sz="1100" baseline="0" dirty="0"/>
              <a:t>, </a:t>
            </a:r>
            <a:r>
              <a:rPr lang="en-US" sz="1100" dirty="0"/>
              <a:t>RWE</a:t>
            </a:r>
            <a:r>
              <a:rPr lang="cs-CZ" sz="1100" dirty="0"/>
              <a:t> XANTUS study</a:t>
            </a:r>
            <a:r>
              <a:rPr lang="en-US" sz="1100" dirty="0"/>
              <a:t> reaffirms the positive benefit of rivaroxaban in patients with NVAF</a:t>
            </a:r>
            <a:r>
              <a:rPr lang="cs-CZ" sz="1100" dirty="0"/>
              <a:t>.</a:t>
            </a:r>
            <a:endParaRPr lang="en-GB" b="0" dirty="0">
              <a:latin typeface="Arial" panose="020B0604020202020204" pitchFamily="34" charset="0"/>
              <a:cs typeface="Arial" pitchFamily="34" charset="0"/>
            </a:endParaRPr>
          </a:p>
          <a:p>
            <a:pPr marL="162175" indent="-162175">
              <a:buFont typeface="Arial" pitchFamily="34" charset="0"/>
              <a:buChar char="•"/>
            </a:pPr>
            <a:endParaRPr lang="cs-CZ" dirty="0"/>
          </a:p>
          <a:p>
            <a:pPr marL="162175" indent="-162175">
              <a:buFont typeface="Arial" pitchFamily="34" charset="0"/>
              <a:buChar char="•"/>
            </a:pPr>
            <a:r>
              <a:rPr lang="en-US" dirty="0"/>
              <a:t>on this </a:t>
            </a:r>
            <a:r>
              <a:rPr lang="cs-CZ" dirty="0"/>
              <a:t>table</a:t>
            </a:r>
            <a:r>
              <a:rPr lang="en-US" dirty="0"/>
              <a:t> </a:t>
            </a:r>
            <a:r>
              <a:rPr lang="cs-CZ" dirty="0" err="1"/>
              <a:t>you</a:t>
            </a:r>
            <a:r>
              <a:rPr lang="en-US" dirty="0"/>
              <a:t> can see that while age and </a:t>
            </a:r>
            <a:r>
              <a:rPr lang="cs-CZ" dirty="0"/>
              <a:t>gender</a:t>
            </a:r>
            <a:r>
              <a:rPr lang="en-US" dirty="0"/>
              <a:t> are comparable</a:t>
            </a:r>
            <a:r>
              <a:rPr lang="cs-CZ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12A04-9E3C-4CA4-8E37-57D068AB06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04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8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561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004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0D03B-9F15-49EE-AB48-954BF072854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89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6820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Notes:</a:t>
            </a:r>
          </a:p>
          <a:p>
            <a:pPr lvl="1"/>
            <a:r>
              <a:rPr lang="en-GB" b="0" dirty="0"/>
              <a:t>Key inclusion criteria were as follows:</a:t>
            </a:r>
          </a:p>
          <a:p>
            <a:pPr lvl="2"/>
            <a:r>
              <a:rPr lang="en-GB" b="0" dirty="0"/>
              <a:t>Age ≥50 years</a:t>
            </a:r>
          </a:p>
          <a:p>
            <a:pPr lvl="2"/>
            <a:r>
              <a:rPr lang="en-GB" b="0" dirty="0"/>
              <a:t>Confirmed moderate-to-severe lower extremity occlusive PAD, defined clinically (by limitations in walking activity, ischaemic risk pain or ulceration), anatomically (by imaging evidence), </a:t>
            </a:r>
            <a:r>
              <a:rPr lang="en-GB" b="0" u="sng" dirty="0"/>
              <a:t>and</a:t>
            </a:r>
            <a:r>
              <a:rPr lang="en-GB" b="0" dirty="0"/>
              <a:t> haemodynamically (by either ABI or TBI)</a:t>
            </a:r>
          </a:p>
          <a:p>
            <a:pPr lvl="2"/>
            <a:r>
              <a:rPr lang="en-GB" b="0" dirty="0"/>
              <a:t>Technically successful peripheral </a:t>
            </a:r>
            <a:r>
              <a:rPr lang="en-GB" b="0" dirty="0" err="1"/>
              <a:t>infrainguinal</a:t>
            </a:r>
            <a:r>
              <a:rPr lang="en-GB" b="0" dirty="0"/>
              <a:t> revascularization for symptomatic PAD within the last 10 days prior to randomization</a:t>
            </a:r>
          </a:p>
          <a:p>
            <a:pPr lvl="1"/>
            <a:r>
              <a:rPr lang="en-GB" b="0" dirty="0"/>
              <a:t>Key exclusion criteria were as follows:</a:t>
            </a:r>
          </a:p>
          <a:p>
            <a:pPr lvl="2"/>
            <a:r>
              <a:rPr lang="en-GB" b="0" dirty="0"/>
              <a:t>Prior revascularization on index leg within</a:t>
            </a:r>
            <a:br>
              <a:rPr lang="en-GB" b="0" dirty="0"/>
            </a:br>
            <a:r>
              <a:rPr lang="en-GB" b="0" dirty="0"/>
              <a:t>10 days of the qualifying revascularization</a:t>
            </a:r>
          </a:p>
          <a:p>
            <a:pPr lvl="2"/>
            <a:r>
              <a:rPr lang="en-GB" b="0" dirty="0"/>
              <a:t>ALI within 2 weeks prior to the qualifying revascularization</a:t>
            </a:r>
          </a:p>
          <a:p>
            <a:pPr lvl="2"/>
            <a:r>
              <a:rPr lang="en-GB" b="0" dirty="0"/>
              <a:t>Planned post-procedural co-administration of thienopyridines along with aspirin#</a:t>
            </a:r>
          </a:p>
          <a:p>
            <a:pPr lvl="2"/>
            <a:r>
              <a:rPr lang="en-GB" b="0" dirty="0"/>
              <a:t>Confirmed ACS within last 30 days</a:t>
            </a:r>
          </a:p>
          <a:p>
            <a:pPr lvl="2"/>
            <a:r>
              <a:rPr lang="en-GB" b="0" dirty="0"/>
              <a:t>Medically documented history of ICH, stroke or TIA</a:t>
            </a:r>
          </a:p>
          <a:p>
            <a:pPr lvl="1"/>
            <a:endParaRPr lang="en-GB" b="0" dirty="0"/>
          </a:p>
          <a:p>
            <a:r>
              <a:rPr lang="en-US" b="1" dirty="0"/>
              <a:t>Abbreviations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bid, twice daily; od, once daily; PAD, peripheral artery disease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12A04-9E3C-4CA4-8E37-57D068AB06B1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2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b="1" dirty="0"/>
              <a:t>Abbreviations</a:t>
            </a:r>
          </a:p>
          <a:p>
            <a:r>
              <a:rPr lang="en-AU" sz="1100" dirty="0"/>
              <a:t>ALI, acute limb ischaemia; bid, twice daily; CI, confidence interval; CV, cardiovascular; HR, hazard ratio; MI, myocardial infarction; NNT, number needed to treat; od, once daily</a:t>
            </a: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12A04-9E3C-4CA4-8E37-57D068AB06B1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500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Abbreviations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ARI, absolute risk increase; bid, twice daily; CI, confidence interval; DPI, dual pathway inhibition; HR, hazard ratio; </a:t>
            </a:r>
            <a:r>
              <a:rPr lang="en-AU" sz="1100" dirty="0"/>
              <a:t>ICH, intracranial haemorrhage; NNH, number needed to harm; TIMI, Thrombolysis In Myocardial Infarction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62161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66A31-1FBF-4106-BA56-C9DD726EA8D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9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AFE4E-AF8E-4D37-9EBC-3D90873A4EA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27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68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64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87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10900-FC82-454D-84B6-1333E67FBE0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8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6A31-1FBF-4106-BA56-C9DD726EA8D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62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w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0D67-D9EF-421C-9999-DD0D596BF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F40B5-7CFE-47C5-B6E9-8AA31937C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17F9-11F7-4288-BDF4-9F8415FE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16B4-23DF-4BF6-B3E3-C4E98019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6C97-418C-4EF2-897C-05A7D3AB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1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360E-BB17-44DC-8B4C-AD751CA0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99FDF-2C73-4E5B-8291-1B04EE32A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31CF-274D-42C1-800E-9F46A021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A7C5E-FF93-40F8-B13F-6B38A7D8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FDB41-D832-42E9-8F7F-A9D521D2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7221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5857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18" y="1376363"/>
            <a:ext cx="11042649" cy="4860925"/>
          </a:xfrm>
        </p:spPr>
        <p:txBody>
          <a:bodyPr/>
          <a:lstStyle>
            <a:lvl1pPr>
              <a:def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357708" lvl="0" indent="-3577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650959" algn="l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1217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4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5491507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76" y="3609977"/>
            <a:ext cx="9935633" cy="4924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76" y="2727542"/>
            <a:ext cx="9935633" cy="574516"/>
          </a:xfrm>
        </p:spPr>
        <p:txBody>
          <a:bodyPr wrap="square">
            <a:spAutoFit/>
          </a:bodyPr>
          <a:lstStyle>
            <a:lvl1pPr>
              <a:defRPr sz="3733"/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733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idnet.bayer.com/img/BIN-IMG/Key_elements/Bayer_Cross/bayer_cross_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9973" r="4955" b="9907"/>
          <a:stretch/>
        </p:blipFill>
        <p:spPr bwMode="auto">
          <a:xfrm>
            <a:off x="137161" y="139683"/>
            <a:ext cx="1010561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594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3610027"/>
            <a:ext cx="9935632" cy="4103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68" y="2809561"/>
            <a:ext cx="9935633" cy="492443"/>
          </a:xfrm>
        </p:spPr>
        <p:txBody>
          <a:bodyPr wrap="square">
            <a:spAutoFit/>
          </a:bodyPr>
          <a:lstStyle>
            <a:lvl1pPr>
              <a:defRPr sz="3200"/>
            </a:lvl1pPr>
          </a:lstStyle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733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2" descr="https://idnet.bayer.com/img/BIN-IMG/Key_elements/Bayer_Cross/bayer_cross_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9973" r="4955" b="9907"/>
          <a:stretch/>
        </p:blipFill>
        <p:spPr bwMode="auto">
          <a:xfrm>
            <a:off x="137161" y="139683"/>
            <a:ext cx="1010561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145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9551" y="6320631"/>
            <a:ext cx="3763963" cy="393700"/>
          </a:xfr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kern="1200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  <a:lvl2pPr marL="89112" indent="0"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28635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085824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543012" indent="0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 defTabSz="914377" latinLnBrk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16033" y="518329"/>
            <a:ext cx="10238780" cy="492443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23" y="1376364"/>
            <a:ext cx="11042649" cy="4860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64200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817036" y="1824415"/>
            <a:ext cx="11040533" cy="4412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16032" y="518329"/>
            <a:ext cx="10333373" cy="492443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9" r="1969" b="1002"/>
          <a:stretch/>
        </p:blipFill>
        <p:spPr>
          <a:xfrm>
            <a:off x="11149404" y="96372"/>
            <a:ext cx="918653" cy="914400"/>
          </a:xfrm>
          <a:prstGeom prst="ellipse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9551" y="6320631"/>
            <a:ext cx="3763963" cy="393700"/>
          </a:xfr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kern="1200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  <a:lvl2pPr marL="89112" indent="0"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28635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085824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543012" indent="0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 defTabSz="914377" latinLnBrk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5889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17032" y="1376775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6480640" y="1376775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9453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7032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6480640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4049332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90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A4AB68-0C00-48BE-96C0-45E35EF3F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0CFF2-6965-4033-9D03-A64A5873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F665B-3378-4130-B800-63FF5C13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D2919-5006-4A84-B966-9477D8E3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27996-D521-4FE4-A2BC-D1383E3A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0534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3331867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6848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35" y="1376775"/>
            <a:ext cx="11041567" cy="4860516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72548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35" y="1825200"/>
            <a:ext cx="11041567" cy="4365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612560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1376810"/>
            <a:ext cx="11042649" cy="2268537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7993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1825200"/>
            <a:ext cx="11042649" cy="1763712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1241325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1376823"/>
            <a:ext cx="11040535" cy="226859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6249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1825270"/>
            <a:ext cx="11040535" cy="17641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7168509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67" y="1376775"/>
            <a:ext cx="11040535" cy="22698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133131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7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67" y="1825271"/>
            <a:ext cx="11040535" cy="17637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67195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062CAC-3A9D-4A1D-835F-7009F0EE5E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3657600"/>
          </a:xfrm>
          <a:prstGeom prst="rect">
            <a:avLst/>
          </a:prstGeom>
          <a:gradFill rotWithShape="0">
            <a:gsLst>
              <a:gs pos="0">
                <a:srgbClr val="040B1A"/>
              </a:gs>
              <a:gs pos="100000">
                <a:srgbClr val="112F75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cs-CZ" altLang="cs-CZ" sz="1800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578A30F3-ADE8-4076-A5EE-DD8C339CD6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3657600"/>
            <a:ext cx="12192000" cy="0"/>
          </a:xfrm>
          <a:prstGeom prst="line">
            <a:avLst/>
          </a:prstGeom>
          <a:noFill/>
          <a:ln w="50800">
            <a:solidFill>
              <a:srgbClr val="EC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800"/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cs-CZ" noProof="0"/>
              <a:t>Click to edit Master title style</a:t>
            </a:r>
          </a:p>
        </p:txBody>
      </p:sp>
      <p:sp>
        <p:nvSpPr>
          <p:cNvPr id="1126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8534400" cy="1752600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US" altLang="cs-CZ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3869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A88985-5EA5-4489-94AA-147B176914AB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6119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73568D7-AB12-4DE9-B9B7-83866A4316F3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4945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6EF6383-984B-420E-8B6F-238D4C252641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0301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0A783F9-09B0-4CD9-B11F-B9F4BC02293E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5711408" cy="108000"/>
          </a:xfrm>
        </p:spPr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923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6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6293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18C2F39-4A48-429A-90C9-141FB39F54AD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243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1610C67-0A1B-4DBF-B47F-F94EED54A16C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41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F7B9C78-877A-47D3-B866-87210F501FB9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8614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9708ECF-3CC0-447F-BF59-FC897EC12B3B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7503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93EB7C-B4A6-442B-B9AE-D9359EC2E2B3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412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D11FF3C-FA28-473C-917A-3B733FEFBC7A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948" y="3892750"/>
            <a:ext cx="5220680" cy="259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60573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948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60573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8913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169561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CBACDE3-866B-4D51-BBB7-8FCB4C10E9CD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186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  <p15:guide id="15" orient="horz" pos="2478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E015A5A3-5EA6-45BC-9186-9019BFA5E7EA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6044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704">
          <p15:clr>
            <a:srgbClr val="FBAE40"/>
          </p15:clr>
        </p15:guide>
        <p15:guide id="5" orient="horz" pos="2478">
          <p15:clr>
            <a:srgbClr val="FBAE40"/>
          </p15:clr>
        </p15:guide>
        <p15:guide id="6" orient="horz" pos="4086">
          <p15:clr>
            <a:srgbClr val="FBAE40"/>
          </p15:clr>
        </p15:guide>
        <p15:guide id="7" orient="horz" pos="2591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3" pos="5667">
          <p15:clr>
            <a:srgbClr val="FBAE40"/>
          </p15:clr>
        </p15:guide>
        <p15:guide id="14" pos="589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10D31517-8701-4E13-852C-A068A6C80AEB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478">
          <p15:clr>
            <a:srgbClr val="FBAE40"/>
          </p15:clr>
        </p15:guide>
        <p15:guide id="5" orient="horz" pos="2591">
          <p15:clr>
            <a:srgbClr val="FBAE40"/>
          </p15:clr>
        </p15:guide>
        <p15:guide id="6" orient="horz" pos="2704">
          <p15:clr>
            <a:srgbClr val="FBAE40"/>
          </p15:clr>
        </p15:guide>
        <p15:guide id="7" orient="horz" pos="4085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4" pos="5667">
          <p15:clr>
            <a:srgbClr val="FBAE40"/>
          </p15:clr>
        </p15:guide>
        <p15:guide id="15" pos="589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410" y="1052513"/>
            <a:ext cx="10801406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2D49E44-FEDF-49EE-91A1-2D5B0CA39C3D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0590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3B3E2FD-FA20-4D5A-8304-F5C64C5126E1}" type="datetime1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91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B90D9B6-067E-47E1-805A-6D00FAC7D415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4034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1EA8EF4-7926-465F-AEE0-13373509C265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107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6AD3094-5F87-4A90-AF64-9F08AF57E341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0780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9552" y="6320631"/>
            <a:ext cx="3763963" cy="393700"/>
          </a:xfr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kern="1200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  <a:lvl2pPr marL="89103" indent="0"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28572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085715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542858" indent="0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 defTabSz="914286" latinLnBrk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16034" y="518331"/>
            <a:ext cx="10238780" cy="492443"/>
          </a:xfrm>
        </p:spPr>
        <p:txBody>
          <a:bodyPr/>
          <a:lstStyle/>
          <a:p>
            <a:r>
              <a:rPr lang="en-GB" noProof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23" y="1376365"/>
            <a:ext cx="11042649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88595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776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817036" y="1824379"/>
            <a:ext cx="11040533" cy="44129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56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35388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2772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C7CC-C53B-4F92-A871-F2E0DFB7F527}" type="datetime1">
              <a:rPr lang="en-US" smtClean="0"/>
              <a:t>9/3/2021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/// Bayer 16:9 Template /// January 2018</a:t>
            </a:r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6519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57B5-9B23-4511-A24E-E356E3623115}" type="datetime1">
              <a:rPr lang="en-US" smtClean="0"/>
              <a:t>9/3/2021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/// Bayer 16:9 Template /// January 2018</a:t>
            </a:r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C451-6E66-F94C-BF6B-69D21E5EA90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604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with subhe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29C7-CCF9-457B-BB1D-9EBFDAC5B6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807F83"/>
                </a:solidFill>
              </a:rPr>
              <a:t>/// Bayer 16:9 Template /// January 2018</a:t>
            </a:r>
            <a:endParaRPr lang="en-GB">
              <a:solidFill>
                <a:srgbClr val="807F83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F87F9D-CC78-4634-BDE3-36F99435A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33" y="1268442"/>
            <a:ext cx="5471583" cy="11558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="1">
                <a:solidFill>
                  <a:schemeClr val="bg2"/>
                </a:solidFill>
              </a:defRPr>
            </a:lvl1pPr>
            <a:lvl2pPr marL="267608" indent="-267608">
              <a:spcBef>
                <a:spcPts val="600"/>
              </a:spcBef>
              <a:buFont typeface="Wingdings" panose="05000000000000000000" pitchFamily="2" charset="2"/>
              <a:buChar char="t"/>
              <a:defRPr>
                <a:solidFill>
                  <a:schemeClr val="tx1"/>
                </a:solidFill>
              </a:defRPr>
            </a:lvl2pPr>
            <a:lvl3pPr marL="536802" indent="-267608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804411" indent="-267608">
              <a:buFont typeface="Arial" panose="020B0604020202020204" pitchFamily="34" charset="0"/>
              <a:buChar char="‒"/>
              <a:defRPr sz="1467">
                <a:solidFill>
                  <a:schemeClr val="tx1"/>
                </a:solidFill>
              </a:defRPr>
            </a:lvl4pPr>
            <a:lvl5pPr marL="1073605" indent="-269194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445AA6-85A3-4D9F-B0B3-E4FBAC526F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103" y="1268442"/>
            <a:ext cx="5471583" cy="11558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="1">
                <a:solidFill>
                  <a:schemeClr val="bg2"/>
                </a:solidFill>
              </a:defRPr>
            </a:lvl1pPr>
            <a:lvl2pPr marL="267608" indent="-267608">
              <a:spcBef>
                <a:spcPts val="600"/>
              </a:spcBef>
              <a:buFont typeface="Wingdings" panose="05000000000000000000" pitchFamily="2" charset="2"/>
              <a:buChar char="t"/>
              <a:defRPr>
                <a:solidFill>
                  <a:schemeClr val="tx1"/>
                </a:solidFill>
              </a:defRPr>
            </a:lvl2pPr>
            <a:lvl3pPr marL="536802" indent="-267608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804411" indent="-267608">
              <a:buFont typeface="Arial" panose="020B0604020202020204" pitchFamily="34" charset="0"/>
              <a:buChar char="‒"/>
              <a:defRPr sz="1467">
                <a:solidFill>
                  <a:schemeClr val="tx1"/>
                </a:solidFill>
              </a:defRPr>
            </a:lvl4pPr>
            <a:lvl5pPr marL="1073605" indent="-269194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92514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2" pos="3795">
          <p15:clr>
            <a:srgbClr val="FBAE40"/>
          </p15:clr>
        </p15:guide>
        <p15:guide id="4" pos="3885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638025C-3374-4D57-9FC1-7B5274C65613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57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61864D2-C188-4BFE-96A2-20B01ED5E831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4520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E2725B4-4F7F-4F19-92E2-10A732A7EC57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9803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7F799EF-6E9E-42BA-B567-E8CA00B8B53F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623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4D0A967-5DC3-484A-8CE7-111F5FFE3A19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2332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502945"/>
            <a:ext cx="11040000" cy="609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1" y="6210000"/>
            <a:ext cx="12192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0" tIns="25600" rIns="51200" bIns="25600" rtlCol="0" anchor="ctr"/>
          <a:lstStyle/>
          <a:p>
            <a:pPr algn="ctr"/>
            <a:endParaRPr lang="en-US" sz="180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609601" y="6283335"/>
            <a:ext cx="6095992" cy="503239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6705600" y="6250888"/>
            <a:ext cx="1098199" cy="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366" y="6273947"/>
            <a:ext cx="1700623" cy="5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94" y="6273947"/>
            <a:ext cx="2224145" cy="5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13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3700" y="1676400"/>
            <a:ext cx="5435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2500" y="1676400"/>
            <a:ext cx="5435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956947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6" y="452671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/>
              <a:t>First line</a:t>
            </a:r>
            <a:br>
              <a:rPr lang="en-US"/>
            </a:br>
            <a:r>
              <a:rPr lang="en-US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1802" y="1604435"/>
            <a:ext cx="10368724" cy="412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266693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531799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809605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076298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84196774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23393" y="188640"/>
            <a:ext cx="10945216" cy="648072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82985" y="6070628"/>
            <a:ext cx="12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103A50A7-FB1A-4FDB-B188-6068E47BC306}" type="datetime1">
              <a:rPr lang="en-US" smtClean="0"/>
              <a:t>9/3/2021</a:t>
            </a:fld>
            <a:endParaRPr lang="cs-CZ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843916" y="6068291"/>
            <a:ext cx="8403411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/// Bayer 16:9 Template /// January 2018</a:t>
            </a:r>
            <a:endParaRPr lang="cs-CZ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408541" y="6065807"/>
            <a:ext cx="12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6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0C9A2BC4-6010-41ED-9888-DB36172EAF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2701"/>
            <a:ext cx="39878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 2" pitchFamily="18" charset="2"/>
              <a:buNone/>
              <a:defRPr/>
            </a:pPr>
            <a:r>
              <a:rPr lang="cs-CZ" altLang="cs-CZ" sz="1400" b="0" dirty="0">
                <a:solidFill>
                  <a:schemeClr val="bg1"/>
                </a:solidFill>
              </a:rPr>
              <a:t>Pouze pro vnitřní edukační účely.</a:t>
            </a:r>
            <a:endParaRPr lang="en-US" altLang="cs-CZ" sz="1400" b="0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05941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4945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BEB82070-9CB4-44C9-A170-FCB2AE66EA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2701"/>
            <a:ext cx="39878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 2" pitchFamily="18" charset="2"/>
              <a:buChar char=""/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 2" pitchFamily="18" charset="2"/>
              <a:buNone/>
              <a:defRPr/>
            </a:pPr>
            <a:r>
              <a:rPr lang="cs-CZ" altLang="cs-CZ" sz="1400" b="0" dirty="0">
                <a:solidFill>
                  <a:schemeClr val="bg1"/>
                </a:solidFill>
              </a:rPr>
              <a:t>Pouze pro vnitřní edukační účely.</a:t>
            </a:r>
            <a:endParaRPr lang="en-US" altLang="cs-CZ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31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060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B234-FED5-4370-9AC9-F418A887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8A7B-D9B1-43CC-928C-5B24F5D1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C8F34-79DD-43A4-BF6D-51DCFAC6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A6257-DE54-456F-8078-D9E03E46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884D2-DC2B-4ED2-A60A-FA4A2404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26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31071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5248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54533" y="44450"/>
            <a:ext cx="2794000" cy="60515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72533" y="44450"/>
            <a:ext cx="8178800" cy="60515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77868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533" y="44450"/>
            <a:ext cx="111760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3700" y="1676400"/>
            <a:ext cx="5435600" cy="4419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2500" y="1676400"/>
            <a:ext cx="5435600" cy="4419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27449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69" y="3609977"/>
            <a:ext cx="9935633" cy="4924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69" y="2727543"/>
            <a:ext cx="9935633" cy="574516"/>
          </a:xfrm>
        </p:spPr>
        <p:txBody>
          <a:bodyPr wrap="square">
            <a:spAutoFit/>
          </a:bodyPr>
          <a:lstStyle>
            <a:lvl1pPr>
              <a:defRPr sz="3733"/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733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4" t="379" r="10922" b="192"/>
          <a:stretch/>
        </p:blipFill>
        <p:spPr>
          <a:xfrm>
            <a:off x="10823293" y="300888"/>
            <a:ext cx="975360" cy="9753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5779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4" t="379" r="10922" b="192"/>
          <a:stretch/>
        </p:blipFill>
        <p:spPr>
          <a:xfrm>
            <a:off x="10823293" y="300888"/>
            <a:ext cx="975360" cy="975360"/>
          </a:xfrm>
          <a:prstGeom prst="ellipse">
            <a:avLst/>
          </a:prstGeom>
        </p:spPr>
      </p:pic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3610029"/>
            <a:ext cx="9935632" cy="4103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68" y="2809561"/>
            <a:ext cx="9935633" cy="492443"/>
          </a:xfrm>
        </p:spPr>
        <p:txBody>
          <a:bodyPr wrap="square">
            <a:spAutoFit/>
          </a:bodyPr>
          <a:lstStyle>
            <a:lvl1pPr>
              <a:defRPr sz="3200"/>
            </a:lvl1pPr>
          </a:lstStyle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733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34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16031" y="518329"/>
            <a:ext cx="11041567" cy="492443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23" y="1376364"/>
            <a:ext cx="11042649" cy="4860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1576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817036" y="1824415"/>
            <a:ext cx="11040533" cy="4412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16031" y="518329"/>
            <a:ext cx="11041567" cy="492443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58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17032" y="1376775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6480640" y="1376775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5957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7032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6480640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3030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65AF0-0EDB-4EA8-B627-65F1F3D4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70216-9E3C-4384-9FD6-7918C71F3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78AB-7674-4F73-BA1A-CBCF16CB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8FC62-DF2C-41D8-AB0F-C0D6CE91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B5C1F-26A3-4566-A63D-E8E8B04B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296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582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3698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75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31" y="1376775"/>
            <a:ext cx="11041567" cy="4860516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7240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31" y="1825200"/>
            <a:ext cx="11041567" cy="4365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211687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1376810"/>
            <a:ext cx="11042649" cy="2268537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3459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1825200"/>
            <a:ext cx="11042649" cy="1763712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214664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1376823"/>
            <a:ext cx="11040535" cy="226859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1224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1825270"/>
            <a:ext cx="11040535" cy="17641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23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826352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63" y="1376775"/>
            <a:ext cx="11040535" cy="22698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500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0D55-C21C-4312-BF70-8170CF3C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ADED-0253-4A24-94CA-1302CD9C7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8ACA-901F-4637-BFC0-D4534F596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AA597-C0EF-4F52-88BF-89BD180F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24EB9-FA66-4508-AAAC-A1592068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E0A28-1257-4F8A-BFC2-A734B8D3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09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6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63" y="1825271"/>
            <a:ext cx="11040535" cy="17637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6" y="137685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15771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9551" y="6320631"/>
            <a:ext cx="3763963" cy="393700"/>
          </a:xfr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kern="1200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  <a:lvl2pPr marL="89112" indent="0"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28635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085824" indent="0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543012" indent="0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 defTabSz="914377" latinLnBrk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16033" y="518329"/>
            <a:ext cx="10238780" cy="492443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23" y="1376364"/>
            <a:ext cx="11042649" cy="4860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6490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4857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EFCF3-4DB0-4C9D-9653-BDAE3CF7F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0C906D-C9E5-4E1B-A65D-0C3FC8DB0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B5F908-6FC3-4220-94A6-04D7A2BB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43E874-7338-4189-8956-2386E8C7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C3E49B-EF5C-4EB3-AE32-0E18CCF3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58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7BE1A-3CC9-4B72-9930-F99D7228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DDB30-7386-48C8-9827-CBAD44882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33075D-5687-4DA3-B9A3-4F4439E09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6B314C-D7EF-4CEC-8BC2-E9DBE1BBB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FE2069-5891-46DB-BBE7-42327741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09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7A525-74B6-4B34-8E49-994149E3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EF69A2-5701-4C24-AB29-CFFBE50EF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8B0918-5126-47AA-B2E0-646D7D1F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B33DA4-9310-4D14-9D8C-5450B207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0EDC66-E4FA-4961-8521-931774AF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448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252AF-7C26-410D-A109-843C80DE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DC5FEA-5CB9-4640-AA28-1D6DA3133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AA3F32-E17F-4349-8F73-02E1A5C55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9C506-5FDF-487F-897A-BA4804E9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85C7B0-4443-4B36-8FFB-468B680B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34CD86-8432-4379-A058-AD533D1C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488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8C599-A45D-49FD-BFBA-49C29B814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29A603-4C3C-44A9-B173-CB8BC1EF5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668F9E-0768-4424-935F-D82B875D2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829764-CEEC-4210-B689-E9734CA6C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352CA1E-32D3-49D2-AC61-C1748AD33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19B342-2D39-4C92-9E1E-42FBA8A2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93753B-F89A-43A8-81F3-E7F28903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2C15B2-57A9-4A8B-BB94-8090CB8C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21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46EC79-62EA-42BE-AE9C-B6038569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71AFDA-68A1-40DA-BBB8-8A56FEF6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61C6C3-E114-4826-810C-2F6AE359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A3473C-0A93-430E-B997-F790B2D7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650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D4B139-BA8F-4BCE-98EE-E1B85E3A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BC673DC-4D69-4F5D-8510-395C0CEA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C60073-EFA2-4A01-BF33-6ABBCC7E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466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DB63-FC6E-4BC5-88D7-D40685D7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E81F0-0274-494E-8DB2-8AE17AAD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50678-CFCD-4D88-A711-EEB9FBAE3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2259B-9E96-40A3-993E-C7EC00DBB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F3A67-656E-4E38-BEB0-C9674E84C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9E0C3-8742-47E6-AEDE-56BE54E2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4E0CD4-C787-4843-9F43-DCD69B0D4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C3F8AC-70CA-43F2-8A59-6FD5CE23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04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F8DDB-664C-4D6E-9F62-A647175F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92F86-2946-42E8-9679-0E5740535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5AD1BA-518C-4518-92B7-1FE3FE15A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C9FC80-8C63-4026-93E8-88D68C21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BCD894-9EAD-463A-9E84-79C06E50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EB305F-F8CA-4AD3-ACDC-E755194E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07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C7E10-86BC-4301-8DA2-26A26989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D2AD2CB-03D1-40AA-BA09-2BDFC094C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4AFE2B-7361-4568-8CF1-4E9FCD84F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17DC76-2190-42C3-A2C7-034D9DD9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6FD114-C985-4F1D-A72B-EB1CDADD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0D78DC-19A9-4554-BE2C-658D3B38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002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3D923-B015-435C-8693-5874206C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70C764E-B327-4C15-827F-5E874675C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1F3DE-885E-4B18-B05F-A17BECF7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A4E6FD-FF31-4B2F-B090-E5021E5D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5FD535-4E15-41FA-ABCE-C9103730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767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BBBCA4C-D45C-49B4-9774-F050484AF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2E3CD2-27E2-4BBB-ACF1-6E7D6912D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847604-A861-49FC-A626-96CC0867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E05D19-02A9-434C-A7BE-3BA7C339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4E8222-471F-4A69-8201-02E0E9A3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453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5FEF8BF-9531-4FA5-B844-B688F99E1CFD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896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text</a:t>
            </a:r>
            <a:endParaRPr lang="en-GB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3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477566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9268C1-3555-40F0-9F50-FDE1FC183A0D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2532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F33C267-8000-477D-991A-6C15839D7000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4612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CDB9F33-836B-4915-B13C-79B01E209756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52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8FAAE86-FF76-44CC-A668-018373AE554F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5711408" cy="108000"/>
          </a:xfrm>
        </p:spPr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923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829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24DF-030E-44C3-8522-9260277B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965F7-14FB-4200-A27C-A1B43B5A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32E4E-FCDD-4F3C-9E87-C19CA163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A79E7-BB5F-4621-BB11-B1FB3FF0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877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7D638D7-8796-4CCC-8CE6-AEAD9E04E798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6338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D080DD9-49B8-4603-936C-6A08F0541BA0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6622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67E0C7B-342B-4B60-BBFA-D89E1406DD42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9464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40F759-6C5A-4A96-885E-3AC3B4871AD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770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CC9A96C-B18F-4A61-9FE9-4BC0ED17C09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768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4ACC3FA-741F-4DD7-A29C-E85845E74CE5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948" y="3892750"/>
            <a:ext cx="5220680" cy="259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60573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948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60573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6742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09B50E6-EFC3-4D55-B5FD-6C07B3F1809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668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  <p15:guide id="15" orient="horz" pos="247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0EA7F3AE-922E-4A2E-A184-1A6BB453B592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6044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704">
          <p15:clr>
            <a:srgbClr val="FBAE40"/>
          </p15:clr>
        </p15:guide>
        <p15:guide id="5" orient="horz" pos="2478">
          <p15:clr>
            <a:srgbClr val="FBAE40"/>
          </p15:clr>
        </p15:guide>
        <p15:guide id="6" orient="horz" pos="4086">
          <p15:clr>
            <a:srgbClr val="FBAE40"/>
          </p15:clr>
        </p15:guide>
        <p15:guide id="7" orient="horz" pos="2591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3" pos="5667">
          <p15:clr>
            <a:srgbClr val="FBAE40"/>
          </p15:clr>
        </p15:guide>
        <p15:guide id="14" pos="589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F5D252DB-0ED2-464E-8741-6A8F1AFB279A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478">
          <p15:clr>
            <a:srgbClr val="FBAE40"/>
          </p15:clr>
        </p15:guide>
        <p15:guide id="5" orient="horz" pos="2591">
          <p15:clr>
            <a:srgbClr val="FBAE40"/>
          </p15:clr>
        </p15:guide>
        <p15:guide id="6" orient="horz" pos="2704">
          <p15:clr>
            <a:srgbClr val="FBAE40"/>
          </p15:clr>
        </p15:guide>
        <p15:guide id="7" orient="horz" pos="4085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4" pos="5667">
          <p15:clr>
            <a:srgbClr val="FBAE40"/>
          </p15:clr>
        </p15:guide>
        <p15:guide id="15" pos="589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410" y="1052513"/>
            <a:ext cx="10801406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F3B6FA-5BE5-423F-AE86-D3FCA9B0BA1B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937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B1761-2FEA-47AC-AB88-ECDCAF85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2325A-3697-4CA6-81AE-6500EC13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249A1-3EDA-4C49-8B93-A382F0E6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357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D65EF7-0DB8-46AD-91BA-1361F976A2E5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8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DAC8AC-69B9-434F-A771-029EB0ECF11E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326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76CC04-5BC7-4D90-881D-F4830D1A1CA8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000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804E57-7BF7-4369-9EB4-F1EAB6B023F9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201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0D67-D9EF-421C-9999-DD0D596BF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F40B5-7CFE-47C5-B6E9-8AA31937C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17F9-11F7-4288-BDF4-9F8415FE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16B4-23DF-4BF6-B3E3-C4E98019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6C97-418C-4EF2-897C-05A7D3AB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602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EAA2-3BC2-484B-A882-219757275730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3D5-BB6A-4CE5-B057-2891ADE37A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72876"/>
      </p:ext>
    </p:extLst>
  </p:cSld>
  <p:clrMapOvr>
    <a:masterClrMapping/>
  </p:clrMapOvr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B8362-9AB4-481A-B590-8ED599C4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3F1C2-0386-4648-B449-02A46B9F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6D33-A10F-4C90-A85B-CFB3613C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0344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9AF9E-9782-45BE-BF5A-1B21902F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E78FA-C9FF-4FA3-928B-D248178F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A2DAF-0227-4753-92F0-810E3BB4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51B41-A4F6-4859-A3A5-1D2E42A9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61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18" y="1376364"/>
            <a:ext cx="11042649" cy="4860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55914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9268C1-3555-40F0-9F50-FDE1FC183A0D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1024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E349-F1BB-465B-AAEA-A80D6685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71F0-62AD-4317-A849-2D82BEC3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B6CC2-2B95-4B16-9FE5-28667061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05060-C447-4E81-8A1A-8D287CDF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DCADA-25A6-4D96-8D26-4AE43545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18E46-5D3A-4AD1-9C00-603214C0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1000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F33C267-8000-477D-991A-6C15839D7000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551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CDB9F33-836B-4915-B13C-79B01E209756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8601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8FAAE86-FF76-44CC-A668-018373AE554F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5711408" cy="108000"/>
          </a:xfrm>
        </p:spPr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923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1572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7D638D7-8796-4CCC-8CE6-AEAD9E04E798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9531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D080DD9-49B8-4603-936C-6A08F0541BA0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8898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67E0C7B-342B-4B60-BBFA-D89E1406DD42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576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40F759-6C5A-4A96-885E-3AC3B4871AD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6526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CC9A96C-B18F-4A61-9FE9-4BC0ED17C09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796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4ACC3FA-741F-4DD7-A29C-E85845E74CE5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948" y="3892750"/>
            <a:ext cx="5220680" cy="259200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60573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948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60573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0553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09B50E6-EFC3-4D55-B5FD-6C07B3F1809C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294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  <p15:guide id="15" orient="horz" pos="24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1CBA-C26E-4262-8821-8AC2C648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0B13CC-85CD-4533-B734-2D946B887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77CC7-19BC-4642-8B30-C8B87EF4A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D9629-1B11-4CA3-B051-0B01C2B2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251DD-0701-454C-9514-0B3F6CCF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698EC-8AC6-4699-8A97-975C8E1E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428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0EA7F3AE-922E-4A2E-A184-1A6BB453B592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6044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704">
          <p15:clr>
            <a:srgbClr val="FBAE40"/>
          </p15:clr>
        </p15:guide>
        <p15:guide id="5" orient="horz" pos="2478">
          <p15:clr>
            <a:srgbClr val="FBAE40"/>
          </p15:clr>
        </p15:guide>
        <p15:guide id="6" orient="horz" pos="4086">
          <p15:clr>
            <a:srgbClr val="FBAE40"/>
          </p15:clr>
        </p15:guide>
        <p15:guide id="7" orient="horz" pos="2591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3" pos="5667">
          <p15:clr>
            <a:srgbClr val="FBAE40"/>
          </p15:clr>
        </p15:guide>
        <p15:guide id="14" pos="589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F5D252DB-0ED2-464E-8741-6A8F1AFB279A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478">
          <p15:clr>
            <a:srgbClr val="FBAE40"/>
          </p15:clr>
        </p15:guide>
        <p15:guide id="5" orient="horz" pos="2591">
          <p15:clr>
            <a:srgbClr val="FBAE40"/>
          </p15:clr>
        </p15:guide>
        <p15:guide id="6" orient="horz" pos="2704">
          <p15:clr>
            <a:srgbClr val="FBAE40"/>
          </p15:clr>
        </p15:guide>
        <p15:guide id="7" orient="horz" pos="4085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4" pos="5667">
          <p15:clr>
            <a:srgbClr val="FBAE40"/>
          </p15:clr>
        </p15:guide>
        <p15:guide id="15" pos="589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410" y="1052513"/>
            <a:ext cx="10801406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F3B6FA-5BE5-423F-AE86-D3FCA9B0BA1B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2353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D65EF7-0DB8-46AD-91BA-1361F976A2E5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DAC8AC-69B9-434F-A771-029EB0ECF11E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54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76CC04-5BC7-4D90-881D-F4830D1A1CA8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19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804E57-7BF7-4369-9EB4-F1EAB6B023F9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593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76B5-2452-42A9-98A5-84B5C7626F80}" type="datetimeFigureOut">
              <a:rPr lang="cs-CZ" smtClean="0"/>
              <a:pPr/>
              <a:t>03.09.2021</a:t>
            </a:fld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7C84-A909-43B7-872E-899F5F337EF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479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7811650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9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79">
          <p15:clr>
            <a:srgbClr val="FBAE40"/>
          </p15:clr>
        </p15:guide>
        <p15:guide id="3" orient="horz" pos="3834">
          <p15:clr>
            <a:srgbClr val="FBAE40"/>
          </p15:clr>
        </p15:guide>
        <p15:guide id="4" pos="7311">
          <p15:clr>
            <a:srgbClr val="FBAE40"/>
          </p15:clr>
        </p15:guide>
        <p15:guide id="5" pos="363">
          <p15:clr>
            <a:srgbClr val="FBAE40"/>
          </p15:clr>
        </p15:guide>
        <p15:guide id="6" orient="horz" pos="1225">
          <p15:clr>
            <a:srgbClr val="FBAE40"/>
          </p15:clr>
        </p15:guide>
        <p15:guide id="7" orient="horz" pos="4184">
          <p15:clr>
            <a:srgbClr val="FBAE40"/>
          </p15:clr>
        </p15:guide>
        <p15:guide id="8" orient="horz" pos="59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tags" Target="../tags/tag18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34" Type="http://schemas.openxmlformats.org/officeDocument/2006/relationships/tags" Target="../tags/tag34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theme" Target="../theme/theme8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528F0-0806-45B4-A3B5-86E7FBF7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D514-4C1E-4B2E-A8EC-4716414D1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F904B-5E4E-4CDA-B6E3-0563EFE6B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02B32-4B6A-4969-B6C8-B0DE0882B86A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CF7C-90D9-4D5F-AB8D-D1DF52169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92C50-81B2-4096-9D6B-C7D36C1F6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CB564-AE4B-4DE8-9539-992B9D2A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55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1DA25D-2627-4226-9609-8FCD499ABF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371600"/>
          </a:xfrm>
          <a:prstGeom prst="rect">
            <a:avLst/>
          </a:prstGeom>
          <a:gradFill rotWithShape="0">
            <a:gsLst>
              <a:gs pos="0">
                <a:srgbClr val="040B1A"/>
              </a:gs>
              <a:gs pos="100000">
                <a:srgbClr val="112F75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cs-CZ" altLang="cs-CZ" sz="1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7D21C6-9489-426C-A5A2-FBDFB31D7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44450"/>
            <a:ext cx="11176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FDE33D-1D5C-4510-841E-2191BF7B4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676400"/>
            <a:ext cx="11074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1029" name="Line 5">
            <a:extLst>
              <a:ext uri="{FF2B5EF4-FFF2-40B4-BE49-F238E27FC236}">
                <a16:creationId xmlns:a16="http://schemas.microsoft.com/office/drawing/2014/main" id="{EA1C5815-850F-4906-B748-23AAC9D620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385888"/>
            <a:ext cx="12192000" cy="0"/>
          </a:xfrm>
          <a:prstGeom prst="line">
            <a:avLst/>
          </a:prstGeom>
          <a:noFill/>
          <a:ln w="50800">
            <a:solidFill>
              <a:srgbClr val="EC00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54799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35000"/>
        </a:spcAft>
        <a:buClr>
          <a:srgbClr val="EC008C"/>
        </a:buClr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35000"/>
        </a:spcAft>
        <a:buClr>
          <a:srgbClr val="EC008C"/>
        </a:buClr>
        <a:buChar char="–"/>
        <a:defRPr sz="24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35000"/>
        </a:spcAft>
        <a:buClr>
          <a:srgbClr val="EC008C"/>
        </a:buClr>
        <a:buChar char="•"/>
        <a:defRPr sz="20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35000"/>
        </a:spcAft>
        <a:buClr>
          <a:srgbClr val="EC008C"/>
        </a:buClr>
        <a:buChar char="–"/>
        <a:defRPr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35000"/>
        </a:spcAft>
        <a:buClr>
          <a:srgbClr val="EC008C"/>
        </a:buClr>
        <a:buChar char="»"/>
        <a:defRPr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0"/>
        </a:spcBef>
        <a:spcAft>
          <a:spcPct val="35000"/>
        </a:spcAft>
        <a:buClr>
          <a:srgbClr val="EC008C"/>
        </a:buClr>
        <a:buChar char="»"/>
        <a:defRPr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35000"/>
        </a:spcAft>
        <a:buClr>
          <a:srgbClr val="EC008C"/>
        </a:buClr>
        <a:buChar char="»"/>
        <a:defRPr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35000"/>
        </a:spcAft>
        <a:buClr>
          <a:srgbClr val="EC008C"/>
        </a:buClr>
        <a:buChar char="»"/>
        <a:defRPr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35000"/>
        </a:spcAft>
        <a:buClr>
          <a:srgbClr val="EC008C"/>
        </a:buClr>
        <a:buChar char="»"/>
        <a:defRPr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16031" y="518325"/>
            <a:ext cx="11041567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14923" y="1376480"/>
            <a:ext cx="11042649" cy="4860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 flipV="1">
            <a:off x="814917" y="1052819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6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5pPr>
      <a:lvl6pPr marL="609235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6pPr>
      <a:lvl7pPr marL="1218510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7pPr>
      <a:lvl8pPr marL="1827757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8pPr>
      <a:lvl9pPr marL="2437018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9pPr>
    </p:titleStyle>
    <p:bodyStyle>
      <a:lvl1pPr marL="357530" indent="-35753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"/>
        <a:tabLst>
          <a:tab pos="1650049" algn="l"/>
        </a:tabLst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7718" indent="-36808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Symbol" panose="05050102010706020507" pitchFamily="18" charset="2"/>
        <a:buChar char=""/>
        <a:tabLst>
          <a:tab pos="1650049" algn="l"/>
        </a:tabLst>
        <a:defRPr sz="2133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1112723" indent="-382902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>
          <a:tab pos="1650049" algn="l"/>
        </a:tabLst>
        <a:defRPr sz="1867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470254" indent="-355414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49" algn="l"/>
        </a:tabLst>
        <a:defRPr sz="1867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815057" indent="-38078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/>
        <a:defRPr sz="2133" baseline="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3462991" indent="-31943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49" algn="l"/>
        </a:tabLst>
        <a:defRPr sz="2133">
          <a:solidFill>
            <a:schemeClr val="tx1"/>
          </a:solidFill>
          <a:latin typeface="+mn-lt"/>
        </a:defRPr>
      </a:lvl6pPr>
      <a:lvl7pPr marL="4072245" indent="-31943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49" algn="l"/>
        </a:tabLst>
        <a:defRPr sz="2133">
          <a:solidFill>
            <a:schemeClr val="tx1"/>
          </a:solidFill>
          <a:latin typeface="+mn-lt"/>
        </a:defRPr>
      </a:lvl7pPr>
      <a:lvl8pPr marL="4681514" indent="-31943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49" algn="l"/>
        </a:tabLst>
        <a:defRPr sz="2133">
          <a:solidFill>
            <a:schemeClr val="tx1"/>
          </a:solidFill>
          <a:latin typeface="+mn-lt"/>
        </a:defRPr>
      </a:lvl8pPr>
      <a:lvl9pPr marL="5290748" indent="-31943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49" algn="l"/>
        </a:tabLst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9020001-D17F-45A0-9F16-D3952130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1029FD-D04D-4375-8075-B5DD05A0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6E93B6-C07C-404F-AD9D-8DC513467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AE28-B5A5-4036-A6D7-976A31F79093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B4BF5C-0BAF-4CFC-ADDE-8AE8784D7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627593-A69A-4B20-8F5C-FCFABAE45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2DE23-ED2C-4C03-98B3-8DC5D5DE40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32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409" y="1732751"/>
            <a:ext cx="10801406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8E91F6B7-D9DD-40B9-8E0F-7B4E75E5DBFB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empower - DO NOT DELETE!!!" hidden="1"/>
          <p:cNvSpPr/>
          <p:nvPr userDrawn="1">
            <p:custDataLst>
              <p:tags r:id="rId25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4661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82" r:id="rId19"/>
    <p:sldLayoutId id="2147483783" r:id="rId20"/>
    <p:sldLayoutId id="2147483784" r:id="rId21"/>
    <p:sldLayoutId id="2147483785" r:id="rId22"/>
    <p:sldLayoutId id="214748378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7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8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409" y="1732751"/>
            <a:ext cx="10801406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8E91F6B7-D9DD-40B9-8E0F-7B4E75E5DBFB}" type="datetime1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empower - DO NOT DELETE!!!" hidden="1"/>
          <p:cNvSpPr/>
          <p:nvPr userDrawn="1">
            <p:custDataLst>
              <p:tags r:id="rId26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5896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87" r:id="rId19"/>
    <p:sldLayoutId id="2147483788" r:id="rId20"/>
    <p:sldLayoutId id="2147483822" r:id="rId21"/>
    <p:sldLayoutId id="2147483823" r:id="rId22"/>
    <p:sldLayoutId id="2147483824" r:id="rId23"/>
    <p:sldLayoutId id="214748382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7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8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16035" y="518325"/>
            <a:ext cx="11041567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14923" y="1376480"/>
            <a:ext cx="11042649" cy="4860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 flipV="1">
            <a:off x="814917" y="1052819"/>
            <a:ext cx="11377083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1" tIns="60931" rIns="121861" bIns="60931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5pPr>
      <a:lvl6pPr marL="609219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6pPr>
      <a:lvl7pPr marL="1218480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7pPr>
      <a:lvl8pPr marL="1827712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8pPr>
      <a:lvl9pPr marL="2436958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9pPr>
    </p:titleStyle>
    <p:bodyStyle>
      <a:lvl1pPr marL="357522" indent="-357522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"/>
        <a:tabLst>
          <a:tab pos="1650008" algn="l"/>
        </a:tabLst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7700" indent="-368076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Symbol" panose="05050102010706020507" pitchFamily="18" charset="2"/>
        <a:buChar char=""/>
        <a:tabLst>
          <a:tab pos="1650008" algn="l"/>
        </a:tabLst>
        <a:defRPr sz="2133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1112695" indent="-38289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>
          <a:tab pos="1650008" algn="l"/>
        </a:tabLst>
        <a:defRPr sz="1867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470218" indent="-355406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08" algn="l"/>
        </a:tabLst>
        <a:defRPr sz="1867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815012" indent="-380776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/>
        <a:defRPr sz="2133" baseline="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3462904" indent="-3194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08" algn="l"/>
        </a:tabLst>
        <a:defRPr sz="2133">
          <a:solidFill>
            <a:schemeClr val="tx1"/>
          </a:solidFill>
          <a:latin typeface="+mn-lt"/>
        </a:defRPr>
      </a:lvl6pPr>
      <a:lvl7pPr marL="4072144" indent="-3194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08" algn="l"/>
        </a:tabLst>
        <a:defRPr sz="2133">
          <a:solidFill>
            <a:schemeClr val="tx1"/>
          </a:solidFill>
          <a:latin typeface="+mn-lt"/>
        </a:defRPr>
      </a:lvl7pPr>
      <a:lvl8pPr marL="4681398" indent="-3194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08" algn="l"/>
        </a:tabLst>
        <a:defRPr sz="2133">
          <a:solidFill>
            <a:schemeClr val="tx1"/>
          </a:solidFill>
          <a:latin typeface="+mn-lt"/>
        </a:defRPr>
      </a:lvl8pPr>
      <a:lvl9pPr marL="5290616" indent="-3194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008" algn="l"/>
        </a:tabLst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12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58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76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95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73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409" y="1732751"/>
            <a:ext cx="10801406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76AAE91F-B0F5-4C79-914C-8E8030013796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/// January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empower - DO NOT DELETE!!!" hidden="1"/>
          <p:cNvSpPr/>
          <p:nvPr>
            <p:custDataLst>
              <p:tags r:id="rId34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91748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5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6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7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8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55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Relationship Id="rId5" Type="http://schemas.openxmlformats.org/officeDocument/2006/relationships/chart" Target="../charts/chart4.xml"/><Relationship Id="rId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5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kl.cz/" TargetMode="Externa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kl.cz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sukl.cz/" TargetMode="External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escardio.org/Guidelines" TargetMode="External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kl.cz/2020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7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1565" y="552448"/>
            <a:ext cx="10828868" cy="37719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4400" b="1" dirty="0">
                <a:solidFill>
                  <a:srgbClr val="FF0000"/>
                </a:solidFill>
                <a:latin typeface="+mn-lt"/>
              </a:rPr>
              <a:t>RIVAROXABAN</a:t>
            </a:r>
            <a:br>
              <a:rPr lang="cs-CZ" sz="4400" b="1" dirty="0">
                <a:solidFill>
                  <a:srgbClr val="FF0000"/>
                </a:solidFill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cs-CZ" sz="4400" b="1" dirty="0">
                <a:solidFill>
                  <a:srgbClr val="FF0000"/>
                </a:solidFill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lék 1. volby u pacientů s NVFS</a:t>
            </a:r>
            <a:br>
              <a:rPr lang="cs-CZ" sz="4400" b="1" dirty="0">
                <a:solidFill>
                  <a:srgbClr val="FF0000"/>
                </a:solidFill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-</a:t>
            </a:r>
            <a:br>
              <a:rPr lang="cs-CZ" sz="4400" b="1" dirty="0">
                <a:solidFill>
                  <a:srgbClr val="FF0000"/>
                </a:solidFill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kterým pacientům a jak správně převádět </a:t>
            </a:r>
            <a:br>
              <a:rPr lang="cs-CZ" sz="4400" b="1" dirty="0">
                <a:solidFill>
                  <a:srgbClr val="FF0000"/>
                </a:solidFill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z warfarinu</a:t>
            </a:r>
            <a:r>
              <a:rPr lang="cs-CZ" sz="4400" b="1" cap="small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4704" y="5807682"/>
            <a:ext cx="4923692" cy="99573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l"/>
            <a:endParaRPr lang="cs-CZ" sz="2000" dirty="0">
              <a:solidFill>
                <a:schemeClr val="accent1"/>
              </a:solidFill>
            </a:endParaRPr>
          </a:p>
          <a:p>
            <a:pPr algn="l"/>
            <a:r>
              <a:rPr lang="cs-CZ" sz="2000" dirty="0">
                <a:solidFill>
                  <a:schemeClr val="accent1"/>
                </a:solidFill>
              </a:rPr>
              <a:t>Jiří Veselý </a:t>
            </a:r>
          </a:p>
          <a:p>
            <a:pPr algn="l"/>
            <a:r>
              <a:rPr lang="cs-CZ" sz="2000" dirty="0">
                <a:solidFill>
                  <a:schemeClr val="accent1"/>
                </a:solidFill>
              </a:rPr>
              <a:t>kardiologická ambulance EDUMED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814922" y="6043940"/>
            <a:ext cx="3030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Podpořeno společností BAYER</a:t>
            </a:r>
          </a:p>
          <a:p>
            <a:pPr algn="ctr"/>
            <a:r>
              <a:rPr lang="cs-CZ" sz="1000" dirty="0">
                <a:solidFill>
                  <a:schemeClr val="accent1"/>
                </a:solidFill>
              </a:rPr>
              <a:t>9/2021 PP-XAR-CZ-0585-1 </a:t>
            </a:r>
          </a:p>
        </p:txBody>
      </p:sp>
    </p:spTree>
    <p:extLst>
      <p:ext uri="{BB962C8B-B14F-4D97-AF65-F5344CB8AC3E}">
        <p14:creationId xmlns:p14="http://schemas.microsoft.com/office/powerpoint/2010/main" val="424331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0CA6A23-9452-9340-BB20-CAC1EDD2185F}"/>
              </a:ext>
            </a:extLst>
          </p:cNvPr>
          <p:cNvSpPr txBox="1">
            <a:spLocks/>
          </p:cNvSpPr>
          <p:nvPr/>
        </p:nvSpPr>
        <p:spPr bwMode="gray">
          <a:xfrm>
            <a:off x="1356849" y="4242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Bezpečnost 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Zjednodušení léčby</a:t>
            </a:r>
            <a:br>
              <a:rPr lang="en-US" b="1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DA0040-66FB-9D46-A3D7-FBE904AA7A2C}"/>
              </a:ext>
            </a:extLst>
          </p:cNvPr>
          <p:cNvSpPr txBox="1">
            <a:spLocks/>
          </p:cNvSpPr>
          <p:nvPr/>
        </p:nvSpPr>
        <p:spPr bwMode="gray">
          <a:xfrm>
            <a:off x="1509249" y="5766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05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7528" y="126876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b="1" dirty="0">
              <a:solidFill>
                <a:srgbClr val="00B050"/>
              </a:solidFill>
            </a:endParaRPr>
          </a:p>
          <a:p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36713"/>
            <a:ext cx="8496944" cy="562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3632" y="649226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Čihák</a:t>
            </a:r>
            <a:r>
              <a:rPr lang="cs-CZ" sz="1400" dirty="0"/>
              <a:t> R, et al. </a:t>
            </a:r>
            <a:r>
              <a:rPr lang="cs-CZ" sz="1400" b="1" dirty="0"/>
              <a:t>Doporučené postupy u pacientů s fibrilací síní</a:t>
            </a:r>
            <a:r>
              <a:rPr lang="cs-CZ" sz="1400" dirty="0"/>
              <a:t>. Cor Vasa 2011;53(Suppl 1)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83632" y="116632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>CHA</a:t>
            </a:r>
            <a:r>
              <a:rPr lang="cs-CZ" sz="5400" b="1" baseline="-25000" dirty="0">
                <a:solidFill>
                  <a:srgbClr val="FF0000"/>
                </a:solidFill>
              </a:rPr>
              <a:t>2</a:t>
            </a:r>
            <a:r>
              <a:rPr lang="cs-CZ" sz="5400" b="1" dirty="0">
                <a:solidFill>
                  <a:srgbClr val="FF0000"/>
                </a:solidFill>
              </a:rPr>
              <a:t>DS</a:t>
            </a:r>
            <a:r>
              <a:rPr lang="cs-CZ" sz="5400" b="1" baseline="-25000" dirty="0">
                <a:solidFill>
                  <a:srgbClr val="FF0000"/>
                </a:solidFill>
              </a:rPr>
              <a:t>2</a:t>
            </a:r>
            <a:r>
              <a:rPr lang="cs-CZ" sz="5400" b="1" dirty="0">
                <a:solidFill>
                  <a:srgbClr val="FF0000"/>
                </a:solidFill>
              </a:rPr>
              <a:t>-VASc skóre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75611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l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1772817"/>
            <a:ext cx="8820472" cy="612147"/>
          </a:xfrm>
          <a:prstGeom prst="rect">
            <a:avLst/>
          </a:prstGeom>
        </p:spPr>
      </p:pic>
      <p:pic>
        <p:nvPicPr>
          <p:cNvPr id="3" name="Picture 2" descr="Untitle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2348881"/>
            <a:ext cx="8673380" cy="3873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2916" y="6505576"/>
            <a:ext cx="9261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Arial" charset="0"/>
              </a:rPr>
              <a:t>FD Richard Hobbs et al. European Journal of Preventive Cardiology 2015;2047487315571890</a:t>
            </a:r>
          </a:p>
          <a:p>
            <a:endParaRPr lang="cs-CZ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8075" y="386703"/>
            <a:ext cx="10091596" cy="864096"/>
          </a:xfrm>
        </p:spPr>
        <p:txBody>
          <a:bodyPr>
            <a:normAutofit fontScale="90000"/>
          </a:bodyPr>
          <a:lstStyle/>
          <a:p>
            <a:r>
              <a:rPr lang="cs-CZ" sz="3500" b="1" dirty="0">
                <a:solidFill>
                  <a:srgbClr val="FF0000"/>
                </a:solidFill>
              </a:rPr>
              <a:t>CHA</a:t>
            </a:r>
            <a:r>
              <a:rPr lang="cs-CZ" sz="3500" b="1" baseline="-25000" dirty="0">
                <a:solidFill>
                  <a:srgbClr val="FF0000"/>
                </a:solidFill>
              </a:rPr>
              <a:t>2</a:t>
            </a:r>
            <a:r>
              <a:rPr lang="cs-CZ" sz="3500" b="1" dirty="0">
                <a:solidFill>
                  <a:srgbClr val="FF0000"/>
                </a:solidFill>
              </a:rPr>
              <a:t>DS</a:t>
            </a:r>
            <a:r>
              <a:rPr lang="cs-CZ" sz="3500" b="1" baseline="-25000" dirty="0">
                <a:solidFill>
                  <a:srgbClr val="FF0000"/>
                </a:solidFill>
              </a:rPr>
              <a:t>2</a:t>
            </a:r>
            <a:r>
              <a:rPr lang="cs-CZ" sz="3500" b="1" dirty="0">
                <a:solidFill>
                  <a:srgbClr val="FF0000"/>
                </a:solidFill>
              </a:rPr>
              <a:t>-VASc a riziko tromboembolických příhod</a:t>
            </a:r>
            <a:endParaRPr lang="cs-CZ" sz="3500" dirty="0"/>
          </a:p>
        </p:txBody>
      </p:sp>
      <p:sp>
        <p:nvSpPr>
          <p:cNvPr id="4" name="Rámeček 3"/>
          <p:cNvSpPr/>
          <p:nvPr/>
        </p:nvSpPr>
        <p:spPr>
          <a:xfrm>
            <a:off x="1775520" y="3717032"/>
            <a:ext cx="8673380" cy="21602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1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767015" y="10780"/>
            <a:ext cx="9944693" cy="728466"/>
          </a:xfrm>
        </p:spPr>
        <p:txBody>
          <a:bodyPr/>
          <a:lstStyle/>
          <a:p>
            <a:r>
              <a:rPr lang="cs-CZ" sz="32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ROCKET AF: Primární cíl účinnosti dle renálních funkcí</a:t>
            </a:r>
            <a:endParaRPr lang="de-DE" sz="3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Content Placeholder 7"/>
          <p:cNvGraphicFramePr>
            <a:graphicFrameLocks noGrp="1"/>
          </p:cNvGraphicFramePr>
          <p:nvPr>
            <p:ph sz="quarter" idx="10"/>
          </p:nvPr>
        </p:nvGraphicFramePr>
        <p:xfrm>
          <a:off x="2135189" y="1257830"/>
          <a:ext cx="8281987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7"/>
          <p:cNvSpPr txBox="1"/>
          <p:nvPr/>
        </p:nvSpPr>
        <p:spPr>
          <a:xfrm>
            <a:off x="5219163" y="5216309"/>
            <a:ext cx="2144577" cy="338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CrCl (m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/min)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4013106" y="1860665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 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86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(95% CI 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63–1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17)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6993963" y="2623248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 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89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(95% CI 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73–1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08)</a:t>
            </a:r>
          </a:p>
        </p:txBody>
      </p:sp>
      <p:sp>
        <p:nvSpPr>
          <p:cNvPr id="23" name="TextBox 3"/>
          <p:cNvSpPr txBox="1"/>
          <p:nvPr/>
        </p:nvSpPr>
        <p:spPr>
          <a:xfrm>
            <a:off x="127705" y="6103947"/>
            <a:ext cx="10374315" cy="7540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Intention-to-treat popu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lace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Pa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cienti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CrCl 30–49 mL/min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byli léčeni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rivaroxaban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em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15 mg OD, a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pa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cienti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CrCl ≥50 mL/min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pomocí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rivaroxaban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20 mg OD.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6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CMP, cévní mozková příhoda; SE, systémová embolizace; HR, poměr rizik; 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CrCl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kreatininová clearance; NVFS, non-valvulární fibrilace síní; OD, 1x denně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Fox KA et al. 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 Heart J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2011;32:2387–2394.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294468" y="5621868"/>
            <a:ext cx="7857067" cy="34051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Konzistentní účinnost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rivaroxabanu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oproti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warfarinu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 pacientů s NVFS a renální insuficiencí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97">
            <a:extLst>
              <a:ext uri="{FF2B5EF4-FFF2-40B4-BE49-F238E27FC236}">
                <a16:creationId xmlns:a16="http://schemas.microsoft.com/office/drawing/2014/main" id="{E9423DEF-CC06-482F-A29D-B17B4E1C085D}"/>
              </a:ext>
            </a:extLst>
          </p:cNvPr>
          <p:cNvSpPr txBox="1"/>
          <p:nvPr/>
        </p:nvSpPr>
        <p:spPr>
          <a:xfrm>
            <a:off x="2535138" y="1379335"/>
            <a:ext cx="374301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spcBef>
                <a:spcPts val="1200"/>
              </a:spcBef>
              <a:defRPr sz="2000" b="1">
                <a:solidFill>
                  <a:srgbClr val="595959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Primární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cíl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účinnosti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CMP/SE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05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0CA6A23-9452-9340-BB20-CAC1EDD2185F}"/>
              </a:ext>
            </a:extLst>
          </p:cNvPr>
          <p:cNvSpPr txBox="1">
            <a:spLocks/>
          </p:cNvSpPr>
          <p:nvPr/>
        </p:nvSpPr>
        <p:spPr bwMode="gray">
          <a:xfrm>
            <a:off x="1356849" y="4242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Bezpečnost 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Zjednodušení léčby</a:t>
            </a:r>
            <a:br>
              <a:rPr lang="en-US" b="1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DA0040-66FB-9D46-A3D7-FBE904AA7A2C}"/>
              </a:ext>
            </a:extLst>
          </p:cNvPr>
          <p:cNvSpPr txBox="1">
            <a:spLocks/>
          </p:cNvSpPr>
          <p:nvPr/>
        </p:nvSpPr>
        <p:spPr bwMode="gray">
          <a:xfrm>
            <a:off x="1204448" y="5766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769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077" y="235128"/>
            <a:ext cx="7699615" cy="47988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 k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rváciv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komplikac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ROCKET AF</a:t>
            </a:r>
            <a:endParaRPr lang="en-GB" dirty="0">
              <a:solidFill>
                <a:srgbClr val="3961A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68828" y="3360773"/>
            <a:ext cx="2844316" cy="279180"/>
          </a:xfrm>
          <a:prstGeom prst="rect">
            <a:avLst/>
          </a:prstGeom>
          <a:noFill/>
        </p:spPr>
        <p:txBody>
          <a:bodyPr wrap="square" lIns="89996" tIns="46797" rIns="89996" bIns="46797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Výskyt příhod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(%/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rok)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22" y="6429014"/>
            <a:ext cx="1647419" cy="204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3"/>
              <p:cNvSpPr txBox="1"/>
              <p:nvPr/>
            </p:nvSpPr>
            <p:spPr>
              <a:xfrm>
                <a:off x="261257" y="6298484"/>
                <a:ext cx="843642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</a:br>
                <a:r>
                  <a:rPr kumimoji="0" lang="de-DE" sz="8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*</a:t>
                </a:r>
                <a:r>
                  <a:rPr kumimoji="0" lang="cs-CZ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opulace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dle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protokolu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po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dobu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</m:t>
                    </m:r>
                    <m: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éč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by</m:t>
                    </m:r>
                    <m: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r>
                      <a:rPr kumimoji="0" lang="cs-CZ" sz="800" b="0" i="0" u="none" strike="noStrike" kern="0" cap="none" spc="0" normalizeH="0" baseline="3000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∗∗</m:t>
                    </m:r>
                    <m:r>
                      <m:rPr>
                        <m:nor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"/>
                      </a:rPr>
                      <m:t>Safet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"/>
                      </a:rPr>
                      <m:t>populace</m:t>
                    </m:r>
                    <m:r>
                      <m:rPr>
                        <m:nor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on</m:t>
                    </m:r>
                    <m: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treatment</m:t>
                    </m:r>
                    <m:r>
                      <a:rPr kumimoji="0" lang="cs-CZ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"; </m:t>
                    </m:r>
                  </m:oMath>
                </a14:m>
                <a:r>
                  <a:rPr kumimoji="0" lang="cs-CZ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definice závažného krvácení dle </a:t>
                </a:r>
                <a:r>
                  <a:rPr kumimoji="0" lang="de-DE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ISTH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Patel et al. </a:t>
                </a: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N Engl J Med 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2011;365:883–891. </a:t>
                </a:r>
              </a:p>
            </p:txBody>
          </p:sp>
        </mc:Choice>
        <mc:Fallback xmlns="">
          <p:sp>
            <p:nvSpPr>
              <p:cNvPr id="4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7" y="6298484"/>
                <a:ext cx="8436428" cy="369332"/>
              </a:xfrm>
              <a:prstGeom prst="rect">
                <a:avLst/>
              </a:prstGeom>
              <a:blipFill>
                <a:blip r:embed="rId4"/>
                <a:stretch>
                  <a:fillRect l="-795" b="-1639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E3FD21F-45AC-42E6-BA34-B7F1B639CA91}"/>
              </a:ext>
            </a:extLst>
          </p:cNvPr>
          <p:cNvGrpSpPr/>
          <p:nvPr/>
        </p:nvGrpSpPr>
        <p:grpSpPr>
          <a:xfrm>
            <a:off x="1400209" y="1300246"/>
            <a:ext cx="9093620" cy="4752211"/>
            <a:chOff x="1841668" y="1300246"/>
            <a:chExt cx="8543974" cy="4752211"/>
          </a:xfrm>
        </p:grpSpPr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1938825962"/>
                </p:ext>
              </p:extLst>
            </p:nvPr>
          </p:nvGraphicFramePr>
          <p:xfrm>
            <a:off x="1841668" y="1300246"/>
            <a:ext cx="8543974" cy="47522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AB690E-7C94-4143-ABEA-935CAB85FEAA}"/>
                </a:ext>
              </a:extLst>
            </p:cNvPr>
            <p:cNvSpPr/>
            <p:nvPr/>
          </p:nvSpPr>
          <p:spPr bwMode="gray">
            <a:xfrm>
              <a:off x="3556916" y="5608320"/>
              <a:ext cx="5805951" cy="4005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B4B495-9143-4A71-9663-90F34A88F58B}"/>
              </a:ext>
            </a:extLst>
          </p:cNvPr>
          <p:cNvSpPr txBox="1"/>
          <p:nvPr/>
        </p:nvSpPr>
        <p:spPr bwMode="gray">
          <a:xfrm>
            <a:off x="3439886" y="1105989"/>
            <a:ext cx="1071156" cy="339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HR 1,04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(95% CI 0,90-1,20)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35B84-6480-4C2F-AE6E-36A2B0052807}"/>
              </a:ext>
            </a:extLst>
          </p:cNvPr>
          <p:cNvSpPr txBox="1"/>
          <p:nvPr/>
        </p:nvSpPr>
        <p:spPr bwMode="gray">
          <a:xfrm>
            <a:off x="5055326" y="3496492"/>
            <a:ext cx="1071156" cy="339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HR 0,69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(95% CI 0,53-0,91)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C2A6E-7D82-4F03-BB03-66FF91F23CC4}"/>
              </a:ext>
            </a:extLst>
          </p:cNvPr>
          <p:cNvSpPr txBox="1"/>
          <p:nvPr/>
        </p:nvSpPr>
        <p:spPr bwMode="gray">
          <a:xfrm>
            <a:off x="1837509" y="2499361"/>
            <a:ext cx="1071156" cy="339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HR 0,79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(95% CI 0,66-0,96)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599DF-8C63-4C3E-98D6-8B77003DAF39}"/>
              </a:ext>
            </a:extLst>
          </p:cNvPr>
          <p:cNvSpPr txBox="1"/>
          <p:nvPr/>
        </p:nvSpPr>
        <p:spPr bwMode="gray">
          <a:xfrm>
            <a:off x="6492241" y="4114801"/>
            <a:ext cx="1071156" cy="339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HR 0,67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(95% CI 0,47-0,93)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EB44B-3269-4FBF-B728-441166B60A10}"/>
              </a:ext>
            </a:extLst>
          </p:cNvPr>
          <p:cNvSpPr txBox="1"/>
          <p:nvPr/>
        </p:nvSpPr>
        <p:spPr bwMode="gray">
          <a:xfrm>
            <a:off x="7994469" y="4110446"/>
            <a:ext cx="1071156" cy="339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HR 0,50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(95% CI 0,31-0,79)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062E-5436-4F90-BA37-677DB469897A}"/>
              </a:ext>
            </a:extLst>
          </p:cNvPr>
          <p:cNvGrpSpPr/>
          <p:nvPr/>
        </p:nvGrpSpPr>
        <p:grpSpPr>
          <a:xfrm>
            <a:off x="10023566" y="4920344"/>
            <a:ext cx="1924594" cy="1193074"/>
            <a:chOff x="9474926" y="2908663"/>
            <a:chExt cx="1924594" cy="11930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FA5A65-9ECE-4617-B0D6-99E9DDBBD4B9}"/>
                </a:ext>
              </a:extLst>
            </p:cNvPr>
            <p:cNvSpPr/>
            <p:nvPr/>
          </p:nvSpPr>
          <p:spPr bwMode="gray">
            <a:xfrm>
              <a:off x="9474926" y="2908663"/>
              <a:ext cx="1924594" cy="119307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443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205052-A690-4F80-8774-D88FDE662669}"/>
                </a:ext>
              </a:extLst>
            </p:cNvPr>
            <p:cNvSpPr txBox="1"/>
            <p:nvPr/>
          </p:nvSpPr>
          <p:spPr bwMode="gray">
            <a:xfrm>
              <a:off x="9640389" y="2969623"/>
              <a:ext cx="1611085" cy="548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Průměrné CHADS</a:t>
              </a:r>
              <a:r>
                <a:rPr kumimoji="0" lang="cs-CZ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2</a:t>
              </a: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skóre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C78470-3C2B-4A54-B872-91D7A8A1E845}"/>
                </a:ext>
              </a:extLst>
            </p:cNvPr>
            <p:cNvSpPr txBox="1"/>
            <p:nvPr/>
          </p:nvSpPr>
          <p:spPr bwMode="gray">
            <a:xfrm>
              <a:off x="10223862" y="3570515"/>
              <a:ext cx="687978" cy="1741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3,5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061123-71FD-42C2-B956-07C5AF6F3815}"/>
              </a:ext>
            </a:extLst>
          </p:cNvPr>
          <p:cNvSpPr txBox="1"/>
          <p:nvPr/>
        </p:nvSpPr>
        <p:spPr bwMode="gray">
          <a:xfrm>
            <a:off x="8151224" y="5138057"/>
            <a:ext cx="339634" cy="2873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0,2</a:t>
            </a:r>
          </a:p>
        </p:txBody>
      </p:sp>
    </p:spTree>
    <p:extLst>
      <p:ext uri="{BB962C8B-B14F-4D97-AF65-F5344CB8AC3E}">
        <p14:creationId xmlns:p14="http://schemas.microsoft.com/office/powerpoint/2010/main" val="207793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ROCKET AF: </a:t>
            </a:r>
            <a:r>
              <a:rPr lang="cs-CZ" sz="32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bezpečnostní profil antikoagulační léčby u pacientů s NVFS a renální insuficiencí</a:t>
            </a:r>
            <a:endParaRPr lang="en-US" sz="3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53175167"/>
              </p:ext>
            </p:extLst>
          </p:nvPr>
        </p:nvGraphicFramePr>
        <p:xfrm>
          <a:off x="1875311" y="1376364"/>
          <a:ext cx="8281987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515411" y="3596274"/>
            <a:ext cx="3340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Počet příhod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/100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paciento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-roků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9903" y="1541606"/>
            <a:ext cx="1812141" cy="5669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 0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(95% CI 0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30–1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9830" y="2825147"/>
            <a:ext cx="1778000" cy="6407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 0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009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39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(95% CI 0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15–0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99)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825786" y="1387927"/>
            <a:ext cx="2449444" cy="610755"/>
            <a:chOff x="6277698" y="1490034"/>
            <a:chExt cx="1534149" cy="50446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6277698" y="1806732"/>
              <a:ext cx="75835" cy="92765"/>
            </a:xfrm>
            <a:prstGeom prst="rect">
              <a:avLst/>
            </a:prstGeom>
            <a:solidFill>
              <a:srgbClr val="FE009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277698" y="1584943"/>
              <a:ext cx="75835" cy="9276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55328" y="1490034"/>
              <a:ext cx="596819" cy="27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arfarin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836" y="1714863"/>
              <a:ext cx="1458011" cy="27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Rivaroxaban 15 mg OD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3"/>
          <p:cNvSpPr txBox="1"/>
          <p:nvPr/>
        </p:nvSpPr>
        <p:spPr>
          <a:xfrm>
            <a:off x="148825" y="6097860"/>
            <a:ext cx="8274051" cy="6155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Safety on-treatment popul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ace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NVFS, non-valvulární fibrilace síní; ICH, intrakraniální krvácení; OD, 1x denně; HR, poměr rizik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Fox KA et al. 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 Heart J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2011;32:2387–2394.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069052" y="3429000"/>
            <a:ext cx="600074" cy="309958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482235" y="3514751"/>
            <a:ext cx="600074" cy="309958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76868" y="3166716"/>
            <a:ext cx="600075" cy="309958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63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626" y="287382"/>
            <a:ext cx="7699614" cy="47988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 k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rváciv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komplikac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XANTUS</a:t>
            </a:r>
            <a:r>
              <a:rPr lang="cs-CZ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GB" baseline="30000" dirty="0">
              <a:solidFill>
                <a:srgbClr val="3961A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46908" y="3369481"/>
            <a:ext cx="2844316" cy="279180"/>
          </a:xfrm>
          <a:prstGeom prst="rect">
            <a:avLst/>
          </a:prstGeom>
          <a:noFill/>
        </p:spPr>
        <p:txBody>
          <a:bodyPr wrap="square" lIns="89996" tIns="46797" rIns="89996" bIns="46797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Výskyt příhod na 100 </a:t>
            </a:r>
            <a:r>
              <a:rPr kumimoji="0" lang="cs-CZ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pacientoroků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3" name="TextBox 3"/>
          <p:cNvSpPr txBox="1"/>
          <p:nvPr/>
        </p:nvSpPr>
        <p:spPr>
          <a:xfrm>
            <a:off x="235132" y="6548762"/>
            <a:ext cx="8436428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Camm</a:t>
            </a: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et al, </a:t>
            </a:r>
            <a:r>
              <a:rPr kumimoji="0" lang="cs-CZ" sz="10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Eur </a:t>
            </a:r>
            <a:r>
              <a:rPr kumimoji="0" lang="cs-CZ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Heart</a:t>
            </a:r>
            <a:r>
              <a:rPr kumimoji="0" lang="cs-CZ" sz="10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J</a:t>
            </a: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2016. 37:14, 1145-1153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3FD21F-45AC-42E6-BA34-B7F1B639CA91}"/>
              </a:ext>
            </a:extLst>
          </p:cNvPr>
          <p:cNvGrpSpPr/>
          <p:nvPr/>
        </p:nvGrpSpPr>
        <p:grpSpPr>
          <a:xfrm>
            <a:off x="1513421" y="1126075"/>
            <a:ext cx="9093620" cy="4752212"/>
            <a:chOff x="1972584" y="960611"/>
            <a:chExt cx="8543974" cy="4752212"/>
          </a:xfrm>
        </p:grpSpPr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928221267"/>
                </p:ext>
              </p:extLst>
            </p:nvPr>
          </p:nvGraphicFramePr>
          <p:xfrm>
            <a:off x="1972584" y="960611"/>
            <a:ext cx="8543974" cy="47522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AB690E-7C94-4143-ABEA-935CAB85FEAA}"/>
                </a:ext>
              </a:extLst>
            </p:cNvPr>
            <p:cNvSpPr/>
            <p:nvPr/>
          </p:nvSpPr>
          <p:spPr bwMode="gray">
            <a:xfrm>
              <a:off x="4265359" y="5408024"/>
              <a:ext cx="4966594" cy="3047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6CB3E0-45EB-4B46-87E3-45176A26AA6C}"/>
              </a:ext>
            </a:extLst>
          </p:cNvPr>
          <p:cNvSpPr txBox="1"/>
          <p:nvPr/>
        </p:nvSpPr>
        <p:spPr bwMode="gray">
          <a:xfrm>
            <a:off x="304800" y="6235338"/>
            <a:ext cx="9065623" cy="226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prospektivní, poregistrační, neintervenční, otevřená kohortová studie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B4A657-5896-40B8-A106-C3D230595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03" y="6345540"/>
            <a:ext cx="1029419" cy="21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6C8F76-9F1A-4331-ABA3-EFA3E44DC5B1}"/>
              </a:ext>
            </a:extLst>
          </p:cNvPr>
          <p:cNvGrpSpPr/>
          <p:nvPr/>
        </p:nvGrpSpPr>
        <p:grpSpPr>
          <a:xfrm>
            <a:off x="10006149" y="4824549"/>
            <a:ext cx="1924594" cy="1193074"/>
            <a:chOff x="9474926" y="2908663"/>
            <a:chExt cx="1924594" cy="11930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1BB27F-26A5-4D5D-A8B1-A215C480EC51}"/>
                </a:ext>
              </a:extLst>
            </p:cNvPr>
            <p:cNvSpPr/>
            <p:nvPr/>
          </p:nvSpPr>
          <p:spPr bwMode="gray">
            <a:xfrm>
              <a:off x="9474926" y="2908663"/>
              <a:ext cx="1924594" cy="119307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4432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8CB33F-DB29-477E-B375-D1A9322BDC48}"/>
                </a:ext>
              </a:extLst>
            </p:cNvPr>
            <p:cNvSpPr txBox="1"/>
            <p:nvPr/>
          </p:nvSpPr>
          <p:spPr bwMode="gray">
            <a:xfrm>
              <a:off x="9640389" y="2969623"/>
              <a:ext cx="1611085" cy="548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Průměrné CHADS</a:t>
              </a:r>
              <a:r>
                <a:rPr kumimoji="0" lang="cs-CZ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2</a:t>
              </a: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skóre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692D00-0A46-425D-9FDA-2EDF5F4BCBBD}"/>
                </a:ext>
              </a:extLst>
            </p:cNvPr>
            <p:cNvSpPr txBox="1"/>
            <p:nvPr/>
          </p:nvSpPr>
          <p:spPr bwMode="gray">
            <a:xfrm>
              <a:off x="10232571" y="3544388"/>
              <a:ext cx="687978" cy="1741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2,0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98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0CA6A23-9452-9340-BB20-CAC1EDD2185F}"/>
              </a:ext>
            </a:extLst>
          </p:cNvPr>
          <p:cNvSpPr txBox="1">
            <a:spLocks/>
          </p:cNvSpPr>
          <p:nvPr/>
        </p:nvSpPr>
        <p:spPr bwMode="gray">
          <a:xfrm>
            <a:off x="1356849" y="4242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Bezpečnost </a:t>
            </a:r>
            <a:br>
              <a:rPr lang="en-US" sz="6600" b="1">
                <a:solidFill>
                  <a:srgbClr val="FF0000"/>
                </a:solidFill>
                <a:latin typeface="+mn-lt"/>
              </a:rPr>
            </a:br>
            <a:r>
              <a:rPr lang="en-US" sz="6600" b="1">
                <a:solidFill>
                  <a:srgbClr val="FF0000"/>
                </a:solidFill>
                <a:latin typeface="+mn-lt"/>
              </a:rPr>
              <a:t>Zjednodušení léčby</a:t>
            </a:r>
            <a:br>
              <a:rPr lang="en-US" b="1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DA0040-66FB-9D46-A3D7-FBE904AA7A2C}"/>
              </a:ext>
            </a:extLst>
          </p:cNvPr>
          <p:cNvSpPr txBox="1">
            <a:spLocks/>
          </p:cNvSpPr>
          <p:nvPr/>
        </p:nvSpPr>
        <p:spPr bwMode="gray">
          <a:xfrm>
            <a:off x="1204448" y="576649"/>
            <a:ext cx="9783101" cy="4819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5919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72F82-5C39-4EA4-B9EF-70AF84D3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0436" y="249382"/>
            <a:ext cx="9845963" cy="473283"/>
          </a:xfrm>
        </p:spPr>
        <p:txBody>
          <a:bodyPr/>
          <a:lstStyle/>
          <a:p>
            <a:r>
              <a:rPr lang="cs-CZ" dirty="0"/>
              <a:t>            </a:t>
            </a:r>
            <a:endParaRPr lang="cs-CZ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F0E77-2B2A-418D-AE14-069F917C3C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6066" y="722665"/>
            <a:ext cx="10799867" cy="4751999"/>
          </a:xfrm>
        </p:spPr>
        <p:txBody>
          <a:bodyPr/>
          <a:lstStyle/>
          <a:p>
            <a:r>
              <a:rPr lang="cs-CZ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Xarelto</a:t>
            </a:r>
            <a:r>
              <a:rPr lang="cs-CZ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cs-CZ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457200" indent="-457200"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dávkování 1x denně</a:t>
            </a:r>
          </a:p>
          <a:p>
            <a:pPr marL="457200" indent="-457200"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nastavení dávky podle jednoho parametru</a:t>
            </a:r>
          </a:p>
          <a:p>
            <a:pPr marL="457200" indent="-457200"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není nutná kontrola INR</a:t>
            </a:r>
          </a:p>
          <a:p>
            <a:pPr marL="457200" indent="-457200"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méně lékových interakcí, není třeba dietních opatření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8BA54-A420-4AD7-95F7-1193315DAC1D}"/>
              </a:ext>
            </a:extLst>
          </p:cNvPr>
          <p:cNvSpPr txBox="1"/>
          <p:nvPr/>
        </p:nvSpPr>
        <p:spPr bwMode="gray">
          <a:xfrm>
            <a:off x="696066" y="6489007"/>
            <a:ext cx="10529454" cy="4618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dirty="0"/>
              <a:t>*P</a:t>
            </a:r>
            <a:r>
              <a:rPr lang="cs-CZ" sz="1000" dirty="0"/>
              <a:t>ř</a:t>
            </a:r>
            <a:r>
              <a:rPr lang="en-US" sz="1000" dirty="0" err="1"/>
              <a:t>ípravek</a:t>
            </a:r>
            <a:r>
              <a:rPr lang="en-US" sz="1000" dirty="0"/>
              <a:t> Xarelto</a:t>
            </a:r>
            <a:r>
              <a:rPr lang="en-US" sz="1000" baseline="30000" dirty="0"/>
              <a:t>®</a:t>
            </a:r>
            <a:r>
              <a:rPr lang="en-US" sz="1000" dirty="0"/>
              <a:t> 15 mg a 20 mg je t</a:t>
            </a:r>
            <a:r>
              <a:rPr lang="cs-CZ" sz="1000" dirty="0"/>
              <a:t>ř</a:t>
            </a:r>
            <a:r>
              <a:rPr lang="en-US" sz="1000" dirty="0" err="1"/>
              <a:t>eba</a:t>
            </a:r>
            <a:r>
              <a:rPr lang="en-US" sz="1000" dirty="0"/>
              <a:t> </a:t>
            </a:r>
            <a:r>
              <a:rPr lang="en-US" sz="1000" dirty="0" err="1"/>
              <a:t>užívat</a:t>
            </a:r>
            <a:r>
              <a:rPr lang="en-US" sz="1000" dirty="0"/>
              <a:t> s </a:t>
            </a:r>
            <a:r>
              <a:rPr lang="en-US" sz="1000" dirty="0" err="1"/>
              <a:t>jídlem</a:t>
            </a:r>
            <a:r>
              <a:rPr lang="en-US" sz="1000" dirty="0"/>
              <a:t>. P</a:t>
            </a:r>
            <a:r>
              <a:rPr lang="cs-CZ" sz="1000" dirty="0"/>
              <a:t>ř</a:t>
            </a:r>
            <a:r>
              <a:rPr lang="en-US" sz="1000" dirty="0" err="1"/>
              <a:t>ípravek</a:t>
            </a:r>
            <a:r>
              <a:rPr lang="en-US" sz="1000" dirty="0"/>
              <a:t> Xarelto</a:t>
            </a:r>
            <a:r>
              <a:rPr lang="en-US" sz="1000" baseline="30000" dirty="0"/>
              <a:t>®</a:t>
            </a:r>
            <a:r>
              <a:rPr lang="en-US" sz="1000" dirty="0"/>
              <a:t> 10 mg </a:t>
            </a:r>
            <a:r>
              <a:rPr lang="en-US" sz="1000" dirty="0" err="1"/>
              <a:t>lze</a:t>
            </a:r>
            <a:r>
              <a:rPr lang="en-US" sz="1000" dirty="0"/>
              <a:t> </a:t>
            </a:r>
            <a:r>
              <a:rPr lang="en-US" sz="1000" dirty="0" err="1"/>
              <a:t>užívat</a:t>
            </a:r>
            <a:r>
              <a:rPr lang="en-US" sz="1000" dirty="0"/>
              <a:t> s </a:t>
            </a:r>
            <a:r>
              <a:rPr lang="en-US" sz="1000" dirty="0" err="1"/>
              <a:t>jídlem</a:t>
            </a:r>
            <a:r>
              <a:rPr lang="en-US" sz="1000" dirty="0"/>
              <a:t> </a:t>
            </a:r>
            <a:r>
              <a:rPr lang="en-US" sz="1000" dirty="0" err="1"/>
              <a:t>nebo</a:t>
            </a:r>
            <a:r>
              <a:rPr lang="en-US" sz="1000" dirty="0"/>
              <a:t> </a:t>
            </a:r>
            <a:r>
              <a:rPr lang="en-US" sz="1000" dirty="0" err="1"/>
              <a:t>nezávisle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jídle</a:t>
            </a:r>
            <a:r>
              <a:rPr lang="cs-CZ" sz="1000" dirty="0"/>
              <a:t>.</a:t>
            </a:r>
          </a:p>
          <a:p>
            <a:r>
              <a:rPr lang="cs-CZ" sz="1000" dirty="0"/>
              <a:t>SPC přípravku Xarelto 15 mg a 20 mg. Dostupné z </a:t>
            </a:r>
            <a:r>
              <a:rPr lang="cs-CZ" sz="1000" dirty="0">
                <a:hlinkClick r:id="rId2"/>
              </a:rPr>
              <a:t>www.sukl.cz</a:t>
            </a:r>
            <a:r>
              <a:rPr lang="cs-CZ" sz="1000" dirty="0"/>
              <a:t>. Datum poslední revize 21. 1. 2021.</a:t>
            </a:r>
          </a:p>
        </p:txBody>
      </p:sp>
    </p:spTree>
    <p:extLst>
      <p:ext uri="{BB962C8B-B14F-4D97-AF65-F5344CB8AC3E}">
        <p14:creationId xmlns:p14="http://schemas.microsoft.com/office/powerpoint/2010/main" val="4527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440"/>
              </p:ext>
            </p:extLst>
          </p:nvPr>
        </p:nvGraphicFramePr>
        <p:xfrm>
          <a:off x="1737065" y="1670434"/>
          <a:ext cx="8797771" cy="500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50921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Gedeon Richter, </a:t>
                      </a: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</a:t>
                      </a:r>
                    </a:p>
                    <a:p>
                      <a:pPr algn="ctr"/>
                      <a:r>
                        <a:rPr lang="cs-CZ" sz="1400" dirty="0" err="1"/>
                        <a:t>Promed</a:t>
                      </a:r>
                      <a:r>
                        <a:rPr lang="cs-CZ" sz="1400" dirty="0"/>
                        <a:t> CZ, Gedeon Richter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Amgen,Astra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Zeneca</a:t>
                      </a:r>
                      <a:r>
                        <a:rPr lang="cs-CZ" sz="1400" dirty="0"/>
                        <a:t>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Berlinchemie</a:t>
                      </a:r>
                      <a:r>
                        <a:rPr lang="cs-CZ" sz="1400" dirty="0"/>
                        <a:t>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Bayer, Gedeon Richter, MSD, </a:t>
                      </a:r>
                      <a:r>
                        <a:rPr lang="cs-CZ" sz="1400" dirty="0" err="1"/>
                        <a:t>Novartis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Pfizer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Promed</a:t>
                      </a:r>
                      <a:r>
                        <a:rPr lang="cs-CZ" sz="1400" dirty="0"/>
                        <a:t> CZ,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Servier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Sandoz</a:t>
                      </a:r>
                      <a:r>
                        <a:rPr lang="cs-CZ" sz="1400" dirty="0"/>
                        <a:t>, Zentiva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Člen poradních sborů (</a:t>
                      </a:r>
                      <a:r>
                        <a:rPr lang="cs-CZ" sz="1600" err="1"/>
                        <a:t>advisory</a:t>
                      </a:r>
                      <a:r>
                        <a:rPr lang="cs-CZ" sz="1600"/>
                        <a:t> </a:t>
                      </a:r>
                      <a:r>
                        <a:rPr lang="cs-CZ" sz="1600" err="1"/>
                        <a:t>boards</a:t>
                      </a:r>
                      <a:r>
                        <a:rPr lang="cs-CZ" sz="160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Pfizer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AstraZeneca</a:t>
                      </a:r>
                      <a:endParaRPr lang="cs-CZ" sz="14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endParaRPr lang="cs-CZ" sz="1400" dirty="0"/>
                    </a:p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/>
              <a:t>Deklarace konfliktu zájmů – MUDr. Jiří Veselý</a:t>
            </a:r>
          </a:p>
        </p:txBody>
      </p:sp>
    </p:spTree>
    <p:extLst>
      <p:ext uri="{BB962C8B-B14F-4D97-AF65-F5344CB8AC3E}">
        <p14:creationId xmlns:p14="http://schemas.microsoft.com/office/powerpoint/2010/main" val="3446755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0CA6A23-9452-9340-BB20-CAC1EDD2185F}"/>
              </a:ext>
            </a:extLst>
          </p:cNvPr>
          <p:cNvSpPr txBox="1">
            <a:spLocks/>
          </p:cNvSpPr>
          <p:nvPr/>
        </p:nvSpPr>
        <p:spPr bwMode="gray">
          <a:xfrm>
            <a:off x="1356849" y="424250"/>
            <a:ext cx="9783101" cy="377704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DA0040-66FB-9D46-A3D7-FBE904AA7A2C}"/>
              </a:ext>
            </a:extLst>
          </p:cNvPr>
          <p:cNvSpPr txBox="1">
            <a:spLocks/>
          </p:cNvSpPr>
          <p:nvPr/>
        </p:nvSpPr>
        <p:spPr bwMode="gray">
          <a:xfrm>
            <a:off x="1204448" y="642552"/>
            <a:ext cx="9783101" cy="33404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>
                <a:solidFill>
                  <a:srgbClr val="FF0000"/>
                </a:solidFill>
                <a:latin typeface="+mn-lt"/>
              </a:rPr>
              <a:t>Jak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na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to?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88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0CA6A23-9452-9340-BB20-CAC1EDD2185F}"/>
              </a:ext>
            </a:extLst>
          </p:cNvPr>
          <p:cNvSpPr txBox="1">
            <a:spLocks/>
          </p:cNvSpPr>
          <p:nvPr/>
        </p:nvSpPr>
        <p:spPr bwMode="gray">
          <a:xfrm>
            <a:off x="1356849" y="424250"/>
            <a:ext cx="9783101" cy="377704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8DA0040-66FB-9D46-A3D7-FBE904AA7A2C}"/>
              </a:ext>
            </a:extLst>
          </p:cNvPr>
          <p:cNvSpPr txBox="1">
            <a:spLocks/>
          </p:cNvSpPr>
          <p:nvPr/>
        </p:nvSpPr>
        <p:spPr bwMode="gray">
          <a:xfrm>
            <a:off x="1451584" y="183444"/>
            <a:ext cx="9783101" cy="499624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endParaRPr lang="en-US" sz="6600" b="1" dirty="0">
              <a:solidFill>
                <a:srgbClr val="FF0000"/>
              </a:solidFill>
              <a:latin typeface="+mn-lt"/>
            </a:endParaRPr>
          </a:p>
          <a:p>
            <a:endParaRPr lang="en-US" sz="66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6600" b="1" dirty="0">
                <a:solidFill>
                  <a:srgbClr val="FF0000"/>
                </a:solidFill>
                <a:latin typeface="+mn-lt"/>
              </a:rPr>
              <a:t>Sc</a:t>
            </a:r>
            <a:r>
              <a:rPr lang="cs-CZ" sz="6600" b="1" dirty="0">
                <a:solidFill>
                  <a:srgbClr val="FF0000"/>
                </a:solidFill>
                <a:latin typeface="+mn-lt"/>
              </a:rPr>
              <a:t>é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nář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1</a:t>
            </a:r>
          </a:p>
          <a:p>
            <a:endParaRPr lang="en-US" sz="66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Pacient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dosud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antikoagulancii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neléčen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94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524001" y="459447"/>
            <a:ext cx="7772400" cy="1077214"/>
          </a:xfrm>
        </p:spPr>
        <p:txBody>
          <a:bodyPr>
            <a:noAutofit/>
          </a:bodyPr>
          <a:lstStyle/>
          <a:p>
            <a:pPr marL="285750" indent="-285750" defTabSz="911225"/>
            <a:r>
              <a:rPr lang="cs-CZ" sz="3600" b="1" dirty="0">
                <a:solidFill>
                  <a:srgbClr val="FF0000"/>
                </a:solidFill>
              </a:rPr>
              <a:t>Kanadský registr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en-GB" sz="2400" b="1" dirty="0">
                <a:solidFill>
                  <a:srgbClr val="FF0000"/>
                </a:solidFill>
                <a:cs typeface="Arial" pitchFamily="34" charset="0"/>
              </a:rPr>
              <a:t>125</a:t>
            </a:r>
            <a:r>
              <a:rPr lang="cs-CZ" sz="24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cs typeface="Arial" pitchFamily="34" charset="0"/>
              </a:rPr>
              <a:t>195 AF </a:t>
            </a:r>
            <a:r>
              <a:rPr lang="cs-CZ" sz="2400" b="1" dirty="0">
                <a:solidFill>
                  <a:srgbClr val="FF0000"/>
                </a:solidFill>
                <a:cs typeface="Arial" pitchFamily="34" charset="0"/>
              </a:rPr>
              <a:t>pacientů, </a:t>
            </a:r>
            <a:r>
              <a:rPr lang="en-GB" sz="2400" b="1" dirty="0">
                <a:solidFill>
                  <a:srgbClr val="FF0000"/>
                </a:solidFill>
                <a:cs typeface="Arial" pitchFamily="34" charset="0"/>
              </a:rPr>
              <a:t>≥66 </a:t>
            </a:r>
            <a:r>
              <a:rPr lang="cs-CZ" sz="2400" b="1" dirty="0">
                <a:solidFill>
                  <a:srgbClr val="FF0000"/>
                </a:solidFill>
                <a:cs typeface="Arial" pitchFamily="34" charset="0"/>
              </a:rPr>
              <a:t>let </a:t>
            </a:r>
            <a:br>
              <a:rPr lang="en-GB" sz="2400" b="1" dirty="0">
                <a:solidFill>
                  <a:srgbClr val="FF0000"/>
                </a:solidFill>
                <a:cs typeface="Arial" pitchFamily="34" charset="0"/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1" descr="L:\Pfizer\Eliquis\ELI204 Masterclass\First masterclass\Presentations\01. Figures\Eliquis redraws\JE1 - bleeding.jpg"/>
          <p:cNvPicPr>
            <a:picLocks noChangeAspect="1" noChangeArrowheads="1"/>
          </p:cNvPicPr>
          <p:nvPr/>
        </p:nvPicPr>
        <p:blipFill>
          <a:blip r:embed="rId3" cstate="print"/>
          <a:srcRect l="687" t="622"/>
          <a:stretch>
            <a:fillRect/>
          </a:stretch>
        </p:blipFill>
        <p:spPr bwMode="auto">
          <a:xfrm>
            <a:off x="1955540" y="1621277"/>
            <a:ext cx="8280920" cy="3429081"/>
          </a:xfrm>
          <a:prstGeom prst="rect">
            <a:avLst/>
          </a:prstGeom>
          <a:noFill/>
        </p:spPr>
      </p:pic>
      <p:sp>
        <p:nvSpPr>
          <p:cNvPr id="11" name="Text Placeholder 137"/>
          <p:cNvSpPr txBox="1">
            <a:spLocks/>
          </p:cNvSpPr>
          <p:nvPr/>
        </p:nvSpPr>
        <p:spPr>
          <a:xfrm>
            <a:off x="1524001" y="6555036"/>
            <a:ext cx="6750867" cy="286838"/>
          </a:xfrm>
          <a:prstGeom prst="rect">
            <a:avLst/>
          </a:prstGeom>
        </p:spPr>
        <p:txBody>
          <a:bodyPr vert="horz" lIns="360000" tIns="46800" rIns="90000" bIns="46800" rtlCol="0" anchor="ctr">
            <a:noAutofit/>
          </a:bodyPr>
          <a:lstStyle/>
          <a:p>
            <a:pPr defTabSz="911225" fontAlgn="base">
              <a:spcBef>
                <a:spcPct val="20000"/>
              </a:spcBef>
              <a:spcAft>
                <a:spcPct val="0"/>
              </a:spcAft>
              <a:buClr>
                <a:srgbClr val="F26A38"/>
              </a:buClr>
              <a:buSzPct val="80000"/>
              <a:defRPr/>
            </a:pPr>
            <a:endParaRPr lang="nb-NO" sz="1100" dirty="0">
              <a:cs typeface="Arial" pitchFamily="34" charset="0"/>
            </a:endParaRPr>
          </a:p>
          <a:p>
            <a:pPr defTabSz="911225" fontAlgn="base">
              <a:spcBef>
                <a:spcPct val="20000"/>
              </a:spcBef>
              <a:spcAft>
                <a:spcPct val="0"/>
              </a:spcAft>
              <a:buClr>
                <a:srgbClr val="F26A38"/>
              </a:buClr>
              <a:buSzPct val="80000"/>
              <a:defRPr/>
            </a:pPr>
            <a:r>
              <a:rPr lang="fr-FR" sz="1100" b="1" dirty="0"/>
              <a:t>1. Gomes et al. </a:t>
            </a:r>
            <a:r>
              <a:rPr lang="fr-FR" sz="1100" b="1" i="1" dirty="0"/>
              <a:t>CMAJ.</a:t>
            </a:r>
            <a:r>
              <a:rPr lang="fr-FR" sz="1100" b="1" dirty="0"/>
              <a:t> 2013;185:E121</a:t>
            </a:r>
            <a:r>
              <a:rPr lang="en-CA" sz="1100" b="1" dirty="0"/>
              <a:t>–12</a:t>
            </a:r>
            <a:r>
              <a:rPr lang="fr-FR" sz="1100" b="1" dirty="0"/>
              <a:t>7.</a:t>
            </a:r>
          </a:p>
          <a:p>
            <a:pPr defTabSz="911225" fontAlgn="base">
              <a:spcBef>
                <a:spcPct val="20000"/>
              </a:spcBef>
              <a:spcAft>
                <a:spcPct val="0"/>
              </a:spcAft>
              <a:buClr>
                <a:srgbClr val="F26A38"/>
              </a:buClr>
              <a:buSzPct val="80000"/>
              <a:defRPr/>
            </a:pPr>
            <a:r>
              <a:rPr lang="nb-NO" sz="1100" dirty="0">
                <a:cs typeface="Arial" pitchFamily="34" charset="0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995772" y="5306001"/>
            <a:ext cx="10200456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Velká krvácení v prvních 30 dnech</a:t>
            </a:r>
            <a:r>
              <a:rPr lang="nl-NL" sz="2400" dirty="0">
                <a:solidFill>
                  <a:srgbClr val="FF0000"/>
                </a:solidFill>
              </a:rPr>
              <a:t>: 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nl-NL" sz="2400" b="1" dirty="0">
                <a:solidFill>
                  <a:srgbClr val="FF0000"/>
                </a:solidFill>
              </a:rPr>
              <a:t>11.8%/p-y </a:t>
            </a:r>
            <a:r>
              <a:rPr lang="nl-NL" sz="2400" dirty="0">
                <a:solidFill>
                  <a:srgbClr val="FF0000"/>
                </a:solidFill>
              </a:rPr>
              <a:t>(95% CI 11.1–12.5%)</a:t>
            </a:r>
            <a:r>
              <a:rPr lang="nl-NL" sz="2400" baseline="30000" dirty="0">
                <a:solidFill>
                  <a:srgbClr val="FF0000"/>
                </a:solidFill>
              </a:rPr>
              <a:t>1</a:t>
            </a:r>
          </a:p>
          <a:p>
            <a:endParaRPr lang="en-GB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9061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835" y="147288"/>
            <a:ext cx="10277050" cy="1152128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err="1">
                <a:solidFill>
                  <a:srgbClr val="FF0000"/>
                </a:solidFill>
              </a:rPr>
              <a:t>Warfarin</a:t>
            </a:r>
            <a:r>
              <a:rPr lang="cs-CZ" sz="3600" b="1" dirty="0">
                <a:solidFill>
                  <a:srgbClr val="FF0000"/>
                </a:solidFill>
              </a:rPr>
              <a:t> v reálném světě – zvýšené riziko ischemických CMP v prvním měsíci užívání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1590328" y="2148576"/>
          <a:ext cx="8898160" cy="351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991544" y="1502245"/>
            <a:ext cx="820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 Narrow" panose="020B0606020202030204" pitchFamily="34" charset="0"/>
              </a:rPr>
              <a:t>Adjustované RR (95% CI) pacientů léčených </a:t>
            </a:r>
            <a:r>
              <a:rPr lang="cs-CZ" b="1" dirty="0" err="1">
                <a:latin typeface="Arial Narrow" panose="020B0606020202030204" pitchFamily="34" charset="0"/>
              </a:rPr>
              <a:t>warfarinem</a:t>
            </a:r>
            <a:r>
              <a:rPr lang="cs-CZ" b="1" dirty="0">
                <a:latin typeface="Arial Narrow" panose="020B0606020202030204" pitchFamily="34" charset="0"/>
              </a:rPr>
              <a:t> oproti </a:t>
            </a:r>
            <a:r>
              <a:rPr lang="cs-CZ" b="1" dirty="0" err="1">
                <a:latin typeface="Arial Narrow" panose="020B0606020202030204" pitchFamily="34" charset="0"/>
              </a:rPr>
              <a:t>warfarinem</a:t>
            </a:r>
            <a:r>
              <a:rPr lang="cs-CZ" b="1" dirty="0">
                <a:latin typeface="Arial Narrow" panose="020B0606020202030204" pitchFamily="34" charset="0"/>
              </a:rPr>
              <a:t> neléčeným 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Velká Británie, 70 766 pacientů s nově diagnostikovanou fibrilací síní)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2207568" y="3573016"/>
            <a:ext cx="7776864" cy="0"/>
          </a:xfrm>
          <a:prstGeom prst="line">
            <a:avLst/>
          </a:prstGeom>
          <a:ln w="63500">
            <a:solidFill>
              <a:srgbClr val="4CE44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151784" y="566124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Doba od zahájení léčby </a:t>
            </a:r>
            <a:r>
              <a:rPr lang="cs-CZ" dirty="0" err="1"/>
              <a:t>warfarinem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159896" y="638099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Azoluay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L. et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al.,Eur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 2014, 35: 1881-1887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771964" y="4452423"/>
            <a:ext cx="104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0,50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(0,34-0,75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999656" y="2587700"/>
            <a:ext cx="1088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1,71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(1,39 – 2,12)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436260" y="4430654"/>
            <a:ext cx="104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0,51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(0,49-0,61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7142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4" y="404419"/>
            <a:ext cx="926061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C8D3DC16-F54A-4495-A85C-AB255254971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974799" y="6617933"/>
            <a:ext cx="8641125" cy="108000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1C36F-50C3-9949-8106-42112504F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8DCC25-5E51-1142-9A87-184AB82AA2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FF9485-6918-3240-A50A-1F298034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7136"/>
            <a:ext cx="926061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74ACF-A65D-BA41-ABD3-D2C09A9E7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" t="3080" r="2836"/>
          <a:stretch/>
        </p:blipFill>
        <p:spPr>
          <a:xfrm>
            <a:off x="1479098" y="75270"/>
            <a:ext cx="9266631" cy="6499460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FEDFE9C3-C73D-D34F-8877-247E683191D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36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A8F7-C297-F14A-83E4-AFFD43F32E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91EE49-0548-AF43-B0FB-76CEFFEF60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A155B29B-8F12-D04F-B342-7B9450639F8F}"/>
              </a:ext>
            </a:extLst>
          </p:cNvPr>
          <p:cNvSpPr txBox="1">
            <a:spLocks/>
          </p:cNvSpPr>
          <p:nvPr/>
        </p:nvSpPr>
        <p:spPr>
          <a:xfrm>
            <a:off x="160638" y="6499654"/>
            <a:ext cx="8983362" cy="283076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C5B8191-4F1A-0945-8673-2C61CDBEB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4" t="15132" r="23226"/>
          <a:stretch/>
        </p:blipFill>
        <p:spPr>
          <a:xfrm>
            <a:off x="1524000" y="69092"/>
            <a:ext cx="919440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D694E-169E-4826-9967-A3676DC5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52182"/>
            <a:ext cx="11690115" cy="864000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dávkování dle jediného parametru   - </a:t>
            </a:r>
            <a:r>
              <a:rPr lang="cs-CZ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CrCl</a:t>
            </a:r>
            <a:endParaRPr lang="cs-CZ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84EDA-F8AB-4D16-9851-B9F5112C14BF}"/>
              </a:ext>
            </a:extLst>
          </p:cNvPr>
          <p:cNvSpPr/>
          <p:nvPr/>
        </p:nvSpPr>
        <p:spPr bwMode="gray">
          <a:xfrm>
            <a:off x="1394085" y="5366479"/>
            <a:ext cx="2728210" cy="473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06027-36DD-4A15-96C1-BBBC9C89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52537"/>
            <a:ext cx="8648700" cy="4352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EC1FA4-61FF-4901-99C2-281CF47A4591}"/>
              </a:ext>
            </a:extLst>
          </p:cNvPr>
          <p:cNvSpPr/>
          <p:nvPr/>
        </p:nvSpPr>
        <p:spPr bwMode="gray">
          <a:xfrm>
            <a:off x="1211971" y="5249156"/>
            <a:ext cx="4304409" cy="35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94358C-E985-4A42-BBF6-27678C1588FC}"/>
              </a:ext>
            </a:extLst>
          </p:cNvPr>
          <p:cNvSpPr/>
          <p:nvPr/>
        </p:nvSpPr>
        <p:spPr bwMode="gray">
          <a:xfrm>
            <a:off x="6441842" y="5188326"/>
            <a:ext cx="4304409" cy="601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041A9-E1A2-427A-A68C-2FEA73D9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85" y="5454499"/>
            <a:ext cx="5867400" cy="9715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60CC8D-1E64-49C7-9CB1-963D3A2FCDE3}"/>
              </a:ext>
            </a:extLst>
          </p:cNvPr>
          <p:cNvSpPr/>
          <p:nvPr/>
        </p:nvSpPr>
        <p:spPr bwMode="auto">
          <a:xfrm>
            <a:off x="8934469" y="5624945"/>
            <a:ext cx="2998912" cy="976318"/>
          </a:xfrm>
          <a:prstGeom prst="roundRect">
            <a:avLst/>
          </a:prstGeom>
          <a:gradFill rotWithShape="1">
            <a:gsLst>
              <a:gs pos="0">
                <a:srgbClr val="EC008C">
                  <a:shade val="51000"/>
                  <a:satMod val="130000"/>
                </a:srgbClr>
              </a:gs>
              <a:gs pos="80000">
                <a:srgbClr val="EC008C">
                  <a:shade val="93000"/>
                  <a:satMod val="130000"/>
                </a:srgbClr>
              </a:gs>
              <a:gs pos="100000">
                <a:srgbClr val="EC008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72000" tIns="36000" rIns="72000" bIns="36000" rtlCol="0" anchor="ctr">
            <a:noAutofit/>
          </a:bodyPr>
          <a:lstStyle/>
          <a:p>
            <a:pPr>
              <a:buSzPct val="150000"/>
            </a:pPr>
            <a:r>
              <a:rPr lang="cs-CZ" sz="3600" b="1" noProof="0" dirty="0">
                <a:solidFill>
                  <a:schemeClr val="bg1"/>
                </a:solidFill>
              </a:rPr>
              <a:t>  </a:t>
            </a:r>
            <a:r>
              <a:rPr lang="cs-CZ" sz="36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1x denně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1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93CB0-E854-914F-ADD4-8CF1CD243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6126"/>
            <a:ext cx="9144000" cy="2387600"/>
          </a:xfrm>
        </p:spPr>
        <p:txBody>
          <a:bodyPr/>
          <a:lstStyle/>
          <a:p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Scenář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b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Převod z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warfarinu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287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039E5B-A4C4-44EC-B126-6FB7FABACA40}"/>
              </a:ext>
            </a:extLst>
          </p:cNvPr>
          <p:cNvSpPr txBox="1"/>
          <p:nvPr/>
        </p:nvSpPr>
        <p:spPr>
          <a:xfrm>
            <a:off x="3940328" y="6484981"/>
            <a:ext cx="620553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 defTabSz="685800">
              <a:defRPr/>
            </a:pPr>
            <a:r>
              <a:rPr lang="en-GB" sz="1400" i="1" kern="0" dirty="0">
                <a:solidFill>
                  <a:srgbClr val="0091DF"/>
                </a:solidFill>
                <a:latin typeface="+mj-lt"/>
                <a:cs typeface="Calibri" panose="020F0502020204030204" pitchFamily="34" charset="0"/>
              </a:rPr>
              <a:t>Pokorney et al, 2015</a:t>
            </a:r>
          </a:p>
        </p:txBody>
      </p:sp>
      <p:sp>
        <p:nvSpPr>
          <p:cNvPr id="7" name="Pentagon 26">
            <a:extLst>
              <a:ext uri="{FF2B5EF4-FFF2-40B4-BE49-F238E27FC236}">
                <a16:creationId xmlns:a16="http://schemas.microsoft.com/office/drawing/2014/main" id="{72B444E3-4181-455A-9F5D-E3260EFCC88D}"/>
              </a:ext>
            </a:extLst>
          </p:cNvPr>
          <p:cNvSpPr/>
          <p:nvPr/>
        </p:nvSpPr>
        <p:spPr bwMode="auto">
          <a:xfrm flipH="1">
            <a:off x="2488330" y="1901812"/>
            <a:ext cx="7029332" cy="910972"/>
          </a:xfrm>
          <a:prstGeom prst="homePlate">
            <a:avLst>
              <a:gd name="adj" fmla="val 30859"/>
            </a:avLst>
          </a:prstGeom>
          <a:gradFill>
            <a:gsLst>
              <a:gs pos="0">
                <a:srgbClr val="FFFFFF">
                  <a:alpha val="95000"/>
                </a:srgbClr>
              </a:gs>
              <a:gs pos="49000">
                <a:srgbClr val="96938E">
                  <a:lumMod val="40000"/>
                  <a:lumOff val="60000"/>
                  <a:alpha val="95000"/>
                </a:srgbClr>
              </a:gs>
              <a:gs pos="100000">
                <a:srgbClr val="96938E">
                  <a:lumMod val="60000"/>
                  <a:lumOff val="40000"/>
                  <a:alpha val="95000"/>
                </a:srgbClr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270000" tIns="0" rIns="432000" bIns="0" rtlCol="0" anchor="ctr">
            <a:noAutofit/>
          </a:bodyPr>
          <a:lstStyle/>
          <a:p>
            <a:pPr algn="ctr" defTabSz="685800">
              <a:spcBef>
                <a:spcPct val="25000"/>
              </a:spcBef>
              <a:buClr>
                <a:srgbClr val="6689CC"/>
              </a:buClr>
              <a:buSzPct val="80000"/>
              <a:tabLst>
                <a:tab pos="928688" algn="l"/>
              </a:tabLst>
              <a:defRPr/>
            </a:pPr>
            <a:r>
              <a:rPr lang="cs-CZ" kern="0" dirty="0">
                <a:solidFill>
                  <a:srgbClr val="3961AC"/>
                </a:solidFill>
                <a:latin typeface="Arial"/>
                <a:cs typeface="Arial"/>
              </a:rPr>
              <a:t>Pouze</a:t>
            </a:r>
            <a:r>
              <a:rPr lang="en-GB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1 </a:t>
            </a: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z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 10 pa</a:t>
            </a: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c</a:t>
            </a:r>
            <a:r>
              <a:rPr lang="en-GB" b="1" kern="0" dirty="0" err="1">
                <a:solidFill>
                  <a:srgbClr val="3961AC"/>
                </a:solidFill>
                <a:latin typeface="Arial"/>
                <a:cs typeface="Arial"/>
              </a:rPr>
              <a:t>ient</a:t>
            </a: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ů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cs-CZ" kern="0" dirty="0">
                <a:solidFill>
                  <a:srgbClr val="3961AC"/>
                </a:solidFill>
                <a:latin typeface="Arial"/>
                <a:cs typeface="Arial"/>
              </a:rPr>
              <a:t>dlouhodobě léčených warfarinem</a:t>
            </a:r>
            <a:r>
              <a:rPr lang="en-GB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cs-CZ" kern="0" dirty="0">
                <a:solidFill>
                  <a:srgbClr val="3961AC"/>
                </a:solidFill>
                <a:latin typeface="Arial"/>
                <a:cs typeface="Arial"/>
              </a:rPr>
              <a:t>měl všechny hodnoty INR</a:t>
            </a:r>
            <a:r>
              <a:rPr lang="en-GB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br>
              <a:rPr lang="en-GB" kern="0" dirty="0">
                <a:solidFill>
                  <a:srgbClr val="3961AC"/>
                </a:solidFill>
                <a:latin typeface="Arial"/>
                <a:cs typeface="Arial"/>
              </a:rPr>
            </a:b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v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en-GB" b="1" kern="0" dirty="0" err="1">
                <a:solidFill>
                  <a:srgbClr val="3961AC"/>
                </a:solidFill>
                <a:latin typeface="Arial"/>
                <a:cs typeface="Arial"/>
              </a:rPr>
              <a:t>terapeutic</a:t>
            </a:r>
            <a:r>
              <a:rPr lang="cs-CZ" b="1" kern="0" dirty="0" err="1">
                <a:solidFill>
                  <a:srgbClr val="3961AC"/>
                </a:solidFill>
                <a:latin typeface="Arial"/>
                <a:cs typeface="Arial"/>
              </a:rPr>
              <a:t>kém</a:t>
            </a: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 rozmezí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cs-CZ" kern="0" dirty="0">
                <a:solidFill>
                  <a:srgbClr val="3961AC"/>
                </a:solidFill>
                <a:latin typeface="Arial"/>
                <a:cs typeface="Arial"/>
              </a:rPr>
              <a:t>během</a:t>
            </a:r>
            <a:r>
              <a:rPr lang="en-GB" kern="0" dirty="0">
                <a:solidFill>
                  <a:srgbClr val="3961AC"/>
                </a:solidFill>
                <a:latin typeface="Arial"/>
                <a:cs typeface="Arial"/>
              </a:rPr>
              <a:t> </a:t>
            </a:r>
            <a:r>
              <a:rPr lang="en-GB" b="1" kern="0" dirty="0">
                <a:solidFill>
                  <a:srgbClr val="3961AC"/>
                </a:solidFill>
                <a:latin typeface="Arial"/>
                <a:cs typeface="Arial"/>
              </a:rPr>
              <a:t>6m</a:t>
            </a:r>
            <a:r>
              <a:rPr lang="cs-CZ" b="1" kern="0" dirty="0" err="1">
                <a:solidFill>
                  <a:srgbClr val="3961AC"/>
                </a:solidFill>
                <a:latin typeface="Arial"/>
                <a:cs typeface="Arial"/>
              </a:rPr>
              <a:t>ěsíčního</a:t>
            </a:r>
            <a:r>
              <a:rPr lang="cs-CZ" b="1" kern="0" dirty="0">
                <a:solidFill>
                  <a:srgbClr val="3961AC"/>
                </a:solidFill>
                <a:latin typeface="Arial"/>
                <a:cs typeface="Arial"/>
              </a:rPr>
              <a:t> pozorování</a:t>
            </a:r>
            <a:endParaRPr lang="en-GB" kern="0" dirty="0">
              <a:solidFill>
                <a:srgbClr val="3961AC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598F6F-F7CA-4FA7-9B88-A8076800E805}"/>
              </a:ext>
            </a:extLst>
          </p:cNvPr>
          <p:cNvSpPr/>
          <p:nvPr/>
        </p:nvSpPr>
        <p:spPr bwMode="auto">
          <a:xfrm>
            <a:off x="3666111" y="3912274"/>
            <a:ext cx="1397775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9" name="Gruppieren 96">
            <a:extLst>
              <a:ext uri="{FF2B5EF4-FFF2-40B4-BE49-F238E27FC236}">
                <a16:creationId xmlns:a16="http://schemas.microsoft.com/office/drawing/2014/main" id="{DAC0C859-72D5-400F-90E2-DE810D6660AB}"/>
              </a:ext>
            </a:extLst>
          </p:cNvPr>
          <p:cNvGrpSpPr/>
          <p:nvPr/>
        </p:nvGrpSpPr>
        <p:grpSpPr>
          <a:xfrm>
            <a:off x="3643283" y="3424284"/>
            <a:ext cx="5148644" cy="2313890"/>
            <a:chOff x="953227" y="1376772"/>
            <a:chExt cx="7328535" cy="3604758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DE2BA1C-3BCF-4BEB-9004-76B70068FA98}"/>
                </a:ext>
              </a:extLst>
            </p:cNvPr>
            <p:cNvGrpSpPr/>
            <p:nvPr/>
          </p:nvGrpSpPr>
          <p:grpSpPr>
            <a:xfrm>
              <a:off x="953227" y="1376772"/>
              <a:ext cx="7283870" cy="2132954"/>
              <a:chOff x="1115616" y="2778862"/>
              <a:chExt cx="7283870" cy="2132954"/>
            </a:xfrm>
          </p:grpSpPr>
          <p:grpSp>
            <p:nvGrpSpPr>
              <p:cNvPr id="51" name="Group 4">
                <a:extLst>
                  <a:ext uri="{FF2B5EF4-FFF2-40B4-BE49-F238E27FC236}">
                    <a16:creationId xmlns:a16="http://schemas.microsoft.com/office/drawing/2014/main" id="{A39C8C06-A0D7-459A-9148-F94210E3F2C1}"/>
                  </a:ext>
                </a:extLst>
              </p:cNvPr>
              <p:cNvGrpSpPr/>
              <p:nvPr/>
            </p:nvGrpSpPr>
            <p:grpSpPr>
              <a:xfrm>
                <a:off x="1135072" y="2778862"/>
                <a:ext cx="3578201" cy="692794"/>
                <a:chOff x="2974019" y="2340162"/>
                <a:chExt cx="3578201" cy="692794"/>
              </a:xfrm>
            </p:grpSpPr>
            <p:pic>
              <p:nvPicPr>
                <p:cNvPr id="107" name="Picture 3">
                  <a:extLst>
                    <a:ext uri="{FF2B5EF4-FFF2-40B4-BE49-F238E27FC236}">
                      <a16:creationId xmlns:a16="http://schemas.microsoft.com/office/drawing/2014/main" id="{6B8FE901-3FD7-4907-B1E4-C7A5901CC1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2340162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4">
                  <a:extLst>
                    <a:ext uri="{FF2B5EF4-FFF2-40B4-BE49-F238E27FC236}">
                      <a16:creationId xmlns:a16="http://schemas.microsoft.com/office/drawing/2014/main" id="{8D3268A8-692C-40F1-B872-0B13EAA984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2340162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3">
                  <a:extLst>
                    <a:ext uri="{FF2B5EF4-FFF2-40B4-BE49-F238E27FC236}">
                      <a16:creationId xmlns:a16="http://schemas.microsoft.com/office/drawing/2014/main" id="{EDB1AF7A-BC3A-47FC-B3F2-EEAAFB5228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4019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594B6A66-157B-4A45-8D99-FF75B6717A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23401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" name="Picture 3">
                  <a:extLst>
                    <a:ext uri="{FF2B5EF4-FFF2-40B4-BE49-F238E27FC236}">
                      <a16:creationId xmlns:a16="http://schemas.microsoft.com/office/drawing/2014/main" id="{B3D71A5D-529C-4EC3-AAFE-F0CD79256F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" name="Picture 4">
                  <a:extLst>
                    <a:ext uri="{FF2B5EF4-FFF2-40B4-BE49-F238E27FC236}">
                      <a16:creationId xmlns:a16="http://schemas.microsoft.com/office/drawing/2014/main" id="{C30F3741-75A0-4B68-9F3A-6147D070BB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234452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" name="Picture 3">
                  <a:extLst>
                    <a:ext uri="{FF2B5EF4-FFF2-40B4-BE49-F238E27FC236}">
                      <a16:creationId xmlns:a16="http://schemas.microsoft.com/office/drawing/2014/main" id="{FDD1411B-04FC-4F20-940E-3F3A9E2BC6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" name="Picture 4">
                  <a:extLst>
                    <a:ext uri="{FF2B5EF4-FFF2-40B4-BE49-F238E27FC236}">
                      <a16:creationId xmlns:a16="http://schemas.microsoft.com/office/drawing/2014/main" id="{BF511149-2726-4A77-B98E-9CF6024D1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23401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" name="Picture 3">
                  <a:extLst>
                    <a:ext uri="{FF2B5EF4-FFF2-40B4-BE49-F238E27FC236}">
                      <a16:creationId xmlns:a16="http://schemas.microsoft.com/office/drawing/2014/main" id="{9B5D2CA7-5BE1-4C88-AA39-6F7015FA1F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" name="Picture 4">
                  <a:extLst>
                    <a:ext uri="{FF2B5EF4-FFF2-40B4-BE49-F238E27FC236}">
                      <a16:creationId xmlns:a16="http://schemas.microsoft.com/office/drawing/2014/main" id="{D5D849D7-01E4-4113-A288-734327AFD7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234016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2" name="Group 9">
                <a:extLst>
                  <a:ext uri="{FF2B5EF4-FFF2-40B4-BE49-F238E27FC236}">
                    <a16:creationId xmlns:a16="http://schemas.microsoft.com/office/drawing/2014/main" id="{3F22884D-112E-42F9-B068-7E8BE80D3E9C}"/>
                  </a:ext>
                </a:extLst>
              </p:cNvPr>
              <p:cNvGrpSpPr/>
              <p:nvPr/>
            </p:nvGrpSpPr>
            <p:grpSpPr>
              <a:xfrm>
                <a:off x="1135072" y="4219022"/>
                <a:ext cx="3578201" cy="692794"/>
                <a:chOff x="2974019" y="3636306"/>
                <a:chExt cx="3578201" cy="692794"/>
              </a:xfrm>
            </p:grpSpPr>
            <p:pic>
              <p:nvPicPr>
                <p:cNvPr id="97" name="Picture 3">
                  <a:extLst>
                    <a:ext uri="{FF2B5EF4-FFF2-40B4-BE49-F238E27FC236}">
                      <a16:creationId xmlns:a16="http://schemas.microsoft.com/office/drawing/2014/main" id="{5A573C12-38EC-46B9-81DB-358BAC8920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3636306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8" name="Picture 4">
                  <a:extLst>
                    <a:ext uri="{FF2B5EF4-FFF2-40B4-BE49-F238E27FC236}">
                      <a16:creationId xmlns:a16="http://schemas.microsoft.com/office/drawing/2014/main" id="{ACB6D7B0-DFA5-436A-B3C9-66A8941C86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3636306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3">
                  <a:extLst>
                    <a:ext uri="{FF2B5EF4-FFF2-40B4-BE49-F238E27FC236}">
                      <a16:creationId xmlns:a16="http://schemas.microsoft.com/office/drawing/2014/main" id="{3B120F08-3CA4-4A9F-B032-64477723A9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4019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4">
                  <a:extLst>
                    <a:ext uri="{FF2B5EF4-FFF2-40B4-BE49-F238E27FC236}">
                      <a16:creationId xmlns:a16="http://schemas.microsoft.com/office/drawing/2014/main" id="{348E002C-C541-44EA-8C24-90DADB413F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3636308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3">
                  <a:extLst>
                    <a:ext uri="{FF2B5EF4-FFF2-40B4-BE49-F238E27FC236}">
                      <a16:creationId xmlns:a16="http://schemas.microsoft.com/office/drawing/2014/main" id="{D449E28A-AE85-4F53-8C46-40A264346A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4">
                  <a:extLst>
                    <a:ext uri="{FF2B5EF4-FFF2-40B4-BE49-F238E27FC236}">
                      <a16:creationId xmlns:a16="http://schemas.microsoft.com/office/drawing/2014/main" id="{A8A1BCDA-5CB0-4E27-8D30-55CAD1F19F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3640667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3">
                  <a:extLst>
                    <a:ext uri="{FF2B5EF4-FFF2-40B4-BE49-F238E27FC236}">
                      <a16:creationId xmlns:a16="http://schemas.microsoft.com/office/drawing/2014/main" id="{7BB065DC-F806-4F9D-B950-C85840EC6D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4" name="Picture 4">
                  <a:extLst>
                    <a:ext uri="{FF2B5EF4-FFF2-40B4-BE49-F238E27FC236}">
                      <a16:creationId xmlns:a16="http://schemas.microsoft.com/office/drawing/2014/main" id="{EA55B634-439D-4196-B4B8-FF80503A5C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3636308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3">
                  <a:extLst>
                    <a:ext uri="{FF2B5EF4-FFF2-40B4-BE49-F238E27FC236}">
                      <a16:creationId xmlns:a16="http://schemas.microsoft.com/office/drawing/2014/main" id="{0FF267DA-66AA-4342-8D7A-5F5788FF5F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4">
                  <a:extLst>
                    <a:ext uri="{FF2B5EF4-FFF2-40B4-BE49-F238E27FC236}">
                      <a16:creationId xmlns:a16="http://schemas.microsoft.com/office/drawing/2014/main" id="{5474BA0D-3CF7-4BEE-AED2-4FA16FF5E7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3636307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3" name="Group 7">
                <a:extLst>
                  <a:ext uri="{FF2B5EF4-FFF2-40B4-BE49-F238E27FC236}">
                    <a16:creationId xmlns:a16="http://schemas.microsoft.com/office/drawing/2014/main" id="{A0121655-DB08-4954-A1C9-5B33A9248367}"/>
                  </a:ext>
                </a:extLst>
              </p:cNvPr>
              <p:cNvGrpSpPr/>
              <p:nvPr/>
            </p:nvGrpSpPr>
            <p:grpSpPr>
              <a:xfrm>
                <a:off x="1115616" y="3497567"/>
                <a:ext cx="3562200" cy="692794"/>
                <a:chOff x="3324971" y="4539262"/>
                <a:chExt cx="3562200" cy="692794"/>
              </a:xfrm>
            </p:grpSpPr>
            <p:pic>
              <p:nvPicPr>
                <p:cNvPr id="87" name="Picture 3">
                  <a:extLst>
                    <a:ext uri="{FF2B5EF4-FFF2-40B4-BE49-F238E27FC236}">
                      <a16:creationId xmlns:a16="http://schemas.microsoft.com/office/drawing/2014/main" id="{3473EA6B-9F25-44A1-B442-8765A8FFE3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4539262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8" name="Picture 4">
                  <a:extLst>
                    <a:ext uri="{FF2B5EF4-FFF2-40B4-BE49-F238E27FC236}">
                      <a16:creationId xmlns:a16="http://schemas.microsoft.com/office/drawing/2014/main" id="{91FDDDED-D56D-4E20-AB6C-FB0CA44554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4539262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9" name="Picture 3">
                  <a:extLst>
                    <a:ext uri="{FF2B5EF4-FFF2-40B4-BE49-F238E27FC236}">
                      <a16:creationId xmlns:a16="http://schemas.microsoft.com/office/drawing/2014/main" id="{78410D61-BB78-4C2F-AD16-76A39D811E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2247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0" name="Picture 4">
                  <a:extLst>
                    <a:ext uri="{FF2B5EF4-FFF2-40B4-BE49-F238E27FC236}">
                      <a16:creationId xmlns:a16="http://schemas.microsoft.com/office/drawing/2014/main" id="{D73D2BA8-0846-4528-9B40-658ABEB0CA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45392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3">
                  <a:extLst>
                    <a:ext uri="{FF2B5EF4-FFF2-40B4-BE49-F238E27FC236}">
                      <a16:creationId xmlns:a16="http://schemas.microsoft.com/office/drawing/2014/main" id="{F922186A-A687-460E-BEB0-15EFD786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4">
                  <a:extLst>
                    <a:ext uri="{FF2B5EF4-FFF2-40B4-BE49-F238E27FC236}">
                      <a16:creationId xmlns:a16="http://schemas.microsoft.com/office/drawing/2014/main" id="{9688A1BD-F591-4F40-9CC8-6179956A9C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454362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3">
                  <a:extLst>
                    <a:ext uri="{FF2B5EF4-FFF2-40B4-BE49-F238E27FC236}">
                      <a16:creationId xmlns:a16="http://schemas.microsoft.com/office/drawing/2014/main" id="{84257CA5-599C-4405-81EC-407098CAEC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4">
                  <a:extLst>
                    <a:ext uri="{FF2B5EF4-FFF2-40B4-BE49-F238E27FC236}">
                      <a16:creationId xmlns:a16="http://schemas.microsoft.com/office/drawing/2014/main" id="{D50EA7E7-4727-4270-B3D7-42AE3F0275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45392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3">
                  <a:extLst>
                    <a:ext uri="{FF2B5EF4-FFF2-40B4-BE49-F238E27FC236}">
                      <a16:creationId xmlns:a16="http://schemas.microsoft.com/office/drawing/2014/main" id="{6116E767-70A3-4D24-B185-83659F62D2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4">
                  <a:extLst>
                    <a:ext uri="{FF2B5EF4-FFF2-40B4-BE49-F238E27FC236}">
                      <a16:creationId xmlns:a16="http://schemas.microsoft.com/office/drawing/2014/main" id="{06B94886-BBC6-4C7C-A147-E2A92C4B53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453926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65669FB-2D41-4D3E-9C67-400D2FE013B5}"/>
                  </a:ext>
                </a:extLst>
              </p:cNvPr>
              <p:cNvGrpSpPr/>
              <p:nvPr/>
            </p:nvGrpSpPr>
            <p:grpSpPr>
              <a:xfrm>
                <a:off x="4821285" y="2778862"/>
                <a:ext cx="3578201" cy="692794"/>
                <a:chOff x="2974019" y="2340162"/>
                <a:chExt cx="3578201" cy="692794"/>
              </a:xfrm>
            </p:grpSpPr>
            <p:pic>
              <p:nvPicPr>
                <p:cNvPr id="77" name="Picture 3">
                  <a:extLst>
                    <a:ext uri="{FF2B5EF4-FFF2-40B4-BE49-F238E27FC236}">
                      <a16:creationId xmlns:a16="http://schemas.microsoft.com/office/drawing/2014/main" id="{37FDA470-7C2E-432B-8A71-C68F35B7DD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2340162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8" name="Picture 4">
                  <a:extLst>
                    <a:ext uri="{FF2B5EF4-FFF2-40B4-BE49-F238E27FC236}">
                      <a16:creationId xmlns:a16="http://schemas.microsoft.com/office/drawing/2014/main" id="{3AB637D0-10AC-48EF-B404-8CAE3A9869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2340162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9" name="Picture 3">
                  <a:extLst>
                    <a:ext uri="{FF2B5EF4-FFF2-40B4-BE49-F238E27FC236}">
                      <a16:creationId xmlns:a16="http://schemas.microsoft.com/office/drawing/2014/main" id="{38982A9B-1E18-4DF2-8175-1FE4DFEBD7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4019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0" name="Picture 4">
                  <a:extLst>
                    <a:ext uri="{FF2B5EF4-FFF2-40B4-BE49-F238E27FC236}">
                      <a16:creationId xmlns:a16="http://schemas.microsoft.com/office/drawing/2014/main" id="{93AF9DAB-CB60-4E39-9513-CCF10E8A05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23401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1" name="Picture 3">
                  <a:extLst>
                    <a:ext uri="{FF2B5EF4-FFF2-40B4-BE49-F238E27FC236}">
                      <a16:creationId xmlns:a16="http://schemas.microsoft.com/office/drawing/2014/main" id="{904A45F5-EDFA-4D6A-AD51-35A44CBE75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2" name="Picture 4">
                  <a:extLst>
                    <a:ext uri="{FF2B5EF4-FFF2-40B4-BE49-F238E27FC236}">
                      <a16:creationId xmlns:a16="http://schemas.microsoft.com/office/drawing/2014/main" id="{56776832-84B7-4A04-81A3-484D84C5BE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234452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3" name="Picture 3">
                  <a:extLst>
                    <a:ext uri="{FF2B5EF4-FFF2-40B4-BE49-F238E27FC236}">
                      <a16:creationId xmlns:a16="http://schemas.microsoft.com/office/drawing/2014/main" id="{68AD266D-047B-4DEA-88B6-D03619402B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4" name="Picture 4">
                  <a:extLst>
                    <a:ext uri="{FF2B5EF4-FFF2-40B4-BE49-F238E27FC236}">
                      <a16:creationId xmlns:a16="http://schemas.microsoft.com/office/drawing/2014/main" id="{95B519CE-70F7-4014-998D-14373E2BC7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23401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5" name="Picture 3">
                  <a:extLst>
                    <a:ext uri="{FF2B5EF4-FFF2-40B4-BE49-F238E27FC236}">
                      <a16:creationId xmlns:a16="http://schemas.microsoft.com/office/drawing/2014/main" id="{B47B9A7C-39EF-4D99-A377-F44E20E393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23401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6" name="Picture 4">
                  <a:extLst>
                    <a:ext uri="{FF2B5EF4-FFF2-40B4-BE49-F238E27FC236}">
                      <a16:creationId xmlns:a16="http://schemas.microsoft.com/office/drawing/2014/main" id="{180DFA6B-C4AC-4C76-BE4B-CE75D81BD7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234016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5" name="Group 64">
                <a:extLst>
                  <a:ext uri="{FF2B5EF4-FFF2-40B4-BE49-F238E27FC236}">
                    <a16:creationId xmlns:a16="http://schemas.microsoft.com/office/drawing/2014/main" id="{B2E8B551-D14C-4948-8BF4-5A858C526A0D}"/>
                  </a:ext>
                </a:extLst>
              </p:cNvPr>
              <p:cNvGrpSpPr/>
              <p:nvPr/>
            </p:nvGrpSpPr>
            <p:grpSpPr>
              <a:xfrm>
                <a:off x="4821285" y="4219022"/>
                <a:ext cx="3578201" cy="692794"/>
                <a:chOff x="2974019" y="3636306"/>
                <a:chExt cx="3578201" cy="692794"/>
              </a:xfrm>
            </p:grpSpPr>
            <p:pic>
              <p:nvPicPr>
                <p:cNvPr id="67" name="Picture 3">
                  <a:extLst>
                    <a:ext uri="{FF2B5EF4-FFF2-40B4-BE49-F238E27FC236}">
                      <a16:creationId xmlns:a16="http://schemas.microsoft.com/office/drawing/2014/main" id="{874A6C18-A8DF-4C5F-8ACB-B4CC648837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3636306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8" name="Picture 4">
                  <a:extLst>
                    <a:ext uri="{FF2B5EF4-FFF2-40B4-BE49-F238E27FC236}">
                      <a16:creationId xmlns:a16="http://schemas.microsoft.com/office/drawing/2014/main" id="{9EF00F1C-8AF3-4C56-8B17-A3F4E8C027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3636306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9" name="Picture 3">
                  <a:extLst>
                    <a:ext uri="{FF2B5EF4-FFF2-40B4-BE49-F238E27FC236}">
                      <a16:creationId xmlns:a16="http://schemas.microsoft.com/office/drawing/2014/main" id="{09992A58-3B26-4CB3-A1FE-4C7DE2B5DA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4019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0" name="Picture 4">
                  <a:extLst>
                    <a:ext uri="{FF2B5EF4-FFF2-40B4-BE49-F238E27FC236}">
                      <a16:creationId xmlns:a16="http://schemas.microsoft.com/office/drawing/2014/main" id="{1D36E6CA-0E63-4FD9-A912-A8CD139481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3636308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1" name="Picture 3">
                  <a:extLst>
                    <a:ext uri="{FF2B5EF4-FFF2-40B4-BE49-F238E27FC236}">
                      <a16:creationId xmlns:a16="http://schemas.microsoft.com/office/drawing/2014/main" id="{6478F9D2-8A42-4575-98AA-A15A70CAC3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2" name="Picture 4">
                  <a:extLst>
                    <a:ext uri="{FF2B5EF4-FFF2-40B4-BE49-F238E27FC236}">
                      <a16:creationId xmlns:a16="http://schemas.microsoft.com/office/drawing/2014/main" id="{6118704C-0910-4C8E-A25B-83C439D0B7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3640667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3" name="Picture 3">
                  <a:extLst>
                    <a:ext uri="{FF2B5EF4-FFF2-40B4-BE49-F238E27FC236}">
                      <a16:creationId xmlns:a16="http://schemas.microsoft.com/office/drawing/2014/main" id="{11E5DE9F-16D9-442A-817E-F95EE574D9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4" name="Picture 4">
                  <a:extLst>
                    <a:ext uri="{FF2B5EF4-FFF2-40B4-BE49-F238E27FC236}">
                      <a16:creationId xmlns:a16="http://schemas.microsoft.com/office/drawing/2014/main" id="{AE58A2C0-FEC1-47A0-96A3-73357EEE9A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3636308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" name="Picture 3">
                  <a:extLst>
                    <a:ext uri="{FF2B5EF4-FFF2-40B4-BE49-F238E27FC236}">
                      <a16:creationId xmlns:a16="http://schemas.microsoft.com/office/drawing/2014/main" id="{DCCAF027-3CD5-43A4-BD69-3E7E01A058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3636308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6" name="Picture 4">
                  <a:extLst>
                    <a:ext uri="{FF2B5EF4-FFF2-40B4-BE49-F238E27FC236}">
                      <a16:creationId xmlns:a16="http://schemas.microsoft.com/office/drawing/2014/main" id="{3A7389D3-C5DA-4F3C-8EE3-8A16EE130E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3636307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6" name="Group 75">
                <a:extLst>
                  <a:ext uri="{FF2B5EF4-FFF2-40B4-BE49-F238E27FC236}">
                    <a16:creationId xmlns:a16="http://schemas.microsoft.com/office/drawing/2014/main" id="{36A39A15-E4E1-437A-870A-6D9392A01386}"/>
                  </a:ext>
                </a:extLst>
              </p:cNvPr>
              <p:cNvGrpSpPr/>
              <p:nvPr/>
            </p:nvGrpSpPr>
            <p:grpSpPr>
              <a:xfrm>
                <a:off x="4801829" y="3497567"/>
                <a:ext cx="3562200" cy="692794"/>
                <a:chOff x="3324971" y="4539262"/>
                <a:chExt cx="3562200" cy="692794"/>
              </a:xfrm>
            </p:grpSpPr>
            <p:pic>
              <p:nvPicPr>
                <p:cNvPr id="57" name="Picture 3">
                  <a:extLst>
                    <a:ext uri="{FF2B5EF4-FFF2-40B4-BE49-F238E27FC236}">
                      <a16:creationId xmlns:a16="http://schemas.microsoft.com/office/drawing/2014/main" id="{758E6E84-C470-4E62-BE62-2C3D25CEE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0003" y="4539262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8" name="Picture 4">
                  <a:extLst>
                    <a:ext uri="{FF2B5EF4-FFF2-40B4-BE49-F238E27FC236}">
                      <a16:creationId xmlns:a16="http://schemas.microsoft.com/office/drawing/2014/main" id="{7C48837E-9C7F-47B4-A005-64F7C64933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0959" y="4539262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3">
                  <a:extLst>
                    <a:ext uri="{FF2B5EF4-FFF2-40B4-BE49-F238E27FC236}">
                      <a16:creationId xmlns:a16="http://schemas.microsoft.com/office/drawing/2014/main" id="{03EE3E69-3586-4C34-8BC9-BD4720EE2A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2247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7D7B89E9-F5B2-459B-B87E-8D1008CAC1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4971" y="45392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3">
                  <a:extLst>
                    <a:ext uri="{FF2B5EF4-FFF2-40B4-BE49-F238E27FC236}">
                      <a16:creationId xmlns:a16="http://schemas.microsoft.com/office/drawing/2014/main" id="{8C993565-CB1A-4A77-804D-9681D294CA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8015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B5A7D1D3-3EED-44C6-94BB-48DE9B7EC3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6959" y="454362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" name="Picture 3">
                  <a:extLst>
                    <a:ext uri="{FF2B5EF4-FFF2-40B4-BE49-F238E27FC236}">
                      <a16:creationId xmlns:a16="http://schemas.microsoft.com/office/drawing/2014/main" id="{400E192A-29F0-4D1C-A69D-C09E8CDAD2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2011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CFBA09CB-5AA1-471D-9910-A7BFF3B5D6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2963" y="4539264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" name="Picture 3">
                  <a:extLst>
                    <a:ext uri="{FF2B5EF4-FFF2-40B4-BE49-F238E27FC236}">
                      <a16:creationId xmlns:a16="http://schemas.microsoft.com/office/drawing/2014/main" id="{EA5D92D3-5F0D-48D5-AB2D-58370BFD97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6007" y="4539264"/>
                  <a:ext cx="244924" cy="6884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6" name="Picture 4">
                  <a:extLst>
                    <a:ext uri="{FF2B5EF4-FFF2-40B4-BE49-F238E27FC236}">
                      <a16:creationId xmlns:a16="http://schemas.microsoft.com/office/drawing/2014/main" id="{E8FD9F8D-C410-4FAA-A42D-960F7058F0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8967" y="4539263"/>
                  <a:ext cx="291261" cy="688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F61C587-F88E-492E-95B7-C61590B01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676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6CFD5AD-B18F-4988-80DB-5196C3B47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632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252B780B-8202-4FDB-B7DD-2480CC08F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59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DCAA56BF-2E6B-4E2D-BA19-7196000AE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632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81200844-956C-47FE-ADB4-7D8F08D32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84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074F27C5-6918-43CD-9493-29FFE1141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636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9D7F4F8-1A26-4CFB-A9EA-F62B108F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680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E1379EA3-6086-4177-A82C-73C6F97ED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411" y="4288737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A7364EF-B8A4-439F-922E-332D5A97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89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7B59F9A-CFAB-499D-BBF0-2AEC6A894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845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130B5416-B8CB-4AD6-A8BD-95752B898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905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0633768C-E2D1-4DFD-BB04-85FDE343D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857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4D59E8F0-EFCA-4B71-A13B-9F036DBCF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01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6C7AD522-08EB-4598-9547-1B616015B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845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D179B8E-4C99-41EB-9DD9-DB8D4DBE4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897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EDF2DA7C-1599-418E-ABEC-94146FC47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849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1DD135C4-025B-4B24-8FB8-7D919DD03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893" y="428873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C374B2B9-CE71-47AD-8476-DB1EB2B32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853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FDCDFFD-3605-4CBD-B265-619F0D1C2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022" y="3573016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8A3933FB-3936-4F1A-A9E3-5BD1807D4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978" y="3573016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014D9C1D-E04C-4A35-9714-6179745A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038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E5A419BB-6715-49D1-A0DB-7D6F306FE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990" y="3573018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86C7C913-1FA1-42B3-B22F-5B4B9D4AA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034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473F8B8-F602-471D-A5E2-B63D8C05A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978" y="3577377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846102C0-58EC-4194-8B17-B21C555FC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030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39768694-7C7C-4442-9B45-4D5730134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982" y="3573018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7C706830-5A12-478D-AA22-56FA8A758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026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6D6160D8-FD40-4EB6-B4A7-181E1DF13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986" y="3573017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03C13B4-357E-4E47-B027-6FDFEAC66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235" y="3573016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900EB9E8-E878-4DF4-9B34-10E25F3B3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501" y="428873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7E8B44B9-E863-4569-A7C0-3698DF970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251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8888E05A-560A-4FBF-A978-0463E2C70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203" y="3573018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8DBC9193-B651-4F25-9971-9F89518E9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247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26C7A8A4-35E1-49E5-AC01-FDEFD9B2D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191" y="3577377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37B0BC1-415C-4217-903D-BEE07F335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243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BD0E18ED-3815-45B8-86EC-4AC6DD9DF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195" y="3573018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37B73643-F02B-49E5-872C-3D5791DF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239" y="3573018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4">
              <a:extLst>
                <a:ext uri="{FF2B5EF4-FFF2-40B4-BE49-F238E27FC236}">
                  <a16:creationId xmlns:a16="http://schemas.microsoft.com/office/drawing/2014/main" id="{B86C3B2F-D287-47DD-A983-D7BE6E497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99" y="3573017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538EF9CC-19D0-43A2-9A5F-CE5FF5362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528" y="4293096"/>
              <a:ext cx="244924" cy="688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16679FD1-5B85-4A4D-A20C-33F9D2B9F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371" y="3568659"/>
              <a:ext cx="291261" cy="688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7" name="Rectangle 86">
            <a:extLst>
              <a:ext uri="{FF2B5EF4-FFF2-40B4-BE49-F238E27FC236}">
                <a16:creationId xmlns:a16="http://schemas.microsoft.com/office/drawing/2014/main" id="{FDF9CCEF-E24A-4623-B4D9-492132BDAC4F}"/>
              </a:ext>
            </a:extLst>
          </p:cNvPr>
          <p:cNvSpPr/>
          <p:nvPr/>
        </p:nvSpPr>
        <p:spPr bwMode="auto">
          <a:xfrm>
            <a:off x="4407328" y="3378035"/>
            <a:ext cx="1825695" cy="50529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18" name="Rectangle 89">
            <a:extLst>
              <a:ext uri="{FF2B5EF4-FFF2-40B4-BE49-F238E27FC236}">
                <a16:creationId xmlns:a16="http://schemas.microsoft.com/office/drawing/2014/main" id="{AB3222F8-FB8C-401B-AE2F-326FBE4CCB1C}"/>
              </a:ext>
            </a:extLst>
          </p:cNvPr>
          <p:cNvSpPr/>
          <p:nvPr/>
        </p:nvSpPr>
        <p:spPr bwMode="auto">
          <a:xfrm>
            <a:off x="6458021" y="3378035"/>
            <a:ext cx="1030832" cy="50529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19" name="Rectangle 89">
            <a:extLst>
              <a:ext uri="{FF2B5EF4-FFF2-40B4-BE49-F238E27FC236}">
                <a16:creationId xmlns:a16="http://schemas.microsoft.com/office/drawing/2014/main" id="{96636C8C-6C07-4A0E-A47E-CEA0F126CD5F}"/>
              </a:ext>
            </a:extLst>
          </p:cNvPr>
          <p:cNvSpPr/>
          <p:nvPr/>
        </p:nvSpPr>
        <p:spPr bwMode="auto">
          <a:xfrm>
            <a:off x="3638294" y="3856332"/>
            <a:ext cx="1494461" cy="478996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0" name="Rectangle 89">
            <a:extLst>
              <a:ext uri="{FF2B5EF4-FFF2-40B4-BE49-F238E27FC236}">
                <a16:creationId xmlns:a16="http://schemas.microsoft.com/office/drawing/2014/main" id="{9F839EAC-6A46-4AB1-8B99-885AB4CE30E2}"/>
              </a:ext>
            </a:extLst>
          </p:cNvPr>
          <p:cNvSpPr/>
          <p:nvPr/>
        </p:nvSpPr>
        <p:spPr bwMode="auto">
          <a:xfrm>
            <a:off x="5443961" y="3866190"/>
            <a:ext cx="3291677" cy="46413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1" name="Rectangle 89">
            <a:extLst>
              <a:ext uri="{FF2B5EF4-FFF2-40B4-BE49-F238E27FC236}">
                <a16:creationId xmlns:a16="http://schemas.microsoft.com/office/drawing/2014/main" id="{27E0F720-3B51-449F-A890-4D54D6BCBC94}"/>
              </a:ext>
            </a:extLst>
          </p:cNvPr>
          <p:cNvSpPr/>
          <p:nvPr/>
        </p:nvSpPr>
        <p:spPr bwMode="auto">
          <a:xfrm>
            <a:off x="3638294" y="4342386"/>
            <a:ext cx="3342961" cy="448240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2" name="Rectangle 89">
            <a:extLst>
              <a:ext uri="{FF2B5EF4-FFF2-40B4-BE49-F238E27FC236}">
                <a16:creationId xmlns:a16="http://schemas.microsoft.com/office/drawing/2014/main" id="{B9BB5AA6-4373-4222-9905-71264C4032BF}"/>
              </a:ext>
            </a:extLst>
          </p:cNvPr>
          <p:cNvSpPr/>
          <p:nvPr/>
        </p:nvSpPr>
        <p:spPr bwMode="auto">
          <a:xfrm>
            <a:off x="7267118" y="4335328"/>
            <a:ext cx="1261137" cy="458096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3" name="Rectangle 89">
            <a:extLst>
              <a:ext uri="{FF2B5EF4-FFF2-40B4-BE49-F238E27FC236}">
                <a16:creationId xmlns:a16="http://schemas.microsoft.com/office/drawing/2014/main" id="{17F88A5A-59C2-40AC-97C9-E31B678F7CF5}"/>
              </a:ext>
            </a:extLst>
          </p:cNvPr>
          <p:cNvSpPr/>
          <p:nvPr/>
        </p:nvSpPr>
        <p:spPr bwMode="auto">
          <a:xfrm>
            <a:off x="4702557" y="4822104"/>
            <a:ext cx="1263628" cy="456651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4" name="Rectangle 89">
            <a:extLst>
              <a:ext uri="{FF2B5EF4-FFF2-40B4-BE49-F238E27FC236}">
                <a16:creationId xmlns:a16="http://schemas.microsoft.com/office/drawing/2014/main" id="{AAB02F17-5161-4BB8-A8B3-EC1F12B933D3}"/>
              </a:ext>
            </a:extLst>
          </p:cNvPr>
          <p:cNvSpPr/>
          <p:nvPr/>
        </p:nvSpPr>
        <p:spPr bwMode="auto">
          <a:xfrm>
            <a:off x="3584139" y="4822104"/>
            <a:ext cx="823188" cy="474164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5" name="Rectangle 89">
            <a:extLst>
              <a:ext uri="{FF2B5EF4-FFF2-40B4-BE49-F238E27FC236}">
                <a16:creationId xmlns:a16="http://schemas.microsoft.com/office/drawing/2014/main" id="{69F4BAAA-227E-4212-AEC5-CC787A91C7C3}"/>
              </a:ext>
            </a:extLst>
          </p:cNvPr>
          <p:cNvSpPr/>
          <p:nvPr/>
        </p:nvSpPr>
        <p:spPr bwMode="auto">
          <a:xfrm>
            <a:off x="6217827" y="4828752"/>
            <a:ext cx="2574101" cy="467516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6" name="Rectangle 89">
            <a:extLst>
              <a:ext uri="{FF2B5EF4-FFF2-40B4-BE49-F238E27FC236}">
                <a16:creationId xmlns:a16="http://schemas.microsoft.com/office/drawing/2014/main" id="{24500967-6525-4E29-9202-7B793E02BBD6}"/>
              </a:ext>
            </a:extLst>
          </p:cNvPr>
          <p:cNvSpPr/>
          <p:nvPr/>
        </p:nvSpPr>
        <p:spPr bwMode="auto">
          <a:xfrm>
            <a:off x="4161914" y="5287491"/>
            <a:ext cx="3596054" cy="448240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7" name="Rectangle 89">
            <a:extLst>
              <a:ext uri="{FF2B5EF4-FFF2-40B4-BE49-F238E27FC236}">
                <a16:creationId xmlns:a16="http://schemas.microsoft.com/office/drawing/2014/main" id="{F159EB45-1740-43C9-BEBD-F5FC4EC0F478}"/>
              </a:ext>
            </a:extLst>
          </p:cNvPr>
          <p:cNvSpPr/>
          <p:nvPr/>
        </p:nvSpPr>
        <p:spPr bwMode="auto">
          <a:xfrm>
            <a:off x="3606332" y="5278755"/>
            <a:ext cx="282551" cy="4566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8" name="Rectangle 89">
            <a:extLst>
              <a:ext uri="{FF2B5EF4-FFF2-40B4-BE49-F238E27FC236}">
                <a16:creationId xmlns:a16="http://schemas.microsoft.com/office/drawing/2014/main" id="{D699495A-3AD5-4D7B-A2B6-3551F7F64F69}"/>
              </a:ext>
            </a:extLst>
          </p:cNvPr>
          <p:cNvSpPr/>
          <p:nvPr/>
        </p:nvSpPr>
        <p:spPr bwMode="auto">
          <a:xfrm>
            <a:off x="8049543" y="5287491"/>
            <a:ext cx="863631" cy="519783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29" name="Rectangle 89">
            <a:extLst>
              <a:ext uri="{FF2B5EF4-FFF2-40B4-BE49-F238E27FC236}">
                <a16:creationId xmlns:a16="http://schemas.microsoft.com/office/drawing/2014/main" id="{121FAFE7-9EE4-40D2-9688-CD4470157B84}"/>
              </a:ext>
            </a:extLst>
          </p:cNvPr>
          <p:cNvSpPr/>
          <p:nvPr/>
        </p:nvSpPr>
        <p:spPr bwMode="auto">
          <a:xfrm>
            <a:off x="7795549" y="3357407"/>
            <a:ext cx="1030832" cy="525926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30" name="Rectangle 89">
            <a:extLst>
              <a:ext uri="{FF2B5EF4-FFF2-40B4-BE49-F238E27FC236}">
                <a16:creationId xmlns:a16="http://schemas.microsoft.com/office/drawing/2014/main" id="{2C1BFBFF-0A1E-43CA-98AC-C168ACAED7BB}"/>
              </a:ext>
            </a:extLst>
          </p:cNvPr>
          <p:cNvSpPr/>
          <p:nvPr/>
        </p:nvSpPr>
        <p:spPr bwMode="auto">
          <a:xfrm>
            <a:off x="3207215" y="3405891"/>
            <a:ext cx="954701" cy="477443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79A4A624-75B7-4EB7-833F-E7273FB3A574}"/>
              </a:ext>
            </a:extLst>
          </p:cNvPr>
          <p:cNvSpPr/>
          <p:nvPr/>
        </p:nvSpPr>
        <p:spPr bwMode="auto">
          <a:xfrm>
            <a:off x="6968957" y="4342386"/>
            <a:ext cx="282551" cy="4566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32" name="Rectangle 89">
            <a:extLst>
              <a:ext uri="{FF2B5EF4-FFF2-40B4-BE49-F238E27FC236}">
                <a16:creationId xmlns:a16="http://schemas.microsoft.com/office/drawing/2014/main" id="{544BFA5C-669D-47EF-BE00-322D03D5C187}"/>
              </a:ext>
            </a:extLst>
          </p:cNvPr>
          <p:cNvSpPr/>
          <p:nvPr/>
        </p:nvSpPr>
        <p:spPr bwMode="auto">
          <a:xfrm>
            <a:off x="6212873" y="3424284"/>
            <a:ext cx="282551" cy="4566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33" name="Rectangle 89">
            <a:extLst>
              <a:ext uri="{FF2B5EF4-FFF2-40B4-BE49-F238E27FC236}">
                <a16:creationId xmlns:a16="http://schemas.microsoft.com/office/drawing/2014/main" id="{87B08859-D6B4-445C-94AB-998C5FD5AA57}"/>
              </a:ext>
            </a:extLst>
          </p:cNvPr>
          <p:cNvSpPr/>
          <p:nvPr/>
        </p:nvSpPr>
        <p:spPr bwMode="auto">
          <a:xfrm>
            <a:off x="4430675" y="4828440"/>
            <a:ext cx="282551" cy="4566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GB" sz="12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34" name="Picture 2">
            <a:extLst>
              <a:ext uri="{FF2B5EF4-FFF2-40B4-BE49-F238E27FC236}">
                <a16:creationId xmlns:a16="http://schemas.microsoft.com/office/drawing/2014/main" id="{2E5E5EC1-F5C9-4002-9C88-482CDBFCB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37" y="6405463"/>
            <a:ext cx="1746310" cy="266471"/>
          </a:xfrm>
          <a:prstGeom prst="rect">
            <a:avLst/>
          </a:prstGeom>
        </p:spPr>
      </p:pic>
      <p:sp>
        <p:nvSpPr>
          <p:cNvPr id="136" name="Nadpis 1">
            <a:extLst>
              <a:ext uri="{FF2B5EF4-FFF2-40B4-BE49-F238E27FC236}">
                <a16:creationId xmlns:a16="http://schemas.microsoft.com/office/drawing/2014/main" id="{ACDF6766-C767-491C-842E-2ADFA9AFEEF8}"/>
              </a:ext>
            </a:extLst>
          </p:cNvPr>
          <p:cNvSpPr txBox="1">
            <a:spLocks/>
          </p:cNvSpPr>
          <p:nvPr/>
        </p:nvSpPr>
        <p:spPr bwMode="gray">
          <a:xfrm>
            <a:off x="1926990" y="305466"/>
            <a:ext cx="8229600" cy="1065100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BB6AB4-866D-4AD2-8143-DF04701D93EE}"/>
              </a:ext>
            </a:extLst>
          </p:cNvPr>
          <p:cNvSpPr/>
          <p:nvPr/>
        </p:nvSpPr>
        <p:spPr>
          <a:xfrm>
            <a:off x="1888196" y="297665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Přesvědčení, že kontrola INR je dobrá může být pouhou iluzí 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4EA502A3-C57B-441C-A5AF-EB8F0F3FD177}"/>
              </a:ext>
            </a:extLst>
          </p:cNvPr>
          <p:cNvSpPr/>
          <p:nvPr/>
        </p:nvSpPr>
        <p:spPr>
          <a:xfrm>
            <a:off x="7044566" y="2299064"/>
            <a:ext cx="3344760" cy="2464526"/>
          </a:xfrm>
          <a:prstGeom prst="rightArrow">
            <a:avLst>
              <a:gd name="adj1" fmla="val 64778"/>
              <a:gd name="adj2" fmla="val 43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04730C4-8925-4B37-A584-8C3CC2F40639}"/>
              </a:ext>
            </a:extLst>
          </p:cNvPr>
          <p:cNvSpPr/>
          <p:nvPr/>
        </p:nvSpPr>
        <p:spPr>
          <a:xfrm>
            <a:off x="5513866" y="2807509"/>
            <a:ext cx="1374615" cy="1363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52A2BD-79C6-4894-9E0A-10A66079EC10}"/>
              </a:ext>
            </a:extLst>
          </p:cNvPr>
          <p:cNvSpPr/>
          <p:nvPr/>
        </p:nvSpPr>
        <p:spPr>
          <a:xfrm>
            <a:off x="4107095" y="2930769"/>
            <a:ext cx="1283511" cy="1118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A407D6-2431-4D42-8E71-1EFD2F599917}"/>
              </a:ext>
            </a:extLst>
          </p:cNvPr>
          <p:cNvSpPr/>
          <p:nvPr/>
        </p:nvSpPr>
        <p:spPr>
          <a:xfrm>
            <a:off x="1104983" y="3113315"/>
            <a:ext cx="741236" cy="6836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2BB142-3ED5-497C-9651-8131A7251304}"/>
              </a:ext>
            </a:extLst>
          </p:cNvPr>
          <p:cNvSpPr/>
          <p:nvPr/>
        </p:nvSpPr>
        <p:spPr>
          <a:xfrm>
            <a:off x="1972156" y="3050679"/>
            <a:ext cx="884256" cy="80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019F5656-ECEA-4AA9-810B-2776E2DF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80" y="236975"/>
            <a:ext cx="11788620" cy="49244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Významné milníky v prevenci CMP/SE u pacientů s fibrilací síní</a:t>
            </a:r>
            <a:endParaRPr lang="en-GB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ADB5ED1-C3A1-4E92-B642-CB8ACAB35EF2}"/>
              </a:ext>
            </a:extLst>
          </p:cNvPr>
          <p:cNvSpPr/>
          <p:nvPr/>
        </p:nvSpPr>
        <p:spPr bwMode="auto">
          <a:xfrm>
            <a:off x="8334106" y="4896816"/>
            <a:ext cx="3614642" cy="1695211"/>
          </a:xfrm>
          <a:prstGeom prst="roundRect">
            <a:avLst/>
          </a:prstGeom>
          <a:gradFill rotWithShape="1">
            <a:gsLst>
              <a:gs pos="0">
                <a:srgbClr val="EC008C">
                  <a:shade val="51000"/>
                  <a:satMod val="130000"/>
                </a:srgbClr>
              </a:gs>
              <a:gs pos="80000">
                <a:srgbClr val="EC008C">
                  <a:shade val="93000"/>
                  <a:satMod val="130000"/>
                </a:srgbClr>
              </a:gs>
              <a:gs pos="100000">
                <a:srgbClr val="EC008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72000" tIns="36000" rIns="72000" bIns="36000" rtlCol="0" anchor="ctr">
            <a:noAutofit/>
          </a:bodyPr>
          <a:lstStyle/>
          <a:p>
            <a:pPr>
              <a:buSzPct val="150000"/>
            </a:pPr>
            <a:r>
              <a:rPr lang="cs-CZ" b="1" dirty="0">
                <a:solidFill>
                  <a:schemeClr val="bg1"/>
                </a:solidFill>
              </a:rPr>
              <a:t>Pro pacienty, kterým byla nově diagnostikována fibrilace síní.</a:t>
            </a:r>
          </a:p>
          <a:p>
            <a:pPr>
              <a:buSzPct val="150000"/>
            </a:pP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Pro pacienty s fibrilací síní, kteří byli doposud na léčbě warfarinem.</a:t>
            </a:r>
            <a:endParaRPr kumimoji="0" lang="cs-CZ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427D88-72B2-4169-9739-B001101FE9D4}"/>
              </a:ext>
            </a:extLst>
          </p:cNvPr>
          <p:cNvSpPr/>
          <p:nvPr/>
        </p:nvSpPr>
        <p:spPr>
          <a:xfrm>
            <a:off x="1416017" y="3063687"/>
            <a:ext cx="1506044" cy="114925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8AAD25-95ED-4CBB-BAF2-1C27A3397484}"/>
              </a:ext>
            </a:extLst>
          </p:cNvPr>
          <p:cNvSpPr/>
          <p:nvPr/>
        </p:nvSpPr>
        <p:spPr>
          <a:xfrm>
            <a:off x="4270928" y="3071933"/>
            <a:ext cx="1401625" cy="94992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8C6B48-CDE1-465D-B2FE-5098ABB88C61}"/>
              </a:ext>
            </a:extLst>
          </p:cNvPr>
          <p:cNvSpPr/>
          <p:nvPr/>
        </p:nvSpPr>
        <p:spPr>
          <a:xfrm>
            <a:off x="7152795" y="3060389"/>
            <a:ext cx="1401625" cy="94992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063D41-1ED4-4231-8D00-C5A2CF434ADF}"/>
              </a:ext>
            </a:extLst>
          </p:cNvPr>
          <p:cNvSpPr/>
          <p:nvPr/>
        </p:nvSpPr>
        <p:spPr>
          <a:xfrm>
            <a:off x="5721970" y="3068634"/>
            <a:ext cx="1401625" cy="9499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984543-8CD8-4297-82B4-04919D8507DB}"/>
              </a:ext>
            </a:extLst>
          </p:cNvPr>
          <p:cNvSpPr/>
          <p:nvPr/>
        </p:nvSpPr>
        <p:spPr>
          <a:xfrm>
            <a:off x="8563405" y="3076880"/>
            <a:ext cx="1437564" cy="94992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9C3DA33-0AFB-4197-8647-5057DF10CD1B}"/>
              </a:ext>
            </a:extLst>
          </p:cNvPr>
          <p:cNvSpPr txBox="1"/>
          <p:nvPr/>
        </p:nvSpPr>
        <p:spPr>
          <a:xfrm>
            <a:off x="2020329" y="3210430"/>
            <a:ext cx="11549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1954</a:t>
            </a:r>
            <a:endParaRPr lang="cs-CZ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842183-A37F-42D7-A098-B27869DC30AF}"/>
              </a:ext>
            </a:extLst>
          </p:cNvPr>
          <p:cNvSpPr txBox="1"/>
          <p:nvPr/>
        </p:nvSpPr>
        <p:spPr>
          <a:xfrm>
            <a:off x="1127145" y="3246420"/>
            <a:ext cx="7539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1941</a:t>
            </a:r>
            <a:endParaRPr lang="cs-CZ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BCF2AA-442F-40EF-888E-CB4CDB3052AC}"/>
              </a:ext>
            </a:extLst>
          </p:cNvPr>
          <p:cNvSpPr txBox="1"/>
          <p:nvPr/>
        </p:nvSpPr>
        <p:spPr>
          <a:xfrm>
            <a:off x="4223598" y="3147043"/>
            <a:ext cx="11763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2011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88A877-B818-494B-8DB1-26C85388DC4A}"/>
              </a:ext>
            </a:extLst>
          </p:cNvPr>
          <p:cNvSpPr txBox="1"/>
          <p:nvPr/>
        </p:nvSpPr>
        <p:spPr>
          <a:xfrm>
            <a:off x="7705469" y="2798660"/>
            <a:ext cx="255054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dirty="0"/>
              <a:t>1.11. 2020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F2D08C-76D3-43B9-916D-534524BC6C74}"/>
              </a:ext>
            </a:extLst>
          </p:cNvPr>
          <p:cNvSpPr txBox="1"/>
          <p:nvPr/>
        </p:nvSpPr>
        <p:spPr>
          <a:xfrm>
            <a:off x="5641413" y="3125772"/>
            <a:ext cx="14289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600" dirty="0"/>
              <a:t>2017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DC3752-3EAF-41B4-AF61-E54BD297AFBA}"/>
              </a:ext>
            </a:extLst>
          </p:cNvPr>
          <p:cNvCxnSpPr>
            <a:cxnSpLocks/>
          </p:cNvCxnSpPr>
          <p:nvPr/>
        </p:nvCxnSpPr>
        <p:spPr bwMode="gray">
          <a:xfrm>
            <a:off x="1137324" y="2151017"/>
            <a:ext cx="0" cy="914400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35F2B0-D430-444B-81B7-4B039959AFB6}"/>
              </a:ext>
            </a:extLst>
          </p:cNvPr>
          <p:cNvCxnSpPr>
            <a:cxnSpLocks/>
          </p:cNvCxnSpPr>
          <p:nvPr/>
        </p:nvCxnSpPr>
        <p:spPr bwMode="gray">
          <a:xfrm flipV="1">
            <a:off x="1983728" y="3918264"/>
            <a:ext cx="0" cy="927722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B91E91E-5A92-435A-BD4E-BBA0DD14F342}"/>
              </a:ext>
            </a:extLst>
          </p:cNvPr>
          <p:cNvSpPr txBox="1">
            <a:spLocks/>
          </p:cNvSpPr>
          <p:nvPr/>
        </p:nvSpPr>
        <p:spPr bwMode="gray">
          <a:xfrm>
            <a:off x="1981616" y="4364316"/>
            <a:ext cx="1768348" cy="632557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Warfarin schválen jako humánní léčivo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1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980C331-6939-40ED-AD48-B0D037D233B5}"/>
              </a:ext>
            </a:extLst>
          </p:cNvPr>
          <p:cNvSpPr txBox="1">
            <a:spLocks/>
          </p:cNvSpPr>
          <p:nvPr/>
        </p:nvSpPr>
        <p:spPr bwMode="gray">
          <a:xfrm>
            <a:off x="1135876" y="1559821"/>
            <a:ext cx="1412383" cy="630052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Získán patent pro dikumarol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1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pic>
        <p:nvPicPr>
          <p:cNvPr id="43" name="ROCKET AF logo">
            <a:extLst>
              <a:ext uri="{FF2B5EF4-FFF2-40B4-BE49-F238E27FC236}">
                <a16:creationId xmlns:a16="http://schemas.microsoft.com/office/drawing/2014/main" id="{4C18E064-860F-4BBD-96AC-34312E32D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02" y="4628272"/>
            <a:ext cx="1983522" cy="246390"/>
          </a:xfrm>
          <a:prstGeom prst="rect">
            <a:avLst/>
          </a:prstGeom>
        </p:spPr>
      </p:pic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AB74AB13-7396-411C-861C-52E5F9A8CEAD}"/>
              </a:ext>
            </a:extLst>
          </p:cNvPr>
          <p:cNvSpPr txBox="1">
            <a:spLocks/>
          </p:cNvSpPr>
          <p:nvPr/>
        </p:nvSpPr>
        <p:spPr bwMode="gray">
          <a:xfrm>
            <a:off x="3010569" y="1394022"/>
            <a:ext cx="2277543" cy="890306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Schválení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první indikace přípravku Xarelto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®</a:t>
            </a: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(ortopedie)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2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cs-CZ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FED5EA-FF2C-4CF3-A2E1-4915B148EE5B}"/>
              </a:ext>
            </a:extLst>
          </p:cNvPr>
          <p:cNvCxnSpPr>
            <a:cxnSpLocks/>
          </p:cNvCxnSpPr>
          <p:nvPr/>
        </p:nvCxnSpPr>
        <p:spPr bwMode="gray">
          <a:xfrm>
            <a:off x="3016701" y="2003977"/>
            <a:ext cx="0" cy="914400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1DB2D2-2D2D-4764-8AEF-CB31233B69C0}"/>
              </a:ext>
            </a:extLst>
          </p:cNvPr>
          <p:cNvCxnSpPr>
            <a:cxnSpLocks/>
          </p:cNvCxnSpPr>
          <p:nvPr/>
        </p:nvCxnSpPr>
        <p:spPr bwMode="gray">
          <a:xfrm flipV="1">
            <a:off x="4129051" y="4110858"/>
            <a:ext cx="0" cy="927722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FCED36F6-7E13-47DE-8936-971D84E8A453}"/>
              </a:ext>
            </a:extLst>
          </p:cNvPr>
          <p:cNvSpPr txBox="1">
            <a:spLocks/>
          </p:cNvSpPr>
          <p:nvPr/>
        </p:nvSpPr>
        <p:spPr bwMode="gray">
          <a:xfrm>
            <a:off x="4121580" y="4975590"/>
            <a:ext cx="2574784" cy="603174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</a:rPr>
              <a:t>Schválení </a:t>
            </a:r>
            <a:r>
              <a:rPr kumimoji="0" lang="cs-CZ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</a:rPr>
              <a:t>indikac</a:t>
            </a:r>
            <a:r>
              <a:rPr lang="cs-CZ" sz="1467" b="1" dirty="0">
                <a:solidFill>
                  <a:srgbClr val="FFFFFF"/>
                </a:solidFill>
                <a:ea typeface="ＭＳ Ｐゴシック" pitchFamily="34" charset="-128"/>
              </a:rPr>
              <a:t>e v prevenci CMP a SE u pacientů s NVFS</a:t>
            </a:r>
            <a:r>
              <a:rPr lang="cs-CZ" sz="1467" b="1" baseline="30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9FD4CE-E2D5-459E-A982-F1A1F1109346}"/>
              </a:ext>
            </a:extLst>
          </p:cNvPr>
          <p:cNvCxnSpPr>
            <a:cxnSpLocks/>
          </p:cNvCxnSpPr>
          <p:nvPr/>
        </p:nvCxnSpPr>
        <p:spPr bwMode="gray">
          <a:xfrm>
            <a:off x="5549890" y="1824112"/>
            <a:ext cx="0" cy="914400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20E1DEE7-C3EB-4AD6-A28B-058D33679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83" y="2144470"/>
            <a:ext cx="1724937" cy="357572"/>
          </a:xfrm>
          <a:prstGeom prst="rect">
            <a:avLst/>
          </a:prstGeom>
        </p:spPr>
      </p:pic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C2C131AC-3704-456A-98B1-F749C0A5301B}"/>
              </a:ext>
            </a:extLst>
          </p:cNvPr>
          <p:cNvSpPr txBox="1">
            <a:spLocks/>
          </p:cNvSpPr>
          <p:nvPr/>
        </p:nvSpPr>
        <p:spPr bwMode="gray">
          <a:xfrm>
            <a:off x="5550789" y="988738"/>
            <a:ext cx="1822690" cy="1082563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</a:rPr>
              <a:t>Rozšíření </a:t>
            </a:r>
            <a:r>
              <a:rPr kumimoji="0" lang="cs-CZ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</a:rPr>
              <a:t>indikac</a:t>
            </a:r>
            <a:r>
              <a:rPr lang="cs-CZ" sz="1467" b="1" dirty="0">
                <a:solidFill>
                  <a:srgbClr val="FFFFFF"/>
                </a:solidFill>
                <a:ea typeface="ＭＳ Ｐゴシック" pitchFamily="34" charset="-128"/>
              </a:rPr>
              <a:t>e v prevenci CMP a SE o pacienty s NVFS po PCI</a:t>
            </a:r>
            <a:r>
              <a:rPr lang="cs-CZ" sz="1467" b="1" baseline="30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178B412-0B5A-4CA2-9CFF-A4E24ADAAF5F}"/>
              </a:ext>
            </a:extLst>
          </p:cNvPr>
          <p:cNvCxnSpPr>
            <a:cxnSpLocks/>
          </p:cNvCxnSpPr>
          <p:nvPr/>
        </p:nvCxnSpPr>
        <p:spPr bwMode="gray">
          <a:xfrm>
            <a:off x="8333617" y="1520650"/>
            <a:ext cx="0" cy="1055077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oval" w="sm" len="sm"/>
          </a:ln>
          <a:effectLst/>
        </p:spPr>
      </p:cxn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2BE96F4-7ED9-4FBA-82FF-E90AA94C0969}"/>
              </a:ext>
            </a:extLst>
          </p:cNvPr>
          <p:cNvSpPr txBox="1">
            <a:spLocks/>
          </p:cNvSpPr>
          <p:nvPr/>
        </p:nvSpPr>
        <p:spPr bwMode="gray">
          <a:xfrm>
            <a:off x="8788369" y="882228"/>
            <a:ext cx="2419562" cy="1011227"/>
          </a:xfrm>
          <a:prstGeom prst="rect">
            <a:avLst/>
          </a:prstGeom>
          <a:solidFill>
            <a:srgbClr val="3961AC"/>
          </a:solidFill>
        </p:spPr>
        <p:txBody>
          <a:bodyPr lIns="48000" tIns="48000" rIns="48000" bIns="48000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Schválení</a:t>
            </a:r>
            <a:r>
              <a:rPr kumimoji="0" lang="cs-CZ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úhrady přípravku Xarelto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®</a:t>
            </a:r>
            <a:r>
              <a:rPr kumimoji="0" lang="cs-CZ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u pacientů s NVFS v první linii bez nutnosti kontraindikace warfarinu</a:t>
            </a:r>
            <a:r>
              <a:rPr kumimoji="0" lang="cs-CZ" sz="14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2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cxnSp>
        <p:nvCxnSpPr>
          <p:cNvPr id="75" name="Straight Connector 135">
            <a:extLst>
              <a:ext uri="{FF2B5EF4-FFF2-40B4-BE49-F238E27FC236}">
                <a16:creationId xmlns:a16="http://schemas.microsoft.com/office/drawing/2014/main" id="{350C401C-48CC-4541-9364-B71B1D7343F3}"/>
              </a:ext>
            </a:extLst>
          </p:cNvPr>
          <p:cNvCxnSpPr>
            <a:cxnSpLocks/>
          </p:cNvCxnSpPr>
          <p:nvPr/>
        </p:nvCxnSpPr>
        <p:spPr bwMode="gray">
          <a:xfrm flipH="1">
            <a:off x="8338967" y="1520418"/>
            <a:ext cx="369605" cy="0"/>
          </a:xfrm>
          <a:prstGeom prst="line">
            <a:avLst/>
          </a:prstGeom>
          <a:noFill/>
          <a:ln w="6350" cap="flat" cmpd="sng" algn="ctr">
            <a:solidFill>
              <a:srgbClr val="3961AC"/>
            </a:solidFill>
            <a:prstDash val="solid"/>
            <a:tailEnd type="none" w="sm" len="sm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D07EAA3-5256-4E0D-B56A-3CCD2ED0EFA4}"/>
              </a:ext>
            </a:extLst>
          </p:cNvPr>
          <p:cNvSpPr/>
          <p:nvPr/>
        </p:nvSpPr>
        <p:spPr>
          <a:xfrm>
            <a:off x="2982015" y="2992400"/>
            <a:ext cx="1006511" cy="9612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9CB12D-90EB-41A1-B8B3-97BCFCA8C8E7}"/>
              </a:ext>
            </a:extLst>
          </p:cNvPr>
          <p:cNvSpPr txBox="1"/>
          <p:nvPr/>
        </p:nvSpPr>
        <p:spPr>
          <a:xfrm>
            <a:off x="3034416" y="3180957"/>
            <a:ext cx="11570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2008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3A772-D5C7-4FAF-B01D-D40F43F68218}"/>
              </a:ext>
            </a:extLst>
          </p:cNvPr>
          <p:cNvSpPr txBox="1"/>
          <p:nvPr/>
        </p:nvSpPr>
        <p:spPr>
          <a:xfrm>
            <a:off x="174169" y="6104709"/>
            <a:ext cx="7628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CMP, cévní mozková příhoda; SE, systémová embolizace; NVFS, non-valvulární fibrilace síní; PCI, perkutánní koronární intervence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D5C8A-28B6-45BD-834F-744F2E278E12}"/>
              </a:ext>
            </a:extLst>
          </p:cNvPr>
          <p:cNvSpPr txBox="1"/>
          <p:nvPr/>
        </p:nvSpPr>
        <p:spPr>
          <a:xfrm>
            <a:off x="78376" y="6540919"/>
            <a:ext cx="8856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1. </a:t>
            </a:r>
            <a:r>
              <a:rPr lang="en-US" sz="1000" dirty="0"/>
              <a:t>Lim, G. Warfarin: from rat poison to clinical use. </a:t>
            </a:r>
            <a:r>
              <a:rPr lang="en-US" sz="1000" i="1" dirty="0"/>
              <a:t>Nat Rev </a:t>
            </a:r>
            <a:r>
              <a:rPr lang="en-US" sz="1000" i="1" dirty="0" err="1"/>
              <a:t>Cardiol</a:t>
            </a:r>
            <a:r>
              <a:rPr lang="en-US" sz="1000" dirty="0"/>
              <a:t> (2017).</a:t>
            </a:r>
            <a:r>
              <a:rPr lang="cs-CZ" sz="1000" dirty="0"/>
              <a:t> 2. Úhradové podmínky přípravku Xarelto® dostupné z </a:t>
            </a:r>
            <a:r>
              <a:rPr lang="cs-CZ" sz="1000" dirty="0">
                <a:hlinkClick r:id="rId8"/>
              </a:rPr>
              <a:t>www.sukl.cz</a:t>
            </a:r>
            <a:r>
              <a:rPr lang="cs-CZ" sz="1000" dirty="0"/>
              <a:t>. Nahlíženo 2. 9. 2021 </a:t>
            </a:r>
          </a:p>
        </p:txBody>
      </p:sp>
    </p:spTree>
    <p:extLst>
      <p:ext uri="{BB962C8B-B14F-4D97-AF65-F5344CB8AC3E}">
        <p14:creationId xmlns:p14="http://schemas.microsoft.com/office/powerpoint/2010/main" val="1293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6" grpId="0"/>
      <p:bldP spid="57" grpId="0"/>
      <p:bldP spid="58" grpId="0"/>
      <p:bldP spid="60" grpId="0"/>
      <p:bldP spid="61" grpId="0"/>
      <p:bldP spid="39" grpId="0" animBg="1"/>
      <p:bldP spid="40" grpId="0" animBg="1"/>
      <p:bldP spid="45" grpId="0" animBg="1"/>
      <p:bldP spid="48" grpId="0" animBg="1"/>
      <p:bldP spid="52" grpId="0" animBg="1"/>
      <p:bldP spid="54" grpId="0" animBg="1"/>
      <p:bldP spid="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EFA461-9593-4966-AEA7-2F589146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99" y="172694"/>
            <a:ext cx="10799866" cy="864000"/>
          </a:xfrm>
        </p:spPr>
        <p:txBody>
          <a:bodyPr/>
          <a:lstStyle/>
          <a:p>
            <a:r>
              <a:rPr lang="cs-CZ" dirty="0">
                <a:solidFill>
                  <a:srgbClr val="EC00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Xarelto</a:t>
            </a:r>
            <a:r>
              <a:rPr lang="cs-CZ" baseline="30000" dirty="0">
                <a:solidFill>
                  <a:srgbClr val="EC00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cs-CZ" dirty="0">
                <a:solidFill>
                  <a:srgbClr val="EC00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NOAK vhodný při převodu z warfarinu u pacientů s NVFS již od hodnoty INR ≤ 3</a:t>
            </a:r>
            <a:endParaRPr lang="cs-CZ" baseline="30000" dirty="0">
              <a:solidFill>
                <a:srgbClr val="EC00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3406DFB4-F4C1-4B8B-AC28-26D2B369CF28}"/>
              </a:ext>
            </a:extLst>
          </p:cNvPr>
          <p:cNvSpPr txBox="1">
            <a:spLocks/>
          </p:cNvSpPr>
          <p:nvPr/>
        </p:nvSpPr>
        <p:spPr bwMode="gray">
          <a:xfrm>
            <a:off x="392057" y="6440546"/>
            <a:ext cx="9601877" cy="1538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1.-4. SPC jednotlivých přípravků, dostupné z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www.sukl.cz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Nahlíženo 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9. 2021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6E300-A410-422A-8CBE-CD84D6961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99" y="1261359"/>
            <a:ext cx="10498731" cy="50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355" y="188640"/>
            <a:ext cx="10163306" cy="8988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Plánované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invazivní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výkony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chirurgie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ablace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412776"/>
            <a:ext cx="445177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1412776"/>
            <a:ext cx="446449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717034"/>
            <a:ext cx="4211960" cy="221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592CF369-7979-4AF6-8370-8731993A07B8}"/>
              </a:ext>
            </a:extLst>
          </p:cNvPr>
          <p:cNvSpPr txBox="1">
            <a:spLocks/>
          </p:cNvSpPr>
          <p:nvPr/>
        </p:nvSpPr>
        <p:spPr>
          <a:xfrm>
            <a:off x="8256240" y="6453336"/>
            <a:ext cx="4176464" cy="216024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50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8049" y="80149"/>
            <a:ext cx="9581476" cy="988889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Výkony s minimálním rizikem krvácení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19" y="1484786"/>
            <a:ext cx="4629731" cy="24352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13" y="4365105"/>
            <a:ext cx="8008883" cy="30159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366" y="4581128"/>
            <a:ext cx="8268842" cy="18682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652260" y="2492898"/>
            <a:ext cx="352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Tyto výkony mohou být provedeny na nepřerušeném </a:t>
            </a:r>
            <a:r>
              <a:rPr lang="cs-CZ" sz="1600" dirty="0" err="1"/>
              <a:t>warfarinu</a:t>
            </a:r>
            <a:r>
              <a:rPr lang="cs-CZ" sz="1600" dirty="0"/>
              <a:t> nebo 12–24 h po posledním užití NOAC</a:t>
            </a:r>
          </a:p>
        </p:txBody>
      </p:sp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4E261968-AFAA-4512-9075-DA0D7A6A947B}"/>
              </a:ext>
            </a:extLst>
          </p:cNvPr>
          <p:cNvSpPr txBox="1">
            <a:spLocks/>
          </p:cNvSpPr>
          <p:nvPr/>
        </p:nvSpPr>
        <p:spPr>
          <a:xfrm>
            <a:off x="8112225" y="6453336"/>
            <a:ext cx="2752245" cy="275788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1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65937" y="665816"/>
            <a:ext cx="8279606" cy="50405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Výkony s malým rizikem krvácení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674283"/>
            <a:ext cx="4758212" cy="23554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94" y="4509119"/>
            <a:ext cx="8648912" cy="19820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53" y="4247832"/>
            <a:ext cx="8703231" cy="32336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049244" y="2430550"/>
            <a:ext cx="341301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50" dirty="0"/>
              <a:t>Je doporučováno užít poslední dávku NOAC 24 h nebo déle před výkonem</a:t>
            </a:r>
          </a:p>
        </p:txBody>
      </p:sp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3C3A1885-DE94-40FF-BAB7-7A9851D1349F}"/>
              </a:ext>
            </a:extLst>
          </p:cNvPr>
          <p:cNvSpPr txBox="1">
            <a:spLocks/>
          </p:cNvSpPr>
          <p:nvPr/>
        </p:nvSpPr>
        <p:spPr>
          <a:xfrm>
            <a:off x="8040216" y="6522690"/>
            <a:ext cx="4176464" cy="216024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07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 flipV="1">
            <a:off x="1895661" y="5653331"/>
            <a:ext cx="7849590" cy="15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1717227" y="5661249"/>
            <a:ext cx="5015346" cy="7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28" y="1124744"/>
            <a:ext cx="893632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V="1">
            <a:off x="1784482" y="6021288"/>
            <a:ext cx="8343967" cy="15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1747954" y="5653331"/>
            <a:ext cx="8380495" cy="237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1735196" y="0"/>
            <a:ext cx="8537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>
                <a:solidFill>
                  <a:srgbClr val="FF0000"/>
                </a:solidFill>
              </a:rPr>
              <a:t>Periprocedurální</a:t>
            </a:r>
            <a:r>
              <a:rPr lang="cs-CZ" sz="3200" b="1" dirty="0">
                <a:solidFill>
                  <a:srgbClr val="FF0000"/>
                </a:solidFill>
              </a:rPr>
              <a:t> vysazování NOAK  </a:t>
            </a: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v závislosti na funkci ledvin</a:t>
            </a:r>
          </a:p>
        </p:txBody>
      </p:sp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37C6A0D8-8FFB-42D7-AB7B-5EBCA553DB5F}"/>
              </a:ext>
            </a:extLst>
          </p:cNvPr>
          <p:cNvSpPr txBox="1">
            <a:spLocks/>
          </p:cNvSpPr>
          <p:nvPr/>
        </p:nvSpPr>
        <p:spPr>
          <a:xfrm>
            <a:off x="7968208" y="6597352"/>
            <a:ext cx="2808312" cy="288032"/>
          </a:xfrm>
          <a:prstGeom prst="rect">
            <a:avLst/>
          </a:prstGeom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93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7240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22907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8686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33258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7830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42402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46974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/>
              <a:t>R. </a:t>
            </a:r>
            <a:r>
              <a:rPr lang="en-US" sz="1100" dirty="0" err="1"/>
              <a:t>Čihák</a:t>
            </a:r>
            <a:r>
              <a:rPr lang="en-US" sz="1100" dirty="0"/>
              <a:t>, et al., Cor et Vasa 60 (2018)</a:t>
            </a:r>
            <a:endParaRPr lang="cs-CZ" sz="300" kern="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36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FEFB83-B306-49AD-BAF8-94413F9D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84" y="2666338"/>
            <a:ext cx="10799866" cy="864000"/>
          </a:xfrm>
        </p:spPr>
        <p:txBody>
          <a:bodyPr/>
          <a:lstStyle/>
          <a:p>
            <a:pPr algn="ctr"/>
            <a:r>
              <a:rPr lang="cs-CZ" sz="1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6568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7437" y="23726"/>
            <a:ext cx="10307935" cy="1600433"/>
          </a:xfrm>
        </p:spPr>
        <p:txBody>
          <a:bodyPr/>
          <a:lstStyle/>
          <a:p>
            <a:r>
              <a:rPr lang="cs-CZ" sz="10666" dirty="0">
                <a:solidFill>
                  <a:srgbClr val="FF0000"/>
                </a:solidFill>
              </a:rPr>
              <a:t>Zdroje jsou.</a:t>
            </a:r>
            <a:endParaRPr lang="cs-CZ" sz="4800" dirty="0">
              <a:solidFill>
                <a:srgbClr val="FF0000"/>
              </a:solidFill>
            </a:endParaRPr>
          </a:p>
        </p:txBody>
      </p:sp>
      <p:pic>
        <p:nvPicPr>
          <p:cNvPr id="477186" name="Picture 2" descr="Výsledek obrázku pro špidla vladimí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3" y="2019507"/>
            <a:ext cx="4598125" cy="48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78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C04E58CB-D534-AF4D-9E17-3742DAF5741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47C937E-C1CE-1D4E-8952-2F2E74FF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41271DC-797E-DE40-99EE-DEA56A667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Dostupné z: </a:t>
            </a:r>
            <a:r>
              <a:rPr lang="en-US" dirty="0">
                <a:hlinkClick r:id="rId2"/>
              </a:rPr>
              <a:t>www.escardio.org/Guidelines</a:t>
            </a:r>
            <a:r>
              <a:rPr lang="cs-CZ" dirty="0"/>
              <a:t> Nahlíženo: 2.9.2021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2F2158-20FB-FA44-BF29-26CDC8F0B2E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410D0A-B72B-EE4E-B319-2E2DFCA5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5958"/>
            <a:ext cx="12192000" cy="47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FED603D2-E90D-D049-A4D5-9927EEF8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6" y="132066"/>
            <a:ext cx="9922213" cy="664211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E8A41D-563E-1542-86F1-BF038199CAC6}"/>
              </a:ext>
            </a:extLst>
          </p:cNvPr>
          <p:cNvSpPr txBox="1"/>
          <p:nvPr/>
        </p:nvSpPr>
        <p:spPr bwMode="gray">
          <a:xfrm>
            <a:off x="262647" y="6906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cs-CZ" dirty="0" err="1"/>
          </a:p>
        </p:txBody>
      </p:sp>
    </p:spTree>
    <p:extLst>
      <p:ext uri="{BB962C8B-B14F-4D97-AF65-F5344CB8AC3E}">
        <p14:creationId xmlns:p14="http://schemas.microsoft.com/office/powerpoint/2010/main" val="36679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AE79865-66BF-B640-A12B-1BD74E47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78" y="720510"/>
            <a:ext cx="9017620" cy="5416979"/>
          </a:xfrm>
          <a:prstGeom prst="rect">
            <a:avLst/>
          </a:prstGeom>
        </p:spPr>
      </p:pic>
      <p:sp>
        <p:nvSpPr>
          <p:cNvPr id="8" name="Rámeček 7">
            <a:extLst>
              <a:ext uri="{FF2B5EF4-FFF2-40B4-BE49-F238E27FC236}">
                <a16:creationId xmlns:a16="http://schemas.microsoft.com/office/drawing/2014/main" id="{59986446-01FE-194C-A9BA-51B661584A5C}"/>
              </a:ext>
            </a:extLst>
          </p:cNvPr>
          <p:cNvSpPr/>
          <p:nvPr/>
        </p:nvSpPr>
        <p:spPr bwMode="gray">
          <a:xfrm>
            <a:off x="1628079" y="3578379"/>
            <a:ext cx="8935844" cy="1303211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D08F2-4E5A-46ED-9871-6EA4A7BB1A68}"/>
              </a:ext>
            </a:extLst>
          </p:cNvPr>
          <p:cNvSpPr/>
          <p:nvPr/>
        </p:nvSpPr>
        <p:spPr>
          <a:xfrm>
            <a:off x="1536637" y="6519217"/>
            <a:ext cx="106553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000" dirty="0">
                <a:solidFill>
                  <a:srgbClr val="212121"/>
                </a:solidFill>
                <a:latin typeface="BlinkMacSystemFont"/>
              </a:rPr>
              <a:t>McDonagh TA, </a:t>
            </a:r>
            <a:r>
              <a:rPr lang="cs-CZ" sz="1000" dirty="0">
                <a:solidFill>
                  <a:srgbClr val="212121"/>
                </a:solidFill>
                <a:latin typeface="BlinkMacSystemFont"/>
              </a:rPr>
              <a:t>et al. </a:t>
            </a:r>
            <a:r>
              <a:rPr lang="lt-LT" sz="1000" dirty="0">
                <a:solidFill>
                  <a:srgbClr val="212121"/>
                </a:solidFill>
                <a:latin typeface="BlinkMacSystemFont"/>
              </a:rPr>
              <a:t>2021 ESC Guidelines for the diagnosis and treatment of acute and chronic heart failure. Eur Heart J. 2021 Aug 27:ehab368. doi: 10.1093/eurheartj/ehab368.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360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61988-8FD3-44A3-B23D-72DC49001621}"/>
              </a:ext>
            </a:extLst>
          </p:cNvPr>
          <p:cNvSpPr/>
          <p:nvPr/>
        </p:nvSpPr>
        <p:spPr>
          <a:xfrm>
            <a:off x="729673" y="406400"/>
            <a:ext cx="10492509" cy="123767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171509-868E-4C73-91DF-73581376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10624127" cy="1325563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Od 1. 11. 2020 je možné předepsat Xarelto® </a:t>
            </a:r>
            <a:br>
              <a:rPr lang="cs-CZ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r>
              <a:rPr lang="cs-CZ" sz="36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bez nutnosti kontraindikace warfarinu</a:t>
            </a:r>
            <a:r>
              <a:rPr lang="en-US" sz="2800" b="1" baseline="300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D3111-53D9-478D-828F-519655CB29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57" y="1954424"/>
            <a:ext cx="10799867" cy="47519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Od </a:t>
            </a:r>
            <a:r>
              <a:rPr lang="cs-CZ" b="1" dirty="0">
                <a:cs typeface="Times New Roman" panose="02020603050405020304" pitchFamily="18" charset="0"/>
              </a:rPr>
              <a:t>1. 11. 2020 </a:t>
            </a:r>
            <a:r>
              <a:rPr lang="cs-CZ" dirty="0">
                <a:cs typeface="Times New Roman" panose="02020603050405020304" pitchFamily="18" charset="0"/>
              </a:rPr>
              <a:t>je pacientům s nevalvulární fibrilací síní </a:t>
            </a:r>
            <a:r>
              <a:rPr lang="cs-CZ" b="1" dirty="0">
                <a:cs typeface="Times New Roman" panose="02020603050405020304" pitchFamily="18" charset="0"/>
              </a:rPr>
              <a:t>hrazen přípravek Xarelto</a:t>
            </a:r>
            <a:r>
              <a:rPr lang="cs-CZ" b="1" baseline="30000" dirty="0">
                <a:cs typeface="Times New Roman" panose="02020603050405020304" pitchFamily="18" charset="0"/>
              </a:rPr>
              <a:t>®</a:t>
            </a:r>
            <a:r>
              <a:rPr lang="cs-CZ" dirty="0">
                <a:cs typeface="Times New Roman" panose="02020603050405020304" pitchFamily="18" charset="0"/>
              </a:rPr>
              <a:t> 15 mg a 20 mg   </a:t>
            </a:r>
            <a:r>
              <a:rPr lang="cs-CZ" b="1" dirty="0">
                <a:cs typeface="Times New Roman" panose="02020603050405020304" pitchFamily="18" charset="0"/>
              </a:rPr>
              <a:t>v primární i sekundární prevenci cévní mozkové příhody a systémové embolizace</a:t>
            </a:r>
            <a:r>
              <a:rPr lang="cs-CZ" dirty="0">
                <a:cs typeface="Times New Roman" panose="02020603050405020304" pitchFamily="18" charset="0"/>
              </a:rPr>
              <a:t> indikovaným </a:t>
            </a:r>
          </a:p>
          <a:p>
            <a:pPr marL="0" indent="0">
              <a:buNone/>
            </a:pPr>
            <a:r>
              <a:rPr lang="cs-CZ" dirty="0">
                <a:cs typeface="Times New Roman" panose="02020603050405020304" pitchFamily="18" charset="0"/>
              </a:rPr>
              <a:t>   k antikoagulační léčbě </a:t>
            </a:r>
            <a:r>
              <a:rPr lang="cs-CZ" b="1" dirty="0">
                <a:cs typeface="Times New Roman" panose="02020603050405020304" pitchFamily="18" charset="0"/>
              </a:rPr>
              <a:t>bez nutnosti podmíněné kontraindikace  </a:t>
            </a:r>
          </a:p>
          <a:p>
            <a:pPr marL="0" indent="0">
              <a:buNone/>
            </a:pPr>
            <a:r>
              <a:rPr lang="cs-CZ" b="1" dirty="0">
                <a:cs typeface="Times New Roman" panose="02020603050405020304" pitchFamily="18" charset="0"/>
              </a:rPr>
              <a:t>   warfarinu.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Přípravek je hrazen na základě preskripce </a:t>
            </a:r>
            <a:r>
              <a:rPr lang="cs-CZ" b="1" dirty="0">
                <a:solidFill>
                  <a:srgbClr val="FF0000"/>
                </a:solidFill>
                <a:cs typeface="Times New Roman" panose="02020603050405020304" pitchFamily="18" charset="0"/>
              </a:rPr>
              <a:t>internisty, neurologa, kardiologa, </a:t>
            </a:r>
            <a:r>
              <a:rPr lang="cs-CZ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angiologa</a:t>
            </a:r>
            <a:r>
              <a:rPr lang="cs-CZ" b="1" dirty="0">
                <a:solidFill>
                  <a:srgbClr val="FF0000"/>
                </a:solidFill>
                <a:cs typeface="Times New Roman" panose="02020603050405020304" pitchFamily="18" charset="0"/>
              </a:rPr>
              <a:t>, hematologa, ortopeda, chirurga a geriatra</a:t>
            </a:r>
            <a:r>
              <a:rPr lang="cs-CZ" dirty="0"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6" name="TextovéPole 20">
            <a:extLst>
              <a:ext uri="{FF2B5EF4-FFF2-40B4-BE49-F238E27FC236}">
                <a16:creationId xmlns:a16="http://schemas.microsoft.com/office/drawing/2014/main" id="{91272EAC-1628-42B0-BAC9-0908FA4D0C4D}"/>
              </a:ext>
            </a:extLst>
          </p:cNvPr>
          <p:cNvSpPr txBox="1"/>
          <p:nvPr/>
        </p:nvSpPr>
        <p:spPr>
          <a:xfrm>
            <a:off x="392057" y="6369531"/>
            <a:ext cx="6830458" cy="248402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*Při dodržení podmínek uvedených v SPC přípravku Xarelto</a:t>
            </a:r>
            <a:r>
              <a:rPr kumimoji="0" lang="cs-CZ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2034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9A6F43-1796-6643-880E-ABEFB158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95" y="-155609"/>
            <a:ext cx="5654841" cy="240631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0C72618-7E24-C44A-8201-88E88F23F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70" y="-144379"/>
            <a:ext cx="7503762" cy="70023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CCCF31-3F7E-E44F-857F-F6E58A04F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9" y="5107039"/>
            <a:ext cx="5228055" cy="6807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292BFCF-5D55-3D44-9682-7D9E4967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" y="2282893"/>
            <a:ext cx="5228055" cy="8093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4A4AB6-B48E-7047-A31D-4869A2177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9" y="4287775"/>
            <a:ext cx="5228055" cy="8093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6602AC-4154-0245-A313-3F807625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04942"/>
            <a:ext cx="5228055" cy="777727"/>
          </a:xfrm>
          <a:prstGeom prst="rect">
            <a:avLst/>
          </a:prstGeom>
        </p:spPr>
      </p:pic>
      <p:sp>
        <p:nvSpPr>
          <p:cNvPr id="10" name="Rámeček 9">
            <a:extLst>
              <a:ext uri="{FF2B5EF4-FFF2-40B4-BE49-F238E27FC236}">
                <a16:creationId xmlns:a16="http://schemas.microsoft.com/office/drawing/2014/main" id="{574E9E4D-D66B-8043-A029-E5169613EDD7}"/>
              </a:ext>
            </a:extLst>
          </p:cNvPr>
          <p:cNvSpPr/>
          <p:nvPr/>
        </p:nvSpPr>
        <p:spPr bwMode="gray">
          <a:xfrm>
            <a:off x="0" y="2260607"/>
            <a:ext cx="5273004" cy="877907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Rámeček 10">
            <a:extLst>
              <a:ext uri="{FF2B5EF4-FFF2-40B4-BE49-F238E27FC236}">
                <a16:creationId xmlns:a16="http://schemas.microsoft.com/office/drawing/2014/main" id="{FC487417-FF54-6F4C-BC81-4032C2360875}"/>
              </a:ext>
            </a:extLst>
          </p:cNvPr>
          <p:cNvSpPr/>
          <p:nvPr/>
        </p:nvSpPr>
        <p:spPr bwMode="gray">
          <a:xfrm>
            <a:off x="7885650" y="838899"/>
            <a:ext cx="3504245" cy="1376471"/>
          </a:xfrm>
          <a:prstGeom prst="frame">
            <a:avLst>
              <a:gd name="adj1" fmla="val 4596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Rámeček 11">
            <a:extLst>
              <a:ext uri="{FF2B5EF4-FFF2-40B4-BE49-F238E27FC236}">
                <a16:creationId xmlns:a16="http://schemas.microsoft.com/office/drawing/2014/main" id="{621E1F23-4DD8-BE4F-9D2A-3958B39C17E3}"/>
              </a:ext>
            </a:extLst>
          </p:cNvPr>
          <p:cNvSpPr/>
          <p:nvPr/>
        </p:nvSpPr>
        <p:spPr bwMode="gray">
          <a:xfrm>
            <a:off x="7885650" y="2866943"/>
            <a:ext cx="3504246" cy="1376471"/>
          </a:xfrm>
          <a:prstGeom prst="frame">
            <a:avLst>
              <a:gd name="adj1" fmla="val 4596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Rámeček 12">
            <a:extLst>
              <a:ext uri="{FF2B5EF4-FFF2-40B4-BE49-F238E27FC236}">
                <a16:creationId xmlns:a16="http://schemas.microsoft.com/office/drawing/2014/main" id="{1D566AA0-D8AE-7043-81F4-C8E886F1D314}"/>
              </a:ext>
            </a:extLst>
          </p:cNvPr>
          <p:cNvSpPr/>
          <p:nvPr/>
        </p:nvSpPr>
        <p:spPr bwMode="gray">
          <a:xfrm>
            <a:off x="-44950" y="3254851"/>
            <a:ext cx="5317953" cy="877907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Rámeček 14">
            <a:extLst>
              <a:ext uri="{FF2B5EF4-FFF2-40B4-BE49-F238E27FC236}">
                <a16:creationId xmlns:a16="http://schemas.microsoft.com/office/drawing/2014/main" id="{34774F96-59D1-D34B-B8D7-D825E2F4AF18}"/>
              </a:ext>
            </a:extLst>
          </p:cNvPr>
          <p:cNvSpPr/>
          <p:nvPr/>
        </p:nvSpPr>
        <p:spPr bwMode="gray">
          <a:xfrm>
            <a:off x="-22475" y="4219232"/>
            <a:ext cx="5317953" cy="877907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7046A5-B195-470E-B34A-B687D3C5E6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77" t="38470" r="29304" b="39734"/>
          <a:stretch/>
        </p:blipFill>
        <p:spPr>
          <a:xfrm>
            <a:off x="-75617" y="5782231"/>
            <a:ext cx="5654841" cy="10807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C1A275-1013-40C6-ADD5-A769FCF09735}"/>
              </a:ext>
            </a:extLst>
          </p:cNvPr>
          <p:cNvSpPr/>
          <p:nvPr/>
        </p:nvSpPr>
        <p:spPr>
          <a:xfrm>
            <a:off x="2362199" y="6603648"/>
            <a:ext cx="99679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SPC </a:t>
            </a:r>
            <a:r>
              <a:rPr lang="cs-CZ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Xarelto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mg, dostupné z www.bayer.com/cs/</a:t>
            </a:r>
            <a:r>
              <a:rPr lang="cs-CZ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vpois-rozcestnik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Poslední revize textu 26.8.2021.</a:t>
            </a:r>
            <a:endParaRPr lang="en-CA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2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31B9CF1-E6E3-9041-BBD5-A62063F1D8F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14526" y="2711669"/>
            <a:ext cx="10909420" cy="37613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9A6F43-1796-6643-880E-ABEFB1582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441" y="0"/>
            <a:ext cx="8674768" cy="2406316"/>
          </a:xfrm>
          <a:prstGeom prst="rect">
            <a:avLst/>
          </a:prstGeom>
        </p:spPr>
      </p:pic>
      <p:sp>
        <p:nvSpPr>
          <p:cNvPr id="4" name="Rámeček 3">
            <a:extLst>
              <a:ext uri="{FF2B5EF4-FFF2-40B4-BE49-F238E27FC236}">
                <a16:creationId xmlns:a16="http://schemas.microsoft.com/office/drawing/2014/main" id="{C26115BD-2458-904F-98BE-8B5715EEBB30}"/>
              </a:ext>
            </a:extLst>
          </p:cNvPr>
          <p:cNvSpPr/>
          <p:nvPr/>
        </p:nvSpPr>
        <p:spPr bwMode="gray">
          <a:xfrm>
            <a:off x="914526" y="2711669"/>
            <a:ext cx="10909420" cy="847457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Rámeček 4">
            <a:extLst>
              <a:ext uri="{FF2B5EF4-FFF2-40B4-BE49-F238E27FC236}">
                <a16:creationId xmlns:a16="http://schemas.microsoft.com/office/drawing/2014/main" id="{A912879F-2975-C74F-AD56-D58AE5B9BF38}"/>
              </a:ext>
            </a:extLst>
          </p:cNvPr>
          <p:cNvSpPr/>
          <p:nvPr/>
        </p:nvSpPr>
        <p:spPr bwMode="gray">
          <a:xfrm>
            <a:off x="914526" y="3553386"/>
            <a:ext cx="10909420" cy="311093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C2F3DDC0-3E3B-FB4F-B883-3E2ECB5C4FCB}"/>
              </a:ext>
            </a:extLst>
          </p:cNvPr>
          <p:cNvCxnSpPr>
            <a:cxnSpLocks/>
          </p:cNvCxnSpPr>
          <p:nvPr/>
        </p:nvCxnSpPr>
        <p:spPr bwMode="gray">
          <a:xfrm>
            <a:off x="914526" y="4262511"/>
            <a:ext cx="1083086" cy="0"/>
          </a:xfrm>
          <a:prstGeom prst="line">
            <a:avLst/>
          </a:prstGeom>
          <a:ln w="66675">
            <a:solidFill>
              <a:srgbClr val="D30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0B94B16-6A79-6B40-8894-6D228598925E}"/>
              </a:ext>
            </a:extLst>
          </p:cNvPr>
          <p:cNvCxnSpPr>
            <a:cxnSpLocks/>
          </p:cNvCxnSpPr>
          <p:nvPr/>
        </p:nvCxnSpPr>
        <p:spPr bwMode="gray">
          <a:xfrm>
            <a:off x="914526" y="5315243"/>
            <a:ext cx="4543739" cy="0"/>
          </a:xfrm>
          <a:prstGeom prst="line">
            <a:avLst/>
          </a:prstGeom>
          <a:ln w="66675">
            <a:solidFill>
              <a:srgbClr val="D30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36FE192-0181-604F-AF94-6F4D093696F1}"/>
              </a:ext>
            </a:extLst>
          </p:cNvPr>
          <p:cNvCxnSpPr>
            <a:cxnSpLocks/>
          </p:cNvCxnSpPr>
          <p:nvPr/>
        </p:nvCxnSpPr>
        <p:spPr bwMode="gray">
          <a:xfrm>
            <a:off x="914526" y="6472989"/>
            <a:ext cx="6400674" cy="0"/>
          </a:xfrm>
          <a:prstGeom prst="line">
            <a:avLst/>
          </a:prstGeom>
          <a:ln w="66675">
            <a:solidFill>
              <a:srgbClr val="D30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01B05-5441-4A89-8A52-3EB6885BEFAA}"/>
              </a:ext>
            </a:extLst>
          </p:cNvPr>
          <p:cNvSpPr/>
          <p:nvPr/>
        </p:nvSpPr>
        <p:spPr>
          <a:xfrm>
            <a:off x="403860" y="6516356"/>
            <a:ext cx="11536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latin typeface="+mj-lt"/>
              </a:rPr>
              <a:t>Alec </a:t>
            </a:r>
            <a:r>
              <a:rPr lang="cs-CZ" sz="800" dirty="0" err="1">
                <a:latin typeface="+mj-lt"/>
              </a:rPr>
              <a:t>Vahanian</a:t>
            </a:r>
            <a:r>
              <a:rPr lang="cs-CZ" sz="800" dirty="0">
                <a:latin typeface="+mj-lt"/>
              </a:rPr>
              <a:t>, et al. ESC/EACTS </a:t>
            </a:r>
            <a:r>
              <a:rPr lang="cs-CZ" sz="800" dirty="0" err="1">
                <a:latin typeface="+mj-lt"/>
              </a:rPr>
              <a:t>Scientific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Document</a:t>
            </a:r>
            <a:r>
              <a:rPr lang="cs-CZ" sz="800" dirty="0">
                <a:latin typeface="+mj-lt"/>
              </a:rPr>
              <a:t> Group, 2021 ESC/EACTS </a:t>
            </a:r>
            <a:r>
              <a:rPr lang="cs-CZ" sz="800" dirty="0" err="1">
                <a:latin typeface="+mj-lt"/>
              </a:rPr>
              <a:t>Guidelines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management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valvular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heart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disease</a:t>
            </a:r>
            <a:r>
              <a:rPr lang="cs-CZ" sz="800" dirty="0">
                <a:latin typeface="+mj-lt"/>
              </a:rPr>
              <a:t>: </a:t>
            </a:r>
            <a:r>
              <a:rPr lang="cs-CZ" sz="800" dirty="0" err="1">
                <a:latin typeface="+mj-lt"/>
              </a:rPr>
              <a:t>Developed</a:t>
            </a:r>
            <a:r>
              <a:rPr lang="cs-CZ" sz="800" dirty="0">
                <a:latin typeface="+mj-lt"/>
              </a:rPr>
              <a:t> by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Task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Force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management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valvular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heart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disease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European</a:t>
            </a:r>
            <a:r>
              <a:rPr lang="cs-CZ" sz="800" dirty="0">
                <a:latin typeface="+mj-lt"/>
              </a:rPr>
              <a:t> Society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Cardiology</a:t>
            </a:r>
            <a:r>
              <a:rPr lang="cs-CZ" sz="800" dirty="0">
                <a:latin typeface="+mj-lt"/>
              </a:rPr>
              <a:t> (ESC) and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European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Association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Cardio-Thoracic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Surgery</a:t>
            </a:r>
            <a:r>
              <a:rPr lang="cs-CZ" sz="800" dirty="0">
                <a:latin typeface="+mj-lt"/>
              </a:rPr>
              <a:t> (EACTS), </a:t>
            </a:r>
            <a:r>
              <a:rPr lang="cs-CZ" sz="800" i="1" dirty="0" err="1">
                <a:latin typeface="+mj-lt"/>
              </a:rPr>
              <a:t>European</a:t>
            </a:r>
            <a:r>
              <a:rPr lang="cs-CZ" sz="800" i="1" dirty="0">
                <a:latin typeface="+mj-lt"/>
              </a:rPr>
              <a:t> </a:t>
            </a:r>
            <a:r>
              <a:rPr lang="cs-CZ" sz="800" i="1" dirty="0" err="1">
                <a:latin typeface="+mj-lt"/>
              </a:rPr>
              <a:t>Heart</a:t>
            </a:r>
            <a:r>
              <a:rPr lang="cs-CZ" sz="800" i="1" dirty="0">
                <a:latin typeface="+mj-lt"/>
              </a:rPr>
              <a:t> </a:t>
            </a:r>
            <a:r>
              <a:rPr lang="cs-CZ" sz="800" i="1" dirty="0" err="1">
                <a:latin typeface="+mj-lt"/>
              </a:rPr>
              <a:t>Journal</a:t>
            </a:r>
            <a:r>
              <a:rPr lang="cs-CZ" sz="800" dirty="0">
                <a:latin typeface="+mj-lt"/>
              </a:rPr>
              <a:t>, 2021. ehab395</a:t>
            </a:r>
          </a:p>
        </p:txBody>
      </p:sp>
    </p:spTree>
    <p:extLst>
      <p:ext uri="{BB962C8B-B14F-4D97-AF65-F5344CB8AC3E}">
        <p14:creationId xmlns:p14="http://schemas.microsoft.com/office/powerpoint/2010/main" val="2504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9A6F43-1796-6643-880E-ABEFB158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441" y="0"/>
            <a:ext cx="5654841" cy="2406316"/>
          </a:xfrm>
          <a:prstGeom prst="rect">
            <a:avLst/>
          </a:prstGeom>
        </p:spPr>
      </p:pic>
      <p:pic>
        <p:nvPicPr>
          <p:cNvPr id="6" name="Zástupný obsah 1">
            <a:extLst>
              <a:ext uri="{FF2B5EF4-FFF2-40B4-BE49-F238E27FC236}">
                <a16:creationId xmlns:a16="http://schemas.microsoft.com/office/drawing/2014/main" id="{2636FA0B-B59B-1848-84A6-D62C66096B8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20576" y="-52877"/>
            <a:ext cx="6471424" cy="69108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C33F7E5-9BA7-9743-ABF5-1B318EE54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7" y="5438043"/>
            <a:ext cx="5654841" cy="787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9C614D7-28A7-1A4C-B685-CA4EDBC31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05417"/>
            <a:ext cx="5934635" cy="2206098"/>
          </a:xfrm>
          <a:prstGeom prst="rect">
            <a:avLst/>
          </a:prstGeom>
        </p:spPr>
      </p:pic>
      <p:sp>
        <p:nvSpPr>
          <p:cNvPr id="8" name="Rámeček 7">
            <a:extLst>
              <a:ext uri="{FF2B5EF4-FFF2-40B4-BE49-F238E27FC236}">
                <a16:creationId xmlns:a16="http://schemas.microsoft.com/office/drawing/2014/main" id="{D7E55F5F-5E44-7D4C-864C-7982D97EB799}"/>
              </a:ext>
            </a:extLst>
          </p:cNvPr>
          <p:cNvSpPr/>
          <p:nvPr/>
        </p:nvSpPr>
        <p:spPr bwMode="gray">
          <a:xfrm>
            <a:off x="147918" y="3429000"/>
            <a:ext cx="5654841" cy="842058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Rámeček 8">
            <a:extLst>
              <a:ext uri="{FF2B5EF4-FFF2-40B4-BE49-F238E27FC236}">
                <a16:creationId xmlns:a16="http://schemas.microsoft.com/office/drawing/2014/main" id="{39F23E3C-8929-E34B-A1E4-DDE4749B0759}"/>
              </a:ext>
            </a:extLst>
          </p:cNvPr>
          <p:cNvSpPr/>
          <p:nvPr/>
        </p:nvSpPr>
        <p:spPr bwMode="gray">
          <a:xfrm>
            <a:off x="147918" y="4222819"/>
            <a:ext cx="5654841" cy="1088695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61226-FB51-41DA-8135-94FECF78B88A}"/>
              </a:ext>
            </a:extLst>
          </p:cNvPr>
          <p:cNvSpPr/>
          <p:nvPr/>
        </p:nvSpPr>
        <p:spPr>
          <a:xfrm>
            <a:off x="0" y="6273225"/>
            <a:ext cx="5317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latin typeface="+mj-lt"/>
              </a:rPr>
              <a:t>Alec </a:t>
            </a:r>
            <a:r>
              <a:rPr lang="cs-CZ" sz="800" dirty="0" err="1">
                <a:latin typeface="+mj-lt"/>
              </a:rPr>
              <a:t>Vahanian</a:t>
            </a:r>
            <a:r>
              <a:rPr lang="cs-CZ" sz="800" dirty="0">
                <a:latin typeface="+mj-lt"/>
              </a:rPr>
              <a:t>, et al. ESC/EACTS </a:t>
            </a:r>
            <a:r>
              <a:rPr lang="cs-CZ" sz="800" dirty="0" err="1">
                <a:latin typeface="+mj-lt"/>
              </a:rPr>
              <a:t>Scientific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Document</a:t>
            </a:r>
            <a:r>
              <a:rPr lang="cs-CZ" sz="800" dirty="0">
                <a:latin typeface="+mj-lt"/>
              </a:rPr>
              <a:t> Group, 2021 ESC/EACTS </a:t>
            </a:r>
            <a:r>
              <a:rPr lang="cs-CZ" sz="800" dirty="0" err="1">
                <a:latin typeface="+mj-lt"/>
              </a:rPr>
              <a:t>Guidelines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management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valvular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heart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disease</a:t>
            </a:r>
            <a:r>
              <a:rPr lang="cs-CZ" sz="800" dirty="0">
                <a:latin typeface="+mj-lt"/>
              </a:rPr>
              <a:t>: </a:t>
            </a:r>
            <a:r>
              <a:rPr lang="cs-CZ" sz="800" dirty="0" err="1">
                <a:latin typeface="+mj-lt"/>
              </a:rPr>
              <a:t>Developed</a:t>
            </a:r>
            <a:r>
              <a:rPr lang="cs-CZ" sz="800" dirty="0">
                <a:latin typeface="+mj-lt"/>
              </a:rPr>
              <a:t> by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Task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Force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management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valvular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heart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disease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European</a:t>
            </a:r>
            <a:r>
              <a:rPr lang="cs-CZ" sz="800" dirty="0">
                <a:latin typeface="+mj-lt"/>
              </a:rPr>
              <a:t> Society </a:t>
            </a:r>
            <a:r>
              <a:rPr lang="cs-CZ" sz="800" dirty="0" err="1">
                <a:latin typeface="+mj-lt"/>
              </a:rPr>
              <a:t>of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Cardiology</a:t>
            </a:r>
            <a:r>
              <a:rPr lang="cs-CZ" sz="800" dirty="0">
                <a:latin typeface="+mj-lt"/>
              </a:rPr>
              <a:t> (ESC) and </a:t>
            </a:r>
            <a:r>
              <a:rPr lang="cs-CZ" sz="800" dirty="0" err="1">
                <a:latin typeface="+mj-lt"/>
              </a:rPr>
              <a:t>the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European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Association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for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Cardio-Thoracic</a:t>
            </a:r>
            <a:r>
              <a:rPr lang="cs-CZ" sz="800" dirty="0">
                <a:latin typeface="+mj-lt"/>
              </a:rPr>
              <a:t> </a:t>
            </a:r>
            <a:r>
              <a:rPr lang="cs-CZ" sz="800" dirty="0" err="1">
                <a:latin typeface="+mj-lt"/>
              </a:rPr>
              <a:t>Surgery</a:t>
            </a:r>
            <a:r>
              <a:rPr lang="cs-CZ" sz="800" dirty="0">
                <a:latin typeface="+mj-lt"/>
              </a:rPr>
              <a:t> (EACTS), </a:t>
            </a:r>
            <a:r>
              <a:rPr lang="cs-CZ" sz="800" i="1" dirty="0" err="1">
                <a:latin typeface="+mj-lt"/>
              </a:rPr>
              <a:t>European</a:t>
            </a:r>
            <a:r>
              <a:rPr lang="cs-CZ" sz="800" i="1" dirty="0">
                <a:latin typeface="+mj-lt"/>
              </a:rPr>
              <a:t> </a:t>
            </a:r>
            <a:r>
              <a:rPr lang="cs-CZ" sz="800" i="1" dirty="0" err="1">
                <a:latin typeface="+mj-lt"/>
              </a:rPr>
              <a:t>Heart</a:t>
            </a:r>
            <a:r>
              <a:rPr lang="cs-CZ" sz="800" i="1" dirty="0">
                <a:latin typeface="+mj-lt"/>
              </a:rPr>
              <a:t> </a:t>
            </a:r>
            <a:r>
              <a:rPr lang="cs-CZ" sz="800" i="1" dirty="0" err="1">
                <a:latin typeface="+mj-lt"/>
              </a:rPr>
              <a:t>Journal</a:t>
            </a:r>
            <a:r>
              <a:rPr lang="cs-CZ" sz="800" dirty="0">
                <a:latin typeface="+mj-lt"/>
              </a:rPr>
              <a:t>, 2021. ehab395</a:t>
            </a:r>
          </a:p>
        </p:txBody>
      </p:sp>
    </p:spTree>
    <p:extLst>
      <p:ext uri="{BB962C8B-B14F-4D97-AF65-F5344CB8AC3E}">
        <p14:creationId xmlns:p14="http://schemas.microsoft.com/office/powerpoint/2010/main" val="15623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D0E3C27-0F28-1D45-9BE7-1C9D64FD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344" y="0"/>
            <a:ext cx="6158978" cy="20024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311AFF-CA01-D944-B41C-2E4D2500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293" y="1917782"/>
            <a:ext cx="9326159" cy="4730186"/>
          </a:xfrm>
          <a:prstGeom prst="rect">
            <a:avLst/>
          </a:prstGeom>
        </p:spPr>
      </p:pic>
      <p:sp>
        <p:nvSpPr>
          <p:cNvPr id="9" name="Rámeček 8">
            <a:extLst>
              <a:ext uri="{FF2B5EF4-FFF2-40B4-BE49-F238E27FC236}">
                <a16:creationId xmlns:a16="http://schemas.microsoft.com/office/drawing/2014/main" id="{44DFB5A8-BBF3-C047-A6D0-66E1690E2F84}"/>
              </a:ext>
            </a:extLst>
          </p:cNvPr>
          <p:cNvSpPr/>
          <p:nvPr/>
        </p:nvSpPr>
        <p:spPr bwMode="gray">
          <a:xfrm>
            <a:off x="7523545" y="2161669"/>
            <a:ext cx="4247907" cy="2647676"/>
          </a:xfrm>
          <a:prstGeom prst="frame">
            <a:avLst>
              <a:gd name="adj1" fmla="val 1917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5ADAF-94D4-447B-BD45-4A2ADC0B2F78}"/>
              </a:ext>
            </a:extLst>
          </p:cNvPr>
          <p:cNvSpPr/>
          <p:nvPr/>
        </p:nvSpPr>
        <p:spPr>
          <a:xfrm>
            <a:off x="0" y="6563329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Michael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Glikson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, et al. 2021 ESC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Guidelines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on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cardiac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pacing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cardiac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resynchronization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therapy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: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Developed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by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Task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Force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on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cardiac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pacing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cardiac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resynchronization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therapy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of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European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Society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of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Cardiology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(ESC)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With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special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contribution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of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the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European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Heart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Rhythm </a:t>
            </a:r>
            <a:r>
              <a:rPr lang="cs-CZ" sz="8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Association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 (EHRA), </a:t>
            </a:r>
            <a:r>
              <a:rPr lang="cs-CZ" sz="8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European</a:t>
            </a:r>
            <a:r>
              <a:rPr lang="cs-CZ" sz="8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Heart</a:t>
            </a:r>
            <a:r>
              <a:rPr lang="cs-CZ" sz="8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8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Journal</a:t>
            </a:r>
            <a:r>
              <a:rPr lang="cs-CZ" sz="800" dirty="0">
                <a:solidFill>
                  <a:srgbClr val="2A2A2A"/>
                </a:solidFill>
                <a:latin typeface="Source Sans Pro" panose="020B0503030403020204" pitchFamily="34" charset="0"/>
              </a:rPr>
              <a:t>, 2021;, ehab364.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9478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0BBFD2-90AA-AE44-BF5A-62079E1A81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30460" y="1781519"/>
            <a:ext cx="10799867" cy="4751999"/>
          </a:xfrm>
        </p:spPr>
        <p:txBody>
          <a:bodyPr/>
          <a:lstStyle/>
          <a:p>
            <a:r>
              <a:rPr lang="cs-CZ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Příběh nekončí……</a:t>
            </a:r>
          </a:p>
        </p:txBody>
      </p:sp>
    </p:spTree>
    <p:extLst>
      <p:ext uri="{BB962C8B-B14F-4D97-AF65-F5344CB8AC3E}">
        <p14:creationId xmlns:p14="http://schemas.microsoft.com/office/powerpoint/2010/main" val="35349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2423F8C-F9D8-CB41-98A5-983BBAE1A1B3}"/>
              </a:ext>
            </a:extLst>
          </p:cNvPr>
          <p:cNvSpPr/>
          <p:nvPr/>
        </p:nvSpPr>
        <p:spPr>
          <a:xfrm>
            <a:off x="444872" y="6451492"/>
            <a:ext cx="11302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Doporučený postup ESC pro diagnostiku a léčbu onemocnění periferních tepen 2017.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7BE17C5-9C70-EC49-BAE6-887891476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44" y="0"/>
            <a:ext cx="10571244" cy="6552256"/>
          </a:xfrm>
          <a:prstGeom prst="rect">
            <a:avLst/>
          </a:prstGeom>
        </p:spPr>
      </p:pic>
      <p:sp>
        <p:nvSpPr>
          <p:cNvPr id="4" name="Rámeček 3">
            <a:extLst>
              <a:ext uri="{FF2B5EF4-FFF2-40B4-BE49-F238E27FC236}">
                <a16:creationId xmlns:a16="http://schemas.microsoft.com/office/drawing/2014/main" id="{1F7D3199-4DE8-EC49-8997-60CB5896F17E}"/>
              </a:ext>
            </a:extLst>
          </p:cNvPr>
          <p:cNvSpPr/>
          <p:nvPr/>
        </p:nvSpPr>
        <p:spPr bwMode="gray">
          <a:xfrm>
            <a:off x="6583681" y="781324"/>
            <a:ext cx="3230880" cy="3693140"/>
          </a:xfrm>
          <a:prstGeom prst="frame">
            <a:avLst>
              <a:gd name="adj1" fmla="val 1917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DC7B02-9A85-624D-8004-5BA2733D6476}"/>
              </a:ext>
            </a:extLst>
          </p:cNvPr>
          <p:cNvSpPr txBox="1">
            <a:spLocks/>
          </p:cNvSpPr>
          <p:nvPr/>
        </p:nvSpPr>
        <p:spPr>
          <a:xfrm>
            <a:off x="345300" y="305744"/>
            <a:ext cx="828117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VOYAGER PAD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FEB94-B4D4-4E36-A9CE-4089166ED7AA}"/>
              </a:ext>
            </a:extLst>
          </p:cNvPr>
          <p:cNvSpPr/>
          <p:nvPr/>
        </p:nvSpPr>
        <p:spPr>
          <a:xfrm>
            <a:off x="7719060" y="6259868"/>
            <a:ext cx="4472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D. Karetová, et al., 2017 ESC </a:t>
            </a:r>
            <a:r>
              <a:rPr lang="cs-CZ" sz="800" dirty="0" err="1"/>
              <a:t>Guidelines</a:t>
            </a:r>
            <a:r>
              <a:rPr lang="cs-CZ" sz="800" dirty="0"/>
              <a:t> on </a:t>
            </a:r>
            <a:r>
              <a:rPr lang="cs-CZ" sz="800" dirty="0" err="1"/>
              <a:t>the</a:t>
            </a:r>
            <a:r>
              <a:rPr lang="cs-CZ" sz="800" dirty="0"/>
              <a:t> </a:t>
            </a:r>
            <a:r>
              <a:rPr lang="cs-CZ" sz="800" dirty="0" err="1"/>
              <a:t>Diagnosis</a:t>
            </a:r>
            <a:r>
              <a:rPr lang="cs-CZ" sz="800" dirty="0"/>
              <a:t> and </a:t>
            </a:r>
            <a:r>
              <a:rPr lang="cs-CZ" sz="800" dirty="0" err="1"/>
              <a:t>Treatment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Peripheral</a:t>
            </a:r>
            <a:r>
              <a:rPr lang="cs-CZ" sz="800" dirty="0"/>
              <a:t> </a:t>
            </a:r>
            <a:r>
              <a:rPr lang="cs-CZ" sz="800" dirty="0" err="1"/>
              <a:t>Arterial</a:t>
            </a:r>
            <a:r>
              <a:rPr lang="cs-CZ" sz="800" dirty="0"/>
              <a:t> </a:t>
            </a:r>
            <a:r>
              <a:rPr lang="cs-CZ" sz="800" dirty="0" err="1"/>
              <a:t>Diseases</a:t>
            </a:r>
            <a:r>
              <a:rPr lang="cs-CZ" sz="800" dirty="0"/>
              <a:t>, in </a:t>
            </a:r>
            <a:r>
              <a:rPr lang="cs-CZ" sz="800" dirty="0" err="1"/>
              <a:t>collaboration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cs-CZ" sz="800" dirty="0" err="1"/>
              <a:t>the</a:t>
            </a:r>
            <a:r>
              <a:rPr lang="cs-CZ" sz="800" dirty="0"/>
              <a:t> </a:t>
            </a:r>
            <a:r>
              <a:rPr lang="cs-CZ" sz="800" dirty="0" err="1"/>
              <a:t>European</a:t>
            </a:r>
            <a:r>
              <a:rPr lang="cs-CZ" sz="800" dirty="0"/>
              <a:t> Society </a:t>
            </a:r>
            <a:r>
              <a:rPr lang="cs-CZ" sz="800" dirty="0" err="1"/>
              <a:t>for</a:t>
            </a:r>
            <a:r>
              <a:rPr lang="cs-CZ" sz="800" dirty="0"/>
              <a:t> </a:t>
            </a:r>
            <a:r>
              <a:rPr lang="cs-CZ" sz="800" dirty="0" err="1"/>
              <a:t>Vascular</a:t>
            </a:r>
            <a:r>
              <a:rPr lang="cs-CZ" sz="800" dirty="0"/>
              <a:t> </a:t>
            </a:r>
            <a:r>
              <a:rPr lang="cs-CZ" sz="800" dirty="0" err="1"/>
              <a:t>Surgery</a:t>
            </a:r>
            <a:r>
              <a:rPr lang="cs-CZ" sz="800" dirty="0"/>
              <a:t> (ESVS). </a:t>
            </a:r>
            <a:r>
              <a:rPr lang="cs-CZ" sz="800" dirty="0" err="1"/>
              <a:t>Summary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the</a:t>
            </a:r>
            <a:r>
              <a:rPr lang="cs-CZ" sz="800" dirty="0"/>
              <a:t> </a:t>
            </a:r>
            <a:r>
              <a:rPr lang="cs-CZ" sz="800" dirty="0" err="1"/>
              <a:t>document</a:t>
            </a:r>
            <a:r>
              <a:rPr lang="cs-CZ" sz="800" dirty="0"/>
              <a:t> </a:t>
            </a:r>
            <a:r>
              <a:rPr lang="cs-CZ" sz="800" dirty="0" err="1"/>
              <a:t>prepared</a:t>
            </a:r>
            <a:r>
              <a:rPr lang="cs-CZ" sz="800" dirty="0"/>
              <a:t> by </a:t>
            </a:r>
            <a:r>
              <a:rPr lang="cs-CZ" sz="800" dirty="0" err="1"/>
              <a:t>the</a:t>
            </a:r>
            <a:r>
              <a:rPr lang="cs-CZ" sz="800" dirty="0"/>
              <a:t> Czech Society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Cardiology</a:t>
            </a:r>
            <a:r>
              <a:rPr lang="cs-CZ" sz="800" dirty="0"/>
              <a:t> and </a:t>
            </a:r>
            <a:r>
              <a:rPr lang="cs-CZ" sz="800" dirty="0" err="1"/>
              <a:t>the</a:t>
            </a:r>
            <a:r>
              <a:rPr lang="cs-CZ" sz="800" dirty="0"/>
              <a:t> Czech Society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Angiology</a:t>
            </a:r>
            <a:r>
              <a:rPr lang="cs-CZ" sz="800" dirty="0"/>
              <a:t>, </a:t>
            </a:r>
            <a:r>
              <a:rPr lang="cs-CZ" sz="800" dirty="0" err="1"/>
              <a:t>Cor</a:t>
            </a:r>
            <a:r>
              <a:rPr lang="cs-CZ" sz="800" dirty="0"/>
              <a:t> et </a:t>
            </a:r>
            <a:r>
              <a:rPr lang="cs-CZ" sz="800" dirty="0" err="1"/>
              <a:t>Vasa</a:t>
            </a:r>
            <a:r>
              <a:rPr lang="cs-CZ" sz="800" dirty="0"/>
              <a:t> 60 (2018) e183–e204.</a:t>
            </a:r>
          </a:p>
        </p:txBody>
      </p:sp>
    </p:spTree>
    <p:extLst>
      <p:ext uri="{BB962C8B-B14F-4D97-AF65-F5344CB8AC3E}">
        <p14:creationId xmlns:p14="http://schemas.microsoft.com/office/powerpoint/2010/main" val="22903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D1B037-001A-4A07-9460-BAF2C233103D}"/>
              </a:ext>
            </a:extLst>
          </p:cNvPr>
          <p:cNvGrpSpPr/>
          <p:nvPr/>
        </p:nvGrpSpPr>
        <p:grpSpPr>
          <a:xfrm>
            <a:off x="9409568" y="2704261"/>
            <a:ext cx="1399137" cy="2067196"/>
            <a:chOff x="6714136" y="1999383"/>
            <a:chExt cx="1363743" cy="1550397"/>
          </a:xfrm>
        </p:grpSpPr>
        <p:sp>
          <p:nvSpPr>
            <p:cNvPr id="41" name="Line 23">
              <a:extLst>
                <a:ext uri="{FF2B5EF4-FFF2-40B4-BE49-F238E27FC236}">
                  <a16:creationId xmlns:a16="http://schemas.microsoft.com/office/drawing/2014/main" id="{4A3DCD1C-1D2B-4A1C-8CE0-C1F7211DA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7422" y="2409053"/>
              <a:ext cx="1314461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189">
                <a:defRPr/>
              </a:pPr>
              <a:endParaRPr lang="en-GB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DAF1CA94-B795-4A8E-BA82-50930A77E1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7424" y="3170185"/>
              <a:ext cx="1296228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189">
                <a:defRPr/>
              </a:pPr>
              <a:endParaRPr lang="en-GB" sz="2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Text Box 10">
              <a:extLst>
                <a:ext uri="{FF2B5EF4-FFF2-40B4-BE49-F238E27FC236}">
                  <a16:creationId xmlns:a16="http://schemas.microsoft.com/office/drawing/2014/main" id="{BE4871B7-F464-4747-A795-884A379BE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4136" y="2487659"/>
              <a:ext cx="1363743" cy="623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>
              <a:lvl1pPr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457189">
                <a:defRPr/>
              </a:pPr>
              <a:r>
                <a:rPr lang="en-GB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1-month safety</a:t>
              </a:r>
              <a:br>
                <a:rPr lang="en-GB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follow-up</a:t>
              </a:r>
              <a:endParaRPr lang="en-US" kern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44" name="Straight Connector 3">
              <a:extLst>
                <a:ext uri="{FF2B5EF4-FFF2-40B4-BE49-F238E27FC236}">
                  <a16:creationId xmlns:a16="http://schemas.microsoft.com/office/drawing/2014/main" id="{82B9B907-BDD2-4A34-8683-AF657232D1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16992" y="1999383"/>
              <a:ext cx="0" cy="1550397"/>
            </a:xfrm>
            <a:prstGeom prst="line">
              <a:avLst/>
            </a:prstGeom>
            <a:noFill/>
            <a:ln w="2857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3">
              <a:extLst>
                <a:ext uri="{FF2B5EF4-FFF2-40B4-BE49-F238E27FC236}">
                  <a16:creationId xmlns:a16="http://schemas.microsoft.com/office/drawing/2014/main" id="{DC8F35CD-C796-4574-98DD-B76A511F65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66727" y="1999383"/>
              <a:ext cx="0" cy="1550397"/>
            </a:xfrm>
            <a:prstGeom prst="line">
              <a:avLst/>
            </a:prstGeom>
            <a:noFill/>
            <a:ln w="2857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BA3E22-0ED3-47FA-B11A-2B4E1F6A0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VOYAGER PAD: Study Design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A4ACFE6D-AA17-4D7B-B9BC-596C26BBC7B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7159" y="1376363"/>
            <a:ext cx="11040408" cy="1053381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119997" tIns="95999" rIns="119997" bIns="95999" anchor="ctr" anchorCtr="0"/>
          <a:lstStyle/>
          <a:p>
            <a:pPr marL="0" lvl="1" defTabSz="457189">
              <a:defRPr/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Objective: </a:t>
            </a:r>
            <a:r>
              <a:rPr lang="en-GB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To evaluate the efficacy and safety of rivaroxaban 2.5 mg bid plus </a:t>
            </a:r>
            <a:r>
              <a:rPr lang="cs-C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ASA</a:t>
            </a:r>
            <a:r>
              <a:rPr lang="en-GB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 compared with aspirin to reduce the risk of thrombotic vascular events in patients with PAD undergoing peripheral (lower extremity) revascularization procedures</a:t>
            </a:r>
          </a:p>
        </p:txBody>
      </p:sp>
      <p:cxnSp>
        <p:nvCxnSpPr>
          <p:cNvPr id="36" name="AutoShape 8">
            <a:extLst>
              <a:ext uri="{FF2B5EF4-FFF2-40B4-BE49-F238E27FC236}">
                <a16:creationId xmlns:a16="http://schemas.microsoft.com/office/drawing/2014/main" id="{055E39FB-4E94-4E63-A4BC-DAB9A756E136}"/>
              </a:ext>
            </a:extLst>
          </p:cNvPr>
          <p:cNvCxnSpPr>
            <a:cxnSpLocks noChangeShapeType="1"/>
            <a:stCxn id="50" idx="1"/>
          </p:cNvCxnSpPr>
          <p:nvPr/>
        </p:nvCxnSpPr>
        <p:spPr bwMode="auto">
          <a:xfrm flipV="1">
            <a:off x="3616991" y="3727379"/>
            <a:ext cx="1046428" cy="128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37" name="Straight Connector 59">
            <a:extLst>
              <a:ext uri="{FF2B5EF4-FFF2-40B4-BE49-F238E27FC236}">
                <a16:creationId xmlns:a16="http://schemas.microsoft.com/office/drawing/2014/main" id="{BD067288-1C04-4DB3-82EF-D5221CA829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02819" y="3247754"/>
            <a:ext cx="619411" cy="479753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" name="Straight Connector 5">
            <a:extLst>
              <a:ext uri="{FF2B5EF4-FFF2-40B4-BE49-F238E27FC236}">
                <a16:creationId xmlns:a16="http://schemas.microsoft.com/office/drawing/2014/main" id="{EDAF6B08-2A06-4348-AC4B-81ACF781B24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990028" y="3735649"/>
            <a:ext cx="507635" cy="550756"/>
          </a:xfrm>
          <a:prstGeom prst="line">
            <a:avLst/>
          </a:prstGeom>
          <a:noFill/>
          <a:ln w="2857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78615AD-3836-4E59-82EB-FD61F2D8BB33}"/>
              </a:ext>
            </a:extLst>
          </p:cNvPr>
          <p:cNvGrpSpPr/>
          <p:nvPr/>
        </p:nvGrpSpPr>
        <p:grpSpPr>
          <a:xfrm>
            <a:off x="5463992" y="2601387"/>
            <a:ext cx="3935032" cy="2026349"/>
            <a:chOff x="4106992" y="1922228"/>
            <a:chExt cx="2591957" cy="1519762"/>
          </a:xfrm>
        </p:grpSpPr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1786F4CB-FCF0-4F47-91B9-CCB58060E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708" y="2411104"/>
              <a:ext cx="2560241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189">
                <a:defRPr/>
              </a:pPr>
              <a:endParaRPr lang="en-GB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3488EAE8-2A1C-4337-A59D-8F2B8E92F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6455" y="3165719"/>
              <a:ext cx="2562494" cy="0"/>
            </a:xfrm>
            <a:prstGeom prst="line">
              <a:avLst/>
            </a:prstGeom>
            <a:noFill/>
            <a:ln w="28575">
              <a:solidFill>
                <a:srgbClr val="59595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189">
                <a:defRPr/>
              </a:pPr>
              <a:endParaRPr lang="en-GB" sz="2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5" name="Text Box 10">
              <a:extLst>
                <a:ext uri="{FF2B5EF4-FFF2-40B4-BE49-F238E27FC236}">
                  <a16:creationId xmlns:a16="http://schemas.microsoft.com/office/drawing/2014/main" id="{D843B384-AE05-41F9-8563-ED3382029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992" y="1922228"/>
              <a:ext cx="2575450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457189">
                <a:defRPr/>
              </a:pPr>
              <a: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Rivaroxaban 2.5 mg bid </a:t>
              </a:r>
              <a:b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plus </a:t>
              </a:r>
              <a:r>
                <a:rPr lang="cs-CZ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mg od</a:t>
              </a:r>
            </a:p>
          </p:txBody>
        </p:sp>
        <p:sp>
          <p:nvSpPr>
            <p:cNvPr id="46" name="Text Box 10">
              <a:extLst>
                <a:ext uri="{FF2B5EF4-FFF2-40B4-BE49-F238E27FC236}">
                  <a16:creationId xmlns:a16="http://schemas.microsoft.com/office/drawing/2014/main" id="{23784B6E-9340-4800-AA1B-20136CB76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4825" y="3188074"/>
              <a:ext cx="187977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457189">
                <a:defRPr/>
              </a:pPr>
              <a:r>
                <a:rPr lang="cs-CZ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mg od</a:t>
              </a:r>
            </a:p>
          </p:txBody>
        </p:sp>
        <p:sp>
          <p:nvSpPr>
            <p:cNvPr id="47" name="Text Box 10">
              <a:extLst>
                <a:ext uri="{FF2B5EF4-FFF2-40B4-BE49-F238E27FC236}">
                  <a16:creationId xmlns:a16="http://schemas.microsoft.com/office/drawing/2014/main" id="{D547B674-53CC-43B1-9BB0-F39314DFD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992" y="2553799"/>
              <a:ext cx="2575449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>
              <a:lvl1pPr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457189">
                <a:defRPr/>
              </a:pPr>
              <a:r>
                <a:rPr lang="en-US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Randomization stratified according to procedure type and clopidogrel use</a:t>
              </a:r>
            </a:p>
          </p:txBody>
        </p:sp>
      </p:grpSp>
      <p:sp>
        <p:nvSpPr>
          <p:cNvPr id="49" name="Rechteck 9">
            <a:extLst>
              <a:ext uri="{FF2B5EF4-FFF2-40B4-BE49-F238E27FC236}">
                <a16:creationId xmlns:a16="http://schemas.microsoft.com/office/drawing/2014/main" id="{42C03874-84EA-4D6B-A25F-73BC6E03DE96}"/>
              </a:ext>
            </a:extLst>
          </p:cNvPr>
          <p:cNvSpPr/>
          <p:nvPr/>
        </p:nvSpPr>
        <p:spPr>
          <a:xfrm flipH="1">
            <a:off x="3736514" y="3265557"/>
            <a:ext cx="906377" cy="28664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18000" tIns="36000" rIns="18000" bIns="36000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de-DE" sz="1600" b="1" kern="0" dirty="0">
                <a:solidFill>
                  <a:srgbClr val="FFFFFF"/>
                </a:solidFill>
                <a:latin typeface="Arial"/>
              </a:rPr>
              <a:t>N=6564</a:t>
            </a:r>
            <a:endParaRPr lang="en-US" sz="16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A351B735-27C7-43B0-98B1-1207235646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6000" y="3026756"/>
            <a:ext cx="2800989" cy="1401501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90000" rIns="90000" anchor="ctr"/>
          <a:lstStyle/>
          <a:p>
            <a:pPr defTabSz="457189">
              <a:lnSpc>
                <a:spcPct val="90000"/>
              </a:lnSpc>
              <a:defRPr/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Population:</a:t>
            </a:r>
            <a:b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</a:b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Patients with symptomatic </a:t>
            </a:r>
            <a:b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</a:b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PAD with a recent peripheral revascularization (≤10 days previously)</a:t>
            </a:r>
          </a:p>
        </p:txBody>
      </p:sp>
      <p:sp>
        <p:nvSpPr>
          <p:cNvPr id="51" name="Oval 7">
            <a:extLst>
              <a:ext uri="{FF2B5EF4-FFF2-40B4-BE49-F238E27FC236}">
                <a16:creationId xmlns:a16="http://schemas.microsoft.com/office/drawing/2014/main" id="{75A7FEDF-C1AE-488E-8B3B-FDBC7359A3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3419" y="3522529"/>
            <a:ext cx="432000" cy="432000"/>
          </a:xfrm>
          <a:prstGeom prst="ellipse">
            <a:avLst/>
          </a:prstGeom>
          <a:solidFill>
            <a:schemeClr val="accent1"/>
          </a:solidFill>
          <a:ln w="1587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189">
              <a:defRPr/>
            </a:pPr>
            <a:r>
              <a:rPr lang="en-US" sz="2133" b="1" kern="0" dirty="0">
                <a:solidFill>
                  <a:srgbClr val="FFFFFF"/>
                </a:solidFill>
                <a:latin typeface="Arial"/>
              </a:rPr>
              <a:t>R</a:t>
            </a:r>
          </a:p>
        </p:txBody>
      </p:sp>
      <p:sp>
        <p:nvSpPr>
          <p:cNvPr id="52" name="Text Box 10">
            <a:extLst>
              <a:ext uri="{FF2B5EF4-FFF2-40B4-BE49-F238E27FC236}">
                <a16:creationId xmlns:a16="http://schemas.microsoft.com/office/drawing/2014/main" id="{5112EB35-E7F4-4803-941F-0559A20A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32" y="4782458"/>
            <a:ext cx="1213794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457189">
              <a:defRPr/>
            </a:pP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Efficacy</a:t>
            </a:r>
            <a:b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cut-off date</a:t>
            </a:r>
          </a:p>
        </p:txBody>
      </p:sp>
      <p:sp>
        <p:nvSpPr>
          <p:cNvPr id="53" name="Rechteck 9">
            <a:extLst>
              <a:ext uri="{FF2B5EF4-FFF2-40B4-BE49-F238E27FC236}">
                <a16:creationId xmlns:a16="http://schemas.microsoft.com/office/drawing/2014/main" id="{B7745E99-ED35-462F-BD81-6BF3C5197CBB}"/>
              </a:ext>
            </a:extLst>
          </p:cNvPr>
          <p:cNvSpPr/>
          <p:nvPr/>
        </p:nvSpPr>
        <p:spPr>
          <a:xfrm flipH="1">
            <a:off x="3932006" y="3900229"/>
            <a:ext cx="563397" cy="28664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18000" tIns="36000" rIns="18000" bIns="36000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de-DE" sz="1600" b="1" kern="0" dirty="0">
                <a:solidFill>
                  <a:srgbClr val="FFFFFF"/>
                </a:solidFill>
                <a:latin typeface="Arial"/>
              </a:rPr>
              <a:t>1:1</a:t>
            </a:r>
            <a:endParaRPr lang="en-US" sz="16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id="{15635AC6-7F8D-4BFB-ACE7-59087998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391" y="4527030"/>
            <a:ext cx="89924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457189">
              <a:defRPr/>
            </a:pP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Day 1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C0015430-3467-4E76-910C-777D61B0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742" y="4782457"/>
            <a:ext cx="70884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457189">
              <a:defRPr/>
            </a:pP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Study</a:t>
            </a:r>
            <a:b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57F756A3-B516-4D9B-9826-CFCAC3B6666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586155" y="5487377"/>
            <a:ext cx="2111832" cy="684000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47999" tIns="47999" rIns="47999" bIns="47999" anchor="ctr" anchorCtr="0"/>
          <a:lstStyle/>
          <a:p>
            <a:pPr defTabSz="457189">
              <a:lnSpc>
                <a:spcPct val="90000"/>
              </a:lnSpc>
              <a:defRPr/>
            </a:pPr>
            <a:r>
              <a:rPr lang="en-GB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Indication: </a:t>
            </a:r>
            <a:r>
              <a:rPr lang="en-GB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Symptomatic PAD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96EB5311-BE51-4CEC-9E8E-843BB2EC38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6659" y="5487375"/>
            <a:ext cx="6613736" cy="684000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90000" tIns="47999" rIns="47999" bIns="47999" anchor="ctr"/>
          <a:lstStyle/>
          <a:p>
            <a:pPr defTabSz="457189">
              <a:lnSpc>
                <a:spcPct val="90000"/>
              </a:lnSpc>
              <a:defRPr/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Short design: </a:t>
            </a: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R</a:t>
            </a:r>
            <a:r>
              <a:rPr lang="en-GB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andomized, double-blind, phase III, controlled trial</a:t>
            </a:r>
            <a:endParaRPr lang="en-US" sz="1600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D042F056-F4E1-4445-8028-986D4261DD3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843315" y="5487377"/>
            <a:ext cx="2014251" cy="684000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47999" tIns="47999" rIns="47999" bIns="47999" anchor="ctr" anchorCtr="0"/>
          <a:lstStyle/>
          <a:p>
            <a:pPr defTabSz="457189">
              <a:lnSpc>
                <a:spcPct val="90000"/>
              </a:lnSpc>
              <a:spcBef>
                <a:spcPts val="267"/>
              </a:spcBef>
              <a:defRPr/>
            </a:pPr>
            <a:r>
              <a:rPr lang="en-GB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Completion date: </a:t>
            </a:r>
            <a:r>
              <a:rPr lang="en-GB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December 2019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24D92D-DA1D-4DB6-B066-FC3E6EBEAE9D}"/>
              </a:ext>
            </a:extLst>
          </p:cNvPr>
          <p:cNvSpPr txBox="1"/>
          <p:nvPr/>
        </p:nvSpPr>
        <p:spPr>
          <a:xfrm>
            <a:off x="839418" y="6248733"/>
            <a:ext cx="9577759" cy="4926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defRPr/>
            </a:pP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 treatment duration per patient: ~30 months.</a:t>
            </a:r>
            <a:endParaRPr lang="cs-CZ" sz="10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US" sz="1067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067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Bonaca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MP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n-GB" sz="1067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Engl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 Med 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2020; doi:10.1056/NEJMoa2000052.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D5AAAB-61CA-4545-A032-7701DA127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5" y="6474044"/>
            <a:ext cx="2545583" cy="2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62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phic 122">
            <a:extLst>
              <a:ext uri="{FF2B5EF4-FFF2-40B4-BE49-F238E27FC236}">
                <a16:creationId xmlns:a16="http://schemas.microsoft.com/office/drawing/2014/main" id="{2BFC8161-5861-4DE1-88D7-E9ABAAA3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3461" y="2072148"/>
            <a:ext cx="5056664" cy="3188005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B8696A91-F3BE-4174-912F-A858C0C8A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3461" y="2473998"/>
            <a:ext cx="5056664" cy="2786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CABCB-E7B5-475D-A638-08BC39B4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21" y="107957"/>
            <a:ext cx="11413948" cy="902811"/>
          </a:xfrm>
        </p:spPr>
        <p:txBody>
          <a:bodyPr/>
          <a:lstStyle/>
          <a:p>
            <a:r>
              <a:rPr lang="en-GB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VOYAGER PAD: </a:t>
            </a:r>
            <a:r>
              <a:rPr lang="en-GB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účinnost</a:t>
            </a:r>
            <a:r>
              <a:rPr lang="en-GB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4C7D4-C55C-425D-AAE5-2E80D5F1A60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2133" dirty="0"/>
              <a:t>Cumulative incidence of ALI, major amputation of vascular aetiology, MI, ischaemic stroke or CV death</a:t>
            </a:r>
          </a:p>
          <a:p>
            <a:endParaRPr lang="en-GB" sz="2133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697294"/>
              </p:ext>
            </p:extLst>
          </p:nvPr>
        </p:nvGraphicFramePr>
        <p:xfrm>
          <a:off x="1535494" y="5768804"/>
          <a:ext cx="7964762" cy="7321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4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53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Number at risk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75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Rivaroxaban plus </a:t>
                      </a:r>
                      <a:r>
                        <a:rPr lang="cs-CZ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ASA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3286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475">
                <a:tc>
                  <a:txBody>
                    <a:bodyPr/>
                    <a:lstStyle/>
                    <a:p>
                      <a:r>
                        <a:rPr lang="cs-CZ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ASA</a:t>
                      </a:r>
                      <a:endParaRPr lang="en-US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3278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2773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86461" y="3993636"/>
            <a:ext cx="3331331" cy="987986"/>
          </a:xfrm>
          <a:prstGeom prst="rect">
            <a:avLst/>
          </a:prstGeom>
          <a:noFill/>
        </p:spPr>
        <p:txBody>
          <a:bodyPr wrap="none" lIns="120000" tIns="62400" rIns="120000" bIns="62400" rtlCol="0" anchor="ctr">
            <a:spAutoFit/>
          </a:bodyPr>
          <a:lstStyle/>
          <a:p>
            <a:pPr algn="ctr"/>
            <a:r>
              <a:rPr lang="en-GB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HR=0.85 (95% CI 0.76–0.96)</a:t>
            </a:r>
            <a:br>
              <a:rPr lang="en-GB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867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GB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=0.009</a:t>
            </a:r>
            <a:br>
              <a:rPr lang="en-GB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NNT over 3 years: 39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DAB744-D19A-4380-9468-A32701760C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5" y="6474044"/>
            <a:ext cx="2545583" cy="2576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4E453A-030E-4648-8448-EAF34FF3CAA0}"/>
              </a:ext>
            </a:extLst>
          </p:cNvPr>
          <p:cNvSpPr txBox="1"/>
          <p:nvPr/>
        </p:nvSpPr>
        <p:spPr>
          <a:xfrm>
            <a:off x="825498" y="6577901"/>
            <a:ext cx="11032068" cy="16421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GB" sz="1067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Bonaca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MP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n-GB" sz="1067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Engl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 Med 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2020; doi:10.1056/NEJMoa2000052.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406351" y="2067365"/>
            <a:ext cx="1627295" cy="33781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5BD1F7A0-1715-4B87-A11D-7E51115294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82312" y="3538071"/>
            <a:ext cx="2281074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10">
              <a:spcBef>
                <a:spcPct val="50000"/>
              </a:spcBef>
              <a:defRPr/>
            </a:pPr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Cumulative incidence (%)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726C2E-F2FA-4A7B-AD5B-737E5F3B1810}"/>
              </a:ext>
            </a:extLst>
          </p:cNvPr>
          <p:cNvSpPr txBox="1"/>
          <p:nvPr/>
        </p:nvSpPr>
        <p:spPr>
          <a:xfrm>
            <a:off x="5341786" y="5557475"/>
            <a:ext cx="2504181" cy="351786"/>
          </a:xfrm>
          <a:prstGeom prst="rect">
            <a:avLst/>
          </a:prstGeom>
          <a:noFill/>
        </p:spPr>
        <p:txBody>
          <a:bodyPr wrap="none" lIns="120000" tIns="62400" rIns="120000" bIns="62400" rtlCol="0" anchor="ctr">
            <a:spAutoFit/>
          </a:bodyPr>
          <a:lstStyle/>
          <a:p>
            <a:pPr defTabSz="1219110">
              <a:defRPr/>
            </a:pPr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Days from randomization</a:t>
            </a:r>
          </a:p>
        </p:txBody>
      </p:sp>
      <p:grpSp>
        <p:nvGrpSpPr>
          <p:cNvPr id="27" name="Group 1362">
            <a:extLst>
              <a:ext uri="{FF2B5EF4-FFF2-40B4-BE49-F238E27FC236}">
                <a16:creationId xmlns:a16="http://schemas.microsoft.com/office/drawing/2014/main" id="{98F219B2-4799-4D27-85CB-EBE7F864AAF6}"/>
              </a:ext>
            </a:extLst>
          </p:cNvPr>
          <p:cNvGrpSpPr/>
          <p:nvPr/>
        </p:nvGrpSpPr>
        <p:grpSpPr>
          <a:xfrm>
            <a:off x="3963228" y="2104732"/>
            <a:ext cx="87281" cy="3157704"/>
            <a:chOff x="1686616" y="1329081"/>
            <a:chExt cx="91716" cy="3829997"/>
          </a:xfrm>
        </p:grpSpPr>
        <p:sp>
          <p:nvSpPr>
            <p:cNvPr id="49" name="Line 7">
              <a:extLst>
                <a:ext uri="{FF2B5EF4-FFF2-40B4-BE49-F238E27FC236}">
                  <a16:creationId xmlns:a16="http://schemas.microsoft.com/office/drawing/2014/main" id="{783D2B98-91E7-4CB2-AA11-0C9AA332FD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5159077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0" name="Line 9">
              <a:extLst>
                <a:ext uri="{FF2B5EF4-FFF2-40B4-BE49-F238E27FC236}">
                  <a16:creationId xmlns:a16="http://schemas.microsoft.com/office/drawing/2014/main" id="{ACD68558-7953-4D6D-BDAB-CF5840405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3630140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Line 10">
              <a:extLst>
                <a:ext uri="{FF2B5EF4-FFF2-40B4-BE49-F238E27FC236}">
                  <a16:creationId xmlns:a16="http://schemas.microsoft.com/office/drawing/2014/main" id="{C176739A-DF96-49AD-87DF-308E0C20B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2857332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12">
              <a:extLst>
                <a:ext uri="{FF2B5EF4-FFF2-40B4-BE49-F238E27FC236}">
                  <a16:creationId xmlns:a16="http://schemas.microsoft.com/office/drawing/2014/main" id="{761C1C11-D680-4367-AB53-2B14D57A6D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1329081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Line 13">
              <a:extLst>
                <a:ext uri="{FF2B5EF4-FFF2-40B4-BE49-F238E27FC236}">
                  <a16:creationId xmlns:a16="http://schemas.microsoft.com/office/drawing/2014/main" id="{25CD76A7-9FFC-4AE8-9C33-9FBDCBA48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8331" y="1329081"/>
              <a:ext cx="0" cy="38299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4" name="Line 9">
              <a:extLst>
                <a:ext uri="{FF2B5EF4-FFF2-40B4-BE49-F238E27FC236}">
                  <a16:creationId xmlns:a16="http://schemas.microsoft.com/office/drawing/2014/main" id="{FEEE94DF-A0AF-473E-AA79-858404F5FA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4404806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Line 10">
              <a:extLst>
                <a:ext uri="{FF2B5EF4-FFF2-40B4-BE49-F238E27FC236}">
                  <a16:creationId xmlns:a16="http://schemas.microsoft.com/office/drawing/2014/main" id="{857092E7-CAE3-4569-AD26-785AC3BF2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616" y="2098077"/>
              <a:ext cx="917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roup 2726">
            <a:extLst>
              <a:ext uri="{FF2B5EF4-FFF2-40B4-BE49-F238E27FC236}">
                <a16:creationId xmlns:a16="http://schemas.microsoft.com/office/drawing/2014/main" id="{480079EB-FDA9-44BA-98F4-85080A62FCD7}"/>
              </a:ext>
            </a:extLst>
          </p:cNvPr>
          <p:cNvGrpSpPr/>
          <p:nvPr/>
        </p:nvGrpSpPr>
        <p:grpSpPr>
          <a:xfrm>
            <a:off x="3522849" y="2007449"/>
            <a:ext cx="412655" cy="3377156"/>
            <a:chOff x="854190" y="1228300"/>
            <a:chExt cx="423066" cy="3229971"/>
          </a:xfrm>
        </p:grpSpPr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A13D652D-64CB-4559-8967-E0B68BD4C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431" y="4242344"/>
              <a:ext cx="106825" cy="21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</a:p>
          </p:txBody>
        </p:sp>
        <p:sp>
          <p:nvSpPr>
            <p:cNvPr id="44" name="Rectangle 16">
              <a:extLst>
                <a:ext uri="{FF2B5EF4-FFF2-40B4-BE49-F238E27FC236}">
                  <a16:creationId xmlns:a16="http://schemas.microsoft.com/office/drawing/2014/main" id="{5A379838-B305-4DC1-8425-6220B3B5A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190" y="3646045"/>
              <a:ext cx="423066" cy="2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  <p:sp>
          <p:nvSpPr>
            <p:cNvPr id="45" name="Rectangle 18">
              <a:extLst>
                <a:ext uri="{FF2B5EF4-FFF2-40B4-BE49-F238E27FC236}">
                  <a16:creationId xmlns:a16="http://schemas.microsoft.com/office/drawing/2014/main" id="{2B8B1B12-92B8-4CC0-90F8-FADD8CE9A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428" y="3043031"/>
              <a:ext cx="106825" cy="2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</a:t>
              </a:r>
            </a:p>
          </p:txBody>
        </p:sp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D91AB79C-2765-4B6A-AD7F-533549CB1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07" y="1228300"/>
              <a:ext cx="213648" cy="2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</a:t>
              </a:r>
            </a:p>
          </p:txBody>
        </p:sp>
        <p:sp>
          <p:nvSpPr>
            <p:cNvPr id="47" name="Rectangle 18">
              <a:extLst>
                <a:ext uri="{FF2B5EF4-FFF2-40B4-BE49-F238E27FC236}">
                  <a16:creationId xmlns:a16="http://schemas.microsoft.com/office/drawing/2014/main" id="{584DA6A6-EDCE-4D8F-8182-48FEB12EB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06" y="2432542"/>
              <a:ext cx="213648" cy="2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</a:t>
              </a:r>
            </a:p>
          </p:txBody>
        </p:sp>
        <p:sp>
          <p:nvSpPr>
            <p:cNvPr id="48" name="Rectangle 18">
              <a:extLst>
                <a:ext uri="{FF2B5EF4-FFF2-40B4-BE49-F238E27FC236}">
                  <a16:creationId xmlns:a16="http://schemas.microsoft.com/office/drawing/2014/main" id="{5C9FD952-14F5-4242-B162-A0D4342DB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06" y="1825879"/>
              <a:ext cx="213648" cy="2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16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BBD511-580E-41C2-B14B-5492942BC0D9}"/>
              </a:ext>
            </a:extLst>
          </p:cNvPr>
          <p:cNvGrpSpPr/>
          <p:nvPr/>
        </p:nvGrpSpPr>
        <p:grpSpPr>
          <a:xfrm>
            <a:off x="3997288" y="5264195"/>
            <a:ext cx="5310158" cy="323373"/>
            <a:chOff x="2979734" y="3993370"/>
            <a:chExt cx="3982619" cy="269261"/>
          </a:xfrm>
        </p:grpSpPr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3DCAB15E-FD1C-401C-8CAD-542267FBD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470" y="3993370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215025C2-99D4-4B04-8A67-A33642700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7393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7A05DF2E-B297-48C9-A168-731F6F342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7127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731CE181-296D-44D0-990A-F6FE9A3C3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6862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38" name="Line 24">
              <a:extLst>
                <a:ext uri="{FF2B5EF4-FFF2-40B4-BE49-F238E27FC236}">
                  <a16:creationId xmlns:a16="http://schemas.microsoft.com/office/drawing/2014/main" id="{EFA5B497-D9CD-43E5-8CF7-D43DAD441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469" y="3993370"/>
              <a:ext cx="37923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674DAFE2-DDEF-46DD-8A26-610B70487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734" y="4074643"/>
              <a:ext cx="78147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7F2C1CEE-4E44-40D8-89E8-53D12B946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100" y="4073368"/>
              <a:ext cx="234440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182</a:t>
              </a:r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3539C163-B7A4-411A-8F4A-F3F5CC321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767" y="4073368"/>
              <a:ext cx="312586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1096</a:t>
              </a:r>
            </a:p>
          </p:txBody>
        </p:sp>
        <p:sp>
          <p:nvSpPr>
            <p:cNvPr id="56" name="Line 22">
              <a:extLst>
                <a:ext uri="{FF2B5EF4-FFF2-40B4-BE49-F238E27FC236}">
                  <a16:creationId xmlns:a16="http://schemas.microsoft.com/office/drawing/2014/main" id="{9BC5D4E8-16DA-4AF8-A061-422B5EBA0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6994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57" name="Line 22">
              <a:extLst>
                <a:ext uri="{FF2B5EF4-FFF2-40B4-BE49-F238E27FC236}">
                  <a16:creationId xmlns:a16="http://schemas.microsoft.com/office/drawing/2014/main" id="{5F089098-C465-4E9D-8DFA-DB5EC63BA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7260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58" name="Line 22">
              <a:extLst>
                <a:ext uri="{FF2B5EF4-FFF2-40B4-BE49-F238E27FC236}">
                  <a16:creationId xmlns:a16="http://schemas.microsoft.com/office/drawing/2014/main" id="{F506AB1D-5C48-45CF-84A9-314413759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7526" y="3996545"/>
              <a:ext cx="0" cy="767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US" sz="14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9D2DF1C4-613E-4494-B667-CC2FE3E9A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572" y="4073368"/>
              <a:ext cx="234440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366</a:t>
              </a:r>
            </a:p>
          </p:txBody>
        </p:sp>
        <p:sp>
          <p:nvSpPr>
            <p:cNvPr id="60" name="Rectangle 26">
              <a:extLst>
                <a:ext uri="{FF2B5EF4-FFF2-40B4-BE49-F238E27FC236}">
                  <a16:creationId xmlns:a16="http://schemas.microsoft.com/office/drawing/2014/main" id="{A5E046AE-048B-4D9F-A439-E75A19BB5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088" y="4073368"/>
              <a:ext cx="234440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547</a:t>
              </a:r>
            </a:p>
          </p:txBody>
        </p:sp>
        <p:sp>
          <p:nvSpPr>
            <p:cNvPr id="61" name="Rectangle 26">
              <a:extLst>
                <a:ext uri="{FF2B5EF4-FFF2-40B4-BE49-F238E27FC236}">
                  <a16:creationId xmlns:a16="http://schemas.microsoft.com/office/drawing/2014/main" id="{0B0C7BFA-B7F3-49A3-A99E-BD4749A27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306" y="4073368"/>
              <a:ext cx="234440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731</a:t>
              </a:r>
            </a:p>
          </p:txBody>
        </p:sp>
        <p:sp>
          <p:nvSpPr>
            <p:cNvPr id="62" name="Rectangle 26">
              <a:extLst>
                <a:ext uri="{FF2B5EF4-FFF2-40B4-BE49-F238E27FC236}">
                  <a16:creationId xmlns:a16="http://schemas.microsoft.com/office/drawing/2014/main" id="{55A3DA50-0F0A-4DD8-A954-2B4B1DA84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118" y="4073368"/>
              <a:ext cx="234440" cy="1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912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A1D044-1376-4E58-BF87-B1247D1DE484}"/>
              </a:ext>
            </a:extLst>
          </p:cNvPr>
          <p:cNvGrpSpPr/>
          <p:nvPr/>
        </p:nvGrpSpPr>
        <p:grpSpPr>
          <a:xfrm>
            <a:off x="9293839" y="3037723"/>
            <a:ext cx="2850832" cy="724049"/>
            <a:chOff x="5579618" y="2688504"/>
            <a:chExt cx="2091759" cy="543037"/>
          </a:xfrm>
        </p:grpSpPr>
        <p:sp>
          <p:nvSpPr>
            <p:cNvPr id="124" name="Rectangle 1335">
              <a:extLst>
                <a:ext uri="{FF2B5EF4-FFF2-40B4-BE49-F238E27FC236}">
                  <a16:creationId xmlns:a16="http://schemas.microsoft.com/office/drawing/2014/main" id="{8246173A-8936-4793-A193-F3A24D620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082" y="2892890"/>
              <a:ext cx="1643376" cy="3386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Rivaroxaban 2.5 mg bid</a:t>
              </a:r>
              <a:b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plus </a:t>
              </a:r>
              <a:r>
                <a:rPr lang="cs-CZ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mg od</a:t>
              </a:r>
            </a:p>
          </p:txBody>
        </p:sp>
        <p:sp>
          <p:nvSpPr>
            <p:cNvPr id="125" name="Rectangle 1336">
              <a:extLst>
                <a:ext uri="{FF2B5EF4-FFF2-40B4-BE49-F238E27FC236}">
                  <a16:creationId xmlns:a16="http://schemas.microsoft.com/office/drawing/2014/main" id="{3095870B-3047-403F-8227-3A9872957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084" y="2688504"/>
              <a:ext cx="1687293" cy="16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>
                <a:defRPr/>
              </a:pPr>
              <a:r>
                <a:rPr lang="cs-CZ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US" altLang="en-US" sz="1467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mg od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5EABB55-0B58-4611-8352-7D417F6CD60F}"/>
                </a:ext>
              </a:extLst>
            </p:cNvPr>
            <p:cNvCxnSpPr/>
            <p:nvPr/>
          </p:nvCxnSpPr>
          <p:spPr bwMode="auto">
            <a:xfrm flipH="1">
              <a:off x="5579618" y="2764522"/>
              <a:ext cx="323156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347654-DFB2-416C-B600-A5A38583DD30}"/>
                </a:ext>
              </a:extLst>
            </p:cNvPr>
            <p:cNvCxnSpPr/>
            <p:nvPr/>
          </p:nvCxnSpPr>
          <p:spPr bwMode="auto">
            <a:xfrm flipH="1">
              <a:off x="5579618" y="3062167"/>
              <a:ext cx="323156" cy="0"/>
            </a:xfrm>
            <a:prstGeom prst="line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B65263AC-B8BC-45B1-98E4-24C8D6E4E133}"/>
              </a:ext>
            </a:extLst>
          </p:cNvPr>
          <p:cNvSpPr txBox="1"/>
          <p:nvPr/>
        </p:nvSpPr>
        <p:spPr>
          <a:xfrm>
            <a:off x="9003506" y="2316969"/>
            <a:ext cx="774541" cy="351786"/>
          </a:xfrm>
          <a:prstGeom prst="rect">
            <a:avLst/>
          </a:prstGeom>
          <a:noFill/>
        </p:spPr>
        <p:txBody>
          <a:bodyPr wrap="none" lIns="120000" tIns="62400" rIns="120000" bIns="62400" rtlCol="0" anchor="ctr">
            <a:spAutoFit/>
          </a:bodyPr>
          <a:lstStyle/>
          <a:p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17.3%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FE7D221-6153-4185-A4F1-C9A2B0A3F5CD}"/>
              </a:ext>
            </a:extLst>
          </p:cNvPr>
          <p:cNvSpPr txBox="1"/>
          <p:nvPr/>
        </p:nvSpPr>
        <p:spPr>
          <a:xfrm>
            <a:off x="9003506" y="1907543"/>
            <a:ext cx="774541" cy="351786"/>
          </a:xfrm>
          <a:prstGeom prst="rect">
            <a:avLst/>
          </a:prstGeom>
          <a:noFill/>
        </p:spPr>
        <p:txBody>
          <a:bodyPr wrap="none" lIns="120000" tIns="62400" rIns="120000" bIns="62400" rtlCol="0" anchor="ctr">
            <a:spAutoFit/>
          </a:bodyPr>
          <a:lstStyle/>
          <a:p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19.9%</a:t>
            </a:r>
          </a:p>
        </p:txBody>
      </p:sp>
    </p:spTree>
    <p:extLst>
      <p:ext uri="{BB962C8B-B14F-4D97-AF65-F5344CB8AC3E}">
        <p14:creationId xmlns:p14="http://schemas.microsoft.com/office/powerpoint/2010/main" val="2546078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8566A7-53B6-4CCB-9CCC-94D611A9C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001" y="25883"/>
            <a:ext cx="11041567" cy="984885"/>
          </a:xfrm>
        </p:spPr>
        <p:txBody>
          <a:bodyPr/>
          <a:lstStyle/>
          <a:p>
            <a:r>
              <a:rPr lang="en-GB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VOYAGER PAD: </a:t>
            </a:r>
            <a:r>
              <a:rPr lang="en-GB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bezpečnost</a:t>
            </a:r>
            <a:endParaRPr lang="en-GB" sz="4800" dirty="0"/>
          </a:p>
        </p:txBody>
      </p:sp>
      <p:graphicFrame>
        <p:nvGraphicFramePr>
          <p:cNvPr id="46" name="Content Placeholder 45">
            <a:extLst>
              <a:ext uri="{FF2B5EF4-FFF2-40B4-BE49-F238E27FC236}">
                <a16:creationId xmlns:a16="http://schemas.microsoft.com/office/drawing/2014/main" id="{4DB0AC09-5F8D-4D49-B950-1724DD9D7FD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22975930"/>
              </p:ext>
            </p:extLst>
          </p:nvPr>
        </p:nvGraphicFramePr>
        <p:xfrm>
          <a:off x="814918" y="1375833"/>
          <a:ext cx="11042649" cy="486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AB97B-7EB0-4770-A164-B073A9086D75}"/>
              </a:ext>
            </a:extLst>
          </p:cNvPr>
          <p:cNvCxnSpPr>
            <a:cxnSpLocks/>
          </p:cNvCxnSpPr>
          <p:nvPr/>
        </p:nvCxnSpPr>
        <p:spPr bwMode="auto">
          <a:xfrm>
            <a:off x="2536450" y="2707469"/>
            <a:ext cx="719255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EE9793-2F46-479F-93B5-BBB05ED6189C}"/>
              </a:ext>
            </a:extLst>
          </p:cNvPr>
          <p:cNvSpPr txBox="1"/>
          <p:nvPr/>
        </p:nvSpPr>
        <p:spPr>
          <a:xfrm>
            <a:off x="1860409" y="1959965"/>
            <a:ext cx="2076824" cy="772350"/>
          </a:xfrm>
          <a:prstGeom prst="rect">
            <a:avLst/>
          </a:prstGeom>
          <a:noFill/>
        </p:spPr>
        <p:txBody>
          <a:bodyPr wrap="square" lIns="120000" tIns="62400" rIns="120000" bIns="62400" rtlCol="0" anchor="b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HR=1.43</a:t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(95% CI 0.97–2.10)</a:t>
            </a:r>
          </a:p>
          <a:p>
            <a:pPr algn="ctr"/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=0.07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7A2A6-097B-40A9-898A-38CBA1BABC0E}"/>
              </a:ext>
            </a:extLst>
          </p:cNvPr>
          <p:cNvGrpSpPr/>
          <p:nvPr/>
        </p:nvGrpSpPr>
        <p:grpSpPr>
          <a:xfrm>
            <a:off x="5711129" y="3806825"/>
            <a:ext cx="1794050" cy="601013"/>
            <a:chOff x="3698189" y="2495179"/>
            <a:chExt cx="610094" cy="4507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A97CEE-8EE5-48C8-AC58-2B2F47942FBC}"/>
                </a:ext>
              </a:extLst>
            </p:cNvPr>
            <p:cNvSpPr txBox="1"/>
            <p:nvPr/>
          </p:nvSpPr>
          <p:spPr>
            <a:xfrm>
              <a:off x="3698189" y="2495179"/>
              <a:ext cx="610094" cy="417680"/>
            </a:xfrm>
            <a:prstGeom prst="rect">
              <a:avLst/>
            </a:prstGeom>
            <a:noFill/>
          </p:spPr>
          <p:txBody>
            <a:bodyPr wrap="none" lIns="120000" tIns="62400" rIns="120000" bIns="62400" rtlCol="0" anchor="b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HR=0.78</a:t>
              </a:r>
              <a:b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(95% CI 0.38–1.61)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27FA92D-09B1-4FAC-B7A8-651627BBE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516" y="2945939"/>
              <a:ext cx="539441" cy="0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AFE6ABA-B63F-4314-A099-ADB8DACEC849}"/>
              </a:ext>
            </a:extLst>
          </p:cNvPr>
          <p:cNvGrpSpPr/>
          <p:nvPr/>
        </p:nvGrpSpPr>
        <p:grpSpPr>
          <a:xfrm>
            <a:off x="8754306" y="3772715"/>
            <a:ext cx="1794050" cy="601013"/>
            <a:chOff x="5489486" y="2495179"/>
            <a:chExt cx="610094" cy="4507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B96954-D733-4E11-90C3-EF5FA173E018}"/>
                </a:ext>
              </a:extLst>
            </p:cNvPr>
            <p:cNvSpPr txBox="1"/>
            <p:nvPr/>
          </p:nvSpPr>
          <p:spPr>
            <a:xfrm>
              <a:off x="5489486" y="2495179"/>
              <a:ext cx="610094" cy="417680"/>
            </a:xfrm>
            <a:prstGeom prst="rect">
              <a:avLst/>
            </a:prstGeom>
            <a:noFill/>
          </p:spPr>
          <p:txBody>
            <a:bodyPr wrap="none" lIns="120000" tIns="62400" rIns="120000" bIns="62400" rtlCol="0" anchor="b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HR=1.02</a:t>
              </a:r>
              <a:b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(95% CI 0.33–3.15)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EA4AED-6FFD-4A43-8DB8-2DBFF61CC5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24813" y="2945939"/>
              <a:ext cx="539441" cy="0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0D24D6-CE36-4F39-BFD1-B9E53AC5E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5" y="6474044"/>
            <a:ext cx="2545583" cy="25767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2795083-6EC8-4418-A03E-94448C52B240}"/>
              </a:ext>
            </a:extLst>
          </p:cNvPr>
          <p:cNvGrpSpPr/>
          <p:nvPr/>
        </p:nvGrpSpPr>
        <p:grpSpPr>
          <a:xfrm>
            <a:off x="4459793" y="1846535"/>
            <a:ext cx="5665918" cy="341462"/>
            <a:chOff x="267325" y="1456976"/>
            <a:chExt cx="4249438" cy="2560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4FF1AA-AD83-4C31-AA48-9E6C827DCD40}"/>
                </a:ext>
              </a:extLst>
            </p:cNvPr>
            <p:cNvSpPr txBox="1"/>
            <p:nvPr/>
          </p:nvSpPr>
          <p:spPr>
            <a:xfrm>
              <a:off x="339009" y="1456976"/>
              <a:ext cx="1021940" cy="256097"/>
            </a:xfrm>
            <a:prstGeom prst="rect">
              <a:avLst/>
            </a:prstGeom>
            <a:noFill/>
          </p:spPr>
          <p:txBody>
            <a:bodyPr wrap="none" lIns="120000" tIns="62400" rIns="120000" bIns="62400" rtlCol="0" anchor="ctr">
              <a:spAutoFit/>
            </a:bodyPr>
            <a:lstStyle/>
            <a:p>
              <a:r>
                <a:rPr lang="cs-CZ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(n=3278)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DC51D8-CADE-4832-BAEE-26DBBED8CB4D}"/>
                </a:ext>
              </a:extLst>
            </p:cNvPr>
            <p:cNvSpPr txBox="1"/>
            <p:nvPr/>
          </p:nvSpPr>
          <p:spPr>
            <a:xfrm>
              <a:off x="1763772" y="1456976"/>
              <a:ext cx="2752991" cy="256097"/>
            </a:xfrm>
            <a:prstGeom prst="rect">
              <a:avLst/>
            </a:prstGeom>
            <a:noFill/>
          </p:spPr>
          <p:txBody>
            <a:bodyPr wrap="none" lIns="120000" tIns="62400" rIns="120000" bIns="62400" rtlCol="0" anchor="ctr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Rivaroxaban 2.5 mg bid plus </a:t>
              </a:r>
              <a:r>
                <a:rPr lang="cs-CZ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ASA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(n=3286)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E027D6-6190-464A-B0C4-5C55872D856F}"/>
                </a:ext>
              </a:extLst>
            </p:cNvPr>
            <p:cNvSpPr/>
            <p:nvPr/>
          </p:nvSpPr>
          <p:spPr bwMode="auto">
            <a:xfrm>
              <a:off x="267325" y="1536951"/>
              <a:ext cx="108000" cy="108000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964074-DC7A-4958-B679-462FFEEFB6F2}"/>
                </a:ext>
              </a:extLst>
            </p:cNvPr>
            <p:cNvSpPr/>
            <p:nvPr/>
          </p:nvSpPr>
          <p:spPr bwMode="auto">
            <a:xfrm>
              <a:off x="1695834" y="1536951"/>
              <a:ext cx="108000" cy="108000"/>
            </a:xfrm>
            <a:prstGeom prst="rect">
              <a:avLst/>
            </a:prstGeom>
            <a:solidFill>
              <a:schemeClr val="bg2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B381183-663B-4ACF-82FE-D1FC72E7BFCF}"/>
              </a:ext>
            </a:extLst>
          </p:cNvPr>
          <p:cNvSpPr txBox="1"/>
          <p:nvPr/>
        </p:nvSpPr>
        <p:spPr>
          <a:xfrm>
            <a:off x="825498" y="6577901"/>
            <a:ext cx="11032068" cy="16421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GB" sz="1067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Bonaca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MP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n-GB" sz="1067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Engl</a:t>
            </a:r>
            <a:r>
              <a:rPr lang="en-GB" sz="10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 Med </a:t>
            </a:r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2020; doi:10.1056/NEJMoa2000052.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6AB7E-8A27-49AB-9CF8-68F8A0F2261F}"/>
              </a:ext>
            </a:extLst>
          </p:cNvPr>
          <p:cNvSpPr txBox="1"/>
          <p:nvPr/>
        </p:nvSpPr>
        <p:spPr>
          <a:xfrm>
            <a:off x="2321254" y="2802363"/>
            <a:ext cx="1149643" cy="556906"/>
          </a:xfrm>
          <a:prstGeom prst="rect">
            <a:avLst/>
          </a:prstGeom>
          <a:noFill/>
        </p:spPr>
        <p:txBody>
          <a:bodyPr wrap="none" lIns="120000" tIns="62400" rIns="120000" bIns="62400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ARI: 0.78%</a:t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NNH: 129</a:t>
            </a:r>
          </a:p>
        </p:txBody>
      </p:sp>
    </p:spTree>
    <p:extLst>
      <p:ext uri="{BB962C8B-B14F-4D97-AF65-F5344CB8AC3E}">
        <p14:creationId xmlns:p14="http://schemas.microsoft.com/office/powerpoint/2010/main" val="2891055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FEFB83-B306-49AD-BAF8-94413F9D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84" y="2666338"/>
            <a:ext cx="10799866" cy="864000"/>
          </a:xfrm>
        </p:spPr>
        <p:txBody>
          <a:bodyPr/>
          <a:lstStyle/>
          <a:p>
            <a:pPr algn="ctr"/>
            <a:r>
              <a:rPr lang="cs-CZ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7202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AA309CC-F279-4A43-A97D-D7A9749A52C1}"/>
              </a:ext>
            </a:extLst>
          </p:cNvPr>
          <p:cNvGraphicFramePr>
            <a:graphicFrameLocks/>
          </p:cNvGraphicFramePr>
          <p:nvPr/>
        </p:nvGraphicFramePr>
        <p:xfrm>
          <a:off x="2658793" y="1532744"/>
          <a:ext cx="6597638" cy="336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21AD986-9959-494D-B5C2-BC70263C2865}"/>
              </a:ext>
            </a:extLst>
          </p:cNvPr>
          <p:cNvSpPr txBox="1"/>
          <p:nvPr/>
        </p:nvSpPr>
        <p:spPr bwMode="gray">
          <a:xfrm>
            <a:off x="967172" y="5385243"/>
            <a:ext cx="10165827" cy="555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Arial"/>
                <a:cs typeface="Arial"/>
              </a:rPr>
              <a:t>DDD – definovaná denní dávka</a:t>
            </a:r>
          </a:p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Arial"/>
                <a:cs typeface="Arial"/>
              </a:rPr>
              <a:t>SUKL </a:t>
            </a:r>
            <a:r>
              <a:rPr lang="cs-CZ" sz="1200" u="sng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https://www.sukl.cz/2020</a:t>
            </a:r>
            <a:endParaRPr lang="cs-CZ" sz="1200" u="sng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cs-CZ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Arial"/>
                <a:cs typeface="Arial"/>
              </a:rPr>
              <a:t>Z dat byly extrahovány data: redistribuce (Distributor CZ),  vývoz (Distributor EU/mimo EU) a data pro Xarelto 2,5 mg.</a:t>
            </a:r>
          </a:p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Arial"/>
                <a:cs typeface="Arial"/>
              </a:rPr>
              <a:t>„Hlášení distributor - distributor v rámci České republiky odráží pouze součet všech pohybů daného léčivého přípravku na úrovni distribuce, nikoli skutečné množství léčivého přípravku v distribuci.” 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AA309CC-F279-4A43-A97D-D7A9749A52C1}"/>
              </a:ext>
            </a:extLst>
          </p:cNvPr>
          <p:cNvGraphicFramePr>
            <a:graphicFrameLocks/>
          </p:cNvGraphicFramePr>
          <p:nvPr/>
        </p:nvGraphicFramePr>
        <p:xfrm>
          <a:off x="2000732" y="1025472"/>
          <a:ext cx="6446142" cy="399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F0A15824-EE64-4BF3-BD55-028A3B22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15" y="181938"/>
            <a:ext cx="10798460" cy="8640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Zájem lékařů o léčbu NOAKy jako léky 1. volby u pacientů s NVFS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300C7-A7DE-4DAE-8E2D-10A8489A0ED7}"/>
              </a:ext>
            </a:extLst>
          </p:cNvPr>
          <p:cNvCxnSpPr>
            <a:cxnSpLocks/>
          </p:cNvCxnSpPr>
          <p:nvPr/>
        </p:nvCxnSpPr>
        <p:spPr bwMode="gray">
          <a:xfrm>
            <a:off x="4221084" y="2236763"/>
            <a:ext cx="0" cy="3148480"/>
          </a:xfrm>
          <a:prstGeom prst="line">
            <a:avLst/>
          </a:prstGeom>
          <a:ln w="6350">
            <a:solidFill>
              <a:srgbClr val="EC008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EBB55AE-22E5-43A3-BD36-5BBE23C875D1}"/>
              </a:ext>
            </a:extLst>
          </p:cNvPr>
          <p:cNvSpPr txBox="1"/>
          <p:nvPr/>
        </p:nvSpPr>
        <p:spPr bwMode="gray">
          <a:xfrm>
            <a:off x="4334320" y="5212914"/>
            <a:ext cx="3523361" cy="3446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cs-CZ" sz="1200" dirty="0">
                <a:solidFill>
                  <a:srgbClr val="EC008C"/>
                </a:solidFill>
                <a:latin typeface="Arial"/>
                <a:cs typeface="Arial"/>
              </a:rPr>
              <a:t>Změna úhradových podmínek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7327C1-4EEC-4B81-8CDA-182BBADFDDDB}"/>
              </a:ext>
            </a:extLst>
          </p:cNvPr>
          <p:cNvCxnSpPr>
            <a:cxnSpLocks/>
          </p:cNvCxnSpPr>
          <p:nvPr/>
        </p:nvCxnSpPr>
        <p:spPr bwMode="gray">
          <a:xfrm flipV="1">
            <a:off x="3236363" y="2982322"/>
            <a:ext cx="5868572" cy="112570"/>
          </a:xfrm>
          <a:prstGeom prst="line">
            <a:avLst/>
          </a:prstGeom>
          <a:ln w="6350">
            <a:solidFill>
              <a:srgbClr val="C6C6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2DC285-9FC5-42AA-9634-E42651C316F3}"/>
              </a:ext>
            </a:extLst>
          </p:cNvPr>
          <p:cNvSpPr txBox="1"/>
          <p:nvPr/>
        </p:nvSpPr>
        <p:spPr>
          <a:xfrm>
            <a:off x="983457" y="6572045"/>
            <a:ext cx="8272974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914309">
              <a:defRPr/>
            </a:pPr>
            <a:r>
              <a:rPr lang="cs-CZ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NOAK, non-vitamin K antagonista perorální antikoagulant; NVFS, nevalvulární fibrilace síní</a:t>
            </a:r>
            <a:endParaRPr lang="en-GB" sz="1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0FC1B1-8E0E-430E-B9EB-BD6EF9BE7EB9}"/>
              </a:ext>
            </a:extLst>
          </p:cNvPr>
          <p:cNvSpPr/>
          <p:nvPr/>
        </p:nvSpPr>
        <p:spPr bwMode="gray">
          <a:xfrm>
            <a:off x="133350" y="561975"/>
            <a:ext cx="542925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CFB415-0055-4BBD-AACC-3682B82039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" y="0"/>
            <a:ext cx="1215199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B20E4A-8549-427C-9FF5-3337AAECD1B0}"/>
              </a:ext>
            </a:extLst>
          </p:cNvPr>
          <p:cNvSpPr/>
          <p:nvPr/>
        </p:nvSpPr>
        <p:spPr bwMode="gray">
          <a:xfrm>
            <a:off x="133350" y="561975"/>
            <a:ext cx="542925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B35AE-8CC0-45FD-86DD-7B63E87CB5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925300" cy="6780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7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2357" y="694481"/>
            <a:ext cx="9783101" cy="68637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Otázka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praktických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lékařů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:</a:t>
            </a: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Proč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pacienta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převádět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r>
              <a:rPr lang="en-US" sz="4900" b="1" dirty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levnějšího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léku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který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můžu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předepsat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na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dražší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lék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který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nemůžu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předepsat</a:t>
            </a:r>
            <a:r>
              <a:rPr lang="cs-CZ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?</a:t>
            </a:r>
            <a:br>
              <a:rPr lang="en-US" sz="4900" b="1" dirty="0">
                <a:solidFill>
                  <a:srgbClr val="FF0000"/>
                </a:solidFill>
                <a:latin typeface="+mn-lt"/>
              </a:rPr>
            </a:br>
            <a:br>
              <a:rPr lang="en-US" sz="4400" b="1" dirty="0">
                <a:solidFill>
                  <a:srgbClr val="FF0000"/>
                </a:solidFill>
                <a:latin typeface="+mn-lt"/>
              </a:rPr>
            </a:br>
            <a:br>
              <a:rPr lang="en-US" sz="4400" b="1" dirty="0">
                <a:solidFill>
                  <a:srgbClr val="FF0000"/>
                </a:solidFill>
                <a:latin typeface="+mn-lt"/>
              </a:rPr>
            </a:br>
            <a:endParaRPr lang="cs-CZ" sz="4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877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406A99CF-1120-4D92-BC62-B2F1DB61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4" y="114312"/>
            <a:ext cx="10511481" cy="9575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ESC doporučení 2020 pro diagnózu a management pacientů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s fibrilací síní </a:t>
            </a:r>
            <a:r>
              <a:rPr lang="cs-CZ" b="1" dirty="0"/>
              <a:t> 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84892"/>
            <a:ext cx="8544910" cy="56718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cs-CZ" sz="2400" dirty="0">
              <a:solidFill>
                <a:schemeClr val="tx2"/>
              </a:solidFill>
            </a:endParaRPr>
          </a:p>
          <a:p>
            <a:endParaRPr lang="cs-CZ" sz="2400" b="1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cs-CZ" sz="2400" b="1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cs-CZ" sz="2400" b="1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cs-CZ" sz="2400" i="1" dirty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95491" y="3158971"/>
            <a:ext cx="6367741" cy="2035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B4582-62AE-4EA2-B24E-1BBB99B7BD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7708" y="1246832"/>
            <a:ext cx="11685372" cy="491619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D01EB6B-6C78-F841-B489-BCDA47DCD86E}"/>
              </a:ext>
            </a:extLst>
          </p:cNvPr>
          <p:cNvSpPr/>
          <p:nvPr/>
        </p:nvSpPr>
        <p:spPr bwMode="gray">
          <a:xfrm>
            <a:off x="-2" y="3286897"/>
            <a:ext cx="11994294" cy="278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7767615-CC9E-8941-988E-AE3AF6CF0170}"/>
              </a:ext>
            </a:extLst>
          </p:cNvPr>
          <p:cNvSpPr txBox="1"/>
          <p:nvPr/>
        </p:nvSpPr>
        <p:spPr bwMode="gray">
          <a:xfrm>
            <a:off x="308919" y="4782813"/>
            <a:ext cx="11574160" cy="12887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100" dirty="0"/>
              <a:t>ESC, Evropská kardiologická společnost; FS, fibrilace síní; NOAK, non-vitamin K antagonista perorální antikoagulant; </a:t>
            </a:r>
          </a:p>
          <a:p>
            <a:r>
              <a:rPr lang="cs-CZ" sz="1100" baseline="30000" dirty="0"/>
              <a:t>a</a:t>
            </a:r>
            <a:r>
              <a:rPr lang="cs-CZ" sz="1100" dirty="0"/>
              <a:t> třída doporučení</a:t>
            </a:r>
          </a:p>
          <a:p>
            <a:r>
              <a:rPr lang="cs-CZ" sz="1100" baseline="30000" dirty="0"/>
              <a:t>b</a:t>
            </a:r>
            <a:r>
              <a:rPr lang="cs-CZ" sz="1100" dirty="0"/>
              <a:t> úroveň důkazů</a:t>
            </a:r>
          </a:p>
          <a:p>
            <a:endParaRPr lang="cs-CZ" sz="1100" dirty="0" err="1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F9E4A9-DC55-B943-AEFB-DC58A7E54BC1}"/>
              </a:ext>
            </a:extLst>
          </p:cNvPr>
          <p:cNvSpPr txBox="1"/>
          <p:nvPr/>
        </p:nvSpPr>
        <p:spPr bwMode="gray">
          <a:xfrm>
            <a:off x="308919" y="6376086"/>
            <a:ext cx="7364627" cy="3676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100" i="1" dirty="0" err="1"/>
              <a:t>Hindricks</a:t>
            </a:r>
            <a:r>
              <a:rPr lang="en-US" sz="1100" i="1" dirty="0"/>
              <a:t> G, </a:t>
            </a:r>
            <a:r>
              <a:rPr lang="en-US" sz="1100" i="1" dirty="0" err="1"/>
              <a:t>Potpara</a:t>
            </a:r>
            <a:r>
              <a:rPr lang="en-US" sz="1100" i="1" dirty="0"/>
              <a:t> T, </a:t>
            </a:r>
            <a:r>
              <a:rPr lang="en-US" sz="1100" i="1" dirty="0" err="1"/>
              <a:t>Dagres</a:t>
            </a:r>
            <a:r>
              <a:rPr lang="en-US" sz="1100" i="1" dirty="0"/>
              <a:t> N, et al. 2020 ESC Guidelines for the diagnosis and management of atrial fibrillation developed in</a:t>
            </a:r>
            <a:r>
              <a:rPr lang="cs-CZ" sz="1100" i="1" dirty="0"/>
              <a:t> </a:t>
            </a:r>
            <a:r>
              <a:rPr lang="en-US" sz="1100" i="1" dirty="0"/>
              <a:t>collaboration with the European Association of Cardio-Thoracic Surgery (EACTS) Eur Heart J. 2020.</a:t>
            </a:r>
            <a:endParaRPr lang="cs-CZ" sz="1100" i="1" dirty="0"/>
          </a:p>
          <a:p>
            <a:endParaRPr lang="cs-CZ" dirty="0" err="1"/>
          </a:p>
        </p:txBody>
      </p:sp>
      <p:sp>
        <p:nvSpPr>
          <p:cNvPr id="12" name="Rámeček 11">
            <a:extLst>
              <a:ext uri="{FF2B5EF4-FFF2-40B4-BE49-F238E27FC236}">
                <a16:creationId xmlns:a16="http://schemas.microsoft.com/office/drawing/2014/main" id="{3EA4EF60-6916-2948-A25E-D3EFEDA0F21A}"/>
              </a:ext>
            </a:extLst>
          </p:cNvPr>
          <p:cNvSpPr/>
          <p:nvPr/>
        </p:nvSpPr>
        <p:spPr bwMode="gray">
          <a:xfrm>
            <a:off x="380999" y="2039510"/>
            <a:ext cx="11283779" cy="1303211"/>
          </a:xfrm>
          <a:prstGeom prst="frame">
            <a:avLst>
              <a:gd name="adj1" fmla="val 6185"/>
            </a:avLst>
          </a:prstGeom>
          <a:solidFill>
            <a:srgbClr val="FF0000"/>
          </a:solidFill>
          <a:ln>
            <a:solidFill>
              <a:srgbClr val="FF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50"/>
            <a:ext cx="9783101" cy="34598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Proč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Xarelto</a:t>
            </a:r>
            <a:r>
              <a:rPr lang="en-US" sz="4800" b="1" baseline="30000" dirty="0">
                <a:solidFill>
                  <a:srgbClr val="FF0000"/>
                </a:solidFill>
                <a:latin typeface="+mn-lt"/>
              </a:rPr>
              <a:t>®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místo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+mn-lt"/>
              </a:rPr>
              <a:t>warfarinu</a:t>
            </a:r>
            <a:r>
              <a:rPr lang="en-US" sz="4900" b="1" dirty="0">
                <a:solidFill>
                  <a:srgbClr val="FF0000"/>
                </a:solidFill>
                <a:latin typeface="+mn-lt"/>
              </a:rPr>
              <a:t> ?</a:t>
            </a:r>
            <a:br>
              <a:rPr lang="en-US" sz="4400" b="1" dirty="0">
                <a:solidFill>
                  <a:srgbClr val="FF0000"/>
                </a:solidFill>
                <a:latin typeface="+mn-lt"/>
              </a:rPr>
            </a:br>
            <a:br>
              <a:rPr lang="en-US" sz="4400" b="1" dirty="0">
                <a:solidFill>
                  <a:srgbClr val="FF0000"/>
                </a:solidFill>
                <a:latin typeface="+mn-lt"/>
              </a:rPr>
            </a:br>
            <a:endParaRPr lang="cs-CZ" sz="4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92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4449" y="271849"/>
            <a:ext cx="9783101" cy="48194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Účinnost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Bezpečnost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+mn-lt"/>
              </a:rPr>
            </a:b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Zjednodušení</a:t>
            </a:r>
            <a:r>
              <a:rPr lang="en-US" sz="6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</a:rPr>
              <a:t>léčby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032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8"/>
  <p:tag name="MIO_HDS" val="True"/>
  <p:tag name="MIO_SKIPVERSION" val="01.01.0001 00:00:00"/>
  <p:tag name="MIO_EKGUID" val="106612b7-7cda-4c66-a943-3c88b56a92d2"/>
  <p:tag name="MIO_UPDATE" val="True"/>
  <p:tag name="MIO_VERSION" val="27.11.2018 09:18:57"/>
  <p:tag name="MIO_DBID" val="8E7267AE-489F-4B02-8040-8A98451BF141"/>
  <p:tag name="MIO_LASTDOWNLOADED" val="29.09.2020 17:32:26"/>
  <p:tag name="MIO_OBJECTNAME" val="Master Bayer AG 16:9"/>
  <p:tag name="MIO_CDID" val="cd9a71c7-8ed9-41a1-8303-1a6d1985851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8"/>
  <p:tag name="MIO_HDS" val="True"/>
  <p:tag name="MIO_SKIPVERSION" val="01.01.0001 00:00:00"/>
  <p:tag name="MIO_EKGUID" val="106612b7-7cda-4c66-a943-3c88b56a92d2"/>
  <p:tag name="MIO_UPDATE" val="True"/>
  <p:tag name="MIO_VERSION" val="27.11.2018 09:18:57"/>
  <p:tag name="MIO_DBID" val="8E7267AE-489F-4B02-8040-8A98451BF141"/>
  <p:tag name="MIO_LASTDOWNLOADED" val="23.02.2020 09:13:09"/>
  <p:tag name="MIO_OBJECTNAME" val="Master Bayer AG 16:9"/>
  <p:tag name="MIO_CDID" val="cd9a71c7-8ed9-41a1-8303-1a6d1985851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8"/>
  <p:tag name="MIO_HDS" val="True"/>
  <p:tag name="MIO_SKIPVERSION" val="01.01.0001 00:00:00"/>
  <p:tag name="MIO_EKGUID" val="106612b7-7cda-4c66-a943-3c88b56a92d2"/>
  <p:tag name="MIO_UPDATE" val="True"/>
  <p:tag name="MIO_VERSION" val="27.11.2018 09:18:57"/>
  <p:tag name="MIO_DBID" val="8E7267AE-489F-4B02-8040-8A98451BF141"/>
  <p:tag name="MIO_LASTDOWNLOADED" val="23.02.2020 09:13:09"/>
  <p:tag name="MIO_OBJECTNAME" val="Master Bayer AG 16:9"/>
  <p:tag name="MIO_CDID" val="cd9a71c7-8ed9-41a1-8303-1a6d1985851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MODE" val="&lt;?xml version=&quot;1.0&quot; encoding=&quot;utf-8&quot;?&gt;&lt;int&gt;0&lt;/int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MODE" val="&lt;?xml version=&quot;1.0&quot; encoding=&quot;utf-8&quot;?&gt;&lt;int&gt;0&lt;/in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4D2A1"/>
      </a:accent1>
      <a:accent2>
        <a:srgbClr val="EFC671"/>
      </a:accent2>
      <a:accent3>
        <a:srgbClr val="FFFFFF"/>
      </a:accent3>
      <a:accent4>
        <a:srgbClr val="000000"/>
      </a:accent4>
      <a:accent5>
        <a:srgbClr val="CFE5CD"/>
      </a:accent5>
      <a:accent6>
        <a:srgbClr val="D9B366"/>
      </a:accent6>
      <a:hlink>
        <a:srgbClr val="99D3E1"/>
      </a:hlink>
      <a:folHlink>
        <a:srgbClr val="99CC00"/>
      </a:folHlink>
    </a:clrScheme>
    <a:fontScheme name="2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1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1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0525 Rivaroxaban GMA Medical Slide Template - Long 16-9 Format - Final">
  <a:themeElements>
    <a:clrScheme name="Rivaroxaban GMA Medical Slide Template">
      <a:dk1>
        <a:srgbClr val="000000"/>
      </a:dk1>
      <a:lt1>
        <a:srgbClr val="FFFFFF"/>
      </a:lt1>
      <a:dk2>
        <a:srgbClr val="808983"/>
      </a:dk2>
      <a:lt2>
        <a:srgbClr val="3961AC"/>
      </a:lt2>
      <a:accent1>
        <a:srgbClr val="EC008C"/>
      </a:accent1>
      <a:accent2>
        <a:srgbClr val="F2B646"/>
      </a:accent2>
      <a:accent3>
        <a:srgbClr val="3F978F"/>
      </a:accent3>
      <a:accent4>
        <a:srgbClr val="86715C"/>
      </a:accent4>
      <a:accent5>
        <a:srgbClr val="30BDE4"/>
      </a:accent5>
      <a:accent6>
        <a:srgbClr val="6F3130"/>
      </a:accent6>
      <a:hlink>
        <a:srgbClr val="595959"/>
      </a:hlink>
      <a:folHlink>
        <a:srgbClr val="7F7F7F"/>
      </a:folHlink>
    </a:clrScheme>
    <a:fontScheme name="Rivaroxaban GMA Medical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algn="ctr">
          <a:solidFill>
            <a:schemeClr val="tx1"/>
          </a:solidFill>
          <a:miter lim="800000"/>
          <a:headEnd/>
          <a:tailEnd/>
        </a:ln>
        <a:effectLst/>
      </a:spPr>
      <a:bodyPr wrap="square" lIns="72000" tIns="36000" rIns="72000" bIns="36000" anchor="ctr">
        <a:noAutofit/>
      </a:bodyPr>
      <a:lstStyle>
        <a:defPPr algn="ctr">
          <a:defRPr sz="14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90000" tIns="46800" rIns="90000" bIns="46800" rtlCol="0" anchor="ctr">
        <a:spAutoFit/>
      </a:bodyPr>
      <a:lstStyle>
        <a:defPPr>
          <a:defRPr sz="14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>
    <a:extraClrScheme>
      <a:clrScheme name="Xarelto Colours 2013">
        <a:dk1>
          <a:srgbClr val="000000"/>
        </a:dk1>
        <a:lt1>
          <a:srgbClr val="FFFFFF"/>
        </a:lt1>
        <a:dk2>
          <a:srgbClr val="807F83"/>
        </a:dk2>
        <a:lt2>
          <a:srgbClr val="4F2D7F"/>
        </a:lt2>
        <a:accent1>
          <a:srgbClr val="EC008C"/>
        </a:accent1>
        <a:accent2>
          <a:srgbClr val="F2B646"/>
        </a:accent2>
        <a:accent3>
          <a:srgbClr val="3B8D86"/>
        </a:accent3>
        <a:accent4>
          <a:srgbClr val="907A63"/>
        </a:accent4>
        <a:accent5>
          <a:srgbClr val="1583A2"/>
        </a:accent5>
        <a:accent6>
          <a:srgbClr val="6F3130"/>
        </a:accent6>
        <a:hlink>
          <a:srgbClr val="87BFD7"/>
        </a:hlink>
        <a:folHlink>
          <a:srgbClr val="F15E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emutató2" id="{F49D464A-6608-45C2-BA95-A820E44B09F6}" vid="{5596F325-ACF3-48D4-974F-DA7E814A62D8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Default Theme.pptx" id="{5CBB7398-BEFF-466C-B589-05F744761539}" vid="{590552BC-B1EB-426E-99B6-7F313FFDA8D9}"/>
    </a:ext>
  </a:extLst>
</a:theme>
</file>

<file path=ppt/theme/theme6.xml><?xml version="1.0" encoding="utf-8"?>
<a:theme xmlns:a="http://schemas.openxmlformats.org/drawingml/2006/main" name="2_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</a:theme>
</file>

<file path=ppt/theme/theme7.xml><?xml version="1.0" encoding="utf-8"?>
<a:theme xmlns:a="http://schemas.openxmlformats.org/drawingml/2006/main" name="2_160525 Rivaroxaban GMA Medical Slide Template - Long 16-9 Format - Final">
  <a:themeElements>
    <a:clrScheme name="Rivaroxaban GMA Medical Slide Template">
      <a:dk1>
        <a:srgbClr val="000000"/>
      </a:dk1>
      <a:lt1>
        <a:srgbClr val="FFFFFF"/>
      </a:lt1>
      <a:dk2>
        <a:srgbClr val="808983"/>
      </a:dk2>
      <a:lt2>
        <a:srgbClr val="3961AC"/>
      </a:lt2>
      <a:accent1>
        <a:srgbClr val="EC008C"/>
      </a:accent1>
      <a:accent2>
        <a:srgbClr val="F2B646"/>
      </a:accent2>
      <a:accent3>
        <a:srgbClr val="3F978F"/>
      </a:accent3>
      <a:accent4>
        <a:srgbClr val="86715C"/>
      </a:accent4>
      <a:accent5>
        <a:srgbClr val="30BDE4"/>
      </a:accent5>
      <a:accent6>
        <a:srgbClr val="6F3130"/>
      </a:accent6>
      <a:hlink>
        <a:srgbClr val="595959"/>
      </a:hlink>
      <a:folHlink>
        <a:srgbClr val="7F7F7F"/>
      </a:folHlink>
    </a:clrScheme>
    <a:fontScheme name="Rivaroxaban GMA Medical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algn="ctr">
          <a:solidFill>
            <a:schemeClr val="tx1"/>
          </a:solidFill>
          <a:miter lim="800000"/>
          <a:headEnd/>
          <a:tailEnd/>
        </a:ln>
        <a:effectLst/>
      </a:spPr>
      <a:bodyPr wrap="square" lIns="72000" tIns="36000" rIns="72000" bIns="36000" anchor="ctr">
        <a:noAutofit/>
      </a:bodyPr>
      <a:lstStyle>
        <a:defPPr algn="ctr">
          <a:defRPr sz="14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90000" tIns="46800" rIns="90000" bIns="46800" rtlCol="0" anchor="ctr">
        <a:spAutoFit/>
      </a:bodyPr>
      <a:lstStyle>
        <a:defPPr>
          <a:defRPr sz="14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>
    <a:extraClrScheme>
      <a:clrScheme name="Xarelto Colours 2013">
        <a:dk1>
          <a:srgbClr val="000000"/>
        </a:dk1>
        <a:lt1>
          <a:srgbClr val="FFFFFF"/>
        </a:lt1>
        <a:dk2>
          <a:srgbClr val="807F83"/>
        </a:dk2>
        <a:lt2>
          <a:srgbClr val="4F2D7F"/>
        </a:lt2>
        <a:accent1>
          <a:srgbClr val="EC008C"/>
        </a:accent1>
        <a:accent2>
          <a:srgbClr val="F2B646"/>
        </a:accent2>
        <a:accent3>
          <a:srgbClr val="3B8D86"/>
        </a:accent3>
        <a:accent4>
          <a:srgbClr val="907A63"/>
        </a:accent4>
        <a:accent5>
          <a:srgbClr val="1583A2"/>
        </a:accent5>
        <a:accent6>
          <a:srgbClr val="6F3130"/>
        </a:accent6>
        <a:hlink>
          <a:srgbClr val="87BFD7"/>
        </a:hlink>
        <a:folHlink>
          <a:srgbClr val="F15E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emutató2" id="{F49D464A-6608-45C2-BA95-A820E44B09F6}" vid="{5596F325-ACF3-48D4-974F-DA7E814A62D8}"/>
    </a:ext>
  </a:extLst>
</a:theme>
</file>

<file path=ppt/theme/theme8.xml><?xml version="1.0" encoding="utf-8"?>
<a:theme xmlns:a="http://schemas.openxmlformats.org/drawingml/2006/main" name="3_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Default Theme.pptx" id="{5CBB7398-BEFF-466C-B589-05F744761539}" vid="{590552BC-B1EB-426E-99B6-7F313FFDA8D9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Rivaroxaban GMA Medical Slide Template">
    <a:dk1>
      <a:srgbClr val="000000"/>
    </a:dk1>
    <a:lt1>
      <a:srgbClr val="FFFFFF"/>
    </a:lt1>
    <a:dk2>
      <a:srgbClr val="808983"/>
    </a:dk2>
    <a:lt2>
      <a:srgbClr val="3961AC"/>
    </a:lt2>
    <a:accent1>
      <a:srgbClr val="EC008C"/>
    </a:accent1>
    <a:accent2>
      <a:srgbClr val="F2B646"/>
    </a:accent2>
    <a:accent3>
      <a:srgbClr val="3F978F"/>
    </a:accent3>
    <a:accent4>
      <a:srgbClr val="86715C"/>
    </a:accent4>
    <a:accent5>
      <a:srgbClr val="30BDE4"/>
    </a:accent5>
    <a:accent6>
      <a:srgbClr val="6F3130"/>
    </a:accent6>
    <a:hlink>
      <a:srgbClr val="595959"/>
    </a:hlink>
    <a:folHlink>
      <a:srgbClr val="7F7F7F"/>
    </a:folHlink>
  </a:clrScheme>
  <a:fontScheme name="Rivaroxaban GMA Medical Slide Templa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Rivaroxaban GMA Medical Slide Template">
    <a:dk1>
      <a:srgbClr val="000000"/>
    </a:dk1>
    <a:lt1>
      <a:srgbClr val="FFFFFF"/>
    </a:lt1>
    <a:dk2>
      <a:srgbClr val="808983"/>
    </a:dk2>
    <a:lt2>
      <a:srgbClr val="3961AC"/>
    </a:lt2>
    <a:accent1>
      <a:srgbClr val="EC008C"/>
    </a:accent1>
    <a:accent2>
      <a:srgbClr val="F2B646"/>
    </a:accent2>
    <a:accent3>
      <a:srgbClr val="3F978F"/>
    </a:accent3>
    <a:accent4>
      <a:srgbClr val="86715C"/>
    </a:accent4>
    <a:accent5>
      <a:srgbClr val="30BDE4"/>
    </a:accent5>
    <a:accent6>
      <a:srgbClr val="6F3130"/>
    </a:accent6>
    <a:hlink>
      <a:srgbClr val="595959"/>
    </a:hlink>
    <a:folHlink>
      <a:srgbClr val="7F7F7F"/>
    </a:folHlink>
  </a:clrScheme>
  <a:fontScheme name="Rivaroxaban GMA Medical Slide Templa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75253ED6A98468547A4A18E7C6B92" ma:contentTypeVersion="10" ma:contentTypeDescription="Create a new document." ma:contentTypeScope="" ma:versionID="48949435c4f768793f97ccea7ef5775a">
  <xsd:schema xmlns:xsd="http://www.w3.org/2001/XMLSchema" xmlns:xs="http://www.w3.org/2001/XMLSchema" xmlns:p="http://schemas.microsoft.com/office/2006/metadata/properties" xmlns:ns3="0e100324-08b5-4d2f-8e1d-8ac235f919b6" targetNamespace="http://schemas.microsoft.com/office/2006/metadata/properties" ma:root="true" ma:fieldsID="4be3186414df6a53f1fca3cced946780" ns3:_="">
    <xsd:import namespace="0e100324-08b5-4d2f-8e1d-8ac235f919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00324-08b5-4d2f-8e1d-8ac235f91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B045BA-CABA-4A40-BB2F-C974BCF89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00324-08b5-4d2f-8e1d-8ac235f919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8A52E1-2CEE-4262-ADCE-77E8124C839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D724E6-DC5C-431A-BB0B-6980710EA0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6858</TotalTime>
  <Words>2897</Words>
  <Application>Microsoft Office PowerPoint</Application>
  <PresentationFormat>Widescreen</PresentationFormat>
  <Paragraphs>334</Paragraphs>
  <Slides>51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Arial</vt:lpstr>
      <vt:lpstr>Arial Black</vt:lpstr>
      <vt:lpstr>Arial Narrow</vt:lpstr>
      <vt:lpstr>BlinkMacSystemFont</vt:lpstr>
      <vt:lpstr>Calibri</vt:lpstr>
      <vt:lpstr>Calibri Light</vt:lpstr>
      <vt:lpstr>Cambria Math</vt:lpstr>
      <vt:lpstr>Source Sans Pro</vt:lpstr>
      <vt:lpstr>Symbol</vt:lpstr>
      <vt:lpstr>Wingdings</vt:lpstr>
      <vt:lpstr>Wingdings 2</vt:lpstr>
      <vt:lpstr>Office Theme</vt:lpstr>
      <vt:lpstr>2_Blank Presentation</vt:lpstr>
      <vt:lpstr>160525 Rivaroxaban GMA Medical Slide Template - Long 16-9 Format - Final</vt:lpstr>
      <vt:lpstr>Motiv Office</vt:lpstr>
      <vt:lpstr>PR_BAG_PPT-master_16-9</vt:lpstr>
      <vt:lpstr>2_PR_BAG_PPT-master_16-9</vt:lpstr>
      <vt:lpstr>2_160525 Rivaroxaban GMA Medical Slide Template - Long 16-9 Format - Final</vt:lpstr>
      <vt:lpstr>3_PR_BAG_PPT-master_16-9</vt:lpstr>
      <vt:lpstr>RIVAROXABAN   lék 1. volby u pacientů s NVFS - kterým pacientům a jak správně převádět  z warfarinu </vt:lpstr>
      <vt:lpstr>Deklarace konfliktu zájmů – MUDr. Jiří Veselý</vt:lpstr>
      <vt:lpstr>Významné milníky v prevenci CMP/SE u pacientů s fibrilací síní</vt:lpstr>
      <vt:lpstr>Od 1. 11. 2020 je možné předepsat Xarelto®  bez nutnosti kontraindikace warfarinu*</vt:lpstr>
      <vt:lpstr>Zájem lékařů o léčbu NOAKy jako léky 1. volby u pacientů s NVFS</vt:lpstr>
      <vt:lpstr>      Otázka praktických lékařů:   Proč pacienta převádět  z levnějšího léku, který můžu předepsat  na dražší lék, který nemůžu předepsat ?   </vt:lpstr>
      <vt:lpstr>ESC doporučení 2020 pro diagnózu a management pacientů  s fibrilací síní  </vt:lpstr>
      <vt:lpstr>Proč Xarelto® místo warfarinu ?  </vt:lpstr>
      <vt:lpstr>Účinnost Bezpečnost  Zjednodušení léčby </vt:lpstr>
      <vt:lpstr>Účinnost Bezpečnost  Zjednodušení léčby </vt:lpstr>
      <vt:lpstr>PowerPoint Presentation</vt:lpstr>
      <vt:lpstr>CHA2DS2-VASc a riziko tromboembolických příhod</vt:lpstr>
      <vt:lpstr>ROCKET AF: Primární cíl účinnosti dle renálních funkcí</vt:lpstr>
      <vt:lpstr>Účinnost Bezpečnost  Zjednodušení léčby </vt:lpstr>
      <vt:lpstr>Výskyt krvácivých komplikací ve studii ROCKET AF</vt:lpstr>
      <vt:lpstr>ROCKET AF: bezpečnostní profil antikoagulační léčby u pacientů s NVFS a renální insuficiencí</vt:lpstr>
      <vt:lpstr>Výskyt krvácivých komplikací ve studii XANTUS*</vt:lpstr>
      <vt:lpstr>Účinnost Bezpečnost  Zjednodušení léčby </vt:lpstr>
      <vt:lpstr>            </vt:lpstr>
      <vt:lpstr>Účinnost Bezpečnost  Zjednodušení léčby </vt:lpstr>
      <vt:lpstr>Účinnost Bezpečnost  Zjednodušení léčby </vt:lpstr>
      <vt:lpstr>Kanadský registr  125 195 AF pacientů, ≥66 let  </vt:lpstr>
      <vt:lpstr>Warfarin v reálném světě – zvýšené riziko ischemických CMP v prvním měsíci užívání</vt:lpstr>
      <vt:lpstr>PowerPoint Presentation</vt:lpstr>
      <vt:lpstr>PowerPoint Presentation</vt:lpstr>
      <vt:lpstr>PowerPoint Presentation</vt:lpstr>
      <vt:lpstr>Jednoduché dávkování dle jediného parametru   - CrCl</vt:lpstr>
      <vt:lpstr>Scenář 2   Převod z warfarinu?</vt:lpstr>
      <vt:lpstr>PowerPoint Presentation</vt:lpstr>
      <vt:lpstr>Xarelto® – NOAK vhodný při převodu z warfarinu u pacientů s NVFS již od hodnoty INR ≤ 3</vt:lpstr>
      <vt:lpstr>Plánované invazivní výkony, chirurgie, ablace</vt:lpstr>
      <vt:lpstr>Výkony s minimálním rizikem krvácení</vt:lpstr>
      <vt:lpstr>Výkony s malým rizikem krvácení</vt:lpstr>
      <vt:lpstr>PowerPoint Presentation</vt:lpstr>
      <vt:lpstr>2021</vt:lpstr>
      <vt:lpstr>Zdroje jsou.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VOYAGER PAD: Study Design</vt:lpstr>
      <vt:lpstr>VOYAGER PAD: účinnost </vt:lpstr>
      <vt:lpstr>VOYAGER PAD: bezpečnost</vt:lpstr>
      <vt:lpstr>Děkuji za pozornost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Karel Hloch</dc:creator>
  <cp:lastModifiedBy>Maria Litvanova</cp:lastModifiedBy>
  <cp:revision>112</cp:revision>
  <dcterms:created xsi:type="dcterms:W3CDTF">2021-02-05T07:58:10Z</dcterms:created>
  <dcterms:modified xsi:type="dcterms:W3CDTF">2021-09-03T06:15:59Z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f850223-87a8-40c3-9eb2-432606efca2a_Enabled">
    <vt:lpwstr>True</vt:lpwstr>
  </property>
  <property fmtid="{D5CDD505-2E9C-101B-9397-08002B2CF9AE}" pid="3" name="MSIP_Label_7f850223-87a8-40c3-9eb2-432606efca2a_SiteId">
    <vt:lpwstr>fcb2b37b-5da0-466b-9b83-0014b67a7c78</vt:lpwstr>
  </property>
  <property fmtid="{D5CDD505-2E9C-101B-9397-08002B2CF9AE}" pid="4" name="MSIP_Label_7f850223-87a8-40c3-9eb2-432606efca2a_Owner">
    <vt:lpwstr>karel.hloch@bayer.com</vt:lpwstr>
  </property>
  <property fmtid="{D5CDD505-2E9C-101B-9397-08002B2CF9AE}" pid="5" name="MSIP_Label_7f850223-87a8-40c3-9eb2-432606efca2a_SetDate">
    <vt:lpwstr>2021-02-05T08:08:02.3432010Z</vt:lpwstr>
  </property>
  <property fmtid="{D5CDD505-2E9C-101B-9397-08002B2CF9AE}" pid="6" name="MSIP_Label_7f850223-87a8-40c3-9eb2-432606efca2a_Name">
    <vt:lpwstr>NO CLASSIFICATION</vt:lpwstr>
  </property>
  <property fmtid="{D5CDD505-2E9C-101B-9397-08002B2CF9AE}" pid="7" name="MSIP_Label_7f850223-87a8-40c3-9eb2-432606efca2a_Application">
    <vt:lpwstr>Microsoft Azure Information Protection</vt:lpwstr>
  </property>
  <property fmtid="{D5CDD505-2E9C-101B-9397-08002B2CF9AE}" pid="8" name="MSIP_Label_7f850223-87a8-40c3-9eb2-432606efca2a_Extended_MSFT_Method">
    <vt:lpwstr>Automatic</vt:lpwstr>
  </property>
  <property fmtid="{D5CDD505-2E9C-101B-9397-08002B2CF9AE}" pid="9" name="Sensitivity">
    <vt:lpwstr>NO CLASSIFICATION</vt:lpwstr>
  </property>
  <property fmtid="{D5CDD505-2E9C-101B-9397-08002B2CF9AE}" pid="10" name="ContentTypeId">
    <vt:lpwstr>0x010100C7E75253ED6A98468547A4A18E7C6B92</vt:lpwstr>
  </property>
</Properties>
</file>