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3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81" r:id="rId24"/>
    <p:sldId id="275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EDB9C6D-EE6B-4659-9BB6-E0FED30A25A9}">
          <p14:sldIdLst>
            <p14:sldId id="256"/>
            <p14:sldId id="430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7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8"/>
            <p14:sldId id="28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E04"/>
    <a:srgbClr val="F15966"/>
    <a:srgbClr val="56B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724" autoAdjust="0"/>
  </p:normalViewPr>
  <p:slideViewPr>
    <p:cSldViewPr snapToGrid="0">
      <p:cViewPr varScale="1">
        <p:scale>
          <a:sx n="46" d="100"/>
          <a:sy n="46" d="100"/>
        </p:scale>
        <p:origin x="10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BA221-5F80-47BF-BD56-ED34A0FFBA93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F1683-2199-4F09-81AE-3360FD76C5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04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17:00-17:20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F1683-2199-4F09-81AE-3360FD76C50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18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F1683-2199-4F09-81AE-3360FD76C50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5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F1683-2199-4F09-81AE-3360FD76C50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529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PROCAMIO: randomizováno 74 nemocných, 39 </a:t>
            </a:r>
            <a:r>
              <a:rPr lang="cs-CZ" dirty="0" err="1"/>
              <a:t>procainamide</a:t>
            </a:r>
            <a:r>
              <a:rPr lang="cs-CZ" dirty="0"/>
              <a:t>, terminace do 40 min.: </a:t>
            </a:r>
            <a:r>
              <a:rPr lang="cs-CZ" dirty="0" err="1"/>
              <a:t>procainamide</a:t>
            </a:r>
            <a:r>
              <a:rPr lang="cs-CZ" dirty="0"/>
              <a:t> 22 (67 %), </a:t>
            </a:r>
            <a:r>
              <a:rPr lang="cs-CZ" dirty="0" err="1"/>
              <a:t>amio</a:t>
            </a:r>
            <a:r>
              <a:rPr lang="cs-CZ" dirty="0"/>
              <a:t> 11 (38 %).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F1683-2199-4F09-81AE-3360FD76C50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45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Léky působící na AV uzel se nemají podávat, protože zvyšují risiko </a:t>
            </a:r>
            <a:r>
              <a:rPr lang="cs-CZ" dirty="0" err="1"/>
              <a:t>FiK</a:t>
            </a:r>
            <a:r>
              <a:rPr lang="cs-CZ" dirty="0"/>
              <a:t> (data z r 1977 a 1987)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F1683-2199-4F09-81AE-3360FD76C50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01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Intermitentní </a:t>
            </a:r>
            <a:r>
              <a:rPr lang="cs-CZ" dirty="0" err="1"/>
              <a:t>preexcitace</a:t>
            </a:r>
            <a:r>
              <a:rPr lang="cs-CZ" dirty="0"/>
              <a:t> není markerem nízkého risika (1/5 pacientů měla ERP &lt; 250 </a:t>
            </a:r>
            <a:r>
              <a:rPr lang="cs-CZ" dirty="0" err="1"/>
              <a:t>ms</a:t>
            </a:r>
            <a:r>
              <a:rPr lang="cs-CZ" dirty="0"/>
              <a:t>)</a:t>
            </a:r>
          </a:p>
          <a:p>
            <a:r>
              <a:rPr lang="cs-CZ" dirty="0" err="1"/>
              <a:t>Kubuš</a:t>
            </a:r>
            <a:r>
              <a:rPr lang="cs-CZ" dirty="0"/>
              <a:t> použil 0,1 </a:t>
            </a:r>
            <a:r>
              <a:rPr lang="cs-CZ" dirty="0" err="1"/>
              <a:t>ug</a:t>
            </a:r>
            <a:r>
              <a:rPr lang="cs-CZ" dirty="0"/>
              <a:t>/kg opakovaně, nebo v </a:t>
            </a:r>
            <a:r>
              <a:rPr lang="cs-CZ" dirty="0" err="1"/>
              <a:t>infůzi</a:t>
            </a:r>
            <a:endParaRPr lang="cs-CZ" dirty="0"/>
          </a:p>
          <a:p>
            <a:r>
              <a:rPr lang="cs-CZ" dirty="0" err="1"/>
              <a:t>Moore</a:t>
            </a:r>
            <a:r>
              <a:rPr lang="cs-CZ" dirty="0"/>
              <a:t> použil 0,02 </a:t>
            </a:r>
            <a:r>
              <a:rPr lang="cs-CZ" dirty="0" err="1"/>
              <a:t>ug</a:t>
            </a:r>
            <a:r>
              <a:rPr lang="cs-CZ" dirty="0"/>
              <a:t>/kg/min (za max. považoval 1 </a:t>
            </a:r>
            <a:r>
              <a:rPr lang="cs-CZ" dirty="0" err="1"/>
              <a:t>ug</a:t>
            </a:r>
            <a:r>
              <a:rPr lang="cs-CZ" dirty="0"/>
              <a:t>/min)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F1683-2199-4F09-81AE-3360FD76C50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08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F1683-2199-4F09-81AE-3360FD76C50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55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A1ABB-12C6-4047-AB80-53202A0BA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4734BE-2DC4-4F7E-A527-A53AE8454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F6B8B1-FCC3-4B42-B75B-B2ED958D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0ED9-E4B4-448C-81FC-025276EC7749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F92E6E-06A3-4D38-98F5-895A18C8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A97339-5FB5-4E99-85E1-B6A6F10B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A2-89E2-4481-A2E0-8A9994BA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8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B5655-EFB0-4503-80C4-4BCDC1D9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D9D4BA-D25F-4A3F-96CB-4DEF9861F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BE7BDF-BEF2-4E46-B127-D41769FC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0ED9-E4B4-448C-81FC-025276EC7749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F7203D-2598-47EF-B5F0-21600AD2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09772D-ACB8-48DC-AE25-3956BD10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A2-89E2-4481-A2E0-8A9994BA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67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4716BE-BCBC-4209-BA65-8893D5969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8FD6BB-CD95-414B-B6A1-27F903EB4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EA1627-4943-4F05-80BF-DAA6E04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0ED9-E4B4-448C-81FC-025276EC7749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869027-B025-4C6E-8CA4-185A67B0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289A8D-9FBB-4555-8F9D-ADDA0EED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A2-89E2-4481-A2E0-8A9994BA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1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9A6B6-A87C-4465-8750-03C7954A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C5FE6-2613-4D9E-ACA7-0161FDE3E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94C17C-20FE-4DA5-8BC9-F775DD88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0ED9-E4B4-448C-81FC-025276EC7749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D9C70C-2483-4C65-B88C-469D258B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4FD2C8-4037-448A-B3A5-6088E9A5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A2-89E2-4481-A2E0-8A9994BA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89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15198-3773-4807-BCD1-989E7481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1A6CD6-E3B8-4586-8ACE-36D6A2160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29DDDB-2AFD-48CE-BF5D-76386FEC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0ED9-E4B4-448C-81FC-025276EC7749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F0EADE-751E-45DE-B241-44E15EC9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5C10DF-630D-4468-AD88-CAB084C1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A2-89E2-4481-A2E0-8A9994BA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11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FD014-4AEF-4D94-8169-32526B8C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36771D-0413-47F6-AAE8-05BFB34D3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A166D3-B8D1-49AB-A3CD-EAD232DE8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12AB53-7D76-45D4-B5FA-78BFD7BF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0ED9-E4B4-448C-81FC-025276EC7749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11AE5D-87FE-49EA-8961-A7B120D7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DFDF6F-B709-48F4-B392-6E185BEF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A2-89E2-4481-A2E0-8A9994BA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84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A2C53-AC0D-4950-8D0C-1107C9AB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0B322C-E9F7-43F2-B892-AC93FB503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F403B7-4CA9-496E-859B-6EFA6CE69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C48E0F-20B2-4210-96CD-EF72E92E7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8CA7186-1731-4E64-B4DC-3FEBBC923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B6A65A5-9DB5-40AF-AF61-01229EC6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0ED9-E4B4-448C-81FC-025276EC7749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FF335C-EF0A-44CB-B660-EF520313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EFC1A3-061B-4622-B57D-4B0FA66C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A2-89E2-4481-A2E0-8A9994BA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33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8EF91-C0B7-434A-A25A-7632C22E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6F75AC-F3EF-4ACE-A2F2-9E63EBA4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0ED9-E4B4-448C-81FC-025276EC7749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50EFF1-1965-4932-B7A2-E5FC9982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FAA737-7794-4D6C-8A18-F31C6171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A2-89E2-4481-A2E0-8A9994BA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75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FF27BD-C8AB-43BA-AA51-E1649049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0ED9-E4B4-448C-81FC-025276EC7749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B9D5AAE-0BA2-4F1B-AD2B-35FC6D0A7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5095B7-894A-434A-B86E-742B78AD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A2-89E2-4481-A2E0-8A9994BA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85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DF510-5D8D-4B27-9F36-99A8B242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EE59C-E72E-4CA7-8AD2-ABAF5854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B0949B-D976-4008-9AF2-64C7AA539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41BFE1-4048-4F77-B6D4-623C3EC3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0ED9-E4B4-448C-81FC-025276EC7749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522AAB-58F3-4C0E-9523-E9B3AAE9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429595-39A9-4233-84EA-92E8E540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A2-89E2-4481-A2E0-8A9994BA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17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7686C-3CC4-4351-83F0-D037AA80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836EA8C-9DF1-4C02-B776-61DDB43D5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F4842E-76C4-4702-989E-0D8C5BBF4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5983F5-C61C-4751-AB27-B1FF3FA4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0ED9-E4B4-448C-81FC-025276EC7749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70AD9F-2458-47B1-9373-29FD6EFF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48B733-8141-4404-BDC0-C1199BE4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BEA2-89E2-4481-A2E0-8A9994BA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15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0DA630-E97B-4655-9874-2F4A0F7E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EB33D1-2813-4DA8-94A5-079A96790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958464-C471-4466-80BB-B737D6EF1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40ED9-E4B4-448C-81FC-025276EC7749}" type="datetimeFigureOut">
              <a:rPr lang="cs-CZ" smtClean="0"/>
              <a:t>17.01.2020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693DF7-C611-4B04-B59D-9AFA75E22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EA617A-B72A-452E-AEB6-ED6BF855C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BEA2-89E2-4481-A2E0-8A9994BA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26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sv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23.emf"/><Relationship Id="rId4" Type="http://schemas.openxmlformats.org/officeDocument/2006/relationships/image" Target="../media/image3.png"/><Relationship Id="rId9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2.sv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jpg"/><Relationship Id="rId7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19.gif"/><Relationship Id="rId5" Type="http://schemas.openxmlformats.org/officeDocument/2006/relationships/image" Target="../media/image6.jpg"/><Relationship Id="rId10" Type="http://schemas.openxmlformats.org/officeDocument/2006/relationships/image" Target="../media/image18.png"/><Relationship Id="rId4" Type="http://schemas.openxmlformats.org/officeDocument/2006/relationships/image" Target="../media/image5.jp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C711E-CDC6-4CCD-A3E2-9D3B6A0B2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82587"/>
            <a:ext cx="9144000" cy="2126369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/>
              <a:t>MANAGEMENT PACIENTŮ S SVT</a:t>
            </a:r>
            <a:br>
              <a:rPr lang="cs-CZ" dirty="0"/>
            </a:br>
            <a:r>
              <a:rPr lang="cs-CZ" sz="4400" b="1" dirty="0"/>
              <a:t>Doporučení ESC 2019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2407E1-1C0A-44C2-9EF8-4C69522AB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48006"/>
            <a:ext cx="9144000" cy="93617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Vančura V.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FN Plzeň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1DBE2817-744D-4AE9-BFD7-06EB06D6B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1B2EF90-FEA0-44CF-8225-13CCF08C21AC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F83A7C4-932B-43E7-AB44-7975D45166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13" descr="Logo_KARD2.png">
              <a:extLst>
                <a:ext uri="{FF2B5EF4-FFF2-40B4-BE49-F238E27FC236}">
                  <a16:creationId xmlns:a16="http://schemas.microsoft.com/office/drawing/2014/main" id="{E768282A-C2C0-4461-A317-9A79DC314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000CBBCC-EDA4-40E0-BD57-1E3B38572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10" name="Obrázek 9" descr="Obsah obrázku podepsat&#10;&#10;Popis byl vytvořen automaticky">
              <a:extLst>
                <a:ext uri="{FF2B5EF4-FFF2-40B4-BE49-F238E27FC236}">
                  <a16:creationId xmlns:a16="http://schemas.microsoft.com/office/drawing/2014/main" id="{7C30520B-2E7A-47EC-9746-46C75171C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9" name="Obrázek 8" descr="Obsah obrázku kreslení, klec&#10;&#10;Popis byl vytvořen automaticky">
            <a:extLst>
              <a:ext uri="{FF2B5EF4-FFF2-40B4-BE49-F238E27FC236}">
                <a16:creationId xmlns:a16="http://schemas.microsoft.com/office/drawing/2014/main" id="{3B9A3ED2-5003-4DD9-9BC9-E234B5830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" y="13499"/>
            <a:ext cx="7479587" cy="3597221"/>
          </a:xfrm>
          <a:prstGeom prst="rect">
            <a:avLst/>
          </a:prstGeom>
        </p:spPr>
      </p:pic>
      <p:pic>
        <p:nvPicPr>
          <p:cNvPr id="14" name="Obrázek 13" descr="Obsah obrázku interiér, hračka, auto, stůl&#10;&#10;Popis byl vytvořen automaticky">
            <a:extLst>
              <a:ext uri="{FF2B5EF4-FFF2-40B4-BE49-F238E27FC236}">
                <a16:creationId xmlns:a16="http://schemas.microsoft.com/office/drawing/2014/main" id="{B5041BA9-9765-4180-BAC1-21259792E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79" y="2078515"/>
            <a:ext cx="2225010" cy="1473708"/>
          </a:xfrm>
          <a:prstGeom prst="rect">
            <a:avLst/>
          </a:prstGeom>
        </p:spPr>
      </p:pic>
      <p:pic>
        <p:nvPicPr>
          <p:cNvPr id="12" name="Obrázek 11" descr="Obsah obrázku žlutá, černá, stůl, telefon&#10;&#10;Popis byl vytvořen automaticky">
            <a:extLst>
              <a:ext uri="{FF2B5EF4-FFF2-40B4-BE49-F238E27FC236}">
                <a16:creationId xmlns:a16="http://schemas.microsoft.com/office/drawing/2014/main" id="{271DA9AC-C7BA-4EC5-A7CD-A753DC69A4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0" y="0"/>
            <a:ext cx="3161016" cy="20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3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EE3B1-95A5-44F1-AADF-780AD9DD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21379" cy="1325563"/>
          </a:xfrm>
        </p:spPr>
        <p:txBody>
          <a:bodyPr/>
          <a:lstStyle/>
          <a:p>
            <a:r>
              <a:rPr lang="cs-CZ" dirty="0"/>
              <a:t>Tachykardie se štíhlým QRS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1B95CF-806A-46E7-8E70-65753754E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718" y="2081453"/>
            <a:ext cx="4877924" cy="1251291"/>
          </a:xfrm>
        </p:spPr>
        <p:txBody>
          <a:bodyPr>
            <a:normAutofit/>
          </a:bodyPr>
          <a:lstStyle/>
          <a:p>
            <a:r>
              <a:rPr lang="cs-CZ" sz="2400" dirty="0"/>
              <a:t>Vagové manévry:</a:t>
            </a:r>
          </a:p>
          <a:p>
            <a:pPr lvl="1"/>
            <a:r>
              <a:rPr lang="cs-CZ" u="sng" dirty="0" err="1"/>
              <a:t>Valsalva</a:t>
            </a:r>
            <a:r>
              <a:rPr lang="cs-CZ" u="sng" dirty="0"/>
              <a:t> manévr</a:t>
            </a:r>
            <a:r>
              <a:rPr lang="cs-CZ" dirty="0"/>
              <a:t> (modifikovaný)</a:t>
            </a:r>
          </a:p>
          <a:p>
            <a:pPr lvl="1"/>
            <a:r>
              <a:rPr lang="cs-CZ" dirty="0"/>
              <a:t>Masáž karotického sinu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" name="Zástupný obsah 9" descr="Obsah obrázku text, podepsat&#10;&#10;Popis byl vytvořen automaticky">
            <a:extLst>
              <a:ext uri="{FF2B5EF4-FFF2-40B4-BE49-F238E27FC236}">
                <a16:creationId xmlns:a16="http://schemas.microsoft.com/office/drawing/2014/main" id="{D739AAFE-05AB-446F-8135-55DB3BEB71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89" y="365125"/>
            <a:ext cx="3831228" cy="57506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2CFCB23-AD77-41C8-9582-6EC9C6CF02C1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1409CDE-BF83-42DF-A98E-B669E224FD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13" descr="Logo_KARD2.png">
              <a:extLst>
                <a:ext uri="{FF2B5EF4-FFF2-40B4-BE49-F238E27FC236}">
                  <a16:creationId xmlns:a16="http://schemas.microsoft.com/office/drawing/2014/main" id="{F9D79332-2D9B-4B7F-8402-3E4ED8BAD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624C5B39-2391-44F7-9C7D-C4E745D3C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15" name="Obrázek 14" descr="Obsah obrázku podepsat&#10;&#10;Popis byl vytvořen automaticky">
              <a:extLst>
                <a:ext uri="{FF2B5EF4-FFF2-40B4-BE49-F238E27FC236}">
                  <a16:creationId xmlns:a16="http://schemas.microsoft.com/office/drawing/2014/main" id="{0E4696B4-E2DE-4F5C-BD98-9630FEED5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9E7EA4E7-0452-455F-B1FE-8C8626924E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7546617-43EB-4E06-B4B9-6894F78EA1AB}"/>
              </a:ext>
            </a:extLst>
          </p:cNvPr>
          <p:cNvSpPr txBox="1"/>
          <p:nvPr/>
        </p:nvSpPr>
        <p:spPr>
          <a:xfrm>
            <a:off x="7421749" y="6584725"/>
            <a:ext cx="3154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Smith G. </a:t>
            </a:r>
            <a:r>
              <a:rPr lang="cs-CZ" sz="1200" b="1" dirty="0" err="1"/>
              <a:t>Emerg</a:t>
            </a:r>
            <a:r>
              <a:rPr lang="cs-CZ" sz="1200" b="1" dirty="0"/>
              <a:t> Med </a:t>
            </a:r>
            <a:r>
              <a:rPr lang="cs-CZ" sz="1200" b="1" dirty="0" err="1"/>
              <a:t>Australas</a:t>
            </a:r>
            <a:r>
              <a:rPr lang="cs-CZ" sz="1200" b="1" dirty="0"/>
              <a:t> 2009;21:449-54</a:t>
            </a:r>
          </a:p>
        </p:txBody>
      </p:sp>
      <p:sp>
        <p:nvSpPr>
          <p:cNvPr id="19" name="Zástupný obsah 3">
            <a:extLst>
              <a:ext uri="{FF2B5EF4-FFF2-40B4-BE49-F238E27FC236}">
                <a16:creationId xmlns:a16="http://schemas.microsoft.com/office/drawing/2014/main" id="{5731C1BF-3C28-4C7B-8AD8-074FB389488C}"/>
              </a:ext>
            </a:extLst>
          </p:cNvPr>
          <p:cNvSpPr txBox="1">
            <a:spLocks/>
          </p:cNvSpPr>
          <p:nvPr/>
        </p:nvSpPr>
        <p:spPr>
          <a:xfrm>
            <a:off x="315713" y="1668379"/>
            <a:ext cx="7578078" cy="918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U </a:t>
            </a:r>
            <a:r>
              <a:rPr lang="cs-CZ" sz="2400" dirty="0" err="1"/>
              <a:t>hemodynamicky</a:t>
            </a:r>
            <a:r>
              <a:rPr lang="cs-CZ" sz="2400" dirty="0"/>
              <a:t> stabilních vždy </a:t>
            </a:r>
            <a:r>
              <a:rPr lang="cs-CZ" sz="2400" b="1" u="sng" dirty="0">
                <a:solidFill>
                  <a:srgbClr val="0070C0"/>
                </a:solidFill>
              </a:rPr>
              <a:t>EKG s tachykardií (I C)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0FEE9AE-A9F6-40C8-972C-B4E8394F7D87}"/>
              </a:ext>
            </a:extLst>
          </p:cNvPr>
          <p:cNvSpPr txBox="1"/>
          <p:nvPr/>
        </p:nvSpPr>
        <p:spPr>
          <a:xfrm>
            <a:off x="7417736" y="6376177"/>
            <a:ext cx="273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Appelboam</a:t>
            </a:r>
            <a:r>
              <a:rPr lang="cs-CZ" sz="1200" b="1" dirty="0"/>
              <a:t> A. Lancet 2015;386:1747-53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12FD998-8D71-43A1-8FCD-3B146263ADD5}"/>
              </a:ext>
            </a:extLst>
          </p:cNvPr>
          <p:cNvSpPr txBox="1"/>
          <p:nvPr/>
        </p:nvSpPr>
        <p:spPr>
          <a:xfrm>
            <a:off x="4421874" y="6580712"/>
            <a:ext cx="2667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Walker S. </a:t>
            </a:r>
            <a:r>
              <a:rPr lang="cs-CZ" sz="1200" b="1" dirty="0" err="1"/>
              <a:t>Emerg</a:t>
            </a:r>
            <a:r>
              <a:rPr lang="cs-CZ" sz="1200" b="1" dirty="0"/>
              <a:t> Med J 2010;27:287-91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B841099-61AF-4708-AA5C-1895F88CAE15}"/>
              </a:ext>
            </a:extLst>
          </p:cNvPr>
          <p:cNvGrpSpPr/>
          <p:nvPr/>
        </p:nvGrpSpPr>
        <p:grpSpPr>
          <a:xfrm>
            <a:off x="384976" y="3513935"/>
            <a:ext cx="7508815" cy="2862241"/>
            <a:chOff x="384976" y="3513935"/>
            <a:chExt cx="7508815" cy="2862241"/>
          </a:xfrm>
        </p:grpSpPr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896A7A46-CA67-4C04-9AEB-3C7300A70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 bright="20000" contrast="40000"/>
            </a:blip>
            <a:stretch>
              <a:fillRect/>
            </a:stretch>
          </p:blipFill>
          <p:spPr>
            <a:xfrm>
              <a:off x="4610451" y="3658319"/>
              <a:ext cx="3283340" cy="2450642"/>
            </a:xfrm>
            <a:prstGeom prst="rect">
              <a:avLst/>
            </a:prstGeom>
          </p:spPr>
        </p:pic>
        <p:sp>
          <p:nvSpPr>
            <p:cNvPr id="22" name="Zástupný obsah 3">
              <a:extLst>
                <a:ext uri="{FF2B5EF4-FFF2-40B4-BE49-F238E27FC236}">
                  <a16:creationId xmlns:a16="http://schemas.microsoft.com/office/drawing/2014/main" id="{47EAF29F-EEE1-470A-B6EE-FC9857A4D5E1}"/>
                </a:ext>
              </a:extLst>
            </p:cNvPr>
            <p:cNvSpPr txBox="1">
              <a:spLocks/>
            </p:cNvSpPr>
            <p:nvPr/>
          </p:nvSpPr>
          <p:spPr>
            <a:xfrm>
              <a:off x="384976" y="3513935"/>
              <a:ext cx="4415624" cy="28622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cs-CZ" sz="2400" dirty="0"/>
                <a:t>Modifikace </a:t>
              </a:r>
              <a:r>
                <a:rPr lang="cs-CZ" sz="2400" dirty="0" err="1"/>
                <a:t>Valsalvova</a:t>
              </a:r>
              <a:r>
                <a:rPr lang="cs-CZ" sz="2400" dirty="0"/>
                <a:t> manévru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r>
                <a:rPr lang="cs-CZ" sz="2000" dirty="0"/>
                <a:t>(úspěšnost ověřena studií REVERT)</a:t>
              </a:r>
            </a:p>
            <a:p>
              <a:pPr lvl="1"/>
              <a:r>
                <a:rPr lang="cs-CZ" sz="2000" dirty="0"/>
                <a:t>Vleže na zádech</a:t>
              </a:r>
            </a:p>
            <a:p>
              <a:pPr lvl="1"/>
              <a:r>
                <a:rPr lang="cs-CZ" sz="2000" dirty="0"/>
                <a:t>Foukání tlakem 40 mm </a:t>
              </a:r>
              <a:r>
                <a:rPr lang="cs-CZ" sz="2000" dirty="0" err="1"/>
                <a:t>Hg</a:t>
              </a:r>
              <a:endParaRPr lang="cs-CZ" sz="2000" dirty="0"/>
            </a:p>
            <a:p>
              <a:pPr lvl="2"/>
              <a:r>
                <a:rPr lang="cs-CZ" sz="1800" dirty="0"/>
                <a:t>Lze nahradit foukáním do 10 ml stříkačky</a:t>
              </a:r>
            </a:p>
            <a:p>
              <a:pPr lvl="1"/>
              <a:r>
                <a:rPr lang="cs-CZ" sz="2000" dirty="0"/>
                <a:t>Po dobu 15 sec.</a:t>
              </a:r>
            </a:p>
            <a:p>
              <a:pPr lvl="1"/>
              <a:r>
                <a:rPr lang="cs-CZ" sz="2000" dirty="0"/>
                <a:t>Poté pasivní zvednutí DK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26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975BE-03B6-4B08-9C1E-EBBEED14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Tachykardie se širokým QRS</a:t>
            </a:r>
            <a:br>
              <a:rPr lang="cs-CZ" dirty="0"/>
            </a:br>
            <a:r>
              <a:rPr lang="cs-CZ" sz="2800" dirty="0"/>
              <a:t>(&gt; 120 </a:t>
            </a:r>
            <a:r>
              <a:rPr lang="cs-CZ" sz="2800" dirty="0" err="1"/>
              <a:t>ms</a:t>
            </a:r>
            <a:r>
              <a:rPr lang="cs-CZ" sz="2800" dirty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8C5339-C36F-4581-9A6C-C4A59DBB0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3376"/>
            <a:ext cx="6836596" cy="4470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 </a:t>
            </a:r>
            <a:r>
              <a:rPr lang="cs-CZ" dirty="0" err="1"/>
              <a:t>hemodynamicky</a:t>
            </a:r>
            <a:r>
              <a:rPr lang="cs-CZ" dirty="0"/>
              <a:t> stabilních vždy </a:t>
            </a:r>
            <a:r>
              <a:rPr lang="cs-CZ" b="1" u="sng" dirty="0">
                <a:solidFill>
                  <a:srgbClr val="0070C0"/>
                </a:solidFill>
              </a:rPr>
              <a:t>EKG s tachykardií (I C)</a:t>
            </a:r>
          </a:p>
          <a:p>
            <a:pPr marL="0" indent="0">
              <a:buNone/>
            </a:pPr>
            <a:r>
              <a:rPr lang="cs-CZ" dirty="0" err="1"/>
              <a:t>Verapamil</a:t>
            </a:r>
            <a:endParaRPr lang="cs-CZ" dirty="0"/>
          </a:p>
          <a:p>
            <a:pPr lvl="1"/>
            <a:r>
              <a:rPr lang="cs-CZ" dirty="0"/>
              <a:t>Může vést k </a:t>
            </a:r>
            <a:r>
              <a:rPr lang="cs-CZ" dirty="0" err="1"/>
              <a:t>hemodynamické</a:t>
            </a:r>
            <a:r>
              <a:rPr lang="cs-CZ" dirty="0"/>
              <a:t> deterioraci</a:t>
            </a:r>
          </a:p>
          <a:p>
            <a:pPr lvl="1"/>
            <a:r>
              <a:rPr lang="cs-CZ" u="sng" dirty="0"/>
              <a:t>Určitě nepodávat</a:t>
            </a:r>
          </a:p>
          <a:p>
            <a:pPr marL="0" indent="0">
              <a:buNone/>
            </a:pPr>
            <a:r>
              <a:rPr lang="cs-CZ" b="1" u="sng" dirty="0" err="1">
                <a:solidFill>
                  <a:schemeClr val="accent6">
                    <a:lumMod val="50000"/>
                  </a:schemeClr>
                </a:solidFill>
              </a:rPr>
              <a:t>Prokainamid</a:t>
            </a:r>
            <a:r>
              <a:rPr lang="cs-CZ" dirty="0"/>
              <a:t> vs. </a:t>
            </a:r>
            <a:r>
              <a:rPr lang="cs-CZ" b="1" u="sng" dirty="0" err="1">
                <a:solidFill>
                  <a:schemeClr val="accent6">
                    <a:lumMod val="50000"/>
                  </a:schemeClr>
                </a:solidFill>
              </a:rPr>
              <a:t>amiodaron</a:t>
            </a:r>
            <a:endParaRPr lang="cs-CZ" b="1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2400" dirty="0"/>
              <a:t>Studie PROCAMIO (n = 74)</a:t>
            </a:r>
          </a:p>
          <a:p>
            <a:pPr lvl="1"/>
            <a:r>
              <a:rPr lang="cs-CZ" dirty="0"/>
              <a:t>Terminace do 40 min. po </a:t>
            </a:r>
            <a:r>
              <a:rPr lang="cs-CZ" dirty="0" err="1"/>
              <a:t>i.v</a:t>
            </a:r>
            <a:r>
              <a:rPr lang="cs-CZ" dirty="0"/>
              <a:t>. podání</a:t>
            </a:r>
          </a:p>
          <a:p>
            <a:pPr lvl="1"/>
            <a:r>
              <a:rPr lang="cs-CZ" dirty="0"/>
              <a:t>Úspěch: </a:t>
            </a:r>
            <a:r>
              <a:rPr lang="cs-CZ" dirty="0" err="1"/>
              <a:t>procainamide</a:t>
            </a:r>
            <a:r>
              <a:rPr lang="cs-CZ" dirty="0"/>
              <a:t> 67 %, </a:t>
            </a:r>
            <a:r>
              <a:rPr lang="cs-CZ" dirty="0" err="1"/>
              <a:t>amio</a:t>
            </a:r>
            <a:r>
              <a:rPr lang="cs-CZ" dirty="0"/>
              <a:t> 38 %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B393842-AFED-40D2-8386-33E79F1CEC2B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5C4CA14-6DBB-42DA-8102-C80C5BF40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3" descr="Logo_KARD2.png">
              <a:extLst>
                <a:ext uri="{FF2B5EF4-FFF2-40B4-BE49-F238E27FC236}">
                  <a16:creationId xmlns:a16="http://schemas.microsoft.com/office/drawing/2014/main" id="{0A37AE54-32F9-4192-B6F6-D85C93E5D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D62182A5-1EB8-448E-8F94-7E5CEB8CF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9" name="Obrázek 8" descr="Obsah obrázku podepsat&#10;&#10;Popis byl vytvořen automaticky">
              <a:extLst>
                <a:ext uri="{FF2B5EF4-FFF2-40B4-BE49-F238E27FC236}">
                  <a16:creationId xmlns:a16="http://schemas.microsoft.com/office/drawing/2014/main" id="{F5DE4E3C-1554-4927-A961-A5984B81C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9625DA8E-B002-4DE5-9336-B240017DD0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pic>
        <p:nvPicPr>
          <p:cNvPr id="16" name="Zástupný obsah 15" descr="Obsah obrázku snímek obrazovky&#10;&#10;Popis byl vytvořen automaticky">
            <a:extLst>
              <a:ext uri="{FF2B5EF4-FFF2-40B4-BE49-F238E27FC236}">
                <a16:creationId xmlns:a16="http://schemas.microsoft.com/office/drawing/2014/main" id="{DDC42E8E-51E0-4921-9DD7-2B833B1769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1" t="13646" r="14770" b="9658"/>
          <a:stretch/>
        </p:blipFill>
        <p:spPr>
          <a:xfrm>
            <a:off x="7941924" y="99714"/>
            <a:ext cx="3606229" cy="6261979"/>
          </a:xfr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62404676-C8BC-493A-BD1B-3AFEFC6BC4D8}"/>
              </a:ext>
            </a:extLst>
          </p:cNvPr>
          <p:cNvSpPr txBox="1"/>
          <p:nvPr/>
        </p:nvSpPr>
        <p:spPr>
          <a:xfrm>
            <a:off x="7421749" y="6584725"/>
            <a:ext cx="2621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Ortiz</a:t>
            </a:r>
            <a:r>
              <a:rPr lang="cs-CZ" sz="1200" b="1" dirty="0"/>
              <a:t> M. Eur </a:t>
            </a:r>
            <a:r>
              <a:rPr lang="cs-CZ" sz="1200" b="1" dirty="0" err="1"/>
              <a:t>Heart</a:t>
            </a:r>
            <a:r>
              <a:rPr lang="cs-CZ" sz="1200" b="1" dirty="0"/>
              <a:t> J 2017;38:1329-35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7F31290-D8DB-41AB-BAFD-D8A99D584CBC}"/>
              </a:ext>
            </a:extLst>
          </p:cNvPr>
          <p:cNvCxnSpPr/>
          <p:nvPr/>
        </p:nvCxnSpPr>
        <p:spPr>
          <a:xfrm>
            <a:off x="837976" y="2969230"/>
            <a:ext cx="16483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ABA78-281A-4217-9B64-C18B7295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Sinusová tachykardie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4BCF7A92-ABC1-45EF-8B13-26C9AC7763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12" y="385898"/>
            <a:ext cx="4147149" cy="5791065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57E102-5F83-46A1-B020-4BCF3E587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696" y="2280863"/>
            <a:ext cx="5648361" cy="3896100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err="1">
                <a:solidFill>
                  <a:schemeClr val="accent6">
                    <a:lumMod val="50000"/>
                  </a:schemeClr>
                </a:solidFill>
              </a:rPr>
              <a:t>Ivabradin</a:t>
            </a:r>
            <a:r>
              <a:rPr lang="cs-CZ" dirty="0"/>
              <a:t> je čistý blokátor </a:t>
            </a:r>
            <a:r>
              <a:rPr lang="cs-CZ" dirty="0" err="1"/>
              <a:t>I</a:t>
            </a:r>
            <a:r>
              <a:rPr lang="cs-CZ" baseline="-25000" dirty="0" err="1"/>
              <a:t>f</a:t>
            </a:r>
            <a:endParaRPr lang="cs-CZ" baseline="-25000" dirty="0"/>
          </a:p>
          <a:p>
            <a:pPr lvl="1"/>
            <a:r>
              <a:rPr lang="cs-CZ" dirty="0"/>
              <a:t>Může aktivovat zpětnovazebně přes </a:t>
            </a:r>
            <a:r>
              <a:rPr lang="cs-CZ" dirty="0" err="1"/>
              <a:t>barorecptory</a:t>
            </a:r>
            <a:r>
              <a:rPr lang="cs-CZ" dirty="0"/>
              <a:t> sympatický tonus</a:t>
            </a:r>
          </a:p>
          <a:p>
            <a:pPr lvl="2"/>
            <a:r>
              <a:rPr lang="cs-CZ" dirty="0" err="1"/>
              <a:t>Proarytmický</a:t>
            </a:r>
            <a:r>
              <a:rPr lang="cs-CZ" dirty="0"/>
              <a:t> efekt</a:t>
            </a:r>
          </a:p>
          <a:p>
            <a:pPr lvl="1"/>
            <a:r>
              <a:rPr lang="cs-CZ" dirty="0"/>
              <a:t>Preferenčně proto podávat současně s betablokátory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238AC143-2D83-4B89-B016-90B897095632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0A689158-7005-49CD-85DA-7D654C7804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13" descr="Logo_KARD2.png">
              <a:extLst>
                <a:ext uri="{FF2B5EF4-FFF2-40B4-BE49-F238E27FC236}">
                  <a16:creationId xmlns:a16="http://schemas.microsoft.com/office/drawing/2014/main" id="{D72D75B6-818D-4744-803B-5FCD8296E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0C864C05-BAF3-490F-A0BA-5F0F9249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11" name="Obrázek 10" descr="Obsah obrázku podepsat&#10;&#10;Popis byl vytvořen automaticky">
              <a:extLst>
                <a:ext uri="{FF2B5EF4-FFF2-40B4-BE49-F238E27FC236}">
                  <a16:creationId xmlns:a16="http://schemas.microsoft.com/office/drawing/2014/main" id="{A118FA08-C075-42D0-8835-50B199F03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97A06B15-1729-4C49-9BCC-64A07F5CA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E9C24F8-D18A-40E7-9047-BD2C8C21BC5E}"/>
              </a:ext>
            </a:extLst>
          </p:cNvPr>
          <p:cNvCxnSpPr/>
          <p:nvPr/>
        </p:nvCxnSpPr>
        <p:spPr>
          <a:xfrm>
            <a:off x="8157411" y="241834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0E7089F-9ED9-46DB-BAB1-AABEE27AEFDB}"/>
              </a:ext>
            </a:extLst>
          </p:cNvPr>
          <p:cNvCxnSpPr>
            <a:cxnSpLocks/>
          </p:cNvCxnSpPr>
          <p:nvPr/>
        </p:nvCxnSpPr>
        <p:spPr>
          <a:xfrm>
            <a:off x="7948613" y="3043981"/>
            <a:ext cx="36678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2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3B412-0B7A-4217-952C-96DD8E60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Fokální ST</a:t>
            </a:r>
          </a:p>
        </p:txBody>
      </p:sp>
      <p:pic>
        <p:nvPicPr>
          <p:cNvPr id="12" name="Zástupný obsah 11" descr="Obsah obrázku text&#10;&#10;Popis byl vytvořen automaticky">
            <a:extLst>
              <a:ext uri="{FF2B5EF4-FFF2-40B4-BE49-F238E27FC236}">
                <a16:creationId xmlns:a16="http://schemas.microsoft.com/office/drawing/2014/main" id="{4C3F0571-A26E-47ED-A882-B539A61DAD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19" y="1402417"/>
            <a:ext cx="3247449" cy="4816944"/>
          </a:xfrm>
          <a:effectLst/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CD4017BE-5109-4794-B36D-707F344DD8B6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7F4F00C-0F3D-4988-94CB-3E25A76ECF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3" descr="Logo_KARD2.png">
              <a:extLst>
                <a:ext uri="{FF2B5EF4-FFF2-40B4-BE49-F238E27FC236}">
                  <a16:creationId xmlns:a16="http://schemas.microsoft.com/office/drawing/2014/main" id="{0340AC6C-3155-4D19-AAC0-E6AAF3487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F4641D74-EA99-4135-9C84-7D57ED4C2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9" name="Obrázek 8" descr="Obsah obrázku podepsat&#10;&#10;Popis byl vytvořen automaticky">
              <a:extLst>
                <a:ext uri="{FF2B5EF4-FFF2-40B4-BE49-F238E27FC236}">
                  <a16:creationId xmlns:a16="http://schemas.microsoft.com/office/drawing/2014/main" id="{CB6A2341-A17A-496C-9743-777C6427A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1CEFBD70-59F5-4F85-80B7-22D77F1BE8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pic>
        <p:nvPicPr>
          <p:cNvPr id="18" name="Zástupný obsah 17" descr="Obsah obrázku text&#10;&#10;Popis byl vytvořen automaticky">
            <a:extLst>
              <a:ext uri="{FF2B5EF4-FFF2-40B4-BE49-F238E27FC236}">
                <a16:creationId xmlns:a16="http://schemas.microsoft.com/office/drawing/2014/main" id="{F4D6FDDF-D86E-4CFA-A7FA-4F6BB37785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94" y="642293"/>
            <a:ext cx="3344401" cy="5274115"/>
          </a:xfrm>
          <a:effectLst/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8CEAFF8E-9244-4B25-94C1-680A90758632}"/>
              </a:ext>
            </a:extLst>
          </p:cNvPr>
          <p:cNvSpPr txBox="1"/>
          <p:nvPr/>
        </p:nvSpPr>
        <p:spPr>
          <a:xfrm>
            <a:off x="749168" y="1420995"/>
            <a:ext cx="1924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Akutní</a:t>
            </a:r>
          </a:p>
          <a:p>
            <a:r>
              <a:rPr lang="cs-CZ" sz="2400" dirty="0"/>
              <a:t>management: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7272648-4D7F-4468-8A7B-D0AB6F18DDFB}"/>
              </a:ext>
            </a:extLst>
          </p:cNvPr>
          <p:cNvSpPr txBox="1"/>
          <p:nvPr/>
        </p:nvSpPr>
        <p:spPr>
          <a:xfrm>
            <a:off x="7194194" y="644460"/>
            <a:ext cx="1335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Prevence</a:t>
            </a:r>
          </a:p>
          <a:p>
            <a:r>
              <a:rPr lang="cs-CZ" sz="2400" dirty="0"/>
              <a:t>recidiv:</a:t>
            </a:r>
          </a:p>
        </p:txBody>
      </p:sp>
    </p:spTree>
    <p:extLst>
      <p:ext uri="{BB962C8B-B14F-4D97-AF65-F5344CB8AC3E}">
        <p14:creationId xmlns:p14="http://schemas.microsoft.com/office/powerpoint/2010/main" val="33050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56488-2A4C-4F1A-9A28-E09DA047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Makroreentry</a:t>
            </a:r>
            <a:r>
              <a:rPr lang="cs-CZ" dirty="0"/>
              <a:t> ST</a:t>
            </a:r>
            <a:br>
              <a:rPr lang="cs-CZ" dirty="0"/>
            </a:br>
            <a:r>
              <a:rPr lang="cs-CZ" sz="2800" u="sng" dirty="0"/>
              <a:t>Akutní management</a:t>
            </a:r>
            <a:endParaRPr lang="cs-CZ" u="sng" dirty="0"/>
          </a:p>
        </p:txBody>
      </p:sp>
      <p:pic>
        <p:nvPicPr>
          <p:cNvPr id="6" name="Zástupný obsah 5" descr="Obsah obrázku text, mapa&#10;&#10;Popis byl vytvořen automaticky">
            <a:extLst>
              <a:ext uri="{FF2B5EF4-FFF2-40B4-BE49-F238E27FC236}">
                <a16:creationId xmlns:a16="http://schemas.microsoft.com/office/drawing/2014/main" id="{3F32944A-1BEC-4796-B2A7-7F09307D91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90" y="276726"/>
            <a:ext cx="5289885" cy="5996984"/>
          </a:xfr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07A214F0-A94A-4CAE-9048-40FEFF7E5C05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2DF44E13-C849-458A-B7E8-F893D1042F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13" descr="Logo_KARD2.png">
              <a:extLst>
                <a:ext uri="{FF2B5EF4-FFF2-40B4-BE49-F238E27FC236}">
                  <a16:creationId xmlns:a16="http://schemas.microsoft.com/office/drawing/2014/main" id="{922CBFA8-2E89-4EBA-8960-2F6BFE006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253EACB1-B944-4AFF-BB53-CE2BA0DF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11" name="Obrázek 10" descr="Obsah obrázku podepsat&#10;&#10;Popis byl vytvořen automaticky">
              <a:extLst>
                <a:ext uri="{FF2B5EF4-FFF2-40B4-BE49-F238E27FC236}">
                  <a16:creationId xmlns:a16="http://schemas.microsoft.com/office/drawing/2014/main" id="{91B96E01-DD53-41F0-BB23-BB7E7EE2C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9B0F4BFB-9027-49E7-9AC6-0E42B17D4B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71F5C566-3EB2-413D-91C4-76663C2A22B1}"/>
              </a:ext>
            </a:extLst>
          </p:cNvPr>
          <p:cNvSpPr txBox="1">
            <a:spLocks/>
          </p:cNvSpPr>
          <p:nvPr/>
        </p:nvSpPr>
        <p:spPr>
          <a:xfrm>
            <a:off x="616449" y="1649592"/>
            <a:ext cx="5815173" cy="4890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Rozlišuje se pouze </a:t>
            </a:r>
            <a:r>
              <a:rPr lang="cs-CZ" dirty="0" err="1"/>
              <a:t>makroreentry</a:t>
            </a:r>
            <a:r>
              <a:rPr lang="cs-CZ" dirty="0"/>
              <a:t> arytmie </a:t>
            </a:r>
          </a:p>
          <a:p>
            <a:pPr lvl="1"/>
            <a:r>
              <a:rPr lang="cs-CZ" dirty="0"/>
              <a:t>Závislé na CTI</a:t>
            </a:r>
          </a:p>
          <a:p>
            <a:pPr lvl="2"/>
            <a:r>
              <a:rPr lang="cs-CZ" dirty="0" err="1"/>
              <a:t>Flutter</a:t>
            </a:r>
            <a:r>
              <a:rPr lang="cs-CZ" dirty="0"/>
              <a:t> síní</a:t>
            </a:r>
          </a:p>
          <a:p>
            <a:pPr lvl="1"/>
            <a:r>
              <a:rPr lang="cs-CZ" dirty="0"/>
              <a:t>Ostatní </a:t>
            </a:r>
            <a:r>
              <a:rPr lang="cs-CZ" dirty="0" err="1"/>
              <a:t>makroreentry</a:t>
            </a:r>
            <a:r>
              <a:rPr lang="cs-CZ" dirty="0"/>
              <a:t> arytmie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u="sng" dirty="0" err="1">
                <a:solidFill>
                  <a:schemeClr val="accent4">
                    <a:lumMod val="50000"/>
                  </a:schemeClr>
                </a:solidFill>
              </a:rPr>
              <a:t>Kardioverze</a:t>
            </a:r>
            <a:r>
              <a:rPr lang="cs-CZ" b="1" u="sng" dirty="0">
                <a:solidFill>
                  <a:schemeClr val="accent4">
                    <a:lumMod val="50000"/>
                  </a:schemeClr>
                </a:solidFill>
              </a:rPr>
              <a:t> s nízkou energií:</a:t>
            </a:r>
          </a:p>
          <a:p>
            <a:pPr lvl="1"/>
            <a:r>
              <a:rPr lang="cs-CZ" dirty="0" err="1"/>
              <a:t>Bifazický</a:t>
            </a:r>
            <a:r>
              <a:rPr lang="cs-CZ" dirty="0"/>
              <a:t> šok ≤ 100 J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Ke </a:t>
            </a:r>
            <a:r>
              <a:rPr lang="cs-CZ" dirty="0" err="1"/>
              <a:t>kardioverzi</a:t>
            </a:r>
            <a:r>
              <a:rPr lang="cs-CZ" dirty="0"/>
              <a:t> </a:t>
            </a:r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nepoužívat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Propafenon</a:t>
            </a:r>
            <a:endParaRPr lang="cs-CZ" dirty="0"/>
          </a:p>
          <a:p>
            <a:pPr lvl="1"/>
            <a:r>
              <a:rPr lang="cs-CZ" dirty="0" err="1"/>
              <a:t>Flecainid</a:t>
            </a:r>
            <a:endParaRPr lang="cs-CZ" dirty="0"/>
          </a:p>
          <a:p>
            <a:r>
              <a:rPr lang="cs-CZ" sz="2600" dirty="0"/>
              <a:t>Mj. omezená účinnost a risiko </a:t>
            </a:r>
            <a:r>
              <a:rPr lang="cs-CZ" sz="2600" dirty="0" err="1"/>
              <a:t>deblokovaného</a:t>
            </a:r>
            <a:r>
              <a:rPr lang="cs-CZ" sz="2600" dirty="0"/>
              <a:t> </a:t>
            </a:r>
            <a:r>
              <a:rPr lang="cs-CZ" sz="2600" dirty="0" err="1"/>
              <a:t>flutteru</a:t>
            </a:r>
            <a:endParaRPr lang="cs-CZ" sz="2600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58BB0F1-1A74-4213-B231-2A6710BDA36C}"/>
              </a:ext>
            </a:extLst>
          </p:cNvPr>
          <p:cNvCxnSpPr>
            <a:cxnSpLocks/>
          </p:cNvCxnSpPr>
          <p:nvPr/>
        </p:nvCxnSpPr>
        <p:spPr>
          <a:xfrm>
            <a:off x="4777483" y="3750067"/>
            <a:ext cx="2095928" cy="256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5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 descr="Obsah obrázku text, mapa&#10;&#10;Popis byl vytvořen automaticky">
            <a:extLst>
              <a:ext uri="{FF2B5EF4-FFF2-40B4-BE49-F238E27FC236}">
                <a16:creationId xmlns:a16="http://schemas.microsoft.com/office/drawing/2014/main" id="{2C17EDFF-0EF4-42A0-B716-3BB3CC5C49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91" y="482885"/>
            <a:ext cx="6902534" cy="5694078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D98037-B9FE-4CBF-9619-4C06C34E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75621" cy="1325563"/>
          </a:xfrm>
        </p:spPr>
        <p:txBody>
          <a:bodyPr/>
          <a:lstStyle/>
          <a:p>
            <a:r>
              <a:rPr lang="cs-CZ" dirty="0" err="1"/>
              <a:t>Makroreentry</a:t>
            </a:r>
            <a:r>
              <a:rPr lang="cs-CZ" dirty="0"/>
              <a:t> ST</a:t>
            </a:r>
            <a:br>
              <a:rPr lang="cs-CZ" dirty="0"/>
            </a:br>
            <a:r>
              <a:rPr lang="cs-CZ" sz="2800" u="sng" dirty="0"/>
              <a:t>Prevence recidiv</a:t>
            </a:r>
            <a:endParaRPr lang="cs-CZ" sz="3600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666B9-1965-4B19-9045-83E1AD55BC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Nejúčinnější </a:t>
            </a:r>
          </a:p>
          <a:p>
            <a:pPr lvl="1"/>
            <a:r>
              <a:rPr lang="cs-CZ" u="sng" dirty="0">
                <a:solidFill>
                  <a:schemeClr val="accent1">
                    <a:lumMod val="50000"/>
                  </a:schemeClr>
                </a:solidFill>
              </a:rPr>
              <a:t>Katetrizační ablace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Kontrola frekvence:</a:t>
            </a:r>
          </a:p>
          <a:p>
            <a:pPr lvl="1"/>
            <a:r>
              <a:rPr lang="cs-CZ" dirty="0"/>
              <a:t>Betablokátor</a:t>
            </a:r>
          </a:p>
          <a:p>
            <a:pPr lvl="1"/>
            <a:r>
              <a:rPr lang="cs-CZ" dirty="0"/>
              <a:t>U pacientů bez </a:t>
            </a:r>
            <a:r>
              <a:rPr lang="cs-CZ" dirty="0" err="1"/>
              <a:t>HRrEF</a:t>
            </a:r>
            <a:r>
              <a:rPr lang="cs-CZ" dirty="0"/>
              <a:t> </a:t>
            </a:r>
            <a:r>
              <a:rPr lang="cs-CZ" dirty="0" err="1"/>
              <a:t>verapamil</a:t>
            </a:r>
            <a:r>
              <a:rPr lang="cs-CZ" dirty="0"/>
              <a:t>, </a:t>
            </a:r>
            <a:r>
              <a:rPr lang="cs-CZ" dirty="0" err="1"/>
              <a:t>diltiazem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u="sng" dirty="0" err="1">
                <a:solidFill>
                  <a:schemeClr val="accent2">
                    <a:lumMod val="50000"/>
                  </a:schemeClr>
                </a:solidFill>
              </a:rPr>
              <a:t>Antikoagulace</a:t>
            </a:r>
            <a:r>
              <a:rPr lang="cs-CZ" b="1" u="sng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cs-CZ" dirty="0"/>
              <a:t>Zřejmě jako u </a:t>
            </a:r>
            <a:r>
              <a:rPr lang="cs-CZ" dirty="0" err="1"/>
              <a:t>FiS</a:t>
            </a:r>
            <a:r>
              <a:rPr lang="cs-CZ" dirty="0"/>
              <a:t> (chybí data)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FBF46C6-B425-4583-9631-FD535F68C9BF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3A92FF4-FCFD-4E3A-921F-72B860B491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3" descr="Logo_KARD2.png">
              <a:extLst>
                <a:ext uri="{FF2B5EF4-FFF2-40B4-BE49-F238E27FC236}">
                  <a16:creationId xmlns:a16="http://schemas.microsoft.com/office/drawing/2014/main" id="{B7618671-2BD5-4050-83CC-E5DE24F37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1D26C9B-98A1-4F3E-8A2F-0EBB03922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9" name="Obrázek 8" descr="Obsah obrázku podepsat&#10;&#10;Popis byl vytvořen automaticky">
              <a:extLst>
                <a:ext uri="{FF2B5EF4-FFF2-40B4-BE49-F238E27FC236}">
                  <a16:creationId xmlns:a16="http://schemas.microsoft.com/office/drawing/2014/main" id="{B6041729-CCEE-41C4-9507-E3B4BAA2F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A60ED9D-78CE-4970-A9C8-BA44EB1D3D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0D1AA-6FE3-442B-AF0C-495790EF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AVNRT</a:t>
            </a:r>
            <a:br>
              <a:rPr lang="cs-CZ" dirty="0"/>
            </a:br>
            <a:r>
              <a:rPr lang="cs-CZ" sz="2800" u="sng" dirty="0"/>
              <a:t>Akutní management 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27459A9B-FFF5-40D9-B43C-E05534BD49D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1612949"/>
              </p:ext>
            </p:extLst>
          </p:nvPr>
        </p:nvGraphicFramePr>
        <p:xfrm>
          <a:off x="554803" y="4866779"/>
          <a:ext cx="6318608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7300">
                  <a:extLst>
                    <a:ext uri="{9D8B030D-6E8A-4147-A177-3AD203B41FA5}">
                      <a16:colId xmlns:a16="http://schemas.microsoft.com/office/drawing/2014/main" val="2601170769"/>
                    </a:ext>
                  </a:extLst>
                </a:gridCol>
                <a:gridCol w="1315093">
                  <a:extLst>
                    <a:ext uri="{9D8B030D-6E8A-4147-A177-3AD203B41FA5}">
                      <a16:colId xmlns:a16="http://schemas.microsoft.com/office/drawing/2014/main" val="1612108992"/>
                    </a:ext>
                  </a:extLst>
                </a:gridCol>
                <a:gridCol w="1469204">
                  <a:extLst>
                    <a:ext uri="{9D8B030D-6E8A-4147-A177-3AD203B41FA5}">
                      <a16:colId xmlns:a16="http://schemas.microsoft.com/office/drawing/2014/main" val="2562055814"/>
                    </a:ext>
                  </a:extLst>
                </a:gridCol>
                <a:gridCol w="1387011">
                  <a:extLst>
                    <a:ext uri="{9D8B030D-6E8A-4147-A177-3AD203B41FA5}">
                      <a16:colId xmlns:a16="http://schemas.microsoft.com/office/drawing/2014/main" val="582614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VA (His)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AH/HA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55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Typická AVNRT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≤ 70 </a:t>
                      </a:r>
                      <a:r>
                        <a:rPr lang="cs-CZ" dirty="0" err="1"/>
                        <a:t>ms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≤ 60 </a:t>
                      </a:r>
                      <a:r>
                        <a:rPr lang="cs-CZ" dirty="0" err="1"/>
                        <a:t>ms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&gt;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63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Atypická AVNRT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&gt; 70 </a:t>
                      </a:r>
                      <a:r>
                        <a:rPr lang="cs-CZ" dirty="0" err="1"/>
                        <a:t>ms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&gt; 60 </a:t>
                      </a:r>
                      <a:r>
                        <a:rPr lang="cs-CZ" dirty="0" err="1"/>
                        <a:t>ms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Různé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634642"/>
                  </a:ext>
                </a:extLst>
              </a:tr>
            </a:tbl>
          </a:graphicData>
        </a:graphic>
      </p:graphicFrame>
      <p:pic>
        <p:nvPicPr>
          <p:cNvPr id="13" name="Zástupný obsah 12" descr="Obsah obrázku text&#10;&#10;Popis byl vytvořen automaticky">
            <a:extLst>
              <a:ext uri="{FF2B5EF4-FFF2-40B4-BE49-F238E27FC236}">
                <a16:creationId xmlns:a16="http://schemas.microsoft.com/office/drawing/2014/main" id="{41AB568D-F98A-4BC4-B751-ACE2EE90DA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68" y="275646"/>
            <a:ext cx="3705727" cy="6147317"/>
          </a:xfr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5BCB6103-295F-45CD-A93E-226BB5F1E794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19F12FC-253D-451B-A1B4-B4D4CF23D3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13" descr="Logo_KARD2.png">
              <a:extLst>
                <a:ext uri="{FF2B5EF4-FFF2-40B4-BE49-F238E27FC236}">
                  <a16:creationId xmlns:a16="http://schemas.microsoft.com/office/drawing/2014/main" id="{300D1D78-A2B2-4AF9-BEE9-EF699A9D3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6144BFAF-7C18-424F-A196-CD9914D2A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10" name="Obrázek 9" descr="Obsah obrázku podepsat&#10;&#10;Popis byl vytvořen automaticky">
              <a:extLst>
                <a:ext uri="{FF2B5EF4-FFF2-40B4-BE49-F238E27FC236}">
                  <a16:creationId xmlns:a16="http://schemas.microsoft.com/office/drawing/2014/main" id="{2E7EA823-656F-4A0E-86DA-C99E81C4E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0B6B264E-68BE-44D4-9C37-EA4E92F59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9BD53E7C-A9BE-45CC-AD5B-6883971DA828}"/>
              </a:ext>
            </a:extLst>
          </p:cNvPr>
          <p:cNvSpPr txBox="1">
            <a:spLocks/>
          </p:cNvSpPr>
          <p:nvPr/>
        </p:nvSpPr>
        <p:spPr>
          <a:xfrm>
            <a:off x="554803" y="1825624"/>
            <a:ext cx="6403460" cy="2864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AV uzel aktivován přes </a:t>
            </a:r>
            <a:r>
              <a:rPr lang="cs-CZ" sz="2400" b="1" u="sng" dirty="0">
                <a:solidFill>
                  <a:schemeClr val="accent6">
                    <a:lumMod val="50000"/>
                  </a:schemeClr>
                </a:solidFill>
              </a:rPr>
              <a:t>dráhy</a:t>
            </a:r>
            <a:r>
              <a:rPr lang="cs-CZ" sz="2400" dirty="0"/>
              <a:t> s různou </a:t>
            </a:r>
            <a:r>
              <a:rPr lang="cs-CZ" sz="2400" dirty="0" err="1"/>
              <a:t>elfyz</a:t>
            </a:r>
            <a:r>
              <a:rPr lang="cs-CZ" sz="2400" dirty="0"/>
              <a:t> charakteristikou</a:t>
            </a:r>
          </a:p>
          <a:p>
            <a:pPr lvl="1"/>
            <a:r>
              <a:rPr lang="cs-CZ" sz="2000" dirty="0"/>
              <a:t>„Pomalá“</a:t>
            </a:r>
          </a:p>
          <a:p>
            <a:pPr lvl="1"/>
            <a:r>
              <a:rPr lang="cs-CZ" sz="2000" dirty="0"/>
              <a:t>„Rychlá“</a:t>
            </a:r>
          </a:p>
          <a:p>
            <a:r>
              <a:rPr lang="cs-CZ" sz="2400" dirty="0"/>
              <a:t>Podle aktivace se pak </a:t>
            </a:r>
            <a:r>
              <a:rPr lang="cs-CZ" sz="2400" b="1" u="sng" dirty="0">
                <a:solidFill>
                  <a:srgbClr val="7030A0"/>
                </a:solidFill>
              </a:rPr>
              <a:t>dělí AVNRT na:</a:t>
            </a:r>
          </a:p>
          <a:p>
            <a:pPr lvl="1"/>
            <a:r>
              <a:rPr lang="cs-CZ" sz="2000" dirty="0"/>
              <a:t>Typickou (</a:t>
            </a:r>
            <a:r>
              <a:rPr lang="cs-CZ" sz="2000" dirty="0" err="1"/>
              <a:t>pomalá-rychlá</a:t>
            </a:r>
            <a:r>
              <a:rPr lang="cs-CZ" sz="2000" dirty="0"/>
              <a:t>; „</a:t>
            </a:r>
            <a:r>
              <a:rPr lang="cs-CZ" sz="2000" dirty="0" err="1"/>
              <a:t>slow</a:t>
            </a:r>
            <a:r>
              <a:rPr lang="cs-CZ" sz="2000" dirty="0"/>
              <a:t>-fast“)</a:t>
            </a:r>
          </a:p>
          <a:p>
            <a:pPr lvl="1"/>
            <a:r>
              <a:rPr lang="cs-CZ" sz="2000" dirty="0"/>
              <a:t>Atypická (</a:t>
            </a:r>
            <a:r>
              <a:rPr lang="cs-CZ" sz="2000" dirty="0" err="1"/>
              <a:t>rychlá-pomalá</a:t>
            </a:r>
            <a:r>
              <a:rPr lang="cs-CZ" sz="2000" dirty="0"/>
              <a:t>, </a:t>
            </a:r>
            <a:r>
              <a:rPr lang="cs-CZ" sz="2000" dirty="0" err="1"/>
              <a:t>pomalá-pomalá</a:t>
            </a:r>
            <a:r>
              <a:rPr lang="cs-CZ" sz="2000" dirty="0"/>
              <a:t> aj.)</a:t>
            </a:r>
          </a:p>
        </p:txBody>
      </p:sp>
    </p:spTree>
    <p:extLst>
      <p:ext uri="{BB962C8B-B14F-4D97-AF65-F5344CB8AC3E}">
        <p14:creationId xmlns:p14="http://schemas.microsoft.com/office/powerpoint/2010/main" val="15282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60D3C-7AA4-407F-B0E7-4E8065B4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30453" cy="1325563"/>
          </a:xfrm>
        </p:spPr>
        <p:txBody>
          <a:bodyPr/>
          <a:lstStyle/>
          <a:p>
            <a:r>
              <a:rPr lang="cs-CZ" dirty="0"/>
              <a:t>Prevence recidiv AVNRT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66194-74DE-4EE7-BD28-94770C23B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0039"/>
            <a:ext cx="5798906" cy="392692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Asi ½ málo symptomatických je </a:t>
            </a:r>
            <a:r>
              <a:rPr lang="cs-CZ" u="sng" dirty="0"/>
              <a:t>po 13 letech asymptomatická </a:t>
            </a:r>
          </a:p>
          <a:p>
            <a:pPr marL="457200" lvl="1" indent="0">
              <a:buNone/>
            </a:pPr>
            <a:r>
              <a:rPr lang="cs-CZ" dirty="0"/>
              <a:t>(D‘Este D., 2007)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Nejlepší řešení u symptomatických:</a:t>
            </a:r>
          </a:p>
          <a:p>
            <a:pPr lvl="1"/>
            <a:r>
              <a:rPr lang="cs-CZ" u="sng" dirty="0">
                <a:solidFill>
                  <a:schemeClr val="accent5">
                    <a:lumMod val="50000"/>
                  </a:schemeClr>
                </a:solidFill>
              </a:rPr>
              <a:t>Katetrizační ablace</a:t>
            </a:r>
          </a:p>
          <a:p>
            <a:endParaRPr lang="cs-CZ" dirty="0"/>
          </a:p>
        </p:txBody>
      </p:sp>
      <p:pic>
        <p:nvPicPr>
          <p:cNvPr id="13" name="Zástupný obsah 12" descr="Obsah obrázku text, mapa&#10;&#10;Popis byl vytvořen automaticky">
            <a:extLst>
              <a:ext uri="{FF2B5EF4-FFF2-40B4-BE49-F238E27FC236}">
                <a16:creationId xmlns:a16="http://schemas.microsoft.com/office/drawing/2014/main" id="{42D6E0A9-F223-4DDE-BE1B-6CA4437ED5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48" y="249450"/>
            <a:ext cx="3899352" cy="5666958"/>
          </a:xfr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149C6A2D-2748-4A6E-87FE-AF1919749047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1BD805B-FDD1-48C5-BCE3-BE8757685E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3" descr="Logo_KARD2.png">
              <a:extLst>
                <a:ext uri="{FF2B5EF4-FFF2-40B4-BE49-F238E27FC236}">
                  <a16:creationId xmlns:a16="http://schemas.microsoft.com/office/drawing/2014/main" id="{43533006-8755-48F2-97D1-DA2A7C33B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A0C916A-9E92-4EAF-9836-6E0A222D1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9" name="Obrázek 8" descr="Obsah obrázku podepsat&#10;&#10;Popis byl vytvořen automaticky">
              <a:extLst>
                <a:ext uri="{FF2B5EF4-FFF2-40B4-BE49-F238E27FC236}">
                  <a16:creationId xmlns:a16="http://schemas.microsoft.com/office/drawing/2014/main" id="{251DB004-25B5-478D-95A9-305BE67FC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A142FA7D-FC99-4361-9D2F-C7F8C1716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560C6-8E44-476A-8A18-EEC322A0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23707" cy="1325563"/>
          </a:xfrm>
        </p:spPr>
        <p:txBody>
          <a:bodyPr/>
          <a:lstStyle/>
          <a:p>
            <a:r>
              <a:rPr lang="cs-CZ" dirty="0"/>
              <a:t>AVRT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B48EF7-D7D6-4F9A-A477-BBAA14FCB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789" y="1397286"/>
            <a:ext cx="6143946" cy="47796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err="1">
                <a:solidFill>
                  <a:schemeClr val="accent1">
                    <a:lumMod val="50000"/>
                  </a:schemeClr>
                </a:solidFill>
              </a:rPr>
              <a:t>Ortodromní</a:t>
            </a:r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cs-CZ" dirty="0"/>
              <a:t>Aktivace komor přes His-Purkyňův systém</a:t>
            </a:r>
          </a:p>
          <a:p>
            <a:pPr lvl="1"/>
            <a:r>
              <a:rPr lang="cs-CZ" dirty="0"/>
              <a:t>Štíhlé QRS</a:t>
            </a:r>
          </a:p>
          <a:p>
            <a:pPr lvl="1"/>
            <a:r>
              <a:rPr lang="cs-CZ" dirty="0"/>
              <a:t>&gt; 90 % tachykardií</a:t>
            </a:r>
          </a:p>
          <a:p>
            <a:pPr lvl="1"/>
            <a:r>
              <a:rPr lang="cs-CZ" dirty="0"/>
              <a:t>Další rysy:</a:t>
            </a:r>
          </a:p>
          <a:p>
            <a:pPr lvl="2"/>
            <a:r>
              <a:rPr lang="cs-CZ" dirty="0"/>
              <a:t>RP konstantní (až do délky ½ CL)</a:t>
            </a:r>
          </a:p>
          <a:p>
            <a:pPr lvl="2"/>
            <a:r>
              <a:rPr lang="cs-CZ" dirty="0"/>
              <a:t>Funkční </a:t>
            </a:r>
            <a:r>
              <a:rPr lang="cs-CZ" dirty="0" err="1"/>
              <a:t>raménková</a:t>
            </a:r>
            <a:r>
              <a:rPr lang="cs-CZ" dirty="0"/>
              <a:t> blokáda zejm. do 40 let, </a:t>
            </a:r>
            <a:r>
              <a:rPr lang="cs-CZ" dirty="0" err="1"/>
              <a:t>ipsilaterálně</a:t>
            </a:r>
            <a:r>
              <a:rPr lang="cs-CZ" dirty="0"/>
              <a:t> k dráze</a:t>
            </a:r>
          </a:p>
          <a:p>
            <a:pPr lvl="2"/>
            <a:r>
              <a:rPr lang="cs-CZ" dirty="0"/>
              <a:t>Deprese ST úseku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Antidromní</a:t>
            </a:r>
          </a:p>
          <a:p>
            <a:pPr lvl="1"/>
            <a:r>
              <a:rPr lang="cs-CZ" dirty="0"/>
              <a:t>Aktivace komor přes přídatnou dráhu</a:t>
            </a:r>
          </a:p>
          <a:p>
            <a:pPr lvl="1"/>
            <a:r>
              <a:rPr lang="cs-CZ" dirty="0"/>
              <a:t>Široké QRS (obtížně se hledá P vlna)</a:t>
            </a:r>
          </a:p>
          <a:p>
            <a:pPr lvl="1"/>
            <a:r>
              <a:rPr lang="cs-CZ" dirty="0"/>
              <a:t>V refrakterních případech </a:t>
            </a:r>
            <a:r>
              <a:rPr lang="cs-CZ" dirty="0" err="1"/>
              <a:t>amiodaron</a:t>
            </a:r>
            <a:r>
              <a:rPr lang="cs-CZ" dirty="0"/>
              <a:t> (</a:t>
            </a:r>
            <a:r>
              <a:rPr lang="cs-CZ" dirty="0" err="1"/>
              <a:t>IIb</a:t>
            </a:r>
            <a:r>
              <a:rPr lang="cs-CZ" dirty="0"/>
              <a:t> B)</a:t>
            </a:r>
          </a:p>
        </p:txBody>
      </p:sp>
      <p:pic>
        <p:nvPicPr>
          <p:cNvPr id="13" name="Zástupný obsah 12" descr="Obsah obrázku text, mapa&#10;&#10;Popis byl vytvořen automaticky">
            <a:extLst>
              <a:ext uri="{FF2B5EF4-FFF2-40B4-BE49-F238E27FC236}">
                <a16:creationId xmlns:a16="http://schemas.microsoft.com/office/drawing/2014/main" id="{23D5FAD2-07FB-4618-95DF-6D3BEB27EE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22" y="365125"/>
            <a:ext cx="5677402" cy="5775742"/>
          </a:xfr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93B33EF1-7B36-4A3D-B779-DEB6CFEF300A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ACA670F-7DF8-4141-B736-B0F34C9038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13" descr="Logo_KARD2.png">
              <a:extLst>
                <a:ext uri="{FF2B5EF4-FFF2-40B4-BE49-F238E27FC236}">
                  <a16:creationId xmlns:a16="http://schemas.microsoft.com/office/drawing/2014/main" id="{8796142B-BD9C-4883-BA26-5D646B6C0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AACE9B6C-F2D2-4856-A7A9-D18D4879F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10" name="Obrázek 9" descr="Obsah obrázku podepsat&#10;&#10;Popis byl vytvořen automaticky">
              <a:extLst>
                <a:ext uri="{FF2B5EF4-FFF2-40B4-BE49-F238E27FC236}">
                  <a16:creationId xmlns:a16="http://schemas.microsoft.com/office/drawing/2014/main" id="{049D7A9C-1354-40FF-8369-6EE4ED08A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E2962878-7D15-4628-9D8F-B37F8E32A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FA06876-574B-4FC6-9E8A-03AA80307F4B}"/>
              </a:ext>
            </a:extLst>
          </p:cNvPr>
          <p:cNvSpPr txBox="1"/>
          <p:nvPr/>
        </p:nvSpPr>
        <p:spPr>
          <a:xfrm>
            <a:off x="5337544" y="717133"/>
            <a:ext cx="280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Akutní management:</a:t>
            </a:r>
          </a:p>
        </p:txBody>
      </p:sp>
    </p:spTree>
    <p:extLst>
      <p:ext uri="{BB962C8B-B14F-4D97-AF65-F5344CB8AC3E}">
        <p14:creationId xmlns:p14="http://schemas.microsoft.com/office/powerpoint/2010/main" val="166887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432EC-94BB-45E4-9028-7C6905B0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FiS</a:t>
            </a:r>
            <a:r>
              <a:rPr lang="cs-CZ" dirty="0"/>
              <a:t> s </a:t>
            </a:r>
            <a:r>
              <a:rPr lang="cs-CZ" dirty="0" err="1"/>
              <a:t>preexcitací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9B4ECD-BB62-423E-AF00-48B88A839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442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Paroxysmální </a:t>
            </a:r>
            <a:r>
              <a:rPr lang="cs-CZ" dirty="0" err="1"/>
              <a:t>FiS</a:t>
            </a:r>
            <a:r>
              <a:rPr lang="cs-CZ" dirty="0"/>
              <a:t> u 50 % nemocných s WPW</a:t>
            </a:r>
          </a:p>
          <a:p>
            <a:r>
              <a:rPr lang="cs-CZ" dirty="0"/>
              <a:t>Typicky u mladých</a:t>
            </a:r>
          </a:p>
          <a:p>
            <a:r>
              <a:rPr lang="cs-CZ" dirty="0"/>
              <a:t>Může být první manifestací WPW</a:t>
            </a:r>
          </a:p>
          <a:p>
            <a:r>
              <a:rPr lang="cs-CZ" dirty="0"/>
              <a:t>U krátké </a:t>
            </a:r>
            <a:r>
              <a:rPr lang="cs-CZ" dirty="0" err="1"/>
              <a:t>refrakterity</a:t>
            </a:r>
            <a:r>
              <a:rPr lang="cs-CZ" dirty="0"/>
              <a:t> spojky risiko navození </a:t>
            </a:r>
            <a:r>
              <a:rPr lang="cs-CZ" dirty="0" err="1"/>
              <a:t>FiK</a:t>
            </a:r>
            <a:endParaRPr lang="cs-CZ" dirty="0"/>
          </a:p>
          <a:p>
            <a:r>
              <a:rPr lang="cs-CZ" b="1" u="sng" dirty="0">
                <a:solidFill>
                  <a:schemeClr val="accent6">
                    <a:lumMod val="50000"/>
                  </a:schemeClr>
                </a:solidFill>
              </a:rPr>
              <a:t>Nepodávat</a:t>
            </a:r>
          </a:p>
          <a:p>
            <a:pPr lvl="1"/>
            <a:r>
              <a:rPr lang="cs-CZ" dirty="0"/>
              <a:t>Digoxin</a:t>
            </a:r>
          </a:p>
          <a:p>
            <a:pPr lvl="1"/>
            <a:r>
              <a:rPr lang="cs-CZ" dirty="0"/>
              <a:t>Betablokátory</a:t>
            </a:r>
          </a:p>
          <a:p>
            <a:pPr lvl="1"/>
            <a:r>
              <a:rPr lang="cs-CZ" dirty="0"/>
              <a:t>Ca antagonisty</a:t>
            </a:r>
          </a:p>
          <a:p>
            <a:pPr lvl="1"/>
            <a:r>
              <a:rPr lang="cs-CZ" dirty="0" err="1"/>
              <a:t>Amiodaron</a:t>
            </a:r>
            <a:endParaRPr lang="cs-CZ" dirty="0"/>
          </a:p>
        </p:txBody>
      </p:sp>
      <p:pic>
        <p:nvPicPr>
          <p:cNvPr id="15" name="Zástupný obsah 14" descr="Obsah obrázku text&#10;&#10;Popis byl vytvořen automaticky">
            <a:extLst>
              <a:ext uri="{FF2B5EF4-FFF2-40B4-BE49-F238E27FC236}">
                <a16:creationId xmlns:a16="http://schemas.microsoft.com/office/drawing/2014/main" id="{EFA5E3CA-D976-4695-A24E-CD98138879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50" y="459125"/>
            <a:ext cx="5034006" cy="5717837"/>
          </a:xfr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A586CCF8-EC64-4AD1-9401-1338CD81B2C0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E2156A2-5FCD-4DFA-A26F-19A2BC1EB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13" descr="Logo_KARD2.png">
              <a:extLst>
                <a:ext uri="{FF2B5EF4-FFF2-40B4-BE49-F238E27FC236}">
                  <a16:creationId xmlns:a16="http://schemas.microsoft.com/office/drawing/2014/main" id="{A31106AF-2848-4F8B-BA3D-8A982440E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EB9BFBED-A393-42AD-9F74-3993E4F7B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10" name="Obrázek 9" descr="Obsah obrázku podepsat&#10;&#10;Popis byl vytvořen automaticky">
              <a:extLst>
                <a:ext uri="{FF2B5EF4-FFF2-40B4-BE49-F238E27FC236}">
                  <a16:creationId xmlns:a16="http://schemas.microsoft.com/office/drawing/2014/main" id="{40E224D5-5FA6-4164-88D8-E9B355E07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69749B3A-C8E2-4F22-8783-9FFD357177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pic>
        <p:nvPicPr>
          <p:cNvPr id="12" name="Zástupný obsah 5">
            <a:extLst>
              <a:ext uri="{FF2B5EF4-FFF2-40B4-BE49-F238E27FC236}">
                <a16:creationId xmlns:a16="http://schemas.microsoft.com/office/drawing/2014/main" id="{6989AD6C-0C0E-4B87-9AEC-5E8F49AD2C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77"/>
          <a:stretch/>
        </p:blipFill>
        <p:spPr>
          <a:xfrm>
            <a:off x="5529925" y="1643408"/>
            <a:ext cx="16372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B08EC-358E-4CCD-A7D5-A4D1064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27295" cy="1325563"/>
          </a:xfrm>
        </p:spPr>
        <p:txBody>
          <a:bodyPr/>
          <a:lstStyle/>
          <a:p>
            <a:r>
              <a:rPr lang="cs-CZ" dirty="0"/>
              <a:t>Prevence recidiv AVRT</a:t>
            </a:r>
          </a:p>
        </p:txBody>
      </p:sp>
      <p:pic>
        <p:nvPicPr>
          <p:cNvPr id="14" name="Zástupný obsah 13" descr="Obsah obrázku text, mapa&#10;&#10;Popis byl vytvořen automaticky">
            <a:extLst>
              <a:ext uri="{FF2B5EF4-FFF2-40B4-BE49-F238E27FC236}">
                <a16:creationId xmlns:a16="http://schemas.microsoft.com/office/drawing/2014/main" id="{FD92F1B9-46A6-4A33-B417-A1CB2970C0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42" y="176661"/>
            <a:ext cx="4767896" cy="5853274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6C005E-0149-4401-B6D7-E09F82001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976" y="2229492"/>
            <a:ext cx="5181600" cy="38327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Nejúčinnější</a:t>
            </a:r>
          </a:p>
          <a:p>
            <a:pPr lvl="1"/>
            <a:r>
              <a:rPr lang="cs-CZ" b="1" u="sng" dirty="0">
                <a:solidFill>
                  <a:schemeClr val="accent3">
                    <a:lumMod val="50000"/>
                  </a:schemeClr>
                </a:solidFill>
              </a:rPr>
              <a:t>Radiofrekvenční ablace</a:t>
            </a:r>
            <a:r>
              <a:rPr lang="cs-CZ" dirty="0"/>
              <a:t> </a:t>
            </a:r>
          </a:p>
          <a:p>
            <a:pPr marL="914400" lvl="2" indent="0">
              <a:buNone/>
            </a:pPr>
            <a:r>
              <a:rPr lang="cs-CZ" dirty="0"/>
              <a:t>Problematická ablace u </a:t>
            </a:r>
            <a:r>
              <a:rPr lang="cs-CZ" dirty="0" err="1"/>
              <a:t>parahisální</a:t>
            </a:r>
            <a:r>
              <a:rPr lang="cs-CZ" dirty="0"/>
              <a:t> dráhy</a:t>
            </a:r>
          </a:p>
          <a:p>
            <a:pPr lvl="2"/>
            <a:r>
              <a:rPr lang="cs-CZ" dirty="0" err="1"/>
              <a:t>Kryoablace</a:t>
            </a:r>
            <a:r>
              <a:rPr lang="cs-CZ" dirty="0"/>
              <a:t> s menším počtem AVB, ale více </a:t>
            </a:r>
            <a:r>
              <a:rPr lang="cs-CZ" dirty="0" err="1"/>
              <a:t>rekurencí</a:t>
            </a: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949FD9C-D6F6-49B4-83AF-B298D44CA0BD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D7E7F3E-44EB-4F72-B2D7-1C3D2A4C58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13" descr="Logo_KARD2.png">
              <a:extLst>
                <a:ext uri="{FF2B5EF4-FFF2-40B4-BE49-F238E27FC236}">
                  <a16:creationId xmlns:a16="http://schemas.microsoft.com/office/drawing/2014/main" id="{4C88165E-225B-405E-803E-DF96FEE64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38821A9C-B5D0-43A9-AB0E-DBA6D712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10" name="Obrázek 9" descr="Obsah obrázku podepsat&#10;&#10;Popis byl vytvořen automaticky">
              <a:extLst>
                <a:ext uri="{FF2B5EF4-FFF2-40B4-BE49-F238E27FC236}">
                  <a16:creationId xmlns:a16="http://schemas.microsoft.com/office/drawing/2014/main" id="{3F72F99A-69E4-470F-9139-0AC42A2F8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71C1F067-7CE2-45BA-98EB-50A90E06B1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7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 descr="Obsah obrázku text, mapa&#10;&#10;Popis byl vytvořen automaticky">
            <a:extLst>
              <a:ext uri="{FF2B5EF4-FFF2-40B4-BE49-F238E27FC236}">
                <a16:creationId xmlns:a16="http://schemas.microsoft.com/office/drawing/2014/main" id="{7A306630-A771-4C9F-A8EA-27C27595D5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58" y="365125"/>
            <a:ext cx="6156945" cy="5840466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6ECA103-1502-4DC6-9C90-37331D51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Asymptomatická </a:t>
            </a:r>
            <a:r>
              <a:rPr lang="cs-CZ" dirty="0" err="1"/>
              <a:t>preexcitace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63A8F7-B170-48A7-941B-B08DCD0C0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352" y="1710876"/>
            <a:ext cx="5520647" cy="4636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/>
              <a:t>Odhadované risiko </a:t>
            </a:r>
            <a:r>
              <a:rPr lang="cs-CZ" sz="2600" b="1" u="sng" dirty="0" err="1">
                <a:solidFill>
                  <a:srgbClr val="7030A0"/>
                </a:solidFill>
              </a:rPr>
              <a:t>FiK</a:t>
            </a:r>
            <a:r>
              <a:rPr lang="cs-CZ" sz="2600" b="1" u="sng" dirty="0">
                <a:solidFill>
                  <a:srgbClr val="7030A0"/>
                </a:solidFill>
              </a:rPr>
              <a:t>/oběhové zástavy </a:t>
            </a:r>
            <a:r>
              <a:rPr lang="cs-CZ" sz="2600" dirty="0"/>
              <a:t>2,4/1000 osob za rok</a:t>
            </a:r>
          </a:p>
          <a:p>
            <a:pPr marL="0" indent="0">
              <a:buNone/>
            </a:pPr>
            <a:r>
              <a:rPr lang="cs-CZ" sz="2600" b="1" u="sng" dirty="0">
                <a:solidFill>
                  <a:schemeClr val="accent5">
                    <a:lumMod val="50000"/>
                  </a:schemeClr>
                </a:solidFill>
              </a:rPr>
              <a:t>Risikové faktory:</a:t>
            </a:r>
          </a:p>
          <a:p>
            <a:pPr lvl="1"/>
            <a:r>
              <a:rPr lang="cs-CZ" sz="2200" dirty="0"/>
              <a:t>Mladší osoby (hranice?)</a:t>
            </a:r>
          </a:p>
          <a:p>
            <a:pPr lvl="1"/>
            <a:r>
              <a:rPr lang="cs-CZ" sz="2200" dirty="0" err="1"/>
              <a:t>Inducibilita</a:t>
            </a:r>
            <a:r>
              <a:rPr lang="cs-CZ" sz="2200" dirty="0"/>
              <a:t> AVRT</a:t>
            </a:r>
          </a:p>
          <a:p>
            <a:pPr lvl="1"/>
            <a:r>
              <a:rPr lang="cs-CZ" sz="2200" dirty="0"/>
              <a:t>Více spojek</a:t>
            </a:r>
          </a:p>
          <a:p>
            <a:pPr lvl="1"/>
            <a:r>
              <a:rPr lang="cs-CZ" sz="2200" dirty="0"/>
              <a:t>Efektivní refrakterní perioda spojky ≤ 250 </a:t>
            </a:r>
            <a:r>
              <a:rPr lang="cs-CZ" sz="2200" dirty="0" err="1"/>
              <a:t>ms</a:t>
            </a:r>
            <a:endParaRPr lang="cs-CZ" sz="2200" dirty="0"/>
          </a:p>
          <a:p>
            <a:pPr lvl="1"/>
            <a:r>
              <a:rPr lang="cs-CZ" sz="2200" dirty="0"/>
              <a:t>Nejkratší R-R interval při </a:t>
            </a:r>
            <a:r>
              <a:rPr lang="cs-CZ" sz="2200" dirty="0" err="1"/>
              <a:t>FiS</a:t>
            </a:r>
            <a:r>
              <a:rPr lang="cs-CZ" sz="2200" dirty="0"/>
              <a:t> ≤ 250 </a:t>
            </a:r>
            <a:r>
              <a:rPr lang="cs-CZ" sz="2200" dirty="0" err="1"/>
              <a:t>ms</a:t>
            </a:r>
            <a:endParaRPr lang="cs-CZ" sz="2200" dirty="0"/>
          </a:p>
          <a:p>
            <a:pPr marL="0" indent="0">
              <a:buNone/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</a:rPr>
              <a:t>Známky nízkého risika</a:t>
            </a:r>
          </a:p>
          <a:p>
            <a:pPr lvl="1"/>
            <a:r>
              <a:rPr lang="cs-CZ" sz="2200" dirty="0"/>
              <a:t>Normalizace P-Q a vymizení delty</a:t>
            </a:r>
          </a:p>
          <a:p>
            <a:pPr lvl="2"/>
            <a:r>
              <a:rPr lang="cs-CZ" dirty="0"/>
              <a:t>Při zátěžovém testu</a:t>
            </a:r>
          </a:p>
          <a:p>
            <a:pPr lvl="2"/>
            <a:r>
              <a:rPr lang="cs-CZ" dirty="0"/>
              <a:t>Po podání </a:t>
            </a:r>
            <a:r>
              <a:rPr lang="cs-CZ" dirty="0" err="1"/>
              <a:t>procainamidu</a:t>
            </a:r>
            <a:r>
              <a:rPr lang="cs-CZ" dirty="0"/>
              <a:t>, </a:t>
            </a:r>
            <a:r>
              <a:rPr lang="cs-CZ" dirty="0" err="1"/>
              <a:t>propafenonu</a:t>
            </a:r>
            <a:r>
              <a:rPr lang="cs-CZ" dirty="0"/>
              <a:t>, </a:t>
            </a:r>
            <a:r>
              <a:rPr lang="cs-CZ" dirty="0" err="1"/>
              <a:t>disopyramidu</a:t>
            </a: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3BDF006-D8A0-439B-8EF0-AF2B426DC040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B1572A4-3B13-4818-9866-F662DD6373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13" descr="Logo_KARD2.png">
              <a:extLst>
                <a:ext uri="{FF2B5EF4-FFF2-40B4-BE49-F238E27FC236}">
                  <a16:creationId xmlns:a16="http://schemas.microsoft.com/office/drawing/2014/main" id="{3E1359A3-D304-48CE-84B5-00CFE976E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41F5ABA6-2583-4BD4-95E4-7B998F337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10" name="Obrázek 9" descr="Obsah obrázku podepsat&#10;&#10;Popis byl vytvořen automaticky">
              <a:extLst>
                <a:ext uri="{FF2B5EF4-FFF2-40B4-BE49-F238E27FC236}">
                  <a16:creationId xmlns:a16="http://schemas.microsoft.com/office/drawing/2014/main" id="{5156C3F4-02A0-4DB3-9C3F-517934396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4E1832AD-00E3-46D2-9C83-FDE28DC9F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DC29DA05-4787-443D-A0D9-4CAECEBB1F8C}"/>
              </a:ext>
            </a:extLst>
          </p:cNvPr>
          <p:cNvGrpSpPr/>
          <p:nvPr/>
        </p:nvGrpSpPr>
        <p:grpSpPr>
          <a:xfrm>
            <a:off x="10304980" y="1056766"/>
            <a:ext cx="1805052" cy="1871369"/>
            <a:chOff x="10304980" y="1056766"/>
            <a:chExt cx="1805052" cy="1871369"/>
          </a:xfrm>
        </p:grpSpPr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708E0C3D-B42A-4A94-A046-80F5AB9C4C0C}"/>
                </a:ext>
              </a:extLst>
            </p:cNvPr>
            <p:cNvSpPr txBox="1"/>
            <p:nvPr/>
          </p:nvSpPr>
          <p:spPr>
            <a:xfrm>
              <a:off x="10597567" y="1056766"/>
              <a:ext cx="1512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S </a:t>
              </a:r>
              <a:r>
                <a:rPr lang="cs-CZ" sz="1600" dirty="0" err="1"/>
                <a:t>isoprenalinem</a:t>
              </a:r>
              <a:endParaRPr lang="cs-CZ" sz="1600" dirty="0"/>
            </a:p>
          </p:txBody>
        </p: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D00A53E5-99F6-48FD-84FA-8A8B975FCE0B}"/>
                </a:ext>
              </a:extLst>
            </p:cNvPr>
            <p:cNvCxnSpPr/>
            <p:nvPr/>
          </p:nvCxnSpPr>
          <p:spPr>
            <a:xfrm flipH="1">
              <a:off x="10304980" y="1710876"/>
              <a:ext cx="821932" cy="12172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1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B2A36-B218-4537-914A-379D3904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SVT a těhotenství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AAB6B1-A922-461F-B7DE-C6B60ED2B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b="1" u="sng" dirty="0">
                <a:solidFill>
                  <a:srgbClr val="7030A0"/>
                </a:solidFill>
              </a:rPr>
              <a:t>Setrvalé SVT</a:t>
            </a:r>
            <a:r>
              <a:rPr lang="cs-CZ" dirty="0"/>
              <a:t> jsou v těhotenství </a:t>
            </a:r>
            <a:r>
              <a:rPr lang="cs-CZ" b="1" u="sng" dirty="0">
                <a:solidFill>
                  <a:srgbClr val="7030A0"/>
                </a:solidFill>
              </a:rPr>
              <a:t>častější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22-24/100 tis. těhotenství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Manifestují se zejména v 3 trimestru a </a:t>
            </a:r>
            <a:r>
              <a:rPr lang="cs-CZ" dirty="0" err="1"/>
              <a:t>peripartálně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/>
              <a:t>Častější u starších žen (41-50 roků)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Četnost arytmií jako důvodu hospitalizace těhotných</a:t>
            </a:r>
          </a:p>
          <a:p>
            <a:pPr lvl="2">
              <a:lnSpc>
                <a:spcPct val="110000"/>
              </a:lnSpc>
            </a:pPr>
            <a:r>
              <a:rPr lang="cs-CZ" dirty="0" err="1"/>
              <a:t>FiS</a:t>
            </a:r>
            <a:r>
              <a:rPr lang="cs-CZ" dirty="0"/>
              <a:t>	27/100 tis.</a:t>
            </a:r>
          </a:p>
          <a:p>
            <a:pPr lvl="2">
              <a:lnSpc>
                <a:spcPct val="110000"/>
              </a:lnSpc>
            </a:pPr>
            <a:r>
              <a:rPr lang="cs-CZ" dirty="0"/>
              <a:t>SVT	22/100 tis.</a:t>
            </a:r>
          </a:p>
          <a:p>
            <a:pPr lvl="2">
              <a:lnSpc>
                <a:spcPct val="110000"/>
              </a:lnSpc>
            </a:pPr>
            <a:r>
              <a:rPr lang="cs-CZ" dirty="0"/>
              <a:t>KT	16/100 tis.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4EC122-322E-4223-AE39-0771B1471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5858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chemeClr val="accent4">
                    <a:lumMod val="50000"/>
                  </a:schemeClr>
                </a:solidFill>
              </a:rPr>
              <a:t>Léčba</a:t>
            </a:r>
            <a:r>
              <a:rPr lang="cs-CZ" dirty="0"/>
              <a:t> SVT v těhotenství:</a:t>
            </a:r>
          </a:p>
          <a:p>
            <a:r>
              <a:rPr lang="cs-CZ" dirty="0"/>
              <a:t>Vagové manévry (I C)</a:t>
            </a:r>
          </a:p>
          <a:p>
            <a:r>
              <a:rPr lang="cs-CZ" dirty="0"/>
              <a:t>Adenosin při selhání VM (I C)</a:t>
            </a:r>
          </a:p>
          <a:p>
            <a:r>
              <a:rPr lang="cs-CZ" dirty="0"/>
              <a:t>Betablokátory beta-1 selektivní (</a:t>
            </a:r>
            <a:r>
              <a:rPr lang="cs-CZ" dirty="0" err="1"/>
              <a:t>IIa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 </a:t>
            </a:r>
            <a:r>
              <a:rPr lang="cs-CZ" dirty="0" err="1"/>
              <a:t>atenolol</a:t>
            </a:r>
            <a:endParaRPr lang="cs-CZ" dirty="0"/>
          </a:p>
          <a:p>
            <a:r>
              <a:rPr lang="cs-CZ" dirty="0" err="1"/>
              <a:t>Diltiazem</a:t>
            </a:r>
            <a:r>
              <a:rPr lang="cs-CZ" dirty="0"/>
              <a:t> – teratogenní v experimentu</a:t>
            </a:r>
          </a:p>
          <a:p>
            <a:r>
              <a:rPr lang="cs-CZ" dirty="0" err="1"/>
              <a:t>Verapamil</a:t>
            </a:r>
            <a:r>
              <a:rPr lang="cs-CZ" dirty="0"/>
              <a:t> – bezpečnější, než </a:t>
            </a:r>
            <a:r>
              <a:rPr lang="cs-CZ" dirty="0" err="1"/>
              <a:t>diltiazem</a:t>
            </a:r>
            <a:r>
              <a:rPr lang="cs-CZ" dirty="0"/>
              <a:t>, ale jako lék druhé linie</a:t>
            </a:r>
          </a:p>
          <a:p>
            <a:r>
              <a:rPr lang="cs-CZ" dirty="0" err="1"/>
              <a:t>Kardioverze</a:t>
            </a:r>
            <a:r>
              <a:rPr lang="cs-CZ" dirty="0"/>
              <a:t> je bezpečná</a:t>
            </a:r>
          </a:p>
          <a:p>
            <a:pPr lvl="1"/>
            <a:r>
              <a:rPr lang="cs-CZ" dirty="0"/>
              <a:t>Po ní nutno zkontrolovat fetální SF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E358023-AB7D-481E-AA97-5599EE3226E8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6474F59-FD5D-45E5-9206-72EA06B7C9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3" descr="Logo_KARD2.png">
              <a:extLst>
                <a:ext uri="{FF2B5EF4-FFF2-40B4-BE49-F238E27FC236}">
                  <a16:creationId xmlns:a16="http://schemas.microsoft.com/office/drawing/2014/main" id="{593445F2-0AFE-4D2D-9374-9B623DCEA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44683E9D-0176-44EE-9342-49B427DD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9" name="Obrázek 8" descr="Obsah obrázku podepsat&#10;&#10;Popis byl vytvořen automaticky">
              <a:extLst>
                <a:ext uri="{FF2B5EF4-FFF2-40B4-BE49-F238E27FC236}">
                  <a16:creationId xmlns:a16="http://schemas.microsoft.com/office/drawing/2014/main" id="{0B53873E-A97F-47DB-80B9-0F0CC3FB1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5D9BE2F-0F5E-46D6-906F-1D9592787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A4707-3CE2-4B46-BBA8-BFBAFB61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</a:t>
            </a:r>
            <a:r>
              <a:rPr lang="cs-CZ" dirty="0" err="1"/>
              <a:t>rekurencí</a:t>
            </a:r>
            <a:r>
              <a:rPr lang="cs-CZ" dirty="0"/>
              <a:t> SVT v těhotenství</a:t>
            </a:r>
          </a:p>
        </p:txBody>
      </p:sp>
      <p:graphicFrame>
        <p:nvGraphicFramePr>
          <p:cNvPr id="12" name="Tabulka 12">
            <a:extLst>
              <a:ext uri="{FF2B5EF4-FFF2-40B4-BE49-F238E27FC236}">
                <a16:creationId xmlns:a16="http://schemas.microsoft.com/office/drawing/2014/main" id="{EA49AAFD-6BF5-42F2-8D16-53360B91D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696246"/>
              </p:ext>
            </p:extLst>
          </p:nvPr>
        </p:nvGraphicFramePr>
        <p:xfrm>
          <a:off x="838200" y="1825625"/>
          <a:ext cx="10515597" cy="3794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75621">
                  <a:extLst>
                    <a:ext uri="{9D8B030D-6E8A-4147-A177-3AD203B41FA5}">
                      <a16:colId xmlns:a16="http://schemas.microsoft.com/office/drawing/2014/main" val="597444738"/>
                    </a:ext>
                  </a:extLst>
                </a:gridCol>
                <a:gridCol w="1576137">
                  <a:extLst>
                    <a:ext uri="{9D8B030D-6E8A-4147-A177-3AD203B41FA5}">
                      <a16:colId xmlns:a16="http://schemas.microsoft.com/office/drawing/2014/main" val="2827428752"/>
                    </a:ext>
                  </a:extLst>
                </a:gridCol>
                <a:gridCol w="1463839">
                  <a:extLst>
                    <a:ext uri="{9D8B030D-6E8A-4147-A177-3AD203B41FA5}">
                      <a16:colId xmlns:a16="http://schemas.microsoft.com/office/drawing/2014/main" val="2091809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Doporučení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Třída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Úroveň evidence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55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Ablace u žen plánujících těhotenství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rgbClr val="56B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66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V 1. trimestru nepodávat AA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rgbClr val="56B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9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Beta-1 selektivní BB (mimo atenololu) nebo verapamil, avšak ne u WPW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err="1">
                          <a:effectLst/>
                        </a:rPr>
                        <a:t>IIa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rgbClr val="FFCE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66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Flecainid nebo propafenon u WPW bez ICHS nebo strukturálního onemocnění srdce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err="1">
                          <a:effectLst/>
                        </a:rPr>
                        <a:t>IIa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rgbClr val="FFCE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2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</a:rPr>
                        <a:t>Flecainid</a:t>
                      </a:r>
                      <a:r>
                        <a:rPr lang="cs-CZ" sz="1800" u="none" strike="noStrike" dirty="0">
                          <a:effectLst/>
                        </a:rPr>
                        <a:t> nebo </a:t>
                      </a:r>
                      <a:r>
                        <a:rPr lang="cs-CZ" sz="1800" u="none" strike="noStrike" dirty="0" err="1">
                          <a:effectLst/>
                        </a:rPr>
                        <a:t>propafenon</a:t>
                      </a:r>
                      <a:r>
                        <a:rPr lang="cs-CZ" sz="1800" u="none" strike="noStrike" dirty="0">
                          <a:effectLst/>
                        </a:rPr>
                        <a:t> u SVT, kde betablokátory a </a:t>
                      </a:r>
                      <a:r>
                        <a:rPr lang="cs-CZ" sz="1800" u="none" strike="noStrike" dirty="0" err="1">
                          <a:effectLst/>
                        </a:rPr>
                        <a:t>verapamil</a:t>
                      </a:r>
                      <a:r>
                        <a:rPr lang="cs-CZ" sz="1800" u="none" strike="noStrike" dirty="0">
                          <a:effectLst/>
                        </a:rPr>
                        <a:t> selžou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err="1">
                          <a:effectLst/>
                        </a:rPr>
                        <a:t>IIa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rgbClr val="FFCE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29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Digoxin nebo </a:t>
                      </a:r>
                      <a:r>
                        <a:rPr lang="cs-CZ" sz="1800" u="none" strike="noStrike" dirty="0" err="1">
                          <a:effectLst/>
                        </a:rPr>
                        <a:t>verapamil</a:t>
                      </a:r>
                      <a:r>
                        <a:rPr lang="cs-CZ" sz="1800" u="none" strike="noStrike" dirty="0">
                          <a:effectLst/>
                        </a:rPr>
                        <a:t> u ST při selhání betablokátorů bez WPW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err="1">
                          <a:effectLst/>
                        </a:rPr>
                        <a:t>IIa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rgbClr val="FFCE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7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</a:rPr>
                        <a:t>Amiodaron</a:t>
                      </a:r>
                      <a:r>
                        <a:rPr lang="cs-CZ" sz="1800" u="none" strike="noStrike" dirty="0">
                          <a:effectLst/>
                        </a:rPr>
                        <a:t> nepodávat u těhotných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III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rgbClr val="F15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26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Ablace bez použití RTG u rezistentních špatně tolerovaných SVT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err="1">
                          <a:effectLst/>
                        </a:rPr>
                        <a:t>IIa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rgbClr val="FFCE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678805"/>
                  </a:ext>
                </a:extLst>
              </a:tr>
            </a:tbl>
          </a:graphicData>
        </a:graphic>
      </p:graphicFrame>
      <p:grpSp>
        <p:nvGrpSpPr>
          <p:cNvPr id="5" name="Skupina 4">
            <a:extLst>
              <a:ext uri="{FF2B5EF4-FFF2-40B4-BE49-F238E27FC236}">
                <a16:creationId xmlns:a16="http://schemas.microsoft.com/office/drawing/2014/main" id="{D28A987B-C956-4181-B9B2-1CD194F871F9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2D90228-4E0F-499B-814B-BB1D0E83E7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3" descr="Logo_KARD2.png">
              <a:extLst>
                <a:ext uri="{FF2B5EF4-FFF2-40B4-BE49-F238E27FC236}">
                  <a16:creationId xmlns:a16="http://schemas.microsoft.com/office/drawing/2014/main" id="{EF5389EB-8A91-4AAD-A3D7-11B5CFCA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EECA0BB9-58D3-4041-BB77-9640AA62D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9" name="Obrázek 8" descr="Obsah obrázku podepsat&#10;&#10;Popis byl vytvořen automaticky">
              <a:extLst>
                <a:ext uri="{FF2B5EF4-FFF2-40B4-BE49-F238E27FC236}">
                  <a16:creationId xmlns:a16="http://schemas.microsoft.com/office/drawing/2014/main" id="{49F97151-7E60-4C2B-9B22-020AA5D1D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E2C3E6AF-877A-405E-B2DF-F328B5D3FC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69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84826934-AB46-48AC-BDFF-9F63ED7FD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8368"/>
            <a:ext cx="10515600" cy="2370221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DĚKUJI ZA POZORNOST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A8DE026-D2F0-4873-9754-5B221C60AA31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EEADF59-244F-483A-A807-CE07E0A220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3" descr="Logo_KARD2.png">
              <a:extLst>
                <a:ext uri="{FF2B5EF4-FFF2-40B4-BE49-F238E27FC236}">
                  <a16:creationId xmlns:a16="http://schemas.microsoft.com/office/drawing/2014/main" id="{0A1BBCC9-0B08-4F12-971D-49108CF1D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98C700AF-2F9B-487A-A371-759B6534A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9" name="Obrázek 8" descr="Obsah obrázku podepsat&#10;&#10;Popis byl vytvořen automaticky">
              <a:extLst>
                <a:ext uri="{FF2B5EF4-FFF2-40B4-BE49-F238E27FC236}">
                  <a16:creationId xmlns:a16="http://schemas.microsoft.com/office/drawing/2014/main" id="{A0FEC784-84C2-4341-874F-0753571AB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B8F08795-82AC-4961-912C-C200B2AF24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BF06443-9BE2-4E21-86BD-3292925D72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98" y="306882"/>
            <a:ext cx="6692244" cy="33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4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BA035-9D36-4E8F-AC26-AEF2E401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SVT: doporučení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D2FA6E-0B47-478B-8FE4-B3EB8B8434C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866414" y="157361"/>
            <a:ext cx="6206836" cy="37155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C72AD139-7E1D-4182-8C10-4BC4D2DBD73D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8635B86-A3A6-47EA-B2D7-907C7078D9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13" descr="Logo_KARD2.png">
              <a:extLst>
                <a:ext uri="{FF2B5EF4-FFF2-40B4-BE49-F238E27FC236}">
                  <a16:creationId xmlns:a16="http://schemas.microsoft.com/office/drawing/2014/main" id="{B5C7DCD8-E8FB-4762-8B6A-2DE67167A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33052DEF-D9B1-4B5F-8483-E2A268513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10" name="Obrázek 9" descr="Obsah obrázku podepsat&#10;&#10;Popis byl vytvořen automaticky">
              <a:extLst>
                <a:ext uri="{FF2B5EF4-FFF2-40B4-BE49-F238E27FC236}">
                  <a16:creationId xmlns:a16="http://schemas.microsoft.com/office/drawing/2014/main" id="{707CDA93-384C-44CD-AE25-F13341F1C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476B81C7-EF1B-4470-B445-A59F928F4521}"/>
              </a:ext>
            </a:extLst>
          </p:cNvPr>
          <p:cNvGrpSpPr/>
          <p:nvPr/>
        </p:nvGrpSpPr>
        <p:grpSpPr>
          <a:xfrm>
            <a:off x="118750" y="1801000"/>
            <a:ext cx="6202321" cy="2667539"/>
            <a:chOff x="118750" y="1801000"/>
            <a:chExt cx="6202321" cy="2667539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61AA9016-A77A-4B70-9813-7FE249D3A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750" y="2389461"/>
              <a:ext cx="6202321" cy="207907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838CAE8-6B98-41AB-8D01-BE147EA49E1C}"/>
                </a:ext>
              </a:extLst>
            </p:cNvPr>
            <p:cNvSpPr txBox="1"/>
            <p:nvPr/>
          </p:nvSpPr>
          <p:spPr>
            <a:xfrm>
              <a:off x="195133" y="1801000"/>
              <a:ext cx="1651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>
                  <a:solidFill>
                    <a:schemeClr val="accent5">
                      <a:lumMod val="50000"/>
                    </a:schemeClr>
                  </a:solidFill>
                </a:rPr>
                <a:t>ČKS 2005:</a:t>
              </a:r>
            </a:p>
          </p:txBody>
        </p:sp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97CDCFB8-AA7F-4CDA-8B68-C034F8D79C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6414" y="1393524"/>
            <a:ext cx="6202321" cy="49071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0B4A5E03-DA00-43CE-B96D-AE0ABE2734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7E704-3512-4867-B84E-F8A270C1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SVT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4E1329-CCB2-48EA-9472-85880C79E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65686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Síňové tachykardie</a:t>
            </a:r>
          </a:p>
          <a:p>
            <a:pPr lvl="1"/>
            <a:r>
              <a:rPr lang="cs-CZ" dirty="0"/>
              <a:t>Sinusová tachykardie</a:t>
            </a:r>
          </a:p>
          <a:p>
            <a:pPr lvl="2"/>
            <a:r>
              <a:rPr lang="cs-CZ" sz="1700" dirty="0"/>
              <a:t>Fyziologická</a:t>
            </a:r>
          </a:p>
          <a:p>
            <a:pPr lvl="2"/>
            <a:r>
              <a:rPr lang="cs-CZ" sz="1700" dirty="0"/>
              <a:t>Nepřiměřená sinusová tachykardie</a:t>
            </a:r>
          </a:p>
          <a:p>
            <a:pPr lvl="2"/>
            <a:r>
              <a:rPr lang="cs-CZ" sz="1700" dirty="0"/>
              <a:t>Sinusová uzlová </a:t>
            </a:r>
            <a:r>
              <a:rPr lang="cs-CZ" sz="1700" dirty="0" err="1"/>
              <a:t>reentry</a:t>
            </a:r>
            <a:r>
              <a:rPr lang="cs-CZ" sz="1700" dirty="0"/>
              <a:t> tachykardie</a:t>
            </a:r>
          </a:p>
          <a:p>
            <a:pPr lvl="1"/>
            <a:r>
              <a:rPr lang="cs-CZ" dirty="0"/>
              <a:t>Fokální ST</a:t>
            </a:r>
          </a:p>
          <a:p>
            <a:pPr lvl="1"/>
            <a:r>
              <a:rPr lang="cs-CZ" dirty="0"/>
              <a:t>Multifokální ST</a:t>
            </a:r>
          </a:p>
          <a:p>
            <a:pPr lvl="1"/>
            <a:r>
              <a:rPr lang="cs-CZ" dirty="0" err="1"/>
              <a:t>Makroreentry</a:t>
            </a:r>
            <a:r>
              <a:rPr lang="cs-CZ" dirty="0"/>
              <a:t> ST</a:t>
            </a:r>
          </a:p>
          <a:p>
            <a:pPr lvl="2"/>
            <a:r>
              <a:rPr lang="cs-CZ" dirty="0"/>
              <a:t>Závislé na </a:t>
            </a:r>
            <a:r>
              <a:rPr lang="cs-CZ" dirty="0" err="1"/>
              <a:t>cavotricuspidálním</a:t>
            </a:r>
            <a:r>
              <a:rPr lang="cs-CZ" dirty="0"/>
              <a:t> </a:t>
            </a:r>
            <a:r>
              <a:rPr lang="cs-CZ" dirty="0" err="1"/>
              <a:t>isthmu</a:t>
            </a:r>
            <a:endParaRPr lang="cs-CZ" dirty="0"/>
          </a:p>
          <a:p>
            <a:pPr lvl="2"/>
            <a:r>
              <a:rPr lang="cs-CZ" dirty="0"/>
              <a:t>Nezávislé na </a:t>
            </a:r>
            <a:r>
              <a:rPr lang="cs-CZ" dirty="0" err="1"/>
              <a:t>cavotricuspidálním</a:t>
            </a:r>
            <a:r>
              <a:rPr lang="cs-CZ" dirty="0"/>
              <a:t> </a:t>
            </a:r>
            <a:r>
              <a:rPr lang="cs-CZ" dirty="0" err="1"/>
              <a:t>isthmu</a:t>
            </a:r>
            <a:endParaRPr lang="cs-CZ" dirty="0"/>
          </a:p>
          <a:p>
            <a:pPr lvl="1"/>
            <a:r>
              <a:rPr lang="cs-CZ" dirty="0"/>
              <a:t>Fibrilace síní</a:t>
            </a:r>
          </a:p>
          <a:p>
            <a:r>
              <a:rPr lang="cs-CZ" dirty="0"/>
              <a:t>AV </a:t>
            </a:r>
            <a:r>
              <a:rPr lang="cs-CZ" dirty="0" err="1"/>
              <a:t>junkční</a:t>
            </a:r>
            <a:r>
              <a:rPr lang="cs-CZ" dirty="0"/>
              <a:t> tachykardie</a:t>
            </a:r>
          </a:p>
          <a:p>
            <a:pPr lvl="1"/>
            <a:r>
              <a:rPr lang="cs-CZ" dirty="0"/>
              <a:t>AVNRT</a:t>
            </a:r>
          </a:p>
          <a:p>
            <a:pPr lvl="1"/>
            <a:r>
              <a:rPr lang="cs-CZ" dirty="0"/>
              <a:t>JET (</a:t>
            </a:r>
            <a:r>
              <a:rPr lang="cs-CZ" dirty="0" err="1"/>
              <a:t>junkční</a:t>
            </a:r>
            <a:r>
              <a:rPr lang="cs-CZ" dirty="0"/>
              <a:t> ektopická nebo fokální)</a:t>
            </a:r>
          </a:p>
          <a:p>
            <a:pPr lvl="1"/>
            <a:r>
              <a:rPr lang="cs-CZ" dirty="0"/>
              <a:t>Jiné non </a:t>
            </a:r>
            <a:r>
              <a:rPr lang="cs-CZ" dirty="0" err="1"/>
              <a:t>reentry</a:t>
            </a:r>
            <a:r>
              <a:rPr lang="cs-CZ" dirty="0"/>
              <a:t> tachykardie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C3F424-D92F-41B7-A3E2-ADA9E18CA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823" y="3158805"/>
            <a:ext cx="5181600" cy="301815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AVRT (AV </a:t>
            </a:r>
            <a:r>
              <a:rPr lang="cs-CZ" dirty="0" err="1"/>
              <a:t>reentry</a:t>
            </a:r>
            <a:r>
              <a:rPr lang="cs-CZ" dirty="0"/>
              <a:t> tachykardie)</a:t>
            </a:r>
          </a:p>
          <a:p>
            <a:pPr lvl="1"/>
            <a:r>
              <a:rPr lang="cs-CZ" dirty="0"/>
              <a:t>Při akcesorní dráze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CC241ACB-4C36-4FD6-ADA0-399528509FC3}"/>
              </a:ext>
            </a:extLst>
          </p:cNvPr>
          <p:cNvGrpSpPr/>
          <p:nvPr/>
        </p:nvGrpSpPr>
        <p:grpSpPr>
          <a:xfrm>
            <a:off x="5676405" y="10486"/>
            <a:ext cx="4189490" cy="3894556"/>
            <a:chOff x="5676405" y="10486"/>
            <a:chExt cx="4189490" cy="3894556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D5B848D0-A48D-441D-8406-6ED02A3F7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7"/>
            <a:stretch/>
          </p:blipFill>
          <p:spPr>
            <a:xfrm>
              <a:off x="6477000" y="10486"/>
              <a:ext cx="3388895" cy="2793679"/>
            </a:xfrm>
            <a:prstGeom prst="rect">
              <a:avLst/>
            </a:prstGeom>
          </p:spPr>
        </p:pic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E67F3159-E808-4B11-BC59-2140C02C34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6405" y="1770155"/>
              <a:ext cx="1923803" cy="21348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1A2C4783-2B95-4126-B609-A843F6C0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88" y="4046830"/>
            <a:ext cx="3621024" cy="230428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C95FFBA6-08CC-497F-B7FF-0EE0A35469A0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C8530648-7B05-4C2A-B484-2378E83718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3" descr="Logo_KARD2.png">
              <a:extLst>
                <a:ext uri="{FF2B5EF4-FFF2-40B4-BE49-F238E27FC236}">
                  <a16:creationId xmlns:a16="http://schemas.microsoft.com/office/drawing/2014/main" id="{8396A5B9-41DF-4620-BAA1-B8B3BDD15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7F06D200-E200-4E8E-BE1B-4A3A0901D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18" name="Obrázek 17" descr="Obsah obrázku podepsat&#10;&#10;Popis byl vytvořen automaticky">
              <a:extLst>
                <a:ext uri="{FF2B5EF4-FFF2-40B4-BE49-F238E27FC236}">
                  <a16:creationId xmlns:a16="http://schemas.microsoft.com/office/drawing/2014/main" id="{3C60BAF3-F855-43A8-8AC0-3BFE16B1C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CA59EC0A-F82F-4B2D-95EE-2047E4BE04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FEECCFE8-865A-467B-B38D-944A67EF64FD}"/>
              </a:ext>
            </a:extLst>
          </p:cNvPr>
          <p:cNvCxnSpPr/>
          <p:nvPr/>
        </p:nvCxnSpPr>
        <p:spPr>
          <a:xfrm flipH="1">
            <a:off x="1576017" y="4616649"/>
            <a:ext cx="1576137" cy="0"/>
          </a:xfrm>
          <a:prstGeom prst="line">
            <a:avLst/>
          </a:prstGeom>
          <a:ln w="38100">
            <a:solidFill>
              <a:srgbClr val="7030A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1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9E6E7-1E6E-4673-8D31-A278B716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cs-CZ" dirty="0"/>
              <a:t>Zásadní rozdíly oproti předchozím doporučením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9FE329-D9A5-4013-BF59-2774BA4814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rgbClr val="0070C0"/>
                </a:solidFill>
              </a:rPr>
              <a:t>Digoxin</a:t>
            </a:r>
            <a:r>
              <a:rPr lang="cs-CZ" dirty="0"/>
              <a:t> uváděn pouze:</a:t>
            </a:r>
          </a:p>
          <a:p>
            <a:pPr lvl="1"/>
            <a:r>
              <a:rPr lang="cs-CZ" dirty="0"/>
              <a:t>U </a:t>
            </a:r>
            <a:r>
              <a:rPr lang="cs-CZ" dirty="0" err="1"/>
              <a:t>makroreentry</a:t>
            </a:r>
            <a:r>
              <a:rPr lang="cs-CZ" dirty="0"/>
              <a:t> tachykardií ke kontrole frekvence, avšak pojímán kriticky (malá naděje na efekt)</a:t>
            </a:r>
          </a:p>
          <a:p>
            <a:pPr lvl="1"/>
            <a:r>
              <a:rPr lang="cs-CZ" dirty="0"/>
              <a:t>U fetálních arytmií</a:t>
            </a:r>
          </a:p>
          <a:p>
            <a:pPr lvl="1"/>
            <a:r>
              <a:rPr lang="cs-CZ" dirty="0"/>
              <a:t>V těhotenství ke kontrole frekvence, když betablokátory selžou v akutní i dlouhodobé léčbě (</a:t>
            </a:r>
            <a:r>
              <a:rPr lang="cs-CZ" dirty="0" err="1"/>
              <a:t>IIa</a:t>
            </a:r>
            <a:r>
              <a:rPr lang="cs-CZ" dirty="0"/>
              <a:t>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27F621-301C-4E7C-A27F-8826C0E9FC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u="sng" dirty="0" err="1">
                <a:solidFill>
                  <a:schemeClr val="accent6">
                    <a:lumMod val="50000"/>
                  </a:schemeClr>
                </a:solidFill>
              </a:rPr>
              <a:t>Sotalol</a:t>
            </a:r>
            <a:r>
              <a:rPr lang="cs-CZ" dirty="0"/>
              <a:t> uváděn pouze: </a:t>
            </a:r>
          </a:p>
          <a:p>
            <a:pPr lvl="1"/>
            <a:r>
              <a:rPr lang="cs-CZ" dirty="0"/>
              <a:t>U fetálních arytmií</a:t>
            </a:r>
          </a:p>
          <a:p>
            <a:pPr lvl="1"/>
            <a:r>
              <a:rPr lang="cs-CZ" dirty="0"/>
              <a:t>U </a:t>
            </a:r>
            <a:r>
              <a:rPr lang="cs-CZ" dirty="0" err="1"/>
              <a:t>makroreentry</a:t>
            </a:r>
            <a:r>
              <a:rPr lang="cs-CZ" dirty="0"/>
              <a:t> tachykardií by mohl mít efekt, ale jsou obavy z </a:t>
            </a:r>
            <a:r>
              <a:rPr lang="cs-CZ" dirty="0" err="1"/>
              <a:t>proarytmického</a:t>
            </a:r>
            <a:r>
              <a:rPr lang="cs-CZ" dirty="0"/>
              <a:t> účinku</a:t>
            </a:r>
          </a:p>
          <a:p>
            <a:r>
              <a:rPr lang="cs-CZ" b="1" u="sng" dirty="0" err="1">
                <a:solidFill>
                  <a:schemeClr val="accent2">
                    <a:lumMod val="50000"/>
                  </a:schemeClr>
                </a:solidFill>
              </a:rPr>
              <a:t>Propafenon</a:t>
            </a:r>
            <a:endParaRPr lang="cs-CZ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cs-CZ" dirty="0"/>
              <a:t>Nepodávat u </a:t>
            </a:r>
            <a:r>
              <a:rPr lang="cs-CZ" dirty="0" err="1"/>
              <a:t>flutteru</a:t>
            </a:r>
            <a:r>
              <a:rPr lang="cs-CZ" dirty="0"/>
              <a:t> ani akutně, ani chronicky (III)</a:t>
            </a:r>
          </a:p>
          <a:p>
            <a:pPr lvl="1"/>
            <a:r>
              <a:rPr lang="cs-CZ" dirty="0"/>
              <a:t>Nepodávat u AVNRT ani akutně, ani chronicky</a:t>
            </a:r>
          </a:p>
          <a:p>
            <a:pPr lvl="1"/>
            <a:r>
              <a:rPr lang="cs-CZ" dirty="0"/>
              <a:t>U AVRT </a:t>
            </a:r>
            <a:r>
              <a:rPr lang="cs-CZ" dirty="0" err="1"/>
              <a:t>IIb</a:t>
            </a: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ACF25FF-345A-4AD0-B820-E7588112690F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9061FC9-BF09-46A0-8FDD-F1260AF8A1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3" descr="Logo_KARD2.png">
              <a:extLst>
                <a:ext uri="{FF2B5EF4-FFF2-40B4-BE49-F238E27FC236}">
                  <a16:creationId xmlns:a16="http://schemas.microsoft.com/office/drawing/2014/main" id="{A50763FB-1B20-476C-BA56-C707B3CAC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42A14D96-FD60-4797-A1A4-2F7CC2DB4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9" name="Obrázek 8" descr="Obsah obrázku podepsat&#10;&#10;Popis byl vytvořen automaticky">
              <a:extLst>
                <a:ext uri="{FF2B5EF4-FFF2-40B4-BE49-F238E27FC236}">
                  <a16:creationId xmlns:a16="http://schemas.microsoft.com/office/drawing/2014/main" id="{30FE752E-C57E-4176-A3CA-49D7F6FB9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E40F849D-BA7E-4541-B059-EEB2725F6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693A0-8A9A-40D6-BC34-6B845E8D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postupy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1CB86-3173-4A81-A778-879505D53D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b="1" u="sng" dirty="0" err="1">
                <a:solidFill>
                  <a:schemeClr val="accent1">
                    <a:lumMod val="50000"/>
                  </a:schemeClr>
                </a:solidFill>
              </a:rPr>
              <a:t>Ivabradin</a:t>
            </a:r>
            <a:endParaRPr lang="cs-CZ" sz="2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sz="2000" dirty="0"/>
              <a:t>Nepřiměřená sinusová tachykardie (</a:t>
            </a:r>
            <a:r>
              <a:rPr lang="cs-CZ" sz="2000" dirty="0" err="1"/>
              <a:t>IIa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POTS (</a:t>
            </a:r>
            <a:r>
              <a:rPr lang="cs-CZ" sz="2000" dirty="0" err="1"/>
              <a:t>IIb</a:t>
            </a:r>
            <a:r>
              <a:rPr lang="cs-CZ" sz="2000" dirty="0"/>
              <a:t>)</a:t>
            </a:r>
          </a:p>
          <a:p>
            <a:pPr lvl="1"/>
            <a:endParaRPr lang="cs-CZ" sz="2000" dirty="0"/>
          </a:p>
          <a:p>
            <a:r>
              <a:rPr lang="cs-CZ" sz="2400" b="1" u="sng" dirty="0" err="1">
                <a:solidFill>
                  <a:srgbClr val="0070C0"/>
                </a:solidFill>
              </a:rPr>
              <a:t>Ibutilid</a:t>
            </a:r>
            <a:r>
              <a:rPr lang="cs-CZ" sz="2400" dirty="0"/>
              <a:t> a </a:t>
            </a:r>
            <a:r>
              <a:rPr lang="cs-CZ" sz="2400" b="1" u="sng" dirty="0" err="1">
                <a:solidFill>
                  <a:srgbClr val="0070C0"/>
                </a:solidFill>
              </a:rPr>
              <a:t>dofetilid</a:t>
            </a:r>
            <a:endParaRPr lang="cs-CZ" sz="2400" b="1" u="sng" dirty="0">
              <a:solidFill>
                <a:srgbClr val="0070C0"/>
              </a:solidFill>
            </a:endParaRPr>
          </a:p>
          <a:p>
            <a:pPr lvl="1"/>
            <a:r>
              <a:rPr lang="cs-CZ" sz="2000" dirty="0"/>
              <a:t>Farmakologická verze </a:t>
            </a:r>
            <a:r>
              <a:rPr lang="cs-CZ" sz="2000" dirty="0" err="1"/>
              <a:t>flutteru</a:t>
            </a:r>
            <a:r>
              <a:rPr lang="cs-CZ" sz="2000" dirty="0"/>
              <a:t> síní (I)</a:t>
            </a:r>
          </a:p>
          <a:p>
            <a:pPr lvl="1"/>
            <a:endParaRPr lang="cs-CZ" sz="2000" dirty="0"/>
          </a:p>
          <a:p>
            <a:r>
              <a:rPr lang="cs-CZ" sz="2400" dirty="0"/>
              <a:t>Zmíněn </a:t>
            </a:r>
            <a:r>
              <a:rPr lang="cs-CZ" sz="2400" b="1" u="sng" dirty="0" err="1">
                <a:solidFill>
                  <a:schemeClr val="accent3">
                    <a:lumMod val="50000"/>
                  </a:schemeClr>
                </a:solidFill>
              </a:rPr>
              <a:t>etripamil</a:t>
            </a:r>
            <a:endParaRPr lang="cs-CZ" sz="2400" b="1" u="sng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cs-CZ" sz="2000" dirty="0"/>
              <a:t>První </a:t>
            </a:r>
            <a:r>
              <a:rPr lang="cs-CZ" sz="2000" u="sng" dirty="0"/>
              <a:t>nasálně</a:t>
            </a:r>
            <a:r>
              <a:rPr lang="cs-CZ" sz="2000" dirty="0"/>
              <a:t> aplikovaný krátkodobě působící </a:t>
            </a:r>
            <a:r>
              <a:rPr lang="cs-CZ" sz="2000" u="sng" dirty="0"/>
              <a:t>blokátor L typu Ca kanálu</a:t>
            </a:r>
          </a:p>
          <a:p>
            <a:pPr lvl="1"/>
            <a:r>
              <a:rPr lang="cs-CZ" sz="2000" dirty="0"/>
              <a:t>Dosud neschválený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B1850-85DE-4051-A2FD-F80BB6D018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b="1" u="sng" dirty="0">
                <a:solidFill>
                  <a:schemeClr val="accent2">
                    <a:lumMod val="50000"/>
                  </a:schemeClr>
                </a:solidFill>
              </a:rPr>
              <a:t>U těhotných </a:t>
            </a:r>
          </a:p>
          <a:p>
            <a:pPr lvl="1"/>
            <a:r>
              <a:rPr lang="cs-CZ" sz="2000" u="sng" dirty="0"/>
              <a:t>beta-1 selektivní BB</a:t>
            </a:r>
            <a:r>
              <a:rPr lang="cs-CZ" sz="2000" dirty="0"/>
              <a:t> (mimo </a:t>
            </a:r>
            <a:r>
              <a:rPr lang="cs-CZ" sz="2000" dirty="0" err="1"/>
              <a:t>atenololu</a:t>
            </a:r>
            <a:r>
              <a:rPr lang="cs-CZ" sz="2000" dirty="0"/>
              <a:t>), nebo </a:t>
            </a:r>
            <a:r>
              <a:rPr lang="cs-CZ" sz="2000" u="sng" dirty="0" err="1"/>
              <a:t>verapamil</a:t>
            </a:r>
            <a:r>
              <a:rPr lang="cs-CZ" sz="2000" dirty="0"/>
              <a:t> v prevenci recidiv SVT mimo WPW (</a:t>
            </a:r>
            <a:r>
              <a:rPr lang="cs-CZ" sz="2000" dirty="0" err="1"/>
              <a:t>IIa</a:t>
            </a:r>
            <a:r>
              <a:rPr lang="cs-CZ" sz="2000" dirty="0"/>
              <a:t>)</a:t>
            </a:r>
          </a:p>
          <a:p>
            <a:pPr lvl="1"/>
            <a:r>
              <a:rPr lang="cs-CZ" sz="2000" u="sng" dirty="0" err="1"/>
              <a:t>Flecainid</a:t>
            </a:r>
            <a:r>
              <a:rPr lang="cs-CZ" sz="2000" dirty="0"/>
              <a:t> nebo </a:t>
            </a:r>
            <a:r>
              <a:rPr lang="cs-CZ" sz="2000" u="sng" dirty="0" err="1"/>
              <a:t>propafenon</a:t>
            </a:r>
            <a:r>
              <a:rPr lang="cs-CZ" sz="2000" dirty="0"/>
              <a:t> v prevenci recidiv SVT u WPW bez ICHS nebo jiného organického srdečního onemocnění (</a:t>
            </a:r>
            <a:r>
              <a:rPr lang="cs-CZ" sz="2000" dirty="0" err="1"/>
              <a:t>IIa</a:t>
            </a:r>
            <a:r>
              <a:rPr lang="cs-CZ" sz="2000" dirty="0"/>
              <a:t>) </a:t>
            </a:r>
          </a:p>
          <a:p>
            <a:r>
              <a:rPr lang="cs-CZ" sz="2400" dirty="0"/>
              <a:t>Strategie </a:t>
            </a:r>
            <a:r>
              <a:rPr lang="cs-CZ" sz="2400" b="1" u="sng" dirty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cs-CZ" sz="2400" b="1" u="sng" dirty="0" err="1">
                <a:solidFill>
                  <a:schemeClr val="tx2">
                    <a:lumMod val="75000"/>
                  </a:schemeClr>
                </a:solidFill>
              </a:rPr>
              <a:t>ablate</a:t>
            </a:r>
            <a:r>
              <a:rPr lang="cs-CZ" sz="2400" b="1" u="sng" dirty="0">
                <a:solidFill>
                  <a:schemeClr val="tx2">
                    <a:lumMod val="75000"/>
                  </a:schemeClr>
                </a:solidFill>
              </a:rPr>
              <a:t> and pace“</a:t>
            </a:r>
            <a:r>
              <a:rPr lang="cs-CZ" sz="2400" u="sng" dirty="0"/>
              <a:t>:</a:t>
            </a:r>
          </a:p>
          <a:p>
            <a:pPr lvl="1"/>
            <a:r>
              <a:rPr lang="cs-CZ" sz="2000" dirty="0"/>
              <a:t>Akceptuje stimulaci </a:t>
            </a:r>
            <a:r>
              <a:rPr lang="cs-CZ" sz="2000" dirty="0" err="1"/>
              <a:t>Hisova</a:t>
            </a:r>
            <a:r>
              <a:rPr lang="cs-CZ" sz="2000" dirty="0"/>
              <a:t> svazku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5DB44CE-ED5E-4098-8B16-FD5BD04283E5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3D7C215-F29F-4D61-B209-404FCF6153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3" descr="Logo_KARD2.png">
              <a:extLst>
                <a:ext uri="{FF2B5EF4-FFF2-40B4-BE49-F238E27FC236}">
                  <a16:creationId xmlns:a16="http://schemas.microsoft.com/office/drawing/2014/main" id="{5368C784-4E5E-4E20-8D6B-3F8836DCC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ED3CDA63-C040-457B-AFED-A0F258200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9" name="Obrázek 8" descr="Obsah obrázku podepsat&#10;&#10;Popis byl vytvořen automaticky">
              <a:extLst>
                <a:ext uri="{FF2B5EF4-FFF2-40B4-BE49-F238E27FC236}">
                  <a16:creationId xmlns:a16="http://schemas.microsoft.com/office/drawing/2014/main" id="{E1233AC9-7432-41A8-B413-889FB845E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DD205FFE-E38C-4050-A2D3-599DFF401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C3697-0A78-4BF5-916D-69451A02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Tachykardie </a:t>
            </a:r>
            <a:br>
              <a:rPr lang="cs-CZ" dirty="0"/>
            </a:br>
            <a:r>
              <a:rPr lang="cs-CZ" dirty="0"/>
              <a:t>se štíhlým QRS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67245C1-D11B-4D84-AF0E-08447575E205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2D4396B-D38A-4BD3-AD4E-CE2EC71C26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3" descr="Logo_KARD2.png">
              <a:extLst>
                <a:ext uri="{FF2B5EF4-FFF2-40B4-BE49-F238E27FC236}">
                  <a16:creationId xmlns:a16="http://schemas.microsoft.com/office/drawing/2014/main" id="{D4587D72-272C-47DF-B3DC-7CEDEF9C1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6FDADE58-A86C-4582-8528-6DCB9A892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9" name="Obrázek 8" descr="Obsah obrázku podepsat&#10;&#10;Popis byl vytvořen automaticky">
              <a:extLst>
                <a:ext uri="{FF2B5EF4-FFF2-40B4-BE49-F238E27FC236}">
                  <a16:creationId xmlns:a16="http://schemas.microsoft.com/office/drawing/2014/main" id="{0F3E9DCC-7056-41DF-98B6-AF3A6D3D2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98D7B611-B1F3-47D1-ACE9-CCAE5D88D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601D88E-4F91-4A0F-989C-F690804D00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16"/>
          <a:stretch/>
        </p:blipFill>
        <p:spPr>
          <a:xfrm>
            <a:off x="6330691" y="131848"/>
            <a:ext cx="5633213" cy="6681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3B45A63-B080-4689-BE38-2B2585EA0101}"/>
              </a:ext>
            </a:extLst>
          </p:cNvPr>
          <p:cNvGrpSpPr/>
          <p:nvPr/>
        </p:nvGrpSpPr>
        <p:grpSpPr>
          <a:xfrm>
            <a:off x="8739963" y="2652245"/>
            <a:ext cx="2772328" cy="1012365"/>
            <a:chOff x="8739963" y="2652245"/>
            <a:chExt cx="2772328" cy="1012365"/>
          </a:xfrm>
        </p:grpSpPr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3C97E0B1-CE63-45D6-96BF-38224E046475}"/>
                </a:ext>
              </a:extLst>
            </p:cNvPr>
            <p:cNvCxnSpPr>
              <a:cxnSpLocks/>
            </p:cNvCxnSpPr>
            <p:nvPr/>
          </p:nvCxnSpPr>
          <p:spPr>
            <a:xfrm>
              <a:off x="8739963" y="3071973"/>
              <a:ext cx="153419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E88C44ED-F84D-417E-B4F1-4C4CFA43B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0926" y="3285289"/>
              <a:ext cx="683231" cy="3793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3A2D7355-282A-494A-A1B2-2E17A3FBC037}"/>
                </a:ext>
              </a:extLst>
            </p:cNvPr>
            <p:cNvSpPr txBox="1"/>
            <p:nvPr/>
          </p:nvSpPr>
          <p:spPr>
            <a:xfrm>
              <a:off x="10320489" y="2652245"/>
              <a:ext cx="11918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Síňová vs. komorová frekvence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B12C1375-035F-46B9-9AB3-D37388092F5A}"/>
              </a:ext>
            </a:extLst>
          </p:cNvPr>
          <p:cNvGrpSpPr/>
          <p:nvPr/>
        </p:nvGrpSpPr>
        <p:grpSpPr>
          <a:xfrm>
            <a:off x="21281" y="1703658"/>
            <a:ext cx="1302157" cy="3711542"/>
            <a:chOff x="21281" y="1703658"/>
            <a:chExt cx="1302157" cy="3711542"/>
          </a:xfrm>
        </p:grpSpPr>
        <p:pic>
          <p:nvPicPr>
            <p:cNvPr id="14" name="Zástupný obsah 11" descr="Obsah obrázku obrazovka, hráč&#10;&#10;Popis byl vytvořen automaticky">
              <a:extLst>
                <a:ext uri="{FF2B5EF4-FFF2-40B4-BE49-F238E27FC236}">
                  <a16:creationId xmlns:a16="http://schemas.microsoft.com/office/drawing/2014/main" id="{316E468A-918D-426E-A7F4-DEEEAF69F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0" r="32348"/>
            <a:stretch/>
          </p:blipFill>
          <p:spPr>
            <a:xfrm>
              <a:off x="21281" y="1703658"/>
              <a:ext cx="1302157" cy="3711542"/>
            </a:xfrm>
            <a:prstGeom prst="rect">
              <a:avLst/>
            </a:prstGeom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CDDBD904-9255-42A3-B7B6-341EE08EA34C}"/>
                </a:ext>
              </a:extLst>
            </p:cNvPr>
            <p:cNvSpPr txBox="1"/>
            <p:nvPr/>
          </p:nvSpPr>
          <p:spPr>
            <a:xfrm>
              <a:off x="153819" y="2483780"/>
              <a:ext cx="10370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AVNRT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F510B2C-E331-4A15-A75B-F7FCB5FF3A59}"/>
              </a:ext>
            </a:extLst>
          </p:cNvPr>
          <p:cNvGrpSpPr/>
          <p:nvPr/>
        </p:nvGrpSpPr>
        <p:grpSpPr>
          <a:xfrm>
            <a:off x="1369770" y="1703658"/>
            <a:ext cx="2553125" cy="2772830"/>
            <a:chOff x="1369770" y="1703658"/>
            <a:chExt cx="2553125" cy="2772830"/>
          </a:xfrm>
        </p:grpSpPr>
        <p:pic>
          <p:nvPicPr>
            <p:cNvPr id="13" name="Obrázek 12" descr="Obsah obrázku interiér, kov, drát, kuchyně&#10;&#10;Popis byl vytvořen automaticky">
              <a:extLst>
                <a:ext uri="{FF2B5EF4-FFF2-40B4-BE49-F238E27FC236}">
                  <a16:creationId xmlns:a16="http://schemas.microsoft.com/office/drawing/2014/main" id="{CC6D9EBB-9875-42F0-94A4-79CE08286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770" y="1703658"/>
              <a:ext cx="2553125" cy="2772830"/>
            </a:xfrm>
            <a:prstGeom prst="rect">
              <a:avLst/>
            </a:prstGeom>
          </p:spPr>
        </p:pic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D230E22F-A3C1-4232-ADFE-69B212618F76}"/>
                </a:ext>
              </a:extLst>
            </p:cNvPr>
            <p:cNvSpPr txBox="1"/>
            <p:nvPr/>
          </p:nvSpPr>
          <p:spPr>
            <a:xfrm>
              <a:off x="2876913" y="2849367"/>
              <a:ext cx="838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AVRT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C0E0A8E0-C450-41D5-A149-8346E08EDF5C}"/>
              </a:ext>
            </a:extLst>
          </p:cNvPr>
          <p:cNvGrpSpPr/>
          <p:nvPr/>
        </p:nvGrpSpPr>
        <p:grpSpPr>
          <a:xfrm>
            <a:off x="11671" y="5241333"/>
            <a:ext cx="6224742" cy="1148347"/>
            <a:chOff x="11671" y="5241333"/>
            <a:chExt cx="6224742" cy="1148347"/>
          </a:xfrm>
        </p:grpSpPr>
        <p:pic>
          <p:nvPicPr>
            <p:cNvPr id="16" name="Obrázek 15" descr="Obsah obrázku obrazovka, okno, červená, hodiny&#10;&#10;Popis byl vytvořen automaticky">
              <a:extLst>
                <a:ext uri="{FF2B5EF4-FFF2-40B4-BE49-F238E27FC236}">
                  <a16:creationId xmlns:a16="http://schemas.microsoft.com/office/drawing/2014/main" id="{761F378D-1F35-43BC-95CB-E52A4E40AA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32640"/>
            <a:stretch/>
          </p:blipFill>
          <p:spPr>
            <a:xfrm>
              <a:off x="11671" y="5293127"/>
              <a:ext cx="6224742" cy="1096553"/>
            </a:xfrm>
            <a:prstGeom prst="rect">
              <a:avLst/>
            </a:prstGeom>
          </p:spPr>
        </p:pic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C6CE0E37-19E2-4619-8724-C3CA86361137}"/>
                </a:ext>
              </a:extLst>
            </p:cNvPr>
            <p:cNvSpPr txBox="1"/>
            <p:nvPr/>
          </p:nvSpPr>
          <p:spPr>
            <a:xfrm>
              <a:off x="41103" y="5241333"/>
              <a:ext cx="1002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Sv. III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F4313212-5B33-4E3D-BC59-6308A2781378}"/>
                </a:ext>
              </a:extLst>
            </p:cNvPr>
            <p:cNvSpPr txBox="1"/>
            <p:nvPr/>
          </p:nvSpPr>
          <p:spPr>
            <a:xfrm>
              <a:off x="1837368" y="5311542"/>
              <a:ext cx="3774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TCI dependentní </a:t>
              </a:r>
              <a:r>
                <a:rPr lang="cs-CZ" sz="2400" dirty="0" err="1"/>
                <a:t>flutter</a:t>
              </a:r>
              <a:r>
                <a:rPr lang="cs-CZ" sz="2400" dirty="0"/>
                <a:t> síní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D3E37-A159-4DA3-904F-051F5105D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0691" y="681364"/>
            <a:ext cx="2574533" cy="1009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Diferenciální </a:t>
            </a:r>
          </a:p>
          <a:p>
            <a:pPr marL="0" indent="0">
              <a:buNone/>
            </a:pPr>
            <a:r>
              <a:rPr lang="cs-CZ" dirty="0"/>
              <a:t>diagnóza</a:t>
            </a:r>
          </a:p>
        </p:txBody>
      </p:sp>
    </p:spTree>
    <p:extLst>
      <p:ext uri="{BB962C8B-B14F-4D97-AF65-F5344CB8AC3E}">
        <p14:creationId xmlns:p14="http://schemas.microsoft.com/office/powerpoint/2010/main" val="25610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10D6D-D460-4CB3-802D-D8247CBF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Tachykardie se širokým QRS (&gt; 120 </a:t>
            </a:r>
            <a:r>
              <a:rPr lang="cs-CZ" dirty="0" err="1"/>
              <a:t>ms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AD64C-B946-4155-8840-21F39A3D49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/>
              <a:t>V úvahu připadají:</a:t>
            </a:r>
          </a:p>
          <a:p>
            <a:pPr lvl="1"/>
            <a:r>
              <a:rPr lang="cs-CZ" sz="2000" b="1" dirty="0">
                <a:solidFill>
                  <a:srgbClr val="002060"/>
                </a:solidFill>
              </a:rPr>
              <a:t>KT</a:t>
            </a:r>
            <a:r>
              <a:rPr lang="cs-CZ" sz="2000" dirty="0"/>
              <a:t> (80 %)</a:t>
            </a:r>
          </a:p>
          <a:p>
            <a:pPr lvl="1"/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SVT</a:t>
            </a:r>
            <a:r>
              <a:rPr lang="cs-CZ" sz="2000" dirty="0"/>
              <a:t> s </a:t>
            </a:r>
            <a:r>
              <a:rPr lang="cs-CZ" sz="2000" u="sng" dirty="0" err="1"/>
              <a:t>raménkovou</a:t>
            </a:r>
            <a:r>
              <a:rPr lang="cs-CZ" sz="2000" u="sng" dirty="0"/>
              <a:t> blokádou</a:t>
            </a:r>
            <a:r>
              <a:rPr lang="cs-CZ" sz="2000" dirty="0"/>
              <a:t> (15 %)</a:t>
            </a:r>
          </a:p>
          <a:p>
            <a:pPr lvl="1"/>
            <a:r>
              <a:rPr lang="cs-CZ" sz="2000" b="1" dirty="0">
                <a:solidFill>
                  <a:schemeClr val="accent4">
                    <a:lumMod val="50000"/>
                  </a:schemeClr>
                </a:solidFill>
              </a:rPr>
              <a:t>AVRT</a:t>
            </a:r>
            <a:r>
              <a:rPr lang="cs-CZ" sz="2000" dirty="0"/>
              <a:t> s </a:t>
            </a:r>
            <a:r>
              <a:rPr lang="cs-CZ" sz="2000" dirty="0" err="1"/>
              <a:t>antegrádním</a:t>
            </a:r>
            <a:r>
              <a:rPr lang="cs-CZ" sz="2000" dirty="0"/>
              <a:t> převodem přes přídatnou dráhu (5 %)</a:t>
            </a:r>
          </a:p>
          <a:p>
            <a:pPr lvl="1"/>
            <a:r>
              <a:rPr lang="cs-CZ" sz="2000" dirty="0"/>
              <a:t>SVT s rozšířeným QRS vlivem podávaných léků či poruch vnitřního prostředí (vzácně, v minulosti </a:t>
            </a:r>
            <a:r>
              <a:rPr lang="cs-CZ" sz="2000" dirty="0" err="1"/>
              <a:t>gilurytmal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Pacemakerem zprostředkované tachykardie</a:t>
            </a:r>
          </a:p>
          <a:p>
            <a:pPr lvl="2"/>
            <a:r>
              <a:rPr lang="cs-CZ" dirty="0"/>
              <a:t>Při špatně viditelných stimulačních artefaktech</a:t>
            </a:r>
          </a:p>
          <a:p>
            <a:endParaRPr lang="cs-CZ" sz="2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8A7E0C-5B25-487B-A761-9A3106602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96501" cy="4351338"/>
          </a:xfrm>
        </p:spPr>
        <p:txBody>
          <a:bodyPr>
            <a:noAutofit/>
          </a:bodyPr>
          <a:lstStyle/>
          <a:p>
            <a:r>
              <a:rPr lang="cs-CZ" sz="2400" u="sng" dirty="0">
                <a:solidFill>
                  <a:schemeClr val="accent5">
                    <a:lumMod val="50000"/>
                  </a:schemeClr>
                </a:solidFill>
              </a:rPr>
              <a:t>Primárně se mají považovat za KT</a:t>
            </a:r>
            <a:r>
              <a:rPr lang="cs-CZ" sz="2400" dirty="0"/>
              <a:t>, není-li prokázána jiná dg.</a:t>
            </a:r>
          </a:p>
          <a:p>
            <a:endParaRPr lang="cs-CZ" sz="2400" dirty="0"/>
          </a:p>
          <a:p>
            <a:r>
              <a:rPr lang="cs-CZ" sz="2400" b="1" u="sng" dirty="0">
                <a:solidFill>
                  <a:schemeClr val="accent4">
                    <a:lumMod val="50000"/>
                  </a:schemeClr>
                </a:solidFill>
              </a:rPr>
              <a:t>Diferenciální diagnostika</a:t>
            </a:r>
            <a:r>
              <a:rPr lang="cs-CZ" sz="2400" dirty="0"/>
              <a:t> je často obtížná</a:t>
            </a:r>
          </a:p>
          <a:p>
            <a:pPr lvl="1"/>
            <a:r>
              <a:rPr lang="cs-CZ" sz="2000" u="sng" dirty="0"/>
              <a:t>Změny QRS při fúzních cyklech u KT</a:t>
            </a:r>
          </a:p>
          <a:p>
            <a:pPr lvl="1"/>
            <a:r>
              <a:rPr lang="cs-CZ" sz="2000" u="sng" dirty="0"/>
              <a:t>Všechny hrudní svody negativní u KT</a:t>
            </a:r>
          </a:p>
          <a:p>
            <a:pPr lvl="1"/>
            <a:r>
              <a:rPr lang="cs-CZ" sz="2000" u="sng" dirty="0"/>
              <a:t>Osa QRS v pásmu -90⁰ - ± 180⁰ u KT</a:t>
            </a:r>
          </a:p>
          <a:p>
            <a:pPr lvl="1"/>
            <a:r>
              <a:rPr lang="cs-CZ" sz="2000" dirty="0"/>
              <a:t>Čas k vrcholu R kmitu ve sv. II ≥ 50 </a:t>
            </a:r>
            <a:r>
              <a:rPr lang="cs-CZ" sz="2000" dirty="0" err="1"/>
              <a:t>ms</a:t>
            </a:r>
            <a:endParaRPr lang="cs-CZ" sz="2000" dirty="0"/>
          </a:p>
          <a:p>
            <a:pPr lvl="1"/>
            <a:r>
              <a:rPr lang="cs-CZ" sz="2000" dirty="0"/>
              <a:t>Komorová frekvence &gt;  síňová u KT</a:t>
            </a:r>
          </a:p>
          <a:p>
            <a:pPr lvl="1"/>
            <a:r>
              <a:rPr lang="cs-CZ" sz="2000" dirty="0"/>
              <a:t>Aj.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7C17B57-5759-46A7-8CB9-FCD7EE9A5053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C935769-FED1-46E1-960C-B499460EC0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3" descr="Logo_KARD2.png">
              <a:extLst>
                <a:ext uri="{FF2B5EF4-FFF2-40B4-BE49-F238E27FC236}">
                  <a16:creationId xmlns:a16="http://schemas.microsoft.com/office/drawing/2014/main" id="{570FC7AD-37B8-4795-BE44-4CFF149AA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5F19C89D-F30F-4D63-907D-6A391CB88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9" name="Obrázek 8" descr="Obsah obrázku podepsat&#10;&#10;Popis byl vytvořen automaticky">
              <a:extLst>
                <a:ext uri="{FF2B5EF4-FFF2-40B4-BE49-F238E27FC236}">
                  <a16:creationId xmlns:a16="http://schemas.microsoft.com/office/drawing/2014/main" id="{608F3A70-4BD7-473A-896A-E3AC6EED9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F8E8697-43FC-496E-ABA3-BD829E5D8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37EE2CD-538D-4F5C-8AB7-C0ED3861B0EA}"/>
              </a:ext>
            </a:extLst>
          </p:cNvPr>
          <p:cNvGrpSpPr/>
          <p:nvPr/>
        </p:nvGrpSpPr>
        <p:grpSpPr>
          <a:xfrm>
            <a:off x="10831693" y="3431665"/>
            <a:ext cx="1360307" cy="2453888"/>
            <a:chOff x="10831693" y="3431665"/>
            <a:chExt cx="1360307" cy="2453888"/>
          </a:xfrm>
        </p:grpSpPr>
        <p:pic>
          <p:nvPicPr>
            <p:cNvPr id="12" name="Obrázek 11" descr="Obsah obrázku ramínko, kreslení&#10;&#10;Popis byl vytvořen automaticky">
              <a:extLst>
                <a:ext uri="{FF2B5EF4-FFF2-40B4-BE49-F238E27FC236}">
                  <a16:creationId xmlns:a16="http://schemas.microsoft.com/office/drawing/2014/main" id="{B1F288B9-B9FE-482E-A444-0C6C1640E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693" y="3431665"/>
              <a:ext cx="1360307" cy="2453888"/>
            </a:xfrm>
            <a:prstGeom prst="rect">
              <a:avLst/>
            </a:prstGeom>
          </p:spPr>
        </p:pic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3566F4A4-236D-42F5-956D-C5C69028CB30}"/>
                </a:ext>
              </a:extLst>
            </p:cNvPr>
            <p:cNvGrpSpPr/>
            <p:nvPr/>
          </p:nvGrpSpPr>
          <p:grpSpPr>
            <a:xfrm>
              <a:off x="11243290" y="4001294"/>
              <a:ext cx="537112" cy="539733"/>
              <a:chOff x="5803427" y="5350157"/>
              <a:chExt cx="537112" cy="539733"/>
            </a:xfrm>
          </p:grpSpPr>
          <p:sp>
            <p:nvSpPr>
              <p:cNvPr id="14" name="Částečný kruh 13">
                <a:extLst>
                  <a:ext uri="{FF2B5EF4-FFF2-40B4-BE49-F238E27FC236}">
                    <a16:creationId xmlns:a16="http://schemas.microsoft.com/office/drawing/2014/main" id="{D2B3C5E1-BE55-48B7-84CA-0ED9D142D212}"/>
                  </a:ext>
                </a:extLst>
              </p:cNvPr>
              <p:cNvSpPr/>
              <p:nvPr/>
            </p:nvSpPr>
            <p:spPr>
              <a:xfrm>
                <a:off x="5827007" y="5376358"/>
                <a:ext cx="513532" cy="513532"/>
              </a:xfrm>
              <a:prstGeom prst="pie">
                <a:avLst>
                  <a:gd name="adj1" fmla="val 16200000"/>
                  <a:gd name="adj2" fmla="val 108000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Přímá spojnice se šipkou 15">
                <a:extLst>
                  <a:ext uri="{FF2B5EF4-FFF2-40B4-BE49-F238E27FC236}">
                    <a16:creationId xmlns:a16="http://schemas.microsoft.com/office/drawing/2014/main" id="{AFB1B5B3-CB2B-43B2-B10B-9586F02099C4}"/>
                  </a:ext>
                </a:extLst>
              </p:cNvPr>
              <p:cNvCxnSpPr/>
              <p:nvPr/>
            </p:nvCxnSpPr>
            <p:spPr>
              <a:xfrm flipH="1" flipV="1">
                <a:off x="5803427" y="5350157"/>
                <a:ext cx="272486" cy="27248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049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B11DB-E877-4D56-AFD2-2FC6227B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adenosin</a:t>
            </a:r>
          </a:p>
        </p:txBody>
      </p:sp>
      <p:pic>
        <p:nvPicPr>
          <p:cNvPr id="12" name="Zástupný obsah 11" descr="Obsah obrázku snímek obrazovky&#10;&#10;Popis byl vytvořen automaticky">
            <a:extLst>
              <a:ext uri="{FF2B5EF4-FFF2-40B4-BE49-F238E27FC236}">
                <a16:creationId xmlns:a16="http://schemas.microsoft.com/office/drawing/2014/main" id="{0E5291CC-F7EF-4BE7-85CD-CB8F937AE7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68" y="365125"/>
            <a:ext cx="3852250" cy="55651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13FFD5-31D0-4F37-9D21-C255923F2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04" y="1479885"/>
            <a:ext cx="6631813" cy="4980952"/>
          </a:xfrm>
        </p:spPr>
        <p:txBody>
          <a:bodyPr>
            <a:normAutofit/>
          </a:bodyPr>
          <a:lstStyle/>
          <a:p>
            <a:r>
              <a:rPr lang="cs-CZ" sz="2400" dirty="0"/>
              <a:t>Podává se do co možná </a:t>
            </a:r>
            <a:r>
              <a:rPr lang="cs-CZ" sz="2400" u="sng" dirty="0">
                <a:solidFill>
                  <a:srgbClr val="002060"/>
                </a:solidFill>
              </a:rPr>
              <a:t>nejcentrálněji uložené žíly</a:t>
            </a:r>
          </a:p>
          <a:p>
            <a:pPr lvl="1"/>
            <a:r>
              <a:rPr lang="cs-CZ" sz="2000" u="sng" dirty="0"/>
              <a:t>Rychlým bolusem</a:t>
            </a:r>
          </a:p>
          <a:p>
            <a:pPr lvl="1"/>
            <a:r>
              <a:rPr lang="cs-CZ" sz="2000" dirty="0"/>
              <a:t>Bezprostředně poté </a:t>
            </a:r>
            <a:r>
              <a:rPr lang="cs-CZ" sz="2000" u="sng" dirty="0"/>
              <a:t>proplach</a:t>
            </a:r>
            <a:r>
              <a:rPr lang="cs-CZ" sz="2000" dirty="0"/>
              <a:t> fyziologickým roztokem</a:t>
            </a:r>
          </a:p>
          <a:p>
            <a:r>
              <a:rPr lang="cs-CZ" sz="2400" b="1" u="sng" dirty="0">
                <a:solidFill>
                  <a:schemeClr val="accent3">
                    <a:lumMod val="50000"/>
                  </a:schemeClr>
                </a:solidFill>
              </a:rPr>
              <a:t>Dávka</a:t>
            </a:r>
          </a:p>
          <a:p>
            <a:pPr lvl="1"/>
            <a:r>
              <a:rPr lang="cs-CZ" sz="2000" dirty="0"/>
              <a:t>6 mg</a:t>
            </a:r>
          </a:p>
          <a:p>
            <a:pPr lvl="1"/>
            <a:r>
              <a:rPr lang="cs-CZ" sz="2000" dirty="0"/>
              <a:t>Dle efektu po 1 min. 12 mg, po další minutě 18 mg</a:t>
            </a:r>
          </a:p>
          <a:p>
            <a:r>
              <a:rPr lang="cs-CZ" sz="2400" b="1" u="sng" dirty="0">
                <a:solidFill>
                  <a:schemeClr val="tx2">
                    <a:lumMod val="75000"/>
                  </a:schemeClr>
                </a:solidFill>
              </a:rPr>
              <a:t>Nežádoucí účinky</a:t>
            </a:r>
          </a:p>
          <a:p>
            <a:pPr lvl="1"/>
            <a:r>
              <a:rPr lang="cs-CZ" sz="2000" dirty="0"/>
              <a:t>Může spustit </a:t>
            </a:r>
            <a:r>
              <a:rPr lang="cs-CZ" sz="2000" u="sng" dirty="0" err="1"/>
              <a:t>FiS</a:t>
            </a:r>
            <a:endParaRPr lang="cs-CZ" sz="2000" u="sng" dirty="0"/>
          </a:p>
          <a:p>
            <a:pPr lvl="2"/>
            <a:r>
              <a:rPr lang="cs-CZ" sz="1800" dirty="0"/>
              <a:t>Častěji u AVRT než AVNRT</a:t>
            </a:r>
          </a:p>
          <a:p>
            <a:pPr lvl="1"/>
            <a:r>
              <a:rPr lang="cs-CZ" sz="2000" dirty="0"/>
              <a:t>Příležitostně </a:t>
            </a:r>
            <a:r>
              <a:rPr lang="cs-CZ" sz="2000" u="sng" dirty="0"/>
              <a:t>akceleruje </a:t>
            </a:r>
            <a:r>
              <a:rPr lang="cs-CZ" sz="2000" u="sng" dirty="0" err="1"/>
              <a:t>preexcitované</a:t>
            </a:r>
            <a:r>
              <a:rPr lang="cs-CZ" sz="2000" u="sng" dirty="0"/>
              <a:t> arytmie</a:t>
            </a:r>
          </a:p>
          <a:p>
            <a:pPr lvl="1"/>
            <a:r>
              <a:rPr lang="cs-CZ" sz="2000" dirty="0"/>
              <a:t>Ojediněle </a:t>
            </a:r>
            <a:r>
              <a:rPr lang="cs-CZ" sz="2000" u="sng" dirty="0"/>
              <a:t>bronchospasmus</a:t>
            </a:r>
            <a:r>
              <a:rPr lang="cs-CZ" sz="2000" dirty="0"/>
              <a:t> (lze použít i bronchiálního astmatu, i když </a:t>
            </a:r>
            <a:r>
              <a:rPr lang="cs-CZ" sz="2000" dirty="0" err="1"/>
              <a:t>verapamil</a:t>
            </a:r>
            <a:r>
              <a:rPr lang="cs-CZ" sz="2000" dirty="0"/>
              <a:t> je asi lepší volba)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5909C7A-BC3C-4BDF-976E-208DEB697492}"/>
              </a:ext>
            </a:extLst>
          </p:cNvPr>
          <p:cNvGrpSpPr/>
          <p:nvPr/>
        </p:nvGrpSpPr>
        <p:grpSpPr>
          <a:xfrm>
            <a:off x="0" y="6434136"/>
            <a:ext cx="2112306" cy="423864"/>
            <a:chOff x="0" y="6434136"/>
            <a:chExt cx="2112306" cy="42386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94A6D66-9154-48DC-AD52-8DEDC4E59C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30653" r="42712" b="62639"/>
            <a:stretch/>
          </p:blipFill>
          <p:spPr bwMode="auto">
            <a:xfrm>
              <a:off x="0" y="6434136"/>
              <a:ext cx="755650" cy="423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13" descr="Logo_KARD2.png">
              <a:extLst>
                <a:ext uri="{FF2B5EF4-FFF2-40B4-BE49-F238E27FC236}">
                  <a16:creationId xmlns:a16="http://schemas.microsoft.com/office/drawing/2014/main" id="{F6F2DBFE-74A1-4014-B6EF-7A3F45A59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017" y="6479454"/>
              <a:ext cx="396289" cy="33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3469829-DCCE-4105-AAFE-9E71294B3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76" y="6460838"/>
              <a:ext cx="366307" cy="366307"/>
            </a:xfrm>
            <a:prstGeom prst="rect">
              <a:avLst/>
            </a:prstGeom>
          </p:spPr>
        </p:pic>
        <p:pic>
          <p:nvPicPr>
            <p:cNvPr id="9" name="Obrázek 8" descr="Obsah obrázku podepsat&#10;&#10;Popis byl vytvořen automaticky">
              <a:extLst>
                <a:ext uri="{FF2B5EF4-FFF2-40B4-BE49-F238E27FC236}">
                  <a16:creationId xmlns:a16="http://schemas.microsoft.com/office/drawing/2014/main" id="{1D88C7B2-1C09-4603-9E7A-6EC016265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79" y="6460837"/>
              <a:ext cx="366308" cy="366308"/>
            </a:xfrm>
            <a:prstGeom prst="rect">
              <a:avLst/>
            </a:prstGeom>
          </p:spPr>
        </p:pic>
      </p:grp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234DA48A-3C59-4CC8-A3E7-689FD8159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0" y="6062214"/>
            <a:ext cx="12192590" cy="61912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27548E2-FC16-4E85-9EA6-BF5EE6F78678}"/>
              </a:ext>
            </a:extLst>
          </p:cNvPr>
          <p:cNvSpPr/>
          <p:nvPr/>
        </p:nvSpPr>
        <p:spPr>
          <a:xfrm>
            <a:off x="7135468" y="1862002"/>
            <a:ext cx="3852250" cy="8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E448615-FD39-4295-B666-2B94BB1E8707}"/>
              </a:ext>
            </a:extLst>
          </p:cNvPr>
          <p:cNvSpPr/>
          <p:nvPr/>
        </p:nvSpPr>
        <p:spPr>
          <a:xfrm>
            <a:off x="7135468" y="3853834"/>
            <a:ext cx="3852250" cy="10690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5C9B6E7-5AB9-4817-B6B4-91BCA887559A}"/>
              </a:ext>
            </a:extLst>
          </p:cNvPr>
          <p:cNvSpPr/>
          <p:nvPr/>
        </p:nvSpPr>
        <p:spPr>
          <a:xfrm>
            <a:off x="7149639" y="5021826"/>
            <a:ext cx="3852250" cy="86372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029947DA-5ACB-4878-844E-71B76020BC72}"/>
              </a:ext>
            </a:extLst>
          </p:cNvPr>
          <p:cNvCxnSpPr/>
          <p:nvPr/>
        </p:nvCxnSpPr>
        <p:spPr>
          <a:xfrm>
            <a:off x="9944691" y="4112432"/>
            <a:ext cx="40271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999503F8-0FB4-435F-88D6-D43CAD2F4263}"/>
              </a:ext>
            </a:extLst>
          </p:cNvPr>
          <p:cNvGrpSpPr/>
          <p:nvPr/>
        </p:nvGrpSpPr>
        <p:grpSpPr>
          <a:xfrm>
            <a:off x="9803346" y="5368745"/>
            <a:ext cx="700409" cy="356126"/>
            <a:chOff x="9803346" y="5368745"/>
            <a:chExt cx="700409" cy="356126"/>
          </a:xfrm>
        </p:grpSpPr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B2320164-343E-4AC5-BCFD-C6C8BC84951A}"/>
                </a:ext>
              </a:extLst>
            </p:cNvPr>
            <p:cNvCxnSpPr>
              <a:cxnSpLocks/>
            </p:cNvCxnSpPr>
            <p:nvPr/>
          </p:nvCxnSpPr>
          <p:spPr>
            <a:xfrm>
              <a:off x="9803346" y="5368745"/>
              <a:ext cx="700409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5611BF4-AEAC-4DC5-AE64-D1341738E419}"/>
                </a:ext>
              </a:extLst>
            </p:cNvPr>
            <p:cNvCxnSpPr>
              <a:cxnSpLocks/>
            </p:cNvCxnSpPr>
            <p:nvPr/>
          </p:nvCxnSpPr>
          <p:spPr>
            <a:xfrm>
              <a:off x="9842038" y="5724871"/>
              <a:ext cx="614339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872D8EF0-E063-48A0-9CB8-FE48C1E4EDBA}"/>
              </a:ext>
            </a:extLst>
          </p:cNvPr>
          <p:cNvGrpSpPr/>
          <p:nvPr/>
        </p:nvGrpSpPr>
        <p:grpSpPr>
          <a:xfrm>
            <a:off x="9552730" y="2157888"/>
            <a:ext cx="1194401" cy="180214"/>
            <a:chOff x="9552730" y="2157888"/>
            <a:chExt cx="1194401" cy="180214"/>
          </a:xfrm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5D526DC7-D084-4995-B885-57916CE54E42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30" y="2157888"/>
              <a:ext cx="119440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E3C90E01-3D59-424F-B82D-41A409D235E2}"/>
                </a:ext>
              </a:extLst>
            </p:cNvPr>
            <p:cNvCxnSpPr>
              <a:cxnSpLocks/>
            </p:cNvCxnSpPr>
            <p:nvPr/>
          </p:nvCxnSpPr>
          <p:spPr>
            <a:xfrm>
              <a:off x="9760959" y="2338102"/>
              <a:ext cx="86796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14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1335</Words>
  <Application>Microsoft Office PowerPoint</Application>
  <PresentationFormat>Widescreen</PresentationFormat>
  <Paragraphs>292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Motiv Office</vt:lpstr>
      <vt:lpstr>MANAGEMENT PACIENTŮ S SVT Doporučení ESC 2019</vt:lpstr>
      <vt:lpstr>PowerPoint Presentation</vt:lpstr>
      <vt:lpstr>SVT: doporučení</vt:lpstr>
      <vt:lpstr>Klasifikace SVT</vt:lpstr>
      <vt:lpstr>Zásadní rozdíly oproti předchozím doporučením</vt:lpstr>
      <vt:lpstr>Nové postupy</vt:lpstr>
      <vt:lpstr>Tachykardie  se štíhlým QRS</vt:lpstr>
      <vt:lpstr>Tachykardie se širokým QRS (&gt; 120 ms)</vt:lpstr>
      <vt:lpstr>Reakce na adenosin</vt:lpstr>
      <vt:lpstr>Tachykardie se štíhlým QRS</vt:lpstr>
      <vt:lpstr>Tachykardie se širokým QRS (&gt; 120 ms)</vt:lpstr>
      <vt:lpstr>Sinusová tachykardie</vt:lpstr>
      <vt:lpstr>Fokální ST</vt:lpstr>
      <vt:lpstr>Makroreentry ST Akutní management</vt:lpstr>
      <vt:lpstr>Makroreentry ST Prevence recidiv</vt:lpstr>
      <vt:lpstr>AVNRT Akutní management </vt:lpstr>
      <vt:lpstr>Prevence recidiv AVNRT</vt:lpstr>
      <vt:lpstr>AVRT</vt:lpstr>
      <vt:lpstr>FiS s preexcitací</vt:lpstr>
      <vt:lpstr>Prevence recidiv AVRT</vt:lpstr>
      <vt:lpstr>Asymptomatická preexcitace</vt:lpstr>
      <vt:lpstr>SVT a těhotenství</vt:lpstr>
      <vt:lpstr>Prevence rekurencí SVT v těhotenství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SRDEČNÍ FREKVENCE POMOCÍ NOSITELNÉ ELEKTRONIKY</dc:title>
  <dc:creator>Vlastimil Vančura</dc:creator>
  <cp:lastModifiedBy>PMI</cp:lastModifiedBy>
  <cp:revision>220</cp:revision>
  <cp:lastPrinted>2019-10-14T15:22:42Z</cp:lastPrinted>
  <dcterms:created xsi:type="dcterms:W3CDTF">2019-04-22T09:55:24Z</dcterms:created>
  <dcterms:modified xsi:type="dcterms:W3CDTF">2020-01-17T15:05:40Z</dcterms:modified>
</cp:coreProperties>
</file>